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3"/>
  </p:notesMasterIdLst>
  <p:sldIdLst>
    <p:sldId id="256" r:id="rId2"/>
    <p:sldId id="279" r:id="rId3"/>
    <p:sldId id="264" r:id="rId4"/>
    <p:sldId id="265" r:id="rId5"/>
    <p:sldId id="257" r:id="rId6"/>
    <p:sldId id="282" r:id="rId7"/>
    <p:sldId id="283" r:id="rId8"/>
    <p:sldId id="285" r:id="rId9"/>
    <p:sldId id="284" r:id="rId10"/>
    <p:sldId id="266" r:id="rId11"/>
    <p:sldId id="267" r:id="rId12"/>
    <p:sldId id="268" r:id="rId13"/>
    <p:sldId id="269" r:id="rId14"/>
    <p:sldId id="270" r:id="rId15"/>
    <p:sldId id="272" r:id="rId16"/>
    <p:sldId id="275" r:id="rId17"/>
    <p:sldId id="277" r:id="rId18"/>
    <p:sldId id="259" r:id="rId19"/>
    <p:sldId id="258" r:id="rId20"/>
    <p:sldId id="280" r:id="rId21"/>
    <p:sldId id="281"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5695BE1-AD4D-43CD-86D7-10FC8E6ADC55}" type="datetimeFigureOut">
              <a:rPr lang="en-GB" smtClean="0"/>
              <a:t>29/03/2022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788BE94-FEC0-427A-AF7E-6733F16B30DF}" type="slidenum">
              <a:rPr lang="en-GB" smtClean="0"/>
              <a:t>‹#›</a:t>
            </a:fld>
            <a:endParaRPr lang="en-GB"/>
          </a:p>
        </p:txBody>
      </p:sp>
    </p:spTree>
    <p:extLst>
      <p:ext uri="{BB962C8B-B14F-4D97-AF65-F5344CB8AC3E}">
        <p14:creationId xmlns:p14="http://schemas.microsoft.com/office/powerpoint/2010/main" val="1763026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CFC7FF28-5037-449B-A92D-84619CB78537}" type="datetimeFigureOut">
              <a:rPr lang="en-GB" smtClean="0"/>
              <a:t>29/03/2022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701AB24E-93DF-4F30-8451-004CD14DDD7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FC7FF28-5037-449B-A92D-84619CB78537}" type="datetimeFigureOut">
              <a:rPr lang="en-GB" smtClean="0"/>
              <a:t>29/03/2022</a:t>
            </a:fld>
            <a:endParaRPr lang="en-GB"/>
          </a:p>
        </p:txBody>
      </p:sp>
      <p:sp>
        <p:nvSpPr>
          <p:cNvPr id="9" name="Slide Number Placeholder 8"/>
          <p:cNvSpPr>
            <a:spLocks noGrp="1"/>
          </p:cNvSpPr>
          <p:nvPr>
            <p:ph type="sldNum" sz="quarter" idx="15"/>
          </p:nvPr>
        </p:nvSpPr>
        <p:spPr/>
        <p:txBody>
          <a:bodyPr rtlCol="0"/>
          <a:lstStyle/>
          <a:p>
            <a:fld id="{701AB24E-93DF-4F30-8451-004CD14DDD76}"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FC7FF28-5037-449B-A92D-84619CB78537}" type="datetimeFigureOut">
              <a:rPr lang="en-GB" smtClean="0"/>
              <a:t>29/03/2022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701AB24E-93DF-4F30-8451-004CD14DDD7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FC7FF28-5037-449B-A92D-84619CB78537}" type="datetimeFigureOut">
              <a:rPr lang="en-GB" smtClean="0"/>
              <a:t>29/03/2022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1AB24E-93DF-4F30-8451-004CD14DDD76}"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CFC7FF28-5037-449B-A92D-84619CB78537}" type="datetimeFigureOut">
              <a:rPr lang="en-GB" smtClean="0"/>
              <a:t>29/03/2022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1AB24E-93DF-4F30-8451-004CD14DDD76}"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CFC7FF28-5037-449B-A92D-84619CB78537}" type="datetimeFigureOut">
              <a:rPr lang="en-GB" smtClean="0"/>
              <a:t>29/03/2022</a:t>
            </a:fld>
            <a:endParaRPr lang="en-GB"/>
          </a:p>
        </p:txBody>
      </p:sp>
      <p:sp>
        <p:nvSpPr>
          <p:cNvPr id="7" name="Slide Number Placeholder 6"/>
          <p:cNvSpPr>
            <a:spLocks noGrp="1"/>
          </p:cNvSpPr>
          <p:nvPr>
            <p:ph type="sldNum" sz="quarter" idx="11"/>
          </p:nvPr>
        </p:nvSpPr>
        <p:spPr/>
        <p:txBody>
          <a:bodyPr rtlCol="0"/>
          <a:lstStyle/>
          <a:p>
            <a:fld id="{701AB24E-93DF-4F30-8451-004CD14DDD76}"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C7FF28-5037-449B-A92D-84619CB78537}" type="datetimeFigureOut">
              <a:rPr lang="en-GB" smtClean="0"/>
              <a:t>29/03/2022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1AB24E-93DF-4F30-8451-004CD14DDD7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CFC7FF28-5037-449B-A92D-84619CB78537}" type="datetimeFigureOut">
              <a:rPr lang="en-GB" smtClean="0"/>
              <a:t>29/03/2022</a:t>
            </a:fld>
            <a:endParaRPr lang="en-GB"/>
          </a:p>
        </p:txBody>
      </p:sp>
      <p:sp>
        <p:nvSpPr>
          <p:cNvPr id="22" name="Slide Number Placeholder 21"/>
          <p:cNvSpPr>
            <a:spLocks noGrp="1"/>
          </p:cNvSpPr>
          <p:nvPr>
            <p:ph type="sldNum" sz="quarter" idx="15"/>
          </p:nvPr>
        </p:nvSpPr>
        <p:spPr/>
        <p:txBody>
          <a:bodyPr rtlCol="0"/>
          <a:lstStyle/>
          <a:p>
            <a:fld id="{701AB24E-93DF-4F30-8451-004CD14DDD76}"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FC7FF28-5037-449B-A92D-84619CB78537}" type="datetimeFigureOut">
              <a:rPr lang="en-GB" smtClean="0"/>
              <a:t>29/03/2022</a:t>
            </a:fld>
            <a:endParaRPr lang="en-GB"/>
          </a:p>
        </p:txBody>
      </p:sp>
      <p:sp>
        <p:nvSpPr>
          <p:cNvPr id="18" name="Slide Number Placeholder 17"/>
          <p:cNvSpPr>
            <a:spLocks noGrp="1"/>
          </p:cNvSpPr>
          <p:nvPr>
            <p:ph type="sldNum" sz="quarter" idx="11"/>
          </p:nvPr>
        </p:nvSpPr>
        <p:spPr/>
        <p:txBody>
          <a:bodyPr rtlCol="0"/>
          <a:lstStyle/>
          <a:p>
            <a:fld id="{701AB24E-93DF-4F30-8451-004CD14DDD76}"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C7FF28-5037-449B-A92D-84619CB78537}"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1AB24E-93DF-4F30-8451-004CD14DDD7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C7FF28-5037-449B-A92D-84619CB78537}"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1AB24E-93DF-4F30-8451-004CD14DDD7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FC7FF28-5037-449B-A92D-84619CB78537}" type="datetimeFigureOut">
              <a:rPr lang="en-GB" smtClean="0"/>
              <a:t>29/03/2022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01AB24E-93DF-4F30-8451-004CD14DDD7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5.xml"/><Relationship Id="rId5" Type="http://schemas.openxmlformats.org/officeDocument/2006/relationships/image" Target="../media/image9.emf"/><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londoncouncils.gov.uk/" TargetMode="External"/><Relationship Id="rId2" Type="http://schemas.openxmlformats.org/officeDocument/2006/relationships/hyperlink" Target="http://londoncf.org.uk/"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data.london.gov.uk/dataset/employment-rates" TargetMode="External"/><Relationship Id="rId2" Type="http://schemas.openxmlformats.org/officeDocument/2006/relationships/hyperlink" Target="https://www.london.gov.uk/" TargetMode="External"/><Relationship Id="rId1" Type="http://schemas.openxmlformats.org/officeDocument/2006/relationships/slideLayout" Target="../slideLayouts/slideLayout5.xml"/><Relationship Id="rId4" Type="http://schemas.openxmlformats.org/officeDocument/2006/relationships/hyperlink" Target="https://londoncouncil.gov.uk/our-key-themes/local-government-finance/population-and-census"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www.pexels.com/search/london"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39752" y="260648"/>
            <a:ext cx="6172200" cy="1440160"/>
          </a:xfrm>
        </p:spPr>
        <p:txBody>
          <a:bodyPr/>
          <a:lstStyle/>
          <a:p>
            <a:r>
              <a:rPr lang="en-GB" dirty="0" smtClean="0">
                <a:latin typeface="Arial" pitchFamily="34" charset="0"/>
                <a:cs typeface="Arial" pitchFamily="34" charset="0"/>
              </a:rPr>
              <a:t>COMMUNITY CARE AND DEVELOPMENT</a:t>
            </a:r>
            <a:endParaRPr lang="en-GB" dirty="0">
              <a:latin typeface="Arial" pitchFamily="34" charset="0"/>
              <a:cs typeface="Arial" pitchFamily="34" charset="0"/>
            </a:endParaRPr>
          </a:p>
        </p:txBody>
      </p:sp>
      <p:sp>
        <p:nvSpPr>
          <p:cNvPr id="3" name="Subtitle 2"/>
          <p:cNvSpPr>
            <a:spLocks noGrp="1"/>
          </p:cNvSpPr>
          <p:nvPr>
            <p:ph type="subTitle" idx="1"/>
          </p:nvPr>
        </p:nvSpPr>
        <p:spPr>
          <a:xfrm>
            <a:off x="2286000" y="4221088"/>
            <a:ext cx="6172200" cy="2153834"/>
          </a:xfrm>
        </p:spPr>
        <p:txBody>
          <a:bodyPr/>
          <a:lstStyle/>
          <a:p>
            <a:r>
              <a:rPr lang="en-GB" dirty="0" smtClean="0"/>
              <a:t>Module Code: BMHP6022</a:t>
            </a:r>
          </a:p>
          <a:p>
            <a:r>
              <a:rPr lang="en-GB" dirty="0" smtClean="0"/>
              <a:t>Student Name: Maya Hadzhieva</a:t>
            </a:r>
          </a:p>
          <a:p>
            <a:r>
              <a:rPr lang="en-GB" dirty="0" smtClean="0"/>
              <a:t>Student ID: 1818829</a:t>
            </a:r>
          </a:p>
          <a:p>
            <a:r>
              <a:rPr lang="en-GB" dirty="0" smtClean="0"/>
              <a:t>Lecturer Name: </a:t>
            </a:r>
            <a:r>
              <a:rPr lang="en-GB" dirty="0" err="1" smtClean="0"/>
              <a:t>Chizoba</a:t>
            </a:r>
            <a:r>
              <a:rPr lang="en-GB" dirty="0" smtClean="0"/>
              <a:t> </a:t>
            </a:r>
            <a:r>
              <a:rPr lang="en-GB" dirty="0" err="1" smtClean="0"/>
              <a:t>Esio-Bassey</a:t>
            </a:r>
            <a:endParaRPr lang="en-GB" dirty="0"/>
          </a:p>
        </p:txBody>
      </p:sp>
    </p:spTree>
    <p:extLst>
      <p:ext uri="{BB962C8B-B14F-4D97-AF65-F5344CB8AC3E}">
        <p14:creationId xmlns:p14="http://schemas.microsoft.com/office/powerpoint/2010/main" val="3120553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355750"/>
          </a:xfrm>
        </p:spPr>
        <p:txBody>
          <a:bodyPr>
            <a:normAutofit/>
          </a:bodyPr>
          <a:lstStyle/>
          <a:p>
            <a:pPr algn="ctr"/>
            <a:r>
              <a:rPr lang="en-GB" sz="4000" b="1" dirty="0" smtClean="0">
                <a:solidFill>
                  <a:srgbClr val="0070C0"/>
                </a:solidFill>
                <a:latin typeface="Arial" pitchFamily="34" charset="0"/>
                <a:cs typeface="Arial" pitchFamily="34" charset="0"/>
              </a:rPr>
              <a:t>INTRODUCTION </a:t>
            </a:r>
            <a:br>
              <a:rPr lang="en-GB" sz="4000" b="1" dirty="0" smtClean="0">
                <a:solidFill>
                  <a:srgbClr val="0070C0"/>
                </a:solidFill>
                <a:latin typeface="Arial" pitchFamily="34" charset="0"/>
                <a:cs typeface="Arial" pitchFamily="34" charset="0"/>
              </a:rPr>
            </a:br>
            <a:endParaRPr lang="en-GB" sz="36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179512" y="1340768"/>
            <a:ext cx="8640960" cy="5184576"/>
          </a:xfrm>
        </p:spPr>
        <p:txBody>
          <a:bodyPr>
            <a:normAutofit lnSpcReduction="10000"/>
          </a:bodyPr>
          <a:lstStyle/>
          <a:p>
            <a:r>
              <a:rPr lang="en-GB" sz="2800" dirty="0" smtClean="0">
                <a:latin typeface="Arial" pitchFamily="34" charset="0"/>
                <a:cs typeface="Arial" pitchFamily="34" charset="0"/>
              </a:rPr>
              <a:t>Community Care and Development is Strengthening and bringing change for </a:t>
            </a:r>
            <a:r>
              <a:rPr lang="en-GB" sz="2800" dirty="0">
                <a:latin typeface="Arial" pitchFamily="34" charset="0"/>
                <a:cs typeface="Arial" pitchFamily="34" charset="0"/>
              </a:rPr>
              <a:t>London Community (Christenson, 2019</a:t>
            </a:r>
            <a:r>
              <a:rPr lang="en-GB" sz="2800" dirty="0" smtClean="0">
                <a:latin typeface="Arial" pitchFamily="34" charset="0"/>
                <a:cs typeface="Arial" pitchFamily="34" charset="0"/>
              </a:rPr>
              <a:t>).</a:t>
            </a:r>
          </a:p>
          <a:p>
            <a:r>
              <a:rPr lang="en-GB" sz="2800" dirty="0" smtClean="0">
                <a:latin typeface="Arial" pitchFamily="34" charset="0"/>
                <a:cs typeface="Arial" pitchFamily="34" charset="0"/>
              </a:rPr>
              <a:t>There are more than 21,000 homeless people on the street of London</a:t>
            </a:r>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It addresses the imbalances for homelessness</a:t>
            </a:r>
          </a:p>
          <a:p>
            <a:r>
              <a:rPr lang="en-GB" sz="2800" dirty="0" smtClean="0">
                <a:latin typeface="Arial" pitchFamily="34" charset="0"/>
                <a:cs typeface="Arial" pitchFamily="34" charset="0"/>
              </a:rPr>
              <a:t>Capability for social change (Christenson, 2019).</a:t>
            </a:r>
          </a:p>
          <a:p>
            <a:r>
              <a:rPr lang="en-GB" sz="2800" dirty="0" smtClean="0">
                <a:latin typeface="Arial" pitchFamily="34" charset="0"/>
                <a:cs typeface="Arial" pitchFamily="34" charset="0"/>
              </a:rPr>
              <a:t>Change on social justice, equality and inclusion</a:t>
            </a:r>
          </a:p>
          <a:p>
            <a:r>
              <a:rPr lang="en-GB" sz="2800" dirty="0" smtClean="0">
                <a:latin typeface="Arial" pitchFamily="34" charset="0"/>
                <a:cs typeface="Arial" pitchFamily="34" charset="0"/>
              </a:rPr>
              <a:t>Strong focus on health and wellbeing</a:t>
            </a:r>
          </a:p>
          <a:p>
            <a:r>
              <a:rPr lang="en-GB" sz="2800" dirty="0" smtClean="0">
                <a:latin typeface="Arial" pitchFamily="34" charset="0"/>
                <a:cs typeface="Arial" pitchFamily="34" charset="0"/>
              </a:rPr>
              <a:t>Major Contribution to overall development of community care </a:t>
            </a:r>
            <a:r>
              <a:rPr lang="en-GB" sz="2800" dirty="0">
                <a:latin typeface="Arial" pitchFamily="34" charset="0"/>
                <a:cs typeface="Arial" pitchFamily="34" charset="0"/>
              </a:rPr>
              <a:t>(Christenson, 2019).</a:t>
            </a:r>
            <a:endParaRPr lang="en-GB" sz="2800" dirty="0" smtClean="0">
              <a:latin typeface="Arial" pitchFamily="34" charset="0"/>
              <a:cs typeface="Arial" pitchFamily="34" charset="0"/>
            </a:endParaRPr>
          </a:p>
        </p:txBody>
      </p:sp>
    </p:spTree>
    <p:extLst>
      <p:ext uri="{BB962C8B-B14F-4D97-AF65-F5344CB8AC3E}">
        <p14:creationId xmlns:p14="http://schemas.microsoft.com/office/powerpoint/2010/main" val="3488037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563662"/>
          </a:xfrm>
        </p:spPr>
        <p:txBody>
          <a:bodyPr>
            <a:noAutofit/>
          </a:bodyPr>
          <a:lstStyle/>
          <a:p>
            <a:pPr algn="ctr"/>
            <a:r>
              <a:rPr lang="en-GB" sz="2800" b="1" dirty="0" smtClean="0">
                <a:solidFill>
                  <a:srgbClr val="0070C0"/>
                </a:solidFill>
                <a:latin typeface="Arial" pitchFamily="34" charset="0"/>
                <a:cs typeface="Arial" pitchFamily="34" charset="0"/>
              </a:rPr>
              <a:t>COMMUNITY CARE AND DEVELOPMENT</a:t>
            </a:r>
            <a:endParaRPr lang="en-GB" sz="28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416040" y="1196752"/>
            <a:ext cx="4476439" cy="5051648"/>
          </a:xfrm>
        </p:spPr>
        <p:txBody>
          <a:bodyPr>
            <a:normAutofit/>
          </a:bodyPr>
          <a:lstStyle/>
          <a:p>
            <a:r>
              <a:rPr lang="en-GB" dirty="0" smtClean="0">
                <a:latin typeface="Arial" pitchFamily="34" charset="0"/>
                <a:cs typeface="Arial" pitchFamily="34" charset="0"/>
              </a:rPr>
              <a:t>Conceptual approach for building sustainable and active communities (Gilchrist, 2019). </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Taking the lead on how to create a better place</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Social, economic, and environmental objectives must be enhanced </a:t>
            </a:r>
            <a:r>
              <a:rPr lang="en-GB" dirty="0">
                <a:latin typeface="Arial" pitchFamily="34" charset="0"/>
                <a:cs typeface="Arial" pitchFamily="34" charset="0"/>
              </a:rPr>
              <a:t>(Gilchrist, 2019). </a:t>
            </a: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095" y="6201581"/>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descr="U.K.'s Homelessness Problem Is Growing, and Spreading, Report Finds - The  New York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57064"/>
            <a:ext cx="4416041" cy="4764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792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779686"/>
          </a:xfrm>
        </p:spPr>
        <p:txBody>
          <a:bodyPr>
            <a:normAutofit/>
          </a:bodyPr>
          <a:lstStyle/>
          <a:p>
            <a:pPr algn="ctr"/>
            <a:r>
              <a:rPr lang="en-GB" sz="4000" b="1" dirty="0" smtClean="0">
                <a:solidFill>
                  <a:srgbClr val="0070C0"/>
                </a:solidFill>
                <a:latin typeface="Arial" pitchFamily="34" charset="0"/>
                <a:cs typeface="Arial" pitchFamily="34" charset="0"/>
              </a:rPr>
              <a:t>LONDON COMMUNITY</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980728"/>
            <a:ext cx="5004048" cy="5821353"/>
          </a:xfrm>
        </p:spPr>
        <p:txBody>
          <a:bodyPr>
            <a:noAutofit/>
          </a:bodyPr>
          <a:lstStyle/>
          <a:p>
            <a:r>
              <a:rPr lang="en-GB" sz="2200" dirty="0" smtClean="0">
                <a:latin typeface="Arial" pitchFamily="34" charset="0"/>
                <a:cs typeface="Arial" pitchFamily="34" charset="0"/>
              </a:rPr>
              <a:t>Population: 14.3 million</a:t>
            </a:r>
          </a:p>
          <a:p>
            <a:r>
              <a:rPr lang="en-GB" sz="2200" dirty="0" smtClean="0">
                <a:latin typeface="Arial" pitchFamily="34" charset="0"/>
                <a:cs typeface="Arial" pitchFamily="34" charset="0"/>
              </a:rPr>
              <a:t>Median Line: 36.5 (ONS, 2021).</a:t>
            </a:r>
          </a:p>
          <a:p>
            <a:r>
              <a:rPr lang="en-GB" sz="2200" dirty="0" smtClean="0">
                <a:latin typeface="Arial" pitchFamily="34" charset="0"/>
                <a:cs typeface="Arial" pitchFamily="34" charset="0"/>
              </a:rPr>
              <a:t>Age Structure: 25-44 – 30.6% in Inner London and 39.7 in Outer London as the biggest group</a:t>
            </a:r>
          </a:p>
          <a:p>
            <a:r>
              <a:rPr lang="en-GB" sz="2200" dirty="0" smtClean="0">
                <a:latin typeface="Arial" pitchFamily="34" charset="0"/>
                <a:cs typeface="Arial" pitchFamily="34" charset="0"/>
              </a:rPr>
              <a:t>Ethnic groups: 60% white, 21% Asian, 16% Black, 5% Mixed</a:t>
            </a:r>
          </a:p>
          <a:p>
            <a:r>
              <a:rPr lang="en-GB" sz="2200" dirty="0" smtClean="0">
                <a:latin typeface="Arial" pitchFamily="34" charset="0"/>
                <a:cs typeface="Arial" pitchFamily="34" charset="0"/>
              </a:rPr>
              <a:t>Religion: 48% Christian, 21% no religion, 12% Muslim, 5% Hindus (ONS, 2021).</a:t>
            </a:r>
          </a:p>
          <a:p>
            <a:r>
              <a:rPr lang="en-GB" sz="2200" dirty="0" smtClean="0">
                <a:latin typeface="Arial" pitchFamily="34" charset="0"/>
                <a:cs typeface="Arial" pitchFamily="34" charset="0"/>
              </a:rPr>
              <a:t>64% of homeless people in London in 2021 were UK nationals, 22% EU nationals, 3% non-EU nationals. 84% were male and 14 % female. 80% were aged 26 and over</a:t>
            </a:r>
            <a:r>
              <a:rPr lang="en-GB" sz="2200" dirty="0">
                <a:latin typeface="Arial" pitchFamily="34" charset="0"/>
                <a:cs typeface="Arial" pitchFamily="34" charset="0"/>
              </a:rPr>
              <a:t>. (ONS, 2021).</a:t>
            </a:r>
          </a:p>
          <a:p>
            <a:endParaRPr lang="en-GB" sz="2200" dirty="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757" y="6442041"/>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descr="Romanians sleeping rough in London DOUBLES as warning migration is behind  rise in homeless | UK | News | Express.co.u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4" y="1340768"/>
            <a:ext cx="4072678"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754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707678"/>
          </a:xfrm>
        </p:spPr>
        <p:txBody>
          <a:bodyPr>
            <a:normAutofit/>
          </a:bodyPr>
          <a:lstStyle/>
          <a:p>
            <a:pPr algn="ctr"/>
            <a:r>
              <a:rPr lang="en-GB" sz="4000" b="1" dirty="0" smtClean="0">
                <a:solidFill>
                  <a:srgbClr val="0070C0"/>
                </a:solidFill>
                <a:latin typeface="Arial" pitchFamily="34" charset="0"/>
                <a:cs typeface="Arial" pitchFamily="34" charset="0"/>
              </a:rPr>
              <a:t>PROBLEMATIC ISSUES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371974" y="3284984"/>
            <a:ext cx="4232474" cy="2963416"/>
          </a:xfrm>
        </p:spPr>
        <p:txBody>
          <a:bodyPr>
            <a:normAutofit fontScale="92500"/>
          </a:bodyPr>
          <a:lstStyle/>
          <a:p>
            <a:r>
              <a:rPr lang="en-GB" dirty="0" smtClean="0"/>
              <a:t>Homelessness</a:t>
            </a:r>
          </a:p>
          <a:p>
            <a:r>
              <a:rPr lang="en-GB" dirty="0" smtClean="0"/>
              <a:t>Crime rate (</a:t>
            </a:r>
            <a:r>
              <a:rPr lang="en-GB" dirty="0" err="1"/>
              <a:t>Ledwith</a:t>
            </a:r>
            <a:r>
              <a:rPr lang="en-GB" dirty="0"/>
              <a:t>, 2020</a:t>
            </a:r>
            <a:r>
              <a:rPr lang="en-GB" dirty="0" smtClean="0"/>
              <a:t>).</a:t>
            </a:r>
          </a:p>
          <a:p>
            <a:r>
              <a:rPr lang="en-GB" dirty="0" smtClean="0"/>
              <a:t>Alcohol abuse</a:t>
            </a:r>
          </a:p>
          <a:p>
            <a:r>
              <a:rPr lang="en-GB" dirty="0" smtClean="0"/>
              <a:t>Drug Abuse (</a:t>
            </a:r>
            <a:r>
              <a:rPr lang="en-GB" dirty="0" err="1"/>
              <a:t>Ledwith</a:t>
            </a:r>
            <a:r>
              <a:rPr lang="en-GB" dirty="0"/>
              <a:t>, 2020</a:t>
            </a:r>
            <a:r>
              <a:rPr lang="en-GB" dirty="0" smtClean="0"/>
              <a:t>).</a:t>
            </a:r>
          </a:p>
          <a:p>
            <a:r>
              <a:rPr lang="en-GB" dirty="0" smtClean="0"/>
              <a:t>Violence</a:t>
            </a:r>
          </a:p>
          <a:p>
            <a:r>
              <a:rPr lang="en-GB" dirty="0" smtClean="0"/>
              <a:t>School dropout (</a:t>
            </a:r>
            <a:r>
              <a:rPr lang="en-GB" dirty="0" err="1" smtClean="0"/>
              <a:t>Ledwith</a:t>
            </a:r>
            <a:r>
              <a:rPr lang="en-GB" dirty="0" smtClean="0"/>
              <a:t>, 2020).</a:t>
            </a:r>
          </a:p>
          <a:p>
            <a:endParaRPr lang="en-GB" dirty="0"/>
          </a:p>
        </p:txBody>
      </p:sp>
      <p:sp>
        <p:nvSpPr>
          <p:cNvPr id="6" name="Text Placeholder 5"/>
          <p:cNvSpPr>
            <a:spLocks noGrp="1"/>
          </p:cNvSpPr>
          <p:nvPr>
            <p:ph type="body" sz="quarter" idx="3"/>
          </p:nvPr>
        </p:nvSpPr>
        <p:spPr>
          <a:xfrm>
            <a:off x="4343400" y="1124744"/>
            <a:ext cx="4477072" cy="2016224"/>
          </a:xfrm>
        </p:spPr>
        <p:txBody>
          <a:bodyPr/>
          <a:lstStyle/>
          <a:p>
            <a:r>
              <a:rPr lang="en-GB" dirty="0" smtClean="0"/>
              <a:t>Operational System focuses on protection and risks factors for community efforts to face problem issues (</a:t>
            </a:r>
            <a:r>
              <a:rPr lang="en-GB" dirty="0" err="1" smtClean="0"/>
              <a:t>Ledwith</a:t>
            </a:r>
            <a:r>
              <a:rPr lang="en-GB" dirty="0" smtClean="0"/>
              <a:t>, 2020).</a:t>
            </a:r>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777" y="6309320"/>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Parallels Between London &amp; LA Homelessness | Expos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7" y="1124744"/>
            <a:ext cx="4289146"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814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050"/>
            <a:ext cx="8568952" cy="707678"/>
          </a:xfrm>
        </p:spPr>
        <p:txBody>
          <a:bodyPr>
            <a:normAutofit fontScale="90000"/>
          </a:bodyPr>
          <a:lstStyle/>
          <a:p>
            <a:pPr algn="ctr"/>
            <a:r>
              <a:rPr lang="en-GB" sz="4000" b="1" dirty="0" smtClean="0">
                <a:solidFill>
                  <a:srgbClr val="0070C0"/>
                </a:solidFill>
                <a:latin typeface="Arial" pitchFamily="34" charset="0"/>
                <a:cs typeface="Arial" pitchFamily="34" charset="0"/>
              </a:rPr>
              <a:t>INITIATIVES FOR HOMELESSNESS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83968" y="1124744"/>
            <a:ext cx="4608512" cy="5184576"/>
          </a:xfrm>
        </p:spPr>
        <p:txBody>
          <a:bodyPr>
            <a:normAutofit lnSpcReduction="10000"/>
          </a:bodyPr>
          <a:lstStyle/>
          <a:p>
            <a:r>
              <a:rPr lang="en-GB" dirty="0" smtClean="0"/>
              <a:t>Boost funding under Homelessness Reduction Act</a:t>
            </a:r>
          </a:p>
          <a:p>
            <a:r>
              <a:rPr lang="en-GB" dirty="0" smtClean="0"/>
              <a:t>London Rough Sleeper Services (</a:t>
            </a:r>
            <a:r>
              <a:rPr lang="en-GB" dirty="0" err="1" smtClean="0"/>
              <a:t>Ledwith</a:t>
            </a:r>
            <a:r>
              <a:rPr lang="en-GB" dirty="0" smtClean="0"/>
              <a:t>, 2022).</a:t>
            </a:r>
          </a:p>
          <a:p>
            <a:r>
              <a:rPr lang="en-GB" dirty="0" smtClean="0"/>
              <a:t>Mayor’s London – Rough Sleeping Action Plan</a:t>
            </a:r>
          </a:p>
          <a:p>
            <a:r>
              <a:rPr lang="en-GB" dirty="0" smtClean="0"/>
              <a:t>London Assembly – donations (</a:t>
            </a:r>
            <a:r>
              <a:rPr lang="en-GB" dirty="0" err="1" smtClean="0"/>
              <a:t>Ledwith</a:t>
            </a:r>
            <a:r>
              <a:rPr lang="en-GB" dirty="0" smtClean="0"/>
              <a:t>, 2022).</a:t>
            </a:r>
          </a:p>
          <a:p>
            <a:r>
              <a:rPr lang="en-GB" dirty="0" smtClean="0"/>
              <a:t>Reverse welfare reforms for homelessness by government (</a:t>
            </a:r>
            <a:r>
              <a:rPr lang="en-GB" dirty="0" err="1" smtClean="0"/>
              <a:t>Ledwith</a:t>
            </a:r>
            <a:r>
              <a:rPr lang="en-GB" dirty="0" smtClean="0"/>
              <a:t>, 2022)</a:t>
            </a:r>
          </a:p>
          <a:p>
            <a:r>
              <a:rPr lang="en-GB" dirty="0" smtClean="0"/>
              <a:t>Additional funding for new homes for rough sleepers</a:t>
            </a:r>
            <a:endParaRPr lang="en-GB" dirty="0"/>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 y="1124744"/>
            <a:ext cx="4353063" cy="232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0254" y="6486275"/>
            <a:ext cx="2013034" cy="297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52" y="3428116"/>
            <a:ext cx="4172544" cy="3058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1"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560" y="3645024"/>
            <a:ext cx="3352800" cy="413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5643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0728"/>
          </a:xfrm>
        </p:spPr>
        <p:txBody>
          <a:bodyPr>
            <a:noAutofit/>
          </a:bodyPr>
          <a:lstStyle/>
          <a:p>
            <a:pPr algn="ctr"/>
            <a:r>
              <a:rPr lang="en-GB" sz="2800" b="1" dirty="0" smtClean="0">
                <a:solidFill>
                  <a:srgbClr val="0070C0"/>
                </a:solidFill>
                <a:latin typeface="Arial" pitchFamily="34" charset="0"/>
                <a:cs typeface="Arial" pitchFamily="34" charset="0"/>
              </a:rPr>
              <a:t>REPORTED ROUGH NIGHT SLEEPERS </a:t>
            </a:r>
            <a:br>
              <a:rPr lang="en-GB" sz="2800" b="1" dirty="0" smtClean="0">
                <a:solidFill>
                  <a:srgbClr val="0070C0"/>
                </a:solidFill>
                <a:latin typeface="Arial" pitchFamily="34" charset="0"/>
                <a:cs typeface="Arial" pitchFamily="34" charset="0"/>
              </a:rPr>
            </a:br>
            <a:r>
              <a:rPr lang="en-GB" sz="2800" b="1" dirty="0" smtClean="0">
                <a:solidFill>
                  <a:srgbClr val="0070C0"/>
                </a:solidFill>
                <a:latin typeface="Arial" pitchFamily="34" charset="0"/>
                <a:cs typeface="Arial" pitchFamily="34" charset="0"/>
              </a:rPr>
              <a:t>IN LONDON FROM 2013/14 TO 2020/21</a:t>
            </a:r>
            <a:endParaRPr lang="en-GB" sz="2800" b="1" dirty="0">
              <a:solidFill>
                <a:srgbClr val="0070C0"/>
              </a:solidFill>
              <a:latin typeface="Arial" pitchFamily="34" charset="0"/>
              <a:cs typeface="Arial" pitchFamily="34" charset="0"/>
            </a:endParaRPr>
          </a:p>
        </p:txBody>
      </p:sp>
      <p:pic>
        <p:nvPicPr>
          <p:cNvPr id="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08720"/>
            <a:ext cx="9144000" cy="5516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6854" y="6425480"/>
            <a:ext cx="2013034" cy="297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0388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050"/>
            <a:ext cx="8568952" cy="707678"/>
          </a:xfrm>
        </p:spPr>
        <p:txBody>
          <a:bodyPr>
            <a:normAutofit/>
          </a:bodyPr>
          <a:lstStyle/>
          <a:p>
            <a:pPr algn="ctr"/>
            <a:r>
              <a:rPr lang="en-GB" sz="4000" b="1" dirty="0" smtClean="0">
                <a:solidFill>
                  <a:srgbClr val="0070C0"/>
                </a:solidFill>
                <a:latin typeface="Arial" pitchFamily="34" charset="0"/>
                <a:cs typeface="Arial" pitchFamily="34" charset="0"/>
              </a:rPr>
              <a:t>LEGISLATION AND POLICY</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83968" y="1124744"/>
            <a:ext cx="4608512" cy="5184576"/>
          </a:xfrm>
        </p:spPr>
        <p:txBody>
          <a:bodyPr>
            <a:normAutofit/>
          </a:bodyPr>
          <a:lstStyle/>
          <a:p>
            <a:r>
              <a:rPr lang="en-GB" dirty="0" smtClean="0">
                <a:latin typeface="Arial" pitchFamily="34" charset="0"/>
                <a:cs typeface="Arial" pitchFamily="34" charset="0"/>
              </a:rPr>
              <a:t>Homelessness Reduction Act 2017 (Mayor of London, 2022).</a:t>
            </a:r>
          </a:p>
          <a:p>
            <a:r>
              <a:rPr lang="en-GB" dirty="0" smtClean="0">
                <a:latin typeface="Arial" pitchFamily="34" charset="0"/>
                <a:cs typeface="Arial" pitchFamily="34" charset="0"/>
              </a:rPr>
              <a:t>Domestic Abuse Act 2021</a:t>
            </a:r>
          </a:p>
          <a:p>
            <a:r>
              <a:rPr lang="en-GB" dirty="0" smtClean="0">
                <a:latin typeface="Arial" pitchFamily="34" charset="0"/>
                <a:cs typeface="Arial" pitchFamily="34" charset="0"/>
              </a:rPr>
              <a:t>Homelessness code of guidance for </a:t>
            </a:r>
            <a:r>
              <a:rPr lang="en-GB" dirty="0">
                <a:latin typeface="Arial" pitchFamily="34" charset="0"/>
                <a:cs typeface="Arial" pitchFamily="34" charset="0"/>
              </a:rPr>
              <a:t>local authorities(Mayor of London, 2022</a:t>
            </a:r>
            <a:r>
              <a:rPr lang="en-GB" dirty="0" smtClean="0">
                <a:latin typeface="Arial" pitchFamily="34" charset="0"/>
                <a:cs typeface="Arial" pitchFamily="34" charset="0"/>
              </a:rPr>
              <a:t>).</a:t>
            </a:r>
          </a:p>
          <a:p>
            <a:r>
              <a:rPr lang="en-GB" dirty="0" smtClean="0">
                <a:latin typeface="Arial" pitchFamily="34" charset="0"/>
                <a:cs typeface="Arial" pitchFamily="34" charset="0"/>
              </a:rPr>
              <a:t>Mayor </a:t>
            </a:r>
            <a:r>
              <a:rPr lang="en-GB" dirty="0" smtClean="0">
                <a:latin typeface="Arial" pitchFamily="34" charset="0"/>
                <a:cs typeface="Arial" pitchFamily="34" charset="0"/>
              </a:rPr>
              <a:t>of London’s Rough Sleeping Plan of Action</a:t>
            </a:r>
          </a:p>
          <a:p>
            <a:r>
              <a:rPr lang="en-GB" dirty="0" smtClean="0">
                <a:latin typeface="Arial" pitchFamily="34" charset="0"/>
                <a:cs typeface="Arial" pitchFamily="34" charset="0"/>
              </a:rPr>
              <a:t>Rough Sleeping and Mental Health Programme </a:t>
            </a:r>
            <a:r>
              <a:rPr lang="en-GB" dirty="0">
                <a:latin typeface="Arial" pitchFamily="34" charset="0"/>
                <a:cs typeface="Arial" pitchFamily="34" charset="0"/>
              </a:rPr>
              <a:t>(Mayor of London, 2022).</a:t>
            </a:r>
          </a:p>
          <a:p>
            <a:endParaRPr lang="en-GB" dirty="0">
              <a:latin typeface="Arial" pitchFamily="34" charset="0"/>
              <a:cs typeface="Arial" pitchFamily="34" charset="0"/>
            </a:endParaRPr>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777" y="6309320"/>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Coronavirus: Pandemic is a new reason to help homeless people - Los Angeles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96752"/>
            <a:ext cx="4283968"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2521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050"/>
            <a:ext cx="8568952" cy="707678"/>
          </a:xfrm>
        </p:spPr>
        <p:txBody>
          <a:bodyPr>
            <a:normAutofit/>
          </a:bodyPr>
          <a:lstStyle/>
          <a:p>
            <a:pPr algn="ctr"/>
            <a:r>
              <a:rPr lang="en-GB" sz="4000" b="1" dirty="0" smtClean="0">
                <a:solidFill>
                  <a:srgbClr val="0070C0"/>
                </a:solidFill>
                <a:latin typeface="Arial" pitchFamily="34" charset="0"/>
                <a:cs typeface="Arial" pitchFamily="34" charset="0"/>
              </a:rPr>
              <a:t>POTENTIAL BARRIERS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83968" y="1124744"/>
            <a:ext cx="4608512" cy="5184576"/>
          </a:xfrm>
        </p:spPr>
        <p:txBody>
          <a:bodyPr>
            <a:normAutofit/>
          </a:bodyPr>
          <a:lstStyle/>
          <a:p>
            <a:r>
              <a:rPr lang="en-GB" dirty="0" smtClean="0">
                <a:latin typeface="Arial" pitchFamily="34" charset="0"/>
                <a:cs typeface="Arial" pitchFamily="34" charset="0"/>
              </a:rPr>
              <a:t>Lack of staff, training, hostels, buildings, funds, </a:t>
            </a:r>
            <a:r>
              <a:rPr lang="en-GB" dirty="0">
                <a:latin typeface="Arial" pitchFamily="34" charset="0"/>
                <a:cs typeface="Arial" pitchFamily="34" charset="0"/>
              </a:rPr>
              <a:t>etc. (Nugent, 2022). </a:t>
            </a:r>
            <a:endParaRPr lang="en-GB" dirty="0" smtClean="0">
              <a:latin typeface="Arial" pitchFamily="34" charset="0"/>
              <a:cs typeface="Arial" pitchFamily="34" charset="0"/>
            </a:endParaRPr>
          </a:p>
          <a:p>
            <a:r>
              <a:rPr lang="en-GB" dirty="0" smtClean="0">
                <a:latin typeface="Arial" pitchFamily="34" charset="0"/>
                <a:cs typeface="Arial" pitchFamily="34" charset="0"/>
              </a:rPr>
              <a:t>Lack of coordination between local and national authorities</a:t>
            </a:r>
          </a:p>
          <a:p>
            <a:r>
              <a:rPr lang="en-GB" dirty="0" smtClean="0">
                <a:latin typeface="Arial" pitchFamily="34" charset="0"/>
                <a:cs typeface="Arial" pitchFamily="34" charset="0"/>
              </a:rPr>
              <a:t>Alcohol and </a:t>
            </a:r>
            <a:r>
              <a:rPr lang="en-GB" dirty="0">
                <a:latin typeface="Arial" pitchFamily="34" charset="0"/>
                <a:cs typeface="Arial" pitchFamily="34" charset="0"/>
              </a:rPr>
              <a:t>drug abuse (Nugent, 2022). </a:t>
            </a:r>
            <a:endParaRPr lang="en-GB" dirty="0" smtClean="0">
              <a:latin typeface="Arial" pitchFamily="34" charset="0"/>
              <a:cs typeface="Arial" pitchFamily="34" charset="0"/>
            </a:endParaRPr>
          </a:p>
          <a:p>
            <a:r>
              <a:rPr lang="en-GB" dirty="0" smtClean="0">
                <a:latin typeface="Arial" pitchFamily="34" charset="0"/>
                <a:cs typeface="Arial" pitchFamily="34" charset="0"/>
              </a:rPr>
              <a:t>Challenges behaviour</a:t>
            </a:r>
            <a:r>
              <a:rPr lang="en-GB" dirty="0">
                <a:latin typeface="Arial" pitchFamily="34" charset="0"/>
                <a:cs typeface="Arial" pitchFamily="34" charset="0"/>
              </a:rPr>
              <a:t> (Nugent, 2022). </a:t>
            </a:r>
            <a:endParaRPr lang="en-GB" dirty="0" smtClean="0">
              <a:latin typeface="Arial" pitchFamily="34" charset="0"/>
              <a:cs typeface="Arial" pitchFamily="34" charset="0"/>
            </a:endParaRPr>
          </a:p>
          <a:p>
            <a:r>
              <a:rPr lang="en-GB" dirty="0" smtClean="0">
                <a:latin typeface="Arial" pitchFamily="34" charset="0"/>
                <a:cs typeface="Arial" pitchFamily="34" charset="0"/>
              </a:rPr>
              <a:t>Lack of health and social care support on homelessness </a:t>
            </a:r>
            <a:r>
              <a:rPr lang="en-GB" dirty="0">
                <a:latin typeface="Arial" pitchFamily="34" charset="0"/>
                <a:cs typeface="Arial" pitchFamily="34" charset="0"/>
              </a:rPr>
              <a:t>(Nugent, 2022). </a:t>
            </a:r>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777" y="6309320"/>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Response to ONS figures on the number of deaths of homeless people | Local  Government Associ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340768"/>
            <a:ext cx="421196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4500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73050"/>
            <a:ext cx="8676455" cy="779686"/>
          </a:xfrm>
        </p:spPr>
        <p:txBody>
          <a:bodyPr>
            <a:normAutofit/>
          </a:bodyPr>
          <a:lstStyle/>
          <a:p>
            <a:pPr algn="ctr"/>
            <a:r>
              <a:rPr lang="en-GB" sz="4000" b="1" dirty="0" smtClean="0">
                <a:solidFill>
                  <a:srgbClr val="0070C0"/>
                </a:solidFill>
                <a:latin typeface="Arial" pitchFamily="34" charset="0"/>
                <a:cs typeface="Arial" pitchFamily="34" charset="0"/>
              </a:rPr>
              <a:t>HOMELESSNESS: EDUCATION</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052736"/>
            <a:ext cx="4536504" cy="5688632"/>
          </a:xfrm>
        </p:spPr>
        <p:txBody>
          <a:bodyPr>
            <a:noAutofit/>
          </a:bodyPr>
          <a:lstStyle/>
          <a:p>
            <a:pPr algn="just"/>
            <a:r>
              <a:rPr lang="en-GB" dirty="0" smtClean="0">
                <a:latin typeface="Arial" pitchFamily="34" charset="0"/>
                <a:cs typeface="Arial" pitchFamily="34" charset="0"/>
              </a:rPr>
              <a:t>Financial Education Programmes for young people (London </a:t>
            </a:r>
            <a:r>
              <a:rPr lang="en-GB" dirty="0">
                <a:latin typeface="Arial" pitchFamily="34" charset="0"/>
                <a:cs typeface="Arial" pitchFamily="34" charset="0"/>
              </a:rPr>
              <a:t>Councils,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Promotion of social mobility</a:t>
            </a:r>
          </a:p>
          <a:p>
            <a:pPr algn="just"/>
            <a:r>
              <a:rPr lang="en-GB" dirty="0" smtClean="0">
                <a:latin typeface="Arial" pitchFamily="34" charset="0"/>
                <a:cs typeface="Arial" pitchFamily="34" charset="0"/>
              </a:rPr>
              <a:t>Social Housing Programme</a:t>
            </a:r>
          </a:p>
          <a:p>
            <a:pPr algn="just"/>
            <a:r>
              <a:rPr lang="en-GB" dirty="0" smtClean="0">
                <a:latin typeface="Arial" pitchFamily="34" charset="0"/>
                <a:cs typeface="Arial" pitchFamily="34" charset="0"/>
              </a:rPr>
              <a:t>48% of young people have free school meals in </a:t>
            </a:r>
            <a:r>
              <a:rPr lang="en-GB" dirty="0">
                <a:latin typeface="Arial" pitchFamily="34" charset="0"/>
                <a:cs typeface="Arial" pitchFamily="34" charset="0"/>
              </a:rPr>
              <a:t>London (London Councils,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Unique projects for (London Councils, 2022). </a:t>
            </a: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9826" y="634003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Number of homeless people living on the street in London is highest since  2019 - The Big Iss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24743"/>
            <a:ext cx="4139952" cy="5035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048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496944" cy="792088"/>
          </a:xfrm>
        </p:spPr>
        <p:txBody>
          <a:bodyPr>
            <a:normAutofit/>
          </a:bodyPr>
          <a:lstStyle/>
          <a:p>
            <a:pPr algn="ctr"/>
            <a:r>
              <a:rPr lang="en-GB" sz="4000" b="1" dirty="0" smtClean="0">
                <a:solidFill>
                  <a:srgbClr val="0070C0"/>
                </a:solidFill>
                <a:latin typeface="Arial" pitchFamily="34" charset="0"/>
                <a:cs typeface="Arial" pitchFamily="34" charset="0"/>
              </a:rPr>
              <a:t>HOMELESSNESS: HEALTH</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81400" y="1124743"/>
            <a:ext cx="4536504" cy="5395313"/>
          </a:xfrm>
        </p:spPr>
        <p:txBody>
          <a:bodyPr>
            <a:noAutofit/>
          </a:bodyPr>
          <a:lstStyle/>
          <a:p>
            <a:pPr algn="just"/>
            <a:r>
              <a:rPr lang="en-GB" dirty="0" smtClean="0">
                <a:latin typeface="Arial" pitchFamily="34" charset="0"/>
                <a:cs typeface="Arial" pitchFamily="34" charset="0"/>
              </a:rPr>
              <a:t>‘All Our Health’ – resources for homeless people for health and wellbeing under government guidelines</a:t>
            </a:r>
          </a:p>
          <a:p>
            <a:pPr algn="just"/>
            <a:r>
              <a:rPr lang="en-GB" dirty="0" smtClean="0">
                <a:latin typeface="Arial" pitchFamily="34" charset="0"/>
                <a:cs typeface="Arial" pitchFamily="34" charset="0"/>
              </a:rPr>
              <a:t>Primary Care (Moon, 2022). </a:t>
            </a:r>
          </a:p>
          <a:p>
            <a:pPr algn="just"/>
            <a:r>
              <a:rPr lang="en-GB" dirty="0" smtClean="0">
                <a:latin typeface="Arial" pitchFamily="34" charset="0"/>
                <a:cs typeface="Arial" pitchFamily="34" charset="0"/>
              </a:rPr>
              <a:t>Community services with 10-year contact to improve health (</a:t>
            </a:r>
            <a:r>
              <a:rPr lang="en-GB" dirty="0">
                <a:latin typeface="Arial" pitchFamily="34" charset="0"/>
                <a:cs typeface="Arial" pitchFamily="34" charset="0"/>
              </a:rPr>
              <a:t>Moon,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Secondary Care is for consultants and specialist hospital (</a:t>
            </a:r>
            <a:r>
              <a:rPr lang="en-GB" dirty="0">
                <a:latin typeface="Arial" pitchFamily="34" charset="0"/>
                <a:cs typeface="Arial" pitchFamily="34" charset="0"/>
              </a:rPr>
              <a:t>Moon,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Mental Health Services </a:t>
            </a:r>
            <a:r>
              <a:rPr lang="en-GB" dirty="0">
                <a:latin typeface="Arial" pitchFamily="34" charset="0"/>
                <a:cs typeface="Arial" pitchFamily="34" charset="0"/>
              </a:rPr>
              <a:t>(Moon, 2022). </a:t>
            </a: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descr="Church facing $12,000 fine for letting homeless people sleep on property:  Is this fine a moral decision? | Debate.or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96" y="1196752"/>
            <a:ext cx="4104456"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7925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19256" cy="851694"/>
          </a:xfrm>
        </p:spPr>
        <p:txBody>
          <a:bodyPr>
            <a:normAutofit/>
          </a:bodyPr>
          <a:lstStyle/>
          <a:p>
            <a:pPr algn="ctr"/>
            <a:r>
              <a:rPr lang="en-GB" sz="4000" b="1" dirty="0" smtClean="0">
                <a:solidFill>
                  <a:srgbClr val="0070C0"/>
                </a:solidFill>
                <a:latin typeface="Arial" pitchFamily="34" charset="0"/>
                <a:cs typeface="Arial" pitchFamily="34" charset="0"/>
              </a:rPr>
              <a:t>HOMELESSNESS: SOCIAL CARE </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268761"/>
            <a:ext cx="4680520" cy="4979639"/>
          </a:xfrm>
        </p:spPr>
        <p:txBody>
          <a:bodyPr>
            <a:noAutofit/>
          </a:bodyPr>
          <a:lstStyle/>
          <a:p>
            <a:pPr algn="just"/>
            <a:r>
              <a:rPr lang="en-GB" dirty="0" smtClean="0">
                <a:latin typeface="Arial" pitchFamily="34" charset="0"/>
                <a:cs typeface="Arial" pitchFamily="34" charset="0"/>
              </a:rPr>
              <a:t>London boroughs have responsibilities for health and social care (</a:t>
            </a:r>
            <a:r>
              <a:rPr lang="en-GB" dirty="0" err="1" smtClean="0">
                <a:latin typeface="Arial" pitchFamily="34" charset="0"/>
                <a:cs typeface="Arial" pitchFamily="34" charset="0"/>
              </a:rPr>
              <a:t>Glasby</a:t>
            </a:r>
            <a:r>
              <a:rPr lang="en-GB" dirty="0" smtClean="0">
                <a:latin typeface="Arial" pitchFamily="34" charset="0"/>
                <a:cs typeface="Arial" pitchFamily="34" charset="0"/>
              </a:rPr>
              <a:t>, 2017). </a:t>
            </a:r>
          </a:p>
          <a:p>
            <a:pPr algn="just"/>
            <a:r>
              <a:rPr lang="en-GB" dirty="0" smtClean="0">
                <a:latin typeface="Arial" pitchFamily="34" charset="0"/>
                <a:cs typeface="Arial" pitchFamily="34" charset="0"/>
              </a:rPr>
              <a:t>London Association of Adult Social </a:t>
            </a:r>
            <a:r>
              <a:rPr lang="en-GB" dirty="0">
                <a:latin typeface="Arial" pitchFamily="34" charset="0"/>
                <a:cs typeface="Arial" pitchFamily="34" charset="0"/>
              </a:rPr>
              <a:t>Services (</a:t>
            </a:r>
            <a:r>
              <a:rPr lang="en-GB" dirty="0" err="1">
                <a:latin typeface="Arial" pitchFamily="34" charset="0"/>
                <a:cs typeface="Arial" pitchFamily="34" charset="0"/>
              </a:rPr>
              <a:t>Glasby</a:t>
            </a:r>
            <a:r>
              <a:rPr lang="en-GB" dirty="0">
                <a:latin typeface="Arial" pitchFamily="34" charset="0"/>
                <a:cs typeface="Arial" pitchFamily="34" charset="0"/>
              </a:rPr>
              <a:t>, 2017).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NHS England (London)</a:t>
            </a:r>
          </a:p>
          <a:p>
            <a:pPr algn="just"/>
            <a:r>
              <a:rPr lang="en-GB" dirty="0" smtClean="0">
                <a:latin typeface="Arial" pitchFamily="34" charset="0"/>
                <a:cs typeface="Arial" pitchFamily="34" charset="0"/>
              </a:rPr>
              <a:t>Department of Health (</a:t>
            </a:r>
            <a:r>
              <a:rPr lang="en-GB" dirty="0" err="1">
                <a:latin typeface="Arial" pitchFamily="34" charset="0"/>
                <a:cs typeface="Arial" pitchFamily="34" charset="0"/>
              </a:rPr>
              <a:t>Glasby</a:t>
            </a:r>
            <a:r>
              <a:rPr lang="en-GB" dirty="0">
                <a:latin typeface="Arial" pitchFamily="34" charset="0"/>
                <a:cs typeface="Arial" pitchFamily="34" charset="0"/>
              </a:rPr>
              <a:t>, 2017). </a:t>
            </a:r>
            <a:endParaRPr lang="en-GB" dirty="0" smtClean="0">
              <a:latin typeface="Arial" pitchFamily="34" charset="0"/>
              <a:cs typeface="Arial" pitchFamily="34" charset="0"/>
            </a:endParaRPr>
          </a:p>
          <a:p>
            <a:r>
              <a:rPr lang="en-GB" dirty="0" smtClean="0">
                <a:latin typeface="Arial" pitchFamily="34" charset="0"/>
                <a:cs typeface="Arial" pitchFamily="34" charset="0"/>
              </a:rPr>
              <a:t>Local Government Association (</a:t>
            </a:r>
            <a:r>
              <a:rPr lang="en-GB" dirty="0" err="1">
                <a:latin typeface="Arial" pitchFamily="34" charset="0"/>
                <a:cs typeface="Arial" pitchFamily="34" charset="0"/>
              </a:rPr>
              <a:t>Glasby</a:t>
            </a:r>
            <a:r>
              <a:rPr lang="en-GB" dirty="0">
                <a:latin typeface="Arial" pitchFamily="34" charset="0"/>
                <a:cs typeface="Arial" pitchFamily="34" charset="0"/>
              </a:rPr>
              <a:t>, 2017). </a:t>
            </a:r>
          </a:p>
          <a:p>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descr="Las Vegas adopts ban that prohibits sleeping, camping on streets and  sidewalk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64" y="1268761"/>
            <a:ext cx="4118887" cy="489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934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784976" cy="1052736"/>
          </a:xfrm>
        </p:spPr>
        <p:txBody>
          <a:bodyPr>
            <a:noAutofit/>
          </a:bodyPr>
          <a:lstStyle/>
          <a:p>
            <a:pPr algn="ctr"/>
            <a:r>
              <a:rPr lang="en-GB" sz="3200" b="1" dirty="0" smtClean="0">
                <a:solidFill>
                  <a:srgbClr val="0070C0"/>
                </a:solidFill>
                <a:latin typeface="Arial" pitchFamily="34" charset="0"/>
                <a:cs typeface="Arial" pitchFamily="34" charset="0"/>
              </a:rPr>
              <a:t>HOMELESSNESS: </a:t>
            </a:r>
            <a:br>
              <a:rPr lang="en-GB" sz="3200" b="1" dirty="0" smtClean="0">
                <a:solidFill>
                  <a:srgbClr val="0070C0"/>
                </a:solidFill>
                <a:latin typeface="Arial" pitchFamily="34" charset="0"/>
                <a:cs typeface="Arial" pitchFamily="34" charset="0"/>
              </a:rPr>
            </a:br>
            <a:r>
              <a:rPr lang="en-GB" sz="3200" b="1" dirty="0" smtClean="0">
                <a:solidFill>
                  <a:srgbClr val="0070C0"/>
                </a:solidFill>
                <a:latin typeface="Arial" pitchFamily="34" charset="0"/>
                <a:cs typeface="Arial" pitchFamily="34" charset="0"/>
              </a:rPr>
              <a:t>EMPLOYMENT AND INCOME</a:t>
            </a:r>
            <a:endParaRPr lang="en-GB" sz="32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412776"/>
            <a:ext cx="4536504" cy="5328592"/>
          </a:xfrm>
        </p:spPr>
        <p:txBody>
          <a:bodyPr>
            <a:noAutofit/>
          </a:bodyPr>
          <a:lstStyle/>
          <a:p>
            <a:pPr algn="just"/>
            <a:r>
              <a:rPr lang="en-GB" dirty="0" smtClean="0">
                <a:latin typeface="Arial" pitchFamily="34" charset="0"/>
                <a:cs typeface="Arial" pitchFamily="34" charset="0"/>
              </a:rPr>
              <a:t>Employment support from Charity organisations such as Crisis, Salvation Army, etc</a:t>
            </a:r>
            <a:r>
              <a:rPr lang="en-GB" dirty="0">
                <a:latin typeface="Arial" pitchFamily="34" charset="0"/>
                <a:cs typeface="Arial" pitchFamily="34" charset="0"/>
              </a:rPr>
              <a:t>. (</a:t>
            </a:r>
            <a:r>
              <a:rPr lang="en-GB" dirty="0" err="1">
                <a:latin typeface="Arial" pitchFamily="34" charset="0"/>
                <a:cs typeface="Arial" pitchFamily="34" charset="0"/>
              </a:rPr>
              <a:t>Sklansky</a:t>
            </a:r>
            <a:r>
              <a:rPr lang="en-GB" dirty="0">
                <a:latin typeface="Arial" pitchFamily="34" charset="0"/>
                <a:cs typeface="Arial" pitchFamily="34" charset="0"/>
              </a:rPr>
              <a:t>,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Opportunities for work with Job Centre Plus – back to home and back to work such as Universal Credit</a:t>
            </a:r>
          </a:p>
          <a:p>
            <a:pPr algn="just"/>
            <a:r>
              <a:rPr lang="en-GB" dirty="0" smtClean="0">
                <a:latin typeface="Arial" pitchFamily="34" charset="0"/>
                <a:cs typeface="Arial" pitchFamily="34" charset="0"/>
              </a:rPr>
              <a:t>Government-led employment support </a:t>
            </a:r>
            <a:r>
              <a:rPr lang="en-GB" dirty="0" smtClean="0">
                <a:latin typeface="Arial" pitchFamily="34" charset="0"/>
                <a:cs typeface="Arial" pitchFamily="34" charset="0"/>
              </a:rPr>
              <a:t>(</a:t>
            </a:r>
            <a:r>
              <a:rPr lang="en-GB" dirty="0" err="1" smtClean="0">
                <a:latin typeface="Arial" pitchFamily="34" charset="0"/>
                <a:cs typeface="Arial" pitchFamily="34" charset="0"/>
              </a:rPr>
              <a:t>Sklansky</a:t>
            </a:r>
            <a:r>
              <a:rPr lang="en-GB" dirty="0" smtClean="0">
                <a:latin typeface="Arial" pitchFamily="34" charset="0"/>
                <a:cs typeface="Arial" pitchFamily="34" charset="0"/>
              </a:rPr>
              <a:t>, </a:t>
            </a:r>
            <a:r>
              <a:rPr lang="en-GB" dirty="0" smtClean="0">
                <a:latin typeface="Arial" pitchFamily="34" charset="0"/>
                <a:cs typeface="Arial" pitchFamily="34" charset="0"/>
              </a:rPr>
              <a:t>2022). </a:t>
            </a:r>
          </a:p>
          <a:p>
            <a:pPr algn="just"/>
            <a:r>
              <a:rPr lang="en-GB" dirty="0" smtClean="0">
                <a:latin typeface="Arial" pitchFamily="34" charset="0"/>
                <a:cs typeface="Arial" pitchFamily="34" charset="0"/>
              </a:rPr>
              <a:t>Welfare-to-work provision from Work and Pension Department </a:t>
            </a:r>
            <a:r>
              <a:rPr lang="en-GB" dirty="0">
                <a:latin typeface="Arial" pitchFamily="34" charset="0"/>
                <a:cs typeface="Arial" pitchFamily="34" charset="0"/>
              </a:rPr>
              <a:t>(</a:t>
            </a:r>
            <a:r>
              <a:rPr lang="en-GB" dirty="0" err="1">
                <a:latin typeface="Arial" pitchFamily="34" charset="0"/>
                <a:cs typeface="Arial" pitchFamily="34" charset="0"/>
              </a:rPr>
              <a:t>Sklansky</a:t>
            </a:r>
            <a:r>
              <a:rPr lang="en-GB" dirty="0">
                <a:latin typeface="Arial" pitchFamily="34" charset="0"/>
                <a:cs typeface="Arial" pitchFamily="34" charset="0"/>
              </a:rPr>
              <a:t>, 2022). </a:t>
            </a:r>
          </a:p>
          <a:p>
            <a:pPr algn="just"/>
            <a:endParaRPr lang="en-GB" dirty="0" smtClean="0">
              <a:latin typeface="Arial" pitchFamily="34" charset="0"/>
              <a:cs typeface="Arial" pitchFamily="34" charset="0"/>
            </a:endParaRPr>
          </a:p>
          <a:p>
            <a:pPr marL="0" indent="0" algn="just">
              <a:buNone/>
            </a:pPr>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descr="London rough sleeping was rising at fastest rate since 2011 pre-lockdown |  Homelessness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12776"/>
            <a:ext cx="4183438"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961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851694"/>
          </a:xfrm>
        </p:spPr>
        <p:txBody>
          <a:bodyPr>
            <a:normAutofit/>
          </a:bodyPr>
          <a:lstStyle/>
          <a:p>
            <a:pPr algn="ctr"/>
            <a:r>
              <a:rPr lang="en-GB" sz="4000" b="1" dirty="0" smtClean="0">
                <a:solidFill>
                  <a:srgbClr val="0070C0"/>
                </a:solidFill>
                <a:latin typeface="Arial" pitchFamily="34" charset="0"/>
                <a:cs typeface="Arial" pitchFamily="34" charset="0"/>
              </a:rPr>
              <a:t>THEORIES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124744"/>
            <a:ext cx="4536504" cy="5123656"/>
          </a:xfrm>
        </p:spPr>
        <p:txBody>
          <a:bodyPr>
            <a:noAutofit/>
          </a:bodyPr>
          <a:lstStyle/>
          <a:p>
            <a:pPr algn="just"/>
            <a:r>
              <a:rPr lang="en-GB" b="1" dirty="0" smtClean="0">
                <a:latin typeface="Arial" pitchFamily="34" charset="0"/>
                <a:cs typeface="Arial" pitchFamily="34" charset="0"/>
              </a:rPr>
              <a:t>Maslow’s Hierarchy of Needs </a:t>
            </a:r>
            <a:r>
              <a:rPr lang="en-GB" dirty="0" smtClean="0">
                <a:latin typeface="Arial" pitchFamily="34" charset="0"/>
                <a:cs typeface="Arial" pitchFamily="34" charset="0"/>
              </a:rPr>
              <a:t>– to ensure that homeless people have something to eat, place to sleep, clothes to wear (</a:t>
            </a:r>
            <a:r>
              <a:rPr lang="en-GB" dirty="0" err="1" smtClean="0">
                <a:latin typeface="Arial" pitchFamily="34" charset="0"/>
                <a:cs typeface="Arial" pitchFamily="34" charset="0"/>
              </a:rPr>
              <a:t>Glasby</a:t>
            </a:r>
            <a:r>
              <a:rPr lang="en-GB" dirty="0" smtClean="0">
                <a:latin typeface="Arial" pitchFamily="34" charset="0"/>
                <a:cs typeface="Arial" pitchFamily="34" charset="0"/>
              </a:rPr>
              <a:t>, 2017). </a:t>
            </a:r>
          </a:p>
          <a:p>
            <a:pPr algn="just"/>
            <a:endParaRPr lang="en-GB" dirty="0" smtClean="0">
              <a:latin typeface="Arial" pitchFamily="34" charset="0"/>
              <a:cs typeface="Arial" pitchFamily="34" charset="0"/>
            </a:endParaRPr>
          </a:p>
          <a:p>
            <a:pPr algn="just"/>
            <a:r>
              <a:rPr lang="en-GB" b="1" dirty="0" smtClean="0">
                <a:latin typeface="Arial" pitchFamily="34" charset="0"/>
                <a:cs typeface="Arial" pitchFamily="34" charset="0"/>
              </a:rPr>
              <a:t>Attachment Theory </a:t>
            </a:r>
            <a:r>
              <a:rPr lang="en-GB" dirty="0" smtClean="0">
                <a:latin typeface="Arial" pitchFamily="34" charset="0"/>
                <a:cs typeface="Arial" pitchFamily="34" charset="0"/>
              </a:rPr>
              <a:t>– In homeless young people, the lack of trust in availability may generalised to the broader </a:t>
            </a:r>
            <a:r>
              <a:rPr lang="en-GB" dirty="0">
                <a:latin typeface="Arial" pitchFamily="34" charset="0"/>
                <a:cs typeface="Arial" pitchFamily="34" charset="0"/>
              </a:rPr>
              <a:t>social environment (</a:t>
            </a:r>
            <a:r>
              <a:rPr lang="en-GB" dirty="0" err="1">
                <a:latin typeface="Arial" pitchFamily="34" charset="0"/>
                <a:cs typeface="Arial" pitchFamily="34" charset="0"/>
              </a:rPr>
              <a:t>Glasby</a:t>
            </a:r>
            <a:r>
              <a:rPr lang="en-GB" dirty="0">
                <a:latin typeface="Arial" pitchFamily="34" charset="0"/>
                <a:cs typeface="Arial" pitchFamily="34" charset="0"/>
              </a:rPr>
              <a:t>, 2017). </a:t>
            </a: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descr="Why are so many people sleeping rough on Britain's streets? | Homelessness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268760"/>
            <a:ext cx="4080450" cy="4891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247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7543800" cy="1080120"/>
          </a:xfrm>
        </p:spPr>
        <p:txBody>
          <a:bodyPr>
            <a:normAutofit fontScale="90000"/>
          </a:bodyPr>
          <a:lstStyle/>
          <a:p>
            <a:pPr algn="ctr"/>
            <a:r>
              <a:rPr lang="en-GB" sz="4000" b="1" dirty="0" smtClean="0">
                <a:solidFill>
                  <a:srgbClr val="0070C0"/>
                </a:solidFill>
                <a:latin typeface="Arial" pitchFamily="34" charset="0"/>
                <a:cs typeface="Arial" pitchFamily="34" charset="0"/>
              </a:rPr>
              <a:t>HOMELESSNESS </a:t>
            </a:r>
            <a:r>
              <a:rPr lang="en-GB" sz="4000" b="1" dirty="0" smtClean="0">
                <a:solidFill>
                  <a:srgbClr val="0070C0"/>
                </a:solidFill>
                <a:latin typeface="Arial" pitchFamily="34" charset="0"/>
                <a:cs typeface="Arial" pitchFamily="34" charset="0"/>
              </a:rPr>
              <a:t>                        </a:t>
            </a:r>
            <a:r>
              <a:rPr lang="en-GB" sz="4000" b="1" dirty="0" smtClean="0">
                <a:solidFill>
                  <a:srgbClr val="0070C0"/>
                </a:solidFill>
                <a:latin typeface="Arial" pitchFamily="34" charset="0"/>
                <a:cs typeface="Arial" pitchFamily="34" charset="0"/>
              </a:rPr>
              <a:t>IN </a:t>
            </a:r>
            <a:r>
              <a:rPr lang="en-GB" sz="4000" b="1" dirty="0">
                <a:solidFill>
                  <a:srgbClr val="0070C0"/>
                </a:solidFill>
                <a:latin typeface="Arial" pitchFamily="34" charset="0"/>
                <a:cs typeface="Arial" pitchFamily="34" charset="0"/>
              </a:rPr>
              <a:t>TERM OF DISCRIMINATION</a:t>
            </a:r>
          </a:p>
        </p:txBody>
      </p:sp>
      <p:sp>
        <p:nvSpPr>
          <p:cNvPr id="4" name="Content Placeholder 3"/>
          <p:cNvSpPr>
            <a:spLocks noGrp="1"/>
          </p:cNvSpPr>
          <p:nvPr>
            <p:ph sz="quarter" idx="4"/>
          </p:nvPr>
        </p:nvSpPr>
        <p:spPr>
          <a:xfrm>
            <a:off x="4139952" y="1484784"/>
            <a:ext cx="4536504" cy="4855253"/>
          </a:xfrm>
        </p:spPr>
        <p:txBody>
          <a:bodyPr>
            <a:noAutofit/>
          </a:bodyPr>
          <a:lstStyle/>
          <a:p>
            <a:pPr algn="just"/>
            <a:r>
              <a:rPr lang="en-GB" sz="2200" dirty="0" smtClean="0">
                <a:latin typeface="Arial" pitchFamily="34" charset="0"/>
                <a:cs typeface="Arial" pitchFamily="34" charset="0"/>
              </a:rPr>
              <a:t>Lack of skills and qualification for work (Smith, 2022). </a:t>
            </a:r>
            <a:endParaRPr lang="en-GB" sz="2200" dirty="0" smtClean="0">
              <a:latin typeface="Arial" pitchFamily="34" charset="0"/>
              <a:cs typeface="Arial" pitchFamily="34" charset="0"/>
            </a:endParaRPr>
          </a:p>
          <a:p>
            <a:pPr algn="just"/>
            <a:r>
              <a:rPr lang="en-GB" sz="2200" dirty="0" smtClean="0">
                <a:latin typeface="Arial" pitchFamily="34" charset="0"/>
                <a:cs typeface="Arial" pitchFamily="34" charset="0"/>
              </a:rPr>
              <a:t>Welfare benefits that young people must be at work</a:t>
            </a:r>
          </a:p>
          <a:p>
            <a:pPr algn="just"/>
            <a:r>
              <a:rPr lang="en-GB" sz="2200" dirty="0" smtClean="0">
                <a:latin typeface="Arial" pitchFamily="34" charset="0"/>
                <a:cs typeface="Arial" pitchFamily="34" charset="0"/>
              </a:rPr>
              <a:t>Single homeless people don’t receive enough support for permanent job (</a:t>
            </a:r>
            <a:r>
              <a:rPr lang="en-GB" sz="2200" dirty="0">
                <a:latin typeface="Arial" pitchFamily="34" charset="0"/>
                <a:cs typeface="Arial" pitchFamily="34" charset="0"/>
              </a:rPr>
              <a:t>Smith, 2022). </a:t>
            </a:r>
            <a:endParaRPr lang="en-GB" sz="2200" dirty="0">
              <a:latin typeface="Arial" pitchFamily="34" charset="0"/>
              <a:cs typeface="Arial" pitchFamily="34" charset="0"/>
            </a:endParaRPr>
          </a:p>
          <a:p>
            <a:pPr algn="just"/>
            <a:r>
              <a:rPr lang="en-GB" sz="2200" dirty="0" smtClean="0">
                <a:latin typeface="Arial" pitchFamily="34" charset="0"/>
                <a:cs typeface="Arial" pitchFamily="34" charset="0"/>
              </a:rPr>
              <a:t>Refused access to dentist </a:t>
            </a:r>
          </a:p>
          <a:p>
            <a:pPr algn="just"/>
            <a:r>
              <a:rPr lang="en-GB" sz="2200" dirty="0" smtClean="0">
                <a:latin typeface="Arial" pitchFamily="34" charset="0"/>
                <a:cs typeface="Arial" pitchFamily="34" charset="0"/>
              </a:rPr>
              <a:t>Problematic healthcare for homeless people </a:t>
            </a:r>
            <a:r>
              <a:rPr lang="en-GB" sz="2200" dirty="0">
                <a:latin typeface="Arial" pitchFamily="34" charset="0"/>
                <a:cs typeface="Arial" pitchFamily="34" charset="0"/>
              </a:rPr>
              <a:t>(Smith, 2022). </a:t>
            </a:r>
            <a:endParaRPr lang="en-GB" sz="2200" dirty="0" smtClean="0">
              <a:latin typeface="Arial" pitchFamily="34" charset="0"/>
              <a:cs typeface="Arial" pitchFamily="34" charset="0"/>
            </a:endParaRPr>
          </a:p>
          <a:p>
            <a:pPr algn="just"/>
            <a:r>
              <a:rPr lang="en-GB" sz="2200" dirty="0" smtClean="0">
                <a:latin typeface="Arial" pitchFamily="34" charset="0"/>
                <a:cs typeface="Arial" pitchFamily="34" charset="0"/>
              </a:rPr>
              <a:t>Poor mental health services for </a:t>
            </a:r>
            <a:r>
              <a:rPr lang="en-GB" sz="2200" dirty="0">
                <a:latin typeface="Arial" pitchFamily="34" charset="0"/>
                <a:cs typeface="Arial" pitchFamily="34" charset="0"/>
              </a:rPr>
              <a:t>homeless </a:t>
            </a:r>
            <a:r>
              <a:rPr lang="en-GB" sz="2200" dirty="0" smtClean="0">
                <a:latin typeface="Arial" pitchFamily="34" charset="0"/>
                <a:cs typeface="Arial" pitchFamily="34" charset="0"/>
              </a:rPr>
              <a:t>people (</a:t>
            </a:r>
            <a:r>
              <a:rPr lang="en-GB" sz="2200" dirty="0">
                <a:latin typeface="Arial" pitchFamily="34" charset="0"/>
                <a:cs typeface="Arial" pitchFamily="34" charset="0"/>
              </a:rPr>
              <a:t>Smith, 2022). </a:t>
            </a:r>
          </a:p>
          <a:p>
            <a:pPr algn="just"/>
            <a:endParaRPr lang="en-GB" sz="2200" dirty="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descr="This is not the life I expected, says homeless Londoner forced to seek  shelter in sub-zero temperatures | London Evening Standard | Evening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31" y="1484785"/>
            <a:ext cx="4189529" cy="4675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9073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925"/>
            <a:ext cx="8291264" cy="766763"/>
          </a:xfrm>
        </p:spPr>
        <p:txBody>
          <a:bodyPr>
            <a:normAutofit fontScale="90000"/>
          </a:bodyPr>
          <a:lstStyle/>
          <a:p>
            <a:pPr algn="ctr"/>
            <a:r>
              <a:rPr lang="en-GB" sz="4000" b="1" dirty="0">
                <a:solidFill>
                  <a:srgbClr val="0070C0"/>
                </a:solidFill>
                <a:latin typeface="Arial" pitchFamily="34" charset="0"/>
                <a:cs typeface="Arial" pitchFamily="34" charset="0"/>
              </a:rPr>
              <a:t/>
            </a:r>
            <a:br>
              <a:rPr lang="en-GB" sz="4000" b="1" dirty="0">
                <a:solidFill>
                  <a:srgbClr val="0070C0"/>
                </a:solidFill>
                <a:latin typeface="Arial" pitchFamily="34" charset="0"/>
                <a:cs typeface="Arial" pitchFamily="34" charset="0"/>
              </a:rPr>
            </a:br>
            <a:r>
              <a:rPr lang="en-GB" sz="4000" b="1" dirty="0" smtClean="0">
                <a:solidFill>
                  <a:srgbClr val="0070C0"/>
                </a:solidFill>
                <a:latin typeface="Arial" pitchFamily="34" charset="0"/>
                <a:cs typeface="Arial" pitchFamily="34" charset="0"/>
              </a:rPr>
              <a:t>HOMELESSNESS: EMPOWERMENT</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11960" y="980728"/>
            <a:ext cx="4464496" cy="5877271"/>
          </a:xfrm>
        </p:spPr>
        <p:txBody>
          <a:bodyPr>
            <a:noAutofit/>
          </a:bodyPr>
          <a:lstStyle/>
          <a:p>
            <a:pPr algn="just"/>
            <a:r>
              <a:rPr lang="en-GB" dirty="0" smtClean="0">
                <a:latin typeface="Arial" pitchFamily="34" charset="0"/>
                <a:cs typeface="Arial" pitchFamily="34" charset="0"/>
              </a:rPr>
              <a:t>Homeless people must be treated with dignity and respect (</a:t>
            </a:r>
            <a:r>
              <a:rPr lang="en-GB" dirty="0" err="1" smtClean="0">
                <a:latin typeface="Arial" pitchFamily="34" charset="0"/>
                <a:cs typeface="Arial" pitchFamily="34" charset="0"/>
              </a:rPr>
              <a:t>Wou</a:t>
            </a:r>
            <a:r>
              <a:rPr lang="en-GB" dirty="0" smtClean="0">
                <a:latin typeface="Arial" pitchFamily="34" charset="0"/>
                <a:cs typeface="Arial" pitchFamily="34" charset="0"/>
              </a:rPr>
              <a:t>, 2022). </a:t>
            </a:r>
          </a:p>
          <a:p>
            <a:pPr algn="just"/>
            <a:r>
              <a:rPr lang="en-GB" dirty="0" smtClean="0">
                <a:latin typeface="Arial" pitchFamily="34" charset="0"/>
                <a:cs typeface="Arial" pitchFamily="34" charset="0"/>
              </a:rPr>
              <a:t>Homeless people are “autonomous consumers” for services such as food and shelter and are aware of empowering services</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Public </a:t>
            </a:r>
            <a:r>
              <a:rPr lang="en-GB" dirty="0" smtClean="0">
                <a:latin typeface="Arial" pitchFamily="34" charset="0"/>
                <a:cs typeface="Arial" pitchFamily="34" charset="0"/>
              </a:rPr>
              <a:t>awareness with life-skilled training and self-confidence learn (</a:t>
            </a:r>
            <a:r>
              <a:rPr lang="en-GB" dirty="0" err="1" smtClean="0">
                <a:latin typeface="Arial" pitchFamily="34" charset="0"/>
                <a:cs typeface="Arial" pitchFamily="34" charset="0"/>
              </a:rPr>
              <a:t>Wou</a:t>
            </a:r>
            <a:r>
              <a:rPr lang="en-GB" dirty="0" smtClean="0">
                <a:latin typeface="Arial" pitchFamily="34" charset="0"/>
                <a:cs typeface="Arial" pitchFamily="34" charset="0"/>
              </a:rPr>
              <a:t>,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Difficulties to express concerns with different stakeholders  (</a:t>
            </a:r>
            <a:r>
              <a:rPr lang="en-GB" dirty="0" err="1" smtClean="0">
                <a:latin typeface="Arial" pitchFamily="34" charset="0"/>
                <a:cs typeface="Arial" pitchFamily="34" charset="0"/>
              </a:rPr>
              <a:t>Wou</a:t>
            </a:r>
            <a:r>
              <a:rPr lang="en-GB" dirty="0" smtClean="0">
                <a:latin typeface="Arial" pitchFamily="34" charset="0"/>
                <a:cs typeface="Arial" pitchFamily="34" charset="0"/>
              </a:rPr>
              <a:t>, 2022). </a:t>
            </a:r>
            <a:endParaRPr lang="en-GB" dirty="0" smtClean="0">
              <a:latin typeface="Arial" pitchFamily="34" charset="0"/>
              <a:cs typeface="Arial" pitchFamily="34" charset="0"/>
            </a:endParaRPr>
          </a:p>
          <a:p>
            <a:pPr algn="just"/>
            <a:endParaRPr lang="en-GB" dirty="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AutoShape 2" descr="South London Community Music – Bringing Music to South London"/>
          <p:cNvSpPr>
            <a:spLocks noChangeAspect="1" noChangeArrowheads="1"/>
          </p:cNvSpPr>
          <p:nvPr/>
        </p:nvSpPr>
        <p:spPr bwMode="auto">
          <a:xfrm>
            <a:off x="155575" y="-731838"/>
            <a:ext cx="2990850" cy="15335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Our plan to end rough sleeping – how H&amp;F is bucking a London-wide trend |  LBH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80728"/>
            <a:ext cx="4211960"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598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748464" cy="1124744"/>
          </a:xfrm>
        </p:spPr>
        <p:txBody>
          <a:bodyPr>
            <a:normAutofit fontScale="90000"/>
          </a:bodyPr>
          <a:lstStyle/>
          <a:p>
            <a:pPr algn="ctr"/>
            <a:r>
              <a:rPr lang="en-GB" sz="4000" b="1" dirty="0" smtClean="0">
                <a:solidFill>
                  <a:srgbClr val="0070C0"/>
                </a:solidFill>
                <a:latin typeface="Arial" pitchFamily="34" charset="0"/>
                <a:cs typeface="Arial" pitchFamily="34" charset="0"/>
              </a:rPr>
              <a:t>HOMELESSNESS: </a:t>
            </a:r>
            <a:br>
              <a:rPr lang="en-GB" sz="4000" b="1" dirty="0" smtClean="0">
                <a:solidFill>
                  <a:srgbClr val="0070C0"/>
                </a:solidFill>
                <a:latin typeface="Arial" pitchFamily="34" charset="0"/>
                <a:cs typeface="Arial" pitchFamily="34" charset="0"/>
              </a:rPr>
            </a:br>
            <a:r>
              <a:rPr lang="en-GB" sz="4000" b="1" dirty="0" smtClean="0">
                <a:solidFill>
                  <a:srgbClr val="0070C0"/>
                </a:solidFill>
                <a:latin typeface="Arial" pitchFamily="34" charset="0"/>
                <a:cs typeface="Arial" pitchFamily="34" charset="0"/>
              </a:rPr>
              <a:t>MEANS </a:t>
            </a:r>
            <a:r>
              <a:rPr lang="en-GB" sz="4000" b="1" dirty="0" smtClean="0">
                <a:solidFill>
                  <a:srgbClr val="0070C0"/>
                </a:solidFill>
                <a:latin typeface="Arial" pitchFamily="34" charset="0"/>
                <a:cs typeface="Arial" pitchFamily="34" charset="0"/>
              </a:rPr>
              <a:t>OF COMMUNICATION</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355976" y="980729"/>
            <a:ext cx="4680520" cy="5877272"/>
          </a:xfrm>
        </p:spPr>
        <p:txBody>
          <a:bodyPr>
            <a:noAutofit/>
          </a:bodyPr>
          <a:lstStyle/>
          <a:p>
            <a:pPr algn="just"/>
            <a:r>
              <a:rPr lang="en-GB" dirty="0" smtClean="0">
                <a:latin typeface="Arial" pitchFamily="34" charset="0"/>
                <a:cs typeface="Arial" pitchFamily="34" charset="0"/>
              </a:rPr>
              <a:t>Social networking is strengthen contacts with friends and possible solutions</a:t>
            </a:r>
          </a:p>
          <a:p>
            <a:pPr algn="just"/>
            <a:r>
              <a:rPr lang="en-GB" dirty="0" smtClean="0">
                <a:latin typeface="Arial" pitchFamily="34" charset="0"/>
                <a:cs typeface="Arial" pitchFamily="34" charset="0"/>
              </a:rPr>
              <a:t>Internal </a:t>
            </a:r>
            <a:r>
              <a:rPr lang="en-GB" dirty="0" smtClean="0">
                <a:latin typeface="Arial" pitchFamily="34" charset="0"/>
                <a:cs typeface="Arial" pitchFamily="34" charset="0"/>
              </a:rPr>
              <a:t>communication is using emails, conference calls, internet websites, and letters</a:t>
            </a:r>
            <a:r>
              <a:rPr lang="en-GB" dirty="0">
                <a:latin typeface="Arial" pitchFamily="34" charset="0"/>
                <a:cs typeface="Arial" pitchFamily="34" charset="0"/>
              </a:rPr>
              <a:t> </a:t>
            </a:r>
            <a:r>
              <a:rPr lang="en-GB" dirty="0" smtClean="0">
                <a:latin typeface="Arial" pitchFamily="34" charset="0"/>
                <a:cs typeface="Arial" pitchFamily="34" charset="0"/>
              </a:rPr>
              <a:t>(Schuster</a:t>
            </a:r>
            <a:r>
              <a:rPr lang="en-GB" dirty="0">
                <a:latin typeface="Arial" pitchFamily="34" charset="0"/>
                <a:cs typeface="Arial" pitchFamily="34" charset="0"/>
              </a:rPr>
              <a:t>,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External communication is  Social Media – Facebook, Twitter, </a:t>
            </a:r>
            <a:r>
              <a:rPr lang="en-GB" dirty="0" err="1" smtClean="0">
                <a:latin typeface="Arial" pitchFamily="34" charset="0"/>
                <a:cs typeface="Arial" pitchFamily="34" charset="0"/>
              </a:rPr>
              <a:t>Instagram</a:t>
            </a:r>
            <a:r>
              <a:rPr lang="en-GB" dirty="0" smtClean="0">
                <a:latin typeface="Arial" pitchFamily="34" charset="0"/>
                <a:cs typeface="Arial" pitchFamily="34" charset="0"/>
              </a:rPr>
              <a:t>, LinkedIn, </a:t>
            </a:r>
            <a:r>
              <a:rPr lang="en-GB" dirty="0" err="1" smtClean="0">
                <a:latin typeface="Arial" pitchFamily="34" charset="0"/>
                <a:cs typeface="Arial" pitchFamily="34" charset="0"/>
              </a:rPr>
              <a:t>TikTok</a:t>
            </a:r>
            <a:r>
              <a:rPr lang="en-GB" dirty="0">
                <a:latin typeface="Arial" pitchFamily="34" charset="0"/>
                <a:cs typeface="Arial" pitchFamily="34" charset="0"/>
              </a:rPr>
              <a:t> (Schuster,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Digital technologies such as Amazon Go, VR showrooms, Datasets, </a:t>
            </a:r>
            <a:r>
              <a:rPr lang="en-GB" dirty="0">
                <a:latin typeface="Arial" pitchFamily="34" charset="0"/>
                <a:cs typeface="Arial" pitchFamily="34" charset="0"/>
              </a:rPr>
              <a:t>Digital </a:t>
            </a:r>
            <a:r>
              <a:rPr lang="en-GB" dirty="0" smtClean="0">
                <a:latin typeface="Arial" pitchFamily="34" charset="0"/>
                <a:cs typeface="Arial" pitchFamily="34" charset="0"/>
              </a:rPr>
              <a:t>Communities (</a:t>
            </a:r>
            <a:r>
              <a:rPr lang="en-GB" dirty="0">
                <a:latin typeface="Arial" pitchFamily="34" charset="0"/>
                <a:cs typeface="Arial" pitchFamily="34" charset="0"/>
              </a:rPr>
              <a:t>Schuster, 2022). </a:t>
            </a: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2" name="Picture 2" descr="Homelessness is about more than housing – Home Base Hous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08" y="1124744"/>
            <a:ext cx="4355976" cy="5031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405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707678"/>
          </a:xfrm>
        </p:spPr>
        <p:txBody>
          <a:bodyPr>
            <a:normAutofit/>
          </a:bodyPr>
          <a:lstStyle/>
          <a:p>
            <a:pPr algn="ctr"/>
            <a:r>
              <a:rPr lang="en-GB" sz="4000" b="1" dirty="0" smtClean="0">
                <a:solidFill>
                  <a:srgbClr val="0070C0"/>
                </a:solidFill>
                <a:latin typeface="Arial" pitchFamily="34" charset="0"/>
                <a:cs typeface="Arial" pitchFamily="34" charset="0"/>
              </a:rPr>
              <a:t>Conclusion</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179512" y="1556792"/>
            <a:ext cx="8136903" cy="4691608"/>
          </a:xfrm>
        </p:spPr>
        <p:txBody>
          <a:bodyPr>
            <a:normAutofit lnSpcReduction="10000"/>
          </a:bodyPr>
          <a:lstStyle/>
          <a:p>
            <a:pPr marL="0" indent="0" algn="just">
              <a:buNone/>
            </a:pPr>
            <a:r>
              <a:rPr lang="en-GB" sz="2800" dirty="0" smtClean="0">
                <a:latin typeface="Arial" pitchFamily="34" charset="0"/>
                <a:cs typeface="Arial" pitchFamily="34" charset="0"/>
              </a:rPr>
              <a:t>Community Care and Development can protect </a:t>
            </a:r>
            <a:r>
              <a:rPr lang="en-GB" sz="2800" dirty="0" smtClean="0">
                <a:latin typeface="Arial" pitchFamily="34" charset="0"/>
                <a:cs typeface="Arial" pitchFamily="34" charset="0"/>
              </a:rPr>
              <a:t>homeless people from </a:t>
            </a:r>
            <a:r>
              <a:rPr lang="en-GB" sz="2800" dirty="0" smtClean="0">
                <a:latin typeface="Arial" pitchFamily="34" charset="0"/>
                <a:cs typeface="Arial" pitchFamily="34" charset="0"/>
              </a:rPr>
              <a:t>risk factors such as availability of firearms, drugs, disorganisation, and extreme economic deprivation. It provides protection for children and vulnerable adults such as homeless people with addressing of the behaviour problems. This is change process that involves mainly social and health contexts and wellbeing. It provides direction for development on vital issues such as health and social care to empower people on core principles. </a:t>
            </a:r>
          </a:p>
        </p:txBody>
      </p:sp>
    </p:spTree>
    <p:extLst>
      <p:ext uri="{BB962C8B-B14F-4D97-AF65-F5344CB8AC3E}">
        <p14:creationId xmlns:p14="http://schemas.microsoft.com/office/powerpoint/2010/main" val="2505134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7543800" cy="648072"/>
          </a:xfrm>
        </p:spPr>
        <p:txBody>
          <a:bodyPr>
            <a:normAutofit fontScale="90000"/>
          </a:bodyPr>
          <a:lstStyle/>
          <a:p>
            <a:pPr algn="ctr"/>
            <a:r>
              <a:rPr lang="en-GB" sz="4000" b="1" dirty="0" smtClean="0">
                <a:solidFill>
                  <a:srgbClr val="0070C0"/>
                </a:solidFill>
                <a:latin typeface="Arial" pitchFamily="34" charset="0"/>
                <a:cs typeface="Arial" pitchFamily="34" charset="0"/>
              </a:rPr>
              <a:t>REFERENCES</a:t>
            </a:r>
            <a:endParaRPr lang="en-GB" sz="4000" b="1" dirty="0">
              <a:solidFill>
                <a:srgbClr val="0070C0"/>
              </a:solidFill>
              <a:latin typeface="Arial" pitchFamily="34" charset="0"/>
              <a:cs typeface="Arial" pitchFamily="34" charset="0"/>
            </a:endParaRPr>
          </a:p>
        </p:txBody>
      </p:sp>
      <p:sp>
        <p:nvSpPr>
          <p:cNvPr id="3" name="Content Placeholder 2"/>
          <p:cNvSpPr>
            <a:spLocks noGrp="1"/>
          </p:cNvSpPr>
          <p:nvPr>
            <p:ph sz="quarter" idx="4"/>
          </p:nvPr>
        </p:nvSpPr>
        <p:spPr>
          <a:xfrm>
            <a:off x="0" y="836712"/>
            <a:ext cx="8820472" cy="6021288"/>
          </a:xfrm>
        </p:spPr>
        <p:txBody>
          <a:bodyPr>
            <a:normAutofit/>
          </a:bodyPr>
          <a:lstStyle/>
          <a:p>
            <a:pPr marL="0" indent="0" algn="just">
              <a:spcAft>
                <a:spcPts val="600"/>
              </a:spcAft>
              <a:buNone/>
            </a:pPr>
            <a:r>
              <a:rPr lang="en-GB" sz="2000" dirty="0" smtClean="0">
                <a:latin typeface="Arial" pitchFamily="34" charset="0"/>
                <a:cs typeface="Arial" pitchFamily="34" charset="0"/>
              </a:rPr>
              <a:t>Christenson</a:t>
            </a:r>
            <a:r>
              <a:rPr lang="en-GB" sz="2000" dirty="0" smtClean="0">
                <a:latin typeface="Arial" pitchFamily="34" charset="0"/>
                <a:cs typeface="Arial" pitchFamily="34" charset="0"/>
              </a:rPr>
              <a:t>, J., (2019). </a:t>
            </a:r>
            <a:r>
              <a:rPr lang="en-GB" sz="2000" i="1" dirty="0" smtClean="0">
                <a:latin typeface="Arial" pitchFamily="34" charset="0"/>
                <a:cs typeface="Arial" pitchFamily="34" charset="0"/>
              </a:rPr>
              <a:t>Community Development</a:t>
            </a:r>
            <a:r>
              <a:rPr lang="en-GB" sz="2000" dirty="0" smtClean="0">
                <a:latin typeface="Arial" pitchFamily="34" charset="0"/>
                <a:cs typeface="Arial" pitchFamily="34" charset="0"/>
              </a:rPr>
              <a:t>. New York: </a:t>
            </a:r>
            <a:r>
              <a:rPr lang="en-GB" sz="2000" dirty="0" err="1" smtClean="0">
                <a:latin typeface="Arial" pitchFamily="34" charset="0"/>
                <a:cs typeface="Arial" pitchFamily="34" charset="0"/>
              </a:rPr>
              <a:t>Routledge</a:t>
            </a:r>
            <a:r>
              <a:rPr lang="en-GB" sz="2000" dirty="0" smtClean="0">
                <a:latin typeface="Arial" pitchFamily="34" charset="0"/>
                <a:cs typeface="Arial" pitchFamily="34" charset="0"/>
              </a:rPr>
              <a:t>.</a:t>
            </a:r>
          </a:p>
          <a:p>
            <a:pPr marL="0" indent="0" algn="just">
              <a:spcAft>
                <a:spcPts val="600"/>
              </a:spcAft>
              <a:buNone/>
            </a:pPr>
            <a:r>
              <a:rPr lang="en-GB" sz="2000" dirty="0" smtClean="0">
                <a:latin typeface="Arial" pitchFamily="34" charset="0"/>
                <a:cs typeface="Arial" pitchFamily="34" charset="0"/>
              </a:rPr>
              <a:t>Holmes</a:t>
            </a:r>
            <a:r>
              <a:rPr lang="en-GB" sz="2000" dirty="0" smtClean="0">
                <a:latin typeface="Arial" pitchFamily="34" charset="0"/>
                <a:cs typeface="Arial" pitchFamily="34" charset="0"/>
              </a:rPr>
              <a:t>, B., (2022). Equality and Freedom in Education: a comparative study. London: </a:t>
            </a:r>
            <a:r>
              <a:rPr lang="en-GB" sz="2000" dirty="0" err="1" smtClean="0">
                <a:latin typeface="Arial" pitchFamily="34" charset="0"/>
                <a:cs typeface="Arial" pitchFamily="34" charset="0"/>
              </a:rPr>
              <a:t>Routledge</a:t>
            </a:r>
            <a:r>
              <a:rPr lang="en-GB" sz="2000" dirty="0" smtClean="0">
                <a:latin typeface="Arial" pitchFamily="34" charset="0"/>
                <a:cs typeface="Arial" pitchFamily="34" charset="0"/>
              </a:rPr>
              <a:t>. </a:t>
            </a:r>
          </a:p>
          <a:p>
            <a:pPr marL="0" indent="0" algn="just">
              <a:spcAft>
                <a:spcPts val="600"/>
              </a:spcAft>
              <a:buNone/>
            </a:pPr>
            <a:r>
              <a:rPr lang="en-GB" sz="2000" dirty="0" smtClean="0">
                <a:latin typeface="Arial" pitchFamily="34" charset="0"/>
                <a:cs typeface="Arial" pitchFamily="34" charset="0"/>
              </a:rPr>
              <a:t>Gilchrist, A., (2019). </a:t>
            </a:r>
            <a:r>
              <a:rPr lang="en-GB" sz="2000" i="1" dirty="0" smtClean="0">
                <a:latin typeface="Arial" pitchFamily="34" charset="0"/>
                <a:cs typeface="Arial" pitchFamily="34" charset="0"/>
              </a:rPr>
              <a:t>The well-connected community 3E: a networking approach to community development</a:t>
            </a:r>
            <a:r>
              <a:rPr lang="en-GB" sz="2000" dirty="0" smtClean="0">
                <a:latin typeface="Arial" pitchFamily="34" charset="0"/>
                <a:cs typeface="Arial" pitchFamily="34" charset="0"/>
              </a:rPr>
              <a:t>. London: Policy Press</a:t>
            </a:r>
          </a:p>
          <a:p>
            <a:pPr marL="0" indent="0" algn="just">
              <a:spcAft>
                <a:spcPts val="600"/>
              </a:spcAft>
              <a:buNone/>
            </a:pPr>
            <a:r>
              <a:rPr lang="en-GB" sz="2000" dirty="0" err="1" smtClean="0">
                <a:latin typeface="Arial" pitchFamily="34" charset="0"/>
                <a:cs typeface="Arial" pitchFamily="34" charset="0"/>
              </a:rPr>
              <a:t>Glasby</a:t>
            </a:r>
            <a:r>
              <a:rPr lang="en-GB" sz="2000" dirty="0" smtClean="0">
                <a:latin typeface="Arial" pitchFamily="34" charset="0"/>
                <a:cs typeface="Arial" pitchFamily="34" charset="0"/>
              </a:rPr>
              <a:t>, J., (2017). </a:t>
            </a:r>
            <a:r>
              <a:rPr lang="en-GB" sz="2000" i="1" dirty="0" smtClean="0">
                <a:latin typeface="Arial" pitchFamily="34" charset="0"/>
                <a:cs typeface="Arial" pitchFamily="34" charset="0"/>
              </a:rPr>
              <a:t>Understanding Health and Social Care</a:t>
            </a:r>
            <a:r>
              <a:rPr lang="en-GB" sz="2000" dirty="0" smtClean="0">
                <a:latin typeface="Arial" pitchFamily="34" charset="0"/>
                <a:cs typeface="Arial" pitchFamily="34" charset="0"/>
              </a:rPr>
              <a:t>. Bristol: The Policy Press</a:t>
            </a:r>
          </a:p>
          <a:p>
            <a:pPr marL="0" indent="0" algn="just">
              <a:spcAft>
                <a:spcPts val="600"/>
              </a:spcAft>
              <a:buNone/>
            </a:pPr>
            <a:r>
              <a:rPr lang="en-GB" sz="2000" dirty="0" err="1" smtClean="0">
                <a:latin typeface="Arial" pitchFamily="34" charset="0"/>
                <a:cs typeface="Arial" pitchFamily="34" charset="0"/>
              </a:rPr>
              <a:t>Gobby</a:t>
            </a:r>
            <a:r>
              <a:rPr lang="en-GB" sz="2000" dirty="0" smtClean="0">
                <a:latin typeface="Arial" pitchFamily="34" charset="0"/>
                <a:cs typeface="Arial" pitchFamily="34" charset="0"/>
              </a:rPr>
              <a:t>, B., (2018). </a:t>
            </a:r>
            <a:r>
              <a:rPr lang="en-GB" sz="2000" i="1" dirty="0" smtClean="0">
                <a:latin typeface="Arial" pitchFamily="34" charset="0"/>
                <a:cs typeface="Arial" pitchFamily="34" charset="0"/>
              </a:rPr>
              <a:t>Competitive entrepreneurship and community </a:t>
            </a:r>
            <a:r>
              <a:rPr lang="en-GB" sz="2000" i="1" dirty="0" smtClean="0">
                <a:latin typeface="Arial" pitchFamily="34" charset="0"/>
                <a:cs typeface="Arial" pitchFamily="34" charset="0"/>
              </a:rPr>
              <a:t>empowerment. </a:t>
            </a:r>
            <a:r>
              <a:rPr lang="en-GB" sz="2000" dirty="0" smtClean="0">
                <a:latin typeface="Arial" pitchFamily="34" charset="0"/>
                <a:cs typeface="Arial" pitchFamily="34" charset="0"/>
              </a:rPr>
              <a:t>New York: Taylor and Francis Group</a:t>
            </a:r>
          </a:p>
          <a:p>
            <a:pPr marL="0" indent="0" algn="just">
              <a:spcAft>
                <a:spcPts val="600"/>
              </a:spcAft>
              <a:buNone/>
            </a:pPr>
            <a:r>
              <a:rPr lang="en-GB" sz="2000" dirty="0" err="1" smtClean="0">
                <a:latin typeface="Arial" pitchFamily="34" charset="0"/>
                <a:cs typeface="Arial" pitchFamily="34" charset="0"/>
              </a:rPr>
              <a:t>Ledwith</a:t>
            </a:r>
            <a:r>
              <a:rPr lang="en-GB" sz="2000" dirty="0" smtClean="0">
                <a:latin typeface="Arial" pitchFamily="34" charset="0"/>
                <a:cs typeface="Arial" pitchFamily="34" charset="0"/>
              </a:rPr>
              <a:t>, M., (2022). </a:t>
            </a:r>
            <a:r>
              <a:rPr lang="en-GB" sz="2000" i="1" dirty="0" smtClean="0">
                <a:latin typeface="Arial" pitchFamily="34" charset="0"/>
                <a:cs typeface="Arial" pitchFamily="34" charset="0"/>
              </a:rPr>
              <a:t>Community development: A critical approach.</a:t>
            </a:r>
            <a:r>
              <a:rPr lang="en-GB" sz="2000" dirty="0" smtClean="0">
                <a:latin typeface="Arial" pitchFamily="34" charset="0"/>
                <a:cs typeface="Arial" pitchFamily="34" charset="0"/>
              </a:rPr>
              <a:t> London: Policy Press</a:t>
            </a:r>
          </a:p>
          <a:p>
            <a:pPr marL="0" indent="0">
              <a:buNone/>
            </a:pPr>
            <a:r>
              <a:rPr lang="en-GB" sz="2000" dirty="0" smtClean="0">
                <a:latin typeface="Arial" pitchFamily="34" charset="0"/>
                <a:cs typeface="Arial" pitchFamily="34" charset="0"/>
              </a:rPr>
              <a:t>London Community Foundations. (2022). Our COVID-10 Response. [Online]. Available at: </a:t>
            </a:r>
            <a:r>
              <a:rPr lang="en-GB" sz="2000" dirty="0" smtClean="0">
                <a:latin typeface="Arial" pitchFamily="34" charset="0"/>
                <a:cs typeface="Arial" pitchFamily="34" charset="0"/>
                <a:hlinkClick r:id="rId2"/>
              </a:rPr>
              <a:t>http://londoncf.org.uk</a:t>
            </a:r>
            <a:r>
              <a:rPr lang="en-GB" sz="2000" dirty="0" smtClean="0">
                <a:latin typeface="Arial" pitchFamily="34" charset="0"/>
                <a:cs typeface="Arial" pitchFamily="34" charset="0"/>
              </a:rPr>
              <a:t> [Accessed: 27.03.2022]. </a:t>
            </a:r>
            <a:endParaRPr lang="en-GB" sz="2000" dirty="0" smtClean="0">
              <a:latin typeface="Arial" pitchFamily="34" charset="0"/>
              <a:cs typeface="Arial" pitchFamily="34" charset="0"/>
            </a:endParaRPr>
          </a:p>
          <a:p>
            <a:pPr marL="0" indent="0">
              <a:buNone/>
            </a:pPr>
            <a:r>
              <a:rPr lang="en-GB" sz="2000" dirty="0">
                <a:latin typeface="Arial" pitchFamily="34" charset="0"/>
                <a:cs typeface="Arial" pitchFamily="34" charset="0"/>
              </a:rPr>
              <a:t>London Councils. (2022). Key facts about London Schools [Online]. Available at: </a:t>
            </a:r>
            <a:r>
              <a:rPr lang="en-US" sz="2000" dirty="0">
                <a:hlinkClick r:id="rId3"/>
              </a:rPr>
              <a:t>https://www.londoncouncils.gov.uk</a:t>
            </a:r>
            <a:r>
              <a:rPr lang="en-US" sz="2000" dirty="0"/>
              <a:t> [Accessed: 27.03.2022]. </a:t>
            </a:r>
          </a:p>
          <a:p>
            <a:pPr marL="0" indent="0">
              <a:buNone/>
            </a:pPr>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3928814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851694"/>
          </a:xfrm>
        </p:spPr>
        <p:txBody>
          <a:bodyPr>
            <a:normAutofit/>
          </a:bodyPr>
          <a:lstStyle/>
          <a:p>
            <a:pPr algn="ctr"/>
            <a:r>
              <a:rPr lang="en-GB" sz="4000" b="1" dirty="0" smtClean="0">
                <a:solidFill>
                  <a:srgbClr val="0070C0"/>
                </a:solidFill>
                <a:latin typeface="Arial" pitchFamily="34" charset="0"/>
                <a:cs typeface="Arial" pitchFamily="34" charset="0"/>
              </a:rPr>
              <a:t>REFERENCES</a:t>
            </a:r>
            <a:endParaRPr lang="en-GB" sz="4000" b="1" dirty="0">
              <a:solidFill>
                <a:srgbClr val="0070C0"/>
              </a:solidFill>
              <a:latin typeface="Arial" pitchFamily="34" charset="0"/>
              <a:cs typeface="Arial" pitchFamily="34" charset="0"/>
            </a:endParaRPr>
          </a:p>
        </p:txBody>
      </p:sp>
      <p:sp>
        <p:nvSpPr>
          <p:cNvPr id="3" name="Content Placeholder 2"/>
          <p:cNvSpPr>
            <a:spLocks noGrp="1"/>
          </p:cNvSpPr>
          <p:nvPr>
            <p:ph sz="quarter" idx="4"/>
          </p:nvPr>
        </p:nvSpPr>
        <p:spPr>
          <a:xfrm>
            <a:off x="0" y="1124744"/>
            <a:ext cx="8820472" cy="5733256"/>
          </a:xfrm>
        </p:spPr>
        <p:txBody>
          <a:bodyPr>
            <a:normAutofit/>
          </a:bodyPr>
          <a:lstStyle/>
          <a:p>
            <a:pPr marL="0" indent="0" algn="just">
              <a:spcAft>
                <a:spcPts val="600"/>
              </a:spcAft>
              <a:buNone/>
            </a:pPr>
            <a:r>
              <a:rPr lang="en-US" sz="2000" dirty="0" smtClean="0">
                <a:latin typeface="Arial" pitchFamily="34" charset="0"/>
                <a:cs typeface="Arial" pitchFamily="34" charset="0"/>
              </a:rPr>
              <a:t>Luck</a:t>
            </a:r>
            <a:r>
              <a:rPr lang="en-US" sz="2000" dirty="0" smtClean="0">
                <a:latin typeface="Arial" pitchFamily="34" charset="0"/>
                <a:cs typeface="Arial" pitchFamily="34" charset="0"/>
              </a:rPr>
              <a:t>, M., </a:t>
            </a:r>
            <a:r>
              <a:rPr lang="en-US" sz="2000" dirty="0" err="1" smtClean="0">
                <a:latin typeface="Arial" pitchFamily="34" charset="0"/>
                <a:cs typeface="Arial" pitchFamily="34" charset="0"/>
              </a:rPr>
              <a:t>Alquino</a:t>
            </a:r>
            <a:r>
              <a:rPr lang="en-US" sz="2000" dirty="0" smtClean="0">
                <a:latin typeface="Arial" pitchFamily="34" charset="0"/>
                <a:cs typeface="Arial" pitchFamily="34" charset="0"/>
              </a:rPr>
              <a:t>, R., and </a:t>
            </a:r>
            <a:r>
              <a:rPr lang="en-US" sz="2000" dirty="0" err="1" smtClean="0">
                <a:latin typeface="Arial" pitchFamily="34" charset="0"/>
                <a:cs typeface="Arial" pitchFamily="34" charset="0"/>
              </a:rPr>
              <a:t>Schanzel</a:t>
            </a:r>
            <a:r>
              <a:rPr lang="en-US" sz="2000" dirty="0" smtClean="0">
                <a:latin typeface="Arial" pitchFamily="34" charset="0"/>
                <a:cs typeface="Arial" pitchFamily="34" charset="0"/>
              </a:rPr>
              <a:t>, H., (2018). “A conceptual framework of tourism social entrepreneurship for sustainable community development.” Journal of Hospitality and Tourism management, 37(1), pp. 23-32. </a:t>
            </a:r>
          </a:p>
          <a:p>
            <a:pPr marL="0" indent="0" algn="just">
              <a:spcAft>
                <a:spcPts val="600"/>
              </a:spcAft>
              <a:buNone/>
            </a:pPr>
            <a:r>
              <a:rPr lang="en-US" sz="2000" dirty="0" smtClean="0">
                <a:latin typeface="Arial" pitchFamily="34" charset="0"/>
                <a:cs typeface="Arial" pitchFamily="34" charset="0"/>
              </a:rPr>
              <a:t>Mayor of London, (2022). [Online]. Available at: </a:t>
            </a:r>
            <a:r>
              <a:rPr lang="en-US" sz="2000" dirty="0" smtClean="0">
                <a:latin typeface="Arial" pitchFamily="34" charset="0"/>
                <a:cs typeface="Arial" pitchFamily="34" charset="0"/>
                <a:hlinkClick r:id="rId2"/>
              </a:rPr>
              <a:t>https://www.london.gov.uk</a:t>
            </a:r>
            <a:r>
              <a:rPr lang="en-US" sz="2000" dirty="0" smtClean="0">
                <a:latin typeface="Arial" pitchFamily="34" charset="0"/>
                <a:cs typeface="Arial" pitchFamily="34" charset="0"/>
              </a:rPr>
              <a:t> [Accessed: 28.03.2022].  </a:t>
            </a:r>
            <a:endParaRPr lang="en-GB" sz="2000" dirty="0" smtClean="0">
              <a:latin typeface="Arial" pitchFamily="34" charset="0"/>
              <a:cs typeface="Arial" pitchFamily="34" charset="0"/>
            </a:endParaRPr>
          </a:p>
          <a:p>
            <a:pPr marL="0" indent="0" algn="just">
              <a:spcAft>
                <a:spcPts val="600"/>
              </a:spcAft>
              <a:buNone/>
            </a:pPr>
            <a:r>
              <a:rPr lang="en-GB" sz="2000" dirty="0" smtClean="0">
                <a:latin typeface="Arial" pitchFamily="34" charset="0"/>
                <a:cs typeface="Arial" pitchFamily="34" charset="0"/>
              </a:rPr>
              <a:t>Moon, G., and Jones, K., (2022). Health, disease and society: a critical medical recovery. London: </a:t>
            </a:r>
            <a:r>
              <a:rPr lang="en-GB" sz="2000" dirty="0" err="1" smtClean="0">
                <a:latin typeface="Arial" pitchFamily="34" charset="0"/>
                <a:cs typeface="Arial" pitchFamily="34" charset="0"/>
              </a:rPr>
              <a:t>Routledge</a:t>
            </a:r>
            <a:r>
              <a:rPr lang="en-GB" sz="2000" dirty="0" smtClean="0">
                <a:latin typeface="Arial" pitchFamily="34" charset="0"/>
                <a:cs typeface="Arial" pitchFamily="34" charset="0"/>
              </a:rPr>
              <a:t>.</a:t>
            </a:r>
          </a:p>
          <a:p>
            <a:pPr marL="0" indent="0" algn="just">
              <a:spcAft>
                <a:spcPts val="600"/>
              </a:spcAft>
              <a:buNone/>
            </a:pPr>
            <a:r>
              <a:rPr lang="en-GB" sz="2000" dirty="0" smtClean="0">
                <a:latin typeface="Arial" pitchFamily="34" charset="0"/>
                <a:cs typeface="Arial" pitchFamily="34" charset="0"/>
              </a:rPr>
              <a:t>Nugent, D., (2022). </a:t>
            </a:r>
            <a:r>
              <a:rPr lang="en-GB" sz="2000" i="1" dirty="0" smtClean="0">
                <a:latin typeface="Arial" pitchFamily="34" charset="0"/>
                <a:cs typeface="Arial" pitchFamily="34" charset="0"/>
              </a:rPr>
              <a:t>Modernity at the Edge of Empire</a:t>
            </a:r>
            <a:r>
              <a:rPr lang="en-GB" sz="2000" dirty="0" smtClean="0">
                <a:latin typeface="Arial" pitchFamily="34" charset="0"/>
                <a:cs typeface="Arial" pitchFamily="34" charset="0"/>
              </a:rPr>
              <a:t>. Stanford: University Press. </a:t>
            </a:r>
          </a:p>
          <a:p>
            <a:pPr marL="0" indent="0">
              <a:spcAft>
                <a:spcPts val="600"/>
              </a:spcAft>
              <a:buNone/>
            </a:pPr>
            <a:r>
              <a:rPr lang="en-GB" sz="2000" dirty="0" smtClean="0">
                <a:latin typeface="Arial" pitchFamily="34" charset="0"/>
                <a:cs typeface="Arial" pitchFamily="34" charset="0"/>
              </a:rPr>
              <a:t>ONS (2021). Employment Rates. [Online]. Available at: </a:t>
            </a:r>
            <a:r>
              <a:rPr lang="en-GB" sz="2000" dirty="0" smtClean="0">
                <a:latin typeface="Arial" pitchFamily="34" charset="0"/>
                <a:cs typeface="Arial" pitchFamily="34" charset="0"/>
                <a:hlinkClick r:id="rId3"/>
              </a:rPr>
              <a:t>https://data.london.gov.uk/dataset/employment-rates</a:t>
            </a:r>
            <a:r>
              <a:rPr lang="en-GB" sz="2000" dirty="0" smtClean="0">
                <a:latin typeface="Arial" pitchFamily="34" charset="0"/>
                <a:cs typeface="Arial" pitchFamily="34" charset="0"/>
              </a:rPr>
              <a:t> [Accessed: 27.03.2022]. </a:t>
            </a:r>
          </a:p>
          <a:p>
            <a:pPr marL="0" indent="0">
              <a:spcAft>
                <a:spcPts val="600"/>
              </a:spcAft>
              <a:buNone/>
            </a:pPr>
            <a:r>
              <a:rPr lang="en-GB" sz="2000" dirty="0" smtClean="0">
                <a:latin typeface="Arial" pitchFamily="34" charset="0"/>
                <a:cs typeface="Arial" pitchFamily="34" charset="0"/>
              </a:rPr>
              <a:t>ONS </a:t>
            </a:r>
            <a:r>
              <a:rPr lang="en-GB" sz="2000" dirty="0" smtClean="0">
                <a:latin typeface="Arial" pitchFamily="34" charset="0"/>
                <a:cs typeface="Arial" pitchFamily="34" charset="0"/>
              </a:rPr>
              <a:t>(2021). The 2021 Census [Online]. Available at: </a:t>
            </a:r>
            <a:r>
              <a:rPr lang="en-GB" sz="2000" dirty="0" smtClean="0">
                <a:latin typeface="Arial" pitchFamily="34" charset="0"/>
                <a:cs typeface="Arial" pitchFamily="34" charset="0"/>
                <a:hlinkClick r:id="rId4"/>
              </a:rPr>
              <a:t>https://londoncouncil.gov.uk/our-key-themes/local-government-finance/population-and-census</a:t>
            </a:r>
            <a:r>
              <a:rPr lang="en-GB" sz="2000" dirty="0" smtClean="0">
                <a:latin typeface="Arial" pitchFamily="34" charset="0"/>
                <a:cs typeface="Arial" pitchFamily="34" charset="0"/>
              </a:rPr>
              <a:t> [Accessed: 27.03.2022].</a:t>
            </a:r>
          </a:p>
          <a:p>
            <a:pPr marL="0" indent="0">
              <a:buNone/>
            </a:pPr>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268251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851694"/>
          </a:xfrm>
        </p:spPr>
        <p:txBody>
          <a:bodyPr>
            <a:normAutofit/>
          </a:bodyPr>
          <a:lstStyle/>
          <a:p>
            <a:pPr algn="ctr"/>
            <a:r>
              <a:rPr lang="en-GB" sz="4000" b="1" dirty="0" smtClean="0">
                <a:solidFill>
                  <a:srgbClr val="0070C0"/>
                </a:solidFill>
                <a:latin typeface="Arial" pitchFamily="34" charset="0"/>
                <a:cs typeface="Arial" pitchFamily="34" charset="0"/>
              </a:rPr>
              <a:t>REFERENCES</a:t>
            </a:r>
            <a:endParaRPr lang="en-GB" sz="4000" b="1" dirty="0">
              <a:solidFill>
                <a:srgbClr val="0070C0"/>
              </a:solidFill>
              <a:latin typeface="Arial" pitchFamily="34" charset="0"/>
              <a:cs typeface="Arial" pitchFamily="34" charset="0"/>
            </a:endParaRPr>
          </a:p>
        </p:txBody>
      </p:sp>
      <p:sp>
        <p:nvSpPr>
          <p:cNvPr id="3" name="Content Placeholder 2"/>
          <p:cNvSpPr>
            <a:spLocks noGrp="1"/>
          </p:cNvSpPr>
          <p:nvPr>
            <p:ph sz="quarter" idx="4"/>
          </p:nvPr>
        </p:nvSpPr>
        <p:spPr>
          <a:xfrm>
            <a:off x="0" y="1124744"/>
            <a:ext cx="8820472" cy="5733256"/>
          </a:xfrm>
        </p:spPr>
        <p:txBody>
          <a:bodyPr>
            <a:normAutofit/>
          </a:bodyPr>
          <a:lstStyle/>
          <a:p>
            <a:pPr marL="0" indent="0" algn="just">
              <a:buNone/>
            </a:pPr>
            <a:r>
              <a:rPr lang="en-GB" sz="2000" dirty="0" err="1">
                <a:latin typeface="Arial" pitchFamily="34" charset="0"/>
                <a:cs typeface="Arial" pitchFamily="34" charset="0"/>
              </a:rPr>
              <a:t>Pexels</a:t>
            </a:r>
            <a:r>
              <a:rPr lang="en-GB" sz="2000" dirty="0">
                <a:latin typeface="Arial" pitchFamily="34" charset="0"/>
                <a:cs typeface="Arial" pitchFamily="34" charset="0"/>
              </a:rPr>
              <a:t> (2022). London photos [Online]. </a:t>
            </a:r>
          </a:p>
          <a:p>
            <a:pPr marL="0" indent="0" algn="just">
              <a:buNone/>
            </a:pPr>
            <a:r>
              <a:rPr lang="en-GB" sz="2000" dirty="0">
                <a:latin typeface="Arial" pitchFamily="34" charset="0"/>
                <a:cs typeface="Arial" pitchFamily="34" charset="0"/>
              </a:rPr>
              <a:t>Available at</a:t>
            </a:r>
            <a:r>
              <a:rPr lang="en-GB" sz="2000" dirty="0">
                <a:solidFill>
                  <a:srgbClr val="0070C0"/>
                </a:solidFill>
                <a:latin typeface="Arial" pitchFamily="34" charset="0"/>
                <a:cs typeface="Arial" pitchFamily="34" charset="0"/>
              </a:rPr>
              <a:t>: </a:t>
            </a:r>
            <a:r>
              <a:rPr lang="en-US" sz="2000" dirty="0">
                <a:solidFill>
                  <a:srgbClr val="0070C0"/>
                </a:solidFill>
                <a:latin typeface="Arial" pitchFamily="34" charset="0"/>
                <a:cs typeface="Arial" pitchFamily="34" charset="0"/>
                <a:hlinkClick r:id="rId2"/>
              </a:rPr>
              <a:t>http://www.pexels.com/search/london</a:t>
            </a:r>
            <a:r>
              <a:rPr lang="en-US" sz="2000" dirty="0">
                <a:solidFill>
                  <a:srgbClr val="0070C0"/>
                </a:solidFill>
                <a:latin typeface="Arial" pitchFamily="34" charset="0"/>
                <a:cs typeface="Arial" pitchFamily="34" charset="0"/>
              </a:rPr>
              <a:t>   </a:t>
            </a:r>
            <a:r>
              <a:rPr lang="en-US" sz="2000" dirty="0">
                <a:latin typeface="Arial" pitchFamily="34" charset="0"/>
                <a:cs typeface="Arial" pitchFamily="34" charset="0"/>
              </a:rPr>
              <a:t>[Accessed: 27.03.22</a:t>
            </a:r>
            <a:r>
              <a:rPr lang="en-US" sz="2000" dirty="0" smtClean="0">
                <a:latin typeface="Arial" pitchFamily="34" charset="0"/>
                <a:cs typeface="Arial" pitchFamily="34" charset="0"/>
              </a:rPr>
              <a:t>].</a:t>
            </a:r>
            <a:endParaRPr lang="en-GB" sz="2000" dirty="0" smtClean="0">
              <a:latin typeface="Arial" pitchFamily="34" charset="0"/>
              <a:cs typeface="Arial" pitchFamily="34" charset="0"/>
            </a:endParaRPr>
          </a:p>
          <a:p>
            <a:pPr marL="0" indent="0">
              <a:spcAft>
                <a:spcPts val="600"/>
              </a:spcAft>
              <a:buNone/>
            </a:pPr>
            <a:r>
              <a:rPr lang="en-GB" sz="2000" dirty="0" smtClean="0">
                <a:latin typeface="Arial" pitchFamily="34" charset="0"/>
                <a:cs typeface="Arial" pitchFamily="34" charset="0"/>
              </a:rPr>
              <a:t>Schuster, M., (2022). Homeless Voices: Stigma, Space, and Social Media. Chicago: </a:t>
            </a:r>
            <a:r>
              <a:rPr lang="en-GB" sz="2000" dirty="0" err="1" smtClean="0">
                <a:latin typeface="Arial" pitchFamily="34" charset="0"/>
                <a:cs typeface="Arial" pitchFamily="34" charset="0"/>
              </a:rPr>
              <a:t>Rowman</a:t>
            </a:r>
            <a:r>
              <a:rPr lang="en-GB" sz="2000" dirty="0" smtClean="0">
                <a:latin typeface="Arial" pitchFamily="34" charset="0"/>
                <a:cs typeface="Arial" pitchFamily="34" charset="0"/>
              </a:rPr>
              <a:t> &amp; Littlefield</a:t>
            </a:r>
          </a:p>
          <a:p>
            <a:pPr marL="0" indent="0">
              <a:spcAft>
                <a:spcPts val="600"/>
              </a:spcAft>
              <a:buNone/>
            </a:pPr>
            <a:r>
              <a:rPr lang="en-GB" sz="2000" dirty="0" err="1" smtClean="0">
                <a:latin typeface="Arial" pitchFamily="34" charset="0"/>
                <a:cs typeface="Arial" pitchFamily="34" charset="0"/>
              </a:rPr>
              <a:t>Sklansky</a:t>
            </a:r>
            <a:r>
              <a:rPr lang="en-GB" sz="2000" dirty="0" smtClean="0">
                <a:latin typeface="Arial" pitchFamily="34" charset="0"/>
                <a:cs typeface="Arial" pitchFamily="34" charset="0"/>
              </a:rPr>
              <a:t>, D., (2022). </a:t>
            </a:r>
            <a:r>
              <a:rPr lang="en-GB" sz="2000" i="1" dirty="0" smtClean="0">
                <a:latin typeface="Arial" pitchFamily="34" charset="0"/>
                <a:cs typeface="Arial" pitchFamily="34" charset="0"/>
              </a:rPr>
              <a:t>Democracy and the Police</a:t>
            </a:r>
            <a:r>
              <a:rPr lang="en-GB" sz="2000" dirty="0" smtClean="0">
                <a:latin typeface="Arial" pitchFamily="34" charset="0"/>
                <a:cs typeface="Arial" pitchFamily="34" charset="0"/>
              </a:rPr>
              <a:t>. Stanford: University Press.</a:t>
            </a:r>
          </a:p>
          <a:p>
            <a:pPr marL="0" indent="0">
              <a:spcAft>
                <a:spcPts val="600"/>
              </a:spcAft>
              <a:buNone/>
            </a:pPr>
            <a:r>
              <a:rPr lang="en-GB" sz="2000" dirty="0" smtClean="0">
                <a:latin typeface="Arial" pitchFamily="34" charset="0"/>
                <a:cs typeface="Arial" pitchFamily="34" charset="0"/>
              </a:rPr>
              <a:t>Smith, D., (2022). </a:t>
            </a:r>
            <a:r>
              <a:rPr lang="en-GB" sz="2000" i="1" dirty="0" smtClean="0">
                <a:latin typeface="Arial" pitchFamily="34" charset="0"/>
                <a:cs typeface="Arial" pitchFamily="34" charset="0"/>
              </a:rPr>
              <a:t>Moral geographies</a:t>
            </a:r>
            <a:r>
              <a:rPr lang="en-GB" sz="2000" dirty="0" smtClean="0">
                <a:latin typeface="Arial" pitchFamily="34" charset="0"/>
                <a:cs typeface="Arial" pitchFamily="34" charset="0"/>
              </a:rPr>
              <a:t>. Edinburgh: University Press. </a:t>
            </a:r>
            <a:endParaRPr lang="en-GB" sz="2000" dirty="0">
              <a:latin typeface="Arial" pitchFamily="34" charset="0"/>
              <a:cs typeface="Arial" pitchFamily="34" charset="0"/>
            </a:endParaRPr>
          </a:p>
          <a:p>
            <a:pPr marL="0" indent="0">
              <a:spcAft>
                <a:spcPts val="600"/>
              </a:spcAft>
              <a:buNone/>
            </a:pPr>
            <a:r>
              <a:rPr lang="en-GB" sz="2000" dirty="0" err="1" smtClean="0">
                <a:latin typeface="Arial" pitchFamily="34" charset="0"/>
                <a:cs typeface="Arial" pitchFamily="34" charset="0"/>
              </a:rPr>
              <a:t>Statista</a:t>
            </a:r>
            <a:r>
              <a:rPr lang="en-GB" sz="2000" dirty="0" smtClean="0">
                <a:latin typeface="Arial" pitchFamily="34" charset="0"/>
                <a:cs typeface="Arial" pitchFamily="34" charset="0"/>
              </a:rPr>
              <a:t>. (2022). Number of people reported to be sleeping rough in London from 2013/14 to 2020/21, by gender</a:t>
            </a:r>
            <a:endParaRPr lang="en-GB" sz="2000" dirty="0" smtClean="0">
              <a:latin typeface="Arial" pitchFamily="34" charset="0"/>
              <a:cs typeface="Arial" pitchFamily="34" charset="0"/>
            </a:endParaRPr>
          </a:p>
          <a:p>
            <a:pPr marL="0" indent="0">
              <a:spcAft>
                <a:spcPts val="600"/>
              </a:spcAft>
              <a:buNone/>
            </a:pPr>
            <a:r>
              <a:rPr lang="en-GB" sz="2000" dirty="0" err="1" smtClean="0">
                <a:latin typeface="Arial" pitchFamily="34" charset="0"/>
                <a:cs typeface="Arial" pitchFamily="34" charset="0"/>
              </a:rPr>
              <a:t>Wou</a:t>
            </a:r>
            <a:r>
              <a:rPr lang="en-GB" sz="2000" dirty="0" smtClean="0">
                <a:latin typeface="Arial" pitchFamily="34" charset="0"/>
                <a:cs typeface="Arial" pitchFamily="34" charset="0"/>
              </a:rPr>
              <a:t>, O., (2022). </a:t>
            </a:r>
            <a:r>
              <a:rPr lang="en-GB" sz="2000" i="1" dirty="0" smtClean="0">
                <a:latin typeface="Arial" pitchFamily="34" charset="0"/>
                <a:cs typeface="Arial" pitchFamily="34" charset="0"/>
              </a:rPr>
              <a:t>Mobilizing the Masses</a:t>
            </a:r>
            <a:r>
              <a:rPr lang="en-GB" sz="2000" dirty="0" smtClean="0">
                <a:latin typeface="Arial" pitchFamily="34" charset="0"/>
                <a:cs typeface="Arial" pitchFamily="34" charset="0"/>
              </a:rPr>
              <a:t>. Stanford: University Press.</a:t>
            </a:r>
          </a:p>
        </p:txBody>
      </p:sp>
    </p:spTree>
    <p:extLst>
      <p:ext uri="{BB962C8B-B14F-4D97-AF65-F5344CB8AC3E}">
        <p14:creationId xmlns:p14="http://schemas.microsoft.com/office/powerpoint/2010/main" val="2930146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1624</TotalTime>
  <Words>1453</Words>
  <Application>Microsoft Office PowerPoint</Application>
  <PresentationFormat>On-screen Show (4:3)</PresentationFormat>
  <Paragraphs>130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Oriel</vt:lpstr>
      <vt:lpstr>COMMUNITY CARE AND DEVELOPMENT</vt:lpstr>
      <vt:lpstr>INTRODUCTION  </vt:lpstr>
      <vt:lpstr>COMMUNITY CARE AND DEVELOPMENT</vt:lpstr>
      <vt:lpstr>LONDON COMMUNITY</vt:lpstr>
      <vt:lpstr>PROBLEMATIC ISSUES</vt:lpstr>
      <vt:lpstr>INITIATIVES FOR HOMELESSNESS</vt:lpstr>
      <vt:lpstr>REPORTED ROUGH NIGHT SLEEPERS  IN LONDON FROM 2013/14 TO 2020/21</vt:lpstr>
      <vt:lpstr>LEGISLATION AND POLICY</vt:lpstr>
      <vt:lpstr>POTENTIAL BARRIERS</vt:lpstr>
      <vt:lpstr>HOMELESSNESS: EDUCATION</vt:lpstr>
      <vt:lpstr>HOMELESSNESS: HEALTH</vt:lpstr>
      <vt:lpstr>HOMELESSNESS: SOCIAL CARE </vt:lpstr>
      <vt:lpstr>HOMELESSNESS:  EMPLOYMENT AND INCOME</vt:lpstr>
      <vt:lpstr>THEORIES</vt:lpstr>
      <vt:lpstr>HOMELESSNESS                         IN TERM OF DISCRIMINATION</vt:lpstr>
      <vt:lpstr> HOMELESSNESS: EMPOWERMENT</vt:lpstr>
      <vt:lpstr>HOMELESSNESS:  MEANS OF COMMUNICATION</vt:lpstr>
      <vt:lpstr>Conclusion</vt:lpstr>
      <vt:lpstr>REFERENCES</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Acer</dc:creator>
  <cp:lastModifiedBy>Acer</cp:lastModifiedBy>
  <cp:revision>84</cp:revision>
  <dcterms:created xsi:type="dcterms:W3CDTF">2022-03-16T20:03:24Z</dcterms:created>
  <dcterms:modified xsi:type="dcterms:W3CDTF">2022-03-29T17:22:04Z</dcterms:modified>
</cp:coreProperties>
</file>