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1"/>
  </p:notesMasterIdLst>
  <p:sldIdLst>
    <p:sldId id="256" r:id="rId5"/>
    <p:sldId id="307" r:id="rId6"/>
    <p:sldId id="315" r:id="rId7"/>
    <p:sldId id="329" r:id="rId8"/>
    <p:sldId id="327" r:id="rId9"/>
    <p:sldId id="261" r:id="rId10"/>
    <p:sldId id="318" r:id="rId11"/>
    <p:sldId id="330" r:id="rId12"/>
    <p:sldId id="328" r:id="rId13"/>
    <p:sldId id="274" r:id="rId14"/>
    <p:sldId id="271" r:id="rId15"/>
    <p:sldId id="268" r:id="rId16"/>
    <p:sldId id="272" r:id="rId17"/>
    <p:sldId id="273" r:id="rId18"/>
    <p:sldId id="279" r:id="rId19"/>
    <p:sldId id="277" r:id="rId20"/>
    <p:sldId id="275" r:id="rId21"/>
    <p:sldId id="276" r:id="rId22"/>
    <p:sldId id="278" r:id="rId23"/>
    <p:sldId id="280" r:id="rId24"/>
    <p:sldId id="282" r:id="rId25"/>
    <p:sldId id="281" r:id="rId26"/>
    <p:sldId id="283" r:id="rId27"/>
    <p:sldId id="284" r:id="rId28"/>
    <p:sldId id="259" r:id="rId29"/>
    <p:sldId id="260" r:id="rId30"/>
    <p:sldId id="257" r:id="rId31"/>
    <p:sldId id="285" r:id="rId32"/>
    <p:sldId id="258" r:id="rId33"/>
    <p:sldId id="286" r:id="rId34"/>
    <p:sldId id="312" r:id="rId35"/>
    <p:sldId id="311" r:id="rId36"/>
    <p:sldId id="289" r:id="rId37"/>
    <p:sldId id="270" r:id="rId38"/>
    <p:sldId id="262" r:id="rId39"/>
    <p:sldId id="263" r:id="rId40"/>
    <p:sldId id="264" r:id="rId41"/>
    <p:sldId id="288" r:id="rId42"/>
    <p:sldId id="265" r:id="rId43"/>
    <p:sldId id="290" r:id="rId44"/>
    <p:sldId id="314" r:id="rId45"/>
    <p:sldId id="313" r:id="rId46"/>
    <p:sldId id="309" r:id="rId47"/>
    <p:sldId id="310" r:id="rId48"/>
    <p:sldId id="308" r:id="rId49"/>
    <p:sldId id="292"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5F1681-EC09-42A1-8DB7-7FA1311FC171}" v="11" dt="2021-10-08T10:09:12.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545" autoAdjust="0"/>
    <p:restoredTop sz="71357" autoAdjust="0"/>
  </p:normalViewPr>
  <p:slideViewPr>
    <p:cSldViewPr snapToGrid="0">
      <p:cViewPr varScale="1">
        <p:scale>
          <a:sx n="61" d="100"/>
          <a:sy n="61" d="100"/>
        </p:scale>
        <p:origin x="98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userId="60900361-c968-457a-be84-5b7d7c948694" providerId="ADAL" clId="{6C5F1681-EC09-42A1-8DB7-7FA1311FC171}"/>
    <pc:docChg chg="undo custSel addSld delSld modSld sldOrd">
      <pc:chgData name="Alexander" userId="60900361-c968-457a-be84-5b7d7c948694" providerId="ADAL" clId="{6C5F1681-EC09-42A1-8DB7-7FA1311FC171}" dt="2021-10-08T10:26:14.433" v="1003" actId="313"/>
      <pc:docMkLst>
        <pc:docMk/>
      </pc:docMkLst>
      <pc:sldChg chg="addSp modSp mod">
        <pc:chgData name="Alexander" userId="60900361-c968-457a-be84-5b7d7c948694" providerId="ADAL" clId="{6C5F1681-EC09-42A1-8DB7-7FA1311FC171}" dt="2021-10-08T09:38:39.037" v="45" actId="1076"/>
        <pc:sldMkLst>
          <pc:docMk/>
          <pc:sldMk cId="564126463" sldId="256"/>
        </pc:sldMkLst>
        <pc:picChg chg="mod">
          <ac:chgData name="Alexander" userId="60900361-c968-457a-be84-5b7d7c948694" providerId="ADAL" clId="{6C5F1681-EC09-42A1-8DB7-7FA1311FC171}" dt="2021-10-08T09:38:39.037" v="45" actId="1076"/>
          <ac:picMkLst>
            <pc:docMk/>
            <pc:sldMk cId="564126463" sldId="256"/>
            <ac:picMk id="4" creationId="{00000000-0000-0000-0000-000000000000}"/>
          </ac:picMkLst>
        </pc:picChg>
        <pc:picChg chg="add mod">
          <ac:chgData name="Alexander" userId="60900361-c968-457a-be84-5b7d7c948694" providerId="ADAL" clId="{6C5F1681-EC09-42A1-8DB7-7FA1311FC171}" dt="2021-10-08T09:38:35.572" v="41" actId="1076"/>
          <ac:picMkLst>
            <pc:docMk/>
            <pc:sldMk cId="564126463" sldId="256"/>
            <ac:picMk id="5" creationId="{E9E4E4BD-411C-4131-830D-1CDF485DB7FD}"/>
          </ac:picMkLst>
        </pc:picChg>
      </pc:sldChg>
      <pc:sldChg chg="add">
        <pc:chgData name="Alexander" userId="60900361-c968-457a-be84-5b7d7c948694" providerId="ADAL" clId="{6C5F1681-EC09-42A1-8DB7-7FA1311FC171}" dt="2021-10-08T09:59:22.181" v="246"/>
        <pc:sldMkLst>
          <pc:docMk/>
          <pc:sldMk cId="2056310456" sldId="261"/>
        </pc:sldMkLst>
      </pc:sldChg>
      <pc:sldChg chg="modSp mod">
        <pc:chgData name="Alexander" userId="60900361-c968-457a-be84-5b7d7c948694" providerId="ADAL" clId="{6C5F1681-EC09-42A1-8DB7-7FA1311FC171}" dt="2021-10-08T10:26:14.433" v="1003" actId="313"/>
        <pc:sldMkLst>
          <pc:docMk/>
          <pc:sldMk cId="732701366" sldId="262"/>
        </pc:sldMkLst>
        <pc:spChg chg="mod">
          <ac:chgData name="Alexander" userId="60900361-c968-457a-be84-5b7d7c948694" providerId="ADAL" clId="{6C5F1681-EC09-42A1-8DB7-7FA1311FC171}" dt="2021-10-08T10:26:14.433" v="1003" actId="313"/>
          <ac:spMkLst>
            <pc:docMk/>
            <pc:sldMk cId="732701366" sldId="262"/>
            <ac:spMk id="3" creationId="{00000000-0000-0000-0000-000000000000}"/>
          </ac:spMkLst>
        </pc:spChg>
      </pc:sldChg>
      <pc:sldChg chg="del">
        <pc:chgData name="Alexander" userId="60900361-c968-457a-be84-5b7d7c948694" providerId="ADAL" clId="{6C5F1681-EC09-42A1-8DB7-7FA1311FC171}" dt="2021-10-08T09:34:33.751" v="20" actId="47"/>
        <pc:sldMkLst>
          <pc:docMk/>
          <pc:sldMk cId="1094933463" sldId="266"/>
        </pc:sldMkLst>
      </pc:sldChg>
      <pc:sldChg chg="add del">
        <pc:chgData name="Alexander" userId="60900361-c968-457a-be84-5b7d7c948694" providerId="ADAL" clId="{6C5F1681-EC09-42A1-8DB7-7FA1311FC171}" dt="2021-10-08T09:37:25.472" v="30" actId="47"/>
        <pc:sldMkLst>
          <pc:docMk/>
          <pc:sldMk cId="2227396462" sldId="267"/>
        </pc:sldMkLst>
      </pc:sldChg>
      <pc:sldChg chg="modSp mod">
        <pc:chgData name="Alexander" userId="60900361-c968-457a-be84-5b7d7c948694" providerId="ADAL" clId="{6C5F1681-EC09-42A1-8DB7-7FA1311FC171}" dt="2021-10-08T10:11:20.602" v="711" actId="20577"/>
        <pc:sldMkLst>
          <pc:docMk/>
          <pc:sldMk cId="3869451107" sldId="271"/>
        </pc:sldMkLst>
        <pc:spChg chg="mod">
          <ac:chgData name="Alexander" userId="60900361-c968-457a-be84-5b7d7c948694" providerId="ADAL" clId="{6C5F1681-EC09-42A1-8DB7-7FA1311FC171}" dt="2021-10-08T10:11:20.602" v="711" actId="20577"/>
          <ac:spMkLst>
            <pc:docMk/>
            <pc:sldMk cId="3869451107" sldId="271"/>
            <ac:spMk id="2" creationId="{00000000-0000-0000-0000-000000000000}"/>
          </ac:spMkLst>
        </pc:spChg>
      </pc:sldChg>
      <pc:sldChg chg="modSp mod">
        <pc:chgData name="Alexander" userId="60900361-c968-457a-be84-5b7d7c948694" providerId="ADAL" clId="{6C5F1681-EC09-42A1-8DB7-7FA1311FC171}" dt="2021-10-08T10:15:34.665" v="918" actId="20577"/>
        <pc:sldMkLst>
          <pc:docMk/>
          <pc:sldMk cId="2422391699" sldId="274"/>
        </pc:sldMkLst>
        <pc:spChg chg="mod">
          <ac:chgData name="Alexander" userId="60900361-c968-457a-be84-5b7d7c948694" providerId="ADAL" clId="{6C5F1681-EC09-42A1-8DB7-7FA1311FC171}" dt="2021-10-08T10:15:34.665" v="918" actId="20577"/>
          <ac:spMkLst>
            <pc:docMk/>
            <pc:sldMk cId="2422391699" sldId="274"/>
            <ac:spMk id="3" creationId="{00000000-0000-0000-0000-000000000000}"/>
          </ac:spMkLst>
        </pc:spChg>
      </pc:sldChg>
      <pc:sldChg chg="ord">
        <pc:chgData name="Alexander" userId="60900361-c968-457a-be84-5b7d7c948694" providerId="ADAL" clId="{6C5F1681-EC09-42A1-8DB7-7FA1311FC171}" dt="2021-10-08T09:37:21.539" v="29" actId="20578"/>
        <pc:sldMkLst>
          <pc:docMk/>
          <pc:sldMk cId="2037620055" sldId="277"/>
        </pc:sldMkLst>
      </pc:sldChg>
      <pc:sldChg chg="modSp mod">
        <pc:chgData name="Alexander" userId="60900361-c968-457a-be84-5b7d7c948694" providerId="ADAL" clId="{6C5F1681-EC09-42A1-8DB7-7FA1311FC171}" dt="2021-10-08T10:11:12.755" v="709" actId="20577"/>
        <pc:sldMkLst>
          <pc:docMk/>
          <pc:sldMk cId="329734653" sldId="286"/>
        </pc:sldMkLst>
        <pc:spChg chg="mod">
          <ac:chgData name="Alexander" userId="60900361-c968-457a-be84-5b7d7c948694" providerId="ADAL" clId="{6C5F1681-EC09-42A1-8DB7-7FA1311FC171}" dt="2021-10-08T10:11:12.755" v="709" actId="20577"/>
          <ac:spMkLst>
            <pc:docMk/>
            <pc:sldMk cId="329734653" sldId="286"/>
            <ac:spMk id="2" creationId="{00000000-0000-0000-0000-000000000000}"/>
          </ac:spMkLst>
        </pc:spChg>
      </pc:sldChg>
      <pc:sldChg chg="modSp mod">
        <pc:chgData name="Alexander" userId="60900361-c968-457a-be84-5b7d7c948694" providerId="ADAL" clId="{6C5F1681-EC09-42A1-8DB7-7FA1311FC171}" dt="2021-10-08T09:48:40.455" v="69" actId="20577"/>
        <pc:sldMkLst>
          <pc:docMk/>
          <pc:sldMk cId="3231112158" sldId="289"/>
        </pc:sldMkLst>
        <pc:spChg chg="mod">
          <ac:chgData name="Alexander" userId="60900361-c968-457a-be84-5b7d7c948694" providerId="ADAL" clId="{6C5F1681-EC09-42A1-8DB7-7FA1311FC171}" dt="2021-10-08T09:48:40.455" v="69" actId="20577"/>
          <ac:spMkLst>
            <pc:docMk/>
            <pc:sldMk cId="3231112158" sldId="289"/>
            <ac:spMk id="3" creationId="{00000000-0000-0000-0000-000000000000}"/>
          </ac:spMkLst>
        </pc:spChg>
      </pc:sldChg>
      <pc:sldChg chg="modSp mod">
        <pc:chgData name="Alexander" userId="60900361-c968-457a-be84-5b7d7c948694" providerId="ADAL" clId="{6C5F1681-EC09-42A1-8DB7-7FA1311FC171}" dt="2021-10-08T09:55:22.714" v="188" actId="20577"/>
        <pc:sldMkLst>
          <pc:docMk/>
          <pc:sldMk cId="3761666313" sldId="290"/>
        </pc:sldMkLst>
        <pc:spChg chg="mod">
          <ac:chgData name="Alexander" userId="60900361-c968-457a-be84-5b7d7c948694" providerId="ADAL" clId="{6C5F1681-EC09-42A1-8DB7-7FA1311FC171}" dt="2021-10-08T09:55:22.714" v="188" actId="20577"/>
          <ac:spMkLst>
            <pc:docMk/>
            <pc:sldMk cId="3761666313" sldId="290"/>
            <ac:spMk id="3" creationId="{00000000-0000-0000-0000-000000000000}"/>
          </ac:spMkLst>
        </pc:spChg>
      </pc:sldChg>
      <pc:sldChg chg="addSp delSp modSp add del mod ord">
        <pc:chgData name="Alexander" userId="60900361-c968-457a-be84-5b7d7c948694" providerId="ADAL" clId="{6C5F1681-EC09-42A1-8DB7-7FA1311FC171}" dt="2021-10-08T09:38:21.790" v="36" actId="47"/>
        <pc:sldMkLst>
          <pc:docMk/>
          <pc:sldMk cId="1621491972" sldId="291"/>
        </pc:sldMkLst>
        <pc:spChg chg="add mod">
          <ac:chgData name="Alexander" userId="60900361-c968-457a-be84-5b7d7c948694" providerId="ADAL" clId="{6C5F1681-EC09-42A1-8DB7-7FA1311FC171}" dt="2021-10-08T09:38:20.327" v="35" actId="478"/>
          <ac:spMkLst>
            <pc:docMk/>
            <pc:sldMk cId="1621491972" sldId="291"/>
            <ac:spMk id="6" creationId="{B411C77A-7B10-4152-93FA-E9199363596F}"/>
          </ac:spMkLst>
        </pc:spChg>
        <pc:picChg chg="del">
          <ac:chgData name="Alexander" userId="60900361-c968-457a-be84-5b7d7c948694" providerId="ADAL" clId="{6C5F1681-EC09-42A1-8DB7-7FA1311FC171}" dt="2021-10-08T09:38:20.327" v="35" actId="478"/>
          <ac:picMkLst>
            <pc:docMk/>
            <pc:sldMk cId="1621491972" sldId="291"/>
            <ac:picMk id="4" creationId="{00000000-0000-0000-0000-000000000000}"/>
          </ac:picMkLst>
        </pc:picChg>
      </pc:sldChg>
      <pc:sldChg chg="ord">
        <pc:chgData name="Alexander" userId="60900361-c968-457a-be84-5b7d7c948694" providerId="ADAL" clId="{6C5F1681-EC09-42A1-8DB7-7FA1311FC171}" dt="2021-10-08T09:34:14.263" v="1"/>
        <pc:sldMkLst>
          <pc:docMk/>
          <pc:sldMk cId="2156780648" sldId="292"/>
        </pc:sldMkLst>
      </pc:sldChg>
      <pc:sldChg chg="del">
        <pc:chgData name="Alexander" userId="60900361-c968-457a-be84-5b7d7c948694" providerId="ADAL" clId="{6C5F1681-EC09-42A1-8DB7-7FA1311FC171}" dt="2021-10-08T09:34:18.487" v="2" actId="47"/>
        <pc:sldMkLst>
          <pc:docMk/>
          <pc:sldMk cId="2834011627" sldId="293"/>
        </pc:sldMkLst>
      </pc:sldChg>
      <pc:sldChg chg="del">
        <pc:chgData name="Alexander" userId="60900361-c968-457a-be84-5b7d7c948694" providerId="ADAL" clId="{6C5F1681-EC09-42A1-8DB7-7FA1311FC171}" dt="2021-10-08T09:34:20.061" v="3" actId="47"/>
        <pc:sldMkLst>
          <pc:docMk/>
          <pc:sldMk cId="2589333713" sldId="294"/>
        </pc:sldMkLst>
      </pc:sldChg>
      <pc:sldChg chg="del">
        <pc:chgData name="Alexander" userId="60900361-c968-457a-be84-5b7d7c948694" providerId="ADAL" clId="{6C5F1681-EC09-42A1-8DB7-7FA1311FC171}" dt="2021-10-08T09:34:21.846" v="5" actId="47"/>
        <pc:sldMkLst>
          <pc:docMk/>
          <pc:sldMk cId="4086707715" sldId="295"/>
        </pc:sldMkLst>
      </pc:sldChg>
      <pc:sldChg chg="del">
        <pc:chgData name="Alexander" userId="60900361-c968-457a-be84-5b7d7c948694" providerId="ADAL" clId="{6C5F1681-EC09-42A1-8DB7-7FA1311FC171}" dt="2021-10-08T09:34:22.303" v="6" actId="47"/>
        <pc:sldMkLst>
          <pc:docMk/>
          <pc:sldMk cId="518694148" sldId="296"/>
        </pc:sldMkLst>
      </pc:sldChg>
      <pc:sldChg chg="del">
        <pc:chgData name="Alexander" userId="60900361-c968-457a-be84-5b7d7c948694" providerId="ADAL" clId="{6C5F1681-EC09-42A1-8DB7-7FA1311FC171}" dt="2021-10-08T09:34:22.838" v="7" actId="47"/>
        <pc:sldMkLst>
          <pc:docMk/>
          <pc:sldMk cId="1184796343" sldId="297"/>
        </pc:sldMkLst>
      </pc:sldChg>
      <pc:sldChg chg="del">
        <pc:chgData name="Alexander" userId="60900361-c968-457a-be84-5b7d7c948694" providerId="ADAL" clId="{6C5F1681-EC09-42A1-8DB7-7FA1311FC171}" dt="2021-10-08T09:34:23.669" v="8" actId="47"/>
        <pc:sldMkLst>
          <pc:docMk/>
          <pc:sldMk cId="1905146166" sldId="298"/>
        </pc:sldMkLst>
      </pc:sldChg>
      <pc:sldChg chg="del">
        <pc:chgData name="Alexander" userId="60900361-c968-457a-be84-5b7d7c948694" providerId="ADAL" clId="{6C5F1681-EC09-42A1-8DB7-7FA1311FC171}" dt="2021-10-08T09:34:26.255" v="11" actId="47"/>
        <pc:sldMkLst>
          <pc:docMk/>
          <pc:sldMk cId="2430332760" sldId="299"/>
        </pc:sldMkLst>
      </pc:sldChg>
      <pc:sldChg chg="del">
        <pc:chgData name="Alexander" userId="60900361-c968-457a-be84-5b7d7c948694" providerId="ADAL" clId="{6C5F1681-EC09-42A1-8DB7-7FA1311FC171}" dt="2021-10-08T09:34:24.919" v="9" actId="47"/>
        <pc:sldMkLst>
          <pc:docMk/>
          <pc:sldMk cId="867517745" sldId="300"/>
        </pc:sldMkLst>
      </pc:sldChg>
      <pc:sldChg chg="del">
        <pc:chgData name="Alexander" userId="60900361-c968-457a-be84-5b7d7c948694" providerId="ADAL" clId="{6C5F1681-EC09-42A1-8DB7-7FA1311FC171}" dt="2021-10-08T09:34:25.505" v="10" actId="47"/>
        <pc:sldMkLst>
          <pc:docMk/>
          <pc:sldMk cId="1084322341" sldId="301"/>
        </pc:sldMkLst>
      </pc:sldChg>
      <pc:sldChg chg="del">
        <pc:chgData name="Alexander" userId="60900361-c968-457a-be84-5b7d7c948694" providerId="ADAL" clId="{6C5F1681-EC09-42A1-8DB7-7FA1311FC171}" dt="2021-10-08T09:34:26.823" v="12" actId="47"/>
        <pc:sldMkLst>
          <pc:docMk/>
          <pc:sldMk cId="3011819106" sldId="302"/>
        </pc:sldMkLst>
      </pc:sldChg>
      <pc:sldChg chg="add del">
        <pc:chgData name="Alexander" userId="60900361-c968-457a-be84-5b7d7c948694" providerId="ADAL" clId="{6C5F1681-EC09-42A1-8DB7-7FA1311FC171}" dt="2021-10-08T10:01:22.699" v="498" actId="47"/>
        <pc:sldMkLst>
          <pc:docMk/>
          <pc:sldMk cId="1399194258" sldId="303"/>
        </pc:sldMkLst>
      </pc:sldChg>
      <pc:sldChg chg="del">
        <pc:chgData name="Alexander" userId="60900361-c968-457a-be84-5b7d7c948694" providerId="ADAL" clId="{6C5F1681-EC09-42A1-8DB7-7FA1311FC171}" dt="2021-10-08T09:34:27.377" v="13" actId="47"/>
        <pc:sldMkLst>
          <pc:docMk/>
          <pc:sldMk cId="3180669385" sldId="303"/>
        </pc:sldMkLst>
      </pc:sldChg>
      <pc:sldChg chg="add del setBg">
        <pc:chgData name="Alexander" userId="60900361-c968-457a-be84-5b7d7c948694" providerId="ADAL" clId="{6C5F1681-EC09-42A1-8DB7-7FA1311FC171}" dt="2021-10-08T09:59:56.283" v="263" actId="47"/>
        <pc:sldMkLst>
          <pc:docMk/>
          <pc:sldMk cId="595528858" sldId="304"/>
        </pc:sldMkLst>
      </pc:sldChg>
      <pc:sldChg chg="del">
        <pc:chgData name="Alexander" userId="60900361-c968-457a-be84-5b7d7c948694" providerId="ADAL" clId="{6C5F1681-EC09-42A1-8DB7-7FA1311FC171}" dt="2021-10-08T09:34:28.334" v="14" actId="47"/>
        <pc:sldMkLst>
          <pc:docMk/>
          <pc:sldMk cId="3640525252" sldId="304"/>
        </pc:sldMkLst>
      </pc:sldChg>
      <pc:sldChg chg="del">
        <pc:chgData name="Alexander" userId="60900361-c968-457a-be84-5b7d7c948694" providerId="ADAL" clId="{6C5F1681-EC09-42A1-8DB7-7FA1311FC171}" dt="2021-10-08T09:34:29.514" v="15" actId="47"/>
        <pc:sldMkLst>
          <pc:docMk/>
          <pc:sldMk cId="3435910641" sldId="305"/>
        </pc:sldMkLst>
      </pc:sldChg>
      <pc:sldChg chg="addSp delSp modSp mod">
        <pc:chgData name="Alexander" userId="60900361-c968-457a-be84-5b7d7c948694" providerId="ADAL" clId="{6C5F1681-EC09-42A1-8DB7-7FA1311FC171}" dt="2021-10-08T10:17:00.793" v="1002" actId="20577"/>
        <pc:sldMkLst>
          <pc:docMk/>
          <pc:sldMk cId="2565420204" sldId="307"/>
        </pc:sldMkLst>
        <pc:spChg chg="mod">
          <ac:chgData name="Alexander" userId="60900361-c968-457a-be84-5b7d7c948694" providerId="ADAL" clId="{6C5F1681-EC09-42A1-8DB7-7FA1311FC171}" dt="2021-10-08T10:17:00.793" v="1002" actId="20577"/>
          <ac:spMkLst>
            <pc:docMk/>
            <pc:sldMk cId="2565420204" sldId="307"/>
            <ac:spMk id="3" creationId="{00000000-0000-0000-0000-000000000000}"/>
          </ac:spMkLst>
        </pc:spChg>
        <pc:spChg chg="add del">
          <ac:chgData name="Alexander" userId="60900361-c968-457a-be84-5b7d7c948694" providerId="ADAL" clId="{6C5F1681-EC09-42A1-8DB7-7FA1311FC171}" dt="2021-10-08T09:59:12.962" v="241" actId="22"/>
          <ac:spMkLst>
            <pc:docMk/>
            <pc:sldMk cId="2565420204" sldId="307"/>
            <ac:spMk id="5" creationId="{788AB6C9-1178-4963-86D4-A73CC61607CE}"/>
          </ac:spMkLst>
        </pc:spChg>
      </pc:sldChg>
      <pc:sldChg chg="del">
        <pc:chgData name="Alexander" userId="60900361-c968-457a-be84-5b7d7c948694" providerId="ADAL" clId="{6C5F1681-EC09-42A1-8DB7-7FA1311FC171}" dt="2021-10-08T09:34:21.051" v="4" actId="47"/>
        <pc:sldMkLst>
          <pc:docMk/>
          <pc:sldMk cId="1970850827" sldId="308"/>
        </pc:sldMkLst>
      </pc:sldChg>
      <pc:sldChg chg="addSp delSp modSp new mod modAnim">
        <pc:chgData name="Alexander" userId="60900361-c968-457a-be84-5b7d7c948694" providerId="ADAL" clId="{6C5F1681-EC09-42A1-8DB7-7FA1311FC171}" dt="2021-10-08T09:41:16.612" v="50" actId="14100"/>
        <pc:sldMkLst>
          <pc:docMk/>
          <pc:sldMk cId="3267141491" sldId="308"/>
        </pc:sldMkLst>
        <pc:spChg chg="del">
          <ac:chgData name="Alexander" userId="60900361-c968-457a-be84-5b7d7c948694" providerId="ADAL" clId="{6C5F1681-EC09-42A1-8DB7-7FA1311FC171}" dt="2021-10-08T09:41:08.623" v="47"/>
          <ac:spMkLst>
            <pc:docMk/>
            <pc:sldMk cId="3267141491" sldId="308"/>
            <ac:spMk id="3" creationId="{A243FCF3-9E8F-4548-B536-FA3D72B6260C}"/>
          </ac:spMkLst>
        </pc:spChg>
        <pc:picChg chg="add mod">
          <ac:chgData name="Alexander" userId="60900361-c968-457a-be84-5b7d7c948694" providerId="ADAL" clId="{6C5F1681-EC09-42A1-8DB7-7FA1311FC171}" dt="2021-10-08T09:41:16.612" v="50" actId="14100"/>
          <ac:picMkLst>
            <pc:docMk/>
            <pc:sldMk cId="3267141491" sldId="308"/>
            <ac:picMk id="4" creationId="{EACDE87E-F1FA-4A87-A19F-8ACE9BEF7EBC}"/>
          </ac:picMkLst>
        </pc:picChg>
      </pc:sldChg>
      <pc:sldChg chg="addSp delSp modSp new mod modAnim">
        <pc:chgData name="Alexander" userId="60900361-c968-457a-be84-5b7d7c948694" providerId="ADAL" clId="{6C5F1681-EC09-42A1-8DB7-7FA1311FC171}" dt="2021-10-08T09:43:14.510" v="57" actId="1076"/>
        <pc:sldMkLst>
          <pc:docMk/>
          <pc:sldMk cId="1632436891" sldId="309"/>
        </pc:sldMkLst>
        <pc:spChg chg="del">
          <ac:chgData name="Alexander" userId="60900361-c968-457a-be84-5b7d7c948694" providerId="ADAL" clId="{6C5F1681-EC09-42A1-8DB7-7FA1311FC171}" dt="2021-10-08T09:42:53.249" v="52"/>
          <ac:spMkLst>
            <pc:docMk/>
            <pc:sldMk cId="1632436891" sldId="309"/>
            <ac:spMk id="3" creationId="{DE47D8FA-E983-4BE0-9832-7A938D4AF42D}"/>
          </ac:spMkLst>
        </pc:spChg>
        <pc:picChg chg="add mod">
          <ac:chgData name="Alexander" userId="60900361-c968-457a-be84-5b7d7c948694" providerId="ADAL" clId="{6C5F1681-EC09-42A1-8DB7-7FA1311FC171}" dt="2021-10-08T09:43:14.510" v="57" actId="1076"/>
          <ac:picMkLst>
            <pc:docMk/>
            <pc:sldMk cId="1632436891" sldId="309"/>
            <ac:picMk id="4" creationId="{404333A3-0241-4FFE-A097-E34A3604AA93}"/>
          </ac:picMkLst>
        </pc:picChg>
      </pc:sldChg>
      <pc:sldChg chg="del">
        <pc:chgData name="Alexander" userId="60900361-c968-457a-be84-5b7d7c948694" providerId="ADAL" clId="{6C5F1681-EC09-42A1-8DB7-7FA1311FC171}" dt="2021-10-08T09:34:32.786" v="19" actId="47"/>
        <pc:sldMkLst>
          <pc:docMk/>
          <pc:sldMk cId="3871959117" sldId="309"/>
        </pc:sldMkLst>
      </pc:sldChg>
      <pc:sldChg chg="del">
        <pc:chgData name="Alexander" userId="60900361-c968-457a-be84-5b7d7c948694" providerId="ADAL" clId="{6C5F1681-EC09-42A1-8DB7-7FA1311FC171}" dt="2021-10-08T09:34:31.961" v="18" actId="47"/>
        <pc:sldMkLst>
          <pc:docMk/>
          <pc:sldMk cId="1674284981" sldId="310"/>
        </pc:sldMkLst>
      </pc:sldChg>
      <pc:sldChg chg="addSp delSp modSp new mod modAnim">
        <pc:chgData name="Alexander" userId="60900361-c968-457a-be84-5b7d7c948694" providerId="ADAL" clId="{6C5F1681-EC09-42A1-8DB7-7FA1311FC171}" dt="2021-10-08T09:45:45.299" v="62" actId="14100"/>
        <pc:sldMkLst>
          <pc:docMk/>
          <pc:sldMk cId="1920027410" sldId="310"/>
        </pc:sldMkLst>
        <pc:spChg chg="del">
          <ac:chgData name="Alexander" userId="60900361-c968-457a-be84-5b7d7c948694" providerId="ADAL" clId="{6C5F1681-EC09-42A1-8DB7-7FA1311FC171}" dt="2021-10-08T09:45:37.903" v="59"/>
          <ac:spMkLst>
            <pc:docMk/>
            <pc:sldMk cId="1920027410" sldId="310"/>
            <ac:spMk id="3" creationId="{F9F98589-4AB1-4289-B9CA-3E253572AF47}"/>
          </ac:spMkLst>
        </pc:spChg>
        <pc:picChg chg="add mod">
          <ac:chgData name="Alexander" userId="60900361-c968-457a-be84-5b7d7c948694" providerId="ADAL" clId="{6C5F1681-EC09-42A1-8DB7-7FA1311FC171}" dt="2021-10-08T09:45:45.299" v="62" actId="14100"/>
          <ac:picMkLst>
            <pc:docMk/>
            <pc:sldMk cId="1920027410" sldId="310"/>
            <ac:picMk id="4" creationId="{CBDFAFC4-B411-47C1-9018-1C2C5135E55B}"/>
          </ac:picMkLst>
        </pc:picChg>
      </pc:sldChg>
      <pc:sldChg chg="del">
        <pc:chgData name="Alexander" userId="60900361-c968-457a-be84-5b7d7c948694" providerId="ADAL" clId="{6C5F1681-EC09-42A1-8DB7-7FA1311FC171}" dt="2021-10-08T09:34:30.100" v="16" actId="47"/>
        <pc:sldMkLst>
          <pc:docMk/>
          <pc:sldMk cId="96126329" sldId="311"/>
        </pc:sldMkLst>
      </pc:sldChg>
      <pc:sldChg chg="modSp add mod ord">
        <pc:chgData name="Alexander" userId="60900361-c968-457a-be84-5b7d7c948694" providerId="ADAL" clId="{6C5F1681-EC09-42A1-8DB7-7FA1311FC171}" dt="2021-10-08T09:48:54.377" v="123" actId="20577"/>
        <pc:sldMkLst>
          <pc:docMk/>
          <pc:sldMk cId="2005822749" sldId="311"/>
        </pc:sldMkLst>
        <pc:spChg chg="mod">
          <ac:chgData name="Alexander" userId="60900361-c968-457a-be84-5b7d7c948694" providerId="ADAL" clId="{6C5F1681-EC09-42A1-8DB7-7FA1311FC171}" dt="2021-10-08T09:48:54.377" v="123" actId="20577"/>
          <ac:spMkLst>
            <pc:docMk/>
            <pc:sldMk cId="2005822749" sldId="311"/>
            <ac:spMk id="3" creationId="{00000000-0000-0000-0000-000000000000}"/>
          </ac:spMkLst>
        </pc:spChg>
      </pc:sldChg>
      <pc:sldChg chg="addSp delSp modSp new mod modAnim">
        <pc:chgData name="Alexander" userId="60900361-c968-457a-be84-5b7d7c948694" providerId="ADAL" clId="{6C5F1681-EC09-42A1-8DB7-7FA1311FC171}" dt="2021-10-08T09:50:26.483" v="130" actId="1076"/>
        <pc:sldMkLst>
          <pc:docMk/>
          <pc:sldMk cId="1607904755" sldId="312"/>
        </pc:sldMkLst>
        <pc:spChg chg="del">
          <ac:chgData name="Alexander" userId="60900361-c968-457a-be84-5b7d7c948694" providerId="ADAL" clId="{6C5F1681-EC09-42A1-8DB7-7FA1311FC171}" dt="2021-10-08T09:50:03.555" v="125"/>
          <ac:spMkLst>
            <pc:docMk/>
            <pc:sldMk cId="1607904755" sldId="312"/>
            <ac:spMk id="3" creationId="{6426DAAB-239A-4664-86F8-2D3CE96FA406}"/>
          </ac:spMkLst>
        </pc:spChg>
        <pc:picChg chg="add mod">
          <ac:chgData name="Alexander" userId="60900361-c968-457a-be84-5b7d7c948694" providerId="ADAL" clId="{6C5F1681-EC09-42A1-8DB7-7FA1311FC171}" dt="2021-10-08T09:50:26.483" v="130" actId="1076"/>
          <ac:picMkLst>
            <pc:docMk/>
            <pc:sldMk cId="1607904755" sldId="312"/>
            <ac:picMk id="4" creationId="{5746B488-D545-439B-BB5D-0FD7E19B13D9}"/>
          </ac:picMkLst>
        </pc:picChg>
      </pc:sldChg>
      <pc:sldChg chg="del">
        <pc:chgData name="Alexander" userId="60900361-c968-457a-be84-5b7d7c948694" providerId="ADAL" clId="{6C5F1681-EC09-42A1-8DB7-7FA1311FC171}" dt="2021-10-08T09:34:30.631" v="17" actId="47"/>
        <pc:sldMkLst>
          <pc:docMk/>
          <pc:sldMk cId="3973492035" sldId="312"/>
        </pc:sldMkLst>
      </pc:sldChg>
      <pc:sldChg chg="modSp add mod">
        <pc:chgData name="Alexander" userId="60900361-c968-457a-be84-5b7d7c948694" providerId="ADAL" clId="{6C5F1681-EC09-42A1-8DB7-7FA1311FC171}" dt="2021-10-08T09:54:56.877" v="136" actId="20577"/>
        <pc:sldMkLst>
          <pc:docMk/>
          <pc:sldMk cId="468664402" sldId="313"/>
        </pc:sldMkLst>
        <pc:spChg chg="mod">
          <ac:chgData name="Alexander" userId="60900361-c968-457a-be84-5b7d7c948694" providerId="ADAL" clId="{6C5F1681-EC09-42A1-8DB7-7FA1311FC171}" dt="2021-10-08T09:54:56.877" v="136" actId="20577"/>
          <ac:spMkLst>
            <pc:docMk/>
            <pc:sldMk cId="468664402" sldId="313"/>
            <ac:spMk id="3" creationId="{00000000-0000-0000-0000-000000000000}"/>
          </ac:spMkLst>
        </pc:spChg>
      </pc:sldChg>
      <pc:sldChg chg="addSp delSp modSp new mod modAnim">
        <pc:chgData name="Alexander" userId="60900361-c968-457a-be84-5b7d7c948694" providerId="ADAL" clId="{6C5F1681-EC09-42A1-8DB7-7FA1311FC171}" dt="2021-10-08T09:57:17.971" v="239" actId="14100"/>
        <pc:sldMkLst>
          <pc:docMk/>
          <pc:sldMk cId="4180860794" sldId="314"/>
        </pc:sldMkLst>
        <pc:spChg chg="del">
          <ac:chgData name="Alexander" userId="60900361-c968-457a-be84-5b7d7c948694" providerId="ADAL" clId="{6C5F1681-EC09-42A1-8DB7-7FA1311FC171}" dt="2021-10-08T09:57:09.166" v="233"/>
          <ac:spMkLst>
            <pc:docMk/>
            <pc:sldMk cId="4180860794" sldId="314"/>
            <ac:spMk id="3" creationId="{4257D87A-A77A-461E-9BE0-8827CAF00C41}"/>
          </ac:spMkLst>
        </pc:spChg>
        <pc:picChg chg="add mod">
          <ac:chgData name="Alexander" userId="60900361-c968-457a-be84-5b7d7c948694" providerId="ADAL" clId="{6C5F1681-EC09-42A1-8DB7-7FA1311FC171}" dt="2021-10-08T09:57:17.971" v="239" actId="14100"/>
          <ac:picMkLst>
            <pc:docMk/>
            <pc:sldMk cId="4180860794" sldId="314"/>
            <ac:picMk id="4" creationId="{A3C40865-EE0B-4F58-87E4-B2F095D45CCB}"/>
          </ac:picMkLst>
        </pc:picChg>
      </pc:sldChg>
      <pc:sldChg chg="modSp add mod">
        <pc:chgData name="Alexander" userId="60900361-c968-457a-be84-5b7d7c948694" providerId="ADAL" clId="{6C5F1681-EC09-42A1-8DB7-7FA1311FC171}" dt="2021-10-08T10:00:06.465" v="267" actId="1076"/>
        <pc:sldMkLst>
          <pc:docMk/>
          <pc:sldMk cId="1392500045" sldId="315"/>
        </pc:sldMkLst>
        <pc:spChg chg="mod">
          <ac:chgData name="Alexander" userId="60900361-c968-457a-be84-5b7d7c948694" providerId="ADAL" clId="{6C5F1681-EC09-42A1-8DB7-7FA1311FC171}" dt="2021-10-08T10:00:01.710" v="266" actId="403"/>
          <ac:spMkLst>
            <pc:docMk/>
            <pc:sldMk cId="1392500045" sldId="315"/>
            <ac:spMk id="2" creationId="{00000000-0000-0000-0000-000000000000}"/>
          </ac:spMkLst>
        </pc:spChg>
        <pc:spChg chg="mod">
          <ac:chgData name="Alexander" userId="60900361-c968-457a-be84-5b7d7c948694" providerId="ADAL" clId="{6C5F1681-EC09-42A1-8DB7-7FA1311FC171}" dt="2021-10-08T09:59:53.426" v="262" actId="27636"/>
          <ac:spMkLst>
            <pc:docMk/>
            <pc:sldMk cId="1392500045" sldId="315"/>
            <ac:spMk id="3" creationId="{00000000-0000-0000-0000-000000000000}"/>
          </ac:spMkLst>
        </pc:spChg>
        <pc:picChg chg="mod">
          <ac:chgData name="Alexander" userId="60900361-c968-457a-be84-5b7d7c948694" providerId="ADAL" clId="{6C5F1681-EC09-42A1-8DB7-7FA1311FC171}" dt="2021-10-08T10:00:06.465" v="267" actId="1076"/>
          <ac:picMkLst>
            <pc:docMk/>
            <pc:sldMk cId="1392500045" sldId="315"/>
            <ac:picMk id="5" creationId="{5312FFB2-7332-4A4A-B31D-706B85D22E80}"/>
          </ac:picMkLst>
        </pc:picChg>
      </pc:sldChg>
      <pc:sldChg chg="modSp add del mod setBg">
        <pc:chgData name="Alexander" userId="60900361-c968-457a-be84-5b7d7c948694" providerId="ADAL" clId="{6C5F1681-EC09-42A1-8DB7-7FA1311FC171}" dt="2021-10-08T10:00:18.893" v="268" actId="47"/>
        <pc:sldMkLst>
          <pc:docMk/>
          <pc:sldMk cId="3106490071" sldId="316"/>
        </pc:sldMkLst>
        <pc:spChg chg="mod">
          <ac:chgData name="Alexander" userId="60900361-c968-457a-be84-5b7d7c948694" providerId="ADAL" clId="{6C5F1681-EC09-42A1-8DB7-7FA1311FC171}" dt="2021-10-08T09:59:29.474" v="247" actId="21"/>
          <ac:spMkLst>
            <pc:docMk/>
            <pc:sldMk cId="3106490071" sldId="316"/>
            <ac:spMk id="3" creationId="{00000000-0000-0000-0000-000000000000}"/>
          </ac:spMkLst>
        </pc:spChg>
      </pc:sldChg>
      <pc:sldChg chg="add">
        <pc:chgData name="Alexander" userId="60900361-c968-457a-be84-5b7d7c948694" providerId="ADAL" clId="{6C5F1681-EC09-42A1-8DB7-7FA1311FC171}" dt="2021-10-08T09:59:22.181" v="246"/>
        <pc:sldMkLst>
          <pc:docMk/>
          <pc:sldMk cId="1092872098" sldId="318"/>
        </pc:sldMkLst>
      </pc:sldChg>
      <pc:sldChg chg="delSp add del setBg delDesignElem">
        <pc:chgData name="Alexander" userId="60900361-c968-457a-be84-5b7d7c948694" providerId="ADAL" clId="{6C5F1681-EC09-42A1-8DB7-7FA1311FC171}" dt="2021-10-08T10:01:26.029" v="502" actId="47"/>
        <pc:sldMkLst>
          <pc:docMk/>
          <pc:sldMk cId="915516454" sldId="319"/>
        </pc:sldMkLst>
        <pc:spChg chg="del">
          <ac:chgData name="Alexander" userId="60900361-c968-457a-be84-5b7d7c948694" providerId="ADAL" clId="{6C5F1681-EC09-42A1-8DB7-7FA1311FC171}" dt="2021-10-08T09:59:22.181" v="246"/>
          <ac:spMkLst>
            <pc:docMk/>
            <pc:sldMk cId="915516454" sldId="319"/>
            <ac:spMk id="37" creationId="{17891482-C38A-4F0C-8183-0121632F0E47}"/>
          </ac:spMkLst>
        </pc:spChg>
        <pc:spChg chg="del">
          <ac:chgData name="Alexander" userId="60900361-c968-457a-be84-5b7d7c948694" providerId="ADAL" clId="{6C5F1681-EC09-42A1-8DB7-7FA1311FC171}" dt="2021-10-08T09:59:22.181" v="246"/>
          <ac:spMkLst>
            <pc:docMk/>
            <pc:sldMk cId="915516454" sldId="319"/>
            <ac:spMk id="38" creationId="{DA4B6E73-2318-4814-8EB1-306D53723691}"/>
          </ac:spMkLst>
        </pc:spChg>
      </pc:sldChg>
      <pc:sldChg chg="add del setBg">
        <pc:chgData name="Alexander" userId="60900361-c968-457a-be84-5b7d7c948694" providerId="ADAL" clId="{6C5F1681-EC09-42A1-8DB7-7FA1311FC171}" dt="2021-10-08T10:01:21.695" v="496" actId="47"/>
        <pc:sldMkLst>
          <pc:docMk/>
          <pc:sldMk cId="1086994907" sldId="320"/>
        </pc:sldMkLst>
      </pc:sldChg>
      <pc:sldChg chg="delSp add del setBg delDesignElem">
        <pc:chgData name="Alexander" userId="60900361-c968-457a-be84-5b7d7c948694" providerId="ADAL" clId="{6C5F1681-EC09-42A1-8DB7-7FA1311FC171}" dt="2021-10-08T10:01:22.072" v="497" actId="47"/>
        <pc:sldMkLst>
          <pc:docMk/>
          <pc:sldMk cId="2983106670" sldId="321"/>
        </pc:sldMkLst>
        <pc:spChg chg="del">
          <ac:chgData name="Alexander" userId="60900361-c968-457a-be84-5b7d7c948694" providerId="ADAL" clId="{6C5F1681-EC09-42A1-8DB7-7FA1311FC171}" dt="2021-10-08T09:59:22.181" v="246"/>
          <ac:spMkLst>
            <pc:docMk/>
            <pc:sldMk cId="2983106670" sldId="321"/>
            <ac:spMk id="12" creationId="{460B0EFB-53ED-4F35-B05D-F658EA021C65}"/>
          </ac:spMkLst>
        </pc:spChg>
        <pc:spChg chg="del">
          <ac:chgData name="Alexander" userId="60900361-c968-457a-be84-5b7d7c948694" providerId="ADAL" clId="{6C5F1681-EC09-42A1-8DB7-7FA1311FC171}" dt="2021-10-08T09:59:22.181" v="246"/>
          <ac:spMkLst>
            <pc:docMk/>
            <pc:sldMk cId="2983106670" sldId="321"/>
            <ac:spMk id="14" creationId="{835EF3DD-7D43-4A27-8967-A92FD8CC9365}"/>
          </ac:spMkLst>
        </pc:spChg>
      </pc:sldChg>
      <pc:sldChg chg="add del setBg">
        <pc:chgData name="Alexander" userId="60900361-c968-457a-be84-5b7d7c948694" providerId="ADAL" clId="{6C5F1681-EC09-42A1-8DB7-7FA1311FC171}" dt="2021-10-08T10:01:24.017" v="499" actId="47"/>
        <pc:sldMkLst>
          <pc:docMk/>
          <pc:sldMk cId="4048426738" sldId="322"/>
        </pc:sldMkLst>
      </pc:sldChg>
      <pc:sldChg chg="delSp add del setBg delDesignElem">
        <pc:chgData name="Alexander" userId="60900361-c968-457a-be84-5b7d7c948694" providerId="ADAL" clId="{6C5F1681-EC09-42A1-8DB7-7FA1311FC171}" dt="2021-10-08T10:01:24.736" v="500" actId="47"/>
        <pc:sldMkLst>
          <pc:docMk/>
          <pc:sldMk cId="595894816" sldId="323"/>
        </pc:sldMkLst>
        <pc:spChg chg="del">
          <ac:chgData name="Alexander" userId="60900361-c968-457a-be84-5b7d7c948694" providerId="ADAL" clId="{6C5F1681-EC09-42A1-8DB7-7FA1311FC171}" dt="2021-10-08T09:59:22.181" v="246"/>
          <ac:spMkLst>
            <pc:docMk/>
            <pc:sldMk cId="595894816" sldId="323"/>
            <ac:spMk id="12" creationId="{72D05657-94EE-4B2D-BC1B-A1D065063658}"/>
          </ac:spMkLst>
        </pc:spChg>
        <pc:spChg chg="del">
          <ac:chgData name="Alexander" userId="60900361-c968-457a-be84-5b7d7c948694" providerId="ADAL" clId="{6C5F1681-EC09-42A1-8DB7-7FA1311FC171}" dt="2021-10-08T09:59:22.181" v="246"/>
          <ac:spMkLst>
            <pc:docMk/>
            <pc:sldMk cId="595894816" sldId="323"/>
            <ac:spMk id="14" creationId="{7586665A-47B3-4AEE-BC94-15D89FF706B3}"/>
          </ac:spMkLst>
        </pc:spChg>
      </pc:sldChg>
      <pc:sldChg chg="delSp add del setBg delDesignElem">
        <pc:chgData name="Alexander" userId="60900361-c968-457a-be84-5b7d7c948694" providerId="ADAL" clId="{6C5F1681-EC09-42A1-8DB7-7FA1311FC171}" dt="2021-10-08T10:01:25.449" v="501" actId="47"/>
        <pc:sldMkLst>
          <pc:docMk/>
          <pc:sldMk cId="2996112788" sldId="324"/>
        </pc:sldMkLst>
        <pc:spChg chg="del">
          <ac:chgData name="Alexander" userId="60900361-c968-457a-be84-5b7d7c948694" providerId="ADAL" clId="{6C5F1681-EC09-42A1-8DB7-7FA1311FC171}" dt="2021-10-08T09:59:22.181" v="246"/>
          <ac:spMkLst>
            <pc:docMk/>
            <pc:sldMk cId="2996112788" sldId="324"/>
            <ac:spMk id="37" creationId="{17891482-C38A-4F0C-8183-0121632F0E47}"/>
          </ac:spMkLst>
        </pc:spChg>
        <pc:spChg chg="del">
          <ac:chgData name="Alexander" userId="60900361-c968-457a-be84-5b7d7c948694" providerId="ADAL" clId="{6C5F1681-EC09-42A1-8DB7-7FA1311FC171}" dt="2021-10-08T09:59:22.181" v="246"/>
          <ac:spMkLst>
            <pc:docMk/>
            <pc:sldMk cId="2996112788" sldId="324"/>
            <ac:spMk id="38" creationId="{DA4B6E73-2318-4814-8EB1-306D53723691}"/>
          </ac:spMkLst>
        </pc:spChg>
      </pc:sldChg>
      <pc:sldChg chg="modSp add del mod setBg">
        <pc:chgData name="Alexander" userId="60900361-c968-457a-be84-5b7d7c948694" providerId="ADAL" clId="{6C5F1681-EC09-42A1-8DB7-7FA1311FC171}" dt="2021-10-08T10:02:10.811" v="520" actId="47"/>
        <pc:sldMkLst>
          <pc:docMk/>
          <pc:sldMk cId="2630975603" sldId="325"/>
        </pc:sldMkLst>
        <pc:spChg chg="mod">
          <ac:chgData name="Alexander" userId="60900361-c968-457a-be84-5b7d7c948694" providerId="ADAL" clId="{6C5F1681-EC09-42A1-8DB7-7FA1311FC171}" dt="2021-10-08T10:01:34.515" v="504" actId="27636"/>
          <ac:spMkLst>
            <pc:docMk/>
            <pc:sldMk cId="2630975603" sldId="325"/>
            <ac:spMk id="3" creationId="{00000000-0000-0000-0000-000000000000}"/>
          </ac:spMkLst>
        </pc:spChg>
      </pc:sldChg>
      <pc:sldChg chg="add del">
        <pc:chgData name="Alexander" userId="60900361-c968-457a-be84-5b7d7c948694" providerId="ADAL" clId="{6C5F1681-EC09-42A1-8DB7-7FA1311FC171}" dt="2021-10-08T10:03:10.081" v="604" actId="47"/>
        <pc:sldMkLst>
          <pc:docMk/>
          <pc:sldMk cId="3681146176" sldId="326"/>
        </pc:sldMkLst>
      </pc:sldChg>
      <pc:sldChg chg="modSp add mod">
        <pc:chgData name="Alexander" userId="60900361-c968-457a-be84-5b7d7c948694" providerId="ADAL" clId="{6C5F1681-EC09-42A1-8DB7-7FA1311FC171}" dt="2021-10-08T10:10:32.194" v="689" actId="27636"/>
        <pc:sldMkLst>
          <pc:docMk/>
          <pc:sldMk cId="1969063945" sldId="327"/>
        </pc:sldMkLst>
        <pc:spChg chg="mod">
          <ac:chgData name="Alexander" userId="60900361-c968-457a-be84-5b7d7c948694" providerId="ADAL" clId="{6C5F1681-EC09-42A1-8DB7-7FA1311FC171}" dt="2021-10-08T10:03:49.982" v="619" actId="207"/>
          <ac:spMkLst>
            <pc:docMk/>
            <pc:sldMk cId="1969063945" sldId="327"/>
            <ac:spMk id="2" creationId="{00000000-0000-0000-0000-000000000000}"/>
          </ac:spMkLst>
        </pc:spChg>
        <pc:spChg chg="mod">
          <ac:chgData name="Alexander" userId="60900361-c968-457a-be84-5b7d7c948694" providerId="ADAL" clId="{6C5F1681-EC09-42A1-8DB7-7FA1311FC171}" dt="2021-10-08T10:10:32.194" v="689" actId="27636"/>
          <ac:spMkLst>
            <pc:docMk/>
            <pc:sldMk cId="1969063945" sldId="327"/>
            <ac:spMk id="4" creationId="{00000000-0000-0000-0000-000000000000}"/>
          </ac:spMkLst>
        </pc:spChg>
      </pc:sldChg>
      <pc:sldChg chg="modSp add mod">
        <pc:chgData name="Alexander" userId="60900361-c968-457a-be84-5b7d7c948694" providerId="ADAL" clId="{6C5F1681-EC09-42A1-8DB7-7FA1311FC171}" dt="2021-10-08T10:14:21.613" v="828" actId="20577"/>
        <pc:sldMkLst>
          <pc:docMk/>
          <pc:sldMk cId="3354814421" sldId="328"/>
        </pc:sldMkLst>
        <pc:spChg chg="mod">
          <ac:chgData name="Alexander" userId="60900361-c968-457a-be84-5b7d7c948694" providerId="ADAL" clId="{6C5F1681-EC09-42A1-8DB7-7FA1311FC171}" dt="2021-10-08T10:14:21.613" v="828" actId="20577"/>
          <ac:spMkLst>
            <pc:docMk/>
            <pc:sldMk cId="3354814421" sldId="328"/>
            <ac:spMk id="2" creationId="{00000000-0000-0000-0000-000000000000}"/>
          </ac:spMkLst>
        </pc:spChg>
        <pc:spChg chg="mod">
          <ac:chgData name="Alexander" userId="60900361-c968-457a-be84-5b7d7c948694" providerId="ADAL" clId="{6C5F1681-EC09-42A1-8DB7-7FA1311FC171}" dt="2021-10-08T10:13:35.001" v="777" actId="207"/>
          <ac:spMkLst>
            <pc:docMk/>
            <pc:sldMk cId="3354814421" sldId="328"/>
            <ac:spMk id="5" creationId="{00000000-0000-0000-0000-000000000000}"/>
          </ac:spMkLst>
        </pc:spChg>
        <pc:picChg chg="mod">
          <ac:chgData name="Alexander" userId="60900361-c968-457a-be84-5b7d7c948694" providerId="ADAL" clId="{6C5F1681-EC09-42A1-8DB7-7FA1311FC171}" dt="2021-10-08T10:09:11.443" v="629" actId="1076"/>
          <ac:picMkLst>
            <pc:docMk/>
            <pc:sldMk cId="3354814421" sldId="328"/>
            <ac:picMk id="1026" creationId="{00000000-0000-0000-0000-000000000000}"/>
          </ac:picMkLst>
        </pc:picChg>
        <pc:picChg chg="mod">
          <ac:chgData name="Alexander" userId="60900361-c968-457a-be84-5b7d7c948694" providerId="ADAL" clId="{6C5F1681-EC09-42A1-8DB7-7FA1311FC171}" dt="2021-10-08T10:09:12.932" v="630" actId="1076"/>
          <ac:picMkLst>
            <pc:docMk/>
            <pc:sldMk cId="3354814421" sldId="328"/>
            <ac:picMk id="1027" creationId="{00000000-0000-0000-0000-000000000000}"/>
          </ac:picMkLst>
        </pc:picChg>
      </pc:sldChg>
      <pc:sldChg chg="addSp delSp modSp add mod">
        <pc:chgData name="Alexander" userId="60900361-c968-457a-be84-5b7d7c948694" providerId="ADAL" clId="{6C5F1681-EC09-42A1-8DB7-7FA1311FC171}" dt="2021-10-08T10:03:07.426" v="603" actId="14100"/>
        <pc:sldMkLst>
          <pc:docMk/>
          <pc:sldMk cId="1900471872" sldId="329"/>
        </pc:sldMkLst>
        <pc:spChg chg="mod">
          <ac:chgData name="Alexander" userId="60900361-c968-457a-be84-5b7d7c948694" providerId="ADAL" clId="{6C5F1681-EC09-42A1-8DB7-7FA1311FC171}" dt="2021-10-08T10:03:07.426" v="603" actId="14100"/>
          <ac:spMkLst>
            <pc:docMk/>
            <pc:sldMk cId="1900471872" sldId="329"/>
            <ac:spMk id="2" creationId="{00000000-0000-0000-0000-000000000000}"/>
          </ac:spMkLst>
        </pc:spChg>
        <pc:spChg chg="del">
          <ac:chgData name="Alexander" userId="60900361-c968-457a-be84-5b7d7c948694" providerId="ADAL" clId="{6C5F1681-EC09-42A1-8DB7-7FA1311FC171}" dt="2021-10-08T10:01:55.728" v="515" actId="478"/>
          <ac:spMkLst>
            <pc:docMk/>
            <pc:sldMk cId="1900471872" sldId="329"/>
            <ac:spMk id="3" creationId="{00000000-0000-0000-0000-000000000000}"/>
          </ac:spMkLst>
        </pc:spChg>
        <pc:spChg chg="add del mod">
          <ac:chgData name="Alexander" userId="60900361-c968-457a-be84-5b7d7c948694" providerId="ADAL" clId="{6C5F1681-EC09-42A1-8DB7-7FA1311FC171}" dt="2021-10-08T10:02:01.166" v="517" actId="478"/>
          <ac:spMkLst>
            <pc:docMk/>
            <pc:sldMk cId="1900471872" sldId="329"/>
            <ac:spMk id="6" creationId="{DF415EA6-CDD9-471B-8E26-10BC75768B3A}"/>
          </ac:spMkLst>
        </pc:spChg>
      </pc:sldChg>
      <pc:sldChg chg="modSp add mod ord">
        <pc:chgData name="Alexander" userId="60900361-c968-457a-be84-5b7d7c948694" providerId="ADAL" clId="{6C5F1681-EC09-42A1-8DB7-7FA1311FC171}" dt="2021-10-08T10:14:01.535" v="782"/>
        <pc:sldMkLst>
          <pc:docMk/>
          <pc:sldMk cId="1339577464" sldId="330"/>
        </pc:sldMkLst>
        <pc:spChg chg="mod">
          <ac:chgData name="Alexander" userId="60900361-c968-457a-be84-5b7d7c948694" providerId="ADAL" clId="{6C5F1681-EC09-42A1-8DB7-7FA1311FC171}" dt="2021-10-08T10:13:56.716" v="780" actId="207"/>
          <ac:spMkLst>
            <pc:docMk/>
            <pc:sldMk cId="1339577464" sldId="330"/>
            <ac:spMk id="5" creationId="{00000000-0000-0000-0000-000000000000}"/>
          </ac:spMkLst>
        </pc:spChg>
      </pc:sldChg>
      <pc:sldChg chg="add del">
        <pc:chgData name="Alexander" userId="60900361-c968-457a-be84-5b7d7c948694" providerId="ADAL" clId="{6C5F1681-EC09-42A1-8DB7-7FA1311FC171}" dt="2021-10-08T10:10:02.024" v="651" actId="47"/>
        <pc:sldMkLst>
          <pc:docMk/>
          <pc:sldMk cId="2828457357" sldId="33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510828-6A71-40D1-A454-5702692A93DA}" type="datetimeFigureOut">
              <a:rPr lang="en-GB" smtClean="0"/>
              <a:t>08/10/2021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D40255-B970-4EED-A410-6E526BB4A612}" type="slidenum">
              <a:rPr lang="en-GB" smtClean="0"/>
              <a:t>‹#›</a:t>
            </a:fld>
            <a:endParaRPr lang="en-GB"/>
          </a:p>
        </p:txBody>
      </p:sp>
    </p:spTree>
    <p:extLst>
      <p:ext uri="{BB962C8B-B14F-4D97-AF65-F5344CB8AC3E}">
        <p14:creationId xmlns:p14="http://schemas.microsoft.com/office/powerpoint/2010/main" val="989935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7</a:t>
            </a:fld>
            <a:endParaRPr lang="en-GB"/>
          </a:p>
        </p:txBody>
      </p:sp>
    </p:spTree>
    <p:extLst>
      <p:ext uri="{BB962C8B-B14F-4D97-AF65-F5344CB8AC3E}">
        <p14:creationId xmlns:p14="http://schemas.microsoft.com/office/powerpoint/2010/main" val="1481009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 what Tom Gunning calls ‘cinema of attractions’</a:t>
            </a:r>
          </a:p>
          <a:p>
            <a:endParaRPr lang="en-GB" dirty="0"/>
          </a:p>
          <a:p>
            <a:r>
              <a:rPr lang="en-GB" dirty="0"/>
              <a:t>Emphasis on spectatorship and exhibition – overlaps with other mass entertainments </a:t>
            </a:r>
          </a:p>
          <a:p>
            <a:endParaRPr lang="en-GB" dirty="0"/>
          </a:p>
          <a:p>
            <a:r>
              <a:rPr lang="en-US" dirty="0"/>
              <a:t>Such viewing experiences relate more to the attractions of the fairground than to the traditions of the legitimate theater. The relation between films and the emergence of the great amusement parks, such as Coney Island, at the turn of the century provides rich ground for rethinking the roots of early cinema.</a:t>
            </a:r>
          </a:p>
          <a:p>
            <a:endParaRPr lang="en-US" dirty="0"/>
          </a:p>
          <a:p>
            <a:r>
              <a:rPr lang="en-US" dirty="0"/>
              <a:t>Visual trickery – seeing something – and something new. (Recommend </a:t>
            </a:r>
            <a:r>
              <a:rPr lang="en-US" i="1" dirty="0"/>
              <a:t>Hugo</a:t>
            </a:r>
            <a:r>
              <a:rPr lang="en-US" i="0" dirty="0"/>
              <a:t>)</a:t>
            </a:r>
            <a:endParaRPr lang="en-GB" dirty="0"/>
          </a:p>
        </p:txBody>
      </p:sp>
      <p:sp>
        <p:nvSpPr>
          <p:cNvPr id="4" name="Slide Number Placeholder 3"/>
          <p:cNvSpPr>
            <a:spLocks noGrp="1"/>
          </p:cNvSpPr>
          <p:nvPr>
            <p:ph type="sldNum" sz="quarter" idx="5"/>
          </p:nvPr>
        </p:nvSpPr>
        <p:spPr/>
        <p:txBody>
          <a:bodyPr/>
          <a:lstStyle/>
          <a:p>
            <a:fld id="{24D40255-B970-4EED-A410-6E526BB4A612}" type="slidenum">
              <a:rPr lang="en-GB" smtClean="0"/>
              <a:t>11</a:t>
            </a:fld>
            <a:endParaRPr lang="en-GB"/>
          </a:p>
        </p:txBody>
      </p:sp>
    </p:spTree>
    <p:extLst>
      <p:ext uri="{BB962C8B-B14F-4D97-AF65-F5344CB8AC3E}">
        <p14:creationId xmlns:p14="http://schemas.microsoft.com/office/powerpoint/2010/main" val="1080269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said, Wales also home to an innovative piece of narrative cinema – sometimes cited as influence on Hollywood films</a:t>
            </a:r>
          </a:p>
        </p:txBody>
      </p:sp>
      <p:sp>
        <p:nvSpPr>
          <p:cNvPr id="4" name="Slide Number Placeholder 3"/>
          <p:cNvSpPr>
            <a:spLocks noGrp="1"/>
          </p:cNvSpPr>
          <p:nvPr>
            <p:ph type="sldNum" sz="quarter" idx="5"/>
          </p:nvPr>
        </p:nvSpPr>
        <p:spPr/>
        <p:txBody>
          <a:bodyPr/>
          <a:lstStyle/>
          <a:p>
            <a:fld id="{24D40255-B970-4EED-A410-6E526BB4A612}" type="slidenum">
              <a:rPr lang="en-GB" smtClean="0"/>
              <a:t>13</a:t>
            </a:fld>
            <a:endParaRPr lang="en-GB"/>
          </a:p>
        </p:txBody>
      </p:sp>
    </p:spTree>
    <p:extLst>
      <p:ext uri="{BB962C8B-B14F-4D97-AF65-F5344CB8AC3E}">
        <p14:creationId xmlns:p14="http://schemas.microsoft.com/office/powerpoint/2010/main" val="2426148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feature of early cinema history is that movies tended to be exhibited as travelling attractions rather than in fixed locations.</a:t>
            </a:r>
          </a:p>
          <a:p>
            <a:endParaRPr lang="en-GB" dirty="0"/>
          </a:p>
          <a:p>
            <a:r>
              <a:rPr lang="en-GB" dirty="0"/>
              <a:t>Eventually movie theatres opened – including one owned by Haggar family in Pembroke</a:t>
            </a:r>
          </a:p>
          <a:p>
            <a:endParaRPr lang="en-GB" dirty="0"/>
          </a:p>
          <a:p>
            <a:r>
              <a:rPr lang="en-GB" dirty="0"/>
              <a:t>This reflected that the movies were becoming an industry in their own right and that cinema-going a pronounced cultural phenomenon</a:t>
            </a:r>
          </a:p>
          <a:p>
            <a:endParaRPr lang="en-GB" dirty="0"/>
          </a:p>
          <a:p>
            <a:endParaRPr lang="en-GB" dirty="0"/>
          </a:p>
        </p:txBody>
      </p:sp>
      <p:sp>
        <p:nvSpPr>
          <p:cNvPr id="4" name="Slide Number Placeholder 3"/>
          <p:cNvSpPr>
            <a:spLocks noGrp="1"/>
          </p:cNvSpPr>
          <p:nvPr>
            <p:ph type="sldNum" sz="quarter" idx="5"/>
          </p:nvPr>
        </p:nvSpPr>
        <p:spPr/>
        <p:txBody>
          <a:bodyPr/>
          <a:lstStyle/>
          <a:p>
            <a:fld id="{24D40255-B970-4EED-A410-6E526BB4A612}" type="slidenum">
              <a:rPr lang="en-GB" smtClean="0"/>
              <a:t>14</a:t>
            </a:fld>
            <a:endParaRPr lang="en-GB"/>
          </a:p>
        </p:txBody>
      </p:sp>
    </p:spTree>
    <p:extLst>
      <p:ext uri="{BB962C8B-B14F-4D97-AF65-F5344CB8AC3E}">
        <p14:creationId xmlns:p14="http://schemas.microsoft.com/office/powerpoint/2010/main" val="3427784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Cinema became </a:t>
            </a:r>
            <a:r>
              <a:rPr lang="en-GB" i="1" dirty="0"/>
              <a:t>the </a:t>
            </a:r>
            <a:r>
              <a:rPr lang="en-GB" i="0" dirty="0"/>
              <a:t>mass medium in interwar years – and Wales was no exception (at least in the industrialised, urban centres in the South)</a:t>
            </a:r>
            <a:endParaRPr lang="en-GB" dirty="0"/>
          </a:p>
        </p:txBody>
      </p:sp>
      <p:sp>
        <p:nvSpPr>
          <p:cNvPr id="4" name="Slide Number Placeholder 3"/>
          <p:cNvSpPr>
            <a:spLocks noGrp="1"/>
          </p:cNvSpPr>
          <p:nvPr>
            <p:ph type="sldNum" sz="quarter" idx="5"/>
          </p:nvPr>
        </p:nvSpPr>
        <p:spPr/>
        <p:txBody>
          <a:bodyPr/>
          <a:lstStyle/>
          <a:p>
            <a:fld id="{24D40255-B970-4EED-A410-6E526BB4A612}" type="slidenum">
              <a:rPr lang="en-GB" smtClean="0"/>
              <a:t>15</a:t>
            </a:fld>
            <a:endParaRPr lang="en-GB"/>
          </a:p>
        </p:txBody>
      </p:sp>
    </p:spTree>
    <p:extLst>
      <p:ext uri="{BB962C8B-B14F-4D97-AF65-F5344CB8AC3E}">
        <p14:creationId xmlns:p14="http://schemas.microsoft.com/office/powerpoint/2010/main" val="1452550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Cinema-going remarked upon feature of South Walian life in some of the many social surveys and ‘state of the nation’ books published in 1930s</a:t>
            </a:r>
          </a:p>
          <a:p>
            <a:endParaRPr lang="en-GB" dirty="0"/>
          </a:p>
          <a:p>
            <a:endParaRPr lang="en-GB" dirty="0"/>
          </a:p>
          <a:p>
            <a:r>
              <a:rPr lang="en-GB" dirty="0"/>
              <a:t>Gender dynamics – socially acceptable and welcoming for women to attend</a:t>
            </a:r>
          </a:p>
        </p:txBody>
      </p:sp>
      <p:sp>
        <p:nvSpPr>
          <p:cNvPr id="4" name="Slide Number Placeholder 3"/>
          <p:cNvSpPr>
            <a:spLocks noGrp="1"/>
          </p:cNvSpPr>
          <p:nvPr>
            <p:ph type="sldNum" sz="quarter" idx="5"/>
          </p:nvPr>
        </p:nvSpPr>
        <p:spPr/>
        <p:txBody>
          <a:bodyPr/>
          <a:lstStyle/>
          <a:p>
            <a:fld id="{24D40255-B970-4EED-A410-6E526BB4A612}" type="slidenum">
              <a:rPr lang="en-GB" smtClean="0"/>
              <a:t>16</a:t>
            </a:fld>
            <a:endParaRPr lang="en-GB"/>
          </a:p>
        </p:txBody>
      </p:sp>
    </p:spTree>
    <p:extLst>
      <p:ext uri="{BB962C8B-B14F-4D97-AF65-F5344CB8AC3E}">
        <p14:creationId xmlns:p14="http://schemas.microsoft.com/office/powerpoint/2010/main" val="269060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Appeal to young people</a:t>
            </a:r>
          </a:p>
        </p:txBody>
      </p:sp>
      <p:sp>
        <p:nvSpPr>
          <p:cNvPr id="4" name="Slide Number Placeholder 3"/>
          <p:cNvSpPr>
            <a:spLocks noGrp="1"/>
          </p:cNvSpPr>
          <p:nvPr>
            <p:ph type="sldNum" sz="quarter" idx="5"/>
          </p:nvPr>
        </p:nvSpPr>
        <p:spPr/>
        <p:txBody>
          <a:bodyPr/>
          <a:lstStyle/>
          <a:p>
            <a:fld id="{24D40255-B970-4EED-A410-6E526BB4A612}" type="slidenum">
              <a:rPr lang="en-GB" smtClean="0"/>
              <a:t>17</a:t>
            </a:fld>
            <a:endParaRPr lang="en-GB"/>
          </a:p>
        </p:txBody>
      </p:sp>
    </p:spTree>
    <p:extLst>
      <p:ext uri="{BB962C8B-B14F-4D97-AF65-F5344CB8AC3E}">
        <p14:creationId xmlns:p14="http://schemas.microsoft.com/office/powerpoint/2010/main" val="2753905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Attractive locations</a:t>
            </a:r>
          </a:p>
          <a:p>
            <a:endParaRPr lang="en-GB" dirty="0"/>
          </a:p>
          <a:p>
            <a:r>
              <a:rPr lang="en-GB" dirty="0"/>
              <a:t>Art deco interiors and exteriors</a:t>
            </a:r>
          </a:p>
          <a:p>
            <a:endParaRPr lang="en-GB" dirty="0"/>
          </a:p>
          <a:p>
            <a:r>
              <a:rPr lang="en-GB" dirty="0"/>
              <a:t>Geographies of towns – cinemas as toponyms </a:t>
            </a:r>
          </a:p>
        </p:txBody>
      </p:sp>
      <p:sp>
        <p:nvSpPr>
          <p:cNvPr id="4" name="Slide Number Placeholder 3"/>
          <p:cNvSpPr>
            <a:spLocks noGrp="1"/>
          </p:cNvSpPr>
          <p:nvPr>
            <p:ph type="sldNum" sz="quarter" idx="5"/>
          </p:nvPr>
        </p:nvSpPr>
        <p:spPr/>
        <p:txBody>
          <a:bodyPr/>
          <a:lstStyle/>
          <a:p>
            <a:fld id="{24D40255-B970-4EED-A410-6E526BB4A612}" type="slidenum">
              <a:rPr lang="en-GB" smtClean="0"/>
              <a:t>18</a:t>
            </a:fld>
            <a:endParaRPr lang="en-GB"/>
          </a:p>
        </p:txBody>
      </p:sp>
    </p:spTree>
    <p:extLst>
      <p:ext uri="{BB962C8B-B14F-4D97-AF65-F5344CB8AC3E}">
        <p14:creationId xmlns:p14="http://schemas.microsoft.com/office/powerpoint/2010/main" val="31740577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part of pit culture</a:t>
            </a:r>
          </a:p>
          <a:p>
            <a:endParaRPr lang="en-GB" dirty="0"/>
          </a:p>
          <a:p>
            <a:r>
              <a:rPr lang="en-GB" dirty="0"/>
              <a:t>Miners’ institutes, welfare groups – part of broader educational offering</a:t>
            </a:r>
          </a:p>
        </p:txBody>
      </p:sp>
      <p:sp>
        <p:nvSpPr>
          <p:cNvPr id="4" name="Slide Number Placeholder 3"/>
          <p:cNvSpPr>
            <a:spLocks noGrp="1"/>
          </p:cNvSpPr>
          <p:nvPr>
            <p:ph type="sldNum" sz="quarter" idx="5"/>
          </p:nvPr>
        </p:nvSpPr>
        <p:spPr/>
        <p:txBody>
          <a:bodyPr/>
          <a:lstStyle/>
          <a:p>
            <a:fld id="{24D40255-B970-4EED-A410-6E526BB4A612}" type="slidenum">
              <a:rPr lang="en-GB" smtClean="0"/>
              <a:t>19</a:t>
            </a:fld>
            <a:endParaRPr lang="en-GB"/>
          </a:p>
        </p:txBody>
      </p:sp>
    </p:spTree>
    <p:extLst>
      <p:ext uri="{BB962C8B-B14F-4D97-AF65-F5344CB8AC3E}">
        <p14:creationId xmlns:p14="http://schemas.microsoft.com/office/powerpoint/2010/main" val="3362772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miners’ viewing was didactic – occasional instances of Soviet films</a:t>
            </a:r>
          </a:p>
          <a:p>
            <a:endParaRPr lang="en-GB" dirty="0"/>
          </a:p>
          <a:p>
            <a:r>
              <a:rPr lang="en-GB" dirty="0"/>
              <a:t>Records show an interest in the Spanish Civil War – and commitment to Republican cause</a:t>
            </a:r>
          </a:p>
          <a:p>
            <a:endParaRPr lang="en-GB" dirty="0"/>
          </a:p>
          <a:p>
            <a:r>
              <a:rPr lang="en-GB" dirty="0"/>
              <a:t>(Link to </a:t>
            </a:r>
            <a:r>
              <a:rPr lang="en-GB" dirty="0" err="1"/>
              <a:t>Manics</a:t>
            </a:r>
            <a:r>
              <a:rPr lang="en-GB" dirty="0"/>
              <a:t>)</a:t>
            </a:r>
          </a:p>
        </p:txBody>
      </p:sp>
      <p:sp>
        <p:nvSpPr>
          <p:cNvPr id="4" name="Slide Number Placeholder 3"/>
          <p:cNvSpPr>
            <a:spLocks noGrp="1"/>
          </p:cNvSpPr>
          <p:nvPr>
            <p:ph type="sldNum" sz="quarter" idx="5"/>
          </p:nvPr>
        </p:nvSpPr>
        <p:spPr/>
        <p:txBody>
          <a:bodyPr/>
          <a:lstStyle/>
          <a:p>
            <a:fld id="{24D40255-B970-4EED-A410-6E526BB4A612}" type="slidenum">
              <a:rPr lang="en-GB" smtClean="0"/>
              <a:t>20</a:t>
            </a:fld>
            <a:endParaRPr lang="en-GB"/>
          </a:p>
        </p:txBody>
      </p:sp>
    </p:spTree>
    <p:extLst>
      <p:ext uri="{BB962C8B-B14F-4D97-AF65-F5344CB8AC3E}">
        <p14:creationId xmlns:p14="http://schemas.microsoft.com/office/powerpoint/2010/main" val="17990082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Yet commercial fayre was more typical</a:t>
            </a:r>
          </a:p>
          <a:p>
            <a:endParaRPr lang="en-GB" dirty="0"/>
          </a:p>
          <a:p>
            <a:r>
              <a:rPr lang="en-GB" dirty="0"/>
              <a:t>Movies became vital income stream </a:t>
            </a:r>
          </a:p>
          <a:p>
            <a:endParaRPr lang="en-GB" dirty="0"/>
          </a:p>
          <a:p>
            <a:r>
              <a:rPr lang="en-GB" dirty="0"/>
              <a:t>Not always to all people’s taste</a:t>
            </a:r>
          </a:p>
          <a:p>
            <a:endParaRPr lang="en-GB" dirty="0"/>
          </a:p>
          <a:p>
            <a:r>
              <a:rPr lang="en-GB" dirty="0"/>
              <a:t>Censorious tone</a:t>
            </a:r>
          </a:p>
        </p:txBody>
      </p:sp>
      <p:sp>
        <p:nvSpPr>
          <p:cNvPr id="4" name="Slide Number Placeholder 3"/>
          <p:cNvSpPr>
            <a:spLocks noGrp="1"/>
          </p:cNvSpPr>
          <p:nvPr>
            <p:ph type="sldNum" sz="quarter" idx="5"/>
          </p:nvPr>
        </p:nvSpPr>
        <p:spPr/>
        <p:txBody>
          <a:bodyPr/>
          <a:lstStyle/>
          <a:p>
            <a:fld id="{24D40255-B970-4EED-A410-6E526BB4A612}" type="slidenum">
              <a:rPr lang="en-GB" smtClean="0"/>
              <a:t>21</a:t>
            </a:fld>
            <a:endParaRPr lang="en-GB"/>
          </a:p>
        </p:txBody>
      </p:sp>
    </p:spTree>
    <p:extLst>
      <p:ext uri="{BB962C8B-B14F-4D97-AF65-F5344CB8AC3E}">
        <p14:creationId xmlns:p14="http://schemas.microsoft.com/office/powerpoint/2010/main" val="2944899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Character of films significant </a:t>
            </a:r>
          </a:p>
        </p:txBody>
      </p:sp>
      <p:sp>
        <p:nvSpPr>
          <p:cNvPr id="4" name="Slide Number Placeholder 3"/>
          <p:cNvSpPr>
            <a:spLocks noGrp="1"/>
          </p:cNvSpPr>
          <p:nvPr>
            <p:ph type="sldNum" sz="quarter" idx="5"/>
          </p:nvPr>
        </p:nvSpPr>
        <p:spPr/>
        <p:txBody>
          <a:bodyPr/>
          <a:lstStyle/>
          <a:p>
            <a:fld id="{24D40255-B970-4EED-A410-6E526BB4A612}" type="slidenum">
              <a:rPr lang="en-GB" smtClean="0"/>
              <a:t>22</a:t>
            </a:fld>
            <a:endParaRPr lang="en-GB"/>
          </a:p>
        </p:txBody>
      </p:sp>
    </p:spTree>
    <p:extLst>
      <p:ext uri="{BB962C8B-B14F-4D97-AF65-F5344CB8AC3E}">
        <p14:creationId xmlns:p14="http://schemas.microsoft.com/office/powerpoint/2010/main" val="2905561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Criticisms from within the labour movement too</a:t>
            </a:r>
          </a:p>
        </p:txBody>
      </p:sp>
      <p:sp>
        <p:nvSpPr>
          <p:cNvPr id="4" name="Slide Number Placeholder 3"/>
          <p:cNvSpPr>
            <a:spLocks noGrp="1"/>
          </p:cNvSpPr>
          <p:nvPr>
            <p:ph type="sldNum" sz="quarter" idx="5"/>
          </p:nvPr>
        </p:nvSpPr>
        <p:spPr/>
        <p:txBody>
          <a:bodyPr/>
          <a:lstStyle/>
          <a:p>
            <a:fld id="{24D40255-B970-4EED-A410-6E526BB4A612}" type="slidenum">
              <a:rPr lang="en-GB" smtClean="0"/>
              <a:t>23</a:t>
            </a:fld>
            <a:endParaRPr lang="en-GB"/>
          </a:p>
        </p:txBody>
      </p:sp>
    </p:spTree>
    <p:extLst>
      <p:ext uri="{BB962C8B-B14F-4D97-AF65-F5344CB8AC3E}">
        <p14:creationId xmlns:p14="http://schemas.microsoft.com/office/powerpoint/2010/main" val="8104151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Americanisms indicative of changing character of South Wales</a:t>
            </a:r>
          </a:p>
          <a:p>
            <a:endParaRPr lang="en-GB" dirty="0"/>
          </a:p>
          <a:p>
            <a:r>
              <a:rPr lang="en-GB" dirty="0"/>
              <a:t>Cinema (by now with synchronous sound) associations with modernity generally; US the coming power – age of automobile, skyscrapers</a:t>
            </a:r>
          </a:p>
          <a:p>
            <a:endParaRPr lang="en-GB" dirty="0"/>
          </a:p>
          <a:p>
            <a:r>
              <a:rPr lang="en-GB" dirty="0"/>
              <a:t>Oft-cited quote</a:t>
            </a:r>
          </a:p>
        </p:txBody>
      </p:sp>
      <p:sp>
        <p:nvSpPr>
          <p:cNvPr id="4" name="Slide Number Placeholder 3"/>
          <p:cNvSpPr>
            <a:spLocks noGrp="1"/>
          </p:cNvSpPr>
          <p:nvPr>
            <p:ph type="sldNum" sz="quarter" idx="5"/>
          </p:nvPr>
        </p:nvSpPr>
        <p:spPr/>
        <p:txBody>
          <a:bodyPr/>
          <a:lstStyle/>
          <a:p>
            <a:fld id="{24D40255-B970-4EED-A410-6E526BB4A612}" type="slidenum">
              <a:rPr lang="en-GB" smtClean="0"/>
              <a:t>25</a:t>
            </a:fld>
            <a:endParaRPr lang="en-GB"/>
          </a:p>
        </p:txBody>
      </p:sp>
    </p:spTree>
    <p:extLst>
      <p:ext uri="{BB962C8B-B14F-4D97-AF65-F5344CB8AC3E}">
        <p14:creationId xmlns:p14="http://schemas.microsoft.com/office/powerpoint/2010/main" val="20616352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Prefigures very famous – and still influential – piece of political science published more than half a century later</a:t>
            </a:r>
          </a:p>
        </p:txBody>
      </p:sp>
      <p:sp>
        <p:nvSpPr>
          <p:cNvPr id="4" name="Slide Number Placeholder 3"/>
          <p:cNvSpPr>
            <a:spLocks noGrp="1"/>
          </p:cNvSpPr>
          <p:nvPr>
            <p:ph type="sldNum" sz="quarter" idx="5"/>
          </p:nvPr>
        </p:nvSpPr>
        <p:spPr/>
        <p:txBody>
          <a:bodyPr/>
          <a:lstStyle/>
          <a:p>
            <a:fld id="{24D40255-B970-4EED-A410-6E526BB4A612}" type="slidenum">
              <a:rPr lang="en-GB" smtClean="0"/>
              <a:t>26</a:t>
            </a:fld>
            <a:endParaRPr lang="en-GB"/>
          </a:p>
        </p:txBody>
      </p:sp>
    </p:spTree>
    <p:extLst>
      <p:ext uri="{BB962C8B-B14F-4D97-AF65-F5344CB8AC3E}">
        <p14:creationId xmlns:p14="http://schemas.microsoft.com/office/powerpoint/2010/main" val="20932092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Distaste for cinema informed wider critiques of society – particularly from nationalist perspective</a:t>
            </a:r>
          </a:p>
        </p:txBody>
      </p:sp>
      <p:sp>
        <p:nvSpPr>
          <p:cNvPr id="4" name="Slide Number Placeholder 3"/>
          <p:cNvSpPr>
            <a:spLocks noGrp="1"/>
          </p:cNvSpPr>
          <p:nvPr>
            <p:ph type="sldNum" sz="quarter" idx="5"/>
          </p:nvPr>
        </p:nvSpPr>
        <p:spPr/>
        <p:txBody>
          <a:bodyPr/>
          <a:lstStyle/>
          <a:p>
            <a:fld id="{24D40255-B970-4EED-A410-6E526BB4A612}" type="slidenum">
              <a:rPr lang="en-GB" smtClean="0"/>
              <a:t>27</a:t>
            </a:fld>
            <a:endParaRPr lang="en-GB"/>
          </a:p>
        </p:txBody>
      </p:sp>
    </p:spTree>
    <p:extLst>
      <p:ext uri="{BB962C8B-B14F-4D97-AF65-F5344CB8AC3E}">
        <p14:creationId xmlns:p14="http://schemas.microsoft.com/office/powerpoint/2010/main" val="16016947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Worth dwelling for a moment on identity of the poet – remarkable backstory</a:t>
            </a:r>
          </a:p>
          <a:p>
            <a:endParaRPr lang="en-GB" dirty="0"/>
          </a:p>
          <a:p>
            <a:r>
              <a:rPr lang="en-GB" dirty="0"/>
              <a:t>Note slight irony that broadcasting gave Lewis one of his most lasting legacies</a:t>
            </a:r>
          </a:p>
        </p:txBody>
      </p:sp>
      <p:sp>
        <p:nvSpPr>
          <p:cNvPr id="4" name="Slide Number Placeholder 3"/>
          <p:cNvSpPr>
            <a:spLocks noGrp="1"/>
          </p:cNvSpPr>
          <p:nvPr>
            <p:ph type="sldNum" sz="quarter" idx="5"/>
          </p:nvPr>
        </p:nvSpPr>
        <p:spPr/>
        <p:txBody>
          <a:bodyPr/>
          <a:lstStyle/>
          <a:p>
            <a:fld id="{24D40255-B970-4EED-A410-6E526BB4A612}" type="slidenum">
              <a:rPr lang="en-GB" smtClean="0"/>
              <a:t>28</a:t>
            </a:fld>
            <a:endParaRPr lang="en-GB"/>
          </a:p>
        </p:txBody>
      </p:sp>
    </p:spTree>
    <p:extLst>
      <p:ext uri="{BB962C8B-B14F-4D97-AF65-F5344CB8AC3E}">
        <p14:creationId xmlns:p14="http://schemas.microsoft.com/office/powerpoint/2010/main" val="28211392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the 1930s, cinema part of Welsh national culture – and Wales increasingly part of international movie scene</a:t>
            </a:r>
          </a:p>
          <a:p>
            <a:endParaRPr lang="en-GB" dirty="0"/>
          </a:p>
          <a:p>
            <a:r>
              <a:rPr lang="en-GB" dirty="0"/>
              <a:t>Literary and journalistic interest in South Wales during Depression era echoed on screen </a:t>
            </a:r>
          </a:p>
          <a:p>
            <a:endParaRPr lang="en-GB" dirty="0"/>
          </a:p>
          <a:p>
            <a:r>
              <a:rPr lang="en-GB" dirty="0"/>
              <a:t>Hollywood and British movies</a:t>
            </a:r>
          </a:p>
          <a:p>
            <a:endParaRPr lang="en-GB" dirty="0"/>
          </a:p>
          <a:p>
            <a:r>
              <a:rPr lang="en-GB" dirty="0"/>
              <a:t>‘the valley’ becomes cinematic trope</a:t>
            </a:r>
          </a:p>
          <a:p>
            <a:endParaRPr lang="en-GB" dirty="0"/>
          </a:p>
          <a:p>
            <a:r>
              <a:rPr lang="en-GB" dirty="0"/>
              <a:t>Mention plot, themes of </a:t>
            </a:r>
            <a:r>
              <a:rPr lang="en-GB" i="1" dirty="0"/>
              <a:t>Proud Valley </a:t>
            </a:r>
            <a:r>
              <a:rPr lang="en-GB" i="0" dirty="0"/>
              <a:t>a little bit</a:t>
            </a:r>
          </a:p>
          <a:p>
            <a:endParaRPr lang="en-GB" i="0" dirty="0"/>
          </a:p>
          <a:p>
            <a:r>
              <a:rPr lang="en-GB" i="0" dirty="0"/>
              <a:t>Well worth seeking out</a:t>
            </a:r>
            <a:endParaRPr lang="en-GB" dirty="0"/>
          </a:p>
        </p:txBody>
      </p:sp>
      <p:sp>
        <p:nvSpPr>
          <p:cNvPr id="4" name="Slide Number Placeholder 3"/>
          <p:cNvSpPr>
            <a:spLocks noGrp="1"/>
          </p:cNvSpPr>
          <p:nvPr>
            <p:ph type="sldNum" sz="quarter" idx="5"/>
          </p:nvPr>
        </p:nvSpPr>
        <p:spPr/>
        <p:txBody>
          <a:bodyPr/>
          <a:lstStyle/>
          <a:p>
            <a:fld id="{24D40255-B970-4EED-A410-6E526BB4A612}" type="slidenum">
              <a:rPr lang="en-GB" smtClean="0"/>
              <a:t>29</a:t>
            </a:fld>
            <a:endParaRPr lang="en-GB"/>
          </a:p>
        </p:txBody>
      </p:sp>
    </p:spTree>
    <p:extLst>
      <p:ext uri="{BB962C8B-B14F-4D97-AF65-F5344CB8AC3E}">
        <p14:creationId xmlns:p14="http://schemas.microsoft.com/office/powerpoint/2010/main" val="2547638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most lasting influence was that of ….</a:t>
            </a:r>
          </a:p>
        </p:txBody>
      </p:sp>
      <p:sp>
        <p:nvSpPr>
          <p:cNvPr id="4" name="Slide Number Placeholder 3"/>
          <p:cNvSpPr>
            <a:spLocks noGrp="1"/>
          </p:cNvSpPr>
          <p:nvPr>
            <p:ph type="sldNum" sz="quarter" idx="5"/>
          </p:nvPr>
        </p:nvSpPr>
        <p:spPr/>
        <p:txBody>
          <a:bodyPr/>
          <a:lstStyle/>
          <a:p>
            <a:fld id="{24D40255-B970-4EED-A410-6E526BB4A612}" type="slidenum">
              <a:rPr lang="en-GB" smtClean="0"/>
              <a:t>30</a:t>
            </a:fld>
            <a:endParaRPr lang="en-GB"/>
          </a:p>
        </p:txBody>
      </p:sp>
    </p:spTree>
    <p:extLst>
      <p:ext uri="{BB962C8B-B14F-4D97-AF65-F5344CB8AC3E}">
        <p14:creationId xmlns:p14="http://schemas.microsoft.com/office/powerpoint/2010/main" val="2610909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CC58B9-1D99-4194-AE8E-2CCE24B0DD19}"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2503120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CC58B9-1D99-4194-AE8E-2CCE24B0DD19}"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4048469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CC58B9-1D99-4194-AE8E-2CCE24B0DD19}"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201086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CC58B9-1D99-4194-AE8E-2CCE24B0DD19}"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3526788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CC58B9-1D99-4194-AE8E-2CCE24B0DD19}" type="datetimeFigureOut">
              <a:rPr lang="en-GB" smtClean="0"/>
              <a:t>08/10/2021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1368479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CC58B9-1D99-4194-AE8E-2CCE24B0DD19}" type="datetimeFigureOut">
              <a:rPr lang="en-GB" smtClean="0"/>
              <a:t>08/10/2021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770373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CC58B9-1D99-4194-AE8E-2CCE24B0DD19}" type="datetimeFigureOut">
              <a:rPr lang="en-GB" smtClean="0"/>
              <a:t>08/10/2021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253957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CC58B9-1D99-4194-AE8E-2CCE24B0DD19}"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4292335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CC58B9-1D99-4194-AE8E-2CCE24B0DD19}"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4201149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CC58B9-1D99-4194-AE8E-2CCE24B0DD19}"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4100485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CC58B9-1D99-4194-AE8E-2CCE24B0DD19}"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1879802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CC58B9-1D99-4194-AE8E-2CCE24B0DD19}" type="datetimeFigureOut">
              <a:rPr lang="en-GB" smtClean="0"/>
              <a:t>08/10/2021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09C282-1E5E-4F3C-A417-A6F39E57A954}" type="slidenum">
              <a:rPr lang="en-GB" smtClean="0"/>
              <a:t>‹#›</a:t>
            </a:fld>
            <a:endParaRPr lang="en-GB"/>
          </a:p>
        </p:txBody>
      </p:sp>
    </p:spTree>
    <p:extLst>
      <p:ext uri="{BB962C8B-B14F-4D97-AF65-F5344CB8AC3E}">
        <p14:creationId xmlns:p14="http://schemas.microsoft.com/office/powerpoint/2010/main" val="395556643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layer.bfi.org.uk/free/film/watch-north-wales-england-the-land-of-castles-and-waterfalls-1907-onlin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video" Target="https://www.youtube.com/embed/re8VWjVbeC0" TargetMode="Externa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t6-tEz1fDI4" TargetMode="Externa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emf"/></Relationships>
</file>

<file path=ppt/slides/_rels/slide17.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emf"/><Relationship Id="rId4" Type="http://schemas.openxmlformats.org/officeDocument/2006/relationships/image" Target="../media/image21.emf"/></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9.emf"/></Relationships>
</file>

<file path=ppt/slides/_rels/slide22.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emf"/></Relationships>
</file>

<file path=ppt/slides/_rels/slide24.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youtube.com/watch?v=Qayhc9KugOY" TargetMode="External"/><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jpeg"/></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xml"/><Relationship Id="rId1" Type="http://schemas.openxmlformats.org/officeDocument/2006/relationships/video" Target="https://www.youtube.com/embed/Om_mAeQ1GWc?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video" Target="https://www.youtube.com/embed/6mBkd-Au4IY?start=60"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image" Target="../media/image50.png"/></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2.xml"/><Relationship Id="rId1" Type="http://schemas.openxmlformats.org/officeDocument/2006/relationships/video" Target="https://www.youtube.com/embed/kZfFvsKDuUU?feature=oembed"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slideLayout" Target="../slideLayouts/slideLayout2.xml"/><Relationship Id="rId1" Type="http://schemas.openxmlformats.org/officeDocument/2006/relationships/video" Target="https://www.youtube.com/embed/j77eKSHWufQ?feature=oembed"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slideLayout" Target="../slideLayouts/slideLayout2.xml"/><Relationship Id="rId1" Type="http://schemas.openxmlformats.org/officeDocument/2006/relationships/video" Target="https://www.youtube.com/embed/2GfjV2Oowh8?feature=oembed"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slideLayout" Target="../slideLayouts/slideLayout2.xml"/><Relationship Id="rId1" Type="http://schemas.openxmlformats.org/officeDocument/2006/relationships/video" Target="https://www.youtube.com/embed/DfGF2qAdIXY?feature=oembed"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64420"/>
            <a:ext cx="9144000" cy="2387600"/>
          </a:xfrm>
        </p:spPr>
        <p:txBody>
          <a:bodyPr>
            <a:normAutofit fontScale="90000"/>
          </a:bodyPr>
          <a:lstStyle/>
          <a:p>
            <a:r>
              <a:rPr lang="en-GB" dirty="0">
                <a:solidFill>
                  <a:srgbClr val="FFFF00"/>
                </a:solidFill>
              </a:rPr>
              <a:t>National Pride: </a:t>
            </a:r>
            <a:br>
              <a:rPr lang="en-GB" dirty="0">
                <a:solidFill>
                  <a:srgbClr val="FFFF00"/>
                </a:solidFill>
              </a:rPr>
            </a:br>
            <a:r>
              <a:rPr lang="en-GB" dirty="0">
                <a:solidFill>
                  <a:srgbClr val="FFFF00"/>
                </a:solidFill>
              </a:rPr>
              <a:t>Wales in Television and Cinema</a:t>
            </a:r>
          </a:p>
        </p:txBody>
      </p:sp>
      <p:pic>
        <p:nvPicPr>
          <p:cNvPr id="4" name="Picture 3"/>
          <p:cNvPicPr>
            <a:picLocks noChangeAspect="1"/>
          </p:cNvPicPr>
          <p:nvPr/>
        </p:nvPicPr>
        <p:blipFill>
          <a:blip r:embed="rId2"/>
          <a:stretch>
            <a:fillRect/>
          </a:stretch>
        </p:blipFill>
        <p:spPr>
          <a:xfrm>
            <a:off x="1185995" y="2922198"/>
            <a:ext cx="4438191" cy="3328643"/>
          </a:xfrm>
          <a:prstGeom prst="rect">
            <a:avLst/>
          </a:prstGeom>
        </p:spPr>
      </p:pic>
      <p:sp>
        <p:nvSpPr>
          <p:cNvPr id="3" name="Subtitle 2"/>
          <p:cNvSpPr>
            <a:spLocks noGrp="1"/>
          </p:cNvSpPr>
          <p:nvPr>
            <p:ph type="subTitle" idx="1"/>
          </p:nvPr>
        </p:nvSpPr>
        <p:spPr/>
        <p:txBody>
          <a:bodyPr/>
          <a:lstStyle/>
          <a:p>
            <a:endParaRPr lang="en-GB" dirty="0"/>
          </a:p>
        </p:txBody>
      </p:sp>
      <p:pic>
        <p:nvPicPr>
          <p:cNvPr id="5" name="Content Placeholder 3">
            <a:extLst>
              <a:ext uri="{FF2B5EF4-FFF2-40B4-BE49-F238E27FC236}">
                <a16:creationId xmlns:a16="http://schemas.microsoft.com/office/drawing/2014/main" id="{E9E4E4BD-411C-4131-830D-1CDF485DB7FD}"/>
              </a:ext>
            </a:extLst>
          </p:cNvPr>
          <p:cNvPicPr>
            <a:picLocks noChangeAspect="1"/>
          </p:cNvPicPr>
          <p:nvPr/>
        </p:nvPicPr>
        <p:blipFill>
          <a:blip r:embed="rId3"/>
          <a:stretch>
            <a:fillRect/>
          </a:stretch>
        </p:blipFill>
        <p:spPr>
          <a:xfrm>
            <a:off x="5999966" y="2996079"/>
            <a:ext cx="5654903" cy="3180883"/>
          </a:xfrm>
          <a:prstGeom prst="rect">
            <a:avLst/>
          </a:prstGeom>
        </p:spPr>
      </p:pic>
    </p:spTree>
    <p:extLst>
      <p:ext uri="{BB962C8B-B14F-4D97-AF65-F5344CB8AC3E}">
        <p14:creationId xmlns:p14="http://schemas.microsoft.com/office/powerpoint/2010/main" val="564126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Lecture Overview</a:t>
            </a:r>
          </a:p>
        </p:txBody>
      </p:sp>
      <p:sp>
        <p:nvSpPr>
          <p:cNvPr id="3" name="Content Placeholder 2"/>
          <p:cNvSpPr>
            <a:spLocks noGrp="1"/>
          </p:cNvSpPr>
          <p:nvPr>
            <p:ph idx="1"/>
          </p:nvPr>
        </p:nvSpPr>
        <p:spPr>
          <a:xfrm>
            <a:off x="924838" y="1825625"/>
            <a:ext cx="10515600" cy="4667250"/>
          </a:xfrm>
        </p:spPr>
        <p:txBody>
          <a:bodyPr numCol="3" spcCol="720000">
            <a:normAutofit/>
          </a:bodyPr>
          <a:lstStyle/>
          <a:p>
            <a:pPr marL="0" indent="0">
              <a:buNone/>
            </a:pPr>
            <a:r>
              <a:rPr lang="en-GB" dirty="0">
                <a:solidFill>
                  <a:srgbClr val="FFFF00"/>
                </a:solidFill>
              </a:rPr>
              <a:t>Part 1: Film and History</a:t>
            </a:r>
          </a:p>
          <a:p>
            <a:r>
              <a:rPr lang="en-GB" dirty="0"/>
              <a:t>Pros and cons of film</a:t>
            </a:r>
          </a:p>
          <a:p>
            <a:r>
              <a:rPr lang="en-GB" dirty="0"/>
              <a:t>Robert A </a:t>
            </a:r>
            <a:r>
              <a:rPr lang="en-GB" dirty="0" err="1"/>
              <a:t>Rosenstone</a:t>
            </a:r>
            <a:endParaRPr lang="en-GB" dirty="0"/>
          </a:p>
          <a:p>
            <a:r>
              <a:rPr lang="en-GB" dirty="0"/>
              <a:t>Wales in TV and cinema</a:t>
            </a:r>
          </a:p>
          <a:p>
            <a:endParaRPr lang="en-GB" dirty="0">
              <a:solidFill>
                <a:srgbClr val="FFFF00"/>
              </a:solidFill>
            </a:endParaRPr>
          </a:p>
          <a:p>
            <a:endParaRPr lang="en-GB" dirty="0">
              <a:solidFill>
                <a:srgbClr val="FFFF00"/>
              </a:solidFill>
            </a:endParaRPr>
          </a:p>
          <a:p>
            <a:pPr marL="0" indent="0">
              <a:buNone/>
            </a:pPr>
            <a:r>
              <a:rPr lang="en-GB" dirty="0">
                <a:solidFill>
                  <a:srgbClr val="FFFF00"/>
                </a:solidFill>
              </a:rPr>
              <a:t>Part 2: Cinema in pre-WWII Wales</a:t>
            </a:r>
          </a:p>
          <a:p>
            <a:r>
              <a:rPr lang="en-GB" dirty="0"/>
              <a:t>Early Cinema in Wales</a:t>
            </a:r>
          </a:p>
          <a:p>
            <a:r>
              <a:rPr lang="en-GB" dirty="0"/>
              <a:t>Cinema in Interwar and Depression-Era Wales</a:t>
            </a:r>
          </a:p>
          <a:p>
            <a:r>
              <a:rPr lang="en-GB" dirty="0"/>
              <a:t>Miners’ Cinemas</a:t>
            </a:r>
          </a:p>
          <a:p>
            <a:r>
              <a:rPr lang="en-GB" dirty="0"/>
              <a:t>Criticisms of Cinema</a:t>
            </a:r>
          </a:p>
          <a:p>
            <a:r>
              <a:rPr lang="en-GB" dirty="0"/>
              <a:t>‘American Wales’</a:t>
            </a:r>
          </a:p>
          <a:p>
            <a:endParaRPr lang="en-GB" dirty="0"/>
          </a:p>
          <a:p>
            <a:pPr marL="0" indent="0">
              <a:buNone/>
            </a:pPr>
            <a:r>
              <a:rPr lang="en-GB" dirty="0">
                <a:solidFill>
                  <a:srgbClr val="FFFF00"/>
                </a:solidFill>
              </a:rPr>
              <a:t>Part 3: Film Analysis</a:t>
            </a:r>
          </a:p>
          <a:p>
            <a:r>
              <a:rPr lang="en-GB" i="1" dirty="0"/>
              <a:t>How Green Was My Valley</a:t>
            </a:r>
          </a:p>
          <a:p>
            <a:r>
              <a:rPr lang="en-GB" i="1" dirty="0"/>
              <a:t>Pride</a:t>
            </a:r>
          </a:p>
        </p:txBody>
      </p:sp>
    </p:spTree>
    <p:extLst>
      <p:ext uri="{BB962C8B-B14F-4D97-AF65-F5344CB8AC3E}">
        <p14:creationId xmlns:p14="http://schemas.microsoft.com/office/powerpoint/2010/main" val="2565420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12FFB2-7332-4A4A-B31D-706B85D22E80}"/>
              </a:ext>
            </a:extLst>
          </p:cNvPr>
          <p:cNvPicPr>
            <a:picLocks noChangeAspect="1"/>
          </p:cNvPicPr>
          <p:nvPr/>
        </p:nvPicPr>
        <p:blipFill rotWithShape="1">
          <a:blip r:embed="rId2">
            <a:alphaModFix amt="60000"/>
          </a:blip>
          <a:srcRect l="8932" r="1" b="1"/>
          <a:stretch/>
        </p:blipFill>
        <p:spPr>
          <a:xfrm>
            <a:off x="2937385" y="153158"/>
            <a:ext cx="8867728" cy="6499784"/>
          </a:xfrm>
          <a:prstGeom prst="rect">
            <a:avLst/>
          </a:prstGeom>
        </p:spPr>
      </p:pic>
      <p:sp>
        <p:nvSpPr>
          <p:cNvPr id="2" name="Title 1"/>
          <p:cNvSpPr>
            <a:spLocks noGrp="1"/>
          </p:cNvSpPr>
          <p:nvPr>
            <p:ph type="title"/>
          </p:nvPr>
        </p:nvSpPr>
        <p:spPr>
          <a:xfrm>
            <a:off x="669772" y="3403050"/>
            <a:ext cx="7628722" cy="2806506"/>
          </a:xfrm>
        </p:spPr>
        <p:txBody>
          <a:bodyPr anchor="b">
            <a:normAutofit fontScale="90000"/>
          </a:bodyPr>
          <a:lstStyle/>
          <a:p>
            <a:br>
              <a:rPr lang="en-US" sz="3500" dirty="0">
                <a:solidFill>
                  <a:srgbClr val="FFFFFF"/>
                </a:solidFill>
              </a:rPr>
            </a:br>
            <a:br>
              <a:rPr lang="en-GB" sz="3500" dirty="0">
                <a:solidFill>
                  <a:srgbClr val="FFFFFF"/>
                </a:solidFill>
              </a:rPr>
            </a:br>
            <a:br>
              <a:rPr lang="en-GB" sz="3500" dirty="0">
                <a:solidFill>
                  <a:srgbClr val="FFFFFF"/>
                </a:solidFill>
              </a:rPr>
            </a:br>
            <a:br>
              <a:rPr lang="en-GB" sz="3500" dirty="0">
                <a:solidFill>
                  <a:srgbClr val="FFFFFF"/>
                </a:solidFill>
              </a:rPr>
            </a:br>
            <a:br>
              <a:rPr lang="en-GB" sz="3500" dirty="0">
                <a:solidFill>
                  <a:srgbClr val="FFFFFF"/>
                </a:solidFill>
              </a:rPr>
            </a:br>
            <a:br>
              <a:rPr lang="en-GB" sz="4900" dirty="0">
                <a:solidFill>
                  <a:srgbClr val="FFFFFF"/>
                </a:solidFill>
              </a:rPr>
            </a:br>
            <a:br>
              <a:rPr lang="en-GB" sz="3100" dirty="0">
                <a:solidFill>
                  <a:srgbClr val="FFFF00"/>
                </a:solidFill>
                <a:latin typeface="Arial Black" panose="020B0A04020102020204" pitchFamily="34" charset="0"/>
                <a:ea typeface="+mn-lt"/>
                <a:cs typeface="+mn-lt"/>
              </a:rPr>
            </a:br>
            <a:r>
              <a:rPr lang="en-GB" sz="3100" dirty="0">
                <a:solidFill>
                  <a:srgbClr val="FFFF00"/>
                </a:solidFill>
                <a:latin typeface="Arial Black" panose="020B0A04020102020204" pitchFamily="34" charset="0"/>
                <a:ea typeface="+mn-lt"/>
                <a:cs typeface="+mn-lt"/>
              </a:rPr>
              <a:t>What are your favourite historical films, and why?</a:t>
            </a:r>
            <a:br>
              <a:rPr lang="en-GB" sz="3100" dirty="0">
                <a:solidFill>
                  <a:srgbClr val="FFFF00"/>
                </a:solidFill>
                <a:latin typeface="Arial Black" panose="020B0A04020102020204" pitchFamily="34" charset="0"/>
                <a:ea typeface="+mn-lt"/>
                <a:cs typeface="+mn-lt"/>
              </a:rPr>
            </a:br>
            <a:br>
              <a:rPr lang="en-GB" sz="3100" dirty="0">
                <a:solidFill>
                  <a:srgbClr val="FFFF00"/>
                </a:solidFill>
                <a:latin typeface="Arial Black" panose="020B0A04020102020204" pitchFamily="34" charset="0"/>
                <a:ea typeface="+mn-lt"/>
                <a:cs typeface="+mn-lt"/>
              </a:rPr>
            </a:br>
            <a:r>
              <a:rPr lang="en-GB" sz="3100" dirty="0">
                <a:solidFill>
                  <a:srgbClr val="FFFF00"/>
                </a:solidFill>
                <a:latin typeface="Arial Black" panose="020B0A04020102020204" pitchFamily="34" charset="0"/>
                <a:ea typeface="+mn-lt"/>
                <a:cs typeface="+mn-lt"/>
              </a:rPr>
              <a:t>Did you watch any of the recommended films for this week. If so, what were your impressions of them?</a:t>
            </a:r>
            <a:br>
              <a:rPr lang="en-GB" sz="3100" dirty="0">
                <a:solidFill>
                  <a:srgbClr val="FFFF00"/>
                </a:solidFill>
                <a:latin typeface="Arial Black" panose="020B0A04020102020204" pitchFamily="34" charset="0"/>
                <a:ea typeface="+mn-lt"/>
                <a:cs typeface="+mn-lt"/>
              </a:rPr>
            </a:br>
            <a:endParaRPr lang="en-GB" sz="3500" dirty="0">
              <a:solidFill>
                <a:srgbClr val="FFFF00"/>
              </a:solidFill>
            </a:endParaRPr>
          </a:p>
        </p:txBody>
      </p:sp>
      <p:sp>
        <p:nvSpPr>
          <p:cNvPr id="3" name="Content Placeholder 2"/>
          <p:cNvSpPr>
            <a:spLocks noGrp="1"/>
          </p:cNvSpPr>
          <p:nvPr>
            <p:ph idx="1"/>
          </p:nvPr>
        </p:nvSpPr>
        <p:spPr>
          <a:xfrm>
            <a:off x="764089" y="525195"/>
            <a:ext cx="2805830" cy="2588458"/>
          </a:xfrm>
        </p:spPr>
        <p:txBody>
          <a:bodyPr>
            <a:normAutofit fontScale="92500"/>
          </a:bodyPr>
          <a:lstStyle/>
          <a:p>
            <a:pPr marL="0" indent="0">
              <a:buNone/>
            </a:pPr>
            <a:r>
              <a:rPr lang="en-US" sz="5400" dirty="0">
                <a:solidFill>
                  <a:srgbClr val="FFFFFF"/>
                </a:solidFill>
                <a:latin typeface="Arial Black" panose="020B0A04020102020204" pitchFamily="34" charset="0"/>
              </a:rPr>
              <a:t>Film and History</a:t>
            </a:r>
          </a:p>
          <a:p>
            <a:pPr marL="0" indent="0">
              <a:buNone/>
            </a:pPr>
            <a:endParaRPr lang="en-GB" sz="1700" dirty="0">
              <a:solidFill>
                <a:srgbClr val="FFFFFF"/>
              </a:solidFill>
              <a:latin typeface="Arial Black" panose="020B0A04020102020204" pitchFamily="34" charset="0"/>
            </a:endParaRPr>
          </a:p>
        </p:txBody>
      </p:sp>
    </p:spTree>
    <p:extLst>
      <p:ext uri="{BB962C8B-B14F-4D97-AF65-F5344CB8AC3E}">
        <p14:creationId xmlns:p14="http://schemas.microsoft.com/office/powerpoint/2010/main" val="139250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12FFB2-7332-4A4A-B31D-706B85D22E80}"/>
              </a:ext>
            </a:extLst>
          </p:cNvPr>
          <p:cNvPicPr>
            <a:picLocks noChangeAspect="1"/>
          </p:cNvPicPr>
          <p:nvPr/>
        </p:nvPicPr>
        <p:blipFill rotWithShape="1">
          <a:blip r:embed="rId2">
            <a:alphaModFix amt="60000"/>
          </a:blip>
          <a:srcRect l="8932" r="1" b="1"/>
          <a:stretch/>
        </p:blipFill>
        <p:spPr>
          <a:xfrm>
            <a:off x="2937385" y="153158"/>
            <a:ext cx="8867728" cy="6499784"/>
          </a:xfrm>
          <a:prstGeom prst="rect">
            <a:avLst/>
          </a:prstGeom>
        </p:spPr>
      </p:pic>
      <p:sp>
        <p:nvSpPr>
          <p:cNvPr id="2" name="Title 1"/>
          <p:cNvSpPr>
            <a:spLocks noGrp="1"/>
          </p:cNvSpPr>
          <p:nvPr>
            <p:ph type="title"/>
          </p:nvPr>
        </p:nvSpPr>
        <p:spPr>
          <a:xfrm>
            <a:off x="604227" y="4195285"/>
            <a:ext cx="5145220" cy="2806506"/>
          </a:xfrm>
        </p:spPr>
        <p:txBody>
          <a:bodyPr anchor="b">
            <a:normAutofit fontScale="90000"/>
          </a:bodyPr>
          <a:lstStyle/>
          <a:p>
            <a:br>
              <a:rPr lang="en-US" sz="3500" dirty="0">
                <a:solidFill>
                  <a:srgbClr val="FFFFFF"/>
                </a:solidFill>
              </a:rPr>
            </a:br>
            <a:br>
              <a:rPr lang="en-GB" sz="3500" dirty="0">
                <a:solidFill>
                  <a:srgbClr val="FFFFFF"/>
                </a:solidFill>
              </a:rPr>
            </a:br>
            <a:br>
              <a:rPr lang="en-GB" sz="3500" dirty="0">
                <a:solidFill>
                  <a:srgbClr val="FFFFFF"/>
                </a:solidFill>
              </a:rPr>
            </a:br>
            <a:br>
              <a:rPr lang="en-GB" sz="3500" dirty="0">
                <a:solidFill>
                  <a:srgbClr val="FFFFFF"/>
                </a:solidFill>
              </a:rPr>
            </a:br>
            <a:br>
              <a:rPr lang="en-GB" sz="3500" dirty="0">
                <a:solidFill>
                  <a:srgbClr val="FFFFFF"/>
                </a:solidFill>
              </a:rPr>
            </a:br>
            <a:br>
              <a:rPr lang="en-GB" sz="4900" dirty="0">
                <a:solidFill>
                  <a:srgbClr val="FFFFFF"/>
                </a:solidFill>
              </a:rPr>
            </a:br>
            <a:br>
              <a:rPr lang="en-GB" sz="3100" dirty="0">
                <a:solidFill>
                  <a:srgbClr val="FFFF00"/>
                </a:solidFill>
                <a:latin typeface="Arial Black" panose="020B0A04020102020204" pitchFamily="34" charset="0"/>
                <a:ea typeface="+mn-lt"/>
                <a:cs typeface="+mn-lt"/>
              </a:rPr>
            </a:br>
            <a:r>
              <a:rPr lang="en-GB" sz="3100" dirty="0">
                <a:solidFill>
                  <a:srgbClr val="FFFF00"/>
                </a:solidFill>
                <a:latin typeface="Arial Black" panose="020B0A04020102020204" pitchFamily="34" charset="0"/>
                <a:ea typeface="+mn-lt"/>
                <a:cs typeface="+mn-lt"/>
              </a:rPr>
              <a:t>What are some of the pros and cons of historical films?</a:t>
            </a:r>
            <a:br>
              <a:rPr lang="en-GB" sz="3100" dirty="0">
                <a:solidFill>
                  <a:srgbClr val="FFFF00"/>
                </a:solidFill>
                <a:latin typeface="Arial Black" panose="020B0A04020102020204" pitchFamily="34" charset="0"/>
                <a:ea typeface="+mn-lt"/>
                <a:cs typeface="+mn-lt"/>
              </a:rPr>
            </a:br>
            <a:br>
              <a:rPr lang="en-GB" sz="3100" dirty="0">
                <a:solidFill>
                  <a:srgbClr val="FFFF00"/>
                </a:solidFill>
                <a:latin typeface="Arial Black" panose="020B0A04020102020204" pitchFamily="34" charset="0"/>
                <a:ea typeface="+mn-lt"/>
                <a:cs typeface="+mn-lt"/>
              </a:rPr>
            </a:br>
            <a:r>
              <a:rPr lang="en-GB" sz="3100" dirty="0">
                <a:solidFill>
                  <a:srgbClr val="FFFF00"/>
                </a:solidFill>
                <a:latin typeface="Arial Black" panose="020B0A04020102020204" pitchFamily="34" charset="0"/>
                <a:ea typeface="+mn-lt"/>
                <a:cs typeface="+mn-lt"/>
              </a:rPr>
              <a:t>How might historians use, interpret and engage with films?</a:t>
            </a:r>
            <a:br>
              <a:rPr lang="en-GB" sz="3100" dirty="0">
                <a:solidFill>
                  <a:srgbClr val="FFFF00"/>
                </a:solidFill>
                <a:latin typeface="Arial Black" panose="020B0A04020102020204" pitchFamily="34" charset="0"/>
                <a:ea typeface="+mn-lt"/>
                <a:cs typeface="+mn-lt"/>
              </a:rPr>
            </a:br>
            <a:br>
              <a:rPr lang="en-GB" sz="3100" dirty="0">
                <a:solidFill>
                  <a:srgbClr val="FFFF00"/>
                </a:solidFill>
                <a:latin typeface="Arial Black" panose="020B0A04020102020204" pitchFamily="34" charset="0"/>
                <a:ea typeface="+mn-lt"/>
                <a:cs typeface="+mn-lt"/>
              </a:rPr>
            </a:br>
            <a:r>
              <a:rPr lang="en-US" sz="3100" dirty="0">
                <a:solidFill>
                  <a:srgbClr val="FFFF00"/>
                </a:solidFill>
                <a:latin typeface="Arial Black" panose="020B0A04020102020204" pitchFamily="34" charset="0"/>
                <a:ea typeface="+mn-lt"/>
                <a:cs typeface="+mn-lt"/>
              </a:rPr>
              <a:t>What makes a film ‘good history’?</a:t>
            </a:r>
            <a:br>
              <a:rPr lang="en-US" sz="3100" dirty="0">
                <a:solidFill>
                  <a:srgbClr val="FFFF00"/>
                </a:solidFill>
                <a:latin typeface="Arial Black" panose="020B0A04020102020204" pitchFamily="34" charset="0"/>
                <a:ea typeface="+mn-lt"/>
                <a:cs typeface="+mn-lt"/>
              </a:rPr>
            </a:br>
            <a:br>
              <a:rPr lang="en-US" sz="3100" dirty="0">
                <a:solidFill>
                  <a:srgbClr val="FFFF00"/>
                </a:solidFill>
                <a:latin typeface="Arial Black" panose="020B0A04020102020204" pitchFamily="34" charset="0"/>
                <a:ea typeface="+mn-lt"/>
                <a:cs typeface="+mn-lt"/>
              </a:rPr>
            </a:br>
            <a:r>
              <a:rPr lang="en-US" sz="3100" dirty="0">
                <a:solidFill>
                  <a:srgbClr val="FFFF00"/>
                </a:solidFill>
                <a:latin typeface="Arial Black" panose="020B0A04020102020204" pitchFamily="34" charset="0"/>
                <a:ea typeface="+mn-lt"/>
                <a:cs typeface="+mn-lt"/>
              </a:rPr>
              <a:t>Why might it be important for historians to engage with film?</a:t>
            </a:r>
            <a:br>
              <a:rPr lang="en-US" sz="3100" dirty="0">
                <a:solidFill>
                  <a:srgbClr val="FFFF00"/>
                </a:solidFill>
                <a:latin typeface="Arial Black" panose="020B0A04020102020204" pitchFamily="34" charset="0"/>
                <a:ea typeface="+mn-lt"/>
                <a:cs typeface="+mn-lt"/>
              </a:rPr>
            </a:br>
            <a:br>
              <a:rPr lang="en-GB" sz="3100" dirty="0">
                <a:solidFill>
                  <a:srgbClr val="FFFF00"/>
                </a:solidFill>
                <a:latin typeface="Arial Black" panose="020B0A04020102020204" pitchFamily="34" charset="0"/>
                <a:ea typeface="+mn-lt"/>
                <a:cs typeface="+mn-lt"/>
              </a:rPr>
            </a:br>
            <a:endParaRPr lang="en-GB" sz="3500" dirty="0">
              <a:solidFill>
                <a:srgbClr val="FFFF00"/>
              </a:solidFill>
            </a:endParaRPr>
          </a:p>
        </p:txBody>
      </p:sp>
    </p:spTree>
    <p:extLst>
      <p:ext uri="{BB962C8B-B14F-4D97-AF65-F5344CB8AC3E}">
        <p14:creationId xmlns:p14="http://schemas.microsoft.com/office/powerpoint/2010/main" val="1900471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1"/>
            <a:ext cx="9144000" cy="1851423"/>
          </a:xfrm>
        </p:spPr>
        <p:txBody>
          <a:bodyPr>
            <a:normAutofit/>
          </a:bodyPr>
          <a:lstStyle/>
          <a:p>
            <a:pPr algn="ctr"/>
            <a:r>
              <a:rPr lang="en-GB" sz="4000" b="1" dirty="0">
                <a:solidFill>
                  <a:srgbClr val="FFFF00"/>
                </a:solidFill>
                <a:latin typeface="+mn-lt"/>
              </a:rPr>
              <a:t>Cinema and History: Criticisms</a:t>
            </a:r>
          </a:p>
        </p:txBody>
      </p:sp>
      <p:sp>
        <p:nvSpPr>
          <p:cNvPr id="4" name="Content Placeholder 3"/>
          <p:cNvSpPr>
            <a:spLocks noGrp="1"/>
          </p:cNvSpPr>
          <p:nvPr>
            <p:ph idx="1"/>
          </p:nvPr>
        </p:nvSpPr>
        <p:spPr>
          <a:xfrm>
            <a:off x="0" y="1223320"/>
            <a:ext cx="12192000" cy="5634680"/>
          </a:xfrm>
          <a:noFill/>
        </p:spPr>
        <p:txBody>
          <a:bodyPr vert="horz" lIns="405000" tIns="405000" rIns="405000" bIns="405000" rtlCol="0">
            <a:normAutofit fontScale="85000" lnSpcReduction="10000"/>
          </a:bodyPr>
          <a:lstStyle/>
          <a:p>
            <a:pPr marL="0" indent="0" algn="just">
              <a:buNone/>
            </a:pPr>
            <a:r>
              <a:rPr lang="en-GB" sz="3300" dirty="0"/>
              <a:t>“ … </a:t>
            </a:r>
            <a:r>
              <a:rPr lang="en-GB" sz="3300" b="1" dirty="0">
                <a:solidFill>
                  <a:srgbClr val="FF0000"/>
                </a:solidFill>
              </a:rPr>
              <a:t>History that appears on screen can never fully satisfy the historian as historian</a:t>
            </a:r>
            <a:r>
              <a:rPr lang="en-GB" sz="3300" dirty="0"/>
              <a:t>. Something happens on the way from the page to the screen that changes the meaning of the past as it is understood by those of us who work in words. </a:t>
            </a:r>
          </a:p>
          <a:p>
            <a:pPr marL="0" indent="0" algn="just">
              <a:buNone/>
            </a:pPr>
            <a:r>
              <a:rPr lang="en-GB" sz="3300" dirty="0"/>
              <a:t>	“ … This sort of criticism of history on film might be of no importance if we did not live in a world deluged with images, one in which people increasingly receive their ideas about the past from motion pictures and television, from feature films, docudramas, mini-series, and network documentaries. </a:t>
            </a:r>
            <a:r>
              <a:rPr lang="en-GB" sz="3300" b="1" dirty="0">
                <a:solidFill>
                  <a:srgbClr val="FFFF00"/>
                </a:solidFill>
              </a:rPr>
              <a:t>Today, the chief source of historical knowledge for the majority of the population (outside of the much-despised textbook) must surely be the visual media</a:t>
            </a:r>
            <a:r>
              <a:rPr lang="en-GB" sz="3300" dirty="0"/>
              <a:t>, a set of institutions that lie almost wholly outside the control of those of us who devote our lives to history.”</a:t>
            </a:r>
          </a:p>
          <a:p>
            <a:pPr algn="r">
              <a:buFontTx/>
              <a:buChar char="-"/>
            </a:pPr>
            <a:r>
              <a:rPr lang="en-US" sz="1800" dirty="0"/>
              <a:t>Robert A. </a:t>
            </a:r>
            <a:r>
              <a:rPr lang="en-US" sz="1800" dirty="0" err="1"/>
              <a:t>Rosenstone</a:t>
            </a:r>
            <a:r>
              <a:rPr lang="en-US" sz="1800" dirty="0"/>
              <a:t>, ‘</a:t>
            </a:r>
            <a:r>
              <a:rPr lang="en-GB" sz="1800" dirty="0"/>
              <a:t>History in Images/History in Words: Reflections on the Possibility of Really Putting History onto Film,’ </a:t>
            </a:r>
            <a:r>
              <a:rPr lang="en-GB" sz="1800" i="1" dirty="0"/>
              <a:t>The American Historical </a:t>
            </a:r>
            <a:r>
              <a:rPr lang="en-GB" sz="1800" dirty="0"/>
              <a:t>Review, 93:5 (December 1988): 1173—1185.</a:t>
            </a:r>
          </a:p>
        </p:txBody>
      </p:sp>
    </p:spTree>
    <p:extLst>
      <p:ext uri="{BB962C8B-B14F-4D97-AF65-F5344CB8AC3E}">
        <p14:creationId xmlns:p14="http://schemas.microsoft.com/office/powerpoint/2010/main" val="1969063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336727" y="4689156"/>
            <a:ext cx="7886700" cy="994172"/>
          </a:xfrm>
        </p:spPr>
        <p:txBody>
          <a:bodyPr/>
          <a:lstStyle/>
          <a:p>
            <a:endParaRPr lang="en-GB"/>
          </a:p>
        </p:txBody>
      </p:sp>
      <p:sp>
        <p:nvSpPr>
          <p:cNvPr id="4" name="Content Placeholder 3"/>
          <p:cNvSpPr>
            <a:spLocks noGrp="1"/>
          </p:cNvSpPr>
          <p:nvPr>
            <p:ph idx="1"/>
          </p:nvPr>
        </p:nvSpPr>
        <p:spPr>
          <a:xfrm>
            <a:off x="3738298" y="1517461"/>
            <a:ext cx="4581918" cy="5204615"/>
          </a:xfrm>
          <a:solidFill>
            <a:schemeClr val="bg2"/>
          </a:solidFill>
        </p:spPr>
        <p:txBody>
          <a:bodyPr>
            <a:normAutofit/>
          </a:bodyPr>
          <a:lstStyle/>
          <a:p>
            <a:pPr marL="0" indent="0" algn="just">
              <a:buNone/>
            </a:pPr>
            <a:r>
              <a:rPr lang="en-GB" dirty="0">
                <a:solidFill>
                  <a:srgbClr val="FFFF00"/>
                </a:solidFill>
                <a:latin typeface="Arial Black" panose="020B0A04020102020204" pitchFamily="34" charset="0"/>
              </a:rPr>
              <a:t>“ … history that appears on screen can never fully satisfy the historian as historian.”</a:t>
            </a:r>
          </a:p>
          <a:p>
            <a:pPr algn="r">
              <a:buFontTx/>
              <a:buChar char="-"/>
            </a:pPr>
            <a:r>
              <a:rPr lang="en-US" sz="1400" dirty="0"/>
              <a:t>Robert A. </a:t>
            </a:r>
            <a:r>
              <a:rPr lang="en-US" sz="1400" dirty="0" err="1"/>
              <a:t>Rosenstone</a:t>
            </a:r>
            <a:r>
              <a:rPr lang="en-US" sz="1400" dirty="0"/>
              <a:t>, ‘</a:t>
            </a:r>
            <a:r>
              <a:rPr lang="en-GB" sz="1400" dirty="0"/>
              <a:t>History in Images/History in Words: Reflections on the Possibility of Really Putting History onto Film,’ </a:t>
            </a:r>
            <a:r>
              <a:rPr lang="en-GB" sz="1400" i="1" dirty="0"/>
              <a:t>The American Historical Review</a:t>
            </a:r>
            <a:r>
              <a:rPr lang="en-GB" sz="1400" dirty="0"/>
              <a:t> (Vol. 93, No. 5, December 1988), pp. 1173-1185.</a:t>
            </a:r>
            <a:endParaRPr lang="en-GB" sz="1400" b="1" dirty="0"/>
          </a:p>
          <a:p>
            <a:pPr algn="r">
              <a:buFontTx/>
              <a:buChar char="-"/>
            </a:pPr>
            <a:endParaRPr lang="en-GB" sz="1400" b="1" dirty="0"/>
          </a:p>
          <a:p>
            <a:r>
              <a:rPr lang="en-GB" sz="2400" b="1" dirty="0">
                <a:solidFill>
                  <a:srgbClr val="FFFF00"/>
                </a:solidFill>
              </a:rPr>
              <a:t>Verdict based part on </a:t>
            </a:r>
            <a:r>
              <a:rPr lang="en-GB" sz="2400" b="1" dirty="0" err="1">
                <a:solidFill>
                  <a:srgbClr val="FFFF00"/>
                </a:solidFill>
              </a:rPr>
              <a:t>Rosenstone’s</a:t>
            </a:r>
            <a:r>
              <a:rPr lang="en-GB" sz="2400" b="1" dirty="0">
                <a:solidFill>
                  <a:srgbClr val="FFFF00"/>
                </a:solidFill>
              </a:rPr>
              <a:t> own participation with documentary &amp; feature films</a:t>
            </a:r>
            <a:endParaRPr lang="en-GB" sz="2400" dirty="0">
              <a:solidFill>
                <a:srgbClr val="FFFF00"/>
              </a:solidFill>
            </a:endParaRPr>
          </a:p>
          <a:p>
            <a:pPr marL="0" indent="0">
              <a:buNone/>
            </a:pPr>
            <a:endParaRPr lang="en-GB" dirty="0"/>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180" y="1464610"/>
            <a:ext cx="1769938" cy="27861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4117" y="4095090"/>
            <a:ext cx="1752001" cy="2522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8755" y="1464609"/>
            <a:ext cx="1916890" cy="2868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28755" y="3852693"/>
            <a:ext cx="1916890" cy="30076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itle 1"/>
          <p:cNvSpPr txBox="1">
            <a:spLocks/>
          </p:cNvSpPr>
          <p:nvPr/>
        </p:nvSpPr>
        <p:spPr>
          <a:xfrm>
            <a:off x="1524000" y="1"/>
            <a:ext cx="9144000" cy="185142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rgbClr val="7030A0"/>
                </a:solidFill>
                <a:latin typeface="Arial Black" panose="020B0A04020102020204" pitchFamily="34" charset="0"/>
              </a:rPr>
              <a:t>Cinema and History:</a:t>
            </a:r>
          </a:p>
          <a:p>
            <a:pPr algn="ctr"/>
            <a:r>
              <a:rPr lang="en-GB" sz="4000" b="1" dirty="0">
                <a:solidFill>
                  <a:srgbClr val="FFFF00"/>
                </a:solidFill>
                <a:latin typeface="Arial Black" panose="020B0A04020102020204" pitchFamily="34" charset="0"/>
              </a:rPr>
              <a:t> Robert A </a:t>
            </a:r>
            <a:r>
              <a:rPr lang="en-GB" sz="4000" b="1" dirty="0" err="1">
                <a:solidFill>
                  <a:srgbClr val="FFFF00"/>
                </a:solidFill>
                <a:latin typeface="Arial Black" panose="020B0A04020102020204" pitchFamily="34" charset="0"/>
              </a:rPr>
              <a:t>Rosenstone</a:t>
            </a:r>
            <a:endParaRPr lang="en-GB" sz="4000" b="1" dirty="0">
              <a:solidFill>
                <a:srgbClr val="FFFF00"/>
              </a:solidFill>
              <a:latin typeface="Arial Black" panose="020B0A04020102020204" pitchFamily="34" charset="0"/>
            </a:endParaRPr>
          </a:p>
        </p:txBody>
      </p:sp>
    </p:spTree>
    <p:extLst>
      <p:ext uri="{BB962C8B-B14F-4D97-AF65-F5344CB8AC3E}">
        <p14:creationId xmlns:p14="http://schemas.microsoft.com/office/powerpoint/2010/main" val="2056310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4560-BE0F-4DDF-B470-A8EF74D5A69B}"/>
              </a:ext>
            </a:extLst>
          </p:cNvPr>
          <p:cNvSpPr>
            <a:spLocks noGrp="1"/>
          </p:cNvSpPr>
          <p:nvPr>
            <p:ph type="title"/>
          </p:nvPr>
        </p:nvSpPr>
        <p:spPr/>
        <p:txBody>
          <a:bodyPr/>
          <a:lstStyle/>
          <a:p>
            <a:r>
              <a:rPr lang="en-GB" dirty="0">
                <a:solidFill>
                  <a:srgbClr val="FFFF00"/>
                </a:solidFill>
                <a:latin typeface="Arial Black"/>
                <a:cs typeface="Calibri Light" panose="020F0302020204030204"/>
              </a:rPr>
              <a:t>Robert A Rosenstone</a:t>
            </a:r>
            <a:endParaRPr lang="en-GB" dirty="0">
              <a:solidFill>
                <a:srgbClr val="FFFF00"/>
              </a:solidFill>
              <a:cs typeface="Calibri Light" panose="020F0302020204030204"/>
            </a:endParaRPr>
          </a:p>
        </p:txBody>
      </p:sp>
      <p:sp>
        <p:nvSpPr>
          <p:cNvPr id="9" name="Content Placeholder 2">
            <a:extLst>
              <a:ext uri="{FF2B5EF4-FFF2-40B4-BE49-F238E27FC236}">
                <a16:creationId xmlns:a16="http://schemas.microsoft.com/office/drawing/2014/main" id="{22B90E5B-FBFD-4B25-8F13-DCC684E98BD8}"/>
              </a:ext>
            </a:extLst>
          </p:cNvPr>
          <p:cNvSpPr txBox="1">
            <a:spLocks/>
          </p:cNvSpPr>
          <p:nvPr/>
        </p:nvSpPr>
        <p:spPr>
          <a:xfrm>
            <a:off x="1829160" y="2053942"/>
            <a:ext cx="7034842" cy="3969786"/>
          </a:xfrm>
          <a:prstGeom prst="rect">
            <a:avLst/>
          </a:prstGeom>
        </p:spPr>
        <p:txBody>
          <a:bodyPr vert="horz" lIns="68580" tIns="34290" rIns="68580" bIns="3429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r>
              <a:rPr lang="en-US" sz="2600" dirty="0">
                <a:ea typeface="+mn-lt"/>
                <a:cs typeface="+mn-lt"/>
              </a:rPr>
              <a:t>1989 edited first film section in </a:t>
            </a:r>
            <a:r>
              <a:rPr lang="en-US" sz="2600" i="1" dirty="0">
                <a:ea typeface="+mn-lt"/>
                <a:cs typeface="+mn-lt"/>
              </a:rPr>
              <a:t>American Historical Review</a:t>
            </a:r>
            <a:endParaRPr lang="en-US" sz="2600" dirty="0">
              <a:ea typeface="+mn-lt"/>
              <a:cs typeface="+mn-lt"/>
            </a:endParaRPr>
          </a:p>
          <a:p>
            <a:pPr marL="342900" indent="-342900"/>
            <a:r>
              <a:rPr lang="en-US" sz="2600" dirty="0">
                <a:cs typeface="Calibri"/>
              </a:rPr>
              <a:t>1995 edited </a:t>
            </a:r>
            <a:r>
              <a:rPr lang="en-US" sz="2600" i="1" dirty="0">
                <a:cs typeface="Calibri"/>
              </a:rPr>
              <a:t>R</a:t>
            </a:r>
            <a:r>
              <a:rPr lang="en-US" sz="2600" i="1" dirty="0">
                <a:ea typeface="+mn-lt"/>
                <a:cs typeface="+mn-lt"/>
              </a:rPr>
              <a:t>evisioning History: Filmmakers and the Construction of the Past </a:t>
            </a:r>
            <a:r>
              <a:rPr lang="en-US" sz="2600" dirty="0">
                <a:ea typeface="+mn-lt"/>
                <a:cs typeface="+mn-lt"/>
              </a:rPr>
              <a:t>and published monograph</a:t>
            </a:r>
            <a:r>
              <a:rPr lang="en-US" sz="2600" dirty="0">
                <a:cs typeface="Calibri"/>
              </a:rPr>
              <a:t> </a:t>
            </a:r>
            <a:r>
              <a:rPr lang="en-US" sz="2600" i="1" dirty="0">
                <a:ea typeface="+mn-lt"/>
                <a:cs typeface="+mn-lt"/>
              </a:rPr>
              <a:t>Visions of the Past: The Challenge of Film to Our Idea of History</a:t>
            </a:r>
          </a:p>
          <a:p>
            <a:pPr marL="342900" indent="-342900"/>
            <a:r>
              <a:rPr lang="en-US" sz="2600" dirty="0">
                <a:cs typeface="Calibri" panose="020F0502020204030204"/>
              </a:rPr>
              <a:t>1997: cofounder of </a:t>
            </a:r>
            <a:r>
              <a:rPr lang="en-US" sz="2600" i="1" dirty="0">
                <a:ea typeface="+mn-lt"/>
                <a:cs typeface="+mn-lt"/>
              </a:rPr>
              <a:t>Rethinking History: The Journal of Theory and Practice</a:t>
            </a:r>
          </a:p>
          <a:p>
            <a:pPr marL="342900" indent="-342900"/>
            <a:r>
              <a:rPr lang="en-US" sz="2600" dirty="0">
                <a:cs typeface="Calibri" panose="020F0502020204030204"/>
              </a:rPr>
              <a:t>2006: </a:t>
            </a:r>
            <a:r>
              <a:rPr lang="en-US" sz="2600" i="1" dirty="0">
                <a:cs typeface="Calibri" panose="020F0502020204030204"/>
              </a:rPr>
              <a:t>History on Film/Film on History</a:t>
            </a:r>
          </a:p>
          <a:p>
            <a:pPr marL="342900" indent="-342900"/>
            <a:r>
              <a:rPr lang="en-US" sz="2600" dirty="0">
                <a:cs typeface="Calibri" panose="020F0502020204030204"/>
              </a:rPr>
              <a:t>2016: </a:t>
            </a:r>
            <a:r>
              <a:rPr lang="en-US" sz="2600" i="1" dirty="0">
                <a:cs typeface="Calibri" panose="020F0502020204030204"/>
              </a:rPr>
              <a:t>Adventures of a Postmodern Historian</a:t>
            </a:r>
          </a:p>
          <a:p>
            <a:pPr marL="342900" indent="-342900"/>
            <a:endParaRPr lang="en-US" sz="2100" i="1" dirty="0">
              <a:cs typeface="Calibri" panose="020F0502020204030204"/>
            </a:endParaRPr>
          </a:p>
        </p:txBody>
      </p:sp>
      <p:pic>
        <p:nvPicPr>
          <p:cNvPr id="3" name="Picture 7" descr="Website, calendar&#10;&#10;Description automatically generated">
            <a:extLst>
              <a:ext uri="{FF2B5EF4-FFF2-40B4-BE49-F238E27FC236}">
                <a16:creationId xmlns:a16="http://schemas.microsoft.com/office/drawing/2014/main" id="{C5123E34-6EEE-49D3-98D9-421B3AA04AB8}"/>
              </a:ext>
            </a:extLst>
          </p:cNvPr>
          <p:cNvPicPr>
            <a:picLocks noChangeAspect="1"/>
          </p:cNvPicPr>
          <p:nvPr/>
        </p:nvPicPr>
        <p:blipFill>
          <a:blip r:embed="rId3"/>
          <a:stretch>
            <a:fillRect/>
          </a:stretch>
        </p:blipFill>
        <p:spPr>
          <a:xfrm>
            <a:off x="9068924" y="3406356"/>
            <a:ext cx="1602267" cy="2352855"/>
          </a:xfrm>
          <a:prstGeom prst="rect">
            <a:avLst/>
          </a:prstGeom>
        </p:spPr>
      </p:pic>
      <p:pic>
        <p:nvPicPr>
          <p:cNvPr id="11" name="Picture 11" descr="A picture containing calendar&#10;&#10;Description automatically generated">
            <a:extLst>
              <a:ext uri="{FF2B5EF4-FFF2-40B4-BE49-F238E27FC236}">
                <a16:creationId xmlns:a16="http://schemas.microsoft.com/office/drawing/2014/main" id="{CDFA4E03-B4FF-422C-AECA-0DA039222C14}"/>
              </a:ext>
            </a:extLst>
          </p:cNvPr>
          <p:cNvPicPr>
            <a:picLocks noChangeAspect="1"/>
          </p:cNvPicPr>
          <p:nvPr/>
        </p:nvPicPr>
        <p:blipFill>
          <a:blip r:embed="rId4"/>
          <a:stretch>
            <a:fillRect/>
          </a:stretch>
        </p:blipFill>
        <p:spPr>
          <a:xfrm>
            <a:off x="9076489" y="861565"/>
            <a:ext cx="1576352" cy="2374421"/>
          </a:xfrm>
          <a:prstGeom prst="rect">
            <a:avLst/>
          </a:prstGeom>
        </p:spPr>
      </p:pic>
    </p:spTree>
    <p:extLst>
      <p:ext uri="{BB962C8B-B14F-4D97-AF65-F5344CB8AC3E}">
        <p14:creationId xmlns:p14="http://schemas.microsoft.com/office/powerpoint/2010/main" val="1092872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0472" y="295698"/>
            <a:ext cx="9437915" cy="994172"/>
          </a:xfrm>
        </p:spPr>
        <p:txBody>
          <a:bodyPr>
            <a:normAutofit/>
          </a:bodyPr>
          <a:lstStyle/>
          <a:p>
            <a:pPr algn="r"/>
            <a:r>
              <a:rPr lang="en-GB" b="1" i="1" dirty="0">
                <a:solidFill>
                  <a:srgbClr val="FFFF00"/>
                </a:solidFill>
                <a:effectLst>
                  <a:outerShdw blurRad="38100" dist="38100" dir="2700000" algn="tl">
                    <a:srgbClr val="000000">
                      <a:alpha val="43137"/>
                    </a:srgbClr>
                  </a:outerShdw>
                </a:effectLst>
              </a:rPr>
              <a:t>BUT</a:t>
            </a:r>
            <a:r>
              <a:rPr lang="en-GB" b="1" i="1" dirty="0">
                <a:solidFill>
                  <a:srgbClr val="FFFF00"/>
                </a:solidFill>
              </a:rPr>
              <a:t> … in 2006 </a:t>
            </a:r>
            <a:r>
              <a:rPr lang="en-GB" b="1" i="1" dirty="0" err="1">
                <a:solidFill>
                  <a:srgbClr val="FFFF00"/>
                </a:solidFill>
              </a:rPr>
              <a:t>Rosenstone</a:t>
            </a:r>
            <a:r>
              <a:rPr lang="en-GB" b="1" i="1" dirty="0">
                <a:solidFill>
                  <a:srgbClr val="FFFF00"/>
                </a:solidFill>
              </a:rPr>
              <a:t> writes:</a:t>
            </a:r>
            <a:endParaRPr lang="en-GB" i="1" dirty="0">
              <a:solidFill>
                <a:srgbClr val="FFFF00"/>
              </a:solidFill>
            </a:endParaRP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9743" y="1411264"/>
            <a:ext cx="1450711" cy="2173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580" y="3818741"/>
            <a:ext cx="1439783" cy="2157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3"/>
          <p:cNvSpPr txBox="1">
            <a:spLocks/>
          </p:cNvSpPr>
          <p:nvPr/>
        </p:nvSpPr>
        <p:spPr>
          <a:xfrm>
            <a:off x="2242159" y="1289870"/>
            <a:ext cx="9460098" cy="5308638"/>
          </a:xfrm>
          <a:prstGeom prst="rect">
            <a:avLst/>
          </a:prstGeom>
          <a:noFill/>
        </p:spPr>
        <p:txBody>
          <a:bodyPr vert="horz" lIns="51435" tIns="25718" rIns="51435" bIns="25718"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en-US" sz="2800" dirty="0">
                <a:solidFill>
                  <a:srgbClr val="FFFF00"/>
                </a:solidFill>
              </a:rPr>
              <a:t>“My thesis</a:t>
            </a:r>
            <a:r>
              <a:rPr lang="en-US" sz="2800" dirty="0"/>
              <a:t> </a:t>
            </a:r>
            <a:r>
              <a:rPr lang="en-US" sz="2800" dirty="0">
                <a:solidFill>
                  <a:srgbClr val="FFFF00"/>
                </a:solidFill>
              </a:rPr>
              <a:t>one I will argue in the pages ahead [is] that the familiar, solid world of history on the page and the equally familiar but more ephemeral world history on the screen are similar in at least two ways: they refer to actual events, moments, and movements from the past, and at the same time they partake of the unreal and the fictional, since both are made out of sets of conventions we have developed for talking about where we human beings have come from (and also where we are and where we think we are going, though this is something most people concerned with the past don’t always admit).”</a:t>
            </a:r>
          </a:p>
          <a:p>
            <a:pPr marL="0" indent="0" algn="r">
              <a:buNone/>
            </a:pPr>
            <a:r>
              <a:rPr lang="en-US" sz="2000" dirty="0">
                <a:solidFill>
                  <a:srgbClr val="FFFF00"/>
                </a:solidFill>
              </a:rPr>
              <a:t>- </a:t>
            </a:r>
            <a:r>
              <a:rPr lang="en-GB" sz="2000" dirty="0">
                <a:solidFill>
                  <a:srgbClr val="FFFF00"/>
                </a:solidFill>
              </a:rPr>
              <a:t>Robert A </a:t>
            </a:r>
            <a:r>
              <a:rPr lang="en-US" sz="2000" dirty="0" err="1">
                <a:solidFill>
                  <a:srgbClr val="FFFF00"/>
                </a:solidFill>
              </a:rPr>
              <a:t>Rosenstone</a:t>
            </a:r>
            <a:r>
              <a:rPr lang="en-US" sz="2000" dirty="0">
                <a:solidFill>
                  <a:srgbClr val="FFFF00"/>
                </a:solidFill>
              </a:rPr>
              <a:t>, </a:t>
            </a:r>
            <a:r>
              <a:rPr lang="en-GB" sz="2000" i="1" dirty="0">
                <a:solidFill>
                  <a:srgbClr val="FFFF00"/>
                </a:solidFill>
              </a:rPr>
              <a:t>History on Film/Film on History</a:t>
            </a:r>
            <a:r>
              <a:rPr lang="en-GB" sz="2000" dirty="0">
                <a:solidFill>
                  <a:srgbClr val="FFFF00"/>
                </a:solidFill>
              </a:rPr>
              <a:t>, (Harlow, Essex: Pearson, 2006), p. 2</a:t>
            </a:r>
          </a:p>
        </p:txBody>
      </p:sp>
    </p:spTree>
    <p:extLst>
      <p:ext uri="{BB962C8B-B14F-4D97-AF65-F5344CB8AC3E}">
        <p14:creationId xmlns:p14="http://schemas.microsoft.com/office/powerpoint/2010/main" val="1339577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0472" y="295698"/>
            <a:ext cx="9437915" cy="994172"/>
          </a:xfrm>
        </p:spPr>
        <p:txBody>
          <a:bodyPr>
            <a:normAutofit/>
          </a:bodyPr>
          <a:lstStyle/>
          <a:p>
            <a:pPr algn="r"/>
            <a:r>
              <a:rPr lang="en-GB" b="1" i="1" dirty="0">
                <a:effectLst>
                  <a:outerShdw blurRad="38100" dist="38100" dir="2700000" algn="tl">
                    <a:srgbClr val="000000">
                      <a:alpha val="43137"/>
                    </a:srgbClr>
                  </a:outerShdw>
                </a:effectLst>
              </a:rPr>
              <a:t>Essay-writing formula alert!!</a:t>
            </a:r>
            <a:endParaRPr lang="en-GB" i="1"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9743" y="1411264"/>
            <a:ext cx="1450711" cy="2173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580" y="3818741"/>
            <a:ext cx="1439783" cy="2157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3"/>
          <p:cNvSpPr txBox="1">
            <a:spLocks/>
          </p:cNvSpPr>
          <p:nvPr/>
        </p:nvSpPr>
        <p:spPr>
          <a:xfrm>
            <a:off x="2242159" y="1289870"/>
            <a:ext cx="9460098" cy="5308638"/>
          </a:xfrm>
          <a:prstGeom prst="rect">
            <a:avLst/>
          </a:prstGeom>
          <a:noFill/>
        </p:spPr>
        <p:txBody>
          <a:bodyPr vert="horz" lIns="51435" tIns="25718" rIns="51435" bIns="25718"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en-US" sz="2800" dirty="0">
                <a:solidFill>
                  <a:srgbClr val="FFFF00"/>
                </a:solidFill>
              </a:rPr>
              <a:t>“My </a:t>
            </a:r>
            <a:r>
              <a:rPr lang="en-US" sz="2800" dirty="0"/>
              <a:t>thesis </a:t>
            </a:r>
            <a:r>
              <a:rPr lang="en-US" sz="2800" dirty="0">
                <a:solidFill>
                  <a:srgbClr val="FFFF00"/>
                </a:solidFill>
              </a:rPr>
              <a:t>one I will </a:t>
            </a:r>
            <a:r>
              <a:rPr lang="en-US" sz="2800" dirty="0"/>
              <a:t>argue</a:t>
            </a:r>
            <a:r>
              <a:rPr lang="en-US" sz="2800" dirty="0">
                <a:solidFill>
                  <a:srgbClr val="FFFF00"/>
                </a:solidFill>
              </a:rPr>
              <a:t> in the pages ahead [is] that the familiar, solid world of history on the page and the equally familiar but more ephemeral world history on the screen are similar in at least two ways: they refer to actual events, moments, and movements from the past, and at the same time they partake of the unreal and the fictional, since both are made out of sets of conventions we have developed for talking about where we human beings have come from (and also where we are and where we think we are going, though this is something most people concerned with the past don’t always admit).”</a:t>
            </a:r>
          </a:p>
          <a:p>
            <a:pPr marL="0" indent="0" algn="r">
              <a:buNone/>
            </a:pPr>
            <a:r>
              <a:rPr lang="en-US" sz="2000" dirty="0">
                <a:solidFill>
                  <a:srgbClr val="FFFF00"/>
                </a:solidFill>
              </a:rPr>
              <a:t>- </a:t>
            </a:r>
            <a:r>
              <a:rPr lang="en-GB" sz="2000" dirty="0">
                <a:solidFill>
                  <a:srgbClr val="FFFF00"/>
                </a:solidFill>
              </a:rPr>
              <a:t>Robert A </a:t>
            </a:r>
            <a:r>
              <a:rPr lang="en-US" sz="2000" dirty="0" err="1">
                <a:solidFill>
                  <a:srgbClr val="FFFF00"/>
                </a:solidFill>
              </a:rPr>
              <a:t>Rosenstone</a:t>
            </a:r>
            <a:r>
              <a:rPr lang="en-US" sz="2000" dirty="0">
                <a:solidFill>
                  <a:srgbClr val="FFFF00"/>
                </a:solidFill>
              </a:rPr>
              <a:t>, </a:t>
            </a:r>
            <a:r>
              <a:rPr lang="en-GB" sz="2000" i="1" dirty="0">
                <a:solidFill>
                  <a:srgbClr val="FFFF00"/>
                </a:solidFill>
              </a:rPr>
              <a:t>History on Film/Film on History</a:t>
            </a:r>
            <a:r>
              <a:rPr lang="en-GB" sz="2000" dirty="0">
                <a:solidFill>
                  <a:srgbClr val="FFFF00"/>
                </a:solidFill>
              </a:rPr>
              <a:t>, (Harlow, Essex: Pearson, 2006), p. 2</a:t>
            </a:r>
          </a:p>
        </p:txBody>
      </p:sp>
    </p:spTree>
    <p:extLst>
      <p:ext uri="{BB962C8B-B14F-4D97-AF65-F5344CB8AC3E}">
        <p14:creationId xmlns:p14="http://schemas.microsoft.com/office/powerpoint/2010/main" val="3354814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Wales in TV and Cinema</a:t>
            </a:r>
          </a:p>
        </p:txBody>
      </p:sp>
      <p:sp>
        <p:nvSpPr>
          <p:cNvPr id="3" name="Content Placeholder 2"/>
          <p:cNvSpPr>
            <a:spLocks noGrp="1"/>
          </p:cNvSpPr>
          <p:nvPr>
            <p:ph idx="1"/>
          </p:nvPr>
        </p:nvSpPr>
        <p:spPr/>
        <p:txBody>
          <a:bodyPr>
            <a:normAutofit fontScale="92500" lnSpcReduction="10000"/>
          </a:bodyPr>
          <a:lstStyle/>
          <a:p>
            <a:r>
              <a:rPr lang="en-GB" dirty="0"/>
              <a:t>What might television and cinema tell us about Welsh history and heritage?</a:t>
            </a:r>
          </a:p>
          <a:p>
            <a:endParaRPr lang="en-GB" dirty="0"/>
          </a:p>
          <a:p>
            <a:r>
              <a:rPr lang="en-GB" dirty="0"/>
              <a:t>How might historians of Wales use cinema and television?</a:t>
            </a:r>
          </a:p>
          <a:p>
            <a:endParaRPr lang="en-GB" dirty="0"/>
          </a:p>
          <a:p>
            <a:r>
              <a:rPr lang="en-GB" dirty="0"/>
              <a:t>What examples of Welsh television and cinema are you familiar with, and what are some of their distinctive features?</a:t>
            </a:r>
          </a:p>
          <a:p>
            <a:endParaRPr lang="en-GB" dirty="0"/>
          </a:p>
          <a:p>
            <a:r>
              <a:rPr lang="en-GB" dirty="0"/>
              <a:t>What sorts of narratives, aesthetics and characters are associated with Welsh television and cinema? Are there are any ‘stereotypes’ that stand out?</a:t>
            </a:r>
          </a:p>
        </p:txBody>
      </p:sp>
    </p:spTree>
    <p:extLst>
      <p:ext uri="{BB962C8B-B14F-4D97-AF65-F5344CB8AC3E}">
        <p14:creationId xmlns:p14="http://schemas.microsoft.com/office/powerpoint/2010/main" val="2422391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611" y="240780"/>
            <a:ext cx="8505825" cy="1866900"/>
          </a:xfrm>
        </p:spPr>
        <p:txBody>
          <a:bodyPr>
            <a:normAutofit fontScale="90000"/>
          </a:bodyPr>
          <a:lstStyle/>
          <a:p>
            <a:r>
              <a:rPr lang="en-GB" dirty="0">
                <a:solidFill>
                  <a:srgbClr val="FFFF00"/>
                </a:solidFill>
              </a:rPr>
              <a:t>Part 2: Cinema in Pre-World War Wales</a:t>
            </a:r>
            <a:br>
              <a:rPr lang="en-GB" dirty="0"/>
            </a:br>
            <a:r>
              <a:rPr lang="en-GB" dirty="0"/>
              <a:t>Early Cinema in Wales</a:t>
            </a:r>
          </a:p>
        </p:txBody>
      </p:sp>
      <p:sp>
        <p:nvSpPr>
          <p:cNvPr id="5" name="Content Placeholder 4"/>
          <p:cNvSpPr>
            <a:spLocks noGrp="1"/>
          </p:cNvSpPr>
          <p:nvPr>
            <p:ph idx="1"/>
          </p:nvPr>
        </p:nvSpPr>
        <p:spPr>
          <a:xfrm>
            <a:off x="438611" y="2197340"/>
            <a:ext cx="7878671" cy="4351338"/>
          </a:xfrm>
        </p:spPr>
        <p:txBody>
          <a:bodyPr>
            <a:normAutofit lnSpcReduction="10000"/>
          </a:bodyPr>
          <a:lstStyle/>
          <a:p>
            <a:r>
              <a:rPr lang="en-GB" i="1" dirty="0"/>
              <a:t>1895 – </a:t>
            </a:r>
            <a:r>
              <a:rPr lang="en-GB" i="1" dirty="0" err="1"/>
              <a:t>Lumiere</a:t>
            </a:r>
            <a:r>
              <a:rPr lang="en-GB" i="1" dirty="0"/>
              <a:t> Brothers debut in Lyon</a:t>
            </a:r>
          </a:p>
          <a:p>
            <a:r>
              <a:rPr lang="en-GB" dirty="0"/>
              <a:t>1896 – footage of royal visit to Cardiff filmed &amp; shown at Fine Art, Industrial and Maritime Exhibition</a:t>
            </a:r>
          </a:p>
          <a:p>
            <a:r>
              <a:rPr lang="en-GB" dirty="0"/>
              <a:t>1898 - William Haggar (1851—1925) films of Rhyl; British Biograph Company film of Conway</a:t>
            </a:r>
          </a:p>
          <a:p>
            <a:r>
              <a:rPr lang="en-GB" dirty="0"/>
              <a:t>1903 – Haggar makes innovative narrative film </a:t>
            </a:r>
            <a:r>
              <a:rPr lang="en-GB" i="1" dirty="0"/>
              <a:t>Desperate Poaching Affray</a:t>
            </a:r>
          </a:p>
          <a:p>
            <a:r>
              <a:rPr lang="en-GB" dirty="0"/>
              <a:t>1907 – Charles Urban Company, </a:t>
            </a:r>
            <a:r>
              <a:rPr lang="en-GB" i="1" dirty="0">
                <a:hlinkClick r:id="rId3"/>
              </a:rPr>
              <a:t>North Wales, England: The Land of Castles and Waterfalls</a:t>
            </a:r>
            <a:endParaRPr lang="en-GB" i="1" dirty="0"/>
          </a:p>
          <a:p>
            <a:endParaRPr lang="en-GB" dirty="0"/>
          </a:p>
        </p:txBody>
      </p:sp>
      <p:pic>
        <p:nvPicPr>
          <p:cNvPr id="7" name="Picture 6"/>
          <p:cNvPicPr>
            <a:picLocks noChangeAspect="1"/>
          </p:cNvPicPr>
          <p:nvPr/>
        </p:nvPicPr>
        <p:blipFill>
          <a:blip r:embed="rId4"/>
          <a:stretch>
            <a:fillRect/>
          </a:stretch>
        </p:blipFill>
        <p:spPr>
          <a:xfrm>
            <a:off x="8544847" y="4215359"/>
            <a:ext cx="3647153" cy="2642641"/>
          </a:xfrm>
          <a:prstGeom prst="rect">
            <a:avLst/>
          </a:prstGeom>
        </p:spPr>
      </p:pic>
      <p:pic>
        <p:nvPicPr>
          <p:cNvPr id="9" name="Picture 8"/>
          <p:cNvPicPr>
            <a:picLocks noChangeAspect="1"/>
          </p:cNvPicPr>
          <p:nvPr/>
        </p:nvPicPr>
        <p:blipFill>
          <a:blip r:embed="rId5"/>
          <a:stretch>
            <a:fillRect/>
          </a:stretch>
        </p:blipFill>
        <p:spPr>
          <a:xfrm>
            <a:off x="9344025" y="0"/>
            <a:ext cx="2847975" cy="4876800"/>
          </a:xfrm>
          <a:prstGeom prst="rect">
            <a:avLst/>
          </a:prstGeom>
        </p:spPr>
      </p:pic>
    </p:spTree>
    <p:extLst>
      <p:ext uri="{BB962C8B-B14F-4D97-AF65-F5344CB8AC3E}">
        <p14:creationId xmlns:p14="http://schemas.microsoft.com/office/powerpoint/2010/main" val="3869451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955" y="2116841"/>
            <a:ext cx="10515600" cy="1325563"/>
          </a:xfrm>
        </p:spPr>
        <p:txBody>
          <a:bodyPr/>
          <a:lstStyle/>
          <a:p>
            <a:endParaRPr lang="en-GB" dirty="0"/>
          </a:p>
        </p:txBody>
      </p:sp>
      <p:pic>
        <p:nvPicPr>
          <p:cNvPr id="4" name="re8VWjVbeC0"/>
          <p:cNvPicPr>
            <a:picLocks noGrp="1" noRot="1" noChangeAspect="1"/>
          </p:cNvPicPr>
          <p:nvPr>
            <p:ph idx="1"/>
            <a:videoFile r:link="rId1"/>
          </p:nvPr>
        </p:nvPicPr>
        <p:blipFill>
          <a:blip r:embed="rId3"/>
          <a:stretch>
            <a:fillRect/>
          </a:stretch>
        </p:blipFill>
        <p:spPr>
          <a:xfrm>
            <a:off x="730955" y="822325"/>
            <a:ext cx="10730089" cy="6035675"/>
          </a:xfrm>
          <a:prstGeom prst="rect">
            <a:avLst/>
          </a:prstGeom>
        </p:spPr>
      </p:pic>
      <p:sp>
        <p:nvSpPr>
          <p:cNvPr id="5" name="Title 1"/>
          <p:cNvSpPr txBox="1">
            <a:spLocks/>
          </p:cNvSpPr>
          <p:nvPr/>
        </p:nvSpPr>
        <p:spPr>
          <a:xfrm>
            <a:off x="838199" y="-26547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i="1" dirty="0"/>
              <a:t>Conway Castle </a:t>
            </a:r>
            <a:r>
              <a:rPr lang="en-GB" sz="2400" dirty="0"/>
              <a:t>(1898)</a:t>
            </a:r>
            <a:endParaRPr lang="en-GB" sz="2400" i="1" dirty="0"/>
          </a:p>
        </p:txBody>
      </p:sp>
    </p:spTree>
    <p:extLst>
      <p:ext uri="{BB962C8B-B14F-4D97-AF65-F5344CB8AC3E}">
        <p14:creationId xmlns:p14="http://schemas.microsoft.com/office/powerpoint/2010/main" val="2476851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703" y="0"/>
            <a:ext cx="10515600" cy="1325563"/>
          </a:xfrm>
        </p:spPr>
        <p:txBody>
          <a:bodyPr>
            <a:normAutofit/>
          </a:bodyPr>
          <a:lstStyle/>
          <a:p>
            <a:pPr algn="ctr"/>
            <a:r>
              <a:rPr lang="en-GB" sz="2400" i="1" dirty="0"/>
              <a:t>Desperate Poaching Affray </a:t>
            </a:r>
            <a:r>
              <a:rPr lang="en-GB" sz="2400" dirty="0"/>
              <a:t>(1903)</a:t>
            </a:r>
            <a:endParaRPr lang="en-GB" sz="2400" i="1" dirty="0"/>
          </a:p>
        </p:txBody>
      </p:sp>
      <p:pic>
        <p:nvPicPr>
          <p:cNvPr id="4" name="t6-tEz1fDI4"/>
          <p:cNvPicPr>
            <a:picLocks noGrp="1" noRot="1" noChangeAspect="1"/>
          </p:cNvPicPr>
          <p:nvPr>
            <p:ph idx="1"/>
            <a:videoFile r:link="rId1"/>
          </p:nvPr>
        </p:nvPicPr>
        <p:blipFill>
          <a:blip r:embed="rId4"/>
          <a:stretch>
            <a:fillRect/>
          </a:stretch>
        </p:blipFill>
        <p:spPr>
          <a:xfrm>
            <a:off x="808703" y="858685"/>
            <a:ext cx="10665450" cy="5999315"/>
          </a:xfrm>
          <a:prstGeom prst="rect">
            <a:avLst/>
          </a:prstGeom>
        </p:spPr>
      </p:pic>
    </p:spTree>
    <p:extLst>
      <p:ext uri="{BB962C8B-B14F-4D97-AF65-F5344CB8AC3E}">
        <p14:creationId xmlns:p14="http://schemas.microsoft.com/office/powerpoint/2010/main" val="38936349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Haggar’s</a:t>
            </a:r>
            <a:r>
              <a:rPr lang="en-GB" dirty="0"/>
              <a:t> Travelling Bioscope</a:t>
            </a:r>
            <a:br>
              <a:rPr lang="en-GB" dirty="0"/>
            </a:br>
            <a:r>
              <a:rPr lang="en-GB" dirty="0" err="1"/>
              <a:t>Haggar’s</a:t>
            </a:r>
            <a:r>
              <a:rPr lang="en-GB" dirty="0"/>
              <a:t> Cinema, Pembroke </a:t>
            </a:r>
          </a:p>
        </p:txBody>
      </p:sp>
      <p:pic>
        <p:nvPicPr>
          <p:cNvPr id="4" name="Content Placeholder 3"/>
          <p:cNvPicPr>
            <a:picLocks noGrp="1" noChangeAspect="1"/>
          </p:cNvPicPr>
          <p:nvPr>
            <p:ph idx="1"/>
          </p:nvPr>
        </p:nvPicPr>
        <p:blipFill>
          <a:blip r:embed="rId3"/>
          <a:stretch>
            <a:fillRect/>
          </a:stretch>
        </p:blipFill>
        <p:spPr>
          <a:xfrm>
            <a:off x="825652" y="2043906"/>
            <a:ext cx="6650516" cy="4351338"/>
          </a:xfrm>
          <a:prstGeom prst="rect">
            <a:avLst/>
          </a:prstGeom>
        </p:spPr>
      </p:pic>
      <p:pic>
        <p:nvPicPr>
          <p:cNvPr id="5" name="Picture 4"/>
          <p:cNvPicPr>
            <a:picLocks noChangeAspect="1"/>
          </p:cNvPicPr>
          <p:nvPr/>
        </p:nvPicPr>
        <p:blipFill>
          <a:blip r:embed="rId4"/>
          <a:stretch>
            <a:fillRect/>
          </a:stretch>
        </p:blipFill>
        <p:spPr>
          <a:xfrm>
            <a:off x="7682646" y="2043906"/>
            <a:ext cx="3945340" cy="3378993"/>
          </a:xfrm>
          <a:prstGeom prst="rect">
            <a:avLst/>
          </a:prstGeom>
        </p:spPr>
      </p:pic>
    </p:spTree>
    <p:extLst>
      <p:ext uri="{BB962C8B-B14F-4D97-AF65-F5344CB8AC3E}">
        <p14:creationId xmlns:p14="http://schemas.microsoft.com/office/powerpoint/2010/main" val="3098717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Cinema in Interwar Wales </a:t>
            </a:r>
            <a:endParaRPr lang="en-GB" dirty="0"/>
          </a:p>
        </p:txBody>
      </p:sp>
      <p:sp>
        <p:nvSpPr>
          <p:cNvPr id="3" name="Content Placeholder 2"/>
          <p:cNvSpPr>
            <a:spLocks noGrp="1"/>
          </p:cNvSpPr>
          <p:nvPr>
            <p:ph idx="1"/>
          </p:nvPr>
        </p:nvSpPr>
        <p:spPr/>
        <p:txBody>
          <a:bodyPr>
            <a:normAutofit/>
          </a:bodyPr>
          <a:lstStyle/>
          <a:p>
            <a:r>
              <a:rPr lang="en-GB" dirty="0"/>
              <a:t>Cinema-going expanded massively in the interwar period – becoming one of the most popular pastimes in South Wales. What might have been the attracting of watching films and going to the cinema during this era? What types of social and cultural functions might the cinema have served?</a:t>
            </a:r>
          </a:p>
          <a:p>
            <a:endParaRPr lang="en-GB" dirty="0"/>
          </a:p>
          <a:p>
            <a:r>
              <a:rPr lang="en-GB" dirty="0"/>
              <a:t>Cinema audiences increased in the 1930s despite a long period of economic depression. Why might this have been so? What was the appeal of the cinema?</a:t>
            </a:r>
          </a:p>
          <a:p>
            <a:endParaRPr lang="en-GB" dirty="0"/>
          </a:p>
          <a:p>
            <a:pPr marL="0" indent="0">
              <a:buNone/>
            </a:pPr>
            <a:endParaRPr lang="en-GB" dirty="0"/>
          </a:p>
        </p:txBody>
      </p:sp>
    </p:spTree>
    <p:extLst>
      <p:ext uri="{BB962C8B-B14F-4D97-AF65-F5344CB8AC3E}">
        <p14:creationId xmlns:p14="http://schemas.microsoft.com/office/powerpoint/2010/main" val="301553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Cinema in Depression-Era Wales </a:t>
            </a:r>
          </a:p>
        </p:txBody>
      </p:sp>
      <p:pic>
        <p:nvPicPr>
          <p:cNvPr id="4" name="Content Placeholder 3"/>
          <p:cNvPicPr>
            <a:picLocks noChangeAspect="1"/>
          </p:cNvPicPr>
          <p:nvPr/>
        </p:nvPicPr>
        <p:blipFill>
          <a:blip r:embed="rId3"/>
          <a:stretch>
            <a:fillRect/>
          </a:stretch>
        </p:blipFill>
        <p:spPr>
          <a:xfrm>
            <a:off x="361644" y="1690688"/>
            <a:ext cx="11468709" cy="1623689"/>
          </a:xfrm>
          <a:prstGeom prst="rect">
            <a:avLst/>
          </a:prstGeom>
        </p:spPr>
      </p:pic>
      <p:pic>
        <p:nvPicPr>
          <p:cNvPr id="5" name="Picture 4"/>
          <p:cNvPicPr>
            <a:picLocks noChangeAspect="1"/>
          </p:cNvPicPr>
          <p:nvPr/>
        </p:nvPicPr>
        <p:blipFill>
          <a:blip r:embed="rId4"/>
          <a:stretch>
            <a:fillRect/>
          </a:stretch>
        </p:blipFill>
        <p:spPr>
          <a:xfrm>
            <a:off x="361645" y="3449314"/>
            <a:ext cx="11468709" cy="1598591"/>
          </a:xfrm>
          <a:prstGeom prst="rect">
            <a:avLst/>
          </a:prstGeom>
        </p:spPr>
      </p:pic>
      <p:sp>
        <p:nvSpPr>
          <p:cNvPr id="6" name="Content Placeholder 5"/>
          <p:cNvSpPr>
            <a:spLocks noGrp="1"/>
          </p:cNvSpPr>
          <p:nvPr>
            <p:ph idx="1"/>
          </p:nvPr>
        </p:nvSpPr>
        <p:spPr>
          <a:xfrm>
            <a:off x="361645" y="5358809"/>
            <a:ext cx="11468708" cy="1255728"/>
          </a:xfrm>
          <a:prstGeom prst="rect">
            <a:avLst/>
          </a:prstGeom>
        </p:spPr>
        <p:txBody>
          <a:bodyPr wrap="square">
            <a:spAutoFit/>
          </a:bodyPr>
          <a:lstStyle/>
          <a:p>
            <a:pPr marL="0" indent="0" algn="r">
              <a:buNone/>
            </a:pPr>
            <a:r>
              <a:rPr lang="en-GB" dirty="0"/>
              <a:t>- Hilda Jennings (top) and Jack Jones (bottom) on cinema-going in Wales, cited by Stephen </a:t>
            </a:r>
            <a:r>
              <a:rPr lang="en-GB" dirty="0" err="1"/>
              <a:t>Ridgwell</a:t>
            </a:r>
            <a:r>
              <a:rPr lang="en-GB" dirty="0"/>
              <a:t>, ‘‘South Wales and the Cinema in the 1930s,’ </a:t>
            </a:r>
            <a:r>
              <a:rPr lang="en-GB" i="1" dirty="0"/>
              <a:t>Welsh History Review = </a:t>
            </a:r>
            <a:r>
              <a:rPr lang="en-GB" i="1" dirty="0" err="1"/>
              <a:t>Cylchgrawn</a:t>
            </a:r>
            <a:r>
              <a:rPr lang="en-GB" i="1" dirty="0"/>
              <a:t> Hanes Cymru</a:t>
            </a:r>
            <a:r>
              <a:rPr lang="en-GB" dirty="0"/>
              <a:t>, 17:4  (1995), pp. 593, 595.</a:t>
            </a:r>
          </a:p>
        </p:txBody>
      </p:sp>
    </p:spTree>
    <p:extLst>
      <p:ext uri="{BB962C8B-B14F-4D97-AF65-F5344CB8AC3E}">
        <p14:creationId xmlns:p14="http://schemas.microsoft.com/office/powerpoint/2010/main" val="2037620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5990"/>
            <a:ext cx="10515600" cy="1325563"/>
          </a:xfrm>
        </p:spPr>
        <p:txBody>
          <a:bodyPr/>
          <a:lstStyle/>
          <a:p>
            <a:pPr algn="ctr"/>
            <a:r>
              <a:rPr lang="en-GB" dirty="0">
                <a:solidFill>
                  <a:srgbClr val="FFFF00"/>
                </a:solidFill>
              </a:rPr>
              <a:t>Cinema in Depression-Era Wales </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458121" y="1315233"/>
            <a:ext cx="9214053" cy="5026778"/>
          </a:xfrm>
          <a:prstGeom prst="rect">
            <a:avLst/>
          </a:prstGeom>
        </p:spPr>
      </p:pic>
      <p:sp>
        <p:nvSpPr>
          <p:cNvPr id="5" name="Rectangle 4"/>
          <p:cNvSpPr/>
          <p:nvPr/>
        </p:nvSpPr>
        <p:spPr>
          <a:xfrm>
            <a:off x="0" y="6311900"/>
            <a:ext cx="12192000" cy="400110"/>
          </a:xfrm>
          <a:prstGeom prst="rect">
            <a:avLst/>
          </a:prstGeom>
        </p:spPr>
        <p:txBody>
          <a:bodyPr wrap="square">
            <a:spAutoFit/>
          </a:bodyPr>
          <a:lstStyle/>
          <a:p>
            <a:pPr algn="ctr"/>
            <a:r>
              <a:rPr lang="en-GB" sz="2000" dirty="0" err="1"/>
              <a:t>Ridgwell</a:t>
            </a:r>
            <a:r>
              <a:rPr lang="en-GB" sz="2000" dirty="0"/>
              <a:t>, ‘South Wales and the Cinema in the 1930s,’  p. 592</a:t>
            </a:r>
          </a:p>
        </p:txBody>
      </p:sp>
    </p:spTree>
    <p:extLst>
      <p:ext uri="{BB962C8B-B14F-4D97-AF65-F5344CB8AC3E}">
        <p14:creationId xmlns:p14="http://schemas.microsoft.com/office/powerpoint/2010/main" val="3879554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3"/>
          <a:stretch>
            <a:fillRect/>
          </a:stretch>
        </p:blipFill>
        <p:spPr>
          <a:xfrm>
            <a:off x="-1" y="1630046"/>
            <a:ext cx="5609969" cy="4770754"/>
          </a:xfrm>
          <a:prstGeom prst="rect">
            <a:avLst/>
          </a:prstGeom>
        </p:spPr>
      </p:pic>
      <p:pic>
        <p:nvPicPr>
          <p:cNvPr id="8" name="Picture 7"/>
          <p:cNvPicPr>
            <a:picLocks noChangeAspect="1"/>
          </p:cNvPicPr>
          <p:nvPr/>
        </p:nvPicPr>
        <p:blipFill rotWithShape="1">
          <a:blip r:embed="rId4"/>
          <a:srcRect l="-939"/>
          <a:stretch/>
        </p:blipFill>
        <p:spPr>
          <a:xfrm>
            <a:off x="4346533" y="1640217"/>
            <a:ext cx="7845468" cy="1641602"/>
          </a:xfrm>
          <a:prstGeom prst="rect">
            <a:avLst/>
          </a:prstGeom>
        </p:spPr>
      </p:pic>
      <p:pic>
        <p:nvPicPr>
          <p:cNvPr id="9" name="Picture 8"/>
          <p:cNvPicPr>
            <a:picLocks noChangeAspect="1"/>
          </p:cNvPicPr>
          <p:nvPr/>
        </p:nvPicPr>
        <p:blipFill rotWithShape="1">
          <a:blip r:embed="rId5"/>
          <a:srcRect l="1396" r="5124" b="9847"/>
          <a:stretch/>
        </p:blipFill>
        <p:spPr>
          <a:xfrm>
            <a:off x="4208745" y="5297843"/>
            <a:ext cx="7983255" cy="1325564"/>
          </a:xfrm>
          <a:prstGeom prst="rect">
            <a:avLst/>
          </a:prstGeom>
        </p:spPr>
      </p:pic>
      <p:sp>
        <p:nvSpPr>
          <p:cNvPr id="10" name="Title 1"/>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solidFill>
                  <a:srgbClr val="FFFF00"/>
                </a:solidFill>
              </a:rPr>
              <a:t>Cinema in Depression-Era Wales </a:t>
            </a:r>
            <a:endParaRPr lang="en-GB" dirty="0">
              <a:solidFill>
                <a:srgbClr val="FFFF00"/>
              </a:solidFill>
            </a:endParaRPr>
          </a:p>
        </p:txBody>
      </p:sp>
      <p:sp>
        <p:nvSpPr>
          <p:cNvPr id="11" name="Title 10"/>
          <p:cNvSpPr>
            <a:spLocks noGrp="1"/>
          </p:cNvSpPr>
          <p:nvPr>
            <p:ph type="title"/>
          </p:nvPr>
        </p:nvSpPr>
        <p:spPr/>
        <p:txBody>
          <a:bodyPr/>
          <a:lstStyle/>
          <a:p>
            <a:endParaRPr lang="en-GB" dirty="0"/>
          </a:p>
        </p:txBody>
      </p:sp>
      <p:sp>
        <p:nvSpPr>
          <p:cNvPr id="12" name="Content Placeholder 5"/>
          <p:cNvSpPr txBox="1">
            <a:spLocks/>
          </p:cNvSpPr>
          <p:nvPr/>
        </p:nvSpPr>
        <p:spPr>
          <a:xfrm>
            <a:off x="5968213" y="3828560"/>
            <a:ext cx="5932473" cy="1034129"/>
          </a:xfrm>
          <a:prstGeom prst="rect">
            <a:avLst/>
          </a:prstGeom>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Font typeface="Arial" panose="020B0604020202020204" pitchFamily="34" charset="0"/>
              <a:buNone/>
            </a:pPr>
            <a:r>
              <a:rPr lang="en-GB" dirty="0"/>
              <a:t>- </a:t>
            </a:r>
            <a:r>
              <a:rPr lang="en-GB" sz="2000" dirty="0"/>
              <a:t>On Plaza Cinema, Swansea </a:t>
            </a:r>
            <a:r>
              <a:rPr lang="en-GB" sz="2000" i="1" dirty="0"/>
              <a:t>South Wales Post</a:t>
            </a:r>
            <a:r>
              <a:rPr lang="en-GB" sz="2000" dirty="0"/>
              <a:t>, February 1936 and letter to author cited by </a:t>
            </a:r>
            <a:r>
              <a:rPr lang="en-GB" sz="2000" dirty="0" err="1"/>
              <a:t>Ridgwell</a:t>
            </a:r>
            <a:r>
              <a:rPr lang="en-GB" sz="2000" dirty="0"/>
              <a:t>, ‘South Wales and the Cinema in the 1930s,’ p. 596.</a:t>
            </a:r>
            <a:endParaRPr lang="en-GB" dirty="0"/>
          </a:p>
        </p:txBody>
      </p:sp>
    </p:spTree>
    <p:extLst>
      <p:ext uri="{BB962C8B-B14F-4D97-AF65-F5344CB8AC3E}">
        <p14:creationId xmlns:p14="http://schemas.microsoft.com/office/powerpoint/2010/main" val="3360511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Miners’ Cinemas</a:t>
            </a:r>
          </a:p>
        </p:txBody>
      </p:sp>
      <p:pic>
        <p:nvPicPr>
          <p:cNvPr id="4" name="Content Placeholder 3"/>
          <p:cNvPicPr>
            <a:picLocks noGrp="1" noChangeAspect="1"/>
          </p:cNvPicPr>
          <p:nvPr>
            <p:ph idx="1"/>
          </p:nvPr>
        </p:nvPicPr>
        <p:blipFill>
          <a:blip r:embed="rId3"/>
          <a:stretch>
            <a:fillRect/>
          </a:stretch>
        </p:blipFill>
        <p:spPr>
          <a:xfrm>
            <a:off x="106680" y="1690687"/>
            <a:ext cx="5857875" cy="3971925"/>
          </a:xfrm>
          <a:prstGeom prst="rect">
            <a:avLst/>
          </a:prstGeom>
        </p:spPr>
      </p:pic>
      <p:sp>
        <p:nvSpPr>
          <p:cNvPr id="5" name="Rectangle 4"/>
          <p:cNvSpPr/>
          <p:nvPr/>
        </p:nvSpPr>
        <p:spPr>
          <a:xfrm>
            <a:off x="838200" y="6078974"/>
            <a:ext cx="3047053" cy="369332"/>
          </a:xfrm>
          <a:prstGeom prst="rect">
            <a:avLst/>
          </a:prstGeom>
        </p:spPr>
        <p:txBody>
          <a:bodyPr wrap="none">
            <a:spAutoFit/>
          </a:bodyPr>
          <a:lstStyle/>
          <a:p>
            <a:r>
              <a:rPr lang="en-GB" dirty="0"/>
              <a:t>Miners’ Welfare Hall, </a:t>
            </a:r>
            <a:r>
              <a:rPr lang="en-GB" dirty="0" err="1"/>
              <a:t>Resolven</a:t>
            </a:r>
            <a:endParaRPr lang="en-GB" dirty="0"/>
          </a:p>
        </p:txBody>
      </p:sp>
      <p:pic>
        <p:nvPicPr>
          <p:cNvPr id="6" name="Picture 5"/>
          <p:cNvPicPr>
            <a:picLocks noChangeAspect="1"/>
          </p:cNvPicPr>
          <p:nvPr/>
        </p:nvPicPr>
        <p:blipFill>
          <a:blip r:embed="rId4"/>
          <a:stretch>
            <a:fillRect/>
          </a:stretch>
        </p:blipFill>
        <p:spPr>
          <a:xfrm>
            <a:off x="6096000" y="1690686"/>
            <a:ext cx="5968942" cy="3971925"/>
          </a:xfrm>
          <a:prstGeom prst="rect">
            <a:avLst/>
          </a:prstGeom>
        </p:spPr>
      </p:pic>
      <p:sp>
        <p:nvSpPr>
          <p:cNvPr id="7" name="Rectangle 6"/>
          <p:cNvSpPr/>
          <p:nvPr/>
        </p:nvSpPr>
        <p:spPr>
          <a:xfrm>
            <a:off x="6537960" y="6078974"/>
            <a:ext cx="2863348" cy="369332"/>
          </a:xfrm>
          <a:prstGeom prst="rect">
            <a:avLst/>
          </a:prstGeom>
        </p:spPr>
        <p:txBody>
          <a:bodyPr wrap="none">
            <a:spAutoFit/>
          </a:bodyPr>
          <a:lstStyle/>
          <a:p>
            <a:r>
              <a:rPr lang="en-GB" dirty="0"/>
              <a:t>Miners’ Institute, Blackwood</a:t>
            </a:r>
          </a:p>
        </p:txBody>
      </p:sp>
    </p:spTree>
    <p:extLst>
      <p:ext uri="{BB962C8B-B14F-4D97-AF65-F5344CB8AC3E}">
        <p14:creationId xmlns:p14="http://schemas.microsoft.com/office/powerpoint/2010/main" val="3642922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Miners’ Cinemas and Spanish Civil War</a:t>
            </a:r>
            <a:endParaRPr lang="en-GB" dirty="0"/>
          </a:p>
        </p:txBody>
      </p:sp>
      <p:pic>
        <p:nvPicPr>
          <p:cNvPr id="4" name="Content Placeholder 3"/>
          <p:cNvPicPr>
            <a:picLocks noGrp="1" noChangeAspect="1"/>
          </p:cNvPicPr>
          <p:nvPr>
            <p:ph idx="1"/>
          </p:nvPr>
        </p:nvPicPr>
        <p:blipFill>
          <a:blip r:embed="rId3"/>
          <a:stretch>
            <a:fillRect/>
          </a:stretch>
        </p:blipFill>
        <p:spPr>
          <a:xfrm>
            <a:off x="154162" y="1428777"/>
            <a:ext cx="3256976" cy="5060966"/>
          </a:xfrm>
          <a:prstGeom prst="rect">
            <a:avLst/>
          </a:prstGeom>
        </p:spPr>
      </p:pic>
      <p:pic>
        <p:nvPicPr>
          <p:cNvPr id="6" name="Picture 5">
            <a:extLst>
              <a:ext uri="{FF2B5EF4-FFF2-40B4-BE49-F238E27FC236}">
                <a16:creationId xmlns:a16="http://schemas.microsoft.com/office/drawing/2014/main" id="{DB28E954-6440-490D-80E8-8C89D8171A29}"/>
              </a:ext>
            </a:extLst>
          </p:cNvPr>
          <p:cNvPicPr>
            <a:picLocks noChangeAspect="1"/>
          </p:cNvPicPr>
          <p:nvPr/>
        </p:nvPicPr>
        <p:blipFill>
          <a:blip r:embed="rId4"/>
          <a:stretch>
            <a:fillRect/>
          </a:stretch>
        </p:blipFill>
        <p:spPr>
          <a:xfrm>
            <a:off x="3791333" y="1428777"/>
            <a:ext cx="5666982" cy="4064434"/>
          </a:xfrm>
          <a:prstGeom prst="rect">
            <a:avLst/>
          </a:prstGeom>
        </p:spPr>
      </p:pic>
      <p:pic>
        <p:nvPicPr>
          <p:cNvPr id="7" name="Picture 6">
            <a:extLst>
              <a:ext uri="{FF2B5EF4-FFF2-40B4-BE49-F238E27FC236}">
                <a16:creationId xmlns:a16="http://schemas.microsoft.com/office/drawing/2014/main" id="{3F022B79-6855-479F-86A1-9AA7135B0E58}"/>
              </a:ext>
            </a:extLst>
          </p:cNvPr>
          <p:cNvPicPr>
            <a:picLocks noChangeAspect="1"/>
          </p:cNvPicPr>
          <p:nvPr/>
        </p:nvPicPr>
        <p:blipFill>
          <a:blip r:embed="rId5"/>
          <a:stretch>
            <a:fillRect/>
          </a:stretch>
        </p:blipFill>
        <p:spPr>
          <a:xfrm>
            <a:off x="8154442" y="3429000"/>
            <a:ext cx="4191881" cy="3322288"/>
          </a:xfrm>
          <a:prstGeom prst="rect">
            <a:avLst/>
          </a:prstGeom>
        </p:spPr>
      </p:pic>
      <p:sp>
        <p:nvSpPr>
          <p:cNvPr id="9" name="TextBox 8">
            <a:extLst>
              <a:ext uri="{FF2B5EF4-FFF2-40B4-BE49-F238E27FC236}">
                <a16:creationId xmlns:a16="http://schemas.microsoft.com/office/drawing/2014/main" id="{F7C407E2-0D06-49EE-A32B-9FA762C70F61}"/>
              </a:ext>
            </a:extLst>
          </p:cNvPr>
          <p:cNvSpPr txBox="1"/>
          <p:nvPr/>
        </p:nvSpPr>
        <p:spPr>
          <a:xfrm>
            <a:off x="9674423" y="1636514"/>
            <a:ext cx="2059572" cy="923330"/>
          </a:xfrm>
          <a:prstGeom prst="rect">
            <a:avLst/>
          </a:prstGeom>
          <a:noFill/>
        </p:spPr>
        <p:txBody>
          <a:bodyPr wrap="square">
            <a:spAutoFit/>
          </a:bodyPr>
          <a:lstStyle/>
          <a:p>
            <a:r>
              <a:rPr lang="en-US" dirty="0"/>
              <a:t>Welsh Volunteers of the XV International Brigade b, 1938</a:t>
            </a:r>
            <a:endParaRPr lang="en-GB" dirty="0"/>
          </a:p>
        </p:txBody>
      </p:sp>
    </p:spTree>
    <p:extLst>
      <p:ext uri="{BB962C8B-B14F-4D97-AF65-F5344CB8AC3E}">
        <p14:creationId xmlns:p14="http://schemas.microsoft.com/office/powerpoint/2010/main" val="3977576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Criticisms of Miners’ Cinemas</a:t>
            </a:r>
          </a:p>
        </p:txBody>
      </p:sp>
      <p:pic>
        <p:nvPicPr>
          <p:cNvPr id="4" name="Content Placeholder 3"/>
          <p:cNvPicPr>
            <a:picLocks noGrp="1" noChangeAspect="1"/>
          </p:cNvPicPr>
          <p:nvPr>
            <p:ph idx="1"/>
          </p:nvPr>
        </p:nvPicPr>
        <p:blipFill rotWithShape="1">
          <a:blip r:embed="rId3"/>
          <a:srcRect l="6572" t="5668"/>
          <a:stretch/>
        </p:blipFill>
        <p:spPr>
          <a:xfrm>
            <a:off x="209550" y="1418814"/>
            <a:ext cx="11887200" cy="1833664"/>
          </a:xfrm>
          <a:prstGeom prst="rect">
            <a:avLst/>
          </a:prstGeom>
        </p:spPr>
      </p:pic>
      <p:pic>
        <p:nvPicPr>
          <p:cNvPr id="5" name="Picture 4"/>
          <p:cNvPicPr>
            <a:picLocks noChangeAspect="1"/>
          </p:cNvPicPr>
          <p:nvPr/>
        </p:nvPicPr>
        <p:blipFill>
          <a:blip r:embed="rId4"/>
          <a:stretch>
            <a:fillRect/>
          </a:stretch>
        </p:blipFill>
        <p:spPr>
          <a:xfrm>
            <a:off x="209550" y="3333307"/>
            <a:ext cx="11772900" cy="1816032"/>
          </a:xfrm>
          <a:prstGeom prst="rect">
            <a:avLst/>
          </a:prstGeom>
        </p:spPr>
      </p:pic>
      <p:sp>
        <p:nvSpPr>
          <p:cNvPr id="6" name="Content Placeholder 5"/>
          <p:cNvSpPr txBox="1">
            <a:spLocks/>
          </p:cNvSpPr>
          <p:nvPr/>
        </p:nvSpPr>
        <p:spPr>
          <a:xfrm>
            <a:off x="171450" y="5247798"/>
            <a:ext cx="11620802" cy="867930"/>
          </a:xfrm>
          <a:prstGeom prst="rect">
            <a:avLst/>
          </a:prstGeom>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Font typeface="Arial" panose="020B0604020202020204" pitchFamily="34" charset="0"/>
              <a:buNone/>
            </a:pPr>
            <a:r>
              <a:rPr lang="en-GB" dirty="0"/>
              <a:t>- </a:t>
            </a:r>
            <a:r>
              <a:rPr lang="en-GB" i="1" dirty="0"/>
              <a:t>South Wales Evening Post</a:t>
            </a:r>
            <a:r>
              <a:rPr lang="en-GB" dirty="0"/>
              <a:t>, December 1937 cited by </a:t>
            </a:r>
            <a:r>
              <a:rPr lang="en-GB" dirty="0" err="1"/>
              <a:t>Ridgwell</a:t>
            </a:r>
            <a:r>
              <a:rPr lang="en-GB" dirty="0"/>
              <a:t>, ‘South Wales and the Cinema in the 1930s,’ p. 596.</a:t>
            </a:r>
          </a:p>
        </p:txBody>
      </p:sp>
    </p:spTree>
    <p:extLst>
      <p:ext uri="{BB962C8B-B14F-4D97-AF65-F5344CB8AC3E}">
        <p14:creationId xmlns:p14="http://schemas.microsoft.com/office/powerpoint/2010/main" val="30693213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American Cinema in Wales</a:t>
            </a:r>
          </a:p>
        </p:txBody>
      </p:sp>
      <p:pic>
        <p:nvPicPr>
          <p:cNvPr id="4" name="Content Placeholder 3"/>
          <p:cNvPicPr>
            <a:picLocks noGrp="1" noChangeAspect="1"/>
          </p:cNvPicPr>
          <p:nvPr>
            <p:ph idx="1"/>
          </p:nvPr>
        </p:nvPicPr>
        <p:blipFill>
          <a:blip r:embed="rId3"/>
          <a:stretch>
            <a:fillRect/>
          </a:stretch>
        </p:blipFill>
        <p:spPr>
          <a:xfrm>
            <a:off x="537574" y="1690688"/>
            <a:ext cx="8387455" cy="4600581"/>
          </a:xfrm>
          <a:prstGeom prst="rect">
            <a:avLst/>
          </a:prstGeom>
        </p:spPr>
      </p:pic>
      <p:sp>
        <p:nvSpPr>
          <p:cNvPr id="6" name="Rectangle 5"/>
          <p:cNvSpPr/>
          <p:nvPr/>
        </p:nvSpPr>
        <p:spPr>
          <a:xfrm>
            <a:off x="9533976" y="1750187"/>
            <a:ext cx="2120449" cy="3477875"/>
          </a:xfrm>
          <a:prstGeom prst="rect">
            <a:avLst/>
          </a:prstGeom>
        </p:spPr>
        <p:txBody>
          <a:bodyPr wrap="square">
            <a:spAutoFit/>
          </a:bodyPr>
          <a:lstStyle/>
          <a:p>
            <a:r>
              <a:rPr lang="en-GB" sz="2000" dirty="0"/>
              <a:t>Robert James, ‘A Very Profitable Enterprise’: South Wales Miners’ Institute Cinemas in the 1930s,' </a:t>
            </a:r>
            <a:r>
              <a:rPr lang="en-GB" sz="2000" i="1" dirty="0"/>
              <a:t>Historical Journal of Film, Radio and Television</a:t>
            </a:r>
            <a:r>
              <a:rPr lang="en-GB" sz="2000" dirty="0"/>
              <a:t>, 27:1 (2007): 27-61.</a:t>
            </a:r>
          </a:p>
        </p:txBody>
      </p:sp>
    </p:spTree>
    <p:extLst>
      <p:ext uri="{BB962C8B-B14F-4D97-AF65-F5344CB8AC3E}">
        <p14:creationId xmlns:p14="http://schemas.microsoft.com/office/powerpoint/2010/main" val="803729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900" y="524056"/>
            <a:ext cx="4936156" cy="1325563"/>
          </a:xfrm>
        </p:spPr>
        <p:txBody>
          <a:bodyPr/>
          <a:lstStyle/>
          <a:p>
            <a:r>
              <a:rPr lang="en-GB" dirty="0">
                <a:solidFill>
                  <a:srgbClr val="FFFF00"/>
                </a:solidFill>
              </a:rPr>
              <a:t>Criticisms of Miners’ Cinemas</a:t>
            </a:r>
            <a:endParaRPr lang="en-GB" dirty="0"/>
          </a:p>
        </p:txBody>
      </p:sp>
      <p:pic>
        <p:nvPicPr>
          <p:cNvPr id="4" name="Content Placeholder 3"/>
          <p:cNvPicPr>
            <a:picLocks noGrp="1" noChangeAspect="1"/>
          </p:cNvPicPr>
          <p:nvPr>
            <p:ph idx="1"/>
          </p:nvPr>
        </p:nvPicPr>
        <p:blipFill>
          <a:blip r:embed="rId3"/>
          <a:stretch>
            <a:fillRect/>
          </a:stretch>
        </p:blipFill>
        <p:spPr>
          <a:xfrm>
            <a:off x="9266791" y="49716"/>
            <a:ext cx="2361538" cy="4108904"/>
          </a:xfrm>
          <a:prstGeom prst="rect">
            <a:avLst/>
          </a:prstGeom>
        </p:spPr>
      </p:pic>
      <p:pic>
        <p:nvPicPr>
          <p:cNvPr id="5" name="Picture 4"/>
          <p:cNvPicPr>
            <a:picLocks noChangeAspect="1"/>
          </p:cNvPicPr>
          <p:nvPr/>
        </p:nvPicPr>
        <p:blipFill>
          <a:blip r:embed="rId4"/>
          <a:stretch>
            <a:fillRect/>
          </a:stretch>
        </p:blipFill>
        <p:spPr>
          <a:xfrm>
            <a:off x="122582" y="4275909"/>
            <a:ext cx="11810338" cy="2085971"/>
          </a:xfrm>
          <a:prstGeom prst="rect">
            <a:avLst/>
          </a:prstGeom>
        </p:spPr>
      </p:pic>
      <p:sp>
        <p:nvSpPr>
          <p:cNvPr id="6" name="Rectangle 5"/>
          <p:cNvSpPr/>
          <p:nvPr/>
        </p:nvSpPr>
        <p:spPr>
          <a:xfrm>
            <a:off x="563671" y="2367418"/>
            <a:ext cx="4137869" cy="1015663"/>
          </a:xfrm>
          <a:prstGeom prst="rect">
            <a:avLst/>
          </a:prstGeom>
        </p:spPr>
        <p:txBody>
          <a:bodyPr wrap="square">
            <a:spAutoFit/>
          </a:bodyPr>
          <a:lstStyle/>
          <a:p>
            <a:r>
              <a:rPr lang="en-GB" sz="2000" dirty="0"/>
              <a:t>Bert Coombes, </a:t>
            </a:r>
            <a:r>
              <a:rPr lang="en-GB" sz="2000" i="1" dirty="0"/>
              <a:t>Miners’ Day </a:t>
            </a:r>
            <a:r>
              <a:rPr lang="en-GB" sz="2000" dirty="0"/>
              <a:t>(1945) cited by </a:t>
            </a:r>
            <a:r>
              <a:rPr lang="en-GB" sz="2000" dirty="0" err="1"/>
              <a:t>Ridgwell</a:t>
            </a:r>
            <a:r>
              <a:rPr lang="en-GB" sz="2000" dirty="0"/>
              <a:t>, ‘South Wales and the Cinema in the 1930s,’ p. 610</a:t>
            </a:r>
          </a:p>
        </p:txBody>
      </p:sp>
      <p:pic>
        <p:nvPicPr>
          <p:cNvPr id="7" name="Picture 6">
            <a:extLst>
              <a:ext uri="{FF2B5EF4-FFF2-40B4-BE49-F238E27FC236}">
                <a16:creationId xmlns:a16="http://schemas.microsoft.com/office/drawing/2014/main" id="{EB7536EA-6CDB-444E-B28D-71BF3AFC4C67}"/>
              </a:ext>
            </a:extLst>
          </p:cNvPr>
          <p:cNvPicPr>
            <a:picLocks noChangeAspect="1"/>
          </p:cNvPicPr>
          <p:nvPr/>
        </p:nvPicPr>
        <p:blipFill>
          <a:blip r:embed="rId5"/>
          <a:stretch>
            <a:fillRect/>
          </a:stretch>
        </p:blipFill>
        <p:spPr>
          <a:xfrm>
            <a:off x="6095999" y="49716"/>
            <a:ext cx="2734849" cy="4075106"/>
          </a:xfrm>
          <a:prstGeom prst="rect">
            <a:avLst/>
          </a:prstGeom>
        </p:spPr>
      </p:pic>
    </p:spTree>
    <p:extLst>
      <p:ext uri="{BB962C8B-B14F-4D97-AF65-F5344CB8AC3E}">
        <p14:creationId xmlns:p14="http://schemas.microsoft.com/office/powerpoint/2010/main" val="32640101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6267450"/>
            <a:ext cx="12192000" cy="400110"/>
          </a:xfrm>
          <a:prstGeom prst="rect">
            <a:avLst/>
          </a:prstGeom>
        </p:spPr>
        <p:txBody>
          <a:bodyPr wrap="square">
            <a:spAutoFit/>
          </a:bodyPr>
          <a:lstStyle/>
          <a:p>
            <a:pPr algn="ctr"/>
            <a:r>
              <a:rPr lang="en-GB" sz="2000" dirty="0" err="1"/>
              <a:t>Ridgwell</a:t>
            </a:r>
            <a:r>
              <a:rPr lang="en-GB" sz="2000" dirty="0"/>
              <a:t>, ‘South Wales and the Cinema in the 1930s,’ p. 610</a:t>
            </a:r>
          </a:p>
        </p:txBody>
      </p:sp>
      <p:pic>
        <p:nvPicPr>
          <p:cNvPr id="3" name="Picture 2"/>
          <p:cNvPicPr>
            <a:picLocks noChangeAspect="1"/>
          </p:cNvPicPr>
          <p:nvPr/>
        </p:nvPicPr>
        <p:blipFill>
          <a:blip r:embed="rId2"/>
          <a:stretch>
            <a:fillRect/>
          </a:stretch>
        </p:blipFill>
        <p:spPr>
          <a:xfrm>
            <a:off x="990600" y="1275500"/>
            <a:ext cx="10214595" cy="4833156"/>
          </a:xfrm>
          <a:prstGeom prst="rect">
            <a:avLst/>
          </a:prstGeom>
        </p:spPr>
      </p:pic>
      <p:sp>
        <p:nvSpPr>
          <p:cNvPr id="7" name="Content Placeholder 6"/>
          <p:cNvSpPr>
            <a:spLocks noGrp="1"/>
          </p:cNvSpPr>
          <p:nvPr>
            <p:ph idx="1"/>
          </p:nvPr>
        </p:nvSpPr>
        <p:spPr>
          <a:xfrm>
            <a:off x="13335000" y="9401760"/>
            <a:ext cx="10515600" cy="4351338"/>
          </a:xfrm>
        </p:spPr>
        <p:txBody>
          <a:bodyPr/>
          <a:lstStyle/>
          <a:p>
            <a:endParaRPr lang="en-GB" dirty="0"/>
          </a:p>
        </p:txBody>
      </p:sp>
      <p:sp>
        <p:nvSpPr>
          <p:cNvPr id="8" name="Title 7"/>
          <p:cNvSpPr>
            <a:spLocks noGrp="1"/>
          </p:cNvSpPr>
          <p:nvPr>
            <p:ph type="title"/>
          </p:nvPr>
        </p:nvSpPr>
        <p:spPr/>
        <p:txBody>
          <a:bodyPr/>
          <a:lstStyle/>
          <a:p>
            <a:endParaRPr lang="en-GB"/>
          </a:p>
        </p:txBody>
      </p:sp>
      <p:sp>
        <p:nvSpPr>
          <p:cNvPr id="9" name="Title 1"/>
          <p:cNvSpPr txBox="1">
            <a:spLocks/>
          </p:cNvSpPr>
          <p:nvPr/>
        </p:nvSpPr>
        <p:spPr>
          <a:xfrm>
            <a:off x="990600" y="15753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FFFF00"/>
                </a:solidFill>
              </a:rPr>
              <a:t>Criticisms of Miners’ Cinemas</a:t>
            </a:r>
          </a:p>
        </p:txBody>
      </p:sp>
    </p:spTree>
    <p:extLst>
      <p:ext uri="{BB962C8B-B14F-4D97-AF65-F5344CB8AC3E}">
        <p14:creationId xmlns:p14="http://schemas.microsoft.com/office/powerpoint/2010/main" val="34860749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‘American Wales’</a:t>
            </a:r>
          </a:p>
        </p:txBody>
      </p:sp>
      <p:sp>
        <p:nvSpPr>
          <p:cNvPr id="3" name="Content Placeholder 2"/>
          <p:cNvSpPr>
            <a:spLocks noGrp="1"/>
          </p:cNvSpPr>
          <p:nvPr>
            <p:ph idx="1"/>
          </p:nvPr>
        </p:nvSpPr>
        <p:spPr/>
        <p:txBody>
          <a:bodyPr>
            <a:normAutofit fontScale="92500"/>
          </a:bodyPr>
          <a:lstStyle/>
          <a:p>
            <a:pPr marL="0" indent="0" algn="just">
              <a:buNone/>
            </a:pPr>
            <a:r>
              <a:rPr lang="en-GB" sz="4000" dirty="0"/>
              <a:t>There is not one Wales; there are three Wales. There is Welsh Wales; there is industrial, or as I sometimes think of it American Wales; and there is upper-class or English Wales. These three represent different traditions. They are moving in different directions, and if they all survive, they are not likely to re-unite.</a:t>
            </a:r>
          </a:p>
          <a:p>
            <a:pPr algn="r">
              <a:buFontTx/>
              <a:buChar char="-"/>
            </a:pPr>
            <a:r>
              <a:rPr lang="en-GB" sz="3200" dirty="0"/>
              <a:t>Alfred E. </a:t>
            </a:r>
            <a:r>
              <a:rPr lang="en-GB" sz="3200" dirty="0" err="1"/>
              <a:t>Zimmern</a:t>
            </a:r>
            <a:r>
              <a:rPr lang="en-GB" sz="3200" dirty="0"/>
              <a:t>, </a:t>
            </a:r>
            <a:r>
              <a:rPr lang="en-GB" sz="3200" i="1" dirty="0"/>
              <a:t>My Impressions of Wales </a:t>
            </a:r>
            <a:r>
              <a:rPr lang="en-GB" sz="3200" dirty="0"/>
              <a:t>(London: Mills and Boon, 1921).</a:t>
            </a:r>
          </a:p>
          <a:p>
            <a:pPr marL="0" indent="0" algn="just">
              <a:buNone/>
            </a:pPr>
            <a:endParaRPr lang="en-GB" sz="3200" dirty="0"/>
          </a:p>
          <a:p>
            <a:pPr marL="0" indent="0">
              <a:buNone/>
            </a:pPr>
            <a:endParaRPr lang="en-GB" dirty="0"/>
          </a:p>
        </p:txBody>
      </p:sp>
    </p:spTree>
    <p:extLst>
      <p:ext uri="{BB962C8B-B14F-4D97-AF65-F5344CB8AC3E}">
        <p14:creationId xmlns:p14="http://schemas.microsoft.com/office/powerpoint/2010/main" val="2059887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‘Three </a:t>
            </a:r>
            <a:r>
              <a:rPr lang="en-GB" dirty="0" err="1">
                <a:solidFill>
                  <a:srgbClr val="FFFF00"/>
                </a:solidFill>
              </a:rPr>
              <a:t>Waleses</a:t>
            </a:r>
            <a:r>
              <a:rPr lang="en-GB" dirty="0">
                <a:solidFill>
                  <a:srgbClr val="FFFF00"/>
                </a:solidFill>
              </a:rPr>
              <a:t>’ </a:t>
            </a:r>
          </a:p>
        </p:txBody>
      </p:sp>
      <p:pic>
        <p:nvPicPr>
          <p:cNvPr id="4" name="Content Placeholder 3"/>
          <p:cNvPicPr>
            <a:picLocks noGrp="1" noChangeAspect="1"/>
          </p:cNvPicPr>
          <p:nvPr>
            <p:ph idx="1"/>
          </p:nvPr>
        </p:nvPicPr>
        <p:blipFill>
          <a:blip r:embed="rId3"/>
          <a:stretch>
            <a:fillRect/>
          </a:stretch>
        </p:blipFill>
        <p:spPr>
          <a:xfrm>
            <a:off x="195898" y="1435477"/>
            <a:ext cx="4924290" cy="5194115"/>
          </a:xfrm>
          <a:prstGeom prst="rect">
            <a:avLst/>
          </a:prstGeom>
        </p:spPr>
      </p:pic>
      <p:sp>
        <p:nvSpPr>
          <p:cNvPr id="5" name="Rectangle 4"/>
          <p:cNvSpPr/>
          <p:nvPr/>
        </p:nvSpPr>
        <p:spPr>
          <a:xfrm>
            <a:off x="4031589" y="1444681"/>
            <a:ext cx="1730902" cy="3416320"/>
          </a:xfrm>
          <a:prstGeom prst="rect">
            <a:avLst/>
          </a:prstGeom>
          <a:solidFill>
            <a:schemeClr val="bg1"/>
          </a:solidFill>
        </p:spPr>
        <p:txBody>
          <a:bodyPr wrap="square">
            <a:spAutoFit/>
          </a:bodyPr>
          <a:lstStyle/>
          <a:p>
            <a:r>
              <a:rPr lang="en-GB" dirty="0"/>
              <a:t>Daniel </a:t>
            </a:r>
            <a:r>
              <a:rPr lang="en-GB" dirty="0" err="1"/>
              <a:t>Balsom</a:t>
            </a:r>
            <a:r>
              <a:rPr lang="en-GB" dirty="0"/>
              <a:t> ‘The Three Wales Model, in </a:t>
            </a:r>
            <a:r>
              <a:rPr lang="en-GB" i="1" dirty="0"/>
              <a:t>The National</a:t>
            </a:r>
          </a:p>
          <a:p>
            <a:r>
              <a:rPr lang="en-GB" i="1" dirty="0"/>
              <a:t>Question Again: Welsh Political Identity in the 1980s</a:t>
            </a:r>
            <a:r>
              <a:rPr lang="en-GB" dirty="0"/>
              <a:t> ed. by  John Osmond (</a:t>
            </a:r>
            <a:r>
              <a:rPr lang="en-GB" dirty="0" err="1"/>
              <a:t>Llandysul</a:t>
            </a:r>
            <a:r>
              <a:rPr lang="en-GB" dirty="0"/>
              <a:t>: </a:t>
            </a:r>
            <a:r>
              <a:rPr lang="en-GB" dirty="0" err="1"/>
              <a:t>Gomer</a:t>
            </a:r>
            <a:r>
              <a:rPr lang="en-GB" dirty="0"/>
              <a:t> Press, 1985), 1–17.</a:t>
            </a:r>
          </a:p>
        </p:txBody>
      </p:sp>
      <p:sp>
        <p:nvSpPr>
          <p:cNvPr id="6" name="Rectangle 5"/>
          <p:cNvSpPr/>
          <p:nvPr/>
        </p:nvSpPr>
        <p:spPr>
          <a:xfrm>
            <a:off x="6096001" y="680514"/>
            <a:ext cx="5799894" cy="5693866"/>
          </a:xfrm>
          <a:prstGeom prst="rect">
            <a:avLst/>
          </a:prstGeom>
        </p:spPr>
        <p:txBody>
          <a:bodyPr wrap="square">
            <a:spAutoFit/>
          </a:bodyPr>
          <a:lstStyle/>
          <a:p>
            <a:pPr algn="r"/>
            <a:r>
              <a:rPr lang="en-GB" sz="2800" dirty="0"/>
              <a:t>The Welsh-speaking, Welsh identifying group is perhaps most distinctive and largely centred upon the north and west of Wales. This area is designated </a:t>
            </a:r>
            <a:r>
              <a:rPr lang="en-GB" sz="2800" b="1" dirty="0"/>
              <a:t>y Fro </a:t>
            </a:r>
            <a:r>
              <a:rPr lang="en-GB" sz="2800" b="1" dirty="0" err="1"/>
              <a:t>Gymraeg</a:t>
            </a:r>
            <a:r>
              <a:rPr lang="en-GB" sz="2800" b="1" dirty="0"/>
              <a:t> </a:t>
            </a:r>
            <a:r>
              <a:rPr lang="en-GB" sz="2800" dirty="0"/>
              <a:t>[the Welsh language area]. </a:t>
            </a:r>
            <a:r>
              <a:rPr lang="en-GB" sz="2800" b="1" dirty="0"/>
              <a:t>The Welsh-identifying, non-Welsh-speaking group is most prevalent in the traditional south Wales area and labelled Welsh Wales</a:t>
            </a:r>
            <a:r>
              <a:rPr lang="en-GB" sz="2800" dirty="0"/>
              <a:t>. The </a:t>
            </a:r>
            <a:r>
              <a:rPr lang="en-GB" sz="2800" i="1" dirty="0"/>
              <a:t>British identifying non-Welsh speaking group dominates the remainder of Wales, described therefore as British Wales</a:t>
            </a:r>
            <a:r>
              <a:rPr lang="en-GB" sz="2800" dirty="0"/>
              <a:t>.</a:t>
            </a:r>
          </a:p>
        </p:txBody>
      </p:sp>
    </p:spTree>
    <p:extLst>
      <p:ext uri="{BB962C8B-B14F-4D97-AF65-F5344CB8AC3E}">
        <p14:creationId xmlns:p14="http://schemas.microsoft.com/office/powerpoint/2010/main" val="17131263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Critiques of Cinema</a:t>
            </a:r>
          </a:p>
        </p:txBody>
      </p:sp>
      <p:sp>
        <p:nvSpPr>
          <p:cNvPr id="3" name="Content Placeholder 2"/>
          <p:cNvSpPr>
            <a:spLocks noGrp="1"/>
          </p:cNvSpPr>
          <p:nvPr>
            <p:ph idx="1"/>
          </p:nvPr>
        </p:nvSpPr>
        <p:spPr>
          <a:xfrm>
            <a:off x="424493" y="4296229"/>
            <a:ext cx="10013863" cy="2196646"/>
          </a:xfrm>
        </p:spPr>
        <p:txBody>
          <a:bodyPr numCol="1">
            <a:normAutofit fontScale="77500" lnSpcReduction="20000"/>
          </a:bodyPr>
          <a:lstStyle/>
          <a:p>
            <a:pPr marL="0" indent="0">
              <a:spcBef>
                <a:spcPts val="0"/>
              </a:spcBef>
              <a:buNone/>
            </a:pPr>
            <a:r>
              <a:rPr lang="en-GB" sz="5100" dirty="0"/>
              <a:t>The tramway climbs from Merthyr to </a:t>
            </a:r>
            <a:r>
              <a:rPr lang="en-GB" sz="5100" dirty="0" err="1"/>
              <a:t>Dowlais</a:t>
            </a:r>
            <a:r>
              <a:rPr lang="en-GB" sz="5100" dirty="0"/>
              <a:t>,</a:t>
            </a:r>
          </a:p>
          <a:p>
            <a:pPr marL="0" indent="0">
              <a:spcBef>
                <a:spcPts val="0"/>
              </a:spcBef>
              <a:buNone/>
            </a:pPr>
            <a:r>
              <a:rPr lang="en-GB" sz="5100" dirty="0"/>
              <a:t>Slime of a snail on a heap of slag;</a:t>
            </a:r>
          </a:p>
          <a:p>
            <a:pPr marL="0" indent="0">
              <a:spcBef>
                <a:spcPts val="0"/>
              </a:spcBef>
              <a:buNone/>
            </a:pPr>
            <a:r>
              <a:rPr lang="en-GB" sz="5100" dirty="0"/>
              <a:t>Here once was Wales, and now</a:t>
            </a:r>
          </a:p>
          <a:p>
            <a:pPr marL="0" indent="0">
              <a:spcBef>
                <a:spcPts val="0"/>
              </a:spcBef>
              <a:buNone/>
            </a:pPr>
            <a:r>
              <a:rPr lang="en-GB" sz="5100" dirty="0"/>
              <a:t>Derelict cinemas and rain on the barren tips</a:t>
            </a:r>
          </a:p>
        </p:txBody>
      </p:sp>
      <p:pic>
        <p:nvPicPr>
          <p:cNvPr id="4" name="Picture 3"/>
          <p:cNvPicPr>
            <a:picLocks noChangeAspect="1"/>
          </p:cNvPicPr>
          <p:nvPr/>
        </p:nvPicPr>
        <p:blipFill>
          <a:blip r:embed="rId3"/>
          <a:stretch>
            <a:fillRect/>
          </a:stretch>
        </p:blipFill>
        <p:spPr>
          <a:xfrm>
            <a:off x="424493" y="1431144"/>
            <a:ext cx="9558299" cy="2324106"/>
          </a:xfrm>
          <a:prstGeom prst="rect">
            <a:avLst/>
          </a:prstGeom>
        </p:spPr>
      </p:pic>
      <p:sp>
        <p:nvSpPr>
          <p:cNvPr id="6" name="TextBox 5">
            <a:extLst>
              <a:ext uri="{FF2B5EF4-FFF2-40B4-BE49-F238E27FC236}">
                <a16:creationId xmlns:a16="http://schemas.microsoft.com/office/drawing/2014/main" id="{4BD4D524-D957-4CDC-8B94-95C8276DC156}"/>
              </a:ext>
            </a:extLst>
          </p:cNvPr>
          <p:cNvSpPr txBox="1"/>
          <p:nvPr/>
        </p:nvSpPr>
        <p:spPr>
          <a:xfrm>
            <a:off x="10221238" y="1431144"/>
            <a:ext cx="1803748" cy="4524315"/>
          </a:xfrm>
          <a:prstGeom prst="rect">
            <a:avLst/>
          </a:prstGeom>
          <a:solidFill>
            <a:schemeClr val="bg1"/>
          </a:solidFill>
        </p:spPr>
        <p:txBody>
          <a:bodyPr wrap="square">
            <a:spAutoFit/>
          </a:bodyPr>
          <a:lstStyle/>
          <a:p>
            <a:pPr algn="r"/>
            <a:r>
              <a:rPr lang="en-GB" sz="2400" dirty="0"/>
              <a:t>Different translations of Saunders Lewis, </a:t>
            </a:r>
            <a:r>
              <a:rPr lang="en-GB" sz="2400" i="1" dirty="0"/>
              <a:t>Y </a:t>
            </a:r>
            <a:r>
              <a:rPr lang="en-GB" sz="2400" i="1" dirty="0" err="1"/>
              <a:t>Dilyw</a:t>
            </a:r>
            <a:r>
              <a:rPr lang="en-GB" sz="2400" i="1" dirty="0"/>
              <a:t> 1939 </a:t>
            </a:r>
            <a:r>
              <a:rPr lang="en-GB" sz="2400" dirty="0"/>
              <a:t>(translated as ‘The Deluge 1939’), originally published in 1942</a:t>
            </a:r>
          </a:p>
        </p:txBody>
      </p:sp>
    </p:spTree>
    <p:extLst>
      <p:ext uri="{BB962C8B-B14F-4D97-AF65-F5344CB8AC3E}">
        <p14:creationId xmlns:p14="http://schemas.microsoft.com/office/powerpoint/2010/main" val="685753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282" y="895136"/>
            <a:ext cx="11106150" cy="1325563"/>
          </a:xfrm>
        </p:spPr>
        <p:txBody>
          <a:bodyPr>
            <a:noAutofit/>
          </a:bodyPr>
          <a:lstStyle/>
          <a:p>
            <a:pPr algn="ctr"/>
            <a:r>
              <a:rPr lang="en-GB" sz="4000" dirty="0">
                <a:solidFill>
                  <a:srgbClr val="FFFF00"/>
                </a:solidFill>
              </a:rPr>
              <a:t>Saunders Lewis (1893–1985)</a:t>
            </a:r>
            <a:br>
              <a:rPr lang="en-GB" sz="3200" dirty="0"/>
            </a:br>
            <a:r>
              <a:rPr lang="en-GB" sz="2400" dirty="0"/>
              <a:t>Welsh nationalist poet and playwright </a:t>
            </a:r>
            <a:br>
              <a:rPr lang="en-GB" sz="2400" dirty="0"/>
            </a:br>
            <a:r>
              <a:rPr lang="en-GB" sz="2400" dirty="0"/>
              <a:t>Founder member of Plaid </a:t>
            </a:r>
            <a:r>
              <a:rPr lang="en-GB" sz="2400" dirty="0" err="1"/>
              <a:t>Cymru</a:t>
            </a:r>
            <a:r>
              <a:rPr lang="en-GB" sz="2400" dirty="0"/>
              <a:t>; chair 1926—1939; imprisoned 1936 for starting fire at RAF </a:t>
            </a:r>
            <a:r>
              <a:rPr lang="en-GB" sz="2400" dirty="0" err="1"/>
              <a:t>Penyberth</a:t>
            </a:r>
            <a:br>
              <a:rPr lang="en-GB" sz="3200" dirty="0"/>
            </a:br>
            <a:r>
              <a:rPr lang="en-GB" sz="3200" dirty="0"/>
              <a:t>  </a:t>
            </a:r>
          </a:p>
        </p:txBody>
      </p:sp>
      <p:pic>
        <p:nvPicPr>
          <p:cNvPr id="5" name="Picture 4"/>
          <p:cNvPicPr>
            <a:picLocks noChangeAspect="1"/>
          </p:cNvPicPr>
          <p:nvPr/>
        </p:nvPicPr>
        <p:blipFill>
          <a:blip r:embed="rId3"/>
          <a:stretch>
            <a:fillRect/>
          </a:stretch>
        </p:blipFill>
        <p:spPr>
          <a:xfrm>
            <a:off x="3455194" y="2220699"/>
            <a:ext cx="4953000" cy="4252332"/>
          </a:xfrm>
          <a:prstGeom prst="rect">
            <a:avLst/>
          </a:prstGeom>
        </p:spPr>
      </p:pic>
      <p:pic>
        <p:nvPicPr>
          <p:cNvPr id="6" name="Picture 5"/>
          <p:cNvPicPr>
            <a:picLocks noChangeAspect="1"/>
          </p:cNvPicPr>
          <p:nvPr/>
        </p:nvPicPr>
        <p:blipFill>
          <a:blip r:embed="rId4"/>
          <a:stretch>
            <a:fillRect/>
          </a:stretch>
        </p:blipFill>
        <p:spPr>
          <a:xfrm>
            <a:off x="566738" y="2234406"/>
            <a:ext cx="2543175" cy="4238625"/>
          </a:xfrm>
          <a:prstGeom prst="rect">
            <a:avLst/>
          </a:prstGeom>
        </p:spPr>
      </p:pic>
      <p:sp>
        <p:nvSpPr>
          <p:cNvPr id="8" name="Rectangle 7"/>
          <p:cNvSpPr/>
          <p:nvPr/>
        </p:nvSpPr>
        <p:spPr>
          <a:xfrm>
            <a:off x="8753475" y="1948657"/>
            <a:ext cx="3078957" cy="1754326"/>
          </a:xfrm>
          <a:prstGeom prst="rect">
            <a:avLst/>
          </a:prstGeom>
        </p:spPr>
        <p:txBody>
          <a:bodyPr wrap="square">
            <a:spAutoFit/>
          </a:bodyPr>
          <a:lstStyle/>
          <a:p>
            <a:r>
              <a:rPr lang="en-GB" dirty="0"/>
              <a:t>Watch </a:t>
            </a:r>
            <a:r>
              <a:rPr lang="en-GB" i="1" dirty="0"/>
              <a:t>Writing On The Line  </a:t>
            </a:r>
            <a:r>
              <a:rPr lang="en-GB" dirty="0"/>
              <a:t>(1992) documentary by Gwyn A Williams on Saunders Lewis </a:t>
            </a:r>
            <a:r>
              <a:rPr lang="en-GB" dirty="0">
                <a:hlinkClick r:id="rId5"/>
              </a:rPr>
              <a:t>https://www.youtube.com/watch?v=Qayhc9KugOY</a:t>
            </a:r>
            <a:endParaRPr lang="en-GB" dirty="0"/>
          </a:p>
          <a:p>
            <a:endParaRPr lang="en-GB" dirty="0"/>
          </a:p>
        </p:txBody>
      </p:sp>
    </p:spTree>
    <p:extLst>
      <p:ext uri="{BB962C8B-B14F-4D97-AF65-F5344CB8AC3E}">
        <p14:creationId xmlns:p14="http://schemas.microsoft.com/office/powerpoint/2010/main" val="19769414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Hollywood Comes to Wales</a:t>
            </a:r>
          </a:p>
        </p:txBody>
      </p:sp>
      <p:pic>
        <p:nvPicPr>
          <p:cNvPr id="4" name="Content Placeholder 3"/>
          <p:cNvPicPr>
            <a:picLocks noGrp="1" noChangeAspect="1"/>
          </p:cNvPicPr>
          <p:nvPr>
            <p:ph idx="1"/>
          </p:nvPr>
        </p:nvPicPr>
        <p:blipFill>
          <a:blip r:embed="rId3"/>
          <a:stretch>
            <a:fillRect/>
          </a:stretch>
        </p:blipFill>
        <p:spPr>
          <a:xfrm>
            <a:off x="438150" y="1690688"/>
            <a:ext cx="5263380" cy="4014923"/>
          </a:xfrm>
          <a:prstGeom prst="rect">
            <a:avLst/>
          </a:prstGeom>
        </p:spPr>
      </p:pic>
      <p:pic>
        <p:nvPicPr>
          <p:cNvPr id="5" name="Picture 4"/>
          <p:cNvPicPr>
            <a:picLocks noChangeAspect="1"/>
          </p:cNvPicPr>
          <p:nvPr/>
        </p:nvPicPr>
        <p:blipFill>
          <a:blip r:embed="rId4"/>
          <a:stretch>
            <a:fillRect/>
          </a:stretch>
        </p:blipFill>
        <p:spPr>
          <a:xfrm>
            <a:off x="6400799" y="1690688"/>
            <a:ext cx="5451999" cy="4014923"/>
          </a:xfrm>
          <a:prstGeom prst="rect">
            <a:avLst/>
          </a:prstGeom>
        </p:spPr>
      </p:pic>
      <p:sp>
        <p:nvSpPr>
          <p:cNvPr id="6" name="Title 1"/>
          <p:cNvSpPr txBox="1">
            <a:spLocks/>
          </p:cNvSpPr>
          <p:nvPr/>
        </p:nvSpPr>
        <p:spPr>
          <a:xfrm>
            <a:off x="-2187960" y="548494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dirty="0">
                <a:solidFill>
                  <a:srgbClr val="FFFF00"/>
                </a:solidFill>
              </a:rPr>
              <a:t>1938</a:t>
            </a:r>
          </a:p>
        </p:txBody>
      </p:sp>
      <p:sp>
        <p:nvSpPr>
          <p:cNvPr id="7" name="Title 1"/>
          <p:cNvSpPr txBox="1">
            <a:spLocks/>
          </p:cNvSpPr>
          <p:nvPr/>
        </p:nvSpPr>
        <p:spPr>
          <a:xfrm>
            <a:off x="4003290" y="548494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dirty="0">
                <a:solidFill>
                  <a:srgbClr val="FFFF00"/>
                </a:solidFill>
              </a:rPr>
              <a:t>1940</a:t>
            </a:r>
          </a:p>
        </p:txBody>
      </p:sp>
    </p:spTree>
    <p:extLst>
      <p:ext uri="{BB962C8B-B14F-4D97-AF65-F5344CB8AC3E}">
        <p14:creationId xmlns:p14="http://schemas.microsoft.com/office/powerpoint/2010/main" val="20137696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Part 3: Film Analysis</a:t>
            </a:r>
            <a:br>
              <a:rPr lang="en-GB" dirty="0"/>
            </a:br>
            <a:r>
              <a:rPr lang="en-GB" i="1" dirty="0">
                <a:solidFill>
                  <a:srgbClr val="FFFF00"/>
                </a:solidFill>
              </a:rPr>
              <a:t>How Green Was My Valley </a:t>
            </a:r>
            <a:r>
              <a:rPr lang="en-GB" sz="3600" dirty="0">
                <a:solidFill>
                  <a:srgbClr val="FFFF00"/>
                </a:solidFill>
              </a:rPr>
              <a:t>(novel 1939, film 1941)</a:t>
            </a:r>
            <a:endParaRPr lang="en-GB" sz="3600" i="1" dirty="0">
              <a:solidFill>
                <a:srgbClr val="FFFF00"/>
              </a:solidFill>
            </a:endParaRPr>
          </a:p>
        </p:txBody>
      </p:sp>
      <p:pic>
        <p:nvPicPr>
          <p:cNvPr id="6" name="Content Placeholder 5"/>
          <p:cNvPicPr>
            <a:picLocks noGrp="1" noChangeAspect="1"/>
          </p:cNvPicPr>
          <p:nvPr>
            <p:ph idx="1"/>
          </p:nvPr>
        </p:nvPicPr>
        <p:blipFill>
          <a:blip r:embed="rId3"/>
          <a:stretch>
            <a:fillRect/>
          </a:stretch>
        </p:blipFill>
        <p:spPr>
          <a:xfrm>
            <a:off x="8950937" y="1690688"/>
            <a:ext cx="3012464" cy="4351338"/>
          </a:xfrm>
          <a:prstGeom prst="rect">
            <a:avLst/>
          </a:prstGeom>
        </p:spPr>
      </p:pic>
      <p:pic>
        <p:nvPicPr>
          <p:cNvPr id="2050" name="Picture 2" descr="How Green Was My Valley (20th Century Fox, 1941).... Movie Posters | Lot  #16462 | Heritage Auctions"/>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650" t="6042" r="4609" b="5233"/>
          <a:stretch/>
        </p:blipFill>
        <p:spPr bwMode="auto">
          <a:xfrm>
            <a:off x="149854" y="1690688"/>
            <a:ext cx="6294121" cy="493776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tretch>
            <a:fillRect/>
          </a:stretch>
        </p:blipFill>
        <p:spPr>
          <a:xfrm>
            <a:off x="6593829" y="1690688"/>
            <a:ext cx="2057400" cy="2990407"/>
          </a:xfrm>
          <a:prstGeom prst="rect">
            <a:avLst/>
          </a:prstGeom>
        </p:spPr>
      </p:pic>
    </p:spTree>
    <p:extLst>
      <p:ext uri="{BB962C8B-B14F-4D97-AF65-F5344CB8AC3E}">
        <p14:creationId xmlns:p14="http://schemas.microsoft.com/office/powerpoint/2010/main" val="3297346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9B83B-CF6A-4495-BA27-DF710087993F}"/>
              </a:ext>
            </a:extLst>
          </p:cNvPr>
          <p:cNvSpPr>
            <a:spLocks noGrp="1"/>
          </p:cNvSpPr>
          <p:nvPr>
            <p:ph type="title"/>
          </p:nvPr>
        </p:nvSpPr>
        <p:spPr/>
        <p:txBody>
          <a:bodyPr/>
          <a:lstStyle/>
          <a:p>
            <a:endParaRPr lang="en-GB" dirty="0"/>
          </a:p>
        </p:txBody>
      </p:sp>
      <p:pic>
        <p:nvPicPr>
          <p:cNvPr id="4" name="Online Media 3" title="How Green Was My Valley Trailer">
            <a:hlinkClick r:id="" action="ppaction://media"/>
            <a:extLst>
              <a:ext uri="{FF2B5EF4-FFF2-40B4-BE49-F238E27FC236}">
                <a16:creationId xmlns:a16="http://schemas.microsoft.com/office/drawing/2014/main" id="{5746B488-D545-439B-BB5D-0FD7E19B13D9}"/>
              </a:ext>
            </a:extLst>
          </p:cNvPr>
          <p:cNvPicPr>
            <a:picLocks noGrp="1" noRot="1" noChangeAspect="1"/>
          </p:cNvPicPr>
          <p:nvPr>
            <p:ph idx="1"/>
            <a:videoFile r:link="rId1"/>
          </p:nvPr>
        </p:nvPicPr>
        <p:blipFill>
          <a:blip r:embed="rId3"/>
          <a:stretch>
            <a:fillRect/>
          </a:stretch>
        </p:blipFill>
        <p:spPr>
          <a:xfrm>
            <a:off x="2029217" y="365125"/>
            <a:ext cx="8317282" cy="6237393"/>
          </a:xfrm>
          <a:prstGeom prst="rect">
            <a:avLst/>
          </a:prstGeom>
        </p:spPr>
      </p:pic>
    </p:spTree>
    <p:extLst>
      <p:ext uri="{BB962C8B-B14F-4D97-AF65-F5344CB8AC3E}">
        <p14:creationId xmlns:p14="http://schemas.microsoft.com/office/powerpoint/2010/main" val="1607904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solidFill>
                  <a:srgbClr val="FFFF00"/>
                </a:solidFill>
              </a:rPr>
              <a:t>How Green Was My Valley </a:t>
            </a:r>
            <a:r>
              <a:rPr lang="en-GB" sz="3600" dirty="0">
                <a:solidFill>
                  <a:srgbClr val="FFFF00"/>
                </a:solidFill>
              </a:rPr>
              <a:t>(1941)</a:t>
            </a:r>
            <a:endParaRPr lang="en-GB" sz="3600" i="1" dirty="0">
              <a:solidFill>
                <a:srgbClr val="FFFF00"/>
              </a:solidFill>
            </a:endParaRPr>
          </a:p>
        </p:txBody>
      </p:sp>
      <p:sp>
        <p:nvSpPr>
          <p:cNvPr id="3" name="Content Placeholder 2"/>
          <p:cNvSpPr>
            <a:spLocks noGrp="1"/>
          </p:cNvSpPr>
          <p:nvPr>
            <p:ph idx="1"/>
          </p:nvPr>
        </p:nvSpPr>
        <p:spPr/>
        <p:txBody>
          <a:bodyPr>
            <a:normAutofit/>
          </a:bodyPr>
          <a:lstStyle/>
          <a:p>
            <a:r>
              <a:rPr lang="en-GB" dirty="0"/>
              <a:t>How would you summarise the plot of the film?</a:t>
            </a:r>
          </a:p>
        </p:txBody>
      </p:sp>
    </p:spTree>
    <p:extLst>
      <p:ext uri="{BB962C8B-B14F-4D97-AF65-F5344CB8AC3E}">
        <p14:creationId xmlns:p14="http://schemas.microsoft.com/office/powerpoint/2010/main" val="20058227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solidFill>
                  <a:srgbClr val="FFFF00"/>
                </a:solidFill>
              </a:rPr>
              <a:t>How Green Was My Valley </a:t>
            </a:r>
            <a:r>
              <a:rPr lang="en-GB" sz="3600" dirty="0">
                <a:solidFill>
                  <a:srgbClr val="FFFF00"/>
                </a:solidFill>
              </a:rPr>
              <a:t>(1941)</a:t>
            </a:r>
            <a:endParaRPr lang="en-GB" sz="3600" i="1" dirty="0">
              <a:solidFill>
                <a:srgbClr val="FFFF00"/>
              </a:solidFill>
            </a:endParaRPr>
          </a:p>
        </p:txBody>
      </p:sp>
      <p:sp>
        <p:nvSpPr>
          <p:cNvPr id="3" name="Content Placeholder 2"/>
          <p:cNvSpPr>
            <a:spLocks noGrp="1"/>
          </p:cNvSpPr>
          <p:nvPr>
            <p:ph idx="1"/>
          </p:nvPr>
        </p:nvSpPr>
        <p:spPr/>
        <p:txBody>
          <a:bodyPr>
            <a:normAutofit/>
          </a:bodyPr>
          <a:lstStyle/>
          <a:p>
            <a:r>
              <a:rPr lang="en-GB" dirty="0"/>
              <a:t>What ‘image’ of Wales does the film convey?</a:t>
            </a:r>
          </a:p>
          <a:p>
            <a:pPr marL="0" indent="0">
              <a:buNone/>
            </a:pPr>
            <a:endParaRPr lang="en-GB" dirty="0"/>
          </a:p>
          <a:p>
            <a:r>
              <a:rPr lang="en-GB" dirty="0"/>
              <a:t>What social and political themes and ideas does the film engage with? </a:t>
            </a:r>
          </a:p>
          <a:p>
            <a:endParaRPr lang="en-GB" dirty="0"/>
          </a:p>
          <a:p>
            <a:r>
              <a:rPr lang="en-GB" dirty="0"/>
              <a:t>What other films might it be compared to?</a:t>
            </a:r>
          </a:p>
          <a:p>
            <a:endParaRPr lang="en-GB" dirty="0"/>
          </a:p>
          <a:p>
            <a:r>
              <a:rPr lang="en-GB" dirty="0"/>
              <a:t>How do you interpret the film’s opening (and ending)?</a:t>
            </a:r>
          </a:p>
        </p:txBody>
      </p:sp>
    </p:spTree>
    <p:extLst>
      <p:ext uri="{BB962C8B-B14F-4D97-AF65-F5344CB8AC3E}">
        <p14:creationId xmlns:p14="http://schemas.microsoft.com/office/powerpoint/2010/main" val="32311121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6mBkd-Au4IY"/>
          <p:cNvPicPr>
            <a:picLocks noGrp="1" noRot="1" noChangeAspect="1"/>
          </p:cNvPicPr>
          <p:nvPr>
            <p:ph idx="1"/>
            <a:videoFile r:link="rId1"/>
          </p:nvPr>
        </p:nvPicPr>
        <p:blipFill>
          <a:blip r:embed="rId3"/>
          <a:stretch>
            <a:fillRect/>
          </a:stretch>
        </p:blipFill>
        <p:spPr>
          <a:xfrm>
            <a:off x="285608" y="15240"/>
            <a:ext cx="11677227" cy="6568440"/>
          </a:xfrm>
          <a:prstGeom prst="rect">
            <a:avLst/>
          </a:prstGeom>
        </p:spPr>
      </p:pic>
      <p:sp>
        <p:nvSpPr>
          <p:cNvPr id="3" name="Title 2">
            <a:extLst>
              <a:ext uri="{FF2B5EF4-FFF2-40B4-BE49-F238E27FC236}">
                <a16:creationId xmlns:a16="http://schemas.microsoft.com/office/drawing/2014/main" id="{6FEE7EA7-CB69-46F0-84F6-DF469E938923}"/>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3063279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4"/>
            <a:ext cx="10515600" cy="4788117"/>
          </a:xfrm>
        </p:spPr>
        <p:txBody>
          <a:bodyPr>
            <a:normAutofit fontScale="70000" lnSpcReduction="20000"/>
          </a:bodyPr>
          <a:lstStyle/>
          <a:p>
            <a:pPr marL="0" indent="0" algn="just">
              <a:buNone/>
            </a:pPr>
            <a:r>
              <a:rPr lang="en-GB" sz="4000" dirty="0"/>
              <a:t>At the beginning of </a:t>
            </a:r>
            <a:r>
              <a:rPr lang="en-GB" sz="4000" i="1" dirty="0"/>
              <a:t>How Green Was My Valley</a:t>
            </a:r>
            <a:r>
              <a:rPr lang="en-GB" sz="4000" dirty="0"/>
              <a:t>, the montage establishes both the past  tense of the title and the vague time ‘before all this’  that  the  flashback-framed  narrative  is  set  in,  suggesting  a  frightening  present.  In  these  opening  shots  (which  are  also  the  film’s  final images) industry is central to the film’s oppositional thematic structure and,  as  in  </a:t>
            </a:r>
            <a:r>
              <a:rPr lang="en-GB" sz="4000" i="1" dirty="0"/>
              <a:t>Metropolis </a:t>
            </a:r>
            <a:r>
              <a:rPr lang="en-GB" sz="4000" dirty="0"/>
              <a:t>(1927),  it  is  presented  as  a  demonic  and  all- consuming  force  that  leaves  only  zombies  in  its  wake.  Thus  the  streets are empty except for wistful old ladies and broken child labourers who pass  by,  heads  down.  The  wind  whips  up  a  dust  cloud  and  above  it  all the  pyramid  of  the  slag  heap  bears  down  upon  the  village.  A  line   of men  bent  double  feed  this  hungry  beast  by  depositing  more  and  more debris. We can see their silhouettes standing out against the grey sky, as they march antlike up and down its slopes.</a:t>
            </a:r>
          </a:p>
          <a:p>
            <a:pPr algn="r">
              <a:buFontTx/>
              <a:buChar char="-"/>
            </a:pPr>
            <a:r>
              <a:rPr lang="en-GB" sz="2400" dirty="0"/>
              <a:t>Daryl Perrins, ‘Arcadia in Absentia: Cinema, the Great Depression and the Problem of Industrial Wales,’ in </a:t>
            </a:r>
            <a:r>
              <a:rPr lang="en-GB" sz="2400" i="1" dirty="0"/>
              <a:t>Regional Aesthetics: Mapping UK Media Cultures </a:t>
            </a:r>
            <a:r>
              <a:rPr lang="en-GB" sz="2400" dirty="0"/>
              <a:t>(Basingstoke: Palgrave MacMillan, 2015): 35—54, </a:t>
            </a:r>
            <a:r>
              <a:rPr lang="en-GB" sz="2400" dirty="0" err="1"/>
              <a:t>ppp</a:t>
            </a:r>
            <a:r>
              <a:rPr lang="en-GB" sz="2400" dirty="0"/>
              <a:t>. 40—41</a:t>
            </a:r>
          </a:p>
          <a:p>
            <a:pPr>
              <a:buFontTx/>
              <a:buChar char="-"/>
            </a:pPr>
            <a:endParaRPr lang="en-GB" sz="2400" i="1" dirty="0"/>
          </a:p>
          <a:p>
            <a:endParaRPr lang="en-GB" dirty="0"/>
          </a:p>
        </p:txBody>
      </p:sp>
      <p:sp>
        <p:nvSpPr>
          <p:cNvPr id="4" name="Title 1"/>
          <p:cNvSpPr>
            <a:spLocks noGrp="1"/>
          </p:cNvSpPr>
          <p:nvPr>
            <p:ph type="title"/>
          </p:nvPr>
        </p:nvSpPr>
        <p:spPr/>
        <p:txBody>
          <a:bodyPr/>
          <a:lstStyle/>
          <a:p>
            <a:pPr algn="ctr"/>
            <a:r>
              <a:rPr lang="en-GB" i="1" dirty="0">
                <a:solidFill>
                  <a:srgbClr val="FFFF00"/>
                </a:solidFill>
              </a:rPr>
              <a:t>How Green Was My Valley </a:t>
            </a:r>
            <a:r>
              <a:rPr lang="en-GB" sz="3600" dirty="0">
                <a:solidFill>
                  <a:srgbClr val="FFFF00"/>
                </a:solidFill>
              </a:rPr>
              <a:t>(1941)</a:t>
            </a:r>
            <a:endParaRPr lang="en-GB" dirty="0"/>
          </a:p>
        </p:txBody>
      </p:sp>
    </p:spTree>
    <p:extLst>
      <p:ext uri="{BB962C8B-B14F-4D97-AF65-F5344CB8AC3E}">
        <p14:creationId xmlns:p14="http://schemas.microsoft.com/office/powerpoint/2010/main" val="7327013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solidFill>
                  <a:srgbClr val="FFFF00"/>
                </a:solidFill>
              </a:rPr>
              <a:t>How Green Was My Valley </a:t>
            </a:r>
            <a:r>
              <a:rPr lang="en-GB" sz="3600" dirty="0">
                <a:solidFill>
                  <a:srgbClr val="FFFF00"/>
                </a:solidFill>
              </a:rPr>
              <a:t>(1941)</a:t>
            </a:r>
            <a:endParaRPr lang="en-GB" dirty="0"/>
          </a:p>
        </p:txBody>
      </p:sp>
      <p:pic>
        <p:nvPicPr>
          <p:cNvPr id="4" name="Content Placeholder 3"/>
          <p:cNvPicPr>
            <a:picLocks noGrp="1" noChangeAspect="1"/>
          </p:cNvPicPr>
          <p:nvPr>
            <p:ph idx="1"/>
          </p:nvPr>
        </p:nvPicPr>
        <p:blipFill>
          <a:blip r:embed="rId2"/>
          <a:stretch>
            <a:fillRect/>
          </a:stretch>
        </p:blipFill>
        <p:spPr>
          <a:xfrm>
            <a:off x="410794" y="1947173"/>
            <a:ext cx="5685206" cy="4351338"/>
          </a:xfrm>
          <a:prstGeom prst="rect">
            <a:avLst/>
          </a:prstGeom>
        </p:spPr>
      </p:pic>
      <p:pic>
        <p:nvPicPr>
          <p:cNvPr id="5" name="Picture 4"/>
          <p:cNvPicPr>
            <a:picLocks noChangeAspect="1"/>
          </p:cNvPicPr>
          <p:nvPr/>
        </p:nvPicPr>
        <p:blipFill>
          <a:blip r:embed="rId3"/>
          <a:stretch>
            <a:fillRect/>
          </a:stretch>
        </p:blipFill>
        <p:spPr>
          <a:xfrm>
            <a:off x="6381750" y="1690688"/>
            <a:ext cx="5810250" cy="4362450"/>
          </a:xfrm>
          <a:prstGeom prst="rect">
            <a:avLst/>
          </a:prstGeom>
        </p:spPr>
      </p:pic>
    </p:spTree>
    <p:extLst>
      <p:ext uri="{BB962C8B-B14F-4D97-AF65-F5344CB8AC3E}">
        <p14:creationId xmlns:p14="http://schemas.microsoft.com/office/powerpoint/2010/main" val="11520750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solidFill>
                  <a:srgbClr val="FFFF00"/>
                </a:solidFill>
              </a:rPr>
              <a:t>How Green Was My Valley </a:t>
            </a:r>
            <a:r>
              <a:rPr lang="en-GB" sz="3600" dirty="0">
                <a:solidFill>
                  <a:srgbClr val="FFFF00"/>
                </a:solidFill>
              </a:rPr>
              <a:t>(1941)</a:t>
            </a:r>
            <a:endParaRPr lang="en-GB" dirty="0"/>
          </a:p>
        </p:txBody>
      </p:sp>
      <p:sp>
        <p:nvSpPr>
          <p:cNvPr id="3" name="Content Placeholder 2"/>
          <p:cNvSpPr>
            <a:spLocks noGrp="1"/>
          </p:cNvSpPr>
          <p:nvPr>
            <p:ph idx="1"/>
          </p:nvPr>
        </p:nvSpPr>
        <p:spPr>
          <a:xfrm>
            <a:off x="518160" y="1825625"/>
            <a:ext cx="8275320" cy="4351338"/>
          </a:xfrm>
        </p:spPr>
        <p:txBody>
          <a:bodyPr>
            <a:normAutofit lnSpcReduction="10000"/>
          </a:bodyPr>
          <a:lstStyle/>
          <a:p>
            <a:pPr marL="0" indent="0" algn="just">
              <a:buNone/>
            </a:pPr>
            <a:r>
              <a:rPr lang="en-GB" dirty="0"/>
              <a:t>“</a:t>
            </a:r>
            <a:r>
              <a:rPr lang="en-GB" i="1" dirty="0"/>
              <a:t>How Green was My Valley … </a:t>
            </a:r>
            <a:r>
              <a:rPr lang="en-GB" dirty="0"/>
              <a:t>and … </a:t>
            </a:r>
            <a:r>
              <a:rPr lang="en-GB" i="1" dirty="0"/>
              <a:t>The Grapes of Wrath </a:t>
            </a:r>
            <a:r>
              <a:rPr lang="en-GB" dirty="0"/>
              <a:t>… proved that films of social realism could do well at the box-office and bring in new kinds of audiences.</a:t>
            </a:r>
          </a:p>
          <a:p>
            <a:pPr marL="0" indent="0" algn="just">
              <a:buNone/>
            </a:pPr>
            <a:r>
              <a:rPr lang="en-GB" dirty="0"/>
              <a:t>	“[set in] a mythical Shangri-La [which] ensured the exclusion of even the limited labour content that there had been in the original novel … so this story of Welsh coal-miners became just a hymn of faith in the American family.”</a:t>
            </a:r>
          </a:p>
          <a:p>
            <a:pPr algn="r">
              <a:buFontTx/>
              <a:buChar char="-"/>
            </a:pPr>
            <a:r>
              <a:rPr lang="en-GB" sz="2200" dirty="0"/>
              <a:t>Peter Stead, </a:t>
            </a:r>
            <a:r>
              <a:rPr lang="en-GB" sz="2200" i="1" dirty="0"/>
              <a:t>Film and the Working Class: The Feature Film in British and American Society </a:t>
            </a:r>
            <a:r>
              <a:rPr lang="en-GB" sz="2200" dirty="0"/>
              <a:t>(London: Routledge, 1991), pp. 95—96</a:t>
            </a:r>
          </a:p>
          <a:p>
            <a:pPr>
              <a:buFontTx/>
              <a:buChar char="-"/>
            </a:pPr>
            <a:endParaRPr lang="en-GB" sz="2200" dirty="0"/>
          </a:p>
          <a:p>
            <a:pPr marL="0" indent="0">
              <a:buNone/>
            </a:pPr>
            <a:endParaRPr lang="en-GB" dirty="0"/>
          </a:p>
        </p:txBody>
      </p:sp>
      <p:pic>
        <p:nvPicPr>
          <p:cNvPr id="4" name="Picture 3"/>
          <p:cNvPicPr>
            <a:picLocks noChangeAspect="1"/>
          </p:cNvPicPr>
          <p:nvPr/>
        </p:nvPicPr>
        <p:blipFill>
          <a:blip r:embed="rId2"/>
          <a:stretch>
            <a:fillRect/>
          </a:stretch>
        </p:blipFill>
        <p:spPr>
          <a:xfrm>
            <a:off x="8943660" y="1825625"/>
            <a:ext cx="3141659" cy="4669155"/>
          </a:xfrm>
          <a:prstGeom prst="rect">
            <a:avLst/>
          </a:prstGeom>
        </p:spPr>
      </p:pic>
    </p:spTree>
    <p:extLst>
      <p:ext uri="{BB962C8B-B14F-4D97-AF65-F5344CB8AC3E}">
        <p14:creationId xmlns:p14="http://schemas.microsoft.com/office/powerpoint/2010/main" val="8504011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a:stretch>
            <a:fillRect/>
          </a:stretch>
        </p:blipFill>
        <p:spPr>
          <a:xfrm>
            <a:off x="3520264" y="83344"/>
            <a:ext cx="5715000" cy="3214688"/>
          </a:xfrm>
          <a:prstGeom prst="rect">
            <a:avLst/>
          </a:prstGeom>
        </p:spPr>
      </p:pic>
      <p:pic>
        <p:nvPicPr>
          <p:cNvPr id="7" name="Picture 6"/>
          <p:cNvPicPr>
            <a:picLocks noChangeAspect="1"/>
          </p:cNvPicPr>
          <p:nvPr/>
        </p:nvPicPr>
        <p:blipFill>
          <a:blip r:embed="rId3"/>
          <a:stretch>
            <a:fillRect/>
          </a:stretch>
        </p:blipFill>
        <p:spPr>
          <a:xfrm>
            <a:off x="178294" y="372809"/>
            <a:ext cx="2854700" cy="4290632"/>
          </a:xfrm>
          <a:prstGeom prst="rect">
            <a:avLst/>
          </a:prstGeom>
        </p:spPr>
      </p:pic>
      <p:pic>
        <p:nvPicPr>
          <p:cNvPr id="9" name="Picture 8"/>
          <p:cNvPicPr>
            <a:picLocks noChangeAspect="1"/>
          </p:cNvPicPr>
          <p:nvPr/>
        </p:nvPicPr>
        <p:blipFill>
          <a:blip r:embed="rId4"/>
          <a:stretch>
            <a:fillRect/>
          </a:stretch>
        </p:blipFill>
        <p:spPr>
          <a:xfrm>
            <a:off x="3520264" y="3579813"/>
            <a:ext cx="5715000" cy="3181350"/>
          </a:xfrm>
          <a:prstGeom prst="rect">
            <a:avLst/>
          </a:prstGeom>
        </p:spPr>
      </p:pic>
      <p:sp>
        <p:nvSpPr>
          <p:cNvPr id="10" name="Title 9"/>
          <p:cNvSpPr>
            <a:spLocks noGrp="1"/>
          </p:cNvSpPr>
          <p:nvPr>
            <p:ph type="title"/>
          </p:nvPr>
        </p:nvSpPr>
        <p:spPr/>
        <p:txBody>
          <a:bodyPr/>
          <a:lstStyle/>
          <a:p>
            <a:endParaRPr lang="en-GB"/>
          </a:p>
        </p:txBody>
      </p:sp>
      <p:pic>
        <p:nvPicPr>
          <p:cNvPr id="11" name="Picture 10"/>
          <p:cNvPicPr>
            <a:picLocks noChangeAspect="1"/>
          </p:cNvPicPr>
          <p:nvPr/>
        </p:nvPicPr>
        <p:blipFill>
          <a:blip r:embed="rId5"/>
          <a:stretch>
            <a:fillRect/>
          </a:stretch>
        </p:blipFill>
        <p:spPr>
          <a:xfrm>
            <a:off x="9387664" y="385002"/>
            <a:ext cx="2626042" cy="3743133"/>
          </a:xfrm>
          <a:prstGeom prst="rect">
            <a:avLst/>
          </a:prstGeom>
        </p:spPr>
      </p:pic>
    </p:spTree>
    <p:extLst>
      <p:ext uri="{BB962C8B-B14F-4D97-AF65-F5344CB8AC3E}">
        <p14:creationId xmlns:p14="http://schemas.microsoft.com/office/powerpoint/2010/main" val="33390055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40418" y="4412343"/>
            <a:ext cx="10913382" cy="4398963"/>
          </a:xfrm>
        </p:spPr>
        <p:txBody>
          <a:bodyPr/>
          <a:lstStyle/>
          <a:p>
            <a:pPr marL="0" indent="0" algn="r">
              <a:buNone/>
            </a:pPr>
            <a:r>
              <a:rPr lang="en-GB" dirty="0"/>
              <a:t>“Ford added his own touches derived from his own family memories and from Irish tradition, observing: ‘The Welsh are just another lot of micks and biddies, only Protestant.’”</a:t>
            </a:r>
          </a:p>
          <a:p>
            <a:pPr marL="0" indent="0" algn="r">
              <a:lnSpc>
                <a:spcPct val="100000"/>
              </a:lnSpc>
              <a:spcBef>
                <a:spcPts val="0"/>
              </a:spcBef>
              <a:buNone/>
            </a:pPr>
            <a:r>
              <a:rPr lang="en-GB" dirty="0"/>
              <a:t>- </a:t>
            </a:r>
            <a:r>
              <a:rPr lang="en-GB" sz="2000" dirty="0"/>
              <a:t>Jeffrey Richards, </a:t>
            </a:r>
            <a:r>
              <a:rPr lang="en-GB" sz="2000" i="1" dirty="0"/>
              <a:t>Films and British National Identity: From Dickens to Dad’s Army </a:t>
            </a:r>
            <a:r>
              <a:rPr lang="en-GB" sz="2000" dirty="0"/>
              <a:t>(Manchester: Manchester University Press, 1997), p. 217</a:t>
            </a:r>
            <a:r>
              <a:rPr lang="en-GB" dirty="0"/>
              <a:t>.</a:t>
            </a:r>
          </a:p>
          <a:p>
            <a:pPr>
              <a:lnSpc>
                <a:spcPct val="100000"/>
              </a:lnSpc>
              <a:spcBef>
                <a:spcPts val="0"/>
              </a:spcBef>
            </a:pPr>
            <a:endParaRPr lang="en-GB" dirty="0"/>
          </a:p>
        </p:txBody>
      </p:sp>
      <p:pic>
        <p:nvPicPr>
          <p:cNvPr id="5" name="Picture 4"/>
          <p:cNvPicPr>
            <a:picLocks noChangeAspect="1"/>
          </p:cNvPicPr>
          <p:nvPr/>
        </p:nvPicPr>
        <p:blipFill>
          <a:blip r:embed="rId2"/>
          <a:stretch>
            <a:fillRect/>
          </a:stretch>
        </p:blipFill>
        <p:spPr>
          <a:xfrm>
            <a:off x="5020128" y="365125"/>
            <a:ext cx="5300236" cy="3936293"/>
          </a:xfrm>
          <a:prstGeom prst="rect">
            <a:avLst/>
          </a:prstGeom>
        </p:spPr>
      </p:pic>
      <p:pic>
        <p:nvPicPr>
          <p:cNvPr id="6" name="Picture 5"/>
          <p:cNvPicPr>
            <a:picLocks noChangeAspect="1"/>
          </p:cNvPicPr>
          <p:nvPr/>
        </p:nvPicPr>
        <p:blipFill>
          <a:blip r:embed="rId3"/>
          <a:stretch>
            <a:fillRect/>
          </a:stretch>
        </p:blipFill>
        <p:spPr>
          <a:xfrm>
            <a:off x="1454479" y="492484"/>
            <a:ext cx="2324021" cy="3623734"/>
          </a:xfrm>
          <a:prstGeom prst="rect">
            <a:avLst/>
          </a:prstGeom>
        </p:spPr>
      </p:pic>
    </p:spTree>
    <p:extLst>
      <p:ext uri="{BB962C8B-B14F-4D97-AF65-F5344CB8AC3E}">
        <p14:creationId xmlns:p14="http://schemas.microsoft.com/office/powerpoint/2010/main" val="8865176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solidFill>
                  <a:srgbClr val="FFFF00"/>
                </a:solidFill>
              </a:rPr>
              <a:t>Pride </a:t>
            </a:r>
            <a:r>
              <a:rPr lang="en-GB" sz="3600" dirty="0">
                <a:solidFill>
                  <a:srgbClr val="FFFF00"/>
                </a:solidFill>
              </a:rPr>
              <a:t>(2014)</a:t>
            </a:r>
            <a:endParaRPr lang="en-GB" sz="3600" i="1" dirty="0">
              <a:solidFill>
                <a:srgbClr val="FFFF00"/>
              </a:solidFill>
            </a:endParaRPr>
          </a:p>
        </p:txBody>
      </p:sp>
      <p:sp>
        <p:nvSpPr>
          <p:cNvPr id="3" name="Content Placeholder 2"/>
          <p:cNvSpPr>
            <a:spLocks noGrp="1"/>
          </p:cNvSpPr>
          <p:nvPr>
            <p:ph idx="1"/>
          </p:nvPr>
        </p:nvSpPr>
        <p:spPr>
          <a:xfrm>
            <a:off x="838200" y="1563688"/>
            <a:ext cx="6629400" cy="5066506"/>
          </a:xfrm>
        </p:spPr>
        <p:txBody>
          <a:bodyPr>
            <a:normAutofit/>
          </a:bodyPr>
          <a:lstStyle/>
          <a:p>
            <a:r>
              <a:rPr lang="en-GB" dirty="0"/>
              <a:t>How would you summarise the plot of the film?</a:t>
            </a:r>
          </a:p>
        </p:txBody>
      </p:sp>
      <p:pic>
        <p:nvPicPr>
          <p:cNvPr id="4" name="Picture 3"/>
          <p:cNvPicPr>
            <a:picLocks noChangeAspect="1"/>
          </p:cNvPicPr>
          <p:nvPr/>
        </p:nvPicPr>
        <p:blipFill>
          <a:blip r:embed="rId2"/>
          <a:stretch>
            <a:fillRect/>
          </a:stretch>
        </p:blipFill>
        <p:spPr>
          <a:xfrm>
            <a:off x="7805812" y="1372394"/>
            <a:ext cx="3547988" cy="5257800"/>
          </a:xfrm>
          <a:prstGeom prst="rect">
            <a:avLst/>
          </a:prstGeom>
        </p:spPr>
      </p:pic>
    </p:spTree>
    <p:extLst>
      <p:ext uri="{BB962C8B-B14F-4D97-AF65-F5344CB8AC3E}">
        <p14:creationId xmlns:p14="http://schemas.microsoft.com/office/powerpoint/2010/main" val="37616663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CF2B-58E3-4F03-8D96-DBCC294F6448}"/>
              </a:ext>
            </a:extLst>
          </p:cNvPr>
          <p:cNvSpPr>
            <a:spLocks noGrp="1"/>
          </p:cNvSpPr>
          <p:nvPr>
            <p:ph type="title"/>
          </p:nvPr>
        </p:nvSpPr>
        <p:spPr/>
        <p:txBody>
          <a:bodyPr/>
          <a:lstStyle/>
          <a:p>
            <a:endParaRPr lang="en-GB"/>
          </a:p>
        </p:txBody>
      </p:sp>
      <p:pic>
        <p:nvPicPr>
          <p:cNvPr id="4" name="Online Media 3" title="Pride Official Trailer #1 (2014) - Bill Nighy, Andrew Scott Historical Comedy HD">
            <a:hlinkClick r:id="" action="ppaction://media"/>
            <a:extLst>
              <a:ext uri="{FF2B5EF4-FFF2-40B4-BE49-F238E27FC236}">
                <a16:creationId xmlns:a16="http://schemas.microsoft.com/office/drawing/2014/main" id="{A3C40865-EE0B-4F58-87E4-B2F095D45CCB}"/>
              </a:ext>
            </a:extLst>
          </p:cNvPr>
          <p:cNvPicPr>
            <a:picLocks noGrp="1" noRot="1" noChangeAspect="1"/>
          </p:cNvPicPr>
          <p:nvPr>
            <p:ph idx="1"/>
            <a:videoFile r:link="rId1"/>
          </p:nvPr>
        </p:nvPicPr>
        <p:blipFill>
          <a:blip r:embed="rId3"/>
          <a:stretch>
            <a:fillRect/>
          </a:stretch>
        </p:blipFill>
        <p:spPr>
          <a:xfrm>
            <a:off x="368605" y="177234"/>
            <a:ext cx="11217970" cy="6338583"/>
          </a:xfrm>
          <a:prstGeom prst="rect">
            <a:avLst/>
          </a:prstGeom>
        </p:spPr>
      </p:pic>
    </p:spTree>
    <p:extLst>
      <p:ext uri="{BB962C8B-B14F-4D97-AF65-F5344CB8AC3E}">
        <p14:creationId xmlns:p14="http://schemas.microsoft.com/office/powerpoint/2010/main" val="418086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solidFill>
                  <a:srgbClr val="FFFF00"/>
                </a:solidFill>
              </a:rPr>
              <a:t>Pride </a:t>
            </a:r>
            <a:r>
              <a:rPr lang="en-GB" sz="3600" dirty="0">
                <a:solidFill>
                  <a:srgbClr val="FFFF00"/>
                </a:solidFill>
              </a:rPr>
              <a:t>(2014)</a:t>
            </a:r>
            <a:endParaRPr lang="en-GB" sz="3600" i="1" dirty="0">
              <a:solidFill>
                <a:srgbClr val="FFFF00"/>
              </a:solidFill>
            </a:endParaRPr>
          </a:p>
        </p:txBody>
      </p:sp>
      <p:sp>
        <p:nvSpPr>
          <p:cNvPr id="3" name="Content Placeholder 2"/>
          <p:cNvSpPr>
            <a:spLocks noGrp="1"/>
          </p:cNvSpPr>
          <p:nvPr>
            <p:ph idx="1"/>
          </p:nvPr>
        </p:nvSpPr>
        <p:spPr>
          <a:xfrm>
            <a:off x="838200" y="1563688"/>
            <a:ext cx="6629400" cy="5066506"/>
          </a:xfrm>
        </p:spPr>
        <p:txBody>
          <a:bodyPr>
            <a:normAutofit lnSpcReduction="10000"/>
          </a:bodyPr>
          <a:lstStyle/>
          <a:p>
            <a:r>
              <a:rPr lang="en-GB" dirty="0"/>
              <a:t>How does </a:t>
            </a:r>
            <a:r>
              <a:rPr lang="en-GB" i="1" dirty="0"/>
              <a:t>Pride </a:t>
            </a:r>
            <a:r>
              <a:rPr lang="en-GB" dirty="0"/>
              <a:t>compare and contrast with </a:t>
            </a:r>
            <a:r>
              <a:rPr lang="en-GB" i="1" dirty="0"/>
              <a:t>How Green was My Valley</a:t>
            </a:r>
            <a:r>
              <a:rPr lang="en-GB" dirty="0"/>
              <a:t>?</a:t>
            </a:r>
          </a:p>
          <a:p>
            <a:endParaRPr lang="en-GB" dirty="0"/>
          </a:p>
          <a:p>
            <a:r>
              <a:rPr lang="en-GB" dirty="0"/>
              <a:t>What did you make of </a:t>
            </a:r>
            <a:r>
              <a:rPr lang="en-GB" i="1" dirty="0"/>
              <a:t>Pride</a:t>
            </a:r>
            <a:r>
              <a:rPr lang="en-GB" dirty="0"/>
              <a:t>?</a:t>
            </a:r>
          </a:p>
          <a:p>
            <a:endParaRPr lang="en-GB" dirty="0"/>
          </a:p>
          <a:p>
            <a:r>
              <a:rPr lang="en-GB" dirty="0"/>
              <a:t>What ‘image’ of Wales does </a:t>
            </a:r>
            <a:r>
              <a:rPr lang="en-GB" i="1" dirty="0"/>
              <a:t>Pride</a:t>
            </a:r>
            <a:r>
              <a:rPr lang="en-GB" dirty="0"/>
              <a:t> convey?</a:t>
            </a:r>
          </a:p>
          <a:p>
            <a:pPr marL="0" indent="0">
              <a:buNone/>
            </a:pPr>
            <a:endParaRPr lang="en-GB" dirty="0"/>
          </a:p>
          <a:p>
            <a:r>
              <a:rPr lang="en-GB" dirty="0"/>
              <a:t>What other films might it be compared to?</a:t>
            </a:r>
          </a:p>
          <a:p>
            <a:endParaRPr lang="en-GB" dirty="0"/>
          </a:p>
          <a:p>
            <a:r>
              <a:rPr lang="en-GB" dirty="0"/>
              <a:t>What do you make of the film’s representation of gender? </a:t>
            </a:r>
          </a:p>
        </p:txBody>
      </p:sp>
      <p:pic>
        <p:nvPicPr>
          <p:cNvPr id="4" name="Picture 3"/>
          <p:cNvPicPr>
            <a:picLocks noChangeAspect="1"/>
          </p:cNvPicPr>
          <p:nvPr/>
        </p:nvPicPr>
        <p:blipFill>
          <a:blip r:embed="rId2"/>
          <a:stretch>
            <a:fillRect/>
          </a:stretch>
        </p:blipFill>
        <p:spPr>
          <a:xfrm>
            <a:off x="7805812" y="1372394"/>
            <a:ext cx="3547988" cy="5257800"/>
          </a:xfrm>
          <a:prstGeom prst="rect">
            <a:avLst/>
          </a:prstGeom>
        </p:spPr>
      </p:pic>
    </p:spTree>
    <p:extLst>
      <p:ext uri="{BB962C8B-B14F-4D97-AF65-F5344CB8AC3E}">
        <p14:creationId xmlns:p14="http://schemas.microsoft.com/office/powerpoint/2010/main" val="4686644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BB86F-2C95-4A3C-A0AF-6F80AF5F964B}"/>
              </a:ext>
            </a:extLst>
          </p:cNvPr>
          <p:cNvSpPr>
            <a:spLocks noGrp="1"/>
          </p:cNvSpPr>
          <p:nvPr>
            <p:ph type="title"/>
          </p:nvPr>
        </p:nvSpPr>
        <p:spPr/>
        <p:txBody>
          <a:bodyPr/>
          <a:lstStyle/>
          <a:p>
            <a:endParaRPr lang="en-GB" dirty="0"/>
          </a:p>
        </p:txBody>
      </p:sp>
      <p:pic>
        <p:nvPicPr>
          <p:cNvPr id="4" name="Online Media 3" title="Pride Movie CLIP - Friendship (2014) - Imelda Staunton, Bill Nighy Comedy HD">
            <a:hlinkClick r:id="" action="ppaction://media"/>
            <a:extLst>
              <a:ext uri="{FF2B5EF4-FFF2-40B4-BE49-F238E27FC236}">
                <a16:creationId xmlns:a16="http://schemas.microsoft.com/office/drawing/2014/main" id="{404333A3-0241-4FFE-A097-E34A3604AA93}"/>
              </a:ext>
            </a:extLst>
          </p:cNvPr>
          <p:cNvPicPr>
            <a:picLocks noGrp="1" noRot="1" noChangeAspect="1"/>
          </p:cNvPicPr>
          <p:nvPr>
            <p:ph idx="1"/>
            <a:videoFile r:link="rId1"/>
          </p:nvPr>
        </p:nvPicPr>
        <p:blipFill>
          <a:blip r:embed="rId3"/>
          <a:stretch>
            <a:fillRect/>
          </a:stretch>
        </p:blipFill>
        <p:spPr>
          <a:xfrm>
            <a:off x="580868" y="260354"/>
            <a:ext cx="11030263" cy="6232521"/>
          </a:xfrm>
          <a:prstGeom prst="rect">
            <a:avLst/>
          </a:prstGeom>
        </p:spPr>
      </p:pic>
    </p:spTree>
    <p:extLst>
      <p:ext uri="{BB962C8B-B14F-4D97-AF65-F5344CB8AC3E}">
        <p14:creationId xmlns:p14="http://schemas.microsoft.com/office/powerpoint/2010/main" val="163243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83EC-8C24-4436-A3E0-A4B2464B98EB}"/>
              </a:ext>
            </a:extLst>
          </p:cNvPr>
          <p:cNvSpPr>
            <a:spLocks noGrp="1"/>
          </p:cNvSpPr>
          <p:nvPr>
            <p:ph type="title"/>
          </p:nvPr>
        </p:nvSpPr>
        <p:spPr/>
        <p:txBody>
          <a:bodyPr/>
          <a:lstStyle/>
          <a:p>
            <a:endParaRPr lang="en-GB"/>
          </a:p>
        </p:txBody>
      </p:sp>
      <p:pic>
        <p:nvPicPr>
          <p:cNvPr id="4" name="Online Media 3" title="Pride - LGSM Meets the Miners">
            <a:hlinkClick r:id="" action="ppaction://media"/>
            <a:extLst>
              <a:ext uri="{FF2B5EF4-FFF2-40B4-BE49-F238E27FC236}">
                <a16:creationId xmlns:a16="http://schemas.microsoft.com/office/drawing/2014/main" id="{CBDFAFC4-B411-47C1-9018-1C2C5135E55B}"/>
              </a:ext>
            </a:extLst>
          </p:cNvPr>
          <p:cNvPicPr>
            <a:picLocks noGrp="1" noRot="1" noChangeAspect="1"/>
          </p:cNvPicPr>
          <p:nvPr>
            <p:ph idx="1"/>
            <a:videoFile r:link="rId1"/>
          </p:nvPr>
        </p:nvPicPr>
        <p:blipFill>
          <a:blip r:embed="rId3"/>
          <a:stretch>
            <a:fillRect/>
          </a:stretch>
        </p:blipFill>
        <p:spPr>
          <a:xfrm>
            <a:off x="205584" y="200416"/>
            <a:ext cx="11618986" cy="6565172"/>
          </a:xfrm>
          <a:prstGeom prst="rect">
            <a:avLst/>
          </a:prstGeom>
        </p:spPr>
      </p:pic>
    </p:spTree>
    <p:extLst>
      <p:ext uri="{BB962C8B-B14F-4D97-AF65-F5344CB8AC3E}">
        <p14:creationId xmlns:p14="http://schemas.microsoft.com/office/powerpoint/2010/main" val="192002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D59A4-A43B-4B35-8222-D110919DB080}"/>
              </a:ext>
            </a:extLst>
          </p:cNvPr>
          <p:cNvSpPr>
            <a:spLocks noGrp="1"/>
          </p:cNvSpPr>
          <p:nvPr>
            <p:ph type="title"/>
          </p:nvPr>
        </p:nvSpPr>
        <p:spPr/>
        <p:txBody>
          <a:bodyPr/>
          <a:lstStyle/>
          <a:p>
            <a:endParaRPr lang="en-GB"/>
          </a:p>
        </p:txBody>
      </p:sp>
      <p:pic>
        <p:nvPicPr>
          <p:cNvPr id="4" name="Online Media 3" title="PRIDE 'Gethin and Hefina' clip">
            <a:hlinkClick r:id="" action="ppaction://media"/>
            <a:extLst>
              <a:ext uri="{FF2B5EF4-FFF2-40B4-BE49-F238E27FC236}">
                <a16:creationId xmlns:a16="http://schemas.microsoft.com/office/drawing/2014/main" id="{EACDE87E-F1FA-4A87-A19F-8ACE9BEF7EBC}"/>
              </a:ext>
            </a:extLst>
          </p:cNvPr>
          <p:cNvPicPr>
            <a:picLocks noGrp="1" noRot="1" noChangeAspect="1"/>
          </p:cNvPicPr>
          <p:nvPr>
            <p:ph idx="1"/>
            <a:videoFile r:link="rId1"/>
          </p:nvPr>
        </p:nvPicPr>
        <p:blipFill>
          <a:blip r:embed="rId3"/>
          <a:stretch>
            <a:fillRect/>
          </a:stretch>
        </p:blipFill>
        <p:spPr>
          <a:xfrm>
            <a:off x="188374" y="0"/>
            <a:ext cx="11491037" cy="6492875"/>
          </a:xfrm>
          <a:prstGeom prst="rect">
            <a:avLst/>
          </a:prstGeom>
        </p:spPr>
      </p:pic>
    </p:spTree>
    <p:extLst>
      <p:ext uri="{BB962C8B-B14F-4D97-AF65-F5344CB8AC3E}">
        <p14:creationId xmlns:p14="http://schemas.microsoft.com/office/powerpoint/2010/main" val="3267141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092" y="-53181"/>
            <a:ext cx="10515600" cy="1325563"/>
          </a:xfrm>
        </p:spPr>
        <p:txBody>
          <a:bodyPr/>
          <a:lstStyle/>
          <a:p>
            <a:pPr algn="ctr"/>
            <a:r>
              <a:rPr lang="en-GB" dirty="0">
                <a:solidFill>
                  <a:srgbClr val="FFFF00"/>
                </a:solidFill>
              </a:rPr>
              <a:t>‘The Welsh Mam’</a:t>
            </a:r>
          </a:p>
        </p:txBody>
      </p:sp>
      <p:pic>
        <p:nvPicPr>
          <p:cNvPr id="4" name="Content Placeholder 3"/>
          <p:cNvPicPr>
            <a:picLocks noGrp="1" noChangeAspect="1"/>
          </p:cNvPicPr>
          <p:nvPr>
            <p:ph idx="1"/>
          </p:nvPr>
        </p:nvPicPr>
        <p:blipFill>
          <a:blip r:embed="rId2"/>
          <a:stretch>
            <a:fillRect/>
          </a:stretch>
        </p:blipFill>
        <p:spPr>
          <a:xfrm>
            <a:off x="6185958" y="1272382"/>
            <a:ext cx="5801784" cy="4351338"/>
          </a:xfrm>
          <a:prstGeom prst="rect">
            <a:avLst/>
          </a:prstGeom>
        </p:spPr>
      </p:pic>
      <p:pic>
        <p:nvPicPr>
          <p:cNvPr id="5" name="Picture 4"/>
          <p:cNvPicPr>
            <a:picLocks noChangeAspect="1"/>
          </p:cNvPicPr>
          <p:nvPr/>
        </p:nvPicPr>
        <p:blipFill rotWithShape="1">
          <a:blip r:embed="rId3"/>
          <a:srcRect l="4584" t="35582" r="51389" b="9302"/>
          <a:stretch/>
        </p:blipFill>
        <p:spPr>
          <a:xfrm>
            <a:off x="147108" y="1272382"/>
            <a:ext cx="6038850" cy="4514850"/>
          </a:xfrm>
          <a:prstGeom prst="rect">
            <a:avLst/>
          </a:prstGeom>
        </p:spPr>
      </p:pic>
      <p:sp>
        <p:nvSpPr>
          <p:cNvPr id="6" name="Rectangle 5"/>
          <p:cNvSpPr/>
          <p:nvPr/>
        </p:nvSpPr>
        <p:spPr>
          <a:xfrm>
            <a:off x="457200" y="5934670"/>
            <a:ext cx="11530542" cy="646331"/>
          </a:xfrm>
          <a:prstGeom prst="rect">
            <a:avLst/>
          </a:prstGeom>
        </p:spPr>
        <p:txBody>
          <a:bodyPr wrap="square">
            <a:spAutoFit/>
          </a:bodyPr>
          <a:lstStyle/>
          <a:p>
            <a:pPr algn="r"/>
            <a:r>
              <a:rPr lang="en-GB" dirty="0"/>
              <a:t>Deidre </a:t>
            </a:r>
            <a:r>
              <a:rPr lang="en-GB" dirty="0" err="1"/>
              <a:t>Beddoe</a:t>
            </a:r>
            <a:r>
              <a:rPr lang="en-GB" dirty="0"/>
              <a:t>, ‘Images of Welsh Women,’ in </a:t>
            </a:r>
            <a:r>
              <a:rPr lang="en-GB" i="1" dirty="0"/>
              <a:t>Wales: The Imagined Nation</a:t>
            </a:r>
            <a:r>
              <a:rPr lang="en-GB" dirty="0"/>
              <a:t>, ed. by Tony Curtis (Bridgend: Poetry Wales Press, 1986): 225-238.</a:t>
            </a:r>
          </a:p>
        </p:txBody>
      </p:sp>
    </p:spTree>
    <p:extLst>
      <p:ext uri="{BB962C8B-B14F-4D97-AF65-F5344CB8AC3E}">
        <p14:creationId xmlns:p14="http://schemas.microsoft.com/office/powerpoint/2010/main" val="21567806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F6B7E-FCEE-46E5-865A-7E53D6B39BBA}">
  <ds:schemaRefs>
    <ds:schemaRef ds:uri="http://purl.org/dc/dcmitype/"/>
    <ds:schemaRef ds:uri="http://purl.org/dc/terms/"/>
    <ds:schemaRef ds:uri="http://purl.org/dc/elements/1.1/"/>
    <ds:schemaRef ds:uri="http://schemas.openxmlformats.org/package/2006/metadata/core-properties"/>
    <ds:schemaRef ds:uri="http://schemas.microsoft.com/office/2006/documentManagement/types"/>
    <ds:schemaRef ds:uri="53eb33a0-f383-4069-9f53-0e79fd56955c"/>
    <ds:schemaRef ds:uri="http://www.w3.org/XML/1998/namespace"/>
    <ds:schemaRef ds:uri="http://schemas.microsoft.com/office/2006/metadata/properties"/>
    <ds:schemaRef ds:uri="http://schemas.microsoft.com/office/infopath/2007/PartnerControls"/>
    <ds:schemaRef ds:uri="18e00798-69c8-4d73-a841-5247a1895ee0"/>
  </ds:schemaRefs>
</ds:datastoreItem>
</file>

<file path=customXml/itemProps2.xml><?xml version="1.0" encoding="utf-8"?>
<ds:datastoreItem xmlns:ds="http://schemas.openxmlformats.org/officeDocument/2006/customXml" ds:itemID="{3D9A0EE9-DC4C-4E60-99DA-35FFFEDD39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E84816E-1A5C-4891-A9EE-D506E6589E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1693</TotalTime>
  <Words>2775</Words>
  <Application>Microsoft Office PowerPoint</Application>
  <PresentationFormat>Widescreen</PresentationFormat>
  <Paragraphs>218</Paragraphs>
  <Slides>46</Slides>
  <Notes>19</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Arial Black</vt:lpstr>
      <vt:lpstr>Calibri</vt:lpstr>
      <vt:lpstr>Calibri Light</vt:lpstr>
      <vt:lpstr>Office Theme</vt:lpstr>
      <vt:lpstr>National Pride:  Wales in Television and Cinema</vt:lpstr>
      <vt:lpstr>Lecture Overview</vt:lpstr>
      <vt:lpstr>       What are your favourite historical films, and why?  Did you watch any of the recommended films for this week. If so, what were your impressions of them? </vt:lpstr>
      <vt:lpstr>       What are some of the pros and cons of historical films?  How might historians use, interpret and engage with films?  What makes a film ‘good history’?  Why might it be important for historians to engage with film?  </vt:lpstr>
      <vt:lpstr>Cinema and History: Criticisms</vt:lpstr>
      <vt:lpstr>PowerPoint Presentation</vt:lpstr>
      <vt:lpstr>Robert A Rosenstone</vt:lpstr>
      <vt:lpstr>BUT … in 2006 Rosenstone writes:</vt:lpstr>
      <vt:lpstr>Essay-writing formula alert!!</vt:lpstr>
      <vt:lpstr>Wales in TV and Cinema</vt:lpstr>
      <vt:lpstr>Part 2: Cinema in Pre-World War Wales Early Cinema in Wales</vt:lpstr>
      <vt:lpstr>PowerPoint Presentation</vt:lpstr>
      <vt:lpstr>Desperate Poaching Affray (1903)</vt:lpstr>
      <vt:lpstr>Haggar’s Travelling Bioscope Haggar’s Cinema, Pembroke </vt:lpstr>
      <vt:lpstr>Cinema in Interwar Wales </vt:lpstr>
      <vt:lpstr>Cinema in Depression-Era Wales </vt:lpstr>
      <vt:lpstr>Cinema in Depression-Era Wales </vt:lpstr>
      <vt:lpstr>PowerPoint Presentation</vt:lpstr>
      <vt:lpstr>Miners’ Cinemas</vt:lpstr>
      <vt:lpstr>Miners’ Cinemas and Spanish Civil War</vt:lpstr>
      <vt:lpstr>Criticisms of Miners’ Cinemas</vt:lpstr>
      <vt:lpstr>American Cinema in Wales</vt:lpstr>
      <vt:lpstr>Criticisms of Miners’ Cinemas</vt:lpstr>
      <vt:lpstr>PowerPoint Presentation</vt:lpstr>
      <vt:lpstr>‘American Wales’</vt:lpstr>
      <vt:lpstr>‘Three Waleses’ </vt:lpstr>
      <vt:lpstr>Critiques of Cinema</vt:lpstr>
      <vt:lpstr>Saunders Lewis (1893–1985) Welsh nationalist poet and playwright  Founder member of Plaid Cymru; chair 1926—1939; imprisoned 1936 for starting fire at RAF Penyberth   </vt:lpstr>
      <vt:lpstr>Hollywood Comes to Wales</vt:lpstr>
      <vt:lpstr>Part 3: Film Analysis How Green Was My Valley (novel 1939, film 1941)</vt:lpstr>
      <vt:lpstr>PowerPoint Presentation</vt:lpstr>
      <vt:lpstr>How Green Was My Valley (1941)</vt:lpstr>
      <vt:lpstr>How Green Was My Valley (1941)</vt:lpstr>
      <vt:lpstr>PowerPoint Presentation</vt:lpstr>
      <vt:lpstr>How Green Was My Valley (1941)</vt:lpstr>
      <vt:lpstr>How Green Was My Valley (1941)</vt:lpstr>
      <vt:lpstr>How Green Was My Valley (1941)</vt:lpstr>
      <vt:lpstr>PowerPoint Presentation</vt:lpstr>
      <vt:lpstr>PowerPoint Presentation</vt:lpstr>
      <vt:lpstr>Pride (2014)</vt:lpstr>
      <vt:lpstr>PowerPoint Presentation</vt:lpstr>
      <vt:lpstr>Pride (2014)</vt:lpstr>
      <vt:lpstr>PowerPoint Presentation</vt:lpstr>
      <vt:lpstr>PowerPoint Presentation</vt:lpstr>
      <vt:lpstr>PowerPoint Presentation</vt:lpstr>
      <vt:lpstr>‘The Welsh Mam’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cp:lastModifiedBy>
  <cp:revision>37</cp:revision>
  <dcterms:created xsi:type="dcterms:W3CDTF">2021-04-21T15:15:10Z</dcterms:created>
  <dcterms:modified xsi:type="dcterms:W3CDTF">2021-10-08T10:26:20Z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