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5" r:id="rId9"/>
    <p:sldId id="261" r:id="rId10"/>
    <p:sldId id="262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94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08"/>
    <p:restoredTop sz="95701"/>
  </p:normalViewPr>
  <p:slideViewPr>
    <p:cSldViewPr snapToGrid="0" snapToObjects="1">
      <p:cViewPr varScale="1">
        <p:scale>
          <a:sx n="68" d="100"/>
          <a:sy n="68" d="100"/>
        </p:scale>
        <p:origin x="216" y="10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youtu.be/sbazy2qO2RQ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D4FC9EA-B0D1-2047-9538-E85D1CE51A2F}"/>
              </a:ext>
            </a:extLst>
          </p:cNvPr>
          <p:cNvSpPr/>
          <p:nvPr/>
        </p:nvSpPr>
        <p:spPr>
          <a:xfrm>
            <a:off x="1405441" y="509885"/>
            <a:ext cx="900964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Bore da </a:t>
            </a:r>
            <a:r>
              <a:rPr lang="en-US" sz="66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Dosbarth</a:t>
            </a:r>
            <a:r>
              <a:rPr lang="en-US" sz="66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en-US" sz="66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derbyn</a:t>
            </a:r>
            <a:endParaRPr lang="en-US" sz="66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38546372-1D5E-9A40-B879-D87AC7AE00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/>
          </a:blip>
          <a:srcRect b="9002"/>
          <a:stretch/>
        </p:blipFill>
        <p:spPr>
          <a:xfrm>
            <a:off x="2597093" y="2761725"/>
            <a:ext cx="6626341" cy="2791583"/>
          </a:xfrm>
        </p:spPr>
      </p:pic>
    </p:spTree>
    <p:extLst>
      <p:ext uri="{BB962C8B-B14F-4D97-AF65-F5344CB8AC3E}">
        <p14:creationId xmlns:p14="http://schemas.microsoft.com/office/powerpoint/2010/main" val="1599228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C4E8B-2C1E-5049-A288-09B127E8AFEE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US" dirty="0"/>
              <a:t>      </a:t>
            </a:r>
            <a:r>
              <a:rPr lang="en-US" sz="5400" dirty="0">
                <a:solidFill>
                  <a:schemeClr val="bg2">
                    <a:lumMod val="75000"/>
                  </a:schemeClr>
                </a:solidFill>
              </a:rPr>
              <a:t>Pa </a:t>
            </a:r>
            <a:r>
              <a:rPr lang="en-US" sz="5400" dirty="0" err="1">
                <a:solidFill>
                  <a:schemeClr val="bg2">
                    <a:lumMod val="75000"/>
                  </a:schemeClr>
                </a:solidFill>
              </a:rPr>
              <a:t>ddiwrnod</a:t>
            </a:r>
            <a:r>
              <a:rPr lang="en-US" sz="5400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US" sz="5400" dirty="0" err="1">
                <a:solidFill>
                  <a:schemeClr val="bg2">
                    <a:lumMod val="75000"/>
                  </a:schemeClr>
                </a:solidFill>
              </a:rPr>
              <a:t>yw</a:t>
            </a:r>
            <a:r>
              <a:rPr lang="en-US" sz="5400" dirty="0">
                <a:solidFill>
                  <a:schemeClr val="bg2">
                    <a:lumMod val="75000"/>
                  </a:schemeClr>
                </a:solidFill>
              </a:rPr>
              <a:t> hi </a:t>
            </a:r>
            <a:r>
              <a:rPr lang="en-US" sz="5400" dirty="0" err="1">
                <a:solidFill>
                  <a:schemeClr val="bg2">
                    <a:lumMod val="75000"/>
                  </a:schemeClr>
                </a:solidFill>
              </a:rPr>
              <a:t>heddiw</a:t>
            </a:r>
            <a:r>
              <a:rPr lang="en-US" sz="5400" dirty="0">
                <a:solidFill>
                  <a:schemeClr val="bg2">
                    <a:lumMod val="75000"/>
                  </a:schemeClr>
                </a:solidFill>
              </a:rPr>
              <a:t>??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1C1327-0DB7-8E48-93D7-62444A9A0B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6225" y="2249488"/>
            <a:ext cx="6296376" cy="3594100"/>
          </a:xfrm>
        </p:spPr>
      </p:pic>
    </p:spTree>
    <p:extLst>
      <p:ext uri="{BB962C8B-B14F-4D97-AF65-F5344CB8AC3E}">
        <p14:creationId xmlns:p14="http://schemas.microsoft.com/office/powerpoint/2010/main" val="4059493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3789632-52DD-F447-93FE-67885E439C65}"/>
              </a:ext>
            </a:extLst>
          </p:cNvPr>
          <p:cNvSpPr/>
          <p:nvPr/>
        </p:nvSpPr>
        <p:spPr>
          <a:xfrm>
            <a:off x="207361" y="129494"/>
            <a:ext cx="4089479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Dydd</a:t>
            </a:r>
            <a:r>
              <a:rPr lang="en-US" sz="6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Sul</a:t>
            </a:r>
            <a:endParaRPr lang="en-US" sz="66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A198B5-B2CF-024C-93AC-B3D564098A2F}"/>
              </a:ext>
            </a:extLst>
          </p:cNvPr>
          <p:cNvSpPr/>
          <p:nvPr/>
        </p:nvSpPr>
        <p:spPr>
          <a:xfrm>
            <a:off x="2410746" y="2263868"/>
            <a:ext cx="377218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dirty="0" err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Dydd</a:t>
            </a:r>
            <a:r>
              <a:rPr lang="en-US" sz="66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 </a:t>
            </a:r>
            <a:r>
              <a:rPr lang="en-US" sz="6600" b="1" dirty="0" err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Llun</a:t>
            </a:r>
            <a:endParaRPr lang="en-US" sz="66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A0135B-B912-8C42-8FEE-2F7AF724D993}"/>
              </a:ext>
            </a:extLst>
          </p:cNvPr>
          <p:cNvSpPr/>
          <p:nvPr/>
        </p:nvSpPr>
        <p:spPr>
          <a:xfrm>
            <a:off x="4692633" y="0"/>
            <a:ext cx="506491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Dydd</a:t>
            </a:r>
            <a:r>
              <a:rPr lang="en-US" sz="66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en-US" sz="66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Mawrth</a:t>
            </a:r>
            <a:endParaRPr lang="en-US" sz="66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A7439A-59E9-3D4D-94EE-396700E669A3}"/>
              </a:ext>
            </a:extLst>
          </p:cNvPr>
          <p:cNvSpPr/>
          <p:nvPr/>
        </p:nvSpPr>
        <p:spPr>
          <a:xfrm>
            <a:off x="6182934" y="4042867"/>
            <a:ext cx="509466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Dydd</a:t>
            </a:r>
            <a:r>
              <a:rPr lang="en-US" sz="66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6600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Mercher</a:t>
            </a:r>
            <a:endParaRPr lang="en-US" sz="66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8EB68E-57BB-0248-9384-5944BA036329}"/>
              </a:ext>
            </a:extLst>
          </p:cNvPr>
          <p:cNvSpPr/>
          <p:nvPr/>
        </p:nvSpPr>
        <p:spPr>
          <a:xfrm>
            <a:off x="705791" y="3806677"/>
            <a:ext cx="340990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Dydd</a:t>
            </a:r>
            <a:r>
              <a:rPr lang="en-US" sz="6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r>
              <a:rPr lang="en-US" sz="66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Iau</a:t>
            </a:r>
            <a:endParaRPr lang="en-US" sz="66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405B47C-19D3-CC46-BE20-445CDEF790A7}"/>
              </a:ext>
            </a:extLst>
          </p:cNvPr>
          <p:cNvSpPr/>
          <p:nvPr/>
        </p:nvSpPr>
        <p:spPr>
          <a:xfrm>
            <a:off x="2894294" y="5387053"/>
            <a:ext cx="507062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6600" b="1" dirty="0" err="1">
                <a:ln/>
                <a:solidFill>
                  <a:schemeClr val="accent4"/>
                </a:solidFill>
              </a:rPr>
              <a:t>Dydd</a:t>
            </a:r>
            <a:r>
              <a:rPr lang="en-US" sz="6600" b="1" dirty="0">
                <a:ln/>
                <a:solidFill>
                  <a:schemeClr val="accent4"/>
                </a:solidFill>
              </a:rPr>
              <a:t> </a:t>
            </a:r>
            <a:r>
              <a:rPr lang="en-US" sz="6600" b="1" dirty="0" err="1">
                <a:ln/>
                <a:solidFill>
                  <a:schemeClr val="accent4"/>
                </a:solidFill>
              </a:rPr>
              <a:t>Gwener</a:t>
            </a:r>
            <a:endParaRPr lang="en-US" sz="6600" b="1" dirty="0">
              <a:ln/>
              <a:solidFill>
                <a:schemeClr val="accent4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D5C2022-2F0B-6F4D-8DAF-1C7C37BEFE6F}"/>
              </a:ext>
            </a:extLst>
          </p:cNvPr>
          <p:cNvSpPr/>
          <p:nvPr/>
        </p:nvSpPr>
        <p:spPr>
          <a:xfrm>
            <a:off x="6444418" y="1466000"/>
            <a:ext cx="505484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Dydd</a:t>
            </a:r>
            <a:r>
              <a:rPr lang="en-US" sz="6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sz="6600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Sadwrn</a:t>
            </a:r>
            <a:endParaRPr lang="en-US" sz="66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05283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9DC2097-CBBD-1B48-82F6-613D1C64A8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7000"/>
          </a:blip>
          <a:srcRect l="5963" t="-305" r="6667" b="11883"/>
          <a:stretch/>
        </p:blipFill>
        <p:spPr>
          <a:xfrm>
            <a:off x="1527038" y="1200329"/>
            <a:ext cx="9279467" cy="4914053"/>
          </a:xfrm>
          <a:prstGeom prst="rect">
            <a:avLst/>
          </a:prstGeom>
          <a:effectLst>
            <a:outerShdw blurRad="50800" dist="50800" dir="5400000" algn="ctr" rotWithShape="0">
              <a:srgbClr val="000000">
                <a:alpha val="0"/>
              </a:srgbClr>
            </a:outerShdw>
            <a:reflection stA="0" endPos="65000" dist="50800" dir="5400000" sy="-100000" algn="bl" rotWithShape="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F1C118B-C4CB-454C-B04E-725F1CD28D14}"/>
              </a:ext>
            </a:extLst>
          </p:cNvPr>
          <p:cNvSpPr/>
          <p:nvPr/>
        </p:nvSpPr>
        <p:spPr>
          <a:xfrm>
            <a:off x="2910208" y="0"/>
            <a:ext cx="651313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Mae </a:t>
            </a:r>
            <a:r>
              <a:rPr lang="en-US" sz="88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hi’n</a:t>
            </a:r>
            <a:r>
              <a:rPr lang="en-US" sz="88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r>
              <a:rPr lang="en-US" sz="8800" b="1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braf</a:t>
            </a:r>
            <a:endParaRPr lang="en-US" sz="8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94132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438496F-ED86-344C-8E42-2716FD4BC9DA}"/>
              </a:ext>
            </a:extLst>
          </p:cNvPr>
          <p:cNvSpPr/>
          <p:nvPr/>
        </p:nvSpPr>
        <p:spPr>
          <a:xfrm>
            <a:off x="1930364" y="544175"/>
            <a:ext cx="796551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Mae </a:t>
            </a:r>
            <a:r>
              <a:rPr lang="en-US" sz="8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hi’n</a:t>
            </a:r>
            <a:r>
              <a:rPr lang="en-US" sz="8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en-US" sz="80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gymylog</a:t>
            </a:r>
            <a:endParaRPr lang="en-US" sz="8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EF00F7-8E72-FB41-8269-E9B35B46680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3201671" y="2376844"/>
            <a:ext cx="5422900" cy="3721100"/>
          </a:xfrm>
          <a:prstGeom prst="rect">
            <a:avLst/>
          </a:prstGeom>
          <a:ln>
            <a:noFill/>
          </a:ln>
          <a:effectLst>
            <a:glow rad="127000">
              <a:schemeClr val="accent1"/>
            </a:glow>
            <a:reflection stA="0" endPos="65000" dist="508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26488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4287FEE9-7269-5045-A7F1-D48E9F0BF8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2699" y="228601"/>
            <a:ext cx="2141173" cy="252389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F4AAB9C-344D-9045-A376-84A28A817D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39" y="3970445"/>
            <a:ext cx="2217965" cy="2614413"/>
          </a:xfrm>
          <a:prstGeom prst="rect">
            <a:avLst/>
          </a:prstGeom>
          <a:effectLst>
            <a:glow rad="127000">
              <a:schemeClr val="accent1"/>
            </a:glow>
            <a:outerShdw blurRad="50800" dist="50800" dir="5400000" algn="ctr" rotWithShape="0">
              <a:srgbClr val="000000"/>
            </a:outerShdw>
            <a:reflection stA="0" endPos="65000" dist="50800" dir="5400000" sy="-100000" algn="bl" rotWithShape="0"/>
          </a:effec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99F32EA-D2C6-8140-A43E-4D31994BF119}"/>
              </a:ext>
            </a:extLst>
          </p:cNvPr>
          <p:cNvSpPr/>
          <p:nvPr/>
        </p:nvSpPr>
        <p:spPr>
          <a:xfrm>
            <a:off x="2195358" y="2271933"/>
            <a:ext cx="762734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Mae </a:t>
            </a:r>
            <a:r>
              <a:rPr lang="en-US" sz="8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hi’n</a:t>
            </a:r>
            <a:r>
              <a:rPr lang="en-US" sz="8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US" sz="88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rhewi</a:t>
            </a:r>
            <a:endParaRPr lang="en-US" sz="8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5391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56F1E39-C2F4-0A41-93E9-53269964F48A}"/>
              </a:ext>
            </a:extLst>
          </p:cNvPr>
          <p:cNvSpPr/>
          <p:nvPr/>
        </p:nvSpPr>
        <p:spPr>
          <a:xfrm>
            <a:off x="1177780" y="4485892"/>
            <a:ext cx="999972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Mae </a:t>
            </a:r>
            <a:r>
              <a:rPr lang="en-US" sz="8800" b="1" dirty="0" err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hi’n</a:t>
            </a:r>
            <a:r>
              <a:rPr lang="en-US" sz="88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 </a:t>
            </a:r>
            <a:r>
              <a:rPr lang="en-US" sz="8800" b="1" dirty="0" err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bwrw</a:t>
            </a:r>
            <a:r>
              <a:rPr lang="en-US" sz="88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 </a:t>
            </a:r>
            <a:r>
              <a:rPr lang="en-US" sz="8800" b="1" dirty="0" err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glaw</a:t>
            </a:r>
            <a:endParaRPr lang="en-US" sz="88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E848F26-6971-A644-9D8A-4C315089FE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11599"/>
          <a:stretch/>
        </p:blipFill>
        <p:spPr>
          <a:xfrm>
            <a:off x="3679505" y="360016"/>
            <a:ext cx="4321494" cy="4125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913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9B31F8E-57C2-284A-8982-298A1E219CFC}"/>
              </a:ext>
            </a:extLst>
          </p:cNvPr>
          <p:cNvSpPr/>
          <p:nvPr/>
        </p:nvSpPr>
        <p:spPr>
          <a:xfrm>
            <a:off x="3433769" y="2662535"/>
            <a:ext cx="495193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Hoff </a:t>
            </a:r>
            <a:r>
              <a:rPr lang="en-US" sz="88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Lliw</a:t>
            </a:r>
            <a:r>
              <a:rPr lang="en-US" sz="88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1064967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1265FFF-52D8-8E4A-839B-ADB49E087DC0}"/>
              </a:ext>
            </a:extLst>
          </p:cNvPr>
          <p:cNvSpPr/>
          <p:nvPr/>
        </p:nvSpPr>
        <p:spPr>
          <a:xfrm>
            <a:off x="5295137" y="2967335"/>
            <a:ext cx="16017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err="1">
                <a:ln/>
                <a:solidFill>
                  <a:schemeClr val="accent3"/>
                </a:solidFill>
              </a:rPr>
              <a:t>Coch</a:t>
            </a:r>
            <a:endParaRPr lang="en-US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5990AD0-2AFB-9542-9DEA-AE04212C2A7A}"/>
              </a:ext>
            </a:extLst>
          </p:cNvPr>
          <p:cNvSpPr/>
          <p:nvPr/>
        </p:nvSpPr>
        <p:spPr>
          <a:xfrm>
            <a:off x="6003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39FEC5-405C-7649-A0E5-BF50AD146DCD}"/>
              </a:ext>
            </a:extLst>
          </p:cNvPr>
          <p:cNvSpPr txBox="1"/>
          <p:nvPr/>
        </p:nvSpPr>
        <p:spPr>
          <a:xfrm>
            <a:off x="6002379" y="1802325"/>
            <a:ext cx="2455333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5400" dirty="0" err="1">
                <a:solidFill>
                  <a:srgbClr val="FFFF00"/>
                </a:solidFill>
              </a:rPr>
              <a:t>Melen</a:t>
            </a:r>
            <a:r>
              <a:rPr lang="en-US" sz="5400" dirty="0">
                <a:solidFill>
                  <a:srgbClr val="FFFF00"/>
                </a:solidFill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576D1B-5F17-3C43-99BF-E62733CAE3D5}"/>
              </a:ext>
            </a:extLst>
          </p:cNvPr>
          <p:cNvSpPr txBox="1"/>
          <p:nvPr/>
        </p:nvSpPr>
        <p:spPr>
          <a:xfrm>
            <a:off x="8669867" y="3890665"/>
            <a:ext cx="23537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pinc</a:t>
            </a:r>
            <a:endParaRPr lang="en-US" sz="72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7564C4-71F4-2345-9ADB-EA463AE708B8}"/>
              </a:ext>
            </a:extLst>
          </p:cNvPr>
          <p:cNvSpPr txBox="1"/>
          <p:nvPr/>
        </p:nvSpPr>
        <p:spPr>
          <a:xfrm>
            <a:off x="1264797" y="1513089"/>
            <a:ext cx="28278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 err="1">
                <a:solidFill>
                  <a:srgbClr val="0070C0"/>
                </a:solidFill>
              </a:rPr>
              <a:t>glas</a:t>
            </a:r>
            <a:endParaRPr lang="en-US" sz="7200" dirty="0">
              <a:solidFill>
                <a:srgbClr val="0070C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63A9DF-2D66-3747-BC11-CF19B2C6DDF1}"/>
              </a:ext>
            </a:extLst>
          </p:cNvPr>
          <p:cNvSpPr txBox="1"/>
          <p:nvPr/>
        </p:nvSpPr>
        <p:spPr>
          <a:xfrm>
            <a:off x="1270000" y="4436533"/>
            <a:ext cx="34882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 err="1">
                <a:solidFill>
                  <a:schemeClr val="accent4">
                    <a:lumMod val="75000"/>
                  </a:schemeClr>
                </a:solidFill>
              </a:rPr>
              <a:t>porffor</a:t>
            </a:r>
            <a:endParaRPr lang="en-US" sz="72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1B08E9-DB6A-AF4E-8D3D-2CC395A69A0E}"/>
              </a:ext>
            </a:extLst>
          </p:cNvPr>
          <p:cNvSpPr txBox="1"/>
          <p:nvPr/>
        </p:nvSpPr>
        <p:spPr>
          <a:xfrm>
            <a:off x="3665203" y="220428"/>
            <a:ext cx="34763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err="1">
                <a:solidFill>
                  <a:srgbClr val="FFC000"/>
                </a:solidFill>
              </a:rPr>
              <a:t>oren</a:t>
            </a:r>
            <a:endParaRPr lang="en-US" sz="9600" dirty="0">
              <a:solidFill>
                <a:srgbClr val="FFC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49E083-4412-4149-8408-D095BD77D20E}"/>
              </a:ext>
            </a:extLst>
          </p:cNvPr>
          <p:cNvSpPr txBox="1"/>
          <p:nvPr/>
        </p:nvSpPr>
        <p:spPr>
          <a:xfrm>
            <a:off x="4966085" y="5109570"/>
            <a:ext cx="34959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 err="1">
                <a:solidFill>
                  <a:srgbClr val="00B050"/>
                </a:solidFill>
              </a:rPr>
              <a:t>gwyrdd</a:t>
            </a:r>
            <a:endParaRPr lang="en-US" sz="7200" dirty="0">
              <a:solidFill>
                <a:srgbClr val="00B050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EBB25F0-4905-054C-AE42-14CF34E115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55094" y="0"/>
            <a:ext cx="5973681" cy="4218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7428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EAC5D0-882E-C446-A4E6-285D73BA17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03679" y="463549"/>
            <a:ext cx="9004257" cy="467741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298077E-0278-974E-BF70-9C3B67D9E3C8}"/>
              </a:ext>
            </a:extLst>
          </p:cNvPr>
          <p:cNvSpPr/>
          <p:nvPr/>
        </p:nvSpPr>
        <p:spPr>
          <a:xfrm>
            <a:off x="650241" y="4829294"/>
            <a:ext cx="11826239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600" dirty="0">
                <a:hlinkClick r:id="rId4"/>
              </a:rPr>
              <a:t>https://</a:t>
            </a:r>
            <a:r>
              <a:rPr lang="en-US" sz="6600" dirty="0" err="1">
                <a:hlinkClick r:id="rId4"/>
              </a:rPr>
              <a:t>youtu.be</a:t>
            </a:r>
            <a:r>
              <a:rPr lang="en-US" sz="6600" dirty="0">
                <a:hlinkClick r:id="rId4"/>
              </a:rPr>
              <a:t>/sbazy2qO2RQ</a:t>
            </a:r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1806113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311315C-D253-7F43-AF9C-879FE1A3BA3B}"/>
              </a:ext>
            </a:extLst>
          </p:cNvPr>
          <p:cNvSpPr/>
          <p:nvPr/>
        </p:nvSpPr>
        <p:spPr>
          <a:xfrm>
            <a:off x="250337" y="2967335"/>
            <a:ext cx="116913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Mae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hi’n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amser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chwarae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,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sefwch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pawb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!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F4D7E3-3DD5-9446-B344-A277AAFDA0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654297" y="3890665"/>
            <a:ext cx="2883422" cy="2877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3402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320</TotalTime>
  <Words>63</Words>
  <Application>Microsoft Macintosh PowerPoint</Application>
  <PresentationFormat>Widescreen</PresentationFormat>
  <Paragraphs>23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Tw Cen MT</vt:lpstr>
      <vt:lpstr>Circuit</vt:lpstr>
      <vt:lpstr>PowerPoint Presentation</vt:lpstr>
      <vt:lpstr>      Pa ddiwrnod yw hi heddiw??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Laurie Burgess (1903469)</dc:creator>
  <cp:lastModifiedBy>Laurie Burgess (1903469)</cp:lastModifiedBy>
  <cp:revision>13</cp:revision>
  <dcterms:created xsi:type="dcterms:W3CDTF">2020-02-24T17:26:07Z</dcterms:created>
  <dcterms:modified xsi:type="dcterms:W3CDTF">2020-02-25T12:24:45Z</dcterms:modified>
</cp:coreProperties>
</file>