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sldIdLst>
    <p:sldId id="256" r:id="rId2"/>
    <p:sldId id="324" r:id="rId3"/>
    <p:sldId id="326" r:id="rId4"/>
    <p:sldId id="284" r:id="rId5"/>
    <p:sldId id="305" r:id="rId6"/>
    <p:sldId id="306" r:id="rId7"/>
    <p:sldId id="338" r:id="rId8"/>
    <p:sldId id="285" r:id="rId9"/>
    <p:sldId id="307" r:id="rId10"/>
    <p:sldId id="308" r:id="rId11"/>
    <p:sldId id="310" r:id="rId12"/>
    <p:sldId id="309" r:id="rId13"/>
    <p:sldId id="344" r:id="rId14"/>
    <p:sldId id="351" r:id="rId15"/>
    <p:sldId id="352" r:id="rId16"/>
    <p:sldId id="312" r:id="rId17"/>
    <p:sldId id="339" r:id="rId18"/>
    <p:sldId id="341" r:id="rId19"/>
    <p:sldId id="340" r:id="rId20"/>
    <p:sldId id="342" r:id="rId21"/>
    <p:sldId id="313" r:id="rId22"/>
    <p:sldId id="314" r:id="rId23"/>
    <p:sldId id="325" r:id="rId24"/>
    <p:sldId id="315" r:id="rId25"/>
    <p:sldId id="289" r:id="rId26"/>
    <p:sldId id="345" r:id="rId27"/>
    <p:sldId id="290" r:id="rId28"/>
    <p:sldId id="291" r:id="rId29"/>
    <p:sldId id="274" r:id="rId30"/>
    <p:sldId id="320" r:id="rId31"/>
    <p:sldId id="327" r:id="rId32"/>
    <p:sldId id="269" r:id="rId33"/>
    <p:sldId id="276" r:id="rId34"/>
    <p:sldId id="286" r:id="rId35"/>
    <p:sldId id="321" r:id="rId36"/>
    <p:sldId id="287" r:id="rId37"/>
    <p:sldId id="317" r:id="rId38"/>
    <p:sldId id="322" r:id="rId39"/>
    <p:sldId id="288" r:id="rId40"/>
    <p:sldId id="275" r:id="rId41"/>
    <p:sldId id="329" r:id="rId42"/>
    <p:sldId id="343" r:id="rId43"/>
    <p:sldId id="330" r:id="rId44"/>
    <p:sldId id="328" r:id="rId45"/>
    <p:sldId id="292" r:id="rId46"/>
    <p:sldId id="293" r:id="rId47"/>
    <p:sldId id="294" r:id="rId48"/>
    <p:sldId id="295" r:id="rId49"/>
    <p:sldId id="319" r:id="rId50"/>
    <p:sldId id="277" r:id="rId51"/>
    <p:sldId id="336" r:id="rId52"/>
    <p:sldId id="337"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756" autoAdjust="0"/>
    <p:restoredTop sz="94660"/>
  </p:normalViewPr>
  <p:slideViewPr>
    <p:cSldViewPr snapToGrid="0">
      <p:cViewPr varScale="1">
        <p:scale>
          <a:sx n="92" d="100"/>
          <a:sy n="92" d="100"/>
        </p:scale>
        <p:origin x="44" y="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67DB81B-A2F1-47B9-B18D-FAA0921E6407}" type="datetimeFigureOut">
              <a:rPr lang="en-GB" smtClean="0"/>
              <a:t>08/12/2019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5E1DF-4767-4979-A1EE-1D362FF0CBDE}" type="slidenum">
              <a:rPr lang="en-GB" smtClean="0"/>
              <a:t>‹#›</a:t>
            </a:fld>
            <a:endParaRPr lang="en-GB"/>
          </a:p>
        </p:txBody>
      </p:sp>
    </p:spTree>
    <p:extLst>
      <p:ext uri="{BB962C8B-B14F-4D97-AF65-F5344CB8AC3E}">
        <p14:creationId xmlns:p14="http://schemas.microsoft.com/office/powerpoint/2010/main" val="1588048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67DB81B-A2F1-47B9-B18D-FAA0921E6407}" type="datetimeFigureOut">
              <a:rPr lang="en-GB" smtClean="0"/>
              <a:t>08/12/2019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5E1DF-4767-4979-A1EE-1D362FF0CBDE}" type="slidenum">
              <a:rPr lang="en-GB" smtClean="0"/>
              <a:t>‹#›</a:t>
            </a:fld>
            <a:endParaRPr lang="en-GB"/>
          </a:p>
        </p:txBody>
      </p:sp>
    </p:spTree>
    <p:extLst>
      <p:ext uri="{BB962C8B-B14F-4D97-AF65-F5344CB8AC3E}">
        <p14:creationId xmlns:p14="http://schemas.microsoft.com/office/powerpoint/2010/main" val="3965538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67DB81B-A2F1-47B9-B18D-FAA0921E6407}" type="datetimeFigureOut">
              <a:rPr lang="en-GB" smtClean="0"/>
              <a:t>08/12/2019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5E1DF-4767-4979-A1EE-1D362FF0CBDE}" type="slidenum">
              <a:rPr lang="en-GB" smtClean="0"/>
              <a:t>‹#›</a:t>
            </a:fld>
            <a:endParaRPr lang="en-GB"/>
          </a:p>
        </p:txBody>
      </p:sp>
    </p:spTree>
    <p:extLst>
      <p:ext uri="{BB962C8B-B14F-4D97-AF65-F5344CB8AC3E}">
        <p14:creationId xmlns:p14="http://schemas.microsoft.com/office/powerpoint/2010/main" val="3177876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67DB81B-A2F1-47B9-B18D-FAA0921E6407}" type="datetimeFigureOut">
              <a:rPr lang="en-GB" smtClean="0"/>
              <a:t>08/12/2019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25E1DF-4767-4979-A1EE-1D362FF0CBDE}" type="slidenum">
              <a:rPr lang="en-GB" smtClean="0"/>
              <a:t>‹#›</a:t>
            </a:fld>
            <a:endParaRPr lang="en-GB"/>
          </a:p>
        </p:txBody>
      </p:sp>
    </p:spTree>
    <p:extLst>
      <p:ext uri="{BB962C8B-B14F-4D97-AF65-F5344CB8AC3E}">
        <p14:creationId xmlns:p14="http://schemas.microsoft.com/office/powerpoint/2010/main" val="2418023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67DB81B-A2F1-47B9-B18D-FAA0921E6407}" type="datetimeFigureOut">
              <a:rPr lang="en-GB" smtClean="0"/>
              <a:t>08/12/2019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25E1DF-4767-4979-A1EE-1D362FF0CBDE}" type="slidenum">
              <a:rPr lang="en-GB" smtClean="0"/>
              <a:t>‹#›</a:t>
            </a:fld>
            <a:endParaRPr lang="en-GB"/>
          </a:p>
        </p:txBody>
      </p:sp>
    </p:spTree>
    <p:extLst>
      <p:ext uri="{BB962C8B-B14F-4D97-AF65-F5344CB8AC3E}">
        <p14:creationId xmlns:p14="http://schemas.microsoft.com/office/powerpoint/2010/main" val="3520868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67DB81B-A2F1-47B9-B18D-FAA0921E6407}" type="datetimeFigureOut">
              <a:rPr lang="en-GB" smtClean="0"/>
              <a:t>08/12/2019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25E1DF-4767-4979-A1EE-1D362FF0CBDE}" type="slidenum">
              <a:rPr lang="en-GB" smtClean="0"/>
              <a:t>‹#›</a:t>
            </a:fld>
            <a:endParaRPr lang="en-GB"/>
          </a:p>
        </p:txBody>
      </p:sp>
    </p:spTree>
    <p:extLst>
      <p:ext uri="{BB962C8B-B14F-4D97-AF65-F5344CB8AC3E}">
        <p14:creationId xmlns:p14="http://schemas.microsoft.com/office/powerpoint/2010/main" val="1607453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7DB81B-A2F1-47B9-B18D-FAA0921E6407}" type="datetimeFigureOut">
              <a:rPr lang="en-GB" smtClean="0"/>
              <a:t>08/12/2019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25E1DF-4767-4979-A1EE-1D362FF0CBDE}" type="slidenum">
              <a:rPr lang="en-GB" smtClean="0"/>
              <a:t>‹#›</a:t>
            </a:fld>
            <a:endParaRPr lang="en-GB"/>
          </a:p>
        </p:txBody>
      </p:sp>
    </p:spTree>
    <p:extLst>
      <p:ext uri="{BB962C8B-B14F-4D97-AF65-F5344CB8AC3E}">
        <p14:creationId xmlns:p14="http://schemas.microsoft.com/office/powerpoint/2010/main" val="3779455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7DB81B-A2F1-47B9-B18D-FAA0921E6407}" type="datetimeFigureOut">
              <a:rPr lang="en-GB" smtClean="0"/>
              <a:t>08/12/2019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25E1DF-4767-4979-A1EE-1D362FF0CBDE}" type="slidenum">
              <a:rPr lang="en-GB" smtClean="0"/>
              <a:t>‹#›</a:t>
            </a:fld>
            <a:endParaRPr lang="en-GB"/>
          </a:p>
        </p:txBody>
      </p:sp>
    </p:spTree>
    <p:extLst>
      <p:ext uri="{BB962C8B-B14F-4D97-AF65-F5344CB8AC3E}">
        <p14:creationId xmlns:p14="http://schemas.microsoft.com/office/powerpoint/2010/main" val="3302190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7DB81B-A2F1-47B9-B18D-FAA0921E6407}" type="datetimeFigureOut">
              <a:rPr lang="en-GB" smtClean="0"/>
              <a:t>08/12/2019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25E1DF-4767-4979-A1EE-1D362FF0CBDE}" type="slidenum">
              <a:rPr lang="en-GB" smtClean="0"/>
              <a:t>‹#›</a:t>
            </a:fld>
            <a:endParaRPr lang="en-GB"/>
          </a:p>
        </p:txBody>
      </p:sp>
    </p:spTree>
    <p:extLst>
      <p:ext uri="{BB962C8B-B14F-4D97-AF65-F5344CB8AC3E}">
        <p14:creationId xmlns:p14="http://schemas.microsoft.com/office/powerpoint/2010/main" val="434077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67DB81B-A2F1-47B9-B18D-FAA0921E6407}" type="datetimeFigureOut">
              <a:rPr lang="en-GB" smtClean="0"/>
              <a:t>08/12/2019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5E1DF-4767-4979-A1EE-1D362FF0CBDE}" type="slidenum">
              <a:rPr lang="en-GB" smtClean="0"/>
              <a:t>‹#›</a:t>
            </a:fld>
            <a:endParaRPr lang="en-GB"/>
          </a:p>
        </p:txBody>
      </p:sp>
    </p:spTree>
    <p:extLst>
      <p:ext uri="{BB962C8B-B14F-4D97-AF65-F5344CB8AC3E}">
        <p14:creationId xmlns:p14="http://schemas.microsoft.com/office/powerpoint/2010/main" val="3101806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67DB81B-A2F1-47B9-B18D-FAA0921E6407}" type="datetimeFigureOut">
              <a:rPr lang="en-GB" smtClean="0"/>
              <a:t>08/12/2019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5E1DF-4767-4979-A1EE-1D362FF0CBDE}" type="slidenum">
              <a:rPr lang="en-GB" smtClean="0"/>
              <a:t>‹#›</a:t>
            </a:fld>
            <a:endParaRPr lang="en-GB"/>
          </a:p>
        </p:txBody>
      </p:sp>
    </p:spTree>
    <p:extLst>
      <p:ext uri="{BB962C8B-B14F-4D97-AF65-F5344CB8AC3E}">
        <p14:creationId xmlns:p14="http://schemas.microsoft.com/office/powerpoint/2010/main" val="3831239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7DB81B-A2F1-47B9-B18D-FAA0921E6407}" type="datetimeFigureOut">
              <a:rPr lang="en-GB" smtClean="0"/>
              <a:t>08/12/2019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25E1DF-4767-4979-A1EE-1D362FF0CBDE}" type="slidenum">
              <a:rPr lang="en-GB" smtClean="0"/>
              <a:t>‹#›</a:t>
            </a:fld>
            <a:endParaRPr lang="en-GB"/>
          </a:p>
        </p:txBody>
      </p:sp>
    </p:spTree>
    <p:extLst>
      <p:ext uri="{BB962C8B-B14F-4D97-AF65-F5344CB8AC3E}">
        <p14:creationId xmlns:p14="http://schemas.microsoft.com/office/powerpoint/2010/main" val="1668497292"/>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gif"/><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google.co.uk/url?sa=i&amp;rct=j&amp;q=&amp;esrc=s&amp;source=images&amp;cd=&amp;cad=rja&amp;uact=8&amp;docid=32eCKluffuF5MM&amp;tbnid=6bZsNhvb3bJC6M:&amp;ved=0CAUQjRw&amp;url=http://www.rebuildchristchurch.co.nz/blog/2011/10/dbh-guidance-on-house-repairs-and-reconstruction-following-the-canterbury-earthquake&amp;ei=ktJTU5PbMrGY1AWWwICYDg&amp;psig=AFQjCNEKMt6MK1BjSSPIJPWt1VEg66q43A&amp;ust=1398088688809983"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xml"/><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www.google.co.uk/url?sa=i&amp;rct=j&amp;q=&amp;esrc=s&amp;source=images&amp;cd=&amp;cad=rja&amp;uact=8&amp;docid=34q0VH1RisudRM&amp;tbnid=hFzexXDGUB97QM:&amp;ved=0CAUQjRw&amp;url=http://commons.wikimedia.org/wiki/File:Temple_Church,_Bristol.jpg&amp;ei=YMlTU6XaBuKn0QWZ4oGwDw&amp;psig=AFQjCNGH_XesOzLt0WUTu9H_G6H_ICKzcg&amp;ust=1398086166174188"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jpeg"/></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www.propertysolutions.me.uk/trench.htm" TargetMode="Externa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www.google.co.uk/url?sa=i&amp;rct=j&amp;q=deep+strip+foundation&amp;source=images&amp;cd=&amp;cad=rja&amp;docid=AddnOsXe0ARyNM&amp;tbnid=WOYga3-gISsnBM:&amp;ved=&amp;url=http://www.boraconstruction.co.uk/substructures.html&amp;ei=PQkXU53GDYHKhAfrhIDoDg&amp;bvm=bv.62286460,d.ZG4&amp;psig=AFQjCNFLrs7HPDTWtJB2r2SKnLNteD9dxQ&amp;ust=1394104603188427" TargetMode="External"/><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s://www.google.com/url?sa=i&amp;url=https%3A%2F%2Fmarkfarwellplanthire.co.uk%2Ffoundations-concrete-fill-in-somerset%2F&amp;psig=AOvVaw0xjizrW3ECXodETmgp5wFN&amp;ust=1574705381314000&amp;source=images&amp;cd=vfe&amp;ved=0CAIQjRxqFwoTCMi-9ui4g-YCFQAAAAAdAAAAABAQ"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hyperlink" Target="https://www.designingbuildings.co.uk/wiki/Pad_foundation"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 Id="rId4" Type="http://schemas.openxmlformats.org/officeDocument/2006/relationships/image" Target="../media/image43.jpeg"/></Relationships>
</file>

<file path=ppt/slides/_rels/slide3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hyperlink" Target="https://www.designingbuildings.co.uk/wiki/Raft_foundation"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hyperlink" Target="http://www.google.co.uk/url?sa=i&amp;rct=j&amp;q=raft%20foundation&amp;source=images&amp;cd=&amp;cad=rja&amp;docid=rfR5V-KC-8_M7M&amp;tbnid=WkUZilaLaNV8kM:&amp;ved=0CAUQjRw&amp;url=http://www.tsd.ie/raftphotos.html&amp;ei=ZQoXU_jmHs6qhAeY64HQCA&amp;bvm=bv.62286460,d.ZG4&amp;psig=AFQjCNGLdkWPoYMgPGpeyjp3RwCbsVdrtg&amp;ust=1394105071281472"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3.jp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0190" y="214852"/>
            <a:ext cx="9527908" cy="6426167"/>
          </a:xfrm>
          <a:prstGeom prst="rect">
            <a:avLst/>
          </a:prstGeom>
          <a:ln w="57150">
            <a:solidFill>
              <a:schemeClr val="tx1"/>
            </a:solidFill>
          </a:ln>
        </p:spPr>
      </p:pic>
      <p:sp>
        <p:nvSpPr>
          <p:cNvPr id="2" name="TextBox 1"/>
          <p:cNvSpPr txBox="1"/>
          <p:nvPr/>
        </p:nvSpPr>
        <p:spPr>
          <a:xfrm>
            <a:off x="1842759" y="2429093"/>
            <a:ext cx="8725191" cy="830997"/>
          </a:xfrm>
          <a:prstGeom prst="rect">
            <a:avLst/>
          </a:prstGeom>
          <a:solidFill>
            <a:schemeClr val="bg1">
              <a:lumMod val="75000"/>
            </a:schemeClr>
          </a:solidFill>
        </p:spPr>
        <p:txBody>
          <a:bodyPr wrap="square" rtlCol="0">
            <a:spAutoFit/>
          </a:bodyPr>
          <a:lstStyle/>
          <a:p>
            <a:pPr algn="ctr"/>
            <a:r>
              <a:rPr lang="en-GB" sz="4800" dirty="0" smtClean="0">
                <a:solidFill>
                  <a:schemeClr val="bg1"/>
                </a:solidFill>
                <a:latin typeface="Arial" panose="020B0604020202020204" pitchFamily="34" charset="0"/>
                <a:cs typeface="Arial" panose="020B0604020202020204" pitchFamily="34" charset="0"/>
              </a:rPr>
              <a:t>FOUNDATIONS</a:t>
            </a:r>
            <a:endParaRPr lang="en-GB" sz="4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42274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358" y="0"/>
            <a:ext cx="8911687" cy="1280890"/>
          </a:xfrm>
        </p:spPr>
        <p:txBody>
          <a:bodyPr/>
          <a:lstStyle/>
          <a:p>
            <a:r>
              <a:rPr lang="en-GB" dirty="0" smtClean="0"/>
              <a:t>Foundations</a:t>
            </a:r>
            <a:endParaRPr lang="en-GB" dirty="0"/>
          </a:p>
        </p:txBody>
      </p:sp>
      <p:sp>
        <p:nvSpPr>
          <p:cNvPr id="4" name="Rectangle 3"/>
          <p:cNvSpPr/>
          <p:nvPr/>
        </p:nvSpPr>
        <p:spPr>
          <a:xfrm>
            <a:off x="451605" y="1896683"/>
            <a:ext cx="7410543" cy="2677656"/>
          </a:xfrm>
          <a:prstGeom prst="rect">
            <a:avLst/>
          </a:prstGeom>
        </p:spPr>
        <p:txBody>
          <a:bodyPr wrap="square">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It carries the weight of the building</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Transfers loads safely to the ground</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It spreads the weight of the building</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It provides a flat level surface in which to build on</a:t>
            </a:r>
          </a:p>
        </p:txBody>
      </p:sp>
      <p:sp>
        <p:nvSpPr>
          <p:cNvPr id="5" name="Rectangle 4"/>
          <p:cNvSpPr/>
          <p:nvPr/>
        </p:nvSpPr>
        <p:spPr>
          <a:xfrm>
            <a:off x="451605" y="1130654"/>
            <a:ext cx="6856721" cy="461665"/>
          </a:xfrm>
          <a:prstGeom prst="rect">
            <a:avLst/>
          </a:prstGeom>
          <a:ln>
            <a:solidFill>
              <a:schemeClr val="accent1"/>
            </a:solidFill>
          </a:ln>
        </p:spPr>
        <p:txBody>
          <a:bodyPr wrap="square">
            <a:spAutoFit/>
          </a:bodyPr>
          <a:lstStyle/>
          <a:p>
            <a:r>
              <a:rPr lang="en-GB" sz="2400" dirty="0">
                <a:latin typeface="Arial" panose="020B0604020202020204" pitchFamily="34" charset="0"/>
                <a:cs typeface="Arial" panose="020B0604020202020204" pitchFamily="34" charset="0"/>
              </a:rPr>
              <a:t>What is the </a:t>
            </a:r>
            <a:r>
              <a:rPr lang="en-GB" sz="2400" dirty="0" smtClean="0">
                <a:latin typeface="Arial" panose="020B0604020202020204" pitchFamily="34" charset="0"/>
                <a:cs typeface="Arial" panose="020B0604020202020204" pitchFamily="34" charset="0"/>
              </a:rPr>
              <a:t>function of </a:t>
            </a:r>
            <a:r>
              <a:rPr lang="en-GB" sz="2400" dirty="0">
                <a:latin typeface="Arial" panose="020B0604020202020204" pitchFamily="34" charset="0"/>
                <a:cs typeface="Arial" panose="020B0604020202020204" pitchFamily="34" charset="0"/>
              </a:rPr>
              <a:t>a foundation</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5600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0390" y="362751"/>
            <a:ext cx="8229600" cy="1143000"/>
          </a:xfrm>
        </p:spPr>
        <p:txBody>
          <a:bodyPr>
            <a:noAutofit/>
          </a:bodyPr>
          <a:lstStyle/>
          <a:p>
            <a:pPr algn="l"/>
            <a:r>
              <a:rPr lang="en-GB" sz="3200" dirty="0">
                <a:latin typeface="Arial" panose="020B0604020202020204" pitchFamily="34" charset="0"/>
                <a:cs typeface="Arial" panose="020B0604020202020204" pitchFamily="34" charset="0"/>
              </a:rPr>
              <a:t>Which foundation is the right one to choose</a:t>
            </a:r>
            <a:r>
              <a:rPr lang="en-GB" sz="3200" dirty="0" smtClean="0">
                <a:latin typeface="Arial" panose="020B0604020202020204" pitchFamily="34" charset="0"/>
                <a:cs typeface="Arial" panose="020B0604020202020204" pitchFamily="34" charset="0"/>
              </a:rPr>
              <a:t>?</a:t>
            </a:r>
            <a:br>
              <a:rPr lang="en-GB" sz="3200" dirty="0" smtClean="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4" name="Rectangle 3"/>
          <p:cNvSpPr/>
          <p:nvPr/>
        </p:nvSpPr>
        <p:spPr>
          <a:xfrm>
            <a:off x="1070390" y="1264652"/>
            <a:ext cx="9462660" cy="3785652"/>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Choosing a foundation for a project depends upon a number of key factors: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type of building structure</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Soil conditions</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Site constraints – e.g. the size and shape of the site </a:t>
            </a:r>
            <a:r>
              <a:rPr lang="en-GB" sz="2000" dirty="0" smtClean="0">
                <a:latin typeface="Arial" panose="020B0604020202020204" pitchFamily="34" charset="0"/>
                <a:cs typeface="Arial" panose="020B0604020202020204" pitchFamily="34" charset="0"/>
              </a:rPr>
              <a:t>layout in accessibility</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smtClean="0">
                <a:latin typeface="Arial" panose="020B0604020202020204" pitchFamily="34" charset="0"/>
                <a:cs typeface="Arial" panose="020B0604020202020204" pitchFamily="34" charset="0"/>
              </a:rPr>
              <a:t>Presence of Water</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smtClean="0">
                <a:latin typeface="Arial" panose="020B0604020202020204" pitchFamily="34" charset="0"/>
                <a:cs typeface="Arial" panose="020B0604020202020204" pitchFamily="34" charset="0"/>
              </a:rPr>
              <a:t>Exterior Loading possibility / vibration</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5623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 calcmode="lin" valueType="num">
                                      <p:cBhvr additive="base">
                                        <p:cTn id="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5" end="5"/>
                                            </p:txEl>
                                          </p:spTgt>
                                        </p:tgtEl>
                                        <p:attrNameLst>
                                          <p:attrName>style.visibility</p:attrName>
                                        </p:attrNameLst>
                                      </p:cBhvr>
                                      <p:to>
                                        <p:strVal val="visible"/>
                                      </p:to>
                                    </p:set>
                                    <p:anim calcmode="lin" valueType="num">
                                      <p:cBhvr additive="base">
                                        <p:cTn id="1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anim calcmode="lin" valueType="num">
                                      <p:cBhvr additive="base">
                                        <p:cTn id="1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9" end="9"/>
                                            </p:txEl>
                                          </p:spTgt>
                                        </p:tgtEl>
                                        <p:attrNameLst>
                                          <p:attrName>style.visibility</p:attrName>
                                        </p:attrNameLst>
                                      </p:cBhvr>
                                      <p:to>
                                        <p:strVal val="visible"/>
                                      </p:to>
                                    </p:set>
                                    <p:anim calcmode="lin" valueType="num">
                                      <p:cBhvr additive="base">
                                        <p:cTn id="25"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11" end="11"/>
                                            </p:txEl>
                                          </p:spTgt>
                                        </p:tgtEl>
                                        <p:attrNameLst>
                                          <p:attrName>style.visibility</p:attrName>
                                        </p:attrNameLst>
                                      </p:cBhvr>
                                      <p:to>
                                        <p:strVal val="visible"/>
                                      </p:to>
                                    </p:set>
                                    <p:anim calcmode="lin" valueType="num">
                                      <p:cBhvr additive="base">
                                        <p:cTn id="31"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71500" y="540149"/>
            <a:ext cx="11049000" cy="1366528"/>
          </a:xfrm>
          <a:prstGeom prst="rect">
            <a:avLst/>
          </a:prstGeom>
        </p:spPr>
        <p:txBody>
          <a:bodyPr wrap="square">
            <a:spAutoFit/>
          </a:bodyPr>
          <a:lstStyle/>
          <a:p>
            <a:pPr algn="just">
              <a:lnSpc>
                <a:spcPct val="115000"/>
              </a:lnSpc>
              <a:spcAft>
                <a:spcPts val="1000"/>
              </a:spcAft>
            </a:pPr>
            <a:r>
              <a:rPr lang="en-GB" dirty="0">
                <a:latin typeface="Arial" panose="020B0604020202020204" pitchFamily="34" charset="0"/>
                <a:ea typeface="Calibri" panose="020F0502020204030204" pitchFamily="34" charset="0"/>
                <a:cs typeface="Arial" panose="020B0604020202020204" pitchFamily="34" charset="0"/>
              </a:rPr>
              <a:t>Foundations </a:t>
            </a:r>
            <a:r>
              <a:rPr lang="en-GB" b="1" dirty="0">
                <a:latin typeface="Arial" panose="020B0604020202020204" pitchFamily="34" charset="0"/>
                <a:ea typeface="Calibri" panose="020F0502020204030204" pitchFamily="34" charset="0"/>
                <a:cs typeface="Arial" panose="020B0604020202020204" pitchFamily="34" charset="0"/>
              </a:rPr>
              <a:t>transmit loads to the </a:t>
            </a:r>
            <a:r>
              <a:rPr lang="en-GB" b="1" dirty="0" smtClean="0">
                <a:latin typeface="Arial" panose="020B0604020202020204" pitchFamily="34" charset="0"/>
                <a:ea typeface="Calibri" panose="020F0502020204030204" pitchFamily="34" charset="0"/>
                <a:cs typeface="Arial" panose="020B0604020202020204" pitchFamily="34" charset="0"/>
              </a:rPr>
              <a:t>ground</a:t>
            </a:r>
            <a:r>
              <a:rPr lang="en-GB" dirty="0" smtClean="0">
                <a:latin typeface="Arial" panose="020B0604020202020204" pitchFamily="34" charset="0"/>
                <a:ea typeface="Calibri" panose="020F0502020204030204" pitchFamily="34" charset="0"/>
                <a:cs typeface="Arial" panose="020B0604020202020204" pitchFamily="34" charset="0"/>
              </a:rPr>
              <a:t>, </a:t>
            </a:r>
            <a:r>
              <a:rPr lang="en-GB" b="1" dirty="0" smtClean="0">
                <a:latin typeface="Arial" panose="020B0604020202020204" pitchFamily="34" charset="0"/>
                <a:ea typeface="Calibri" panose="020F0502020204030204" pitchFamily="34" charset="0"/>
                <a:cs typeface="Arial" panose="020B0604020202020204" pitchFamily="34" charset="0"/>
              </a:rPr>
              <a:t>through </a:t>
            </a:r>
            <a:r>
              <a:rPr lang="en-GB" b="1" dirty="0">
                <a:latin typeface="Arial" panose="020B0604020202020204" pitchFamily="34" charset="0"/>
                <a:ea typeface="Calibri" panose="020F0502020204030204" pitchFamily="34" charset="0"/>
                <a:cs typeface="Arial" panose="020B0604020202020204" pitchFamily="34" charset="0"/>
              </a:rPr>
              <a:t>the bearing surface</a:t>
            </a:r>
            <a:r>
              <a:rPr lang="en-GB" dirty="0">
                <a:latin typeface="Arial" panose="020B0604020202020204" pitchFamily="34" charset="0"/>
                <a:ea typeface="Calibri" panose="020F0502020204030204" pitchFamily="34" charset="0"/>
                <a:cs typeface="Arial" panose="020B0604020202020204" pitchFamily="34" charset="0"/>
              </a:rPr>
              <a:t>. These loads can be </a:t>
            </a:r>
            <a:r>
              <a:rPr lang="en-GB" b="1" dirty="0">
                <a:latin typeface="Arial" panose="020B0604020202020204" pitchFamily="34" charset="0"/>
                <a:ea typeface="Calibri" panose="020F0502020204030204" pitchFamily="34" charset="0"/>
                <a:cs typeface="Arial" panose="020B0604020202020204" pitchFamily="34" charset="0"/>
              </a:rPr>
              <a:t>dead, </a:t>
            </a:r>
            <a:r>
              <a:rPr lang="en-GB" b="1" dirty="0" smtClean="0">
                <a:latin typeface="Arial" panose="020B0604020202020204" pitchFamily="34" charset="0"/>
                <a:ea typeface="Calibri" panose="020F0502020204030204" pitchFamily="34" charset="0"/>
                <a:cs typeface="Arial" panose="020B0604020202020204" pitchFamily="34" charset="0"/>
              </a:rPr>
              <a:t>imposed </a:t>
            </a:r>
            <a:r>
              <a:rPr lang="en-GB" b="1" dirty="0">
                <a:latin typeface="Arial" panose="020B0604020202020204" pitchFamily="34" charset="0"/>
                <a:ea typeface="Calibri" panose="020F0502020204030204" pitchFamily="34" charset="0"/>
                <a:cs typeface="Arial" panose="020B0604020202020204" pitchFamily="34" charset="0"/>
              </a:rPr>
              <a:t>and wind loads</a:t>
            </a:r>
            <a:r>
              <a:rPr lang="en-GB" dirty="0">
                <a:latin typeface="Arial" panose="020B0604020202020204" pitchFamily="34" charset="0"/>
                <a:ea typeface="Calibri" panose="020F0502020204030204" pitchFamily="34" charset="0"/>
                <a:cs typeface="Arial" panose="020B0604020202020204" pitchFamily="34" charset="0"/>
              </a:rPr>
              <a:t> mainly, but we can have other </a:t>
            </a:r>
            <a:r>
              <a:rPr lang="en-GB" dirty="0" smtClean="0">
                <a:latin typeface="Arial" panose="020B0604020202020204" pitchFamily="34" charset="0"/>
                <a:ea typeface="Calibri" panose="020F0502020204030204" pitchFamily="34" charset="0"/>
                <a:cs typeface="Arial" panose="020B0604020202020204" pitchFamily="34" charset="0"/>
              </a:rPr>
              <a:t>effects, </a:t>
            </a:r>
            <a:r>
              <a:rPr lang="en-GB" dirty="0">
                <a:latin typeface="Arial" panose="020B0604020202020204" pitchFamily="34" charset="0"/>
                <a:ea typeface="Calibri" panose="020F0502020204030204" pitchFamily="34" charset="0"/>
                <a:cs typeface="Arial" panose="020B0604020202020204" pitchFamily="34" charset="0"/>
              </a:rPr>
              <a:t>such as </a:t>
            </a:r>
            <a:r>
              <a:rPr lang="en-GB" dirty="0" smtClean="0">
                <a:latin typeface="Arial" panose="020B0604020202020204" pitchFamily="34" charset="0"/>
                <a:ea typeface="Calibri" panose="020F0502020204030204" pitchFamily="34" charset="0"/>
                <a:cs typeface="Arial" panose="020B0604020202020204" pitchFamily="34" charset="0"/>
              </a:rPr>
              <a:t>earthquake. They </a:t>
            </a:r>
            <a:r>
              <a:rPr lang="en-GB" dirty="0">
                <a:latin typeface="Arial" panose="020B0604020202020204" pitchFamily="34" charset="0"/>
                <a:ea typeface="Calibri" panose="020F0502020204030204" pitchFamily="34" charset="0"/>
                <a:cs typeface="Arial" panose="020B0604020202020204" pitchFamily="34" charset="0"/>
              </a:rPr>
              <a:t>must do that in a manner so not to cause any </a:t>
            </a:r>
            <a:r>
              <a:rPr lang="en-GB" b="1" dirty="0">
                <a:latin typeface="Arial" panose="020B0604020202020204" pitchFamily="34" charset="0"/>
                <a:ea typeface="Calibri" panose="020F0502020204030204" pitchFamily="34" charset="0"/>
                <a:cs typeface="Arial" panose="020B0604020202020204" pitchFamily="34" charset="0"/>
              </a:rPr>
              <a:t>settlement</a:t>
            </a:r>
            <a:r>
              <a:rPr lang="en-GB" dirty="0">
                <a:latin typeface="Arial" panose="020B0604020202020204" pitchFamily="34" charset="0"/>
                <a:ea typeface="Calibri" panose="020F0502020204030204" pitchFamily="34" charset="0"/>
                <a:cs typeface="Arial" panose="020B0604020202020204" pitchFamily="34" charset="0"/>
              </a:rPr>
              <a:t> which would impair the stability or cause damage to any part of the building.</a:t>
            </a:r>
          </a:p>
        </p:txBody>
      </p:sp>
      <p:sp>
        <p:nvSpPr>
          <p:cNvPr id="5" name="Rectangle 4"/>
          <p:cNvSpPr/>
          <p:nvPr/>
        </p:nvSpPr>
        <p:spPr>
          <a:xfrm>
            <a:off x="571500" y="1905561"/>
            <a:ext cx="6096000" cy="4556119"/>
          </a:xfrm>
          <a:prstGeom prst="rect">
            <a:avLst/>
          </a:prstGeom>
        </p:spPr>
        <p:txBody>
          <a:bodyPr>
            <a:spAutoFit/>
          </a:bodyPr>
          <a:lstStyle/>
          <a:p>
            <a:pPr algn="just">
              <a:lnSpc>
                <a:spcPct val="115000"/>
              </a:lnSpc>
              <a:spcAft>
                <a:spcPts val="1000"/>
              </a:spcAft>
            </a:pPr>
            <a:r>
              <a:rPr lang="en-GB" dirty="0">
                <a:latin typeface="Arial" panose="020B0604020202020204" pitchFamily="34" charset="0"/>
                <a:ea typeface="Calibri" panose="020F0502020204030204" pitchFamily="34" charset="0"/>
                <a:cs typeface="Arial" panose="020B0604020202020204" pitchFamily="34" charset="0"/>
              </a:rPr>
              <a:t>Foundations can be made with materials which support </a:t>
            </a:r>
            <a:r>
              <a:rPr lang="en-GB" dirty="0" smtClean="0">
                <a:latin typeface="Arial" panose="020B0604020202020204" pitchFamily="34" charset="0"/>
                <a:ea typeface="Calibri" panose="020F0502020204030204" pitchFamily="34" charset="0"/>
                <a:cs typeface="Arial" panose="020B0604020202020204" pitchFamily="34" charset="0"/>
              </a:rPr>
              <a:t>compression, tensile and shear </a:t>
            </a:r>
            <a:r>
              <a:rPr lang="en-GB" dirty="0">
                <a:latin typeface="Arial" panose="020B0604020202020204" pitchFamily="34" charset="0"/>
                <a:ea typeface="Calibri" panose="020F0502020204030204" pitchFamily="34" charset="0"/>
                <a:cs typeface="Arial" panose="020B0604020202020204" pitchFamily="34" charset="0"/>
              </a:rPr>
              <a:t>stress. </a:t>
            </a:r>
            <a:endParaRPr lang="en-GB" dirty="0" smtClean="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dirty="0" smtClean="0">
                <a:latin typeface="Arial" panose="020B0604020202020204" pitchFamily="34" charset="0"/>
                <a:ea typeface="Calibri" panose="020F0502020204030204" pitchFamily="34" charset="0"/>
                <a:cs typeface="Arial" panose="020B0604020202020204" pitchFamily="34" charset="0"/>
              </a:rPr>
              <a:t>Stone blocks were used traditionally, sometimes joined with any kind of binder (lime or hydraulic lime). </a:t>
            </a:r>
          </a:p>
          <a:p>
            <a:pPr algn="just">
              <a:lnSpc>
                <a:spcPct val="115000"/>
              </a:lnSpc>
              <a:spcAft>
                <a:spcPts val="1000"/>
              </a:spcAft>
            </a:pPr>
            <a:endParaRPr lang="en-GB" dirty="0" smtClean="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endParaRPr lang="en-GB" dirty="0" smtClean="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dirty="0" smtClean="0">
                <a:latin typeface="Arial" panose="020B0604020202020204" pitchFamily="34" charset="0"/>
                <a:ea typeface="Calibri" panose="020F0502020204030204" pitchFamily="34" charset="0"/>
                <a:cs typeface="Arial" panose="020B0604020202020204" pitchFamily="34" charset="0"/>
              </a:rPr>
              <a:t>At </a:t>
            </a:r>
            <a:r>
              <a:rPr lang="en-GB" dirty="0">
                <a:latin typeface="Arial" panose="020B0604020202020204" pitchFamily="34" charset="0"/>
                <a:ea typeface="Calibri" panose="020F0502020204030204" pitchFamily="34" charset="0"/>
                <a:cs typeface="Arial" panose="020B0604020202020204" pitchFamily="34" charset="0"/>
              </a:rPr>
              <a:t>present the most common is the use of </a:t>
            </a:r>
            <a:r>
              <a:rPr lang="en-GB" b="1" dirty="0">
                <a:latin typeface="Arial" panose="020B0604020202020204" pitchFamily="34" charset="0"/>
                <a:ea typeface="Calibri" panose="020F0502020204030204" pitchFamily="34" charset="0"/>
                <a:cs typeface="Arial" panose="020B0604020202020204" pitchFamily="34" charset="0"/>
              </a:rPr>
              <a:t>reinforced concrete, </a:t>
            </a:r>
            <a:r>
              <a:rPr lang="en-GB" dirty="0">
                <a:latin typeface="Arial" panose="020B0604020202020204" pitchFamily="34" charset="0"/>
                <a:ea typeface="Calibri" panose="020F0502020204030204" pitchFamily="34" charset="0"/>
                <a:cs typeface="Arial" panose="020B0604020202020204" pitchFamily="34" charset="0"/>
              </a:rPr>
              <a:t>although occasionally it is also developed with </a:t>
            </a:r>
            <a:r>
              <a:rPr lang="en-GB" b="1" dirty="0">
                <a:latin typeface="Arial" panose="020B0604020202020204" pitchFamily="34" charset="0"/>
                <a:ea typeface="Calibri" panose="020F0502020204030204" pitchFamily="34" charset="0"/>
                <a:cs typeface="Arial" panose="020B0604020202020204" pitchFamily="34" charset="0"/>
              </a:rPr>
              <a:t>precast </a:t>
            </a:r>
            <a:r>
              <a:rPr lang="en-GB" b="1" dirty="0" smtClean="0">
                <a:latin typeface="Arial" panose="020B0604020202020204" pitchFamily="34" charset="0"/>
                <a:ea typeface="Calibri" panose="020F0502020204030204" pitchFamily="34" charset="0"/>
                <a:cs typeface="Arial" panose="020B0604020202020204" pitchFamily="34" charset="0"/>
              </a:rPr>
              <a:t>elements, such as steel. </a:t>
            </a:r>
          </a:p>
          <a:p>
            <a:pPr algn="just">
              <a:lnSpc>
                <a:spcPct val="115000"/>
              </a:lnSpc>
              <a:spcAft>
                <a:spcPts val="1000"/>
              </a:spcAft>
            </a:pPr>
            <a:r>
              <a:rPr lang="en-GB" b="1" dirty="0" smtClean="0">
                <a:latin typeface="Arial" panose="020B0604020202020204" pitchFamily="34" charset="0"/>
                <a:ea typeface="Calibri" panose="020F0502020204030204" pitchFamily="34" charset="0"/>
                <a:cs typeface="Arial" panose="020B0604020202020204" pitchFamily="34" charset="0"/>
              </a:rPr>
              <a:t>Timber</a:t>
            </a:r>
            <a:r>
              <a:rPr lang="en-GB" dirty="0" smtClean="0">
                <a:latin typeface="Arial" panose="020B0604020202020204" pitchFamily="34" charset="0"/>
                <a:ea typeface="Calibri" panose="020F0502020204030204" pitchFamily="34" charset="0"/>
                <a:cs typeface="Arial" panose="020B0604020202020204" pitchFamily="34" charset="0"/>
              </a:rPr>
              <a:t> </a:t>
            </a:r>
            <a:r>
              <a:rPr lang="en-GB" dirty="0">
                <a:latin typeface="Arial" panose="020B0604020202020204" pitchFamily="34" charset="0"/>
                <a:ea typeface="Calibri" panose="020F0502020204030204" pitchFamily="34" charset="0"/>
                <a:cs typeface="Arial" panose="020B0604020202020204" pitchFamily="34" charset="0"/>
              </a:rPr>
              <a:t>is not a common element for foundations due to durability, but there are </a:t>
            </a:r>
            <a:r>
              <a:rPr lang="en-GB" b="1" dirty="0">
                <a:latin typeface="Arial" panose="020B0604020202020204" pitchFamily="34" charset="0"/>
                <a:ea typeface="Calibri" panose="020F0502020204030204" pitchFamily="34" charset="0"/>
                <a:cs typeface="Arial" panose="020B0604020202020204" pitchFamily="34" charset="0"/>
              </a:rPr>
              <a:t>some piling foundations with this material.</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73610" y="4353286"/>
            <a:ext cx="3285543" cy="2173153"/>
          </a:xfrm>
          <a:prstGeom prst="rect">
            <a:avLst/>
          </a:prstGeom>
          <a:ln w="28575">
            <a:solidFill>
              <a:schemeClr val="tx1"/>
            </a:solidFill>
          </a:ln>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89679" y="1719329"/>
            <a:ext cx="3269475" cy="2453640"/>
          </a:xfrm>
          <a:prstGeom prst="rect">
            <a:avLst/>
          </a:prstGeom>
          <a:ln w="28575">
            <a:solidFill>
              <a:schemeClr val="tx1"/>
            </a:solidFill>
          </a:ln>
        </p:spPr>
      </p:pic>
    </p:spTree>
    <p:extLst>
      <p:ext uri="{BB962C8B-B14F-4D97-AF65-F5344CB8AC3E}">
        <p14:creationId xmlns:p14="http://schemas.microsoft.com/office/powerpoint/2010/main" val="3022931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anim calcmode="lin" valueType="num">
                                      <p:cBhvr additive="base">
                                        <p:cTn id="23"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9456" y="982469"/>
            <a:ext cx="7632848"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Objective:</a:t>
            </a:r>
          </a:p>
          <a:p>
            <a:r>
              <a:rPr lang="en-GB" sz="2800" dirty="0">
                <a:latin typeface="Arial" panose="020B0604020202020204" pitchFamily="34" charset="0"/>
                <a:cs typeface="Arial" panose="020B0604020202020204" pitchFamily="34" charset="0"/>
              </a:rPr>
              <a:t>Transmit loads to the ground</a:t>
            </a:r>
          </a:p>
        </p:txBody>
      </p:sp>
      <p:sp>
        <p:nvSpPr>
          <p:cNvPr id="3" name="Rectangle 2"/>
          <p:cNvSpPr/>
          <p:nvPr/>
        </p:nvSpPr>
        <p:spPr>
          <a:xfrm>
            <a:off x="4799856" y="4581128"/>
            <a:ext cx="3312368" cy="1152128"/>
          </a:xfrm>
          <a:prstGeom prst="rect">
            <a:avLst/>
          </a:prstGeom>
          <a:pattFill prst="divot">
            <a:fgClr>
              <a:schemeClr val="accent1"/>
            </a:fgClr>
            <a:bgClr>
              <a:schemeClr val="bg1"/>
            </a:bgClr>
          </a:patt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6240016" y="2780928"/>
            <a:ext cx="432048" cy="18002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6312024" y="3140968"/>
            <a:ext cx="288032" cy="14401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p:cNvCxnSpPr/>
          <p:nvPr/>
        </p:nvCxnSpPr>
        <p:spPr>
          <a:xfrm flipH="1">
            <a:off x="5519936" y="4725144"/>
            <a:ext cx="576064"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a:off x="6023992" y="4725144"/>
            <a:ext cx="288032" cy="360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6456040" y="4725145"/>
            <a:ext cx="0" cy="3617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6600056" y="4725144"/>
            <a:ext cx="288032" cy="360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6850394" y="4725144"/>
            <a:ext cx="54175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4799856"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5015880"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5231904"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a:off x="5447928"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5663952"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5879976"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6096000"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6312024"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a:off x="6528048"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a:off x="6744072"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6960096"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p:nvPr/>
        </p:nvCxnSpPr>
        <p:spPr>
          <a:xfrm>
            <a:off x="7176120"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a:off x="7392144" y="5733748"/>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p:nvPr/>
        </p:nvCxnSpPr>
        <p:spPr>
          <a:xfrm>
            <a:off x="7608168" y="5733748"/>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a:xfrm>
            <a:off x="7824192" y="5733748"/>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p:cNvCxnSpPr/>
          <p:nvPr/>
        </p:nvCxnSpPr>
        <p:spPr>
          <a:xfrm>
            <a:off x="8040216"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1460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799856" y="4581128"/>
            <a:ext cx="3312368" cy="1152128"/>
          </a:xfrm>
          <a:prstGeom prst="rect">
            <a:avLst/>
          </a:prstGeom>
          <a:pattFill prst="divot">
            <a:fgClr>
              <a:schemeClr val="accent1"/>
            </a:fgClr>
            <a:bgClr>
              <a:schemeClr val="bg1"/>
            </a:bgClr>
          </a:patt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6240016" y="2780928"/>
            <a:ext cx="432048" cy="18002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6312024" y="3140968"/>
            <a:ext cx="288032" cy="14401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flipH="1">
            <a:off x="6769622" y="4239914"/>
            <a:ext cx="1296144"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Curved Down Arrow 12"/>
          <p:cNvSpPr/>
          <p:nvPr/>
        </p:nvSpPr>
        <p:spPr>
          <a:xfrm>
            <a:off x="5879976" y="3717032"/>
            <a:ext cx="1224136" cy="522882"/>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TextBox 1"/>
          <p:cNvSpPr txBox="1"/>
          <p:nvPr/>
        </p:nvSpPr>
        <p:spPr>
          <a:xfrm>
            <a:off x="527656" y="508903"/>
            <a:ext cx="6072400" cy="461665"/>
          </a:xfrm>
          <a:prstGeom prst="rect">
            <a:avLst/>
          </a:prstGeom>
          <a:noFill/>
        </p:spPr>
        <p:txBody>
          <a:bodyPr wrap="square" rtlCol="0">
            <a:spAutoFit/>
          </a:bodyPr>
          <a:lstStyle/>
          <a:p>
            <a:r>
              <a:rPr lang="en-GB" sz="2400" dirty="0" smtClean="0"/>
              <a:t>Not a straight forward problem…. </a:t>
            </a:r>
            <a:endParaRPr lang="en-GB" sz="2400" dirty="0"/>
          </a:p>
        </p:txBody>
      </p:sp>
      <p:sp>
        <p:nvSpPr>
          <p:cNvPr id="14" name="TextBox 13"/>
          <p:cNvSpPr txBox="1"/>
          <p:nvPr/>
        </p:nvSpPr>
        <p:spPr>
          <a:xfrm>
            <a:off x="3071664" y="1891303"/>
            <a:ext cx="2520280" cy="1631216"/>
          </a:xfrm>
          <a:prstGeom prst="rect">
            <a:avLst/>
          </a:prstGeom>
          <a:noFill/>
        </p:spPr>
        <p:txBody>
          <a:bodyPr wrap="square" rtlCol="0">
            <a:spAutoFit/>
          </a:bodyPr>
          <a:lstStyle/>
          <a:p>
            <a:r>
              <a:rPr lang="en-GB" sz="2000" dirty="0"/>
              <a:t>Dead loads</a:t>
            </a:r>
          </a:p>
          <a:p>
            <a:r>
              <a:rPr lang="en-GB" sz="2000" dirty="0"/>
              <a:t>Imposed loads</a:t>
            </a:r>
          </a:p>
          <a:p>
            <a:r>
              <a:rPr lang="en-GB" sz="2000" dirty="0"/>
              <a:t>Wind </a:t>
            </a:r>
          </a:p>
          <a:p>
            <a:r>
              <a:rPr lang="en-GB" sz="2000" dirty="0"/>
              <a:t>Snow</a:t>
            </a:r>
          </a:p>
          <a:p>
            <a:r>
              <a:rPr lang="en-GB" sz="2000" dirty="0"/>
              <a:t>Etc.</a:t>
            </a:r>
          </a:p>
        </p:txBody>
      </p:sp>
      <p:sp>
        <p:nvSpPr>
          <p:cNvPr id="15" name="TextBox 14"/>
          <p:cNvSpPr txBox="1"/>
          <p:nvPr/>
        </p:nvSpPr>
        <p:spPr>
          <a:xfrm>
            <a:off x="2099556" y="5733256"/>
            <a:ext cx="1944216" cy="707886"/>
          </a:xfrm>
          <a:prstGeom prst="rect">
            <a:avLst/>
          </a:prstGeom>
          <a:noFill/>
        </p:spPr>
        <p:txBody>
          <a:bodyPr wrap="square" rtlCol="0">
            <a:spAutoFit/>
          </a:bodyPr>
          <a:lstStyle/>
          <a:p>
            <a:r>
              <a:rPr lang="en-GB" sz="2000" dirty="0"/>
              <a:t>Different soils</a:t>
            </a:r>
          </a:p>
          <a:p>
            <a:r>
              <a:rPr lang="en-GB" sz="2000" dirty="0"/>
              <a:t>Bearing capacity</a:t>
            </a:r>
          </a:p>
        </p:txBody>
      </p:sp>
      <p:cxnSp>
        <p:nvCxnSpPr>
          <p:cNvPr id="8" name="Straight Arrow Connector 7"/>
          <p:cNvCxnSpPr/>
          <p:nvPr/>
        </p:nvCxnSpPr>
        <p:spPr>
          <a:xfrm flipV="1">
            <a:off x="4153191" y="6074470"/>
            <a:ext cx="1726785" cy="12729"/>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5447928"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6067997"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6777684"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7503583" y="5733256"/>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0799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8485" y="424073"/>
            <a:ext cx="6552728" cy="461665"/>
          </a:xfrm>
          <a:prstGeom prst="rect">
            <a:avLst/>
          </a:prstGeom>
          <a:noFill/>
        </p:spPr>
        <p:txBody>
          <a:bodyPr wrap="square" rtlCol="0">
            <a:spAutoFit/>
          </a:bodyPr>
          <a:lstStyle/>
          <a:p>
            <a:pPr>
              <a:spcAft>
                <a:spcPts val="1800"/>
              </a:spcAft>
            </a:pPr>
            <a:r>
              <a:rPr lang="en-GB" sz="2400" dirty="0"/>
              <a:t>Different situations</a:t>
            </a:r>
          </a:p>
        </p:txBody>
      </p:sp>
      <p:sp>
        <p:nvSpPr>
          <p:cNvPr id="4" name="TextBox 3"/>
          <p:cNvSpPr txBox="1"/>
          <p:nvPr/>
        </p:nvSpPr>
        <p:spPr>
          <a:xfrm>
            <a:off x="2134841" y="5475014"/>
            <a:ext cx="3168352" cy="369332"/>
          </a:xfrm>
          <a:prstGeom prst="rect">
            <a:avLst/>
          </a:prstGeom>
          <a:noFill/>
        </p:spPr>
        <p:txBody>
          <a:bodyPr wrap="square" rtlCol="0">
            <a:spAutoFit/>
          </a:bodyPr>
          <a:lstStyle/>
          <a:p>
            <a:pPr algn="ctr"/>
            <a:r>
              <a:rPr lang="en-GB" b="1" dirty="0"/>
              <a:t>CENTRAL LOAD</a:t>
            </a:r>
          </a:p>
        </p:txBody>
      </p:sp>
      <p:sp>
        <p:nvSpPr>
          <p:cNvPr id="5" name="Rectangle 4"/>
          <p:cNvSpPr/>
          <p:nvPr/>
        </p:nvSpPr>
        <p:spPr>
          <a:xfrm>
            <a:off x="2206849" y="3855580"/>
            <a:ext cx="3096344" cy="50405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575001" y="2775506"/>
            <a:ext cx="360040" cy="108007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Arrow Connector 14"/>
          <p:cNvCxnSpPr/>
          <p:nvPr/>
        </p:nvCxnSpPr>
        <p:spPr>
          <a:xfrm>
            <a:off x="3755021" y="2123610"/>
            <a:ext cx="0" cy="1089367"/>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pic>
        <p:nvPicPr>
          <p:cNvPr id="17" name="Picture 16"/>
          <p:cNvPicPr/>
          <p:nvPr/>
        </p:nvPicPr>
        <p:blipFill rotWithShape="1">
          <a:blip r:embed="rId2" cstate="print">
            <a:extLst>
              <a:ext uri="{28A0092B-C50C-407E-A947-70E740481C1C}">
                <a14:useLocalDpi xmlns:a14="http://schemas.microsoft.com/office/drawing/2010/main" val="0"/>
              </a:ext>
            </a:extLst>
          </a:blip>
          <a:srcRect t="4966"/>
          <a:stretch/>
        </p:blipFill>
        <p:spPr bwMode="auto">
          <a:xfrm>
            <a:off x="7032104" y="1674259"/>
            <a:ext cx="2664296" cy="3312368"/>
          </a:xfrm>
          <a:prstGeom prst="rect">
            <a:avLst/>
          </a:prstGeom>
          <a:ln>
            <a:noFill/>
          </a:ln>
          <a:extLst>
            <a:ext uri="{53640926-AAD7-44D8-BBD7-CCE9431645EC}">
              <a14:shadowObscured xmlns:a14="http://schemas.microsoft.com/office/drawing/2010/main"/>
            </a:ext>
          </a:extLst>
        </p:spPr>
      </p:pic>
      <p:sp>
        <p:nvSpPr>
          <p:cNvPr id="18" name="TextBox 17"/>
          <p:cNvSpPr txBox="1"/>
          <p:nvPr/>
        </p:nvSpPr>
        <p:spPr>
          <a:xfrm>
            <a:off x="6888088" y="5445092"/>
            <a:ext cx="3168352" cy="369332"/>
          </a:xfrm>
          <a:prstGeom prst="rect">
            <a:avLst/>
          </a:prstGeom>
          <a:noFill/>
        </p:spPr>
        <p:txBody>
          <a:bodyPr wrap="square" rtlCol="0">
            <a:spAutoFit/>
          </a:bodyPr>
          <a:lstStyle/>
          <a:p>
            <a:pPr algn="ctr"/>
            <a:r>
              <a:rPr lang="en-GB" b="1" dirty="0"/>
              <a:t>ECCENTRIC LOAD</a:t>
            </a:r>
          </a:p>
        </p:txBody>
      </p:sp>
    </p:spTree>
    <p:extLst>
      <p:ext uri="{BB962C8B-B14F-4D97-AF65-F5344CB8AC3E}">
        <p14:creationId xmlns:p14="http://schemas.microsoft.com/office/powerpoint/2010/main" val="25885697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536863" y="421722"/>
            <a:ext cx="10837718"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smtClean="0">
                <a:ln>
                  <a:noFill/>
                </a:ln>
                <a:solidFill>
                  <a:schemeClr val="tx1"/>
                </a:solidFill>
                <a:effectLst/>
                <a:ea typeface="Calibri" panose="020F0502020204030204" pitchFamily="34" charset="0"/>
                <a:cs typeface="Arial" panose="020B0604020202020204" pitchFamily="34" charset="0"/>
              </a:rPr>
              <a:t>We can have axial loads, bending moments and shear forces, and combinations of them.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smtClean="0">
                <a:ln>
                  <a:noFill/>
                </a:ln>
                <a:solidFill>
                  <a:schemeClr val="tx1"/>
                </a:solidFill>
                <a:effectLst/>
                <a:ea typeface="Calibri" panose="020F0502020204030204" pitchFamily="34" charset="0"/>
                <a:cs typeface="Arial" panose="020B0604020202020204" pitchFamily="34" charset="0"/>
              </a:rPr>
              <a:t>The main situations are like this: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smtClean="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2000" dirty="0">
                <a:ea typeface="Calibri" panose="020F0502020204030204" pitchFamily="34" charset="0"/>
                <a:cs typeface="Arial" panose="020B0604020202020204" pitchFamily="34" charset="0"/>
              </a:rPr>
              <a:t> </a:t>
            </a:r>
            <a:r>
              <a:rPr lang="en-GB" altLang="en-US" sz="2000" dirty="0" smtClean="0">
                <a:ea typeface="Calibri" panose="020F0502020204030204" pitchFamily="34" charset="0"/>
                <a:cs typeface="Arial" panose="020B0604020202020204" pitchFamily="34" charset="0"/>
              </a:rPr>
              <a:t>      </a:t>
            </a:r>
            <a:r>
              <a:rPr kumimoji="0" lang="en-GB" altLang="en-US" sz="2000" b="0" i="0" u="none" strike="noStrike" cap="none" normalizeH="0" baseline="0" dirty="0" smtClean="0">
                <a:ln>
                  <a:noFill/>
                </a:ln>
                <a:solidFill>
                  <a:schemeClr val="tx1"/>
                </a:solidFill>
                <a:effectLst/>
                <a:ea typeface="Calibri" panose="020F0502020204030204" pitchFamily="34" charset="0"/>
                <a:cs typeface="Arial" panose="020B0604020202020204" pitchFamily="34" charset="0"/>
              </a:rPr>
              <a:t>If the loads are concentrated in the middle and there are not any bending moments </a:t>
            </a:r>
          </a:p>
          <a:p>
            <a:pPr marL="0" marR="0" lvl="0" indent="0" algn="l" defTabSz="914400" rtl="0" eaLnBrk="0" fontAlgn="base" latinLnBrk="0" hangingPunct="0">
              <a:lnSpc>
                <a:spcPct val="100000"/>
              </a:lnSpc>
              <a:spcBef>
                <a:spcPct val="0"/>
              </a:spcBef>
              <a:spcAft>
                <a:spcPct val="0"/>
              </a:spcAft>
              <a:buClrTx/>
              <a:buSzTx/>
              <a:tabLst/>
            </a:pPr>
            <a:r>
              <a:rPr lang="en-GB" altLang="en-US" sz="2000" dirty="0">
                <a:ea typeface="Calibri" panose="020F0502020204030204" pitchFamily="34" charset="0"/>
                <a:cs typeface="Arial" panose="020B0604020202020204" pitchFamily="34" charset="0"/>
              </a:rPr>
              <a:t> </a:t>
            </a:r>
            <a:r>
              <a:rPr lang="en-GB" altLang="en-US" sz="2000" dirty="0" smtClean="0">
                <a:ea typeface="Calibri" panose="020F0502020204030204" pitchFamily="34" charset="0"/>
                <a:cs typeface="Arial" panose="020B0604020202020204" pitchFamily="34" charset="0"/>
              </a:rPr>
              <a:t>       </a:t>
            </a:r>
            <a:r>
              <a:rPr kumimoji="0" lang="en-GB" altLang="en-US" sz="2000" b="0" i="0" u="none" strike="noStrike" cap="none" normalizeH="0" baseline="0" dirty="0" smtClean="0">
                <a:ln>
                  <a:noFill/>
                </a:ln>
                <a:solidFill>
                  <a:schemeClr val="tx1"/>
                </a:solidFill>
                <a:effectLst/>
                <a:ea typeface="Calibri" panose="020F0502020204030204" pitchFamily="34" charset="0"/>
                <a:cs typeface="Arial" panose="020B0604020202020204" pitchFamily="34" charset="0"/>
              </a:rPr>
              <a:t>(the previous case), the distribution of loads in the foundation base is balanced. </a:t>
            </a:r>
            <a:endParaRPr kumimoji="0" lang="en-GB" altLang="en-US" sz="2000" b="0" i="0" u="none" strike="noStrike" cap="none" normalizeH="0" baseline="0" dirty="0" smtClean="0">
              <a:ln>
                <a:noFill/>
              </a:ln>
              <a:solidFill>
                <a:schemeClr val="tx1"/>
              </a:solidFill>
              <a:effectLst/>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GB" altLang="en-US" sz="2000" b="0" i="0" u="none" strike="noStrike" cap="none" normalizeH="0" baseline="0" dirty="0" smtClean="0">
              <a:ln>
                <a:noFill/>
              </a:ln>
              <a:solidFill>
                <a:schemeClr val="tx1"/>
              </a:solidFill>
              <a:effectLst/>
              <a:cs typeface="Arial" panose="020B0604020202020204" pitchFamily="34" charset="0"/>
            </a:endParaRPr>
          </a:p>
        </p:txBody>
      </p:sp>
      <p:sp>
        <p:nvSpPr>
          <p:cNvPr id="4" name="Rectangle 4"/>
          <p:cNvSpPr>
            <a:spLocks noChangeArrowheads="1"/>
          </p:cNvSpPr>
          <p:nvPr/>
        </p:nvSpPr>
        <p:spPr bwMode="auto">
          <a:xfrm>
            <a:off x="536863" y="2248835"/>
            <a:ext cx="1050521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2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If we introduce an eccentricity (E) in the loads and/or bending moments, the distribution</a:t>
            </a:r>
          </a:p>
          <a:p>
            <a:pPr marR="0" lvl="0" algn="just" defTabSz="914400" rtl="0" eaLnBrk="0" fontAlgn="base" latinLnBrk="0" hangingPunct="0">
              <a:lnSpc>
                <a:spcPct val="100000"/>
              </a:lnSpc>
              <a:spcBef>
                <a:spcPct val="0"/>
              </a:spcBef>
              <a:spcAft>
                <a:spcPct val="0"/>
              </a:spcAft>
              <a:buClrTx/>
              <a:buSzTx/>
              <a:tabLst/>
            </a:pPr>
            <a:r>
              <a:rPr lang="en-GB" altLang="en-US" sz="2000" dirty="0">
                <a:latin typeface="Arial" panose="020B0604020202020204" pitchFamily="34" charset="0"/>
                <a:ea typeface="Calibri" panose="020F0502020204030204" pitchFamily="34" charset="0"/>
                <a:cs typeface="Arial" panose="020B0604020202020204" pitchFamily="34" charset="0"/>
              </a:rPr>
              <a:t> </a:t>
            </a:r>
            <a:r>
              <a:rPr lang="en-GB" altLang="en-US" sz="2000" dirty="0" smtClean="0">
                <a:latin typeface="Arial" panose="020B0604020202020204" pitchFamily="34" charset="0"/>
                <a:ea typeface="Calibri" panose="020F0502020204030204" pitchFamily="34" charset="0"/>
                <a:cs typeface="Arial" panose="020B0604020202020204" pitchFamily="34" charset="0"/>
              </a:rPr>
              <a:t> </a:t>
            </a:r>
            <a:r>
              <a:rPr kumimoji="0" lang="en-GB" altLang="en-US" sz="2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of loads is not balanced.</a:t>
            </a:r>
            <a:endParaRPr kumimoji="0" lang="en-GB" altLang="en-US" sz="20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pic>
        <p:nvPicPr>
          <p:cNvPr id="6" name="Picture 5"/>
          <p:cNvPicPr/>
          <p:nvPr/>
        </p:nvPicPr>
        <p:blipFill rotWithShape="1">
          <a:blip r:embed="rId2" cstate="print">
            <a:extLst>
              <a:ext uri="{28A0092B-C50C-407E-A947-70E740481C1C}">
                <a14:useLocalDpi xmlns:a14="http://schemas.microsoft.com/office/drawing/2010/main" val="0"/>
              </a:ext>
            </a:extLst>
          </a:blip>
          <a:srcRect t="4966"/>
          <a:stretch/>
        </p:blipFill>
        <p:spPr bwMode="auto">
          <a:xfrm>
            <a:off x="2277340" y="3448240"/>
            <a:ext cx="1752600" cy="2438400"/>
          </a:xfrm>
          <a:prstGeom prst="rect">
            <a:avLst/>
          </a:prstGeom>
          <a:ln>
            <a:noFill/>
          </a:ln>
          <a:extLst>
            <a:ext uri="{53640926-AAD7-44D8-BBD7-CCE9431645EC}">
              <a14:shadowObscured xmlns:a14="http://schemas.microsoft.com/office/drawing/2010/main"/>
            </a:ext>
          </a:extLst>
        </p:spPr>
      </p:pic>
      <p:sp>
        <p:nvSpPr>
          <p:cNvPr id="7" name="Rectangle 6"/>
          <p:cNvSpPr>
            <a:spLocks/>
          </p:cNvSpPr>
          <p:nvPr/>
        </p:nvSpPr>
        <p:spPr>
          <a:xfrm>
            <a:off x="2548803" y="5998148"/>
            <a:ext cx="1209675" cy="3619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1000"/>
              </a:spcAft>
            </a:pPr>
            <a:r>
              <a:rPr lang="en-GB" sz="1100" dirty="0">
                <a:solidFill>
                  <a:srgbClr val="000000"/>
                </a:solidFill>
                <a:effectLst/>
                <a:ea typeface="Calibri" panose="020F0502020204030204" pitchFamily="34" charset="0"/>
                <a:cs typeface="Times New Roman" panose="02020603050405020304" pitchFamily="18" charset="0"/>
              </a:rPr>
              <a:t>OVERTURNING</a:t>
            </a:r>
            <a:endParaRPr lang="en-GB" sz="1100" dirty="0">
              <a:effectLst/>
              <a:ea typeface="Calibri" panose="020F0502020204030204" pitchFamily="34" charset="0"/>
              <a:cs typeface="Times New Roman" panose="02020603050405020304" pitchFamily="18" charset="0"/>
            </a:endParaRPr>
          </a:p>
        </p:txBody>
      </p:sp>
      <p:sp>
        <p:nvSpPr>
          <p:cNvPr id="3" name="TextBox 2"/>
          <p:cNvSpPr txBox="1"/>
          <p:nvPr/>
        </p:nvSpPr>
        <p:spPr>
          <a:xfrm>
            <a:off x="5340927" y="4662055"/>
            <a:ext cx="4869873" cy="369332"/>
          </a:xfrm>
          <a:prstGeom prst="rect">
            <a:avLst/>
          </a:prstGeom>
          <a:noFill/>
        </p:spPr>
        <p:txBody>
          <a:bodyPr wrap="square" rtlCol="0">
            <a:spAutoFit/>
          </a:bodyPr>
          <a:lstStyle/>
          <a:p>
            <a:r>
              <a:rPr lang="en-GB" dirty="0" smtClean="0"/>
              <a:t>LEADENHALL BUILDING !</a:t>
            </a:r>
            <a:endParaRPr lang="en-GB" dirty="0"/>
          </a:p>
        </p:txBody>
      </p:sp>
    </p:spTree>
    <p:extLst>
      <p:ext uri="{BB962C8B-B14F-4D97-AF65-F5344CB8AC3E}">
        <p14:creationId xmlns:p14="http://schemas.microsoft.com/office/powerpoint/2010/main" val="474507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 calcmode="lin" valueType="num">
                                      <p:cBhvr additive="base">
                                        <p:cTn id="1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 calcmode="lin" valueType="num">
                                      <p:cBhvr additive="base">
                                        <p:cTn id="2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 calcmode="lin" valueType="num">
                                      <p:cBhvr additive="base">
                                        <p:cTn id="2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6394" y="532049"/>
            <a:ext cx="590537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Transmission of loads to the ground</a:t>
            </a:r>
          </a:p>
        </p:txBody>
      </p:sp>
      <p:pic>
        <p:nvPicPr>
          <p:cNvPr id="1028" name="Picture 4" descr="http://2.bp.blogspot.com/-Lso5M6wv-Yc/TvALQ6ImvnI/AAAAAAAAEaI/Blcj_X50Gig/s1600/earth+pressure+-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62008" y="1831557"/>
            <a:ext cx="5202816" cy="4296709"/>
          </a:xfrm>
          <a:prstGeom prst="rect">
            <a:avLst/>
          </a:prstGeom>
          <a:noFill/>
          <a:extLst>
            <a:ext uri="{909E8E84-426E-40DD-AFC4-6F175D3DCCD1}">
              <a14:hiddenFill xmlns:a14="http://schemas.microsoft.com/office/drawing/2010/main">
                <a:solidFill>
                  <a:srgbClr val="FFFFFF"/>
                </a:solidFill>
              </a14:hiddenFill>
            </a:ext>
          </a:extLst>
        </p:spPr>
      </p:pic>
      <p:sp>
        <p:nvSpPr>
          <p:cNvPr id="1027" name="TextBox 1026"/>
          <p:cNvSpPr txBox="1"/>
          <p:nvPr/>
        </p:nvSpPr>
        <p:spPr>
          <a:xfrm>
            <a:off x="726394" y="1113334"/>
            <a:ext cx="5182384"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Depth </a:t>
            </a:r>
            <a:r>
              <a:rPr lang="en-GB" sz="2000" b="1" dirty="0" smtClean="0">
                <a:latin typeface="Arial" panose="020B0604020202020204" pitchFamily="34" charset="0"/>
                <a:cs typeface="Arial" panose="020B0604020202020204" pitchFamily="34" charset="0"/>
              </a:rPr>
              <a:t>effect……The Pressure Bul</a:t>
            </a:r>
            <a:r>
              <a:rPr lang="en-GB" sz="2000" b="1" dirty="0">
                <a:latin typeface="Arial" panose="020B0604020202020204" pitchFamily="34" charset="0"/>
                <a:cs typeface="Arial" panose="020B0604020202020204" pitchFamily="34" charset="0"/>
              </a:rPr>
              <a:t>b</a:t>
            </a:r>
          </a:p>
        </p:txBody>
      </p:sp>
      <p:sp>
        <p:nvSpPr>
          <p:cNvPr id="3" name="TextBox 2"/>
          <p:cNvSpPr txBox="1"/>
          <p:nvPr/>
        </p:nvSpPr>
        <p:spPr>
          <a:xfrm>
            <a:off x="7431431" y="4142720"/>
            <a:ext cx="4225423" cy="369332"/>
          </a:xfrm>
          <a:prstGeom prst="rect">
            <a:avLst/>
          </a:prstGeom>
          <a:noFill/>
        </p:spPr>
        <p:txBody>
          <a:bodyPr wrap="square" rtlCol="0">
            <a:spAutoFit/>
          </a:bodyPr>
          <a:lstStyle/>
          <a:p>
            <a:r>
              <a:rPr lang="en-GB" dirty="0" smtClean="0"/>
              <a:t>              MOHR’S CIRCLE in AXIAL STRESSES</a:t>
            </a:r>
            <a:endParaRPr lang="en-GB" dirty="0"/>
          </a:p>
        </p:txBody>
      </p:sp>
      <p:sp>
        <p:nvSpPr>
          <p:cNvPr id="4" name="Rectangle 3"/>
          <p:cNvSpPr/>
          <p:nvPr/>
        </p:nvSpPr>
        <p:spPr>
          <a:xfrm>
            <a:off x="4118290" y="2394192"/>
            <a:ext cx="1577515" cy="272226"/>
          </a:xfrm>
          <a:prstGeom prst="rect">
            <a:avLst/>
          </a:prstGeom>
          <a:blipFill>
            <a:blip r:embed="rId3"/>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528281" y="3580818"/>
            <a:ext cx="321087" cy="474651"/>
          </a:xfrm>
          <a:prstGeom prst="rect">
            <a:avLst/>
          </a:prstGeom>
          <a:blipFill>
            <a:blip r:embed="rId4"/>
            <a:tile tx="0" ty="0" sx="100000" sy="100000" flip="none" algn="tl"/>
          </a:blipFill>
          <a:ln w="19050">
            <a:solidFill>
              <a:schemeClr val="tx1"/>
            </a:solidFill>
          </a:ln>
        </p:spPr>
        <p:txBody>
          <a:bodyPr wrap="square" rtlCol="0">
            <a:spAutoFit/>
          </a:bodyPr>
          <a:lstStyle/>
          <a:p>
            <a:endParaRPr lang="en-GB" dirty="0"/>
          </a:p>
        </p:txBody>
      </p:sp>
      <p:cxnSp>
        <p:nvCxnSpPr>
          <p:cNvPr id="7" name="Straight Arrow Connector 6"/>
          <p:cNvCxnSpPr/>
          <p:nvPr/>
        </p:nvCxnSpPr>
        <p:spPr>
          <a:xfrm>
            <a:off x="5908778" y="3902529"/>
            <a:ext cx="2108551" cy="36739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5348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1261" y="570924"/>
            <a:ext cx="9640618"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Add to the complication……Transmission </a:t>
            </a:r>
            <a:r>
              <a:rPr lang="en-GB" sz="2400" dirty="0">
                <a:latin typeface="Arial" panose="020B0604020202020204" pitchFamily="34" charset="0"/>
                <a:cs typeface="Arial" panose="020B0604020202020204" pitchFamily="34" charset="0"/>
              </a:rPr>
              <a:t>of loads to the ground</a:t>
            </a:r>
          </a:p>
        </p:txBody>
      </p:sp>
      <p:sp>
        <p:nvSpPr>
          <p:cNvPr id="1027" name="TextBox 1026"/>
          <p:cNvSpPr txBox="1"/>
          <p:nvPr/>
        </p:nvSpPr>
        <p:spPr>
          <a:xfrm>
            <a:off x="565275" y="1192574"/>
            <a:ext cx="5369292" cy="400110"/>
          </a:xfrm>
          <a:prstGeom prst="rect">
            <a:avLst/>
          </a:prstGeom>
          <a:noFill/>
        </p:spPr>
        <p:txBody>
          <a:bodyPr wrap="square" rtlCol="0">
            <a:spAutoFit/>
          </a:bodyPr>
          <a:lstStyle/>
          <a:p>
            <a:r>
              <a:rPr lang="en-GB" sz="2000" b="1" dirty="0" smtClean="0">
                <a:latin typeface="Arial" panose="020B0604020202020204" pitchFamily="34" charset="0"/>
                <a:cs typeface="Arial" panose="020B0604020202020204" pitchFamily="34" charset="0"/>
              </a:rPr>
              <a:t>Two Pressure </a:t>
            </a:r>
            <a:r>
              <a:rPr lang="en-GB" sz="2000" b="1" dirty="0">
                <a:latin typeface="Arial" panose="020B0604020202020204" pitchFamily="34" charset="0"/>
                <a:cs typeface="Arial" panose="020B0604020202020204" pitchFamily="34" charset="0"/>
              </a:rPr>
              <a:t>bulb overlapping</a:t>
            </a:r>
          </a:p>
        </p:txBody>
      </p:sp>
      <p:grpSp>
        <p:nvGrpSpPr>
          <p:cNvPr id="14" name="Group 13"/>
          <p:cNvGrpSpPr/>
          <p:nvPr/>
        </p:nvGrpSpPr>
        <p:grpSpPr>
          <a:xfrm>
            <a:off x="2766215" y="2969393"/>
            <a:ext cx="6696744" cy="2808312"/>
            <a:chOff x="863588" y="3501008"/>
            <a:chExt cx="6696744" cy="2808312"/>
          </a:xfrm>
        </p:grpSpPr>
        <p:sp>
          <p:nvSpPr>
            <p:cNvPr id="4" name="Rectangle 3"/>
            <p:cNvSpPr/>
            <p:nvPr/>
          </p:nvSpPr>
          <p:spPr>
            <a:xfrm>
              <a:off x="1763688" y="3501008"/>
              <a:ext cx="165618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932040" y="3501008"/>
              <a:ext cx="1728192"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3" name="Group 12"/>
            <p:cNvGrpSpPr/>
            <p:nvPr/>
          </p:nvGrpSpPr>
          <p:grpSpPr>
            <a:xfrm>
              <a:off x="863588" y="3861048"/>
              <a:ext cx="3528392" cy="2448272"/>
              <a:chOff x="863588" y="3861048"/>
              <a:chExt cx="3528392" cy="2448272"/>
            </a:xfrm>
          </p:grpSpPr>
          <p:sp>
            <p:nvSpPr>
              <p:cNvPr id="6" name="Arc 5"/>
              <p:cNvSpPr/>
              <p:nvPr/>
            </p:nvSpPr>
            <p:spPr>
              <a:xfrm>
                <a:off x="2447764" y="3861048"/>
                <a:ext cx="1944216" cy="244827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5" name="Arc 14"/>
              <p:cNvSpPr/>
              <p:nvPr/>
            </p:nvSpPr>
            <p:spPr>
              <a:xfrm flipH="1">
                <a:off x="863588" y="3861048"/>
                <a:ext cx="1800200" cy="244827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17" name="Group 16"/>
            <p:cNvGrpSpPr/>
            <p:nvPr/>
          </p:nvGrpSpPr>
          <p:grpSpPr>
            <a:xfrm>
              <a:off x="4031940" y="3844159"/>
              <a:ext cx="3528392" cy="2448272"/>
              <a:chOff x="863588" y="3861048"/>
              <a:chExt cx="3528392" cy="2448272"/>
            </a:xfrm>
          </p:grpSpPr>
          <p:sp>
            <p:nvSpPr>
              <p:cNvPr id="18" name="Arc 17"/>
              <p:cNvSpPr/>
              <p:nvPr/>
            </p:nvSpPr>
            <p:spPr>
              <a:xfrm>
                <a:off x="2447764" y="3861048"/>
                <a:ext cx="1944216" cy="244827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9" name="Arc 18"/>
              <p:cNvSpPr/>
              <p:nvPr/>
            </p:nvSpPr>
            <p:spPr>
              <a:xfrm flipH="1">
                <a:off x="863588" y="3861048"/>
                <a:ext cx="1800200" cy="244827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sp>
        <p:nvSpPr>
          <p:cNvPr id="16" name="Rectangle 15"/>
          <p:cNvSpPr/>
          <p:nvPr/>
        </p:nvSpPr>
        <p:spPr>
          <a:xfrm>
            <a:off x="4386395" y="2335022"/>
            <a:ext cx="216024"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7590751" y="2321321"/>
            <a:ext cx="216024"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340404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9144" y="356993"/>
            <a:ext cx="590537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Transmission of loads to the ground</a:t>
            </a:r>
          </a:p>
        </p:txBody>
      </p:sp>
      <p:sp>
        <p:nvSpPr>
          <p:cNvPr id="1027" name="TextBox 1026"/>
          <p:cNvSpPr txBox="1"/>
          <p:nvPr/>
        </p:nvSpPr>
        <p:spPr>
          <a:xfrm>
            <a:off x="388718" y="962621"/>
            <a:ext cx="1877290"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Settlements</a:t>
            </a:r>
          </a:p>
        </p:txBody>
      </p:sp>
      <p:grpSp>
        <p:nvGrpSpPr>
          <p:cNvPr id="5" name="Group 4"/>
          <p:cNvGrpSpPr/>
          <p:nvPr/>
        </p:nvGrpSpPr>
        <p:grpSpPr>
          <a:xfrm>
            <a:off x="2653785" y="3121717"/>
            <a:ext cx="2880320" cy="1495854"/>
            <a:chOff x="2987824" y="2149170"/>
            <a:chExt cx="2880320" cy="1495854"/>
          </a:xfrm>
        </p:grpSpPr>
        <p:sp>
          <p:nvSpPr>
            <p:cNvPr id="3" name="Rectangle 2"/>
            <p:cNvSpPr/>
            <p:nvPr/>
          </p:nvSpPr>
          <p:spPr>
            <a:xfrm>
              <a:off x="3203848" y="3212976"/>
              <a:ext cx="2448272"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4283968" y="2149170"/>
              <a:ext cx="288032" cy="106380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p:cNvCxnSpPr/>
            <p:nvPr/>
          </p:nvCxnSpPr>
          <p:spPr>
            <a:xfrm>
              <a:off x="2987824" y="2996952"/>
              <a:ext cx="0" cy="648072"/>
            </a:xfrm>
            <a:prstGeom prst="straightConnector1">
              <a:avLst/>
            </a:prstGeom>
            <a:ln w="28575">
              <a:tailEnd type="triangle"/>
            </a:ln>
          </p:spPr>
          <p:style>
            <a:lnRef idx="1">
              <a:schemeClr val="accent2"/>
            </a:lnRef>
            <a:fillRef idx="0">
              <a:schemeClr val="accent2"/>
            </a:fillRef>
            <a:effectRef idx="0">
              <a:schemeClr val="accent2"/>
            </a:effectRef>
            <a:fontRef idx="minor">
              <a:schemeClr val="tx1"/>
            </a:fontRef>
          </p:style>
        </p:cxnSp>
        <p:cxnSp>
          <p:nvCxnSpPr>
            <p:cNvPr id="15" name="Straight Arrow Connector 14"/>
            <p:cNvCxnSpPr/>
            <p:nvPr/>
          </p:nvCxnSpPr>
          <p:spPr>
            <a:xfrm>
              <a:off x="5868144" y="2996952"/>
              <a:ext cx="0" cy="648072"/>
            </a:xfrm>
            <a:prstGeom prst="straightConnector1">
              <a:avLst/>
            </a:prstGeom>
            <a:ln w="28575">
              <a:tailEnd type="triangle"/>
            </a:ln>
          </p:spPr>
          <p:style>
            <a:lnRef idx="1">
              <a:schemeClr val="accent2"/>
            </a:lnRef>
            <a:fillRef idx="0">
              <a:schemeClr val="accent2"/>
            </a:fillRef>
            <a:effectRef idx="0">
              <a:schemeClr val="accent2"/>
            </a:effectRef>
            <a:fontRef idx="minor">
              <a:schemeClr val="tx1"/>
            </a:fontRef>
          </p:style>
        </p:cxnSp>
      </p:grpSp>
      <p:sp>
        <p:nvSpPr>
          <p:cNvPr id="16" name="Rectangle 15"/>
          <p:cNvSpPr/>
          <p:nvPr/>
        </p:nvSpPr>
        <p:spPr>
          <a:xfrm>
            <a:off x="2855640" y="4384684"/>
            <a:ext cx="2448272" cy="432048"/>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7" name="Group 16"/>
          <p:cNvGrpSpPr/>
          <p:nvPr/>
        </p:nvGrpSpPr>
        <p:grpSpPr>
          <a:xfrm>
            <a:off x="6384032" y="3118078"/>
            <a:ext cx="2664296" cy="1495854"/>
            <a:chOff x="2987824" y="2149170"/>
            <a:chExt cx="2664296" cy="1495854"/>
          </a:xfrm>
        </p:grpSpPr>
        <p:sp>
          <p:nvSpPr>
            <p:cNvPr id="18" name="Rectangle 17"/>
            <p:cNvSpPr/>
            <p:nvPr/>
          </p:nvSpPr>
          <p:spPr>
            <a:xfrm>
              <a:off x="3203848" y="3212976"/>
              <a:ext cx="2448272"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4283968" y="2149170"/>
              <a:ext cx="288032" cy="106380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p:cNvCxnSpPr/>
            <p:nvPr/>
          </p:nvCxnSpPr>
          <p:spPr>
            <a:xfrm>
              <a:off x="2987824" y="2996952"/>
              <a:ext cx="0" cy="648072"/>
            </a:xfrm>
            <a:prstGeom prst="straightConnector1">
              <a:avLst/>
            </a:prstGeom>
            <a:ln w="28575">
              <a:tailEnd type="triangle"/>
            </a:ln>
          </p:spPr>
          <p:style>
            <a:lnRef idx="1">
              <a:schemeClr val="accent2"/>
            </a:lnRef>
            <a:fillRef idx="0">
              <a:schemeClr val="accent2"/>
            </a:fillRef>
            <a:effectRef idx="0">
              <a:schemeClr val="accent2"/>
            </a:effectRef>
            <a:fontRef idx="minor">
              <a:schemeClr val="tx1"/>
            </a:fontRef>
          </p:style>
        </p:cxnSp>
      </p:grpSp>
      <p:sp>
        <p:nvSpPr>
          <p:cNvPr id="22" name="Rectangle 21"/>
          <p:cNvSpPr/>
          <p:nvPr/>
        </p:nvSpPr>
        <p:spPr>
          <a:xfrm rot="21300000">
            <a:off x="6628395" y="4287752"/>
            <a:ext cx="2448272" cy="432048"/>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963652" y="5043783"/>
            <a:ext cx="2232248"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Equal settlement</a:t>
            </a:r>
          </a:p>
        </p:txBody>
      </p:sp>
      <p:sp>
        <p:nvSpPr>
          <p:cNvPr id="24" name="TextBox 23"/>
          <p:cNvSpPr txBox="1"/>
          <p:nvPr/>
        </p:nvSpPr>
        <p:spPr>
          <a:xfrm>
            <a:off x="6614226" y="5043782"/>
            <a:ext cx="2448271"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Differential settlement</a:t>
            </a:r>
          </a:p>
        </p:txBody>
      </p:sp>
      <p:sp>
        <p:nvSpPr>
          <p:cNvPr id="29" name="Rectangle 28"/>
          <p:cNvSpPr/>
          <p:nvPr/>
        </p:nvSpPr>
        <p:spPr>
          <a:xfrm>
            <a:off x="5899363" y="213030"/>
            <a:ext cx="6096000" cy="2640723"/>
          </a:xfrm>
          <a:prstGeom prst="rect">
            <a:avLst/>
          </a:prstGeom>
        </p:spPr>
        <p:txBody>
          <a:bodyPr>
            <a:spAutoFit/>
          </a:bodyPr>
          <a:lstStyle/>
          <a:p>
            <a:pPr algn="just">
              <a:lnSpc>
                <a:spcPct val="115000"/>
              </a:lnSpc>
              <a:spcAft>
                <a:spcPts val="1000"/>
              </a:spcAft>
            </a:pPr>
            <a:r>
              <a:rPr lang="en-GB" dirty="0">
                <a:latin typeface="Arial" panose="020B0604020202020204" pitchFamily="34" charset="0"/>
                <a:ea typeface="Calibri" panose="020F0502020204030204" pitchFamily="34" charset="0"/>
                <a:cs typeface="Arial" panose="020B0604020202020204" pitchFamily="34" charset="0"/>
              </a:rPr>
              <a:t>Settlements are due to the </a:t>
            </a:r>
            <a:r>
              <a:rPr lang="en-GB" dirty="0" smtClean="0">
                <a:latin typeface="Arial" panose="020B0604020202020204" pitchFamily="34" charset="0"/>
                <a:ea typeface="Calibri" panose="020F0502020204030204" pitchFamily="34" charset="0"/>
                <a:cs typeface="Arial" panose="020B0604020202020204" pitchFamily="34" charset="0"/>
              </a:rPr>
              <a:t>failure </a:t>
            </a:r>
            <a:r>
              <a:rPr lang="en-GB" dirty="0">
                <a:latin typeface="Arial" panose="020B0604020202020204" pitchFamily="34" charset="0"/>
                <a:ea typeface="Calibri" panose="020F0502020204030204" pitchFamily="34" charset="0"/>
                <a:cs typeface="Arial" panose="020B0604020202020204" pitchFamily="34" charset="0"/>
              </a:rPr>
              <a:t>of the soil below the foundation. Sometimes, this settlement is under control (we know it is going to happen and calculate the foundation according to it), other times it is not controlled (unpredictable). We can also have an equal or </a:t>
            </a:r>
            <a:r>
              <a:rPr lang="en-GB" dirty="0" smtClean="0">
                <a:latin typeface="Arial" panose="020B0604020202020204" pitchFamily="34" charset="0"/>
                <a:ea typeface="Calibri" panose="020F0502020204030204" pitchFamily="34" charset="0"/>
                <a:cs typeface="Arial" panose="020B0604020202020204" pitchFamily="34" charset="0"/>
              </a:rPr>
              <a:t>‘differential’ </a:t>
            </a:r>
            <a:r>
              <a:rPr lang="en-GB" dirty="0">
                <a:latin typeface="Arial" panose="020B0604020202020204" pitchFamily="34" charset="0"/>
                <a:ea typeface="Calibri" panose="020F0502020204030204" pitchFamily="34" charset="0"/>
                <a:cs typeface="Arial" panose="020B0604020202020204" pitchFamily="34" charset="0"/>
              </a:rPr>
              <a:t>settlement below the foundation surface. </a:t>
            </a:r>
            <a:r>
              <a:rPr lang="en-GB" b="1" dirty="0" smtClean="0">
                <a:latin typeface="Arial" panose="020B0604020202020204" pitchFamily="34" charset="0"/>
                <a:ea typeface="Calibri" panose="020F0502020204030204" pitchFamily="34" charset="0"/>
                <a:cs typeface="Arial" panose="020B0604020202020204" pitchFamily="34" charset="0"/>
              </a:rPr>
              <a:t>Differential settlement </a:t>
            </a:r>
            <a:r>
              <a:rPr lang="en-GB" b="1" dirty="0">
                <a:latin typeface="Arial" panose="020B0604020202020204" pitchFamily="34" charset="0"/>
                <a:ea typeface="Calibri" panose="020F0502020204030204" pitchFamily="34" charset="0"/>
                <a:cs typeface="Arial" panose="020B0604020202020204" pitchFamily="34" charset="0"/>
              </a:rPr>
              <a:t>is much more dangerous to the stability of the structure.</a:t>
            </a:r>
          </a:p>
        </p:txBody>
      </p:sp>
      <p:cxnSp>
        <p:nvCxnSpPr>
          <p:cNvPr id="9" name="Straight Arrow Connector 8"/>
          <p:cNvCxnSpPr/>
          <p:nvPr/>
        </p:nvCxnSpPr>
        <p:spPr>
          <a:xfrm>
            <a:off x="10458450" y="5282293"/>
            <a:ext cx="16329" cy="71559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4046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5200" y="535879"/>
            <a:ext cx="5905375"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Transmission </a:t>
            </a:r>
            <a:r>
              <a:rPr lang="en-GB" sz="2400" dirty="0">
                <a:latin typeface="Arial" panose="020B0604020202020204" pitchFamily="34" charset="0"/>
                <a:cs typeface="Arial" panose="020B0604020202020204" pitchFamily="34" charset="0"/>
              </a:rPr>
              <a:t>of loads to the ground</a:t>
            </a:r>
          </a:p>
        </p:txBody>
      </p:sp>
      <p:sp>
        <p:nvSpPr>
          <p:cNvPr id="1027" name="TextBox 1026"/>
          <p:cNvSpPr txBox="1"/>
          <p:nvPr/>
        </p:nvSpPr>
        <p:spPr>
          <a:xfrm>
            <a:off x="508679" y="1475414"/>
            <a:ext cx="4003145"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Settlements</a:t>
            </a:r>
          </a:p>
        </p:txBody>
      </p:sp>
      <p:sp>
        <p:nvSpPr>
          <p:cNvPr id="3" name="Rectangle 2"/>
          <p:cNvSpPr/>
          <p:nvPr/>
        </p:nvSpPr>
        <p:spPr>
          <a:xfrm>
            <a:off x="4727848" y="3212976"/>
            <a:ext cx="2448272"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5807968" y="2149170"/>
            <a:ext cx="288032" cy="10638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p:cNvCxnSpPr/>
          <p:nvPr/>
        </p:nvCxnSpPr>
        <p:spPr>
          <a:xfrm>
            <a:off x="4511824" y="2996952"/>
            <a:ext cx="0" cy="648072"/>
          </a:xfrm>
          <a:prstGeom prst="straightConnector1">
            <a:avLst/>
          </a:prstGeom>
          <a:ln w="28575">
            <a:tailEnd type="triangle"/>
          </a:ln>
        </p:spPr>
        <p:style>
          <a:lnRef idx="1">
            <a:schemeClr val="accent2"/>
          </a:lnRef>
          <a:fillRef idx="0">
            <a:schemeClr val="accent2"/>
          </a:fillRef>
          <a:effectRef idx="0">
            <a:schemeClr val="accent2"/>
          </a:effectRef>
          <a:fontRef idx="minor">
            <a:schemeClr val="tx1"/>
          </a:fontRef>
        </p:style>
      </p:cxnSp>
      <p:cxnSp>
        <p:nvCxnSpPr>
          <p:cNvPr id="15" name="Straight Arrow Connector 14"/>
          <p:cNvCxnSpPr/>
          <p:nvPr/>
        </p:nvCxnSpPr>
        <p:spPr>
          <a:xfrm>
            <a:off x="7392144" y="2996952"/>
            <a:ext cx="0" cy="648072"/>
          </a:xfrm>
          <a:prstGeom prst="straightConnector1">
            <a:avLst/>
          </a:prstGeom>
          <a:ln w="28575">
            <a:tailEnd type="triangle"/>
          </a:ln>
        </p:spPr>
        <p:style>
          <a:lnRef idx="1">
            <a:schemeClr val="accent2"/>
          </a:lnRef>
          <a:fillRef idx="0">
            <a:schemeClr val="accent2"/>
          </a:fillRef>
          <a:effectRef idx="0">
            <a:schemeClr val="accent2"/>
          </a:effectRef>
          <a:fontRef idx="minor">
            <a:schemeClr val="tx1"/>
          </a:fontRef>
        </p:style>
      </p:cxnSp>
      <p:sp>
        <p:nvSpPr>
          <p:cNvPr id="13" name="TextBox 12"/>
          <p:cNvSpPr txBox="1"/>
          <p:nvPr/>
        </p:nvSpPr>
        <p:spPr>
          <a:xfrm>
            <a:off x="2202486" y="4276782"/>
            <a:ext cx="7992888" cy="1754326"/>
          </a:xfrm>
          <a:prstGeom prst="rect">
            <a:avLst/>
          </a:prstGeom>
          <a:noFill/>
        </p:spPr>
        <p:txBody>
          <a:bodyPr wrap="square" rtlCol="0">
            <a:spAutoFit/>
          </a:bodyPr>
          <a:lstStyle/>
          <a:p>
            <a:r>
              <a:rPr lang="en-GB" sz="2400" dirty="0" smtClean="0"/>
              <a:t>Stress Under Control…..</a:t>
            </a:r>
            <a:endParaRPr lang="en-GB" sz="2400" dirty="0"/>
          </a:p>
          <a:p>
            <a:r>
              <a:rPr lang="en-GB" dirty="0"/>
              <a:t>We know they are going to happen and we calculate the foundation </a:t>
            </a:r>
            <a:r>
              <a:rPr lang="en-GB" dirty="0" smtClean="0"/>
              <a:t>to manage it</a:t>
            </a:r>
            <a:endParaRPr lang="en-GB" dirty="0"/>
          </a:p>
          <a:p>
            <a:endParaRPr lang="en-GB" sz="2400" dirty="0"/>
          </a:p>
          <a:p>
            <a:r>
              <a:rPr lang="en-GB" sz="2400" dirty="0" smtClean="0"/>
              <a:t>Stress Not </a:t>
            </a:r>
            <a:r>
              <a:rPr lang="en-GB" sz="2400" dirty="0"/>
              <a:t>C</a:t>
            </a:r>
            <a:r>
              <a:rPr lang="en-GB" sz="2400" dirty="0" smtClean="0"/>
              <a:t>ontrolled</a:t>
            </a:r>
            <a:endParaRPr lang="en-GB" sz="2400" dirty="0"/>
          </a:p>
          <a:p>
            <a:r>
              <a:rPr lang="en-GB" dirty="0"/>
              <a:t>Unpredictable. We don’t know what will happen</a:t>
            </a:r>
          </a:p>
        </p:txBody>
      </p:sp>
    </p:spTree>
    <p:extLst>
      <p:ext uri="{BB962C8B-B14F-4D97-AF65-F5344CB8AC3E}">
        <p14:creationId xmlns:p14="http://schemas.microsoft.com/office/powerpoint/2010/main" val="5191788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4.bp.blogspot.com/-W0KujSW49As/UWcTk9cc1vI/AAAAAAAAIME/1d1dP6gVSm8/s1600/3.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33891" y="455690"/>
            <a:ext cx="8044792" cy="3390925"/>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3" name="Picture 6" descr="https://kshitija.files.wordpress.com/2006/04/250px-Leaning_Tower_of_Pisa.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31145" y="4175566"/>
            <a:ext cx="1819353" cy="2423379"/>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4" name="Picture 2" descr="https://qph.is.quoracdn.net/main-qimg-c8b94d42489d43dd0a31750ad097f716?convert_to_webp=tru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29816" y="4175566"/>
            <a:ext cx="2209345" cy="2423379"/>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a:off x="8536727" y="3601759"/>
            <a:ext cx="6980" cy="57380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4612717" y="3601758"/>
            <a:ext cx="15124" cy="844599"/>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238791" y="4530119"/>
            <a:ext cx="2840922" cy="646331"/>
          </a:xfrm>
          <a:prstGeom prst="rect">
            <a:avLst/>
          </a:prstGeom>
          <a:noFill/>
          <a:ln w="9525">
            <a:solidFill>
              <a:schemeClr val="tx1"/>
            </a:solidFill>
          </a:ln>
        </p:spPr>
        <p:txBody>
          <a:bodyPr wrap="square" rtlCol="0">
            <a:spAutoFit/>
          </a:bodyPr>
          <a:lstStyle/>
          <a:p>
            <a:pPr algn="ctr"/>
            <a:r>
              <a:rPr lang="en-GB" dirty="0" smtClean="0"/>
              <a:t>Within expected parameters….no problem.</a:t>
            </a:r>
            <a:endParaRPr lang="en-GB" dirty="0"/>
          </a:p>
        </p:txBody>
      </p:sp>
      <p:sp>
        <p:nvSpPr>
          <p:cNvPr id="9" name="TextBox 8"/>
          <p:cNvSpPr txBox="1"/>
          <p:nvPr/>
        </p:nvSpPr>
        <p:spPr>
          <a:xfrm>
            <a:off x="216515" y="5815608"/>
            <a:ext cx="5131340" cy="584775"/>
          </a:xfrm>
          <a:prstGeom prst="rect">
            <a:avLst/>
          </a:prstGeom>
          <a:noFill/>
        </p:spPr>
        <p:txBody>
          <a:bodyPr wrap="square" rtlCol="0">
            <a:spAutoFit/>
          </a:bodyPr>
          <a:lstStyle/>
          <a:p>
            <a:pPr algn="just"/>
            <a:r>
              <a:rPr lang="en-GB" sz="2000" dirty="0" smtClean="0">
                <a:latin typeface="Arial" panose="020B0604020202020204" pitchFamily="34" charset="0"/>
                <a:cs typeface="Arial" panose="020B0604020202020204" pitchFamily="34" charset="0"/>
              </a:rPr>
              <a:t>      </a:t>
            </a:r>
            <a:r>
              <a:rPr lang="en-GB" sz="3200" dirty="0" smtClean="0">
                <a:latin typeface="Arial" panose="020B0604020202020204" pitchFamily="34" charset="0"/>
                <a:cs typeface="Arial" panose="020B0604020202020204" pitchFamily="34" charset="0"/>
              </a:rPr>
              <a:t>Causes ?? – 10 minutes </a:t>
            </a:r>
            <a:endParaRPr lang="en-GB" sz="3200" dirty="0">
              <a:latin typeface="Arial" panose="020B0604020202020204" pitchFamily="34" charset="0"/>
              <a:cs typeface="Arial" panose="020B0604020202020204" pitchFamily="34" charset="0"/>
            </a:endParaRPr>
          </a:p>
        </p:txBody>
      </p:sp>
      <p:sp>
        <p:nvSpPr>
          <p:cNvPr id="5" name="TextBox 4"/>
          <p:cNvSpPr txBox="1"/>
          <p:nvPr/>
        </p:nvSpPr>
        <p:spPr>
          <a:xfrm>
            <a:off x="8543707" y="3477283"/>
            <a:ext cx="3167743" cy="369332"/>
          </a:xfrm>
          <a:prstGeom prst="rect">
            <a:avLst/>
          </a:prstGeom>
          <a:noFill/>
        </p:spPr>
        <p:txBody>
          <a:bodyPr wrap="square" rtlCol="0">
            <a:spAutoFit/>
          </a:bodyPr>
          <a:lstStyle/>
          <a:p>
            <a:r>
              <a:rPr lang="en-GB" dirty="0" smtClean="0"/>
              <a:t>Uncontrolled</a:t>
            </a:r>
            <a:endParaRPr lang="en-GB" dirty="0"/>
          </a:p>
        </p:txBody>
      </p:sp>
    </p:spTree>
    <p:extLst>
      <p:ext uri="{BB962C8B-B14F-4D97-AF65-F5344CB8AC3E}">
        <p14:creationId xmlns:p14="http://schemas.microsoft.com/office/powerpoint/2010/main" val="41494020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0424" y="1275985"/>
            <a:ext cx="8677472" cy="4893647"/>
          </a:xfrm>
          <a:prstGeom prst="rect">
            <a:avLst/>
          </a:prstGeom>
        </p:spPr>
        <p:txBody>
          <a:bodyPr wrap="square">
            <a:spAutoFit/>
          </a:bodyPr>
          <a:lstStyle/>
          <a:p>
            <a:r>
              <a:rPr lang="en-GB" sz="2400" dirty="0">
                <a:latin typeface="Calibri" panose="020F0502020204030204" pitchFamily="34" charset="0"/>
              </a:rPr>
              <a:t>What are the major causes of settlement </a:t>
            </a:r>
          </a:p>
          <a:p>
            <a:r>
              <a:rPr lang="en-GB" sz="2400" dirty="0">
                <a:latin typeface="Calibri" panose="020F0502020204030204" pitchFamily="34" charset="0"/>
              </a:rPr>
              <a:t>(consolidation over time in an unstable soil) ??</a:t>
            </a:r>
          </a:p>
          <a:p>
            <a:endParaRPr lang="en-GB" sz="2400" b="1" dirty="0">
              <a:solidFill>
                <a:srgbClr val="0070C0"/>
              </a:solidFill>
              <a:latin typeface="Calibri" panose="020F0502020204030204" pitchFamily="34" charset="0"/>
            </a:endParaRPr>
          </a:p>
          <a:p>
            <a:r>
              <a:rPr lang="en-GB" sz="2400" b="1" dirty="0">
                <a:solidFill>
                  <a:srgbClr val="0070C0"/>
                </a:solidFill>
                <a:latin typeface="Calibri" panose="020F0502020204030204" pitchFamily="34" charset="0"/>
              </a:rPr>
              <a:t>Changes in applied stresses due:</a:t>
            </a:r>
          </a:p>
          <a:p>
            <a:pPr marL="285750" indent="-285750">
              <a:buFont typeface="Arial" panose="020B0604020202020204" pitchFamily="34" charset="0"/>
              <a:buChar char="•"/>
            </a:pPr>
            <a:endParaRPr lang="en-GB" sz="2400" dirty="0">
              <a:latin typeface="Calibri" panose="020F0502020204030204" pitchFamily="34" charset="0"/>
            </a:endParaRPr>
          </a:p>
          <a:p>
            <a:pPr marL="457200" indent="-457200">
              <a:buAutoNum type="alphaLcParenR"/>
            </a:pPr>
            <a:r>
              <a:rPr lang="en-GB" sz="2400" b="1" dirty="0">
                <a:solidFill>
                  <a:srgbClr val="0070C0"/>
                </a:solidFill>
                <a:latin typeface="Calibri" panose="020F0502020204030204" pitchFamily="34" charset="0"/>
              </a:rPr>
              <a:t>Excessive applied structural load </a:t>
            </a:r>
          </a:p>
          <a:p>
            <a:pPr marL="457200" indent="-457200">
              <a:buAutoNum type="alphaLcParenR"/>
            </a:pPr>
            <a:endParaRPr lang="en-GB" sz="2400" b="1" dirty="0">
              <a:solidFill>
                <a:srgbClr val="0070C0"/>
              </a:solidFill>
              <a:latin typeface="Calibri" panose="020F0502020204030204" pitchFamily="34" charset="0"/>
            </a:endParaRPr>
          </a:p>
          <a:p>
            <a:r>
              <a:rPr lang="en-GB" sz="2400" b="1" dirty="0">
                <a:solidFill>
                  <a:srgbClr val="0070C0"/>
                </a:solidFill>
                <a:latin typeface="Calibri" panose="020F0502020204030204" pitchFamily="34" charset="0"/>
              </a:rPr>
              <a:t>b)  Movement of ground water table </a:t>
            </a:r>
          </a:p>
          <a:p>
            <a:r>
              <a:rPr lang="en-GB" sz="2400" b="1" dirty="0">
                <a:solidFill>
                  <a:srgbClr val="0070C0"/>
                </a:solidFill>
                <a:latin typeface="Calibri" panose="020F0502020204030204" pitchFamily="34" charset="0"/>
              </a:rPr>
              <a:t>      (frost heave)(drying out)</a:t>
            </a:r>
          </a:p>
          <a:p>
            <a:endParaRPr lang="en-GB" sz="2400" b="1" dirty="0">
              <a:solidFill>
                <a:srgbClr val="0070C0"/>
              </a:solidFill>
              <a:latin typeface="Calibri" panose="020F0502020204030204" pitchFamily="34" charset="0"/>
            </a:endParaRPr>
          </a:p>
          <a:p>
            <a:r>
              <a:rPr lang="en-GB" sz="2400" b="1" dirty="0">
                <a:solidFill>
                  <a:srgbClr val="0070C0"/>
                </a:solidFill>
                <a:latin typeface="Calibri" panose="020F0502020204030204" pitchFamily="34" charset="0"/>
              </a:rPr>
              <a:t>c)  Vibrations due to Machines,</a:t>
            </a:r>
          </a:p>
          <a:p>
            <a:r>
              <a:rPr lang="en-GB" sz="2400" b="1" dirty="0">
                <a:solidFill>
                  <a:srgbClr val="0070C0"/>
                </a:solidFill>
                <a:latin typeface="Calibri" panose="020F0502020204030204" pitchFamily="34" charset="0"/>
              </a:rPr>
              <a:t>     Earth quake.</a:t>
            </a:r>
          </a:p>
          <a:p>
            <a:endParaRPr lang="en-GB" sz="2400" dirty="0">
              <a:latin typeface="Calibri" panose="020F0502020204030204" pitchFamily="34" charset="0"/>
            </a:endParaRPr>
          </a:p>
        </p:txBody>
      </p:sp>
      <p:sp>
        <p:nvSpPr>
          <p:cNvPr id="3" name="Rectangle 2"/>
          <p:cNvSpPr/>
          <p:nvPr/>
        </p:nvSpPr>
        <p:spPr>
          <a:xfrm>
            <a:off x="586684" y="295229"/>
            <a:ext cx="4362476" cy="584775"/>
          </a:xfrm>
          <a:prstGeom prst="rect">
            <a:avLst/>
          </a:prstGeom>
        </p:spPr>
        <p:txBody>
          <a:bodyPr wrap="none">
            <a:spAutoFit/>
          </a:bodyPr>
          <a:lstStyle/>
          <a:p>
            <a:r>
              <a:rPr lang="en-GB" sz="3200" b="1" dirty="0">
                <a:solidFill>
                  <a:srgbClr val="0070C0"/>
                </a:solidFill>
              </a:rPr>
              <a:t>CAUSES OF SETTLEMENT</a:t>
            </a:r>
          </a:p>
        </p:txBody>
      </p:sp>
      <p:pic>
        <p:nvPicPr>
          <p:cNvPr id="8198" name="Picture 6" descr="&#10;    Foundation damage due to expansive soils, tree roots, and other...   "/>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54768" y="2606340"/>
            <a:ext cx="4139952" cy="298674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5780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anim calcmode="lin" valueType="num">
                                      <p:cBhvr additive="base">
                                        <p:cTn id="1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anim calcmode="lin" valueType="num">
                                      <p:cBhvr additive="base">
                                        <p:cTn id="2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10" end="10"/>
                                            </p:txEl>
                                          </p:spTgt>
                                        </p:tgtEl>
                                        <p:attrNameLst>
                                          <p:attrName>style.visibility</p:attrName>
                                        </p:attrNameLst>
                                      </p:cBhvr>
                                      <p:to>
                                        <p:strVal val="visible"/>
                                      </p:to>
                                    </p:set>
                                    <p:anim calcmode="lin" valueType="num">
                                      <p:cBhvr additive="base">
                                        <p:cTn id="2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11" end="11"/>
                                            </p:txEl>
                                          </p:spTgt>
                                        </p:tgtEl>
                                        <p:attrNameLst>
                                          <p:attrName>style.visibility</p:attrName>
                                        </p:attrNameLst>
                                      </p:cBhvr>
                                      <p:to>
                                        <p:strVal val="visible"/>
                                      </p:to>
                                    </p:set>
                                    <p:anim calcmode="lin" valueType="num">
                                      <p:cBhvr additive="base">
                                        <p:cTn id="33"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8198"/>
                                        </p:tgtEl>
                                        <p:attrNameLst>
                                          <p:attrName>style.visibility</p:attrName>
                                        </p:attrNameLst>
                                      </p:cBhvr>
                                      <p:to>
                                        <p:strVal val="visible"/>
                                      </p:to>
                                    </p:set>
                                    <p:anim calcmode="lin" valueType="num">
                                      <p:cBhvr additive="base">
                                        <p:cTn id="39" dur="500" fill="hold"/>
                                        <p:tgtEl>
                                          <p:spTgt spid="8198"/>
                                        </p:tgtEl>
                                        <p:attrNameLst>
                                          <p:attrName>ppt_x</p:attrName>
                                        </p:attrNameLst>
                                      </p:cBhvr>
                                      <p:tavLst>
                                        <p:tav tm="0">
                                          <p:val>
                                            <p:strVal val="#ppt_x"/>
                                          </p:val>
                                        </p:tav>
                                        <p:tav tm="100000">
                                          <p:val>
                                            <p:strVal val="#ppt_x"/>
                                          </p:val>
                                        </p:tav>
                                      </p:tavLst>
                                    </p:anim>
                                    <p:anim calcmode="lin" valueType="num">
                                      <p:cBhvr additive="base">
                                        <p:cTn id="40" dur="500" fill="hold"/>
                                        <p:tgtEl>
                                          <p:spTgt spid="81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1" y="212335"/>
            <a:ext cx="9144000" cy="5663089"/>
          </a:xfrm>
          <a:prstGeom prst="rect">
            <a:avLst/>
          </a:prstGeom>
          <a:solidFill>
            <a:schemeClr val="bg1"/>
          </a:solidFill>
        </p:spPr>
        <p:txBody>
          <a:bodyPr wrap="square">
            <a:spAutoFit/>
          </a:bodyPr>
          <a:lstStyle/>
          <a:p>
            <a:r>
              <a:rPr lang="en-GB" sz="3200" b="1" dirty="0">
                <a:solidFill>
                  <a:srgbClr val="0070C0"/>
                </a:solidFill>
              </a:rPr>
              <a:t>CAUSES OF SETTLEMENT (contd.)</a:t>
            </a:r>
          </a:p>
          <a:p>
            <a:pPr marL="285750" indent="-285750">
              <a:buFont typeface="Arial" panose="020B0604020202020204" pitchFamily="34" charset="0"/>
              <a:buChar char="•"/>
            </a:pPr>
            <a:r>
              <a:rPr lang="en-GB" sz="2400" b="1" dirty="0">
                <a:solidFill>
                  <a:srgbClr val="0070C0"/>
                </a:solidFill>
                <a:latin typeface="Calibri" panose="020F0502020204030204" pitchFamily="34" charset="0"/>
              </a:rPr>
              <a:t>Desiccation due to surface drying and/or plant life + trees. </a:t>
            </a:r>
            <a:r>
              <a:rPr lang="en-GB" sz="2400" dirty="0">
                <a:latin typeface="Calibri" panose="020F0502020204030204" pitchFamily="34" charset="0"/>
              </a:rPr>
              <a:t>(Desiccation = Removal of water from </a:t>
            </a:r>
            <a:r>
              <a:rPr lang="en-GB" sz="2400" dirty="0" smtClean="0">
                <a:latin typeface="Calibri" panose="020F0502020204030204" pitchFamily="34" charset="0"/>
              </a:rPr>
              <a:t>sub- soil</a:t>
            </a:r>
            <a:r>
              <a:rPr lang="en-GB" sz="2400" dirty="0">
                <a:latin typeface="Calibri" panose="020F0502020204030204" pitchFamily="34" charset="0"/>
              </a:rPr>
              <a:t>)</a:t>
            </a:r>
          </a:p>
          <a:p>
            <a:endParaRPr lang="en-GB" sz="2400" dirty="0">
              <a:latin typeface="Calibri" panose="020F0502020204030204" pitchFamily="34" charset="0"/>
            </a:endParaRPr>
          </a:p>
          <a:p>
            <a:pPr marL="285750" indent="-285750">
              <a:buFont typeface="Arial" panose="020B0604020202020204" pitchFamily="34" charset="0"/>
              <a:buChar char="•"/>
            </a:pPr>
            <a:r>
              <a:rPr lang="en-GB" sz="2400" b="1" dirty="0">
                <a:solidFill>
                  <a:srgbClr val="0070C0"/>
                </a:solidFill>
                <a:latin typeface="Calibri" panose="020F0502020204030204" pitchFamily="34" charset="0"/>
              </a:rPr>
              <a:t> Loss (evaporation) of water </a:t>
            </a:r>
            <a:r>
              <a:rPr lang="en-GB" sz="2400" dirty="0">
                <a:solidFill>
                  <a:srgbClr val="0070C0"/>
                </a:solidFill>
                <a:latin typeface="Calibri" panose="020F0502020204030204" pitchFamily="34" charset="0"/>
              </a:rPr>
              <a:t> </a:t>
            </a:r>
            <a:r>
              <a:rPr lang="en-GB" dirty="0">
                <a:solidFill>
                  <a:srgbClr val="0070C0"/>
                </a:solidFill>
                <a:latin typeface="Calibri" panose="020F0502020204030204" pitchFamily="34" charset="0"/>
              </a:rPr>
              <a:t>where</a:t>
            </a:r>
            <a:r>
              <a:rPr lang="en-GB" sz="2400" dirty="0">
                <a:solidFill>
                  <a:srgbClr val="0070C0"/>
                </a:solidFill>
                <a:latin typeface="Calibri" panose="020F0502020204030204" pitchFamily="34" charset="0"/>
              </a:rPr>
              <a:t> </a:t>
            </a:r>
            <a:r>
              <a:rPr lang="en-GB" dirty="0">
                <a:solidFill>
                  <a:srgbClr val="0070C0"/>
                </a:solidFill>
                <a:latin typeface="Calibri" panose="020F0502020204030204" pitchFamily="34" charset="0"/>
              </a:rPr>
              <a:t>our effective stresses(inter-granular stresses) </a:t>
            </a:r>
          </a:p>
          <a:p>
            <a:r>
              <a:rPr lang="en-GB" dirty="0">
                <a:solidFill>
                  <a:srgbClr val="0070C0"/>
                </a:solidFill>
                <a:latin typeface="Calibri" panose="020F0502020204030204" pitchFamily="34" charset="0"/>
              </a:rPr>
              <a:t>                                                                            increase and shrinkage will start. </a:t>
            </a:r>
          </a:p>
          <a:p>
            <a:pPr marL="342900" indent="-342900">
              <a:buFont typeface="Arial" panose="020B0604020202020204" pitchFamily="34" charset="0"/>
              <a:buChar char="•"/>
            </a:pPr>
            <a:r>
              <a:rPr lang="en-GB" sz="2400" dirty="0">
                <a:solidFill>
                  <a:srgbClr val="0070C0"/>
                </a:solidFill>
                <a:latin typeface="Calibri" panose="020F0502020204030204" pitchFamily="34" charset="0"/>
              </a:rPr>
              <a:t> </a:t>
            </a:r>
            <a:r>
              <a:rPr lang="en-GB" sz="2400" b="1" dirty="0">
                <a:solidFill>
                  <a:srgbClr val="0070C0"/>
                </a:solidFill>
                <a:latin typeface="Calibri" panose="020F0502020204030204" pitchFamily="34" charset="0"/>
              </a:rPr>
              <a:t>Adjacent excavation.</a:t>
            </a:r>
          </a:p>
          <a:p>
            <a:pPr marL="342900" indent="-342900">
              <a:buFont typeface="Arial" panose="020B0604020202020204" pitchFamily="34" charset="0"/>
              <a:buChar char="•"/>
            </a:pPr>
            <a:endParaRPr lang="en-GB" sz="2400" dirty="0">
              <a:latin typeface="Calibri" panose="020F0502020204030204" pitchFamily="34" charset="0"/>
            </a:endParaRPr>
          </a:p>
          <a:p>
            <a:pPr marL="342900" indent="-342900">
              <a:buFont typeface="Arial" panose="020B0604020202020204" pitchFamily="34" charset="0"/>
              <a:buChar char="•"/>
            </a:pPr>
            <a:r>
              <a:rPr lang="en-GB" sz="2400" dirty="0">
                <a:solidFill>
                  <a:srgbClr val="0070C0"/>
                </a:solidFill>
                <a:latin typeface="Calibri" panose="020F0502020204030204" pitchFamily="34" charset="0"/>
              </a:rPr>
              <a:t> </a:t>
            </a:r>
            <a:r>
              <a:rPr lang="en-GB" sz="2400" b="1" dirty="0">
                <a:solidFill>
                  <a:srgbClr val="0070C0"/>
                </a:solidFill>
                <a:latin typeface="Calibri" panose="020F0502020204030204" pitchFamily="34" charset="0"/>
              </a:rPr>
              <a:t>Mining Subsidence / </a:t>
            </a:r>
          </a:p>
          <a:p>
            <a:r>
              <a:rPr lang="en-GB" sz="2400" b="1" dirty="0">
                <a:solidFill>
                  <a:srgbClr val="0070C0"/>
                </a:solidFill>
                <a:latin typeface="Calibri" panose="020F0502020204030204" pitchFamily="34" charset="0"/>
              </a:rPr>
              <a:t>      Sinks</a:t>
            </a:r>
          </a:p>
          <a:p>
            <a:pPr marL="342900" indent="-342900">
              <a:buFont typeface="Arial" panose="020B0604020202020204" pitchFamily="34" charset="0"/>
              <a:buChar char="•"/>
            </a:pPr>
            <a:endParaRPr lang="en-GB" sz="2400" dirty="0">
              <a:latin typeface="Calibri" panose="020F0502020204030204" pitchFamily="34" charset="0"/>
            </a:endParaRPr>
          </a:p>
          <a:p>
            <a:pPr marL="342900" indent="-342900">
              <a:buFont typeface="Arial" panose="020B0604020202020204" pitchFamily="34" charset="0"/>
              <a:buChar char="•"/>
            </a:pPr>
            <a:r>
              <a:rPr lang="en-GB" sz="2400" dirty="0">
                <a:solidFill>
                  <a:srgbClr val="0070C0"/>
                </a:solidFill>
                <a:latin typeface="Calibri" panose="020F0502020204030204" pitchFamily="34" charset="0"/>
              </a:rPr>
              <a:t> </a:t>
            </a:r>
            <a:r>
              <a:rPr lang="en-GB" sz="2400" b="1" dirty="0">
                <a:solidFill>
                  <a:srgbClr val="0070C0"/>
                </a:solidFill>
                <a:latin typeface="Calibri" panose="020F0502020204030204" pitchFamily="34" charset="0"/>
              </a:rPr>
              <a:t>Soil</a:t>
            </a:r>
            <a:r>
              <a:rPr lang="en-GB" sz="2400" dirty="0">
                <a:solidFill>
                  <a:srgbClr val="0070C0"/>
                </a:solidFill>
                <a:latin typeface="Calibri" panose="020F0502020204030204" pitchFamily="34" charset="0"/>
              </a:rPr>
              <a:t> </a:t>
            </a:r>
            <a:r>
              <a:rPr lang="en-GB" sz="2400" b="1" dirty="0">
                <a:solidFill>
                  <a:srgbClr val="0070C0"/>
                </a:solidFill>
                <a:latin typeface="Calibri" panose="020F0502020204030204" pitchFamily="34" charset="0"/>
              </a:rPr>
              <a:t>Swelling and </a:t>
            </a:r>
          </a:p>
          <a:p>
            <a:r>
              <a:rPr lang="en-GB" sz="2400" b="1" dirty="0">
                <a:solidFill>
                  <a:srgbClr val="0070C0"/>
                </a:solidFill>
                <a:latin typeface="Calibri" panose="020F0502020204030204" pitchFamily="34" charset="0"/>
              </a:rPr>
              <a:t>      Shrinkage.</a:t>
            </a:r>
          </a:p>
          <a:p>
            <a:pPr marL="342900" indent="-342900">
              <a:buFont typeface="Arial" panose="020B0604020202020204" pitchFamily="34" charset="0"/>
              <a:buChar char="•"/>
            </a:pPr>
            <a:endParaRPr lang="en-GB" sz="2400" dirty="0">
              <a:latin typeface="Calibri" panose="020F0502020204030204" pitchFamily="34" charset="0"/>
            </a:endParaRPr>
          </a:p>
          <a:p>
            <a:pPr marL="342900" indent="-342900">
              <a:buFont typeface="Arial" panose="020B0604020202020204" pitchFamily="34" charset="0"/>
              <a:buChar char="•"/>
            </a:pPr>
            <a:r>
              <a:rPr lang="en-GB" sz="2400" dirty="0">
                <a:solidFill>
                  <a:srgbClr val="0070C0"/>
                </a:solidFill>
                <a:latin typeface="Calibri" panose="020F0502020204030204" pitchFamily="34" charset="0"/>
              </a:rPr>
              <a:t> </a:t>
            </a:r>
            <a:r>
              <a:rPr lang="en-GB" sz="2400" b="1" dirty="0">
                <a:solidFill>
                  <a:srgbClr val="0070C0"/>
                </a:solidFill>
                <a:latin typeface="Calibri" panose="020F0502020204030204" pitchFamily="34" charset="0"/>
              </a:rPr>
              <a:t>Land slides.</a:t>
            </a:r>
          </a:p>
        </p:txBody>
      </p:sp>
      <p:pic>
        <p:nvPicPr>
          <p:cNvPr id="6" name="Picture 4" descr="http://www.dbh.govt.nz/UserFiles/Image/Publications/building/guidance-information/guide-to-cantebury-earthquake/fig4-1ii.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55259" y="2855240"/>
            <a:ext cx="5577524" cy="381412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649017" y="6010782"/>
            <a:ext cx="3456384" cy="523220"/>
          </a:xfrm>
          <a:prstGeom prst="rect">
            <a:avLst/>
          </a:prstGeom>
          <a:solidFill>
            <a:schemeClr val="bg1"/>
          </a:solidFill>
        </p:spPr>
        <p:txBody>
          <a:bodyPr wrap="square" rtlCol="0">
            <a:spAutoFit/>
          </a:bodyPr>
          <a:lstStyle/>
          <a:p>
            <a:r>
              <a:rPr lang="en-GB" sz="2800" dirty="0"/>
              <a:t>Extreme examples</a:t>
            </a:r>
          </a:p>
        </p:txBody>
      </p:sp>
      <p:cxnSp>
        <p:nvCxnSpPr>
          <p:cNvPr id="5" name="Straight Arrow Connector 4"/>
          <p:cNvCxnSpPr/>
          <p:nvPr/>
        </p:nvCxnSpPr>
        <p:spPr>
          <a:xfrm>
            <a:off x="2965019" y="6390844"/>
            <a:ext cx="0" cy="36004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10227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 calcmode="lin" valueType="num">
                                      <p:cBhvr additive="base">
                                        <p:cTn id="1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 calcmode="lin" valueType="num">
                                      <p:cBhvr additive="base">
                                        <p:cTn id="4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
                                            <p:txEl>
                                              <p:pRg st="11" end="11"/>
                                            </p:txEl>
                                          </p:spTgt>
                                        </p:tgtEl>
                                        <p:attrNameLst>
                                          <p:attrName>style.visibility</p:attrName>
                                        </p:attrNameLst>
                                      </p:cBhvr>
                                      <p:to>
                                        <p:strVal val="visible"/>
                                      </p:to>
                                    </p:set>
                                    <p:anim calcmode="lin" valueType="num">
                                      <p:cBhvr additive="base">
                                        <p:cTn id="45"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2">
                                            <p:txEl>
                                              <p:pRg st="13" end="13"/>
                                            </p:txEl>
                                          </p:spTgt>
                                        </p:tgtEl>
                                        <p:attrNameLst>
                                          <p:attrName>style.visibility</p:attrName>
                                        </p:attrNameLst>
                                      </p:cBhvr>
                                      <p:to>
                                        <p:strVal val="visible"/>
                                      </p:to>
                                    </p:set>
                                    <p:anim calcmode="lin" valueType="num">
                                      <p:cBhvr additive="base">
                                        <p:cTn id="5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4"/>
                                        </p:tgtEl>
                                        <p:attrNameLst>
                                          <p:attrName>style.visibility</p:attrName>
                                        </p:attrNameLst>
                                      </p:cBhvr>
                                      <p:to>
                                        <p:strVal val="visible"/>
                                      </p:to>
                                    </p:set>
                                    <p:anim calcmode="lin" valueType="num">
                                      <p:cBhvr additive="base">
                                        <p:cTn id="57" dur="500" fill="hold"/>
                                        <p:tgtEl>
                                          <p:spTgt spid="4"/>
                                        </p:tgtEl>
                                        <p:attrNameLst>
                                          <p:attrName>ppt_x</p:attrName>
                                        </p:attrNameLst>
                                      </p:cBhvr>
                                      <p:tavLst>
                                        <p:tav tm="0">
                                          <p:val>
                                            <p:strVal val="#ppt_x"/>
                                          </p:val>
                                        </p:tav>
                                        <p:tav tm="100000">
                                          <p:val>
                                            <p:strVal val="#ppt_x"/>
                                          </p:val>
                                        </p:tav>
                                      </p:tavLst>
                                    </p:anim>
                                    <p:anim calcmode="lin" valueType="num">
                                      <p:cBhvr additive="base">
                                        <p:cTn id="5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5"/>
                                        </p:tgtEl>
                                        <p:attrNameLst>
                                          <p:attrName>style.visibility</p:attrName>
                                        </p:attrNameLst>
                                      </p:cBhvr>
                                      <p:to>
                                        <p:strVal val="visible"/>
                                      </p:to>
                                    </p:set>
                                    <p:anim calcmode="lin" valueType="num">
                                      <p:cBhvr additive="base">
                                        <p:cTn id="63" dur="500" fill="hold"/>
                                        <p:tgtEl>
                                          <p:spTgt spid="5"/>
                                        </p:tgtEl>
                                        <p:attrNameLst>
                                          <p:attrName>ppt_x</p:attrName>
                                        </p:attrNameLst>
                                      </p:cBhvr>
                                      <p:tavLst>
                                        <p:tav tm="0">
                                          <p:val>
                                            <p:strVal val="#ppt_x"/>
                                          </p:val>
                                        </p:tav>
                                        <p:tav tm="100000">
                                          <p:val>
                                            <p:strVal val="#ppt_x"/>
                                          </p:val>
                                        </p:tav>
                                      </p:tavLst>
                                    </p:anim>
                                    <p:anim calcmode="lin" valueType="num">
                                      <p:cBhvr additive="base">
                                        <p:cTn id="6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ww.fhwa.dot.gov/publications/research/infrastructure/structures/11030/images/fig22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37806" y="69672"/>
            <a:ext cx="8264434" cy="341596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8196" name="Picture 4" descr="http://www.geerassociation.org/GEER_Post%20EQ%20Reports/Baja%20California_2010/Baja10_Ch05_clip_image002_000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1162" y="3572635"/>
            <a:ext cx="4313556" cy="3049035"/>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8198" name="Picture 6" descr="http://nisee.berkeley.edu/taiwan/mahin/day02/images/full/29WuRiverB.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8098" b="35202"/>
          <a:stretch/>
        </p:blipFill>
        <p:spPr bwMode="auto">
          <a:xfrm>
            <a:off x="4817329" y="3572635"/>
            <a:ext cx="7170078" cy="3049035"/>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448970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upload.wikimedia.org/wikipedia/commons/d/df/Temple_Church,_Bristol.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51785" y="1583473"/>
            <a:ext cx="6262861" cy="4652749"/>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991544" y="620688"/>
            <a:ext cx="6336704" cy="707886"/>
          </a:xfrm>
          <a:prstGeom prst="rect">
            <a:avLst/>
          </a:prstGeom>
          <a:noFill/>
        </p:spPr>
        <p:txBody>
          <a:bodyPr wrap="square" rtlCol="0">
            <a:spAutoFit/>
          </a:bodyPr>
          <a:lstStyle/>
          <a:p>
            <a:r>
              <a:rPr lang="en-GB" sz="4000" b="1" dirty="0">
                <a:solidFill>
                  <a:srgbClr val="0070C0"/>
                </a:solidFill>
              </a:rPr>
              <a:t>The Temple </a:t>
            </a:r>
            <a:r>
              <a:rPr lang="en-GB" sz="4000" b="1" dirty="0" smtClean="0">
                <a:solidFill>
                  <a:srgbClr val="0070C0"/>
                </a:solidFill>
              </a:rPr>
              <a:t>Church, </a:t>
            </a:r>
            <a:r>
              <a:rPr lang="en-GB" sz="4000" b="1" dirty="0">
                <a:solidFill>
                  <a:srgbClr val="0070C0"/>
                </a:solidFill>
              </a:rPr>
              <a:t>Bristol</a:t>
            </a:r>
          </a:p>
        </p:txBody>
      </p:sp>
      <p:sp>
        <p:nvSpPr>
          <p:cNvPr id="3" name="TextBox 2"/>
          <p:cNvSpPr txBox="1"/>
          <p:nvPr/>
        </p:nvSpPr>
        <p:spPr>
          <a:xfrm>
            <a:off x="1584495" y="2308952"/>
            <a:ext cx="2423273" cy="2585323"/>
          </a:xfrm>
          <a:prstGeom prst="rect">
            <a:avLst/>
          </a:prstGeom>
          <a:noFill/>
        </p:spPr>
        <p:txBody>
          <a:bodyPr wrap="square" rtlCol="0">
            <a:spAutoFit/>
          </a:bodyPr>
          <a:lstStyle/>
          <a:p>
            <a:pPr algn="just"/>
            <a:r>
              <a:rPr lang="en-GB" dirty="0"/>
              <a:t>Underlying alluvial soil too weak to support heavy tower </a:t>
            </a:r>
            <a:r>
              <a:rPr lang="en-GB" dirty="0" smtClean="0"/>
              <a:t>load (</a:t>
            </a:r>
            <a:r>
              <a:rPr lang="en-GB" dirty="0"/>
              <a:t>1398)</a:t>
            </a:r>
          </a:p>
          <a:p>
            <a:pPr algn="just"/>
            <a:endParaRPr lang="en-GB" dirty="0"/>
          </a:p>
          <a:p>
            <a:r>
              <a:rPr lang="en-GB" dirty="0"/>
              <a:t>Upper stage was built at an angle to attempt to straighten it !!</a:t>
            </a:r>
          </a:p>
          <a:p>
            <a:r>
              <a:rPr lang="en-GB" dirty="0" smtClean="0"/>
              <a:t>(</a:t>
            </a:r>
            <a:r>
              <a:rPr lang="en-GB" dirty="0"/>
              <a:t>1460)</a:t>
            </a:r>
          </a:p>
        </p:txBody>
      </p:sp>
      <p:cxnSp>
        <p:nvCxnSpPr>
          <p:cNvPr id="5" name="Straight Arrow Connector 4"/>
          <p:cNvCxnSpPr/>
          <p:nvPr/>
        </p:nvCxnSpPr>
        <p:spPr>
          <a:xfrm>
            <a:off x="6600056" y="1712829"/>
            <a:ext cx="0" cy="265676"/>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6569593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http://www.nachi.org/images10-2/figure_35_differential-foundation-settlement_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1" y="0"/>
            <a:ext cx="9110999"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402080" y="0"/>
            <a:ext cx="5184576" cy="1200329"/>
          </a:xfrm>
          <a:prstGeom prst="rect">
            <a:avLst/>
          </a:prstGeom>
          <a:solidFill>
            <a:schemeClr val="bg1"/>
          </a:solidFill>
        </p:spPr>
        <p:txBody>
          <a:bodyPr wrap="square" rtlCol="0">
            <a:spAutoFit/>
          </a:bodyPr>
          <a:lstStyle/>
          <a:p>
            <a:r>
              <a:rPr lang="en-GB" sz="2400" b="1" dirty="0">
                <a:latin typeface="Calibri" panose="020F0502020204030204" pitchFamily="34" charset="0"/>
              </a:rPr>
              <a:t>Different Sub soil type – </a:t>
            </a:r>
          </a:p>
          <a:p>
            <a:r>
              <a:rPr lang="en-GB" sz="2400" b="1" dirty="0">
                <a:latin typeface="Calibri" panose="020F0502020204030204" pitchFamily="34" charset="0"/>
              </a:rPr>
              <a:t>Partial poor bearing capacity beneath foundations</a:t>
            </a:r>
          </a:p>
        </p:txBody>
      </p:sp>
    </p:spTree>
    <p:extLst>
      <p:ext uri="{BB962C8B-B14F-4D97-AF65-F5344CB8AC3E}">
        <p14:creationId xmlns:p14="http://schemas.microsoft.com/office/powerpoint/2010/main" val="27407721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descr="settlement-3.jpg"/>
          <p:cNvPicPr>
            <a:picLocks noChangeAspect="1"/>
          </p:cNvPicPr>
          <p:nvPr/>
        </p:nvPicPr>
        <p:blipFill>
          <a:blip r:embed="rId2" cstate="print"/>
          <a:stretch>
            <a:fillRect/>
          </a:stretch>
        </p:blipFill>
        <p:spPr>
          <a:xfrm>
            <a:off x="2560567" y="884"/>
            <a:ext cx="3259881" cy="3813806"/>
          </a:xfrm>
          <a:prstGeom prst="rect">
            <a:avLst/>
          </a:prstGeom>
        </p:spPr>
      </p:pic>
      <p:pic>
        <p:nvPicPr>
          <p:cNvPr id="5122" name="Picture 2" descr="Failing Foundation Issue with Wall Crack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15785" y="1412776"/>
            <a:ext cx="3095625" cy="220299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5124" name="Picture 4" descr="A settlement crack in drywall in a Denver, CO hom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15786" y="4226646"/>
            <a:ext cx="3095625" cy="2324101"/>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5126" name="Picture 6" descr="http://www.geoconsult.co.nz/library/house_cracked_due.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72102" y="3814690"/>
            <a:ext cx="3971964" cy="293860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524000" y="4023062"/>
            <a:ext cx="848102" cy="2862322"/>
          </a:xfrm>
          <a:prstGeom prst="rect">
            <a:avLst/>
          </a:prstGeom>
          <a:solidFill>
            <a:schemeClr val="bg1"/>
          </a:solid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TextBox 3"/>
          <p:cNvSpPr txBox="1"/>
          <p:nvPr/>
        </p:nvSpPr>
        <p:spPr>
          <a:xfrm>
            <a:off x="5879976" y="116633"/>
            <a:ext cx="3456384" cy="954107"/>
          </a:xfrm>
          <a:prstGeom prst="rect">
            <a:avLst/>
          </a:prstGeom>
          <a:noFill/>
        </p:spPr>
        <p:txBody>
          <a:bodyPr wrap="square" rtlCol="0">
            <a:spAutoFit/>
          </a:bodyPr>
          <a:lstStyle/>
          <a:p>
            <a:r>
              <a:rPr lang="en-GB" sz="2800" dirty="0">
                <a:latin typeface="Calibri" panose="020F0502020204030204" pitchFamily="34" charset="0"/>
              </a:rPr>
              <a:t>‘STEP’ Cracking due to differential settlement</a:t>
            </a:r>
          </a:p>
        </p:txBody>
      </p:sp>
      <p:sp>
        <p:nvSpPr>
          <p:cNvPr id="8" name="TextBox 7"/>
          <p:cNvSpPr txBox="1"/>
          <p:nvPr/>
        </p:nvSpPr>
        <p:spPr>
          <a:xfrm>
            <a:off x="7104112" y="4365104"/>
            <a:ext cx="2160240" cy="523220"/>
          </a:xfrm>
          <a:prstGeom prst="rect">
            <a:avLst/>
          </a:prstGeom>
          <a:noFill/>
        </p:spPr>
        <p:txBody>
          <a:bodyPr wrap="square" rtlCol="0">
            <a:spAutoFit/>
          </a:bodyPr>
          <a:lstStyle/>
          <a:p>
            <a:r>
              <a:rPr lang="en-GB" sz="1400" dirty="0"/>
              <a:t>Internal Cracking + distorted frame</a:t>
            </a:r>
          </a:p>
        </p:txBody>
      </p:sp>
    </p:spTree>
    <p:extLst>
      <p:ext uri="{BB962C8B-B14F-4D97-AF65-F5344CB8AC3E}">
        <p14:creationId xmlns:p14="http://schemas.microsoft.com/office/powerpoint/2010/main" val="35251911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shaft capping 1">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43564" y="1604850"/>
            <a:ext cx="5240772" cy="430084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3" name="Picture 4" descr="MINE SUBSIDENC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51585" y="1687827"/>
            <a:ext cx="2899013" cy="421786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207568" y="404665"/>
            <a:ext cx="6120680" cy="461665"/>
          </a:xfrm>
          <a:prstGeom prst="rect">
            <a:avLst/>
          </a:prstGeom>
          <a:noFill/>
        </p:spPr>
        <p:txBody>
          <a:bodyPr wrap="square" rtlCol="0">
            <a:spAutoFit/>
          </a:bodyPr>
          <a:lstStyle/>
          <a:p>
            <a:r>
              <a:rPr lang="en-GB" sz="2400" dirty="0">
                <a:latin typeface="Calibri" panose="020F0502020204030204" pitchFamily="34" charset="0"/>
              </a:rPr>
              <a:t>Settlement by Mining Subsidence / Sink Hole</a:t>
            </a:r>
          </a:p>
        </p:txBody>
      </p:sp>
    </p:spTree>
    <p:extLst>
      <p:ext uri="{BB962C8B-B14F-4D97-AF65-F5344CB8AC3E}">
        <p14:creationId xmlns:p14="http://schemas.microsoft.com/office/powerpoint/2010/main" val="602579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8273" y="513806"/>
            <a:ext cx="9888583" cy="5155257"/>
          </a:xfrm>
          <a:prstGeom prst="rect">
            <a:avLst/>
          </a:prstGeom>
          <a:noFill/>
        </p:spPr>
        <p:txBody>
          <a:bodyPr wrap="square" rtlCol="0">
            <a:spAutoFit/>
          </a:bodyPr>
          <a:lstStyle/>
          <a:p>
            <a:pPr>
              <a:spcAft>
                <a:spcPts val="1800"/>
              </a:spcAft>
            </a:pPr>
            <a:r>
              <a:rPr lang="en-GB" sz="2800" dirty="0">
                <a:latin typeface="Arial" panose="020B0604020202020204" pitchFamily="34" charset="0"/>
                <a:cs typeface="Arial" panose="020B0604020202020204" pitchFamily="34" charset="0"/>
              </a:rPr>
              <a:t>For a good foundation </a:t>
            </a:r>
            <a:r>
              <a:rPr lang="en-GB" sz="2800" dirty="0" smtClean="0">
                <a:latin typeface="Arial" panose="020B0604020202020204" pitchFamily="34" charset="0"/>
                <a:cs typeface="Arial" panose="020B0604020202020204" pitchFamily="34" charset="0"/>
              </a:rPr>
              <a:t>design….what is our consideration?</a:t>
            </a:r>
            <a:endParaRPr lang="en-GB" sz="2800" dirty="0">
              <a:latin typeface="Arial" panose="020B0604020202020204" pitchFamily="34" charset="0"/>
              <a:cs typeface="Arial" panose="020B0604020202020204" pitchFamily="34" charset="0"/>
            </a:endParaRPr>
          </a:p>
          <a:p>
            <a:pPr>
              <a:spcAft>
                <a:spcPts val="1800"/>
              </a:spcAft>
            </a:pPr>
            <a:endParaRPr lang="en-GB" sz="2800" dirty="0">
              <a:latin typeface="Arial" panose="020B0604020202020204" pitchFamily="34" charset="0"/>
              <a:cs typeface="Arial" panose="020B0604020202020204" pitchFamily="34" charset="0"/>
            </a:endParaRPr>
          </a:p>
          <a:p>
            <a:pPr marL="285750" indent="-285750">
              <a:spcAft>
                <a:spcPts val="1800"/>
              </a:spcAft>
              <a:buFontTx/>
              <a:buChar char="-"/>
            </a:pPr>
            <a:r>
              <a:rPr lang="en-GB" sz="2800" dirty="0">
                <a:latin typeface="Arial" panose="020B0604020202020204" pitchFamily="34" charset="0"/>
                <a:cs typeface="Arial" panose="020B0604020202020204" pitchFamily="34" charset="0"/>
              </a:rPr>
              <a:t>Geotechnical study to know bearing capacity</a:t>
            </a:r>
          </a:p>
          <a:p>
            <a:pPr marL="285750" indent="-285750">
              <a:spcAft>
                <a:spcPts val="1800"/>
              </a:spcAft>
              <a:buFontTx/>
              <a:buChar char="-"/>
            </a:pPr>
            <a:r>
              <a:rPr lang="en-GB" sz="2800" dirty="0">
                <a:latin typeface="Arial" panose="020B0604020202020204" pitchFamily="34" charset="0"/>
                <a:cs typeface="Arial" panose="020B0604020202020204" pitchFamily="34" charset="0"/>
              </a:rPr>
              <a:t>Study of bearing capacity for all affected layers</a:t>
            </a:r>
          </a:p>
          <a:p>
            <a:pPr marL="285750" indent="-285750">
              <a:spcAft>
                <a:spcPts val="1800"/>
              </a:spcAft>
              <a:buFontTx/>
              <a:buChar char="-"/>
            </a:pPr>
            <a:r>
              <a:rPr lang="en-GB" sz="2800" dirty="0">
                <a:latin typeface="Arial" panose="020B0604020202020204" pitchFamily="34" charset="0"/>
                <a:cs typeface="Arial" panose="020B0604020202020204" pitchFamily="34" charset="0"/>
              </a:rPr>
              <a:t>Decide about the bearing layer and depth</a:t>
            </a:r>
          </a:p>
          <a:p>
            <a:pPr marL="285750" indent="-285750">
              <a:spcAft>
                <a:spcPts val="1800"/>
              </a:spcAft>
              <a:buFontTx/>
              <a:buChar char="-"/>
            </a:pPr>
            <a:r>
              <a:rPr lang="en-GB" sz="2800" dirty="0">
                <a:latin typeface="Arial" panose="020B0604020202020204" pitchFamily="34" charset="0"/>
                <a:cs typeface="Arial" panose="020B0604020202020204" pitchFamily="34" charset="0"/>
              </a:rPr>
              <a:t>Decide about the type and shape of foundation</a:t>
            </a:r>
          </a:p>
          <a:p>
            <a:pPr marL="285750" indent="-285750">
              <a:spcAft>
                <a:spcPts val="1800"/>
              </a:spcAft>
              <a:buFontTx/>
              <a:buChar char="-"/>
            </a:pPr>
            <a:r>
              <a:rPr lang="en-GB" sz="2800" dirty="0">
                <a:latin typeface="Arial" panose="020B0604020202020204" pitchFamily="34" charset="0"/>
                <a:cs typeface="Arial" panose="020B0604020202020204" pitchFamily="34" charset="0"/>
              </a:rPr>
              <a:t>Foundation always embedded in bearing </a:t>
            </a:r>
            <a:r>
              <a:rPr lang="en-GB" sz="2800" dirty="0" smtClean="0">
                <a:latin typeface="Arial" panose="020B0604020202020204" pitchFamily="34" charset="0"/>
                <a:cs typeface="Arial" panose="020B0604020202020204" pitchFamily="34" charset="0"/>
              </a:rPr>
              <a:t>layer of ground</a:t>
            </a:r>
            <a:endParaRPr lang="en-GB" sz="2800" dirty="0">
              <a:latin typeface="Arial" panose="020B0604020202020204" pitchFamily="34" charset="0"/>
              <a:cs typeface="Arial" panose="020B0604020202020204" pitchFamily="34" charset="0"/>
            </a:endParaRPr>
          </a:p>
          <a:p>
            <a:pPr marL="285750" indent="-285750">
              <a:spcAft>
                <a:spcPts val="1800"/>
              </a:spcAft>
              <a:buFontTx/>
              <a:buChar char="-"/>
            </a:pPr>
            <a:endParaRPr lang="en-GB" sz="2800" dirty="0">
              <a:latin typeface="Arial" panose="020B0604020202020204" pitchFamily="34" charset="0"/>
              <a:cs typeface="Arial" panose="020B0604020202020204" pitchFamily="34" charset="0"/>
            </a:endParaRPr>
          </a:p>
        </p:txBody>
      </p:sp>
      <p:sp>
        <p:nvSpPr>
          <p:cNvPr id="3" name="Rectangle 2"/>
          <p:cNvSpPr/>
          <p:nvPr/>
        </p:nvSpPr>
        <p:spPr>
          <a:xfrm>
            <a:off x="623207" y="5469008"/>
            <a:ext cx="11190514" cy="400110"/>
          </a:xfrm>
          <a:prstGeom prst="rect">
            <a:avLst/>
          </a:prstGeom>
        </p:spPr>
        <p:txBody>
          <a:bodyPr wrap="square">
            <a:spAutoFit/>
          </a:bodyPr>
          <a:lstStyle/>
          <a:p>
            <a:r>
              <a:rPr lang="en-GB" sz="2000" b="0" i="0" u="none" strike="noStrike" dirty="0" smtClean="0">
                <a:effectLst/>
                <a:latin typeface="Arial" panose="020B0604020202020204" pitchFamily="34" charset="0"/>
              </a:rPr>
              <a:t>Very broadly, foundations can be categorised as </a:t>
            </a:r>
            <a:r>
              <a:rPr lang="en-GB" sz="2000" b="1" dirty="0">
                <a:latin typeface="Arial" panose="020B0604020202020204" pitchFamily="34" charset="0"/>
              </a:rPr>
              <a:t>S</a:t>
            </a:r>
            <a:r>
              <a:rPr lang="en-GB" sz="2000" b="1" i="0" u="none" strike="noStrike" dirty="0" smtClean="0">
                <a:effectLst/>
                <a:latin typeface="Arial" panose="020B0604020202020204" pitchFamily="34" charset="0"/>
              </a:rPr>
              <a:t>hallow foundations </a:t>
            </a:r>
            <a:r>
              <a:rPr lang="en-GB" sz="2000" b="0" i="0" u="none" strike="noStrike" dirty="0" smtClean="0">
                <a:effectLst/>
                <a:latin typeface="Arial" panose="020B0604020202020204" pitchFamily="34" charset="0"/>
              </a:rPr>
              <a:t>or </a:t>
            </a:r>
            <a:r>
              <a:rPr lang="en-GB" sz="2000" b="1" dirty="0">
                <a:latin typeface="Arial" panose="020B0604020202020204" pitchFamily="34" charset="0"/>
              </a:rPr>
              <a:t>D</a:t>
            </a:r>
            <a:r>
              <a:rPr lang="en-GB" sz="2000" b="1" i="0" u="none" strike="noStrike" dirty="0" smtClean="0">
                <a:effectLst/>
                <a:latin typeface="Arial" panose="020B0604020202020204" pitchFamily="34" charset="0"/>
              </a:rPr>
              <a:t>eep foundations. </a:t>
            </a:r>
          </a:p>
        </p:txBody>
      </p:sp>
    </p:spTree>
    <p:extLst>
      <p:ext uri="{BB962C8B-B14F-4D97-AF65-F5344CB8AC3E}">
        <p14:creationId xmlns:p14="http://schemas.microsoft.com/office/powerpoint/2010/main" val="2333673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 calcmode="lin" valueType="num">
                                      <p:cBhvr additive="base">
                                        <p:cTn id="3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3332" y="269877"/>
            <a:ext cx="8434096" cy="5801588"/>
          </a:xfrm>
          <a:prstGeom prst="rect">
            <a:avLst/>
          </a:prstGeom>
          <a:noFill/>
        </p:spPr>
        <p:txBody>
          <a:bodyPr wrap="square" rtlCol="0">
            <a:spAutoFit/>
          </a:bodyPr>
          <a:lstStyle/>
          <a:p>
            <a:pPr>
              <a:spcAft>
                <a:spcPts val="1800"/>
              </a:spcAft>
            </a:pPr>
            <a:r>
              <a:rPr lang="en-GB" sz="2800" dirty="0">
                <a:latin typeface="Arial" panose="020B0604020202020204" pitchFamily="34" charset="0"/>
                <a:cs typeface="Arial" panose="020B0604020202020204" pitchFamily="34" charset="0"/>
              </a:rPr>
              <a:t>Types of foundation</a:t>
            </a:r>
          </a:p>
          <a:p>
            <a:pPr lvl="1">
              <a:spcAft>
                <a:spcPts val="1800"/>
              </a:spcAft>
            </a:pPr>
            <a:r>
              <a:rPr lang="en-GB" sz="2800" b="1" dirty="0" smtClean="0">
                <a:solidFill>
                  <a:srgbClr val="0070C0"/>
                </a:solidFill>
                <a:latin typeface="Arial" panose="020B0604020202020204" pitchFamily="34" charset="0"/>
                <a:cs typeface="Arial" panose="020B0604020202020204" pitchFamily="34" charset="0"/>
              </a:rPr>
              <a:t>Shallow </a:t>
            </a:r>
            <a:r>
              <a:rPr lang="en-GB" sz="2800" b="1" dirty="0">
                <a:solidFill>
                  <a:srgbClr val="0070C0"/>
                </a:solidFill>
                <a:latin typeface="Arial" panose="020B0604020202020204" pitchFamily="34" charset="0"/>
                <a:cs typeface="Arial" panose="020B0604020202020204" pitchFamily="34" charset="0"/>
              </a:rPr>
              <a:t>foundations</a:t>
            </a:r>
          </a:p>
          <a:p>
            <a:pPr lvl="3">
              <a:spcAft>
                <a:spcPts val="600"/>
              </a:spcAft>
            </a:pPr>
            <a:r>
              <a:rPr lang="en-GB" sz="2800" dirty="0">
                <a:latin typeface="Arial" panose="020B0604020202020204" pitchFamily="34" charset="0"/>
                <a:cs typeface="Arial" panose="020B0604020202020204" pitchFamily="34" charset="0"/>
              </a:rPr>
              <a:t>Not more than 5 m deep</a:t>
            </a:r>
          </a:p>
          <a:p>
            <a:pPr lvl="3">
              <a:spcAft>
                <a:spcPts val="600"/>
              </a:spcAft>
            </a:pPr>
            <a:r>
              <a:rPr lang="en-GB" sz="2800" dirty="0" smtClean="0">
                <a:latin typeface="Arial" panose="020B0604020202020204" pitchFamily="34" charset="0"/>
                <a:cs typeface="Arial" panose="020B0604020202020204" pitchFamily="34" charset="0"/>
              </a:rPr>
              <a:t>No </a:t>
            </a:r>
            <a:r>
              <a:rPr lang="en-GB" sz="2800" dirty="0">
                <a:latin typeface="Arial" panose="020B0604020202020204" pitchFamily="34" charset="0"/>
                <a:cs typeface="Arial" panose="020B0604020202020204" pitchFamily="34" charset="0"/>
              </a:rPr>
              <a:t>special equipment for earthworks</a:t>
            </a:r>
          </a:p>
          <a:p>
            <a:pPr lvl="1">
              <a:spcAft>
                <a:spcPts val="1800"/>
              </a:spcAft>
            </a:pPr>
            <a:endParaRPr lang="en-GB" sz="2800" dirty="0">
              <a:latin typeface="Arial" panose="020B0604020202020204" pitchFamily="34" charset="0"/>
              <a:cs typeface="Arial" panose="020B0604020202020204" pitchFamily="34" charset="0"/>
            </a:endParaRPr>
          </a:p>
          <a:p>
            <a:pPr lvl="1">
              <a:spcAft>
                <a:spcPts val="1800"/>
              </a:spcAft>
            </a:pPr>
            <a:endParaRPr lang="en-GB" sz="2800" b="1" dirty="0" smtClean="0">
              <a:solidFill>
                <a:srgbClr val="0070C0"/>
              </a:solidFill>
              <a:latin typeface="Arial" panose="020B0604020202020204" pitchFamily="34" charset="0"/>
              <a:cs typeface="Arial" panose="020B0604020202020204" pitchFamily="34" charset="0"/>
            </a:endParaRPr>
          </a:p>
          <a:p>
            <a:pPr lvl="1">
              <a:spcAft>
                <a:spcPts val="1800"/>
              </a:spcAft>
            </a:pPr>
            <a:r>
              <a:rPr lang="en-GB" sz="2800" b="1" dirty="0" smtClean="0">
                <a:solidFill>
                  <a:srgbClr val="0070C0"/>
                </a:solidFill>
                <a:latin typeface="Arial" panose="020B0604020202020204" pitchFamily="34" charset="0"/>
                <a:cs typeface="Arial" panose="020B0604020202020204" pitchFamily="34" charset="0"/>
              </a:rPr>
              <a:t>Deep </a:t>
            </a:r>
            <a:r>
              <a:rPr lang="en-GB" sz="2800" b="1" dirty="0">
                <a:solidFill>
                  <a:srgbClr val="0070C0"/>
                </a:solidFill>
                <a:latin typeface="Arial" panose="020B0604020202020204" pitchFamily="34" charset="0"/>
                <a:cs typeface="Arial" panose="020B0604020202020204" pitchFamily="34" charset="0"/>
              </a:rPr>
              <a:t>foundations</a:t>
            </a:r>
          </a:p>
          <a:p>
            <a:pPr lvl="3">
              <a:spcAft>
                <a:spcPts val="600"/>
              </a:spcAft>
            </a:pPr>
            <a:r>
              <a:rPr lang="en-GB" sz="2800" dirty="0">
                <a:latin typeface="Arial" panose="020B0604020202020204" pitchFamily="34" charset="0"/>
                <a:cs typeface="Arial" panose="020B0604020202020204" pitchFamily="34" charset="0"/>
              </a:rPr>
              <a:t>More than 5 m deep</a:t>
            </a:r>
          </a:p>
          <a:p>
            <a:pPr lvl="3">
              <a:spcAft>
                <a:spcPts val="600"/>
              </a:spcAft>
            </a:pPr>
            <a:r>
              <a:rPr lang="en-GB" sz="2800" dirty="0">
                <a:latin typeface="Arial" panose="020B0604020202020204" pitchFamily="34" charset="0"/>
                <a:cs typeface="Arial" panose="020B0604020202020204" pitchFamily="34" charset="0"/>
              </a:rPr>
              <a:t>Special equipment required </a:t>
            </a:r>
          </a:p>
          <a:p>
            <a:pPr marL="285750" indent="-285750">
              <a:spcAft>
                <a:spcPts val="1800"/>
              </a:spcAft>
              <a:buFontTx/>
              <a:buChar char="-"/>
            </a:pPr>
            <a:endParaRPr lang="en-GB" sz="2400" dirty="0"/>
          </a:p>
        </p:txBody>
      </p:sp>
      <p:sp>
        <p:nvSpPr>
          <p:cNvPr id="3" name="Rectangle 2"/>
          <p:cNvSpPr/>
          <p:nvPr/>
        </p:nvSpPr>
        <p:spPr>
          <a:xfrm>
            <a:off x="761999" y="2781023"/>
            <a:ext cx="10765971" cy="707886"/>
          </a:xfrm>
          <a:prstGeom prst="rect">
            <a:avLst/>
          </a:prstGeom>
        </p:spPr>
        <p:txBody>
          <a:bodyPr wrap="square">
            <a:spAutoFit/>
          </a:bodyPr>
          <a:lstStyle/>
          <a:p>
            <a:pPr>
              <a:buFont typeface="Arial" panose="020B0604020202020204" pitchFamily="34" charset="0"/>
              <a:buChar char="•"/>
            </a:pPr>
            <a:r>
              <a:rPr lang="en-GB" sz="2000" b="0" strike="noStrike" dirty="0" smtClean="0">
                <a:effectLst/>
                <a:latin typeface="Arial" panose="020B0604020202020204" pitchFamily="34" charset="0"/>
              </a:rPr>
              <a:t> Shallow foundations are typically used </a:t>
            </a:r>
            <a:r>
              <a:rPr lang="en-GB" sz="2000" b="1" strike="noStrike" dirty="0" smtClean="0">
                <a:effectLst/>
                <a:latin typeface="Arial" panose="020B0604020202020204" pitchFamily="34" charset="0"/>
              </a:rPr>
              <a:t>where the loads imposed by a structure are low….</a:t>
            </a:r>
          </a:p>
          <a:p>
            <a:r>
              <a:rPr lang="en-GB" sz="2000" b="1" strike="noStrike" dirty="0" smtClean="0">
                <a:effectLst/>
                <a:latin typeface="Arial" panose="020B0604020202020204" pitchFamily="34" charset="0"/>
              </a:rPr>
              <a:t>  relative to the bearing capacity of the soils layers under the site.</a:t>
            </a:r>
          </a:p>
        </p:txBody>
      </p:sp>
      <p:sp>
        <p:nvSpPr>
          <p:cNvPr id="4" name="Rectangle 3"/>
          <p:cNvSpPr/>
          <p:nvPr/>
        </p:nvSpPr>
        <p:spPr>
          <a:xfrm>
            <a:off x="761999" y="5686629"/>
            <a:ext cx="10757807" cy="1015663"/>
          </a:xfrm>
          <a:prstGeom prst="rect">
            <a:avLst/>
          </a:prstGeom>
        </p:spPr>
        <p:txBody>
          <a:bodyPr wrap="square">
            <a:spAutoFit/>
          </a:bodyPr>
          <a:lstStyle/>
          <a:p>
            <a:pPr>
              <a:buFont typeface="Arial" panose="020B0604020202020204" pitchFamily="34" charset="0"/>
              <a:buChar char="•"/>
            </a:pPr>
            <a:r>
              <a:rPr lang="en-GB" sz="2000" b="0" i="0" u="none" strike="noStrike" dirty="0" smtClean="0">
                <a:effectLst/>
                <a:latin typeface="Arial" panose="020B0604020202020204" pitchFamily="34" charset="0"/>
              </a:rPr>
              <a:t> Deep foundations are necessary </a:t>
            </a:r>
            <a:r>
              <a:rPr lang="en-GB" sz="2000" b="1" i="0" u="none" strike="noStrike" dirty="0" smtClean="0">
                <a:effectLst/>
                <a:latin typeface="Arial" panose="020B0604020202020204" pitchFamily="34" charset="0"/>
              </a:rPr>
              <a:t>where the bearing capacity of the surface soils is not</a:t>
            </a:r>
          </a:p>
          <a:p>
            <a:r>
              <a:rPr lang="en-GB" sz="2000" b="1" dirty="0">
                <a:latin typeface="Arial" panose="020B0604020202020204" pitchFamily="34" charset="0"/>
              </a:rPr>
              <a:t> </a:t>
            </a:r>
            <a:r>
              <a:rPr lang="en-GB" sz="2000" b="1" i="0" u="none" strike="noStrike" dirty="0" smtClean="0">
                <a:effectLst/>
                <a:latin typeface="Arial" panose="020B0604020202020204" pitchFamily="34" charset="0"/>
              </a:rPr>
              <a:t> adequate to support the loads imposed by a structure </a:t>
            </a:r>
            <a:r>
              <a:rPr lang="en-GB" sz="2000" b="0" i="0" u="none" strike="noStrike" dirty="0" smtClean="0">
                <a:effectLst/>
                <a:latin typeface="Arial" panose="020B0604020202020204" pitchFamily="34" charset="0"/>
              </a:rPr>
              <a:t>and so those </a:t>
            </a:r>
            <a:r>
              <a:rPr lang="en-GB" sz="2000" b="1" i="0" u="none" strike="noStrike" dirty="0" smtClean="0">
                <a:effectLst/>
                <a:latin typeface="Arial" panose="020B0604020202020204" pitchFamily="34" charset="0"/>
              </a:rPr>
              <a:t>loads need to be</a:t>
            </a:r>
          </a:p>
          <a:p>
            <a:r>
              <a:rPr lang="en-GB" sz="2000" b="1" dirty="0">
                <a:latin typeface="Arial" panose="020B0604020202020204" pitchFamily="34" charset="0"/>
              </a:rPr>
              <a:t> </a:t>
            </a:r>
            <a:r>
              <a:rPr lang="en-GB" sz="2000" b="1" i="0" u="none" strike="noStrike" dirty="0" smtClean="0">
                <a:effectLst/>
                <a:latin typeface="Arial" panose="020B0604020202020204" pitchFamily="34" charset="0"/>
              </a:rPr>
              <a:t> transferred to deeper layers with higher bearing capacity. </a:t>
            </a:r>
            <a:endParaRPr lang="en-GB" sz="2000" b="1" i="0" u="none" strike="noStrike" dirty="0">
              <a:effectLst/>
              <a:latin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92114" y="551559"/>
            <a:ext cx="3156045" cy="2114550"/>
          </a:xfrm>
          <a:prstGeom prst="rect">
            <a:avLst/>
          </a:prstGeom>
          <a:ln w="38100">
            <a:solidFill>
              <a:schemeClr val="tx1"/>
            </a:solidFill>
          </a:ln>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33366" y="3718738"/>
            <a:ext cx="4714793" cy="1813382"/>
          </a:xfrm>
          <a:prstGeom prst="rect">
            <a:avLst/>
          </a:prstGeom>
          <a:ln w="38100">
            <a:solidFill>
              <a:schemeClr val="tx1"/>
            </a:solidFill>
          </a:ln>
        </p:spPr>
      </p:pic>
    </p:spTree>
    <p:extLst>
      <p:ext uri="{BB962C8B-B14F-4D97-AF65-F5344CB8AC3E}">
        <p14:creationId xmlns:p14="http://schemas.microsoft.com/office/powerpoint/2010/main" val="258922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 calcmode="lin" valueType="num">
                                      <p:cBhvr additive="base">
                                        <p:cTn id="1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additive="base">
                                        <p:cTn id="2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 calcmode="lin" valueType="num">
                                      <p:cBhvr additive="base">
                                        <p:cTn id="3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anim calcmode="lin" valueType="num">
                                      <p:cBhvr additive="base">
                                        <p:cTn id="3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4">
                                            <p:txEl>
                                              <p:pRg st="0" end="0"/>
                                            </p:txEl>
                                          </p:spTgt>
                                        </p:tgtEl>
                                        <p:attrNameLst>
                                          <p:attrName>style.visibility</p:attrName>
                                        </p:attrNameLst>
                                      </p:cBhvr>
                                      <p:to>
                                        <p:strVal val="visible"/>
                                      </p:to>
                                    </p:set>
                                    <p:anim calcmode="lin" valueType="num">
                                      <p:cBhvr additive="base">
                                        <p:cTn id="4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0" end="0"/>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 calcmode="lin" valueType="num">
                                      <p:cBhvr additive="base">
                                        <p:cTn id="4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 end="1"/>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
                                            <p:txEl>
                                              <p:pRg st="2" end="2"/>
                                            </p:txEl>
                                          </p:spTgt>
                                        </p:tgtEl>
                                        <p:attrNameLst>
                                          <p:attrName>style.visibility</p:attrName>
                                        </p:attrNameLst>
                                      </p:cBhvr>
                                      <p:to>
                                        <p:strVal val="visible"/>
                                      </p:to>
                                    </p:set>
                                    <p:anim calcmode="lin" valueType="num">
                                      <p:cBhvr additive="base">
                                        <p:cTn id="5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452" y="199550"/>
            <a:ext cx="10515600" cy="1325563"/>
          </a:xfrm>
        </p:spPr>
        <p:txBody>
          <a:bodyPr/>
          <a:lstStyle/>
          <a:p>
            <a:r>
              <a:rPr lang="en-GB" dirty="0" smtClean="0">
                <a:latin typeface="Arial" panose="020B0604020202020204" pitchFamily="34" charset="0"/>
                <a:cs typeface="Arial" panose="020B0604020202020204" pitchFamily="34" charset="0"/>
              </a:rPr>
              <a:t>Different types of foundations</a:t>
            </a:r>
            <a:endParaRPr lang="en-GB" dirty="0">
              <a:latin typeface="Arial" panose="020B0604020202020204" pitchFamily="34" charset="0"/>
              <a:cs typeface="Arial" panose="020B0604020202020204" pitchFamily="34" charset="0"/>
            </a:endParaRPr>
          </a:p>
        </p:txBody>
      </p:sp>
      <p:sp>
        <p:nvSpPr>
          <p:cNvPr id="4" name="Rectangle 3"/>
          <p:cNvSpPr/>
          <p:nvPr/>
        </p:nvSpPr>
        <p:spPr>
          <a:xfrm>
            <a:off x="890452" y="1651823"/>
            <a:ext cx="8064896" cy="3785652"/>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There are </a:t>
            </a:r>
            <a:r>
              <a:rPr lang="en-GB" sz="2400" dirty="0" smtClean="0">
                <a:latin typeface="Arial" panose="020B0604020202020204" pitchFamily="34" charset="0"/>
                <a:cs typeface="Arial" panose="020B0604020202020204" pitchFamily="34" charset="0"/>
              </a:rPr>
              <a:t>generally </a:t>
            </a:r>
            <a:r>
              <a:rPr lang="en-GB" sz="2400" b="1" dirty="0" smtClean="0">
                <a:latin typeface="Arial" panose="020B0604020202020204" pitchFamily="34" charset="0"/>
                <a:cs typeface="Arial" panose="020B0604020202020204" pitchFamily="34" charset="0"/>
              </a:rPr>
              <a:t>four</a:t>
            </a:r>
            <a:r>
              <a:rPr lang="en-GB" sz="2400" dirty="0" smtClean="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different types of foundation:</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Strip </a:t>
            </a:r>
            <a:r>
              <a:rPr lang="en-GB" sz="2400" dirty="0" smtClean="0">
                <a:latin typeface="Arial" panose="020B0604020202020204" pitchFamily="34" charset="0"/>
                <a:cs typeface="Arial" panose="020B0604020202020204" pitchFamily="34" charset="0"/>
              </a:rPr>
              <a:t>foundation</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Pad foundation</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Raft foundation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Piled </a:t>
            </a:r>
            <a:r>
              <a:rPr lang="en-GB" sz="2400" dirty="0">
                <a:latin typeface="Arial" panose="020B0604020202020204" pitchFamily="34" charset="0"/>
                <a:cs typeface="Arial" panose="020B0604020202020204" pitchFamily="34" charset="0"/>
              </a:rPr>
              <a:t>foundation</a:t>
            </a:r>
          </a:p>
        </p:txBody>
      </p:sp>
      <p:pic>
        <p:nvPicPr>
          <p:cNvPr id="5" name="Picture 4"/>
          <p:cNvPicPr>
            <a:picLocks noChangeAspect="1" noChangeArrowheads="1"/>
          </p:cNvPicPr>
          <p:nvPr/>
        </p:nvPicPr>
        <p:blipFill>
          <a:blip r:embed="rId2" cstate="print"/>
          <a:srcRect/>
          <a:stretch>
            <a:fillRect/>
          </a:stretch>
        </p:blipFill>
        <p:spPr bwMode="auto">
          <a:xfrm>
            <a:off x="7013121" y="4427671"/>
            <a:ext cx="1726558" cy="2302078"/>
          </a:xfrm>
          <a:prstGeom prst="rect">
            <a:avLst/>
          </a:prstGeom>
          <a:noFill/>
          <a:ln w="38100">
            <a:solidFill>
              <a:schemeClr val="tx1"/>
            </a:solidFill>
            <a:miter lim="800000"/>
            <a:headEnd/>
            <a:tailEnd/>
          </a:ln>
          <a:effectLst/>
        </p:spPr>
      </p:pic>
      <p:pic>
        <p:nvPicPr>
          <p:cNvPr id="6" name="Picture 6" descr="http://www.boraconstruction.co.uk/assets/images/foundations.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858483" y="199550"/>
            <a:ext cx="3074450" cy="230688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7" name="Picture 2" descr="http://www.builderbill-diy-help.com/image-files/concrete-raft-foundation.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58483" y="2705661"/>
            <a:ext cx="3074450" cy="1599853"/>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8" name="Picture 2" descr="G:\Educational Visits\Site visits Pics\Lytham St. Annes\IMG_0264.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858483" y="4428792"/>
            <a:ext cx="3074450" cy="230583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643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435200" y="460618"/>
            <a:ext cx="6030914" cy="523220"/>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A. SHALLOW </a:t>
            </a:r>
            <a:r>
              <a:rPr lang="en-GB" sz="2800" b="1" dirty="0">
                <a:latin typeface="Arial" panose="020B0604020202020204" pitchFamily="34" charset="0"/>
                <a:cs typeface="Arial" panose="020B0604020202020204" pitchFamily="34" charset="0"/>
              </a:rPr>
              <a:t>FOUNDATIONS</a:t>
            </a:r>
          </a:p>
        </p:txBody>
      </p:sp>
      <p:sp>
        <p:nvSpPr>
          <p:cNvPr id="2" name="TextBox 1"/>
          <p:cNvSpPr txBox="1"/>
          <p:nvPr/>
        </p:nvSpPr>
        <p:spPr>
          <a:xfrm>
            <a:off x="920704" y="1463384"/>
            <a:ext cx="6552728" cy="3462486"/>
          </a:xfrm>
          <a:prstGeom prst="rect">
            <a:avLst/>
          </a:prstGeom>
          <a:noFill/>
        </p:spPr>
        <p:txBody>
          <a:bodyPr wrap="square" rtlCol="0">
            <a:spAutoFit/>
          </a:bodyPr>
          <a:lstStyle/>
          <a:p>
            <a:pPr>
              <a:spcAft>
                <a:spcPts val="1800"/>
              </a:spcAft>
            </a:pPr>
            <a:r>
              <a:rPr lang="en-GB" sz="2400" dirty="0">
                <a:latin typeface="Arial" panose="020B0604020202020204" pitchFamily="34" charset="0"/>
                <a:cs typeface="Arial" panose="020B0604020202020204" pitchFamily="34" charset="0"/>
              </a:rPr>
              <a:t>Types of shallow </a:t>
            </a:r>
            <a:r>
              <a:rPr lang="en-GB" sz="2400" dirty="0" smtClean="0">
                <a:latin typeface="Arial" panose="020B0604020202020204" pitchFamily="34" charset="0"/>
                <a:cs typeface="Arial" panose="020B0604020202020204" pitchFamily="34" charset="0"/>
              </a:rPr>
              <a:t>foundations</a:t>
            </a:r>
          </a:p>
          <a:p>
            <a:pPr>
              <a:spcAft>
                <a:spcPts val="1800"/>
              </a:spcAft>
            </a:pPr>
            <a:endParaRPr lang="en-GB" sz="2400" dirty="0">
              <a:latin typeface="Arial" panose="020B0604020202020204" pitchFamily="34" charset="0"/>
              <a:cs typeface="Arial" panose="020B0604020202020204" pitchFamily="34" charset="0"/>
            </a:endParaRPr>
          </a:p>
          <a:p>
            <a:pPr>
              <a:spcAft>
                <a:spcPts val="1800"/>
              </a:spcAft>
            </a:pPr>
            <a:r>
              <a:rPr lang="en-GB" sz="2400" dirty="0" smtClean="0">
                <a:latin typeface="Arial" panose="020B0604020202020204" pitchFamily="34" charset="0"/>
                <a:cs typeface="Arial" panose="020B0604020202020204" pitchFamily="34" charset="0"/>
              </a:rPr>
              <a:t>	     Strip foundations</a:t>
            </a:r>
            <a:endParaRPr lang="en-GB" sz="2400" dirty="0">
              <a:latin typeface="Arial" panose="020B0604020202020204" pitchFamily="34" charset="0"/>
              <a:cs typeface="Arial" panose="020B0604020202020204" pitchFamily="34" charset="0"/>
            </a:endParaRPr>
          </a:p>
          <a:p>
            <a:pPr lvl="3">
              <a:spcAft>
                <a:spcPts val="1800"/>
              </a:spcAft>
            </a:pPr>
            <a:r>
              <a:rPr lang="en-GB" sz="2400" dirty="0">
                <a:latin typeface="Arial" panose="020B0604020202020204" pitchFamily="34" charset="0"/>
                <a:cs typeface="Arial" panose="020B0604020202020204" pitchFamily="34" charset="0"/>
              </a:rPr>
              <a:t>Pad foundations</a:t>
            </a:r>
          </a:p>
          <a:p>
            <a:pPr lvl="3">
              <a:spcAft>
                <a:spcPts val="1800"/>
              </a:spcAft>
            </a:pPr>
            <a:r>
              <a:rPr lang="en-GB" sz="2400" dirty="0" smtClean="0">
                <a:latin typeface="Arial" panose="020B0604020202020204" pitchFamily="34" charset="0"/>
                <a:cs typeface="Arial" panose="020B0604020202020204" pitchFamily="34" charset="0"/>
              </a:rPr>
              <a:t>Raft </a:t>
            </a:r>
            <a:r>
              <a:rPr lang="en-GB" sz="2400" dirty="0">
                <a:latin typeface="Arial" panose="020B0604020202020204" pitchFamily="34" charset="0"/>
                <a:cs typeface="Arial" panose="020B0604020202020204" pitchFamily="34" charset="0"/>
              </a:rPr>
              <a:t>foundations</a:t>
            </a:r>
          </a:p>
          <a:p>
            <a:pPr marL="285750" indent="-285750">
              <a:spcAft>
                <a:spcPts val="1800"/>
              </a:spcAft>
              <a:buFontTx/>
              <a:buChar char="-"/>
            </a:pPr>
            <a:endParaRPr lang="en-GB" sz="2400" dirty="0"/>
          </a:p>
        </p:txBody>
      </p:sp>
    </p:spTree>
    <p:extLst>
      <p:ext uri="{BB962C8B-B14F-4D97-AF65-F5344CB8AC3E}">
        <p14:creationId xmlns:p14="http://schemas.microsoft.com/office/powerpoint/2010/main" val="171751765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915363"/>
            <a:ext cx="10934700" cy="2698175"/>
          </a:xfrm>
          <a:prstGeom prst="rect">
            <a:avLst/>
          </a:prstGeom>
        </p:spPr>
        <p:txBody>
          <a:bodyPr wrap="square">
            <a:spAutoFit/>
          </a:bodyPr>
          <a:lstStyle/>
          <a:p>
            <a:pPr algn="just">
              <a:lnSpc>
                <a:spcPct val="115000"/>
              </a:lnSpc>
              <a:spcAft>
                <a:spcPts val="1000"/>
              </a:spcAft>
            </a:pPr>
            <a:r>
              <a:rPr lang="en-GB" sz="2000" dirty="0">
                <a:latin typeface="Arial" panose="020B0604020202020204" pitchFamily="34" charset="0"/>
                <a:ea typeface="Calibri" panose="020F0502020204030204" pitchFamily="34" charset="0"/>
                <a:cs typeface="Arial" panose="020B0604020202020204" pitchFamily="34" charset="0"/>
              </a:rPr>
              <a:t>This kind of foundation is </a:t>
            </a:r>
            <a:r>
              <a:rPr lang="en-GB" sz="2000" b="1" dirty="0">
                <a:latin typeface="Arial" panose="020B0604020202020204" pitchFamily="34" charset="0"/>
                <a:ea typeface="Calibri" panose="020F0502020204030204" pitchFamily="34" charset="0"/>
                <a:cs typeface="Arial" panose="020B0604020202020204" pitchFamily="34" charset="0"/>
              </a:rPr>
              <a:t>suitable for most sub-soils </a:t>
            </a:r>
            <a:r>
              <a:rPr lang="en-GB" sz="2000" b="1" dirty="0" smtClean="0">
                <a:latin typeface="Arial" panose="020B0604020202020204" pitchFamily="34" charset="0"/>
                <a:ea typeface="Calibri" panose="020F0502020204030204" pitchFamily="34" charset="0"/>
                <a:cs typeface="Arial" panose="020B0604020202020204" pitchFamily="34" charset="0"/>
              </a:rPr>
              <a:t>with lighter </a:t>
            </a:r>
            <a:r>
              <a:rPr lang="en-GB" sz="2000" b="1" dirty="0">
                <a:latin typeface="Arial" panose="020B0604020202020204" pitchFamily="34" charset="0"/>
                <a:ea typeface="Calibri" panose="020F0502020204030204" pitchFamily="34" charset="0"/>
                <a:cs typeface="Arial" panose="020B0604020202020204" pitchFamily="34" charset="0"/>
              </a:rPr>
              <a:t>structural loadings </a:t>
            </a:r>
            <a:r>
              <a:rPr lang="en-GB" sz="2000" dirty="0">
                <a:latin typeface="Arial" panose="020B0604020202020204" pitchFamily="34" charset="0"/>
                <a:ea typeface="Calibri" panose="020F0502020204030204" pitchFamily="34" charset="0"/>
                <a:cs typeface="Arial" panose="020B0604020202020204" pitchFamily="34" charset="0"/>
              </a:rPr>
              <a:t>such as those encountered in </a:t>
            </a:r>
            <a:r>
              <a:rPr lang="en-GB" sz="2000" b="1" dirty="0">
                <a:latin typeface="Arial" panose="020B0604020202020204" pitchFamily="34" charset="0"/>
                <a:ea typeface="Calibri" panose="020F0502020204030204" pitchFamily="34" charset="0"/>
                <a:cs typeface="Arial" panose="020B0604020202020204" pitchFamily="34" charset="0"/>
              </a:rPr>
              <a:t>low to medium rise domestic dwelling</a:t>
            </a:r>
            <a:r>
              <a:rPr lang="en-GB" sz="2000" dirty="0">
                <a:latin typeface="Arial" panose="020B0604020202020204" pitchFamily="34" charset="0"/>
                <a:ea typeface="Calibri" panose="020F0502020204030204" pitchFamily="34" charset="0"/>
                <a:cs typeface="Arial" panose="020B0604020202020204" pitchFamily="34" charset="0"/>
              </a:rPr>
              <a:t> where mass concrete can be used. They may also be used for </a:t>
            </a:r>
            <a:r>
              <a:rPr lang="en-GB" sz="2000" dirty="0" smtClean="0">
                <a:latin typeface="Arial" panose="020B0604020202020204" pitchFamily="34" charset="0"/>
                <a:ea typeface="Calibri" panose="020F0502020204030204" pitchFamily="34" charset="0"/>
                <a:cs typeface="Arial" panose="020B0604020202020204" pitchFamily="34" charset="0"/>
              </a:rPr>
              <a:t>bonded</a:t>
            </a:r>
            <a:r>
              <a:rPr lang="en-GB" sz="2000" dirty="0">
                <a:latin typeface="Arial" panose="020B0604020202020204" pitchFamily="34" charset="0"/>
                <a:ea typeface="Calibri" panose="020F0502020204030204" pitchFamily="34" charset="0"/>
                <a:cs typeface="Arial" panose="020B0604020202020204" pitchFamily="34" charset="0"/>
              </a:rPr>
              <a:t>, closely spaced columns. This foundation is the </a:t>
            </a:r>
            <a:r>
              <a:rPr lang="en-GB" sz="2000" b="1" dirty="0">
                <a:latin typeface="Arial" panose="020B0604020202020204" pitchFamily="34" charset="0"/>
                <a:ea typeface="Calibri" panose="020F0502020204030204" pitchFamily="34" charset="0"/>
                <a:cs typeface="Arial" panose="020B0604020202020204" pitchFamily="34" charset="0"/>
              </a:rPr>
              <a:t>typical solution for retaining walls. </a:t>
            </a:r>
            <a:r>
              <a:rPr lang="en-GB" sz="2000" dirty="0">
                <a:latin typeface="Arial" panose="020B0604020202020204" pitchFamily="34" charset="0"/>
                <a:ea typeface="Calibri" panose="020F0502020204030204" pitchFamily="34" charset="0"/>
                <a:cs typeface="Arial" panose="020B0604020202020204" pitchFamily="34" charset="0"/>
              </a:rPr>
              <a:t>They transmit </a:t>
            </a:r>
            <a:r>
              <a:rPr lang="en-GB" sz="2000" dirty="0" smtClean="0">
                <a:latin typeface="Arial" panose="020B0604020202020204" pitchFamily="34" charset="0"/>
                <a:ea typeface="Calibri" panose="020F0502020204030204" pitchFamily="34" charset="0"/>
                <a:cs typeface="Arial" panose="020B0604020202020204" pitchFamily="34" charset="0"/>
              </a:rPr>
              <a:t>distributed </a:t>
            </a:r>
            <a:r>
              <a:rPr lang="en-GB" sz="2000" dirty="0">
                <a:latin typeface="Arial" panose="020B0604020202020204" pitchFamily="34" charset="0"/>
                <a:ea typeface="Calibri" panose="020F0502020204030204" pitchFamily="34" charset="0"/>
                <a:cs typeface="Arial" panose="020B0604020202020204" pitchFamily="34" charset="0"/>
              </a:rPr>
              <a:t>loads to the soil as the bearing </a:t>
            </a:r>
            <a:r>
              <a:rPr lang="en-GB" sz="2000" dirty="0" smtClean="0">
                <a:latin typeface="Arial" panose="020B0604020202020204" pitchFamily="34" charset="0"/>
                <a:ea typeface="Calibri" panose="020F0502020204030204" pitchFamily="34" charset="0"/>
                <a:cs typeface="Arial" panose="020B0604020202020204" pitchFamily="34" charset="0"/>
              </a:rPr>
              <a:t>surface under the foundation </a:t>
            </a:r>
            <a:r>
              <a:rPr lang="en-GB" sz="2000" dirty="0">
                <a:latin typeface="Arial" panose="020B0604020202020204" pitchFamily="34" charset="0"/>
                <a:ea typeface="Calibri" panose="020F0502020204030204" pitchFamily="34" charset="0"/>
                <a:cs typeface="Arial" panose="020B0604020202020204" pitchFamily="34" charset="0"/>
              </a:rPr>
              <a:t>is bigger</a:t>
            </a:r>
            <a:r>
              <a:rPr lang="en-GB" sz="2000" dirty="0" smtClean="0">
                <a:latin typeface="Arial" panose="020B0604020202020204" pitchFamily="34" charset="0"/>
                <a:ea typeface="Calibri" panose="020F0502020204030204" pitchFamily="34" charset="0"/>
                <a:cs typeface="Arial" panose="020B0604020202020204" pitchFamily="34" charset="0"/>
              </a:rPr>
              <a:t>. </a:t>
            </a:r>
            <a:r>
              <a:rPr lang="en-GB" sz="2000" b="1" i="0" u="none" strike="noStrike" dirty="0" smtClean="0">
                <a:effectLst/>
                <a:latin typeface="Arial" panose="020B0604020202020204" pitchFamily="34" charset="0"/>
              </a:rPr>
              <a:t>Strip foundations can be used for most subsoils, but are most suitable for soil which is of relatively good bearing capacity. </a:t>
            </a:r>
            <a:endParaRPr lang="en-GB" sz="2000" b="1" dirty="0" smtClean="0"/>
          </a:p>
          <a:p>
            <a:pPr algn="just">
              <a:lnSpc>
                <a:spcPct val="115000"/>
              </a:lnSpc>
              <a:spcAft>
                <a:spcPts val="1000"/>
              </a:spcAft>
            </a:pPr>
            <a:endParaRPr lang="en-GB" sz="2000" dirty="0">
              <a:latin typeface="Arial" panose="020B0604020202020204" pitchFamily="34" charset="0"/>
              <a:ea typeface="Calibri" panose="020F0502020204030204" pitchFamily="34" charset="0"/>
              <a:cs typeface="Arial" panose="020B0604020202020204" pitchFamily="34" charset="0"/>
            </a:endParaRPr>
          </a:p>
        </p:txBody>
      </p:sp>
      <p:pic>
        <p:nvPicPr>
          <p:cNvPr id="3" name="Picture 2"/>
          <p:cNvPicPr/>
          <p:nvPr/>
        </p:nvPicPr>
        <p:blipFill>
          <a:blip r:embed="rId2" cstate="print">
            <a:extLst>
              <a:ext uri="{28A0092B-C50C-407E-A947-70E740481C1C}">
                <a14:useLocalDpi xmlns:a14="http://schemas.microsoft.com/office/drawing/2010/main" val="0"/>
              </a:ext>
            </a:extLst>
          </a:blip>
          <a:srcRect t="2564" b="3419"/>
          <a:stretch>
            <a:fillRect/>
          </a:stretch>
        </p:blipFill>
        <p:spPr>
          <a:xfrm>
            <a:off x="775606" y="3216729"/>
            <a:ext cx="2562601" cy="2732685"/>
          </a:xfrm>
          <a:prstGeom prst="rect">
            <a:avLst/>
          </a:prstGeom>
        </p:spPr>
      </p:pic>
      <p:sp>
        <p:nvSpPr>
          <p:cNvPr id="4" name="Rectangle 3"/>
          <p:cNvSpPr/>
          <p:nvPr/>
        </p:nvSpPr>
        <p:spPr>
          <a:xfrm>
            <a:off x="3540578" y="3899807"/>
            <a:ext cx="5984422" cy="658642"/>
          </a:xfrm>
          <a:prstGeom prst="rect">
            <a:avLst/>
          </a:prstGeom>
        </p:spPr>
        <p:txBody>
          <a:bodyPr wrap="square">
            <a:spAutoFit/>
          </a:bodyPr>
          <a:lstStyle/>
          <a:p>
            <a:pPr marL="342900" lvl="0" indent="-342900" algn="just">
              <a:lnSpc>
                <a:spcPct val="115000"/>
              </a:lnSpc>
              <a:spcAft>
                <a:spcPts val="0"/>
              </a:spcAft>
              <a:buFont typeface="+mj-lt"/>
              <a:buAutoNum type="arabicPeriod"/>
            </a:pPr>
            <a:r>
              <a:rPr lang="en-GB" sz="1600" dirty="0">
                <a:solidFill>
                  <a:srgbClr val="000000"/>
                </a:solidFill>
                <a:latin typeface="Arial" panose="020B0604020202020204" pitchFamily="34" charset="0"/>
                <a:ea typeface="Calibri" panose="020F0502020204030204" pitchFamily="34" charset="0"/>
                <a:cs typeface="Arial" panose="020B0604020202020204" pitchFamily="34" charset="0"/>
              </a:rPr>
              <a:t>Main reinforcement</a:t>
            </a:r>
            <a:endParaRPr lang="en-GB" sz="16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15000"/>
              </a:lnSpc>
              <a:spcAft>
                <a:spcPts val="1000"/>
              </a:spcAft>
              <a:buFont typeface="+mj-lt"/>
              <a:buAutoNum type="arabicPeriod"/>
            </a:pPr>
            <a:r>
              <a:rPr lang="en-GB" sz="1600" dirty="0" smtClean="0">
                <a:solidFill>
                  <a:srgbClr val="000000"/>
                </a:solidFill>
                <a:latin typeface="Arial" panose="020B0604020202020204" pitchFamily="34" charset="0"/>
                <a:ea typeface="Calibri" panose="020F0502020204030204" pitchFamily="34" charset="0"/>
                <a:cs typeface="Arial" panose="020B0604020202020204" pitchFamily="34" charset="0"/>
              </a:rPr>
              <a:t>Secondary reinforcement </a:t>
            </a:r>
            <a:r>
              <a:rPr lang="en-GB" sz="1600" dirty="0">
                <a:solidFill>
                  <a:srgbClr val="000000"/>
                </a:solidFill>
                <a:latin typeface="Arial" panose="020B0604020202020204" pitchFamily="34" charset="0"/>
                <a:ea typeface="Calibri" panose="020F0502020204030204" pitchFamily="34" charset="0"/>
                <a:cs typeface="Arial" panose="020B0604020202020204" pitchFamily="34" charset="0"/>
              </a:rPr>
              <a:t>(for distribution of loads)</a:t>
            </a:r>
            <a:endParaRPr lang="en-GB" sz="1600" dirty="0">
              <a:latin typeface="Arial" panose="020B0604020202020204" pitchFamily="34" charset="0"/>
              <a:ea typeface="Calibri" panose="020F0502020204030204" pitchFamily="34" charset="0"/>
              <a:cs typeface="Arial" panose="020B0604020202020204" pitchFamily="34" charset="0"/>
            </a:endParaRPr>
          </a:p>
        </p:txBody>
      </p:sp>
      <p:sp>
        <p:nvSpPr>
          <p:cNvPr id="5" name="Rectangle 4"/>
          <p:cNvSpPr/>
          <p:nvPr/>
        </p:nvSpPr>
        <p:spPr>
          <a:xfrm>
            <a:off x="-305515" y="240395"/>
            <a:ext cx="4382931" cy="545727"/>
          </a:xfrm>
          <a:prstGeom prst="rect">
            <a:avLst/>
          </a:prstGeom>
        </p:spPr>
        <p:txBody>
          <a:bodyPr wrap="none">
            <a:spAutoFit/>
          </a:bodyPr>
          <a:lstStyle/>
          <a:p>
            <a:pPr marL="1143000" lvl="2" indent="-228600" algn="just">
              <a:lnSpc>
                <a:spcPct val="115000"/>
              </a:lnSpc>
              <a:spcBef>
                <a:spcPts val="1000"/>
              </a:spcBef>
              <a:spcAft>
                <a:spcPts val="0"/>
              </a:spcAft>
              <a:buFont typeface="+mj-lt"/>
              <a:buAutoNum type="arabicPeriod"/>
            </a:pPr>
            <a:r>
              <a:rPr lang="en-GB" sz="2800" b="1" dirty="0">
                <a:solidFill>
                  <a:srgbClr val="4F81BD"/>
                </a:solidFill>
                <a:latin typeface="Arial" panose="020B0604020202020204" pitchFamily="34" charset="0"/>
                <a:ea typeface="Times New Roman" panose="02020603050405020304" pitchFamily="18" charset="0"/>
                <a:cs typeface="Arial" panose="020B0604020202020204" pitchFamily="34" charset="0"/>
              </a:rPr>
              <a:t>Strip foundations</a:t>
            </a:r>
            <a:endParaRPr lang="en-GB" sz="2800" b="1" dirty="0">
              <a:solidFill>
                <a:srgbClr val="4F81BD"/>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60247503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Image result for trench fill foundation&quot;">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5324" y="148853"/>
            <a:ext cx="4982472" cy="6643296"/>
          </a:xfrm>
          <a:prstGeom prst="rect">
            <a:avLst/>
          </a:prstGeom>
          <a:solidFill>
            <a:schemeClr val="tx1"/>
          </a:solidFill>
          <a:ln w="38100">
            <a:solidFill>
              <a:schemeClr val="tx1"/>
            </a:solidFill>
          </a:ln>
        </p:spPr>
      </p:pic>
      <p:sp>
        <p:nvSpPr>
          <p:cNvPr id="2" name="Rectangle 1"/>
          <p:cNvSpPr/>
          <p:nvPr/>
        </p:nvSpPr>
        <p:spPr>
          <a:xfrm>
            <a:off x="444403" y="552202"/>
            <a:ext cx="6096000" cy="1077218"/>
          </a:xfrm>
          <a:prstGeom prst="rect">
            <a:avLst/>
          </a:prstGeom>
        </p:spPr>
        <p:txBody>
          <a:bodyPr>
            <a:spAutoFit/>
          </a:bodyPr>
          <a:lstStyle/>
          <a:p>
            <a:r>
              <a:rPr lang="en-GB" sz="2800" dirty="0" smtClean="0">
                <a:latin typeface="Arial" panose="020B0604020202020204" pitchFamily="34" charset="0"/>
              </a:rPr>
              <a:t>Trench </a:t>
            </a:r>
            <a:r>
              <a:rPr lang="en-GB" sz="2800" dirty="0">
                <a:latin typeface="Arial" panose="020B0604020202020204" pitchFamily="34" charset="0"/>
              </a:rPr>
              <a:t>fill </a:t>
            </a:r>
            <a:r>
              <a:rPr lang="en-GB" sz="2800" dirty="0" smtClean="0">
                <a:latin typeface="Arial" panose="020B0604020202020204" pitchFamily="34" charset="0"/>
              </a:rPr>
              <a:t>foundation </a:t>
            </a:r>
            <a:r>
              <a:rPr lang="en-GB" dirty="0">
                <a:latin typeface="Arial" panose="020B0604020202020204" pitchFamily="34" charset="0"/>
              </a:rPr>
              <a:t>are a variation of strip foundations, in which the trench excavation is almost completely filled with concrete). </a:t>
            </a:r>
            <a:endParaRPr lang="en-GB" dirty="0"/>
          </a:p>
        </p:txBody>
      </p:sp>
    </p:spTree>
    <p:extLst>
      <p:ext uri="{BB962C8B-B14F-4D97-AF65-F5344CB8AC3E}">
        <p14:creationId xmlns:p14="http://schemas.microsoft.com/office/powerpoint/2010/main" val="11167939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0486" y="293729"/>
            <a:ext cx="10687050" cy="1154162"/>
          </a:xfrm>
          <a:prstGeom prst="rect">
            <a:avLst/>
          </a:prstGeom>
        </p:spPr>
        <p:txBody>
          <a:bodyPr wrap="square">
            <a:spAutoFit/>
          </a:bodyPr>
          <a:lstStyle/>
          <a:p>
            <a:pPr algn="just">
              <a:lnSpc>
                <a:spcPct val="115000"/>
              </a:lnSpc>
              <a:spcAft>
                <a:spcPts val="1000"/>
              </a:spcAft>
            </a:pPr>
            <a:r>
              <a:rPr lang="en-GB" sz="2000" dirty="0">
                <a:latin typeface="Arial" panose="020B0604020202020204" pitchFamily="34" charset="0"/>
                <a:ea typeface="Calibri" panose="020F0502020204030204" pitchFamily="34" charset="0"/>
                <a:cs typeface="Arial" panose="020B0604020202020204" pitchFamily="34" charset="0"/>
              </a:rPr>
              <a:t>In the case of </a:t>
            </a:r>
            <a:r>
              <a:rPr lang="en-GB" sz="2000" dirty="0" smtClean="0">
                <a:latin typeface="Arial" panose="020B0604020202020204" pitchFamily="34" charset="0"/>
                <a:ea typeface="Calibri" panose="020F0502020204030204" pitchFamily="34" charset="0"/>
                <a:cs typeface="Arial" panose="020B0604020202020204" pitchFamily="34" charset="0"/>
              </a:rPr>
              <a:t>columns on a strip foundation, </a:t>
            </a:r>
            <a:r>
              <a:rPr lang="en-GB" sz="2000" b="1" dirty="0">
                <a:latin typeface="Arial" panose="020B0604020202020204" pitchFamily="34" charset="0"/>
                <a:ea typeface="Calibri" panose="020F0502020204030204" pitchFamily="34" charset="0"/>
                <a:cs typeface="Arial" panose="020B0604020202020204" pitchFamily="34" charset="0"/>
              </a:rPr>
              <a:t>it is important to understand the </a:t>
            </a:r>
            <a:r>
              <a:rPr lang="en-GB" sz="2000" b="1" dirty="0" smtClean="0">
                <a:latin typeface="Arial" panose="020B0604020202020204" pitchFamily="34" charset="0"/>
                <a:ea typeface="Calibri" panose="020F0502020204030204" pitchFamily="34" charset="0"/>
                <a:cs typeface="Arial" panose="020B0604020202020204" pitchFamily="34" charset="0"/>
              </a:rPr>
              <a:t>deformations </a:t>
            </a:r>
            <a:r>
              <a:rPr lang="en-GB" sz="2000" b="1" dirty="0">
                <a:latin typeface="Arial" panose="020B0604020202020204" pitchFamily="34" charset="0"/>
                <a:ea typeface="Calibri" panose="020F0502020204030204" pitchFamily="34" charset="0"/>
                <a:cs typeface="Arial" panose="020B0604020202020204" pitchFamily="34" charset="0"/>
              </a:rPr>
              <a:t>there are in this foundation with the application of loads in each column. This will help to know which zones need to be improved with reinforcement.</a:t>
            </a:r>
          </a:p>
        </p:txBody>
      </p:sp>
      <p:pic>
        <p:nvPicPr>
          <p:cNvPr id="3" name="Picture 2"/>
          <p:cNvPicPr/>
          <p:nvPr/>
        </p:nvPicPr>
        <p:blipFill rotWithShape="1">
          <a:blip r:embed="rId2" cstate="print">
            <a:extLst>
              <a:ext uri="{28A0092B-C50C-407E-A947-70E740481C1C}">
                <a14:useLocalDpi xmlns:a14="http://schemas.microsoft.com/office/drawing/2010/main" val="0"/>
              </a:ext>
            </a:extLst>
          </a:blip>
          <a:srcRect l="22296" r="3827"/>
          <a:stretch/>
        </p:blipFill>
        <p:spPr bwMode="auto">
          <a:xfrm>
            <a:off x="1711778" y="2265226"/>
            <a:ext cx="8667750" cy="1990090"/>
          </a:xfrm>
          <a:prstGeom prst="rect">
            <a:avLst/>
          </a:prstGeom>
          <a:ln>
            <a:noFill/>
          </a:ln>
          <a:extLst>
            <a:ext uri="{53640926-AAD7-44D8-BBD7-CCE9431645EC}">
              <a14:shadowObscured xmlns:a14="http://schemas.microsoft.com/office/drawing/2010/main"/>
            </a:ext>
          </a:extLst>
        </p:spPr>
      </p:pic>
      <p:pic>
        <p:nvPicPr>
          <p:cNvPr id="4" name="Picture 3"/>
          <p:cNvPicPr/>
          <p:nvPr/>
        </p:nvPicPr>
        <p:blipFill rotWithShape="1">
          <a:blip r:embed="rId3" cstate="print">
            <a:extLst>
              <a:ext uri="{28A0092B-C50C-407E-A947-70E740481C1C}">
                <a14:useLocalDpi xmlns:a14="http://schemas.microsoft.com/office/drawing/2010/main" val="0"/>
              </a:ext>
            </a:extLst>
          </a:blip>
          <a:srcRect l="18350"/>
          <a:stretch/>
        </p:blipFill>
        <p:spPr bwMode="auto">
          <a:xfrm>
            <a:off x="1451201" y="4422003"/>
            <a:ext cx="9358313" cy="13614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8341309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90550" y="593086"/>
            <a:ext cx="10687050" cy="1252331"/>
          </a:xfrm>
          <a:prstGeom prst="rect">
            <a:avLst/>
          </a:prstGeom>
        </p:spPr>
        <p:txBody>
          <a:bodyPr wrap="square">
            <a:spAutoFit/>
          </a:bodyPr>
          <a:lstStyle/>
          <a:p>
            <a:pPr algn="just">
              <a:lnSpc>
                <a:spcPct val="115000"/>
              </a:lnSpc>
              <a:spcAft>
                <a:spcPts val="1000"/>
              </a:spcAft>
            </a:pPr>
            <a:r>
              <a:rPr lang="en-GB" sz="2000" dirty="0">
                <a:latin typeface="Arial" panose="020B0604020202020204" pitchFamily="34" charset="0"/>
                <a:ea typeface="Calibri" panose="020F0502020204030204" pitchFamily="34" charset="0"/>
                <a:cs typeface="Arial" panose="020B0604020202020204" pitchFamily="34" charset="0"/>
              </a:rPr>
              <a:t>In this case, the easiest way for this foundation to be built is to construct a beam which catches all the columns and allows the right distribution of loads in all spans. </a:t>
            </a:r>
            <a:endParaRPr lang="en-GB" sz="2000" dirty="0" smtClean="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2000" dirty="0" smtClean="0">
                <a:latin typeface="Arial" panose="020B0604020202020204" pitchFamily="34" charset="0"/>
                <a:ea typeface="Calibri" panose="020F0502020204030204" pitchFamily="34" charset="0"/>
                <a:cs typeface="Arial" panose="020B0604020202020204" pitchFamily="34" charset="0"/>
              </a:rPr>
              <a:t>This </a:t>
            </a:r>
            <a:r>
              <a:rPr lang="en-GB" sz="2000" dirty="0">
                <a:latin typeface="Arial" panose="020B0604020202020204" pitchFamily="34" charset="0"/>
                <a:ea typeface="Calibri" panose="020F0502020204030204" pitchFamily="34" charset="0"/>
                <a:cs typeface="Arial" panose="020B0604020202020204" pitchFamily="34" charset="0"/>
              </a:rPr>
              <a:t>beam will be reinforced where needed.</a:t>
            </a:r>
          </a:p>
        </p:txBody>
      </p:sp>
      <p:pic>
        <p:nvPicPr>
          <p:cNvPr id="3" name="Picture 2"/>
          <p:cNvPicPr/>
          <p:nvPr/>
        </p:nvPicPr>
        <p:blipFill>
          <a:blip r:embed="rId2" cstate="print">
            <a:extLst>
              <a:ext uri="{28A0092B-C50C-407E-A947-70E740481C1C}">
                <a14:useLocalDpi xmlns:a14="http://schemas.microsoft.com/office/drawing/2010/main" val="0"/>
              </a:ext>
            </a:extLst>
          </a:blip>
          <a:srcRect t="2846" b="4878"/>
          <a:stretch>
            <a:fillRect/>
          </a:stretch>
        </p:blipFill>
        <p:spPr>
          <a:xfrm>
            <a:off x="1411061" y="2685369"/>
            <a:ext cx="3829050" cy="2162175"/>
          </a:xfrm>
          <a:prstGeom prst="rect">
            <a:avLst/>
          </a:prstGeom>
        </p:spPr>
      </p:pic>
      <p:pic>
        <p:nvPicPr>
          <p:cNvPr id="4" name="Picture 3"/>
          <p:cNvPicPr/>
          <p:nvPr/>
        </p:nvPicPr>
        <p:blipFill>
          <a:blip r:embed="rId3" cstate="print">
            <a:extLst>
              <a:ext uri="{28A0092B-C50C-407E-A947-70E740481C1C}">
                <a14:useLocalDpi xmlns:a14="http://schemas.microsoft.com/office/drawing/2010/main" val="0"/>
              </a:ext>
            </a:extLst>
          </a:blip>
          <a:srcRect t="1579" b="2119"/>
          <a:stretch>
            <a:fillRect/>
          </a:stretch>
        </p:blipFill>
        <p:spPr>
          <a:xfrm>
            <a:off x="5934075" y="2783341"/>
            <a:ext cx="5191125" cy="2696845"/>
          </a:xfrm>
          <a:prstGeom prst="rect">
            <a:avLst/>
          </a:prstGeom>
        </p:spPr>
      </p:pic>
      <p:sp>
        <p:nvSpPr>
          <p:cNvPr id="5" name="TextBox 4"/>
          <p:cNvSpPr txBox="1"/>
          <p:nvPr/>
        </p:nvSpPr>
        <p:spPr>
          <a:xfrm>
            <a:off x="6664036" y="2105891"/>
            <a:ext cx="4059382" cy="369332"/>
          </a:xfrm>
          <a:prstGeom prst="rect">
            <a:avLst/>
          </a:prstGeom>
          <a:noFill/>
        </p:spPr>
        <p:txBody>
          <a:bodyPr wrap="square" rtlCol="0">
            <a:spAutoFit/>
          </a:bodyPr>
          <a:lstStyle/>
          <a:p>
            <a:r>
              <a:rPr lang="en-GB" dirty="0" smtClean="0"/>
              <a:t>Reinforcement ???....</a:t>
            </a:r>
            <a:endParaRPr lang="en-GB" dirty="0"/>
          </a:p>
        </p:txBody>
      </p:sp>
    </p:spTree>
    <p:extLst>
      <p:ext uri="{BB962C8B-B14F-4D97-AF65-F5344CB8AC3E}">
        <p14:creationId xmlns:p14="http://schemas.microsoft.com/office/powerpoint/2010/main" val="776146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9362" y="623887"/>
            <a:ext cx="7153275" cy="5610225"/>
          </a:xfrm>
          <a:prstGeom prst="rect">
            <a:avLst/>
          </a:prstGeom>
        </p:spPr>
      </p:pic>
      <p:sp>
        <p:nvSpPr>
          <p:cNvPr id="3" name="TextBox 2"/>
          <p:cNvSpPr txBox="1"/>
          <p:nvPr/>
        </p:nvSpPr>
        <p:spPr>
          <a:xfrm>
            <a:off x="487680" y="853440"/>
            <a:ext cx="1584960" cy="646331"/>
          </a:xfrm>
          <a:prstGeom prst="rect">
            <a:avLst/>
          </a:prstGeom>
          <a:noFill/>
        </p:spPr>
        <p:txBody>
          <a:bodyPr wrap="square" rtlCol="0">
            <a:spAutoFit/>
          </a:bodyPr>
          <a:lstStyle/>
          <a:p>
            <a:r>
              <a:rPr lang="en-GB" dirty="0" smtClean="0"/>
              <a:t>Document A – Building </a:t>
            </a:r>
            <a:r>
              <a:rPr lang="en-GB" dirty="0" err="1" smtClean="0"/>
              <a:t>Regs</a:t>
            </a:r>
            <a:r>
              <a:rPr lang="en-GB" dirty="0" smtClean="0"/>
              <a:t>.</a:t>
            </a:r>
            <a:endParaRPr lang="en-GB" dirty="0"/>
          </a:p>
        </p:txBody>
      </p:sp>
    </p:spTree>
    <p:extLst>
      <p:ext uri="{BB962C8B-B14F-4D97-AF65-F5344CB8AC3E}">
        <p14:creationId xmlns:p14="http://schemas.microsoft.com/office/powerpoint/2010/main" val="84836817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F:\Juanan\Mi despacho\Mediopie\Clientes\Promociones Gonzalez\Bonalba\Dirección de Obra\Fotos\2005\agosto\VSTA 19-08-05\DSC00120.JPG"/>
          <p:cNvPicPr>
            <a:picLocks noChangeAspect="1" noChangeArrowheads="1"/>
          </p:cNvPicPr>
          <p:nvPr/>
        </p:nvPicPr>
        <p:blipFill>
          <a:blip r:embed="rId2" cstate="print"/>
          <a:srcRect/>
          <a:stretch>
            <a:fillRect/>
          </a:stretch>
        </p:blipFill>
        <p:spPr bwMode="auto">
          <a:xfrm>
            <a:off x="1524000" y="0"/>
            <a:ext cx="9144000" cy="6858000"/>
          </a:xfrm>
          <a:prstGeom prst="rect">
            <a:avLst/>
          </a:prstGeom>
          <a:noFill/>
        </p:spPr>
      </p:pic>
      <p:sp>
        <p:nvSpPr>
          <p:cNvPr id="2" name="TextBox 1"/>
          <p:cNvSpPr txBox="1"/>
          <p:nvPr/>
        </p:nvSpPr>
        <p:spPr>
          <a:xfrm>
            <a:off x="180109" y="547255"/>
            <a:ext cx="1170709" cy="646331"/>
          </a:xfrm>
          <a:prstGeom prst="rect">
            <a:avLst/>
          </a:prstGeom>
          <a:noFill/>
        </p:spPr>
        <p:txBody>
          <a:bodyPr wrap="square" rtlCol="0">
            <a:spAutoFit/>
          </a:bodyPr>
          <a:lstStyle/>
          <a:p>
            <a:r>
              <a:rPr lang="en-GB" dirty="0" smtClean="0"/>
              <a:t>STRIP and COLUMN</a:t>
            </a:r>
            <a:endParaRPr lang="en-GB" dirty="0"/>
          </a:p>
        </p:txBody>
      </p:sp>
    </p:spTree>
    <p:extLst>
      <p:ext uri="{BB962C8B-B14F-4D97-AF65-F5344CB8AC3E}">
        <p14:creationId xmlns:p14="http://schemas.microsoft.com/office/powerpoint/2010/main" val="258109872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Box 26"/>
          <p:cNvSpPr txBox="1"/>
          <p:nvPr/>
        </p:nvSpPr>
        <p:spPr>
          <a:xfrm>
            <a:off x="527209" y="399147"/>
            <a:ext cx="3448797" cy="461665"/>
          </a:xfrm>
          <a:prstGeom prst="rect">
            <a:avLst/>
          </a:prstGeom>
          <a:solidFill>
            <a:schemeClr val="bg1"/>
          </a:solidFill>
          <a:ln>
            <a:solidFill>
              <a:schemeClr val="accent1"/>
            </a:solidFill>
          </a:ln>
        </p:spPr>
        <p:txBody>
          <a:bodyPr wrap="square" rtlCol="0">
            <a:spAutoFit/>
          </a:bodyPr>
          <a:lstStyle/>
          <a:p>
            <a:r>
              <a:rPr lang="en-GB" sz="2400" dirty="0" smtClean="0"/>
              <a:t>Domestic Strip </a:t>
            </a:r>
            <a:r>
              <a:rPr lang="en-GB" sz="2400" dirty="0"/>
              <a:t>foundation</a:t>
            </a: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7141"/>
          <a:stretch/>
        </p:blipFill>
        <p:spPr bwMode="auto">
          <a:xfrm>
            <a:off x="5807968" y="2420889"/>
            <a:ext cx="3864866" cy="38570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22" name="Straight Arrow Connector 21"/>
          <p:cNvCxnSpPr/>
          <p:nvPr/>
        </p:nvCxnSpPr>
        <p:spPr>
          <a:xfrm flipH="1" flipV="1">
            <a:off x="6917454" y="1278052"/>
            <a:ext cx="504056" cy="1152128"/>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7979082" y="1093386"/>
            <a:ext cx="738572" cy="1336794"/>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V="1">
            <a:off x="7727743" y="773996"/>
            <a:ext cx="0" cy="1728192"/>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8685607" y="533832"/>
            <a:ext cx="1113895" cy="369332"/>
          </a:xfrm>
          <a:prstGeom prst="rect">
            <a:avLst/>
          </a:prstGeom>
          <a:noFill/>
          <a:ln>
            <a:solidFill>
              <a:schemeClr val="accent1"/>
            </a:solidFill>
          </a:ln>
        </p:spPr>
        <p:txBody>
          <a:bodyPr wrap="none" rtlCol="0">
            <a:spAutoFit/>
          </a:bodyPr>
          <a:lstStyle/>
          <a:p>
            <a:r>
              <a:rPr lang="en-GB" dirty="0"/>
              <a:t>Brickwork</a:t>
            </a:r>
          </a:p>
        </p:txBody>
      </p:sp>
      <p:sp>
        <p:nvSpPr>
          <p:cNvPr id="31" name="TextBox 30"/>
          <p:cNvSpPr txBox="1"/>
          <p:nvPr/>
        </p:nvSpPr>
        <p:spPr>
          <a:xfrm>
            <a:off x="6110582" y="908720"/>
            <a:ext cx="1253356" cy="369332"/>
          </a:xfrm>
          <a:prstGeom prst="rect">
            <a:avLst/>
          </a:prstGeom>
          <a:noFill/>
          <a:ln>
            <a:solidFill>
              <a:schemeClr val="accent1"/>
            </a:solidFill>
          </a:ln>
        </p:spPr>
        <p:txBody>
          <a:bodyPr wrap="none" rtlCol="0">
            <a:spAutoFit/>
          </a:bodyPr>
          <a:lstStyle/>
          <a:p>
            <a:r>
              <a:rPr lang="en-GB" dirty="0"/>
              <a:t>Block work</a:t>
            </a:r>
          </a:p>
        </p:txBody>
      </p:sp>
      <p:sp>
        <p:nvSpPr>
          <p:cNvPr id="32" name="TextBox 31"/>
          <p:cNvSpPr txBox="1"/>
          <p:nvPr/>
        </p:nvSpPr>
        <p:spPr>
          <a:xfrm>
            <a:off x="7155380" y="260648"/>
            <a:ext cx="1110689" cy="369332"/>
          </a:xfrm>
          <a:prstGeom prst="rect">
            <a:avLst/>
          </a:prstGeom>
          <a:noFill/>
          <a:ln>
            <a:solidFill>
              <a:schemeClr val="accent1"/>
            </a:solidFill>
          </a:ln>
        </p:spPr>
        <p:txBody>
          <a:bodyPr wrap="none" rtlCol="0">
            <a:spAutoFit/>
          </a:bodyPr>
          <a:lstStyle/>
          <a:p>
            <a:r>
              <a:rPr lang="en-GB" dirty="0"/>
              <a:t>Insulation</a:t>
            </a:r>
          </a:p>
        </p:txBody>
      </p:sp>
      <p:cxnSp>
        <p:nvCxnSpPr>
          <p:cNvPr id="34" name="Straight Arrow Connector 33"/>
          <p:cNvCxnSpPr/>
          <p:nvPr/>
        </p:nvCxnSpPr>
        <p:spPr>
          <a:xfrm flipH="1">
            <a:off x="4777956" y="3244334"/>
            <a:ext cx="2614189" cy="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2663704" y="3059668"/>
            <a:ext cx="2007601" cy="369332"/>
          </a:xfrm>
          <a:prstGeom prst="rect">
            <a:avLst/>
          </a:prstGeom>
          <a:noFill/>
          <a:ln>
            <a:solidFill>
              <a:schemeClr val="accent1"/>
            </a:solidFill>
          </a:ln>
        </p:spPr>
        <p:txBody>
          <a:bodyPr wrap="none" rtlCol="0">
            <a:spAutoFit/>
          </a:bodyPr>
          <a:lstStyle/>
          <a:p>
            <a:r>
              <a:rPr lang="en-GB" dirty="0"/>
              <a:t>Damp Proof Course</a:t>
            </a:r>
          </a:p>
        </p:txBody>
      </p:sp>
      <p:cxnSp>
        <p:nvCxnSpPr>
          <p:cNvPr id="36" name="Straight Arrow Connector 35"/>
          <p:cNvCxnSpPr>
            <a:endCxn id="1026" idx="1"/>
          </p:cNvCxnSpPr>
          <p:nvPr/>
        </p:nvCxnSpPr>
        <p:spPr>
          <a:xfrm flipH="1" flipV="1">
            <a:off x="5807968" y="4349427"/>
            <a:ext cx="1645624" cy="766243"/>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2993020" y="4313056"/>
            <a:ext cx="2810385" cy="369332"/>
          </a:xfrm>
          <a:prstGeom prst="rect">
            <a:avLst/>
          </a:prstGeom>
          <a:noFill/>
          <a:ln>
            <a:solidFill>
              <a:schemeClr val="accent1"/>
            </a:solidFill>
          </a:ln>
        </p:spPr>
        <p:txBody>
          <a:bodyPr wrap="none" rtlCol="0">
            <a:spAutoFit/>
          </a:bodyPr>
          <a:lstStyle/>
          <a:p>
            <a:r>
              <a:rPr lang="en-GB" dirty="0"/>
              <a:t>Trench blocks below ground</a:t>
            </a:r>
          </a:p>
        </p:txBody>
      </p:sp>
      <p:cxnSp>
        <p:nvCxnSpPr>
          <p:cNvPr id="40" name="Straight Arrow Connector 39"/>
          <p:cNvCxnSpPr/>
          <p:nvPr/>
        </p:nvCxnSpPr>
        <p:spPr>
          <a:xfrm flipH="1">
            <a:off x="4537844" y="5805264"/>
            <a:ext cx="2016224" cy="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a:off x="2249479" y="5589240"/>
            <a:ext cx="2118593" cy="369332"/>
          </a:xfrm>
          <a:prstGeom prst="rect">
            <a:avLst/>
          </a:prstGeom>
          <a:noFill/>
          <a:ln>
            <a:solidFill>
              <a:schemeClr val="accent1"/>
            </a:solidFill>
          </a:ln>
        </p:spPr>
        <p:txBody>
          <a:bodyPr wrap="none" rtlCol="0">
            <a:spAutoFit/>
          </a:bodyPr>
          <a:lstStyle/>
          <a:p>
            <a:r>
              <a:rPr lang="en-GB" dirty="0"/>
              <a:t>Concrete foundation</a:t>
            </a:r>
          </a:p>
        </p:txBody>
      </p:sp>
      <p:sp>
        <p:nvSpPr>
          <p:cNvPr id="44" name="TextBox 43"/>
          <p:cNvSpPr txBox="1"/>
          <p:nvPr/>
        </p:nvSpPr>
        <p:spPr>
          <a:xfrm>
            <a:off x="8266068" y="3635732"/>
            <a:ext cx="1429494" cy="369332"/>
          </a:xfrm>
          <a:prstGeom prst="rect">
            <a:avLst/>
          </a:prstGeom>
          <a:solidFill>
            <a:schemeClr val="accent3"/>
          </a:solidFill>
        </p:spPr>
        <p:txBody>
          <a:bodyPr wrap="none" rtlCol="0">
            <a:spAutoFit/>
          </a:bodyPr>
          <a:lstStyle/>
          <a:p>
            <a:r>
              <a:rPr lang="en-GB" dirty="0"/>
              <a:t>Ground Level</a:t>
            </a:r>
          </a:p>
        </p:txBody>
      </p:sp>
      <p:cxnSp>
        <p:nvCxnSpPr>
          <p:cNvPr id="3" name="Straight Connector 2"/>
          <p:cNvCxnSpPr/>
          <p:nvPr/>
        </p:nvCxnSpPr>
        <p:spPr>
          <a:xfrm>
            <a:off x="6312024" y="6277963"/>
            <a:ext cx="2880320" cy="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595745" y="1177636"/>
            <a:ext cx="2167388" cy="369332"/>
          </a:xfrm>
          <a:prstGeom prst="rect">
            <a:avLst/>
          </a:prstGeom>
          <a:noFill/>
        </p:spPr>
        <p:txBody>
          <a:bodyPr wrap="none" rtlCol="0">
            <a:spAutoFit/>
          </a:bodyPr>
          <a:lstStyle/>
          <a:p>
            <a:r>
              <a:rPr lang="en-GB" dirty="0" smtClean="0"/>
              <a:t>Domestic build detail</a:t>
            </a:r>
            <a:endParaRPr lang="en-GB" dirty="0"/>
          </a:p>
        </p:txBody>
      </p:sp>
    </p:spTree>
    <p:extLst>
      <p:ext uri="{BB962C8B-B14F-4D97-AF65-F5344CB8AC3E}">
        <p14:creationId xmlns:p14="http://schemas.microsoft.com/office/powerpoint/2010/main" val="3675624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1" grpId="0" animBg="1"/>
      <p:bldP spid="32" grpId="0" animBg="1"/>
      <p:bldP spid="35" grpId="0" animBg="1"/>
      <p:bldP spid="37" grpId="0" animBg="1"/>
      <p:bldP spid="41"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2618" y="306481"/>
            <a:ext cx="11256818" cy="954107"/>
          </a:xfrm>
          <a:prstGeom prst="rect">
            <a:avLst/>
          </a:prstGeom>
        </p:spPr>
        <p:txBody>
          <a:bodyPr wrap="square">
            <a:spAutoFit/>
          </a:bodyPr>
          <a:lstStyle/>
          <a:p>
            <a:r>
              <a:rPr lang="en-GB" sz="2800" b="1" i="0" u="none" strike="noStrike" dirty="0" smtClean="0">
                <a:solidFill>
                  <a:srgbClr val="000000"/>
                </a:solidFill>
                <a:effectLst/>
                <a:latin typeface="Arial" panose="020B0604020202020204" pitchFamily="34" charset="0"/>
                <a:hlinkClick r:id="rId2" tooltip="Pad foundation"/>
              </a:rPr>
              <a:t>2. Pad foundations</a:t>
            </a:r>
            <a:r>
              <a:rPr lang="en-GB" sz="2800" b="1" i="0" u="none" strike="noStrike" dirty="0" smtClean="0">
                <a:solidFill>
                  <a:srgbClr val="000000"/>
                </a:solidFill>
                <a:effectLst/>
                <a:latin typeface="Arial" panose="020B0604020202020204" pitchFamily="34" charset="0"/>
              </a:rPr>
              <a:t> </a:t>
            </a:r>
          </a:p>
          <a:p>
            <a:endParaRPr lang="en-GB" sz="2800" b="1" i="0" u="none" strike="noStrike" dirty="0" smtClean="0">
              <a:solidFill>
                <a:srgbClr val="000000"/>
              </a:solidFill>
              <a:effectLst/>
              <a:latin typeface="Arial" panose="020B0604020202020204" pitchFamily="34" charset="0"/>
            </a:endParaRPr>
          </a:p>
        </p:txBody>
      </p:sp>
      <p:sp>
        <p:nvSpPr>
          <p:cNvPr id="4" name="Rectangle 3"/>
          <p:cNvSpPr/>
          <p:nvPr/>
        </p:nvSpPr>
        <p:spPr>
          <a:xfrm>
            <a:off x="512617" y="1084182"/>
            <a:ext cx="10868891" cy="1938992"/>
          </a:xfrm>
          <a:prstGeom prst="rect">
            <a:avLst/>
          </a:prstGeom>
        </p:spPr>
        <p:txBody>
          <a:bodyPr wrap="square">
            <a:spAutoFit/>
          </a:bodyPr>
          <a:lstStyle/>
          <a:p>
            <a:pPr algn="just"/>
            <a:r>
              <a:rPr lang="en-GB" sz="2000" b="0" i="0" strike="noStrike" dirty="0" smtClean="0">
                <a:effectLst/>
                <a:latin typeface="Arial" panose="020B0604020202020204" pitchFamily="34" charset="0"/>
              </a:rPr>
              <a:t>Pad foundations are generally shallow foundations, but can be deep depending on the ground conditions. </a:t>
            </a:r>
            <a:r>
              <a:rPr lang="en-GB" sz="2000" b="1" i="0" strike="noStrike" dirty="0" smtClean="0">
                <a:effectLst/>
                <a:latin typeface="Arial" panose="020B0604020202020204" pitchFamily="34" charset="0"/>
              </a:rPr>
              <a:t>They are a form of spread foundation formed by rectangular, square, or sometimes circular concrete ‘pads’ that support localised single-point loads such as structural </a:t>
            </a:r>
            <a:r>
              <a:rPr lang="en-GB" sz="2000" b="1" i="0" dirty="0" smtClean="0">
                <a:effectLst/>
                <a:latin typeface="Arial" panose="020B0604020202020204" pitchFamily="34" charset="0"/>
              </a:rPr>
              <a:t>columns</a:t>
            </a:r>
            <a:r>
              <a:rPr lang="en-GB" sz="2000" b="1" i="0" strike="noStrike" dirty="0" smtClean="0">
                <a:effectLst/>
                <a:latin typeface="Arial" panose="020B0604020202020204" pitchFamily="34" charset="0"/>
              </a:rPr>
              <a:t>, groups of columns or framed structures.</a:t>
            </a:r>
            <a:r>
              <a:rPr lang="en-GB" sz="2000" b="0" i="0" strike="noStrike" dirty="0" smtClean="0">
                <a:effectLst/>
                <a:latin typeface="Arial" panose="020B0604020202020204" pitchFamily="34" charset="0"/>
              </a:rPr>
              <a:t> This load is then spread by the pad to the bearing layer of soil or rock below. Pad foundations can also be used to support ground beams. </a:t>
            </a:r>
            <a:endParaRPr lang="en-GB" sz="2000" dirty="0"/>
          </a:p>
        </p:txBody>
      </p:sp>
      <p:sp>
        <p:nvSpPr>
          <p:cNvPr id="3" name="Rectangle 2"/>
          <p:cNvSpPr/>
          <p:nvPr/>
        </p:nvSpPr>
        <p:spPr>
          <a:xfrm>
            <a:off x="512617" y="2917289"/>
            <a:ext cx="5340928" cy="3534301"/>
          </a:xfrm>
          <a:prstGeom prst="rect">
            <a:avLst/>
          </a:prstGeom>
        </p:spPr>
        <p:txBody>
          <a:bodyPr wrap="square">
            <a:spAutoFit/>
          </a:bodyPr>
          <a:lstStyle/>
          <a:p>
            <a:pPr algn="just">
              <a:lnSpc>
                <a:spcPct val="115000"/>
              </a:lnSpc>
              <a:spcAft>
                <a:spcPts val="1000"/>
              </a:spcAft>
            </a:pPr>
            <a:r>
              <a:rPr lang="en-GB" sz="2000" b="1" dirty="0" smtClean="0">
                <a:latin typeface="Arial" panose="020B0604020202020204" pitchFamily="34" charset="0"/>
                <a:ea typeface="Calibri" panose="020F0502020204030204" pitchFamily="34" charset="0"/>
                <a:cs typeface="Arial" panose="020B0604020202020204" pitchFamily="34" charset="0"/>
              </a:rPr>
              <a:t>Thickness of the pad </a:t>
            </a:r>
            <a:r>
              <a:rPr lang="en-GB" sz="2000" b="1" dirty="0">
                <a:latin typeface="Arial" panose="020B0604020202020204" pitchFamily="34" charset="0"/>
                <a:ea typeface="Calibri" panose="020F0502020204030204" pitchFamily="34" charset="0"/>
                <a:cs typeface="Arial" panose="020B0604020202020204" pitchFamily="34" charset="0"/>
              </a:rPr>
              <a:t>is enough to be able to support shear force, </a:t>
            </a:r>
            <a:r>
              <a:rPr lang="en-GB" sz="2000" dirty="0">
                <a:latin typeface="Arial" panose="020B0604020202020204" pitchFamily="34" charset="0"/>
                <a:ea typeface="Calibri" panose="020F0502020204030204" pitchFamily="34" charset="0"/>
                <a:cs typeface="Arial" panose="020B0604020202020204" pitchFamily="34" charset="0"/>
              </a:rPr>
              <a:t>and </a:t>
            </a:r>
            <a:r>
              <a:rPr lang="en-GB" sz="2000" b="1" dirty="0">
                <a:latin typeface="Arial" panose="020B0604020202020204" pitchFamily="34" charset="0"/>
                <a:ea typeface="Calibri" panose="020F0502020204030204" pitchFamily="34" charset="0"/>
                <a:cs typeface="Arial" panose="020B0604020202020204" pitchFamily="34" charset="0"/>
              </a:rPr>
              <a:t>the steel reinforcement is usually located at the bottom with </a:t>
            </a:r>
            <a:r>
              <a:rPr lang="en-GB" sz="2000" b="1" dirty="0" smtClean="0">
                <a:latin typeface="Arial" panose="020B0604020202020204" pitchFamily="34" charset="0"/>
                <a:ea typeface="Calibri" panose="020F0502020204030204" pitchFamily="34" charset="0"/>
                <a:cs typeface="Arial" panose="020B0604020202020204" pitchFamily="34" charset="0"/>
              </a:rPr>
              <a:t>re-bars </a:t>
            </a:r>
            <a:r>
              <a:rPr lang="en-GB" sz="2000" b="1" dirty="0">
                <a:latin typeface="Arial" panose="020B0604020202020204" pitchFamily="34" charset="0"/>
                <a:ea typeface="Calibri" panose="020F0502020204030204" pitchFamily="34" charset="0"/>
                <a:cs typeface="Arial" panose="020B0604020202020204" pitchFamily="34" charset="0"/>
              </a:rPr>
              <a:t>in both directions. </a:t>
            </a:r>
            <a:endParaRPr lang="en-GB" sz="2000" b="1" dirty="0" smtClean="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2000" dirty="0" smtClean="0">
                <a:latin typeface="Arial" panose="020B0604020202020204" pitchFamily="34" charset="0"/>
                <a:ea typeface="Calibri" panose="020F0502020204030204" pitchFamily="34" charset="0"/>
                <a:cs typeface="Arial" panose="020B0604020202020204" pitchFamily="34" charset="0"/>
              </a:rPr>
              <a:t>The </a:t>
            </a:r>
            <a:r>
              <a:rPr lang="en-GB" sz="2000" dirty="0">
                <a:latin typeface="Arial" panose="020B0604020202020204" pitchFamily="34" charset="0"/>
                <a:ea typeface="Calibri" panose="020F0502020204030204" pitchFamily="34" charset="0"/>
                <a:cs typeface="Arial" panose="020B0604020202020204" pitchFamily="34" charset="0"/>
              </a:rPr>
              <a:t>objective of this reinforcement is to </a:t>
            </a:r>
            <a:r>
              <a:rPr lang="en-GB" sz="2000" b="1" dirty="0">
                <a:latin typeface="Arial" panose="020B0604020202020204" pitchFamily="34" charset="0"/>
                <a:ea typeface="Calibri" panose="020F0502020204030204" pitchFamily="34" charset="0"/>
                <a:cs typeface="Arial" panose="020B0604020202020204" pitchFamily="34" charset="0"/>
              </a:rPr>
              <a:t>absorb the tension </a:t>
            </a:r>
            <a:r>
              <a:rPr lang="en-GB" sz="2000" b="1" dirty="0" smtClean="0">
                <a:latin typeface="Arial" panose="020B0604020202020204" pitchFamily="34" charset="0"/>
                <a:ea typeface="Calibri" panose="020F0502020204030204" pitchFamily="34" charset="0"/>
                <a:cs typeface="Arial" panose="020B0604020202020204" pitchFamily="34" charset="0"/>
              </a:rPr>
              <a:t>effects </a:t>
            </a:r>
            <a:r>
              <a:rPr lang="en-GB" sz="2000" b="1" dirty="0">
                <a:latin typeface="Arial" panose="020B0604020202020204" pitchFamily="34" charset="0"/>
                <a:ea typeface="Calibri" panose="020F0502020204030204" pitchFamily="34" charset="0"/>
                <a:cs typeface="Arial" panose="020B0604020202020204" pitchFamily="34" charset="0"/>
              </a:rPr>
              <a:t>in </a:t>
            </a:r>
            <a:r>
              <a:rPr lang="en-GB" sz="2000" b="1" dirty="0" smtClean="0">
                <a:latin typeface="Arial" panose="020B0604020202020204" pitchFamily="34" charset="0"/>
                <a:ea typeface="Calibri" panose="020F0502020204030204" pitchFamily="34" charset="0"/>
                <a:cs typeface="Arial" panose="020B0604020202020204" pitchFamily="34" charset="0"/>
              </a:rPr>
              <a:t>the lower </a:t>
            </a:r>
            <a:r>
              <a:rPr lang="en-GB" sz="2000" b="1" dirty="0">
                <a:latin typeface="Arial" panose="020B0604020202020204" pitchFamily="34" charset="0"/>
                <a:ea typeface="Calibri" panose="020F0502020204030204" pitchFamily="34" charset="0"/>
                <a:cs typeface="Arial" panose="020B0604020202020204" pitchFamily="34" charset="0"/>
              </a:rPr>
              <a:t>surface.</a:t>
            </a:r>
          </a:p>
          <a:p>
            <a:pPr algn="just">
              <a:lnSpc>
                <a:spcPct val="115000"/>
              </a:lnSpc>
              <a:spcAft>
                <a:spcPts val="1000"/>
              </a:spcAft>
            </a:pPr>
            <a:r>
              <a:rPr lang="en-GB" sz="2000" b="1" dirty="0">
                <a:latin typeface="Arial" panose="020B0604020202020204" pitchFamily="34" charset="0"/>
                <a:ea typeface="Calibri" panose="020F0502020204030204" pitchFamily="34" charset="0"/>
                <a:cs typeface="Arial" panose="020B0604020202020204" pitchFamily="34" charset="0"/>
              </a:rPr>
              <a:t>This foundation is suitable for most subsoils except loose sands and gravels.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69124" y="3078718"/>
            <a:ext cx="5700312" cy="3211444"/>
          </a:xfrm>
          <a:prstGeom prst="rect">
            <a:avLst/>
          </a:prstGeom>
          <a:ln w="38100">
            <a:solidFill>
              <a:schemeClr val="tx1"/>
            </a:solidFill>
          </a:ln>
        </p:spPr>
      </p:pic>
    </p:spTree>
    <p:extLst>
      <p:ext uri="{BB962C8B-B14F-4D97-AF65-F5344CB8AC3E}">
        <p14:creationId xmlns:p14="http://schemas.microsoft.com/office/powerpoint/2010/main" val="429443192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6333" y="773837"/>
            <a:ext cx="8524702" cy="5016758"/>
          </a:xfrm>
          <a:prstGeom prst="rect">
            <a:avLst/>
          </a:prstGeom>
        </p:spPr>
        <p:txBody>
          <a:bodyPr wrap="square">
            <a:spAutoFit/>
          </a:bodyPr>
          <a:lstStyle/>
          <a:p>
            <a:pPr algn="just"/>
            <a:r>
              <a:rPr lang="en-GB" sz="2000" b="1" i="0" u="none" strike="noStrike" dirty="0" smtClean="0">
                <a:effectLst/>
                <a:latin typeface="Arial" panose="020B0604020202020204" pitchFamily="34" charset="0"/>
              </a:rPr>
              <a:t>The arrangement of pad foundation</a:t>
            </a:r>
            <a:r>
              <a:rPr lang="en-GB" sz="2000" b="1" i="0" u="none" strike="noStrike" dirty="0" smtClean="0">
                <a:solidFill>
                  <a:srgbClr val="000000"/>
                </a:solidFill>
                <a:effectLst/>
                <a:latin typeface="Arial" panose="020B0604020202020204" pitchFamily="34" charset="0"/>
              </a:rPr>
              <a:t> may be of three types: </a:t>
            </a:r>
          </a:p>
          <a:p>
            <a:pPr algn="just"/>
            <a:endParaRPr lang="en-GB" sz="2000" b="0" i="0" u="none" strike="noStrike" dirty="0" smtClean="0">
              <a:solidFill>
                <a:srgbClr val="000000"/>
              </a:solidFill>
              <a:effectLst/>
              <a:latin typeface="Arial" panose="020B0604020202020204" pitchFamily="34" charset="0"/>
            </a:endParaRPr>
          </a:p>
          <a:p>
            <a:pPr algn="just"/>
            <a:r>
              <a:rPr lang="en-GB" sz="2000" b="1" dirty="0" smtClean="0">
                <a:latin typeface="Arial" panose="020B0604020202020204" pitchFamily="34" charset="0"/>
              </a:rPr>
              <a:t>1. </a:t>
            </a:r>
            <a:r>
              <a:rPr lang="en-GB" sz="2000" b="0" i="0" u="none" strike="noStrike" dirty="0" smtClean="0">
                <a:effectLst/>
                <a:latin typeface="Arial" panose="020B0604020202020204" pitchFamily="34" charset="0"/>
              </a:rPr>
              <a:t>A series of discrete, well-separated pads…..</a:t>
            </a:r>
          </a:p>
          <a:p>
            <a:pPr algn="just"/>
            <a:r>
              <a:rPr lang="en-GB" sz="2000" b="0" i="0" u="none" strike="noStrike" dirty="0" smtClean="0">
                <a:effectLst/>
                <a:latin typeface="Arial" panose="020B0604020202020204" pitchFamily="34" charset="0"/>
              </a:rPr>
              <a:t>   </a:t>
            </a:r>
            <a:r>
              <a:rPr lang="en-GB" sz="2000" dirty="0">
                <a:latin typeface="Arial" panose="020B0604020202020204" pitchFamily="34" charset="0"/>
              </a:rPr>
              <a:t> b</a:t>
            </a:r>
            <a:r>
              <a:rPr lang="en-GB" sz="2000" b="0" i="0" u="none" strike="noStrike" dirty="0" smtClean="0">
                <a:effectLst/>
                <a:latin typeface="Arial" panose="020B0604020202020204" pitchFamily="34" charset="0"/>
              </a:rPr>
              <a:t>ase pads that support more than one point load. </a:t>
            </a:r>
          </a:p>
          <a:p>
            <a:pPr algn="just">
              <a:buFont typeface="Arial" panose="020B0604020202020204" pitchFamily="34" charset="0"/>
              <a:buChar char="•"/>
            </a:pPr>
            <a:endParaRPr lang="en-GB" sz="2000" b="0" i="0" u="none" strike="noStrike" dirty="0" smtClean="0">
              <a:effectLst/>
              <a:latin typeface="Arial" panose="020B0604020202020204" pitchFamily="34" charset="0"/>
            </a:endParaRPr>
          </a:p>
          <a:p>
            <a:pPr algn="just"/>
            <a:r>
              <a:rPr lang="en-GB" sz="2000" b="1" dirty="0" smtClean="0">
                <a:latin typeface="Arial" panose="020B0604020202020204" pitchFamily="34" charset="0"/>
              </a:rPr>
              <a:t>2. </a:t>
            </a:r>
            <a:r>
              <a:rPr lang="en-GB" sz="2000" b="0" i="0" u="none" strike="noStrike" dirty="0" smtClean="0">
                <a:effectLst/>
                <a:latin typeface="Arial" panose="020B0604020202020204" pitchFamily="34" charset="0"/>
              </a:rPr>
              <a:t>Continuous pads, where there are a number of point loads </a:t>
            </a:r>
          </a:p>
          <a:p>
            <a:pPr algn="just"/>
            <a:r>
              <a:rPr lang="en-GB" sz="2000" dirty="0">
                <a:latin typeface="Arial" panose="020B0604020202020204" pitchFamily="34" charset="0"/>
              </a:rPr>
              <a:t> </a:t>
            </a:r>
            <a:r>
              <a:rPr lang="en-GB" sz="2000" dirty="0" smtClean="0">
                <a:latin typeface="Arial" panose="020B0604020202020204" pitchFamily="34" charset="0"/>
              </a:rPr>
              <a:t>   </a:t>
            </a:r>
            <a:r>
              <a:rPr lang="en-GB" sz="2000" b="0" i="0" u="none" strike="noStrike" dirty="0" smtClean="0">
                <a:effectLst/>
                <a:latin typeface="Arial" panose="020B0604020202020204" pitchFamily="34" charset="0"/>
              </a:rPr>
              <a:t>close together. </a:t>
            </a:r>
          </a:p>
          <a:p>
            <a:pPr algn="just">
              <a:buFont typeface="Arial" panose="020B0604020202020204" pitchFamily="34" charset="0"/>
              <a:buChar char="•"/>
            </a:pPr>
            <a:endParaRPr lang="en-GB" sz="2000" b="0" i="0" u="none" strike="noStrike" dirty="0" smtClean="0">
              <a:effectLst/>
              <a:latin typeface="Arial" panose="020B0604020202020204" pitchFamily="34" charset="0"/>
            </a:endParaRPr>
          </a:p>
          <a:p>
            <a:pPr algn="just"/>
            <a:r>
              <a:rPr lang="en-GB" sz="2000" b="1" dirty="0" smtClean="0">
                <a:latin typeface="Arial" panose="020B0604020202020204" pitchFamily="34" charset="0"/>
              </a:rPr>
              <a:t>3. </a:t>
            </a:r>
            <a:r>
              <a:rPr lang="en-GB" sz="2000" b="0" i="0" u="none" strike="noStrike" dirty="0" smtClean="0">
                <a:effectLst/>
                <a:latin typeface="Arial" panose="020B0604020202020204" pitchFamily="34" charset="0"/>
              </a:rPr>
              <a:t>Pad and beam, where a series of pads support a continuous beam. </a:t>
            </a:r>
          </a:p>
          <a:p>
            <a:pPr algn="just">
              <a:buFont typeface="Arial" panose="020B0604020202020204" pitchFamily="34" charset="0"/>
              <a:buChar char="•"/>
            </a:pPr>
            <a:endParaRPr lang="en-GB" sz="2000" b="0" i="0" u="none" strike="noStrike" dirty="0" smtClean="0">
              <a:effectLst/>
              <a:latin typeface="Arial" panose="020B0604020202020204" pitchFamily="34" charset="0"/>
            </a:endParaRPr>
          </a:p>
          <a:p>
            <a:pPr algn="just"/>
            <a:r>
              <a:rPr lang="en-GB" sz="2000" b="1" i="0" u="none" strike="noStrike" dirty="0" smtClean="0">
                <a:effectLst/>
                <a:latin typeface="Arial" panose="020B0604020202020204" pitchFamily="34" charset="0"/>
              </a:rPr>
              <a:t>Pad foundations- </a:t>
            </a:r>
            <a:r>
              <a:rPr lang="en-GB" sz="2000" b="1" dirty="0">
                <a:latin typeface="Arial" panose="020B0604020202020204" pitchFamily="34" charset="0"/>
              </a:rPr>
              <a:t>a</a:t>
            </a:r>
            <a:r>
              <a:rPr lang="en-GB" sz="2000" b="1" i="0" u="none" strike="noStrike" dirty="0" smtClean="0">
                <a:effectLst/>
                <a:latin typeface="Arial" panose="020B0604020202020204" pitchFamily="34" charset="0"/>
              </a:rPr>
              <a:t>re generally suitable where the bearing capacity of ground is sufficient at relatively lower depths. </a:t>
            </a:r>
          </a:p>
          <a:p>
            <a:pPr algn="just"/>
            <a:endParaRPr lang="en-GB" sz="2000" dirty="0">
              <a:latin typeface="Arial" panose="020B0604020202020204" pitchFamily="34" charset="0"/>
            </a:endParaRPr>
          </a:p>
          <a:p>
            <a:pPr algn="just"/>
            <a:r>
              <a:rPr lang="en-GB" sz="2000" b="0" i="0" u="none" strike="noStrike" dirty="0" smtClean="0">
                <a:effectLst/>
                <a:latin typeface="Arial" panose="020B0604020202020204" pitchFamily="34" charset="0"/>
              </a:rPr>
              <a:t>However, they can be large in plan shape and….</a:t>
            </a:r>
          </a:p>
          <a:p>
            <a:pPr algn="just"/>
            <a:r>
              <a:rPr lang="en-GB" sz="2000" b="1" i="0" u="none" strike="noStrike" dirty="0" smtClean="0">
                <a:effectLst/>
                <a:latin typeface="Arial" panose="020B0604020202020204" pitchFamily="34" charset="0"/>
              </a:rPr>
              <a:t>may not be effective against differential settlement, </a:t>
            </a:r>
          </a:p>
          <a:p>
            <a:pPr algn="just"/>
            <a:r>
              <a:rPr lang="en-GB" sz="2000" b="1" i="0" u="none" strike="noStrike" dirty="0" smtClean="0">
                <a:effectLst/>
                <a:latin typeface="Arial" panose="020B0604020202020204" pitchFamily="34" charset="0"/>
              </a:rPr>
              <a:t>uplift forces or wind forces. </a:t>
            </a:r>
            <a:endParaRPr lang="en-GB" sz="2000" b="1" i="0" u="none" strike="noStrike" dirty="0">
              <a:effectLst/>
              <a:latin typeface="Arial" panose="020B0604020202020204" pitchFamily="34" charset="0"/>
            </a:endParaRPr>
          </a:p>
        </p:txBody>
      </p:sp>
      <p:pic>
        <p:nvPicPr>
          <p:cNvPr id="3" name="Picture 2"/>
          <p:cNvPicPr/>
          <p:nvPr/>
        </p:nvPicPr>
        <p:blipFill>
          <a:blip r:embed="rId2" cstate="print">
            <a:extLst>
              <a:ext uri="{28A0092B-C50C-407E-A947-70E740481C1C}">
                <a14:useLocalDpi xmlns:a14="http://schemas.microsoft.com/office/drawing/2010/main" val="0"/>
              </a:ext>
            </a:extLst>
          </a:blip>
          <a:stretch>
            <a:fillRect/>
          </a:stretch>
        </p:blipFill>
        <p:spPr>
          <a:xfrm>
            <a:off x="9604692" y="480056"/>
            <a:ext cx="1745615" cy="2657475"/>
          </a:xfrm>
          <a:prstGeom prst="rect">
            <a:avLst/>
          </a:prstGeom>
        </p:spPr>
      </p:pic>
      <p:pic>
        <p:nvPicPr>
          <p:cNvPr id="4" name="Picture 3"/>
          <p:cNvPicPr/>
          <p:nvPr/>
        </p:nvPicPr>
        <p:blipFill>
          <a:blip r:embed="rId3" cstate="print">
            <a:extLst>
              <a:ext uri="{28A0092B-C50C-407E-A947-70E740481C1C}">
                <a14:useLocalDpi xmlns:a14="http://schemas.microsoft.com/office/drawing/2010/main" val="0"/>
              </a:ext>
            </a:extLst>
          </a:blip>
          <a:stretch>
            <a:fillRect/>
          </a:stretch>
        </p:blipFill>
        <p:spPr>
          <a:xfrm>
            <a:off x="9604692" y="3264131"/>
            <a:ext cx="1688465" cy="1133475"/>
          </a:xfrm>
          <a:prstGeom prst="rect">
            <a:avLst/>
          </a:prstGeom>
        </p:spPr>
      </p:pic>
      <p:pic>
        <p:nvPicPr>
          <p:cNvPr id="6" name="Picture 5"/>
          <p:cNvPicPr/>
          <p:nvPr/>
        </p:nvPicPr>
        <p:blipFill>
          <a:blip r:embed="rId4" cstate="print">
            <a:extLst>
              <a:ext uri="{28A0092B-C50C-407E-A947-70E740481C1C}">
                <a14:useLocalDpi xmlns:a14="http://schemas.microsoft.com/office/drawing/2010/main" val="0"/>
              </a:ext>
            </a:extLst>
          </a:blip>
          <a:stretch>
            <a:fillRect/>
          </a:stretch>
        </p:blipFill>
        <p:spPr>
          <a:xfrm>
            <a:off x="9689567" y="4593363"/>
            <a:ext cx="1506070" cy="2197933"/>
          </a:xfrm>
          <a:prstGeom prst="rect">
            <a:avLst/>
          </a:prstGeom>
        </p:spPr>
      </p:pic>
    </p:spTree>
    <p:extLst>
      <p:ext uri="{BB962C8B-B14F-4D97-AF65-F5344CB8AC3E}">
        <p14:creationId xmlns:p14="http://schemas.microsoft.com/office/powerpoint/2010/main" val="1264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anim calcmode="lin" valueType="num">
                                      <p:cBhvr additive="base">
                                        <p:cTn id="1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 calcmode="lin" valueType="num">
                                      <p:cBhvr additive="base">
                                        <p:cTn id="1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 calcmode="lin" valueType="num">
                                      <p:cBhvr additive="base">
                                        <p:cTn id="2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anim calcmode="lin" valueType="num">
                                      <p:cBhvr additive="base">
                                        <p:cTn id="2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4350" y="383536"/>
            <a:ext cx="10839450" cy="1154162"/>
          </a:xfrm>
          <a:prstGeom prst="rect">
            <a:avLst/>
          </a:prstGeom>
        </p:spPr>
        <p:txBody>
          <a:bodyPr wrap="square">
            <a:spAutoFit/>
          </a:bodyPr>
          <a:lstStyle/>
          <a:p>
            <a:pPr algn="just">
              <a:lnSpc>
                <a:spcPct val="115000"/>
              </a:lnSpc>
              <a:spcAft>
                <a:spcPts val="1000"/>
              </a:spcAft>
            </a:pPr>
            <a:r>
              <a:rPr lang="en-GB" sz="2000" b="1" dirty="0" smtClean="0">
                <a:latin typeface="Arial" panose="020B0604020202020204" pitchFamily="34" charset="0"/>
                <a:ea typeface="Calibri" panose="020F0502020204030204" pitchFamily="34" charset="0"/>
                <a:cs typeface="Arial" panose="020B0604020202020204" pitchFamily="34" charset="0"/>
              </a:rPr>
              <a:t>When </a:t>
            </a:r>
            <a:r>
              <a:rPr lang="en-GB" sz="2000" b="1" dirty="0">
                <a:latin typeface="Arial" panose="020B0604020202020204" pitchFamily="34" charset="0"/>
                <a:ea typeface="Calibri" panose="020F0502020204030204" pitchFamily="34" charset="0"/>
                <a:cs typeface="Arial" panose="020B0604020202020204" pitchFamily="34" charset="0"/>
              </a:rPr>
              <a:t>we have eccentric columns</a:t>
            </a:r>
            <a:r>
              <a:rPr lang="en-GB" sz="2000" b="1" dirty="0" smtClean="0">
                <a:latin typeface="Arial" panose="020B0604020202020204" pitchFamily="34" charset="0"/>
                <a:ea typeface="Calibri" panose="020F0502020204030204" pitchFamily="34" charset="0"/>
                <a:cs typeface="Arial" panose="020B0604020202020204" pitchFamily="34" charset="0"/>
              </a:rPr>
              <a:t>, as seen in A, we </a:t>
            </a:r>
            <a:r>
              <a:rPr lang="en-GB" sz="2000" b="1" dirty="0">
                <a:latin typeface="Arial" panose="020B0604020202020204" pitchFamily="34" charset="0"/>
                <a:ea typeface="Calibri" panose="020F0502020204030204" pitchFamily="34" charset="0"/>
                <a:cs typeface="Arial" panose="020B0604020202020204" pitchFamily="34" charset="0"/>
              </a:rPr>
              <a:t>can </a:t>
            </a:r>
            <a:r>
              <a:rPr lang="en-GB" sz="2000" b="1" dirty="0" smtClean="0">
                <a:latin typeface="Arial" panose="020B0604020202020204" pitchFamily="34" charset="0"/>
                <a:ea typeface="Calibri" panose="020F0502020204030204" pitchFamily="34" charset="0"/>
                <a:cs typeface="Arial" panose="020B0604020202020204" pitchFamily="34" charset="0"/>
              </a:rPr>
              <a:t>join the pads </a:t>
            </a:r>
            <a:r>
              <a:rPr lang="en-GB" sz="2000" b="1" dirty="0">
                <a:latin typeface="Arial" panose="020B0604020202020204" pitchFamily="34" charset="0"/>
                <a:ea typeface="Calibri" panose="020F0502020204030204" pitchFamily="34" charset="0"/>
                <a:cs typeface="Arial" panose="020B0604020202020204" pitchFamily="34" charset="0"/>
              </a:rPr>
              <a:t>with tie beams. In these beams, we have sagging and hogging moments </a:t>
            </a:r>
            <a:r>
              <a:rPr lang="en-GB" sz="2000" dirty="0">
                <a:latin typeface="Arial" panose="020B0604020202020204" pitchFamily="34" charset="0"/>
                <a:ea typeface="Calibri" panose="020F0502020204030204" pitchFamily="34" charset="0"/>
                <a:cs typeface="Arial" panose="020B0604020202020204" pitchFamily="34" charset="0"/>
              </a:rPr>
              <a:t>giving rise to top and bottom reinforcement in the various locations. </a:t>
            </a:r>
          </a:p>
        </p:txBody>
      </p:sp>
      <p:pic>
        <p:nvPicPr>
          <p:cNvPr id="3" name="Picture 2"/>
          <p:cNvPicPr/>
          <p:nvPr/>
        </p:nvPicPr>
        <p:blipFill>
          <a:blip r:embed="rId2" cstate="print">
            <a:extLst>
              <a:ext uri="{28A0092B-C50C-407E-A947-70E740481C1C}">
                <a14:useLocalDpi xmlns:a14="http://schemas.microsoft.com/office/drawing/2010/main" val="0"/>
              </a:ext>
            </a:extLst>
          </a:blip>
          <a:stretch>
            <a:fillRect/>
          </a:stretch>
        </p:blipFill>
        <p:spPr>
          <a:xfrm>
            <a:off x="1009649" y="1966277"/>
            <a:ext cx="3933825" cy="2796223"/>
          </a:xfrm>
          <a:prstGeom prst="rect">
            <a:avLst/>
          </a:prstGeom>
        </p:spPr>
      </p:pic>
      <p:pic>
        <p:nvPicPr>
          <p:cNvPr id="4" name="Picture 3"/>
          <p:cNvPicPr/>
          <p:nvPr/>
        </p:nvPicPr>
        <p:blipFill>
          <a:blip r:embed="rId3" cstate="print">
            <a:extLst>
              <a:ext uri="{28A0092B-C50C-407E-A947-70E740481C1C}">
                <a14:useLocalDpi xmlns:a14="http://schemas.microsoft.com/office/drawing/2010/main" val="0"/>
              </a:ext>
            </a:extLst>
          </a:blip>
          <a:stretch>
            <a:fillRect/>
          </a:stretch>
        </p:blipFill>
        <p:spPr>
          <a:xfrm>
            <a:off x="5934075" y="2463800"/>
            <a:ext cx="5731510" cy="2082800"/>
          </a:xfrm>
          <a:prstGeom prst="rect">
            <a:avLst/>
          </a:prstGeom>
        </p:spPr>
      </p:pic>
      <p:cxnSp>
        <p:nvCxnSpPr>
          <p:cNvPr id="6" name="Straight Arrow Connector 5"/>
          <p:cNvCxnSpPr/>
          <p:nvPr/>
        </p:nvCxnSpPr>
        <p:spPr>
          <a:xfrm>
            <a:off x="5012630" y="3697781"/>
            <a:ext cx="1027020" cy="592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978535" y="5472702"/>
            <a:ext cx="10687050" cy="800219"/>
          </a:xfrm>
          <a:prstGeom prst="rect">
            <a:avLst/>
          </a:prstGeom>
        </p:spPr>
        <p:txBody>
          <a:bodyPr wrap="square">
            <a:spAutoFit/>
          </a:bodyPr>
          <a:lstStyle/>
          <a:p>
            <a:pPr algn="just">
              <a:lnSpc>
                <a:spcPct val="115000"/>
              </a:lnSpc>
              <a:spcAft>
                <a:spcPts val="1000"/>
              </a:spcAft>
            </a:pPr>
            <a:r>
              <a:rPr lang="en-GB" sz="2000" dirty="0">
                <a:latin typeface="Arial" panose="020B0604020202020204" pitchFamily="34" charset="0"/>
                <a:ea typeface="Calibri" panose="020F0502020204030204" pitchFamily="34" charset="0"/>
                <a:cs typeface="Arial" panose="020B0604020202020204" pitchFamily="34" charset="0"/>
              </a:rPr>
              <a:t>A good solution is also to consider a combined foundation. This consists of a reinforced concrete </a:t>
            </a:r>
            <a:r>
              <a:rPr lang="en-GB" sz="2000" dirty="0" smtClean="0">
                <a:latin typeface="Arial" panose="020B0604020202020204" pitchFamily="34" charset="0"/>
                <a:ea typeface="Calibri" panose="020F0502020204030204" pitchFamily="34" charset="0"/>
                <a:cs typeface="Arial" panose="020B0604020202020204" pitchFamily="34" charset="0"/>
              </a:rPr>
              <a:t>strip </a:t>
            </a:r>
            <a:r>
              <a:rPr lang="en-GB" sz="2000" dirty="0">
                <a:latin typeface="Arial" panose="020B0604020202020204" pitchFamily="34" charset="0"/>
                <a:ea typeface="Calibri" panose="020F0502020204030204" pitchFamily="34" charset="0"/>
                <a:cs typeface="Arial" panose="020B0604020202020204" pitchFamily="34" charset="0"/>
              </a:rPr>
              <a:t>placed at right angles to the line of columns to link together.  </a:t>
            </a:r>
          </a:p>
        </p:txBody>
      </p:sp>
      <p:sp>
        <p:nvSpPr>
          <p:cNvPr id="5" name="TextBox 4"/>
          <p:cNvSpPr txBox="1"/>
          <p:nvPr/>
        </p:nvSpPr>
        <p:spPr>
          <a:xfrm>
            <a:off x="836467" y="1631417"/>
            <a:ext cx="346363" cy="400110"/>
          </a:xfrm>
          <a:prstGeom prst="rect">
            <a:avLst/>
          </a:prstGeom>
          <a:noFill/>
        </p:spPr>
        <p:txBody>
          <a:bodyPr wrap="square" rtlCol="0">
            <a:spAutoFit/>
          </a:bodyPr>
          <a:lstStyle/>
          <a:p>
            <a:r>
              <a:rPr lang="en-GB" sz="2000" dirty="0" smtClean="0"/>
              <a:t>A</a:t>
            </a:r>
            <a:endParaRPr lang="en-GB" sz="2000" dirty="0"/>
          </a:p>
        </p:txBody>
      </p:sp>
      <p:sp>
        <p:nvSpPr>
          <p:cNvPr id="7" name="TextBox 6"/>
          <p:cNvSpPr txBox="1"/>
          <p:nvPr/>
        </p:nvSpPr>
        <p:spPr>
          <a:xfrm>
            <a:off x="6664036" y="1766455"/>
            <a:ext cx="3442855" cy="374072"/>
          </a:xfrm>
          <a:prstGeom prst="rect">
            <a:avLst/>
          </a:prstGeom>
          <a:noFill/>
        </p:spPr>
        <p:txBody>
          <a:bodyPr wrap="square" rtlCol="0">
            <a:spAutoFit/>
          </a:bodyPr>
          <a:lstStyle/>
          <a:p>
            <a:r>
              <a:rPr lang="en-GB" dirty="0" smtClean="0"/>
              <a:t>Reinforcement ???....</a:t>
            </a:r>
            <a:endParaRPr lang="en-GB" dirty="0"/>
          </a:p>
        </p:txBody>
      </p:sp>
      <p:sp>
        <p:nvSpPr>
          <p:cNvPr id="9" name="TextBox 8"/>
          <p:cNvSpPr txBox="1"/>
          <p:nvPr/>
        </p:nvSpPr>
        <p:spPr>
          <a:xfrm>
            <a:off x="8236526" y="2902013"/>
            <a:ext cx="1676400" cy="646331"/>
          </a:xfrm>
          <a:prstGeom prst="rect">
            <a:avLst/>
          </a:prstGeom>
          <a:noFill/>
        </p:spPr>
        <p:txBody>
          <a:bodyPr wrap="square" rtlCol="0">
            <a:spAutoFit/>
          </a:bodyPr>
          <a:lstStyle/>
          <a:p>
            <a:r>
              <a:rPr lang="en-GB" dirty="0" smtClean="0"/>
              <a:t>Tension and Shear resisted</a:t>
            </a:r>
            <a:endParaRPr lang="en-GB" dirty="0"/>
          </a:p>
        </p:txBody>
      </p:sp>
    </p:spTree>
    <p:extLst>
      <p:ext uri="{BB962C8B-B14F-4D97-AF65-F5344CB8AC3E}">
        <p14:creationId xmlns:p14="http://schemas.microsoft.com/office/powerpoint/2010/main" val="258837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H:\Juanan\Mi despacho\Mediopie\Clientes\Promociones Gonzalez\Aguilera\Dirección de Obra\Fotos\2007\Enero\260107\DSC03017.JPG"/>
          <p:cNvPicPr>
            <a:picLocks noChangeAspect="1" noChangeArrowheads="1"/>
          </p:cNvPicPr>
          <p:nvPr/>
        </p:nvPicPr>
        <p:blipFill>
          <a:blip r:embed="rId2" cstate="print"/>
          <a:srcRect/>
          <a:stretch>
            <a:fillRect/>
          </a:stretch>
        </p:blipFill>
        <p:spPr bwMode="auto">
          <a:xfrm>
            <a:off x="2651865" y="216782"/>
            <a:ext cx="8723939" cy="6542954"/>
          </a:xfrm>
          <a:prstGeom prst="rect">
            <a:avLst/>
          </a:prstGeom>
          <a:noFill/>
          <a:ln w="38100">
            <a:solidFill>
              <a:schemeClr val="tx1"/>
            </a:solidFill>
          </a:ln>
        </p:spPr>
      </p:pic>
      <p:sp>
        <p:nvSpPr>
          <p:cNvPr id="2" name="TextBox 1"/>
          <p:cNvSpPr txBox="1"/>
          <p:nvPr/>
        </p:nvSpPr>
        <p:spPr>
          <a:xfrm>
            <a:off x="422564" y="623455"/>
            <a:ext cx="1641763" cy="830997"/>
          </a:xfrm>
          <a:prstGeom prst="rect">
            <a:avLst/>
          </a:prstGeom>
          <a:noFill/>
        </p:spPr>
        <p:txBody>
          <a:bodyPr wrap="square" rtlCol="0">
            <a:spAutoFit/>
          </a:bodyPr>
          <a:lstStyle/>
          <a:p>
            <a:r>
              <a:rPr lang="en-GB" sz="2400" dirty="0" smtClean="0"/>
              <a:t>STRIP and PAD</a:t>
            </a:r>
            <a:endParaRPr lang="en-GB" sz="2400" dirty="0"/>
          </a:p>
        </p:txBody>
      </p:sp>
      <p:cxnSp>
        <p:nvCxnSpPr>
          <p:cNvPr id="4" name="Straight Arrow Connector 3"/>
          <p:cNvCxnSpPr/>
          <p:nvPr/>
        </p:nvCxnSpPr>
        <p:spPr>
          <a:xfrm flipV="1">
            <a:off x="2064327" y="1648691"/>
            <a:ext cx="3491346" cy="112914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533400" y="2888673"/>
            <a:ext cx="1787236" cy="1200329"/>
          </a:xfrm>
          <a:prstGeom prst="rect">
            <a:avLst/>
          </a:prstGeom>
          <a:noFill/>
        </p:spPr>
        <p:txBody>
          <a:bodyPr wrap="square" rtlCol="0">
            <a:spAutoFit/>
          </a:bodyPr>
          <a:lstStyle/>
          <a:p>
            <a:pPr algn="ctr"/>
            <a:r>
              <a:rPr lang="en-GB" dirty="0" smtClean="0"/>
              <a:t>Larger reinforcement at the Tensile Stress zone</a:t>
            </a:r>
            <a:endParaRPr lang="en-GB" dirty="0"/>
          </a:p>
        </p:txBody>
      </p:sp>
    </p:spTree>
    <p:extLst>
      <p:ext uri="{BB962C8B-B14F-4D97-AF65-F5344CB8AC3E}">
        <p14:creationId xmlns:p14="http://schemas.microsoft.com/office/powerpoint/2010/main" val="416146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5300" y="477117"/>
            <a:ext cx="10839450" cy="1990288"/>
          </a:xfrm>
          <a:prstGeom prst="rect">
            <a:avLst/>
          </a:prstGeom>
        </p:spPr>
        <p:txBody>
          <a:bodyPr wrap="square">
            <a:spAutoFit/>
          </a:bodyPr>
          <a:lstStyle/>
          <a:p>
            <a:pPr algn="just">
              <a:lnSpc>
                <a:spcPct val="115000"/>
              </a:lnSpc>
              <a:spcAft>
                <a:spcPts val="1000"/>
              </a:spcAft>
            </a:pPr>
            <a:r>
              <a:rPr lang="en-GB" sz="2000" dirty="0" smtClean="0">
                <a:latin typeface="Arial" panose="020B0604020202020204" pitchFamily="34" charset="0"/>
                <a:ea typeface="Calibri" panose="020F0502020204030204" pitchFamily="34" charset="0"/>
                <a:cs typeface="Arial" panose="020B0604020202020204" pitchFamily="34" charset="0"/>
              </a:rPr>
              <a:t>With shear </a:t>
            </a:r>
            <a:r>
              <a:rPr lang="en-GB" sz="2000" dirty="0">
                <a:latin typeface="Arial" panose="020B0604020202020204" pitchFamily="34" charset="0"/>
                <a:ea typeface="Calibri" panose="020F0502020204030204" pitchFamily="34" charset="0"/>
                <a:cs typeface="Arial" panose="020B0604020202020204" pitchFamily="34" charset="0"/>
              </a:rPr>
              <a:t>force, we must think about the load P, which is concentrated, and the foundation must distribute this load over the bearing ground surface. </a:t>
            </a:r>
            <a:r>
              <a:rPr lang="en-GB" sz="2000" b="1" dirty="0" smtClean="0">
                <a:latin typeface="Arial" panose="020B0604020202020204" pitchFamily="34" charset="0"/>
                <a:ea typeface="Calibri" panose="020F0502020204030204" pitchFamily="34" charset="0"/>
                <a:cs typeface="Arial" panose="020B0604020202020204" pitchFamily="34" charset="0"/>
              </a:rPr>
              <a:t>It is important the shear forces are negated inside the pad. Shear Forces </a:t>
            </a:r>
            <a:r>
              <a:rPr lang="en-GB" sz="2000" b="1" dirty="0">
                <a:latin typeface="Arial" panose="020B0604020202020204" pitchFamily="34" charset="0"/>
                <a:ea typeface="Calibri" panose="020F0502020204030204" pitchFamily="34" charset="0"/>
                <a:cs typeface="Arial" panose="020B0604020202020204" pitchFamily="34" charset="0"/>
              </a:rPr>
              <a:t>can be absorbed in two ways:</a:t>
            </a:r>
          </a:p>
          <a:p>
            <a:pPr marL="342900" lvl="0" indent="-342900" algn="just">
              <a:lnSpc>
                <a:spcPct val="115000"/>
              </a:lnSpc>
              <a:spcAft>
                <a:spcPts val="0"/>
              </a:spcAft>
              <a:buFont typeface="+mj-lt"/>
              <a:buAutoNum type="alphaLcParenR"/>
            </a:pPr>
            <a:r>
              <a:rPr lang="en-GB" sz="2000" b="1" dirty="0">
                <a:latin typeface="Arial" panose="020B0604020202020204" pitchFamily="34" charset="0"/>
                <a:ea typeface="Calibri" panose="020F0502020204030204" pitchFamily="34" charset="0"/>
                <a:cs typeface="Arial" panose="020B0604020202020204" pitchFamily="34" charset="0"/>
              </a:rPr>
              <a:t>Increasing the concrete section</a:t>
            </a:r>
          </a:p>
          <a:p>
            <a:pPr marL="342900" lvl="0" indent="-342900" algn="just">
              <a:lnSpc>
                <a:spcPct val="115000"/>
              </a:lnSpc>
              <a:spcAft>
                <a:spcPts val="1000"/>
              </a:spcAft>
              <a:buFont typeface="+mj-lt"/>
              <a:buAutoNum type="alphaLcParenR"/>
            </a:pPr>
            <a:r>
              <a:rPr lang="en-GB" sz="2000" b="1" dirty="0">
                <a:latin typeface="Arial" panose="020B0604020202020204" pitchFamily="34" charset="0"/>
                <a:ea typeface="Calibri" panose="020F0502020204030204" pitchFamily="34" charset="0"/>
                <a:cs typeface="Arial" panose="020B0604020202020204" pitchFamily="34" charset="0"/>
              </a:rPr>
              <a:t>Introducing shear </a:t>
            </a:r>
            <a:r>
              <a:rPr lang="en-GB" sz="2000" b="1" dirty="0" smtClean="0">
                <a:latin typeface="Arial" panose="020B0604020202020204" pitchFamily="34" charset="0"/>
                <a:ea typeface="Calibri" panose="020F0502020204030204" pitchFamily="34" charset="0"/>
                <a:cs typeface="Arial" panose="020B0604020202020204" pitchFamily="34" charset="0"/>
              </a:rPr>
              <a:t>stress </a:t>
            </a:r>
            <a:r>
              <a:rPr lang="en-GB" sz="2000" b="1" dirty="0">
                <a:latin typeface="Arial" panose="020B0604020202020204" pitchFamily="34" charset="0"/>
                <a:ea typeface="Calibri" panose="020F0502020204030204" pitchFamily="34" charset="0"/>
                <a:cs typeface="Arial" panose="020B0604020202020204" pitchFamily="34" charset="0"/>
              </a:rPr>
              <a:t>reinforcement</a:t>
            </a:r>
          </a:p>
        </p:txBody>
      </p:sp>
      <p:pic>
        <p:nvPicPr>
          <p:cNvPr id="3" name="Picture 2"/>
          <p:cNvPicPr/>
          <p:nvPr/>
        </p:nvPicPr>
        <p:blipFill>
          <a:blip r:embed="rId2" cstate="print">
            <a:extLst>
              <a:ext uri="{28A0092B-C50C-407E-A947-70E740481C1C}">
                <a14:useLocalDpi xmlns:a14="http://schemas.microsoft.com/office/drawing/2010/main" val="0"/>
              </a:ext>
            </a:extLst>
          </a:blip>
          <a:srcRect b="4464"/>
          <a:stretch>
            <a:fillRect/>
          </a:stretch>
        </p:blipFill>
        <p:spPr>
          <a:xfrm>
            <a:off x="495300" y="2619374"/>
            <a:ext cx="3228975" cy="3305176"/>
          </a:xfrm>
          <a:prstGeom prst="rect">
            <a:avLst/>
          </a:prstGeom>
        </p:spPr>
      </p:pic>
      <p:pic>
        <p:nvPicPr>
          <p:cNvPr id="4" name="Picture 3"/>
          <p:cNvPicPr/>
          <p:nvPr/>
        </p:nvPicPr>
        <p:blipFill>
          <a:blip r:embed="rId3" cstate="print">
            <a:extLst>
              <a:ext uri="{28A0092B-C50C-407E-A947-70E740481C1C}">
                <a14:useLocalDpi xmlns:a14="http://schemas.microsoft.com/office/drawing/2010/main" val="0"/>
              </a:ext>
            </a:extLst>
          </a:blip>
          <a:srcRect t="2745" b="5490"/>
          <a:stretch>
            <a:fillRect/>
          </a:stretch>
        </p:blipFill>
        <p:spPr>
          <a:xfrm>
            <a:off x="7076735" y="2988400"/>
            <a:ext cx="4114799" cy="3048000"/>
          </a:xfrm>
          <a:prstGeom prst="rect">
            <a:avLst/>
          </a:prstGeom>
        </p:spPr>
      </p:pic>
      <p:sp>
        <p:nvSpPr>
          <p:cNvPr id="5" name="Rectangle 4"/>
          <p:cNvSpPr>
            <a:spLocks/>
          </p:cNvSpPr>
          <p:nvPr/>
        </p:nvSpPr>
        <p:spPr>
          <a:xfrm>
            <a:off x="10624862" y="2864694"/>
            <a:ext cx="1228725" cy="514350"/>
          </a:xfrm>
          <a:prstGeom prst="rect">
            <a:avLst/>
          </a:prstGeom>
          <a:noFill/>
          <a:ln w="25400" cap="flat" cmpd="sng" algn="ctr">
            <a:no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1000"/>
              </a:spcAft>
            </a:pPr>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Column reinforcement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p:cNvSpPr>
            <a:spLocks/>
          </p:cNvSpPr>
          <p:nvPr/>
        </p:nvSpPr>
        <p:spPr>
          <a:xfrm>
            <a:off x="10720387" y="4255225"/>
            <a:ext cx="1228725" cy="514350"/>
          </a:xfrm>
          <a:prstGeom prst="rect">
            <a:avLst/>
          </a:prstGeom>
          <a:noFill/>
          <a:ln w="25400" cap="flat" cmpd="sng" algn="ctr">
            <a:no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1000"/>
              </a:spcAft>
            </a:pPr>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Shear reinforcement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Left Brace 6"/>
          <p:cNvSpPr>
            <a:spLocks/>
          </p:cNvSpPr>
          <p:nvPr/>
        </p:nvSpPr>
        <p:spPr>
          <a:xfrm flipH="1">
            <a:off x="6416651" y="4236175"/>
            <a:ext cx="733425" cy="1640840"/>
          </a:xfrm>
          <a:prstGeom prst="leftBrace">
            <a:avLst/>
          </a:prstGeom>
        </p:spPr>
        <p:style>
          <a:lnRef idx="1">
            <a:schemeClr val="dk1"/>
          </a:lnRef>
          <a:fillRef idx="0">
            <a:schemeClr val="dk1"/>
          </a:fillRef>
          <a:effectRef idx="0">
            <a:schemeClr val="dk1"/>
          </a:effectRef>
          <a:fontRef idx="minor">
            <a:schemeClr val="tx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15000"/>
              </a:lnSpc>
              <a:spcAft>
                <a:spcPts val="1000"/>
              </a:spcAft>
            </a:pPr>
            <a:r>
              <a:rPr lang="en-GB" sz="1100">
                <a:effectLst/>
                <a:ea typeface="Calibri" panose="020F0502020204030204" pitchFamily="34" charset="0"/>
                <a:cs typeface="Times New Roman" panose="02020603050405020304" pitchFamily="18" charset="0"/>
              </a:rPr>
              <a:t> </a:t>
            </a:r>
          </a:p>
        </p:txBody>
      </p:sp>
      <p:sp>
        <p:nvSpPr>
          <p:cNvPr id="8" name="Rectangle 7"/>
          <p:cNvSpPr/>
          <p:nvPr/>
        </p:nvSpPr>
        <p:spPr>
          <a:xfrm>
            <a:off x="5497149" y="4731476"/>
            <a:ext cx="1314447" cy="729430"/>
          </a:xfrm>
          <a:prstGeom prst="rect">
            <a:avLst/>
          </a:prstGeom>
        </p:spPr>
        <p:txBody>
          <a:bodyPr wrap="square">
            <a:spAutoFit/>
          </a:bodyPr>
          <a:lstStyle/>
          <a:p>
            <a:pPr algn="ctr">
              <a:lnSpc>
                <a:spcPct val="115000"/>
              </a:lnSpc>
              <a:spcAft>
                <a:spcPts val="1000"/>
              </a:spcAft>
            </a:pP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Increasing section</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8"/>
          <p:cNvSpPr/>
          <p:nvPr/>
        </p:nvSpPr>
        <p:spPr>
          <a:xfrm>
            <a:off x="3392397" y="4320594"/>
            <a:ext cx="2171427" cy="410882"/>
          </a:xfrm>
          <a:prstGeom prst="rect">
            <a:avLst/>
          </a:prstGeom>
        </p:spPr>
        <p:txBody>
          <a:bodyPr wrap="none">
            <a:spAutoFit/>
          </a:bodyPr>
          <a:lstStyle/>
          <a:p>
            <a:pPr algn="ctr">
              <a:lnSpc>
                <a:spcPct val="115000"/>
              </a:lnSpc>
              <a:spcAft>
                <a:spcPts val="1000"/>
              </a:spcAft>
            </a:pP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Distribution of load P</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10" name="Rectangle 9"/>
          <p:cNvSpPr/>
          <p:nvPr/>
        </p:nvSpPr>
        <p:spPr>
          <a:xfrm>
            <a:off x="3420898" y="5128687"/>
            <a:ext cx="1555298" cy="410882"/>
          </a:xfrm>
          <a:prstGeom prst="rect">
            <a:avLst/>
          </a:prstGeom>
        </p:spPr>
        <p:txBody>
          <a:bodyPr wrap="none">
            <a:spAutoFit/>
          </a:bodyPr>
          <a:lstStyle/>
          <a:p>
            <a:pPr algn="ctr">
              <a:lnSpc>
                <a:spcPct val="115000"/>
              </a:lnSpc>
              <a:spcAft>
                <a:spcPts val="1000"/>
              </a:spcAft>
            </a:pP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Cracking plane</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p:cNvSpPr/>
          <p:nvPr/>
        </p:nvSpPr>
        <p:spPr>
          <a:xfrm>
            <a:off x="10592569" y="5056595"/>
            <a:ext cx="1648373" cy="729430"/>
          </a:xfrm>
          <a:prstGeom prst="rect">
            <a:avLst/>
          </a:prstGeom>
        </p:spPr>
        <p:txBody>
          <a:bodyPr wrap="square">
            <a:spAutoFit/>
          </a:bodyPr>
          <a:lstStyle/>
          <a:p>
            <a:pPr algn="ctr">
              <a:lnSpc>
                <a:spcPct val="115000"/>
              </a:lnSpc>
              <a:spcAft>
                <a:spcPts val="1000"/>
              </a:spcAft>
            </a:pP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Foundation reinforcement</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12" name="Rectangle 11"/>
          <p:cNvSpPr/>
          <p:nvPr/>
        </p:nvSpPr>
        <p:spPr>
          <a:xfrm flipH="1">
            <a:off x="1912314" y="2976544"/>
            <a:ext cx="394945" cy="369332"/>
          </a:xfrm>
          <a:prstGeom prst="rect">
            <a:avLst/>
          </a:prstGeom>
        </p:spPr>
        <p:txBody>
          <a:bodyPr wrap="square">
            <a:spAutoFit/>
          </a:bodyPr>
          <a:lstStyle/>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P</a:t>
            </a:r>
            <a:endParaRPr lang="en-GB" dirty="0"/>
          </a:p>
        </p:txBody>
      </p:sp>
      <p:sp>
        <p:nvSpPr>
          <p:cNvPr id="13" name="TextBox 12"/>
          <p:cNvSpPr txBox="1"/>
          <p:nvPr/>
        </p:nvSpPr>
        <p:spPr>
          <a:xfrm>
            <a:off x="7681821" y="3399801"/>
            <a:ext cx="540327" cy="276999"/>
          </a:xfrm>
          <a:prstGeom prst="rect">
            <a:avLst/>
          </a:prstGeom>
          <a:noFill/>
        </p:spPr>
        <p:txBody>
          <a:bodyPr wrap="square" rtlCol="0">
            <a:spAutoFit/>
          </a:bodyPr>
          <a:lstStyle/>
          <a:p>
            <a:r>
              <a:rPr lang="en-GB" sz="1200" dirty="0" smtClean="0"/>
              <a:t>Tie</a:t>
            </a:r>
            <a:endParaRPr lang="en-GB" sz="1200" dirty="0"/>
          </a:p>
        </p:txBody>
      </p:sp>
    </p:spTree>
    <p:extLst>
      <p:ext uri="{BB962C8B-B14F-4D97-AF65-F5344CB8AC3E}">
        <p14:creationId xmlns:p14="http://schemas.microsoft.com/office/powerpoint/2010/main" val="221124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11" grpId="0"/>
      <p:bldP spid="1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477942" y="431780"/>
            <a:ext cx="4825255" cy="954107"/>
          </a:xfrm>
          <a:prstGeom prst="rect">
            <a:avLst/>
          </a:prstGeom>
          <a:noFill/>
        </p:spPr>
        <p:txBody>
          <a:bodyPr wrap="square" rtlCol="0">
            <a:spAutoFit/>
          </a:bodyPr>
          <a:lstStyle/>
          <a:p>
            <a:r>
              <a:rPr lang="en-GB" sz="2800" b="1" dirty="0" smtClean="0">
                <a:solidFill>
                  <a:schemeClr val="accent1"/>
                </a:solidFill>
                <a:latin typeface="Arial" panose="020B0604020202020204" pitchFamily="34" charset="0"/>
                <a:cs typeface="Arial" panose="020B0604020202020204" pitchFamily="34" charset="0"/>
              </a:rPr>
              <a:t>STEEL FRAME</a:t>
            </a:r>
          </a:p>
          <a:p>
            <a:r>
              <a:rPr lang="en-GB" sz="2800" b="1" dirty="0" smtClean="0">
                <a:solidFill>
                  <a:schemeClr val="accent1"/>
                </a:solidFill>
                <a:latin typeface="Arial" panose="020B0604020202020204" pitchFamily="34" charset="0"/>
                <a:cs typeface="Arial" panose="020B0604020202020204" pitchFamily="34" charset="0"/>
              </a:rPr>
              <a:t>PAD </a:t>
            </a:r>
            <a:r>
              <a:rPr lang="en-GB" sz="2800" b="1" dirty="0">
                <a:solidFill>
                  <a:schemeClr val="accent1"/>
                </a:solidFill>
                <a:latin typeface="Arial" panose="020B0604020202020204" pitchFamily="34" charset="0"/>
                <a:cs typeface="Arial" panose="020B0604020202020204" pitchFamily="34" charset="0"/>
              </a:rPr>
              <a:t>FOUNDATIONS</a:t>
            </a:r>
          </a:p>
        </p:txBody>
      </p:sp>
      <p:pic>
        <p:nvPicPr>
          <p:cNvPr id="3074" name="Picture 2" descr="http://www.detallesconstructivos.net/sites/default/files/isolate_pad_steel_column_shallow_foundations_spread_footing_zapata_aislada_sapata_isolada_semelle_isole_plinto_isolato_concreto_armado_dwg_cad_detail.pn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844" t="4104" r="42340" b="53380"/>
          <a:stretch/>
        </p:blipFill>
        <p:spPr bwMode="auto">
          <a:xfrm>
            <a:off x="3215680" y="1602223"/>
            <a:ext cx="6161750" cy="4694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555217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Juanan\Mi despacho\Mediopie\Clientes\FEMPA\Dirección de Obra\Fotos\FEMPA 31-10--06\FEMPA 31-10--06 006.jpg"/>
          <p:cNvPicPr>
            <a:picLocks noChangeAspect="1" noChangeArrowheads="1"/>
          </p:cNvPicPr>
          <p:nvPr/>
        </p:nvPicPr>
        <p:blipFill>
          <a:blip r:embed="rId2" cstate="print"/>
          <a:srcRect/>
          <a:stretch>
            <a:fillRect/>
          </a:stretch>
        </p:blipFill>
        <p:spPr bwMode="auto">
          <a:xfrm>
            <a:off x="3059701" y="129115"/>
            <a:ext cx="8654782" cy="6491087"/>
          </a:xfrm>
          <a:prstGeom prst="rect">
            <a:avLst/>
          </a:prstGeom>
          <a:noFill/>
          <a:ln w="38100">
            <a:solidFill>
              <a:schemeClr val="tx1"/>
            </a:solidFill>
          </a:ln>
        </p:spPr>
      </p:pic>
      <p:sp>
        <p:nvSpPr>
          <p:cNvPr id="2" name="TextBox 1"/>
          <p:cNvSpPr txBox="1"/>
          <p:nvPr/>
        </p:nvSpPr>
        <p:spPr>
          <a:xfrm>
            <a:off x="387927" y="838200"/>
            <a:ext cx="2140528" cy="646331"/>
          </a:xfrm>
          <a:prstGeom prst="rect">
            <a:avLst/>
          </a:prstGeom>
          <a:noFill/>
        </p:spPr>
        <p:txBody>
          <a:bodyPr wrap="square" rtlCol="0">
            <a:spAutoFit/>
          </a:bodyPr>
          <a:lstStyle/>
          <a:p>
            <a:r>
              <a:rPr lang="en-GB" dirty="0" smtClean="0"/>
              <a:t>PAD for STEEL COLUMN</a:t>
            </a:r>
            <a:endParaRPr lang="en-GB" dirty="0"/>
          </a:p>
        </p:txBody>
      </p:sp>
    </p:spTree>
    <p:extLst>
      <p:ext uri="{BB962C8B-B14F-4D97-AF65-F5344CB8AC3E}">
        <p14:creationId xmlns:p14="http://schemas.microsoft.com/office/powerpoint/2010/main" val="371962815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83609" y="1097991"/>
            <a:ext cx="3611336" cy="3534301"/>
          </a:xfrm>
          <a:prstGeom prst="rect">
            <a:avLst/>
          </a:prstGeom>
        </p:spPr>
        <p:txBody>
          <a:bodyPr wrap="square">
            <a:spAutoFit/>
          </a:bodyPr>
          <a:lstStyle/>
          <a:p>
            <a:pPr algn="just">
              <a:lnSpc>
                <a:spcPct val="115000"/>
              </a:lnSpc>
              <a:spcAft>
                <a:spcPts val="1000"/>
              </a:spcAft>
            </a:pPr>
            <a:r>
              <a:rPr lang="en-GB" sz="2000" dirty="0">
                <a:latin typeface="Arial" panose="020B0604020202020204" pitchFamily="34" charset="0"/>
                <a:ea typeface="Calibri" panose="020F0502020204030204" pitchFamily="34" charset="0"/>
                <a:cs typeface="Arial" panose="020B0604020202020204" pitchFamily="34" charset="0"/>
              </a:rPr>
              <a:t>Sometimes, two columns are very close and the bearing capacity of the soil is </a:t>
            </a:r>
            <a:r>
              <a:rPr lang="en-GB" sz="2000" dirty="0" smtClean="0">
                <a:latin typeface="Arial" panose="020B0604020202020204" pitchFamily="34" charset="0"/>
                <a:ea typeface="Calibri" panose="020F0502020204030204" pitchFamily="34" charset="0"/>
                <a:cs typeface="Arial" panose="020B0604020202020204" pitchFamily="34" charset="0"/>
              </a:rPr>
              <a:t>affected by the stress bulb, </a:t>
            </a:r>
            <a:r>
              <a:rPr lang="en-GB" sz="2000" dirty="0">
                <a:latin typeface="Arial" panose="020B0604020202020204" pitchFamily="34" charset="0"/>
                <a:ea typeface="Calibri" panose="020F0502020204030204" pitchFamily="34" charset="0"/>
                <a:cs typeface="Arial" panose="020B0604020202020204" pitchFamily="34" charset="0"/>
              </a:rPr>
              <a:t>due to their proximity. </a:t>
            </a:r>
            <a:endParaRPr lang="en-GB" sz="2000" dirty="0" smtClean="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endParaRPr lang="en-GB" sz="20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2000" dirty="0" smtClean="0">
                <a:latin typeface="Arial" panose="020B0604020202020204" pitchFamily="34" charset="0"/>
                <a:ea typeface="Calibri" panose="020F0502020204030204" pitchFamily="34" charset="0"/>
                <a:cs typeface="Arial" panose="020B0604020202020204" pitchFamily="34" charset="0"/>
              </a:rPr>
              <a:t>In </a:t>
            </a:r>
            <a:r>
              <a:rPr lang="en-GB" sz="2000" dirty="0">
                <a:latin typeface="Arial" panose="020B0604020202020204" pitchFamily="34" charset="0"/>
                <a:ea typeface="Calibri" panose="020F0502020204030204" pitchFamily="34" charset="0"/>
                <a:cs typeface="Arial" panose="020B0604020202020204" pitchFamily="34" charset="0"/>
              </a:rPr>
              <a:t>this case, the best solution is to combine them and join in one unique pad foundation.</a:t>
            </a:r>
          </a:p>
        </p:txBody>
      </p:sp>
      <p:pic>
        <p:nvPicPr>
          <p:cNvPr id="3" name="Picture 2"/>
          <p:cNvPicPr/>
          <p:nvPr/>
        </p:nvPicPr>
        <p:blipFill>
          <a:blip r:embed="rId2" cstate="print">
            <a:extLst>
              <a:ext uri="{28A0092B-C50C-407E-A947-70E740481C1C}">
                <a14:useLocalDpi xmlns:a14="http://schemas.microsoft.com/office/drawing/2010/main" val="0"/>
              </a:ext>
            </a:extLst>
          </a:blip>
          <a:stretch>
            <a:fillRect/>
          </a:stretch>
        </p:blipFill>
        <p:spPr>
          <a:xfrm rot="21446463">
            <a:off x="5543550" y="266700"/>
            <a:ext cx="3867150" cy="6408866"/>
          </a:xfrm>
          <a:prstGeom prst="rect">
            <a:avLst/>
          </a:prstGeom>
        </p:spPr>
      </p:pic>
      <p:pic>
        <p:nvPicPr>
          <p:cNvPr id="4" name="Picture 2" descr="https://qph.is.quoracdn.net/main-qimg-c8b94d42489d43dd0a31750ad097f716?convert_to_webp=tru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51842" y="1224548"/>
            <a:ext cx="2209345" cy="2423379"/>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178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1959" y="383739"/>
            <a:ext cx="11306696" cy="5570756"/>
          </a:xfrm>
          <a:prstGeom prst="rect">
            <a:avLst/>
          </a:prstGeom>
        </p:spPr>
        <p:txBody>
          <a:bodyPr wrap="square">
            <a:spAutoFit/>
          </a:bodyPr>
          <a:lstStyle/>
          <a:p>
            <a:pPr algn="just"/>
            <a:r>
              <a:rPr lang="en-GB" sz="2800" b="1" i="0" u="sng" strike="noStrike" dirty="0" smtClean="0">
                <a:solidFill>
                  <a:srgbClr val="000000"/>
                </a:solidFill>
                <a:effectLst/>
                <a:latin typeface="Arial" panose="020B0604020202020204" pitchFamily="34" charset="0"/>
                <a:hlinkClick r:id="rId2" tooltip="Raft foundation"/>
              </a:rPr>
              <a:t>3. Raft foundations</a:t>
            </a:r>
            <a:r>
              <a:rPr lang="en-GB" sz="2800" b="1" i="0" u="sng" strike="noStrike" dirty="0" smtClean="0">
                <a:solidFill>
                  <a:srgbClr val="000000"/>
                </a:solidFill>
                <a:effectLst/>
                <a:latin typeface="Arial" panose="020B0604020202020204" pitchFamily="34" charset="0"/>
              </a:rPr>
              <a:t> </a:t>
            </a:r>
          </a:p>
          <a:p>
            <a:pPr algn="just"/>
            <a:endParaRPr lang="en-GB" sz="2800" b="1" i="0" u="sng" strike="noStrike" dirty="0" smtClean="0">
              <a:solidFill>
                <a:srgbClr val="000000"/>
              </a:solidFill>
              <a:effectLst/>
              <a:latin typeface="Arial" panose="020B0604020202020204" pitchFamily="34" charset="0"/>
            </a:endParaRPr>
          </a:p>
          <a:p>
            <a:pPr algn="just"/>
            <a:r>
              <a:rPr lang="en-GB" sz="2000" b="1" i="0" strike="noStrike" dirty="0" smtClean="0">
                <a:effectLst/>
                <a:latin typeface="Arial" panose="020B0604020202020204" pitchFamily="34" charset="0"/>
              </a:rPr>
              <a:t>Raft foundations </a:t>
            </a:r>
            <a:r>
              <a:rPr lang="en-GB" sz="2000" dirty="0" smtClean="0">
                <a:latin typeface="Arial" panose="020B0604020202020204" pitchFamily="34" charset="0"/>
              </a:rPr>
              <a:t>(sometimes </a:t>
            </a:r>
            <a:r>
              <a:rPr lang="en-GB" sz="2000" dirty="0">
                <a:latin typeface="Arial" panose="020B0604020202020204" pitchFamily="34" charset="0"/>
              </a:rPr>
              <a:t>referred to </a:t>
            </a:r>
            <a:r>
              <a:rPr lang="en-GB" sz="2000" dirty="0" smtClean="0">
                <a:latin typeface="Arial" panose="020B0604020202020204" pitchFamily="34" charset="0"/>
              </a:rPr>
              <a:t>as ‘mat’ foundations) </a:t>
            </a:r>
            <a:r>
              <a:rPr lang="en-GB" sz="2000" b="1" dirty="0">
                <a:latin typeface="Arial" panose="020B0604020202020204" pitchFamily="34" charset="0"/>
              </a:rPr>
              <a:t>are formed by reinforced concrete </a:t>
            </a:r>
            <a:r>
              <a:rPr lang="en-GB" sz="2000" b="1" dirty="0" smtClean="0">
                <a:latin typeface="Arial" panose="020B0604020202020204" pitchFamily="34" charset="0"/>
              </a:rPr>
              <a:t>slabs </a:t>
            </a:r>
            <a:r>
              <a:rPr lang="en-GB" sz="2000" b="1" dirty="0">
                <a:latin typeface="Arial" panose="020B0604020202020204" pitchFamily="34" charset="0"/>
              </a:rPr>
              <a:t>of uniform thickness (typically 150 mm to 300 mm) that cover a wide area,</a:t>
            </a:r>
            <a:r>
              <a:rPr lang="en-GB" sz="2000" b="1" i="0" strike="noStrike" dirty="0" smtClean="0">
                <a:effectLst/>
                <a:latin typeface="Arial" panose="020B0604020202020204" pitchFamily="34" charset="0"/>
              </a:rPr>
              <a:t> </a:t>
            </a:r>
            <a:r>
              <a:rPr lang="en-GB" sz="2000" b="0" i="0" strike="noStrike" dirty="0" smtClean="0">
                <a:effectLst/>
                <a:latin typeface="Arial" panose="020B0604020202020204" pitchFamily="34" charset="0"/>
              </a:rPr>
              <a:t>often the entire footprint of a building, and are </a:t>
            </a:r>
            <a:r>
              <a:rPr lang="en-GB" sz="2000" b="1" i="0" strike="noStrike" dirty="0" smtClean="0">
                <a:effectLst/>
                <a:latin typeface="Arial" panose="020B0604020202020204" pitchFamily="34" charset="0"/>
              </a:rPr>
              <a:t>suitable where ground conditions are poor, settlement is likely,</a:t>
            </a:r>
            <a:r>
              <a:rPr lang="en-GB" sz="2000" b="0" i="0" strike="noStrike" dirty="0" smtClean="0">
                <a:effectLst/>
                <a:latin typeface="Arial" panose="020B0604020202020204" pitchFamily="34" charset="0"/>
              </a:rPr>
              <a:t> or </a:t>
            </a:r>
            <a:r>
              <a:rPr lang="en-GB" sz="2000" b="1" i="0" strike="noStrike" dirty="0" smtClean="0">
                <a:effectLst/>
                <a:latin typeface="Arial" panose="020B0604020202020204" pitchFamily="34" charset="0"/>
              </a:rPr>
              <a:t>where it may be impractical to create individual strip or pad foundations for a large number of individual loads. </a:t>
            </a:r>
          </a:p>
          <a:p>
            <a:pPr algn="just"/>
            <a:endParaRPr lang="en-GB" sz="2000" dirty="0">
              <a:latin typeface="Arial" panose="020B0604020202020204" pitchFamily="34" charset="0"/>
            </a:endParaRPr>
          </a:p>
          <a:p>
            <a:pPr algn="just"/>
            <a:endParaRPr lang="en-GB" sz="2000" b="0" i="0" strike="noStrike" dirty="0" smtClean="0">
              <a:effectLst/>
              <a:latin typeface="Arial" panose="020B0604020202020204" pitchFamily="34" charset="0"/>
            </a:endParaRPr>
          </a:p>
          <a:p>
            <a:pPr algn="just"/>
            <a:endParaRPr lang="en-GB" sz="2000" b="0" i="0" strike="noStrike" dirty="0" smtClean="0">
              <a:effectLst/>
              <a:latin typeface="Arial" panose="020B0604020202020204" pitchFamily="34" charset="0"/>
            </a:endParaRPr>
          </a:p>
          <a:p>
            <a:pPr algn="just"/>
            <a:endParaRPr lang="en-GB" sz="2000" dirty="0">
              <a:latin typeface="Arial" panose="020B0604020202020204" pitchFamily="34" charset="0"/>
            </a:endParaRPr>
          </a:p>
          <a:p>
            <a:pPr algn="just"/>
            <a:endParaRPr lang="en-GB" sz="2000" b="0" i="0" strike="noStrike" dirty="0" smtClean="0">
              <a:effectLst/>
              <a:latin typeface="Arial" panose="020B0604020202020204" pitchFamily="34" charset="0"/>
            </a:endParaRPr>
          </a:p>
          <a:p>
            <a:pPr algn="just"/>
            <a:endParaRPr lang="en-GB" sz="2000" b="0" i="0" strike="noStrike" dirty="0" smtClean="0">
              <a:effectLst/>
              <a:latin typeface="Arial" panose="020B0604020202020204" pitchFamily="34" charset="0"/>
            </a:endParaRPr>
          </a:p>
          <a:p>
            <a:pPr algn="just"/>
            <a:r>
              <a:rPr lang="en-GB" sz="2000" b="1" i="0" strike="noStrike" dirty="0" smtClean="0">
                <a:solidFill>
                  <a:srgbClr val="0070C0"/>
                </a:solidFill>
                <a:effectLst/>
                <a:latin typeface="Arial" panose="020B0604020202020204" pitchFamily="34" charset="0"/>
              </a:rPr>
              <a:t>Raft foundations may incorporate beams or </a:t>
            </a:r>
          </a:p>
          <a:p>
            <a:pPr algn="just"/>
            <a:r>
              <a:rPr lang="en-GB" sz="2000" b="1" i="0" strike="noStrike" dirty="0" smtClean="0">
                <a:solidFill>
                  <a:srgbClr val="0070C0"/>
                </a:solidFill>
                <a:effectLst/>
                <a:latin typeface="Arial" panose="020B0604020202020204" pitchFamily="34" charset="0"/>
              </a:rPr>
              <a:t>thickened areas to provide additional support for </a:t>
            </a:r>
          </a:p>
          <a:p>
            <a:pPr algn="just"/>
            <a:r>
              <a:rPr lang="en-GB" sz="2000" b="1" i="0" strike="noStrike" dirty="0" smtClean="0">
                <a:solidFill>
                  <a:srgbClr val="0070C0"/>
                </a:solidFill>
                <a:effectLst/>
                <a:latin typeface="Arial" panose="020B0604020202020204" pitchFamily="34" charset="0"/>
              </a:rPr>
              <a:t>specific loads. </a:t>
            </a:r>
          </a:p>
          <a:p>
            <a:pPr algn="just"/>
            <a:endParaRPr lang="en-GB" sz="2000" b="0" i="0" strike="noStrike" dirty="0">
              <a:effectLst/>
              <a:latin typeface="Arial" panose="020B0604020202020204" pitchFamily="34" charset="0"/>
            </a:endParaRPr>
          </a:p>
        </p:txBody>
      </p:sp>
      <p:sp>
        <p:nvSpPr>
          <p:cNvPr id="4" name="Rectangle 3"/>
          <p:cNvSpPr/>
          <p:nvPr/>
        </p:nvSpPr>
        <p:spPr>
          <a:xfrm>
            <a:off x="441959" y="5864581"/>
            <a:ext cx="6497748" cy="707886"/>
          </a:xfrm>
          <a:prstGeom prst="rect">
            <a:avLst/>
          </a:prstGeom>
        </p:spPr>
        <p:txBody>
          <a:bodyPr wrap="square">
            <a:spAutoFit/>
          </a:bodyPr>
          <a:lstStyle/>
          <a:p>
            <a:pPr algn="just">
              <a:defRPr/>
            </a:pPr>
            <a:r>
              <a:rPr lang="en-GB" altLang="en-US" sz="2000" dirty="0">
                <a:latin typeface="Arial" panose="020B0604020202020204" pitchFamily="34" charset="0"/>
                <a:cs typeface="Arial" panose="020B0604020202020204" pitchFamily="34" charset="0"/>
              </a:rPr>
              <a:t>Raft foundations are often needed on soft or loose soils which have a low load bearing capacity.</a:t>
            </a:r>
          </a:p>
        </p:txBody>
      </p:sp>
      <p:sp>
        <p:nvSpPr>
          <p:cNvPr id="5" name="Rectangle 4"/>
          <p:cNvSpPr/>
          <p:nvPr/>
        </p:nvSpPr>
        <p:spPr>
          <a:xfrm>
            <a:off x="466036" y="3049636"/>
            <a:ext cx="6473671" cy="2554545"/>
          </a:xfrm>
          <a:prstGeom prst="rect">
            <a:avLst/>
          </a:prstGeom>
        </p:spPr>
        <p:txBody>
          <a:bodyPr wrap="square">
            <a:spAutoFit/>
          </a:bodyPr>
          <a:lstStyle/>
          <a:p>
            <a:pPr algn="just"/>
            <a:r>
              <a:rPr lang="en-GB" sz="2000" b="1" i="0" u="none" strike="noStrike" dirty="0" smtClean="0">
                <a:effectLst/>
                <a:latin typeface="Arial" panose="020B0604020202020204" pitchFamily="34" charset="0"/>
              </a:rPr>
              <a:t>They spread the load imposed by a number of columns or walls over the area of foundation</a:t>
            </a:r>
            <a:r>
              <a:rPr lang="en-GB" sz="2000" b="0" i="0" u="none" strike="noStrike" dirty="0" smtClean="0">
                <a:effectLst/>
                <a:latin typeface="Arial" panose="020B0604020202020204" pitchFamily="34" charset="0"/>
              </a:rPr>
              <a:t>, and can be considered to ‘float’ on the ground as a raft floats on water. </a:t>
            </a:r>
          </a:p>
          <a:p>
            <a:pPr algn="just"/>
            <a:endParaRPr lang="en-GB" sz="2000" dirty="0" smtClean="0">
              <a:solidFill>
                <a:srgbClr val="000000"/>
              </a:solidFill>
              <a:latin typeface="Arial" panose="020B0604020202020204" pitchFamily="34" charset="0"/>
            </a:endParaRPr>
          </a:p>
          <a:p>
            <a:pPr algn="just"/>
            <a:endParaRPr lang="en-GB" sz="2000" dirty="0" smtClean="0">
              <a:solidFill>
                <a:srgbClr val="000000"/>
              </a:solidFill>
              <a:latin typeface="Arial" panose="020B0604020202020204" pitchFamily="34" charset="0"/>
            </a:endParaRPr>
          </a:p>
          <a:p>
            <a:pPr algn="just"/>
            <a:endParaRPr lang="en-GB" sz="2000" dirty="0" smtClean="0">
              <a:solidFill>
                <a:srgbClr val="000000"/>
              </a:solidFill>
              <a:latin typeface="Arial" panose="020B0604020202020204" pitchFamily="34" charset="0"/>
            </a:endParaRPr>
          </a:p>
          <a:p>
            <a:endParaRPr lang="en-GB" sz="20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5035" y="2804410"/>
            <a:ext cx="4910723" cy="2582189"/>
          </a:xfrm>
          <a:prstGeom prst="rect">
            <a:avLst/>
          </a:prstGeom>
          <a:ln w="38100">
            <a:solidFill>
              <a:schemeClr val="tx1"/>
            </a:solidFill>
          </a:ln>
        </p:spPr>
      </p:pic>
      <p:sp>
        <p:nvSpPr>
          <p:cNvPr id="6" name="TextBox 5"/>
          <p:cNvSpPr txBox="1"/>
          <p:nvPr/>
        </p:nvSpPr>
        <p:spPr>
          <a:xfrm>
            <a:off x="7045034" y="5572193"/>
            <a:ext cx="4910723" cy="707886"/>
          </a:xfrm>
          <a:prstGeom prst="rect">
            <a:avLst/>
          </a:prstGeom>
          <a:noFill/>
        </p:spPr>
        <p:txBody>
          <a:bodyPr wrap="square" rtlCol="0">
            <a:spAutoFit/>
          </a:bodyPr>
          <a:lstStyle/>
          <a:p>
            <a:pPr algn="ctr"/>
            <a:r>
              <a:rPr lang="en-GB" sz="2000" b="1" dirty="0" smtClean="0">
                <a:solidFill>
                  <a:srgbClr val="0070C0"/>
                </a:solidFill>
              </a:rPr>
              <a:t>For a domestic application, where should our raft thickening exist?</a:t>
            </a:r>
            <a:endParaRPr lang="en-GB" sz="2000" b="1" dirty="0">
              <a:solidFill>
                <a:srgbClr val="0070C0"/>
              </a:solidFill>
            </a:endParaRPr>
          </a:p>
        </p:txBody>
      </p:sp>
    </p:spTree>
    <p:extLst>
      <p:ext uri="{BB962C8B-B14F-4D97-AF65-F5344CB8AC3E}">
        <p14:creationId xmlns:p14="http://schemas.microsoft.com/office/powerpoint/2010/main" val="143061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9" end="9"/>
                                            </p:txEl>
                                          </p:spTgt>
                                        </p:tgtEl>
                                        <p:attrNameLst>
                                          <p:attrName>style.visibility</p:attrName>
                                        </p:attrNameLst>
                                      </p:cBhvr>
                                      <p:to>
                                        <p:strVal val="visible"/>
                                      </p:to>
                                    </p:set>
                                    <p:anim calcmode="lin" valueType="num">
                                      <p:cBhvr additive="base">
                                        <p:cTn id="13"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10" end="10"/>
                                            </p:txEl>
                                          </p:spTgt>
                                        </p:tgtEl>
                                        <p:attrNameLst>
                                          <p:attrName>style.visibility</p:attrName>
                                        </p:attrNameLst>
                                      </p:cBhvr>
                                      <p:to>
                                        <p:strVal val="visible"/>
                                      </p:to>
                                    </p:set>
                                    <p:anim calcmode="lin" valueType="num">
                                      <p:cBhvr additive="base">
                                        <p:cTn id="1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11" end="11"/>
                                            </p:txEl>
                                          </p:spTgt>
                                        </p:tgtEl>
                                        <p:attrNameLst>
                                          <p:attrName>style.visibility</p:attrName>
                                        </p:attrNameLst>
                                      </p:cBhvr>
                                      <p:to>
                                        <p:strVal val="visible"/>
                                      </p:to>
                                    </p:set>
                                    <p:anim calcmode="lin" valueType="num">
                                      <p:cBhvr additive="base">
                                        <p:cTn id="25"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www.tsd.ie/Raft-2A.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0163" y="395114"/>
            <a:ext cx="8768776" cy="584219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649428" y="87016"/>
            <a:ext cx="2140394" cy="461665"/>
          </a:xfrm>
          <a:prstGeom prst="rect">
            <a:avLst/>
          </a:prstGeom>
          <a:solidFill>
            <a:schemeClr val="bg1"/>
          </a:solidFill>
          <a:ln>
            <a:solidFill>
              <a:schemeClr val="accent1"/>
            </a:solidFill>
          </a:ln>
        </p:spPr>
        <p:txBody>
          <a:bodyPr wrap="none" rtlCol="0">
            <a:spAutoFit/>
          </a:bodyPr>
          <a:lstStyle/>
          <a:p>
            <a:r>
              <a:rPr lang="en-GB" sz="2400" dirty="0"/>
              <a:t>Raft foundation</a:t>
            </a:r>
          </a:p>
        </p:txBody>
      </p:sp>
      <p:cxnSp>
        <p:nvCxnSpPr>
          <p:cNvPr id="4" name="Straight Arrow Connector 3"/>
          <p:cNvCxnSpPr/>
          <p:nvPr/>
        </p:nvCxnSpPr>
        <p:spPr>
          <a:xfrm>
            <a:off x="669471" y="4686300"/>
            <a:ext cx="1469572" cy="16329"/>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0" y="3316213"/>
            <a:ext cx="1747157" cy="1323439"/>
          </a:xfrm>
          <a:prstGeom prst="rect">
            <a:avLst/>
          </a:prstGeom>
          <a:noFill/>
        </p:spPr>
        <p:txBody>
          <a:bodyPr wrap="square" rtlCol="0">
            <a:spAutoFit/>
          </a:bodyPr>
          <a:lstStyle/>
          <a:p>
            <a:r>
              <a:rPr lang="en-GB" sz="2000" dirty="0" smtClean="0"/>
              <a:t>Thickened raft edges with additional reinforcement</a:t>
            </a:r>
            <a:endParaRPr lang="en-GB" sz="2000" dirty="0"/>
          </a:p>
        </p:txBody>
      </p:sp>
    </p:spTree>
    <p:extLst>
      <p:ext uri="{BB962C8B-B14F-4D97-AF65-F5344CB8AC3E}">
        <p14:creationId xmlns:p14="http://schemas.microsoft.com/office/powerpoint/2010/main" val="694875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8900" y="1500187"/>
            <a:ext cx="6934200" cy="3857625"/>
          </a:xfrm>
          <a:prstGeom prst="rect">
            <a:avLst/>
          </a:prstGeom>
        </p:spPr>
      </p:pic>
      <p:sp>
        <p:nvSpPr>
          <p:cNvPr id="3" name="TextBox 2"/>
          <p:cNvSpPr txBox="1"/>
          <p:nvPr/>
        </p:nvSpPr>
        <p:spPr>
          <a:xfrm>
            <a:off x="7121236" y="5022274"/>
            <a:ext cx="2001982"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83803185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rotWithShape="1">
          <a:blip r:embed="rId2"/>
          <a:srcRect l="13125" t="18080" r="42776" b="24801"/>
          <a:stretch/>
        </p:blipFill>
        <p:spPr>
          <a:xfrm>
            <a:off x="4000620" y="1431020"/>
            <a:ext cx="5911805" cy="4785747"/>
          </a:xfrm>
          <a:prstGeom prst="rect">
            <a:avLst/>
          </a:prstGeom>
        </p:spPr>
      </p:pic>
      <p:cxnSp>
        <p:nvCxnSpPr>
          <p:cNvPr id="10" name="Straight Arrow Connector 9"/>
          <p:cNvCxnSpPr>
            <a:endCxn id="16" idx="2"/>
          </p:cNvCxnSpPr>
          <p:nvPr/>
        </p:nvCxnSpPr>
        <p:spPr>
          <a:xfrm flipH="1" flipV="1">
            <a:off x="6303877" y="722069"/>
            <a:ext cx="1107340" cy="1197127"/>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7988637" y="1270819"/>
            <a:ext cx="738572" cy="1008112"/>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7750497" y="456127"/>
            <a:ext cx="0" cy="1728192"/>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7427105" y="4739771"/>
            <a:ext cx="1570563" cy="1119335"/>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8226316" y="882295"/>
            <a:ext cx="1113895" cy="369332"/>
          </a:xfrm>
          <a:prstGeom prst="rect">
            <a:avLst/>
          </a:prstGeom>
          <a:noFill/>
          <a:ln>
            <a:solidFill>
              <a:schemeClr val="accent1"/>
            </a:solidFill>
          </a:ln>
        </p:spPr>
        <p:txBody>
          <a:bodyPr wrap="none" rtlCol="0">
            <a:spAutoFit/>
          </a:bodyPr>
          <a:lstStyle/>
          <a:p>
            <a:r>
              <a:rPr lang="en-GB" dirty="0"/>
              <a:t>Brickwork</a:t>
            </a:r>
          </a:p>
        </p:txBody>
      </p:sp>
      <p:sp>
        <p:nvSpPr>
          <p:cNvPr id="16" name="TextBox 15"/>
          <p:cNvSpPr txBox="1"/>
          <p:nvPr/>
        </p:nvSpPr>
        <p:spPr>
          <a:xfrm>
            <a:off x="5677199" y="352736"/>
            <a:ext cx="1253356" cy="369332"/>
          </a:xfrm>
          <a:prstGeom prst="rect">
            <a:avLst/>
          </a:prstGeom>
          <a:noFill/>
          <a:ln>
            <a:solidFill>
              <a:schemeClr val="accent1"/>
            </a:solidFill>
          </a:ln>
        </p:spPr>
        <p:txBody>
          <a:bodyPr wrap="none" rtlCol="0">
            <a:spAutoFit/>
          </a:bodyPr>
          <a:lstStyle/>
          <a:p>
            <a:r>
              <a:rPr lang="en-GB" dirty="0"/>
              <a:t>Block work</a:t>
            </a:r>
          </a:p>
        </p:txBody>
      </p:sp>
      <p:sp>
        <p:nvSpPr>
          <p:cNvPr id="18" name="TextBox 17"/>
          <p:cNvSpPr txBox="1"/>
          <p:nvPr/>
        </p:nvSpPr>
        <p:spPr>
          <a:xfrm>
            <a:off x="7082361" y="76828"/>
            <a:ext cx="1110689" cy="369332"/>
          </a:xfrm>
          <a:prstGeom prst="rect">
            <a:avLst/>
          </a:prstGeom>
          <a:noFill/>
          <a:ln>
            <a:solidFill>
              <a:schemeClr val="accent1"/>
            </a:solidFill>
          </a:ln>
        </p:spPr>
        <p:txBody>
          <a:bodyPr wrap="none" rtlCol="0">
            <a:spAutoFit/>
          </a:bodyPr>
          <a:lstStyle/>
          <a:p>
            <a:r>
              <a:rPr lang="en-GB" dirty="0"/>
              <a:t>Insulation</a:t>
            </a:r>
          </a:p>
        </p:txBody>
      </p:sp>
      <p:sp>
        <p:nvSpPr>
          <p:cNvPr id="21" name="TextBox 20"/>
          <p:cNvSpPr txBox="1"/>
          <p:nvPr/>
        </p:nvSpPr>
        <p:spPr>
          <a:xfrm>
            <a:off x="8337448" y="3681467"/>
            <a:ext cx="1429494" cy="369332"/>
          </a:xfrm>
          <a:prstGeom prst="rect">
            <a:avLst/>
          </a:prstGeom>
          <a:solidFill>
            <a:schemeClr val="accent3"/>
          </a:solidFill>
        </p:spPr>
        <p:txBody>
          <a:bodyPr wrap="none" rtlCol="0">
            <a:spAutoFit/>
          </a:bodyPr>
          <a:lstStyle/>
          <a:p>
            <a:r>
              <a:rPr lang="en-GB" dirty="0"/>
              <a:t>Ground Level</a:t>
            </a:r>
          </a:p>
        </p:txBody>
      </p:sp>
      <p:sp>
        <p:nvSpPr>
          <p:cNvPr id="24" name="TextBox 23"/>
          <p:cNvSpPr txBox="1"/>
          <p:nvPr/>
        </p:nvSpPr>
        <p:spPr>
          <a:xfrm>
            <a:off x="8395053" y="5859106"/>
            <a:ext cx="2187928" cy="646331"/>
          </a:xfrm>
          <a:prstGeom prst="rect">
            <a:avLst/>
          </a:prstGeom>
          <a:noFill/>
          <a:ln>
            <a:solidFill>
              <a:schemeClr val="accent1"/>
            </a:solidFill>
          </a:ln>
        </p:spPr>
        <p:txBody>
          <a:bodyPr wrap="square" rtlCol="0">
            <a:spAutoFit/>
          </a:bodyPr>
          <a:lstStyle/>
          <a:p>
            <a:r>
              <a:rPr lang="en-GB" dirty="0"/>
              <a:t>Concrete foundation </a:t>
            </a:r>
          </a:p>
          <a:p>
            <a:r>
              <a:rPr lang="en-GB" dirty="0"/>
              <a:t>(deeper at the edges)</a:t>
            </a:r>
          </a:p>
        </p:txBody>
      </p:sp>
      <p:sp>
        <p:nvSpPr>
          <p:cNvPr id="30" name="TextBox 29"/>
          <p:cNvSpPr txBox="1"/>
          <p:nvPr/>
        </p:nvSpPr>
        <p:spPr>
          <a:xfrm>
            <a:off x="672394" y="399418"/>
            <a:ext cx="2140394" cy="461665"/>
          </a:xfrm>
          <a:prstGeom prst="rect">
            <a:avLst/>
          </a:prstGeom>
          <a:solidFill>
            <a:schemeClr val="bg1"/>
          </a:solidFill>
          <a:ln>
            <a:solidFill>
              <a:schemeClr val="accent1"/>
            </a:solidFill>
          </a:ln>
        </p:spPr>
        <p:txBody>
          <a:bodyPr wrap="none" rtlCol="0">
            <a:spAutoFit/>
          </a:bodyPr>
          <a:lstStyle/>
          <a:p>
            <a:r>
              <a:rPr lang="en-GB" sz="2400" dirty="0"/>
              <a:t>Raft foundation</a:t>
            </a:r>
          </a:p>
        </p:txBody>
      </p:sp>
      <p:cxnSp>
        <p:nvCxnSpPr>
          <p:cNvPr id="41" name="Straight Arrow Connector 40"/>
          <p:cNvCxnSpPr/>
          <p:nvPr/>
        </p:nvCxnSpPr>
        <p:spPr>
          <a:xfrm flipH="1">
            <a:off x="3344813" y="3624058"/>
            <a:ext cx="2112056" cy="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1885513" y="3300893"/>
            <a:ext cx="1340703" cy="646331"/>
          </a:xfrm>
          <a:prstGeom prst="rect">
            <a:avLst/>
          </a:prstGeom>
          <a:noFill/>
          <a:ln>
            <a:solidFill>
              <a:schemeClr val="accent1"/>
            </a:solidFill>
          </a:ln>
        </p:spPr>
        <p:txBody>
          <a:bodyPr wrap="square" rtlCol="0">
            <a:spAutoFit/>
          </a:bodyPr>
          <a:lstStyle/>
          <a:p>
            <a:r>
              <a:rPr lang="en-GB" dirty="0"/>
              <a:t>Damp Proof Membrane</a:t>
            </a:r>
          </a:p>
        </p:txBody>
      </p:sp>
      <p:cxnSp>
        <p:nvCxnSpPr>
          <p:cNvPr id="19" name="Straight Arrow Connector 18"/>
          <p:cNvCxnSpPr/>
          <p:nvPr/>
        </p:nvCxnSpPr>
        <p:spPr>
          <a:xfrm flipH="1" flipV="1">
            <a:off x="3547623" y="2184319"/>
            <a:ext cx="1906315" cy="878098"/>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2605305" y="1797195"/>
            <a:ext cx="1353447" cy="369332"/>
          </a:xfrm>
          <a:prstGeom prst="rect">
            <a:avLst/>
          </a:prstGeom>
          <a:noFill/>
          <a:ln>
            <a:solidFill>
              <a:schemeClr val="accent1"/>
            </a:solidFill>
          </a:ln>
        </p:spPr>
        <p:txBody>
          <a:bodyPr wrap="none" rtlCol="0">
            <a:spAutoFit/>
          </a:bodyPr>
          <a:lstStyle/>
          <a:p>
            <a:r>
              <a:rPr lang="en-GB" dirty="0"/>
              <a:t>Floor Screed</a:t>
            </a:r>
          </a:p>
        </p:txBody>
      </p:sp>
      <p:cxnSp>
        <p:nvCxnSpPr>
          <p:cNvPr id="27" name="Straight Arrow Connector 26"/>
          <p:cNvCxnSpPr/>
          <p:nvPr/>
        </p:nvCxnSpPr>
        <p:spPr>
          <a:xfrm flipH="1" flipV="1">
            <a:off x="5777387" y="1851966"/>
            <a:ext cx="1634567" cy="1321314"/>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4516233" y="1392635"/>
            <a:ext cx="2007601" cy="369332"/>
          </a:xfrm>
          <a:prstGeom prst="rect">
            <a:avLst/>
          </a:prstGeom>
          <a:noFill/>
          <a:ln>
            <a:solidFill>
              <a:schemeClr val="accent1"/>
            </a:solidFill>
          </a:ln>
        </p:spPr>
        <p:txBody>
          <a:bodyPr wrap="none" rtlCol="0">
            <a:spAutoFit/>
          </a:bodyPr>
          <a:lstStyle/>
          <a:p>
            <a:r>
              <a:rPr lang="en-GB" dirty="0"/>
              <a:t>Damp Proof Course</a:t>
            </a:r>
          </a:p>
        </p:txBody>
      </p:sp>
    </p:spTree>
    <p:extLst>
      <p:ext uri="{BB962C8B-B14F-4D97-AF65-F5344CB8AC3E}">
        <p14:creationId xmlns:p14="http://schemas.microsoft.com/office/powerpoint/2010/main" val="2890877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8" grpId="0" animBg="1"/>
      <p:bldP spid="24" grpId="0" animBg="1"/>
      <p:bldP spid="42" grpId="0" animBg="1"/>
      <p:bldP spid="20" grpId="0" animBg="1"/>
      <p:bldP spid="28"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49428" y="87016"/>
            <a:ext cx="4302075" cy="461665"/>
          </a:xfrm>
          <a:prstGeom prst="rect">
            <a:avLst/>
          </a:prstGeom>
          <a:solidFill>
            <a:schemeClr val="bg1"/>
          </a:solidFill>
          <a:ln>
            <a:solidFill>
              <a:schemeClr val="accent1"/>
            </a:solidFill>
          </a:ln>
        </p:spPr>
        <p:txBody>
          <a:bodyPr wrap="none" rtlCol="0">
            <a:spAutoFit/>
          </a:bodyPr>
          <a:lstStyle/>
          <a:p>
            <a:r>
              <a:rPr lang="en-GB" sz="2400" dirty="0" smtClean="0"/>
              <a:t>Typical Domestic Raft </a:t>
            </a:r>
            <a:r>
              <a:rPr lang="en-GB" sz="2400" dirty="0"/>
              <a:t>foundation</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26987" y="676945"/>
            <a:ext cx="7877732" cy="5885220"/>
          </a:xfrm>
          <a:prstGeom prst="rect">
            <a:avLst/>
          </a:prstGeom>
          <a:ln w="38100">
            <a:solidFill>
              <a:schemeClr val="tx1"/>
            </a:solidFill>
          </a:ln>
        </p:spPr>
      </p:pic>
    </p:spTree>
    <p:extLst>
      <p:ext uri="{BB962C8B-B14F-4D97-AF65-F5344CB8AC3E}">
        <p14:creationId xmlns:p14="http://schemas.microsoft.com/office/powerpoint/2010/main" val="396343131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2450" y="650236"/>
            <a:ext cx="10801350" cy="1636345"/>
          </a:xfrm>
          <a:prstGeom prst="rect">
            <a:avLst/>
          </a:prstGeom>
        </p:spPr>
        <p:txBody>
          <a:bodyPr wrap="square">
            <a:spAutoFit/>
          </a:bodyPr>
          <a:lstStyle/>
          <a:p>
            <a:pPr algn="just">
              <a:lnSpc>
                <a:spcPct val="115000"/>
              </a:lnSpc>
              <a:spcAft>
                <a:spcPts val="1000"/>
              </a:spcAft>
            </a:pPr>
            <a:r>
              <a:rPr lang="en-GB" sz="2000" b="1" dirty="0">
                <a:latin typeface="Arial" panose="020B0604020202020204" pitchFamily="34" charset="0"/>
                <a:ea typeface="Calibri" panose="020F0502020204030204" pitchFamily="34" charset="0"/>
                <a:cs typeface="Arial" panose="020B0604020202020204" pitchFamily="34" charset="0"/>
              </a:rPr>
              <a:t>This kind of foundation works distributing loads over the entire area of the site. So, the loads transmitted to the soil are considerably reduced. </a:t>
            </a:r>
            <a:endParaRPr lang="en-GB" sz="2000" b="1" dirty="0" smtClean="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2000" b="1" dirty="0" smtClean="0">
                <a:latin typeface="Arial" panose="020B0604020202020204" pitchFamily="34" charset="0"/>
                <a:ea typeface="Calibri" panose="020F0502020204030204" pitchFamily="34" charset="0"/>
                <a:cs typeface="Arial" panose="020B0604020202020204" pitchFamily="34" charset="0"/>
              </a:rPr>
              <a:t>This </a:t>
            </a:r>
            <a:r>
              <a:rPr lang="en-GB" sz="2000" b="1" dirty="0">
                <a:latin typeface="Arial" panose="020B0604020202020204" pitchFamily="34" charset="0"/>
                <a:ea typeface="Calibri" panose="020F0502020204030204" pitchFamily="34" charset="0"/>
                <a:cs typeface="Arial" panose="020B0604020202020204" pitchFamily="34" charset="0"/>
              </a:rPr>
              <a:t>method is particularly useful when the </a:t>
            </a:r>
            <a:r>
              <a:rPr lang="en-GB" sz="2000" b="1" dirty="0" smtClean="0">
                <a:latin typeface="Arial" panose="020B0604020202020204" pitchFamily="34" charset="0"/>
                <a:ea typeface="Calibri" panose="020F0502020204030204" pitchFamily="34" charset="0"/>
                <a:cs typeface="Arial" panose="020B0604020202020204" pitchFamily="34" charset="0"/>
              </a:rPr>
              <a:t>wall / column </a:t>
            </a:r>
            <a:r>
              <a:rPr lang="en-GB" sz="2000" b="1" dirty="0">
                <a:latin typeface="Arial" panose="020B0604020202020204" pitchFamily="34" charset="0"/>
                <a:ea typeface="Calibri" panose="020F0502020204030204" pitchFamily="34" charset="0"/>
                <a:cs typeface="Arial" panose="020B0604020202020204" pitchFamily="34" charset="0"/>
              </a:rPr>
              <a:t>loads are </a:t>
            </a:r>
            <a:r>
              <a:rPr lang="en-GB" sz="2000" b="1" dirty="0" smtClean="0">
                <a:latin typeface="Arial" panose="020B0604020202020204" pitchFamily="34" charset="0"/>
                <a:ea typeface="Calibri" panose="020F0502020204030204" pitchFamily="34" charset="0"/>
                <a:cs typeface="Arial" panose="020B0604020202020204" pitchFamily="34" charset="0"/>
              </a:rPr>
              <a:t>heavy, </a:t>
            </a:r>
            <a:r>
              <a:rPr lang="en-GB" sz="2000" b="1" dirty="0">
                <a:latin typeface="Arial" panose="020B0604020202020204" pitchFamily="34" charset="0"/>
                <a:ea typeface="Calibri" panose="020F0502020204030204" pitchFamily="34" charset="0"/>
                <a:cs typeface="Arial" panose="020B0604020202020204" pitchFamily="34" charset="0"/>
              </a:rPr>
              <a:t>or the soil bearing capacity is low. </a:t>
            </a:r>
          </a:p>
        </p:txBody>
      </p:sp>
      <p:sp>
        <p:nvSpPr>
          <p:cNvPr id="3" name="Rectangle 2"/>
          <p:cNvSpPr/>
          <p:nvPr/>
        </p:nvSpPr>
        <p:spPr>
          <a:xfrm>
            <a:off x="552450" y="2574280"/>
            <a:ext cx="10458450" cy="1154162"/>
          </a:xfrm>
          <a:prstGeom prst="rect">
            <a:avLst/>
          </a:prstGeom>
        </p:spPr>
        <p:txBody>
          <a:bodyPr wrap="square">
            <a:spAutoFit/>
          </a:bodyPr>
          <a:lstStyle/>
          <a:p>
            <a:pPr algn="just">
              <a:lnSpc>
                <a:spcPct val="115000"/>
              </a:lnSpc>
              <a:spcAft>
                <a:spcPts val="1000"/>
              </a:spcAft>
            </a:pPr>
            <a:r>
              <a:rPr lang="en-GB" sz="2000" dirty="0">
                <a:latin typeface="Arial" panose="020B0604020202020204" pitchFamily="34" charset="0"/>
                <a:ea typeface="Calibri" panose="020F0502020204030204" pitchFamily="34" charset="0"/>
                <a:cs typeface="Arial" panose="020B0604020202020204" pitchFamily="34" charset="0"/>
              </a:rPr>
              <a:t>In this case, we should think of slabs and their performance in load distribution. For that, we require distribution reinforcement in both ways (horizontal and vertical) and </a:t>
            </a:r>
            <a:r>
              <a:rPr lang="en-GB" sz="2000" dirty="0" smtClean="0">
                <a:latin typeface="Arial" panose="020B0604020202020204" pitchFamily="34" charset="0"/>
                <a:ea typeface="Calibri" panose="020F0502020204030204" pitchFamily="34" charset="0"/>
                <a:cs typeface="Arial" panose="020B0604020202020204" pitchFamily="34" charset="0"/>
              </a:rPr>
              <a:t>both layers </a:t>
            </a:r>
            <a:r>
              <a:rPr lang="en-GB" sz="2000" dirty="0">
                <a:latin typeface="Arial" panose="020B0604020202020204" pitchFamily="34" charset="0"/>
                <a:ea typeface="Calibri" panose="020F0502020204030204" pitchFamily="34" charset="0"/>
                <a:cs typeface="Arial" panose="020B0604020202020204" pitchFamily="34" charset="0"/>
              </a:rPr>
              <a:t>(upper and </a:t>
            </a:r>
            <a:r>
              <a:rPr lang="en-GB" sz="2000" dirty="0" smtClean="0">
                <a:latin typeface="Arial" panose="020B0604020202020204" pitchFamily="34" charset="0"/>
                <a:ea typeface="Calibri" panose="020F0502020204030204" pitchFamily="34" charset="0"/>
                <a:cs typeface="Arial" panose="020B0604020202020204" pitchFamily="34" charset="0"/>
              </a:rPr>
              <a:t>lower planes).</a:t>
            </a:r>
            <a:endParaRPr lang="en-GB" sz="2000" dirty="0">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552450" y="3897916"/>
            <a:ext cx="6096000" cy="1508105"/>
          </a:xfrm>
          <a:prstGeom prst="rect">
            <a:avLst/>
          </a:prstGeom>
        </p:spPr>
        <p:txBody>
          <a:bodyPr>
            <a:spAutoFit/>
          </a:bodyPr>
          <a:lstStyle/>
          <a:p>
            <a:pPr algn="just">
              <a:lnSpc>
                <a:spcPct val="115000"/>
              </a:lnSpc>
              <a:spcAft>
                <a:spcPts val="1000"/>
              </a:spcAft>
            </a:pPr>
            <a:r>
              <a:rPr lang="en-GB" sz="2000" dirty="0">
                <a:latin typeface="Arial" panose="020B0604020202020204" pitchFamily="34" charset="0"/>
                <a:ea typeface="Calibri" panose="020F0502020204030204" pitchFamily="34" charset="0"/>
                <a:cs typeface="Arial" panose="020B0604020202020204" pitchFamily="34" charset="0"/>
              </a:rPr>
              <a:t>As columns transfer </a:t>
            </a:r>
            <a:r>
              <a:rPr lang="en-GB" sz="2000" dirty="0" smtClean="0">
                <a:latin typeface="Arial" panose="020B0604020202020204" pitchFamily="34" charset="0"/>
                <a:ea typeface="Calibri" panose="020F0502020204030204" pitchFamily="34" charset="0"/>
                <a:cs typeface="Arial" panose="020B0604020202020204" pitchFamily="34" charset="0"/>
              </a:rPr>
              <a:t>staggered </a:t>
            </a:r>
            <a:r>
              <a:rPr lang="en-GB" sz="2000" dirty="0">
                <a:latin typeface="Arial" panose="020B0604020202020204" pitchFamily="34" charset="0"/>
                <a:ea typeface="Calibri" panose="020F0502020204030204" pitchFamily="34" charset="0"/>
                <a:cs typeface="Arial" panose="020B0604020202020204" pitchFamily="34" charset="0"/>
              </a:rPr>
              <a:t>loads, the slab is responsible for the distribution of these loads to the complete area. The deformation of this slab would be like this:</a:t>
            </a:r>
          </a:p>
        </p:txBody>
      </p:sp>
      <p:pic>
        <p:nvPicPr>
          <p:cNvPr id="5" name="Picture 4"/>
          <p:cNvPicPr/>
          <p:nvPr/>
        </p:nvPicPr>
        <p:blipFill>
          <a:blip r:embed="rId2" cstate="print">
            <a:extLst>
              <a:ext uri="{28A0092B-C50C-407E-A947-70E740481C1C}">
                <a14:useLocalDpi xmlns:a14="http://schemas.microsoft.com/office/drawing/2010/main" val="0"/>
              </a:ext>
            </a:extLst>
          </a:blip>
          <a:stretch>
            <a:fillRect/>
          </a:stretch>
        </p:blipFill>
        <p:spPr>
          <a:xfrm>
            <a:off x="6648450" y="4352915"/>
            <a:ext cx="5027295" cy="1754288"/>
          </a:xfrm>
          <a:prstGeom prst="rect">
            <a:avLst/>
          </a:prstGeom>
        </p:spPr>
      </p:pic>
      <p:cxnSp>
        <p:nvCxnSpPr>
          <p:cNvPr id="7" name="Straight Arrow Connector 6"/>
          <p:cNvCxnSpPr/>
          <p:nvPr/>
        </p:nvCxnSpPr>
        <p:spPr>
          <a:xfrm flipV="1">
            <a:off x="4525895" y="5207007"/>
            <a:ext cx="1851852" cy="23052"/>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7560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550" y="778284"/>
            <a:ext cx="9906000" cy="800219"/>
          </a:xfrm>
          <a:prstGeom prst="rect">
            <a:avLst/>
          </a:prstGeom>
        </p:spPr>
        <p:txBody>
          <a:bodyPr wrap="square">
            <a:spAutoFit/>
          </a:bodyPr>
          <a:lstStyle/>
          <a:p>
            <a:pPr algn="just">
              <a:lnSpc>
                <a:spcPct val="115000"/>
              </a:lnSpc>
              <a:spcAft>
                <a:spcPts val="1000"/>
              </a:spcAft>
            </a:pPr>
            <a:r>
              <a:rPr lang="en-GB" sz="2000" dirty="0">
                <a:latin typeface="Arial" panose="020B0604020202020204" pitchFamily="34" charset="0"/>
                <a:ea typeface="Calibri" panose="020F0502020204030204" pitchFamily="34" charset="0"/>
                <a:cs typeface="Arial" panose="020B0604020202020204" pitchFamily="34" charset="0"/>
              </a:rPr>
              <a:t>If we show one section of this slab </a:t>
            </a:r>
            <a:r>
              <a:rPr lang="en-GB" sz="2000" dirty="0" smtClean="0">
                <a:latin typeface="Arial" panose="020B0604020202020204" pitchFamily="34" charset="0"/>
                <a:ea typeface="Calibri" panose="020F0502020204030204" pitchFamily="34" charset="0"/>
                <a:cs typeface="Arial" panose="020B0604020202020204" pitchFamily="34" charset="0"/>
              </a:rPr>
              <a:t>with </a:t>
            </a:r>
            <a:r>
              <a:rPr lang="en-GB" sz="2000" dirty="0">
                <a:latin typeface="Arial" panose="020B0604020202020204" pitchFamily="34" charset="0"/>
                <a:ea typeface="Calibri" panose="020F0502020204030204" pitchFamily="34" charset="0"/>
                <a:cs typeface="Arial" panose="020B0604020202020204" pitchFamily="34" charset="0"/>
              </a:rPr>
              <a:t>a row of columns, the bending moment diagram would be like this:</a:t>
            </a:r>
          </a:p>
        </p:txBody>
      </p:sp>
      <p:pic>
        <p:nvPicPr>
          <p:cNvPr id="3" name="Picture 2"/>
          <p:cNvPicPr/>
          <p:nvPr/>
        </p:nvPicPr>
        <p:blipFill>
          <a:blip r:embed="rId2" cstate="print">
            <a:extLst>
              <a:ext uri="{28A0092B-C50C-407E-A947-70E740481C1C}">
                <a14:useLocalDpi xmlns:a14="http://schemas.microsoft.com/office/drawing/2010/main" val="0"/>
              </a:ext>
            </a:extLst>
          </a:blip>
          <a:stretch>
            <a:fillRect/>
          </a:stretch>
        </p:blipFill>
        <p:spPr>
          <a:xfrm>
            <a:off x="2266951" y="1507714"/>
            <a:ext cx="6767512" cy="2958465"/>
          </a:xfrm>
          <a:prstGeom prst="rect">
            <a:avLst/>
          </a:prstGeom>
        </p:spPr>
      </p:pic>
      <p:sp>
        <p:nvSpPr>
          <p:cNvPr id="4" name="Rectangle 3"/>
          <p:cNvSpPr/>
          <p:nvPr/>
        </p:nvSpPr>
        <p:spPr>
          <a:xfrm>
            <a:off x="971550" y="4641548"/>
            <a:ext cx="10382250" cy="1015663"/>
          </a:xfrm>
          <a:prstGeom prst="rect">
            <a:avLst/>
          </a:prstGeom>
        </p:spPr>
        <p:txBody>
          <a:bodyPr wrap="square">
            <a:spAutoFit/>
          </a:bodyPr>
          <a:lstStyle/>
          <a:p>
            <a:r>
              <a:rPr lang="en-GB" sz="2000" dirty="0">
                <a:latin typeface="Arial" panose="020B0604020202020204" pitchFamily="34" charset="0"/>
                <a:ea typeface="Calibri" panose="020F0502020204030204" pitchFamily="34" charset="0"/>
                <a:cs typeface="Arial" panose="020B0604020202020204" pitchFamily="34" charset="0"/>
              </a:rPr>
              <a:t>W</a:t>
            </a:r>
            <a:r>
              <a:rPr lang="en-GB" sz="2000" dirty="0" smtClean="0">
                <a:latin typeface="Arial" panose="020B0604020202020204" pitchFamily="34" charset="0"/>
                <a:ea typeface="Calibri" panose="020F0502020204030204" pitchFamily="34" charset="0"/>
                <a:cs typeface="Arial" panose="020B0604020202020204" pitchFamily="34" charset="0"/>
              </a:rPr>
              <a:t>e </a:t>
            </a:r>
            <a:r>
              <a:rPr lang="en-GB" sz="2000" dirty="0">
                <a:latin typeface="Arial" panose="020B0604020202020204" pitchFamily="34" charset="0"/>
                <a:ea typeface="Calibri" panose="020F0502020204030204" pitchFamily="34" charset="0"/>
                <a:cs typeface="Arial" panose="020B0604020202020204" pitchFamily="34" charset="0"/>
              </a:rPr>
              <a:t>can see the areas in which we need reinforcement, up and down. </a:t>
            </a:r>
            <a:endParaRPr lang="en-GB" sz="2000" dirty="0" smtClean="0">
              <a:latin typeface="Arial" panose="020B0604020202020204" pitchFamily="34" charset="0"/>
              <a:ea typeface="Calibri" panose="020F0502020204030204" pitchFamily="34" charset="0"/>
              <a:cs typeface="Arial" panose="020B0604020202020204" pitchFamily="34" charset="0"/>
            </a:endParaRPr>
          </a:p>
          <a:p>
            <a:r>
              <a:rPr lang="en-GB" sz="2000" dirty="0" smtClean="0">
                <a:latin typeface="Arial" panose="020B0604020202020204" pitchFamily="34" charset="0"/>
                <a:ea typeface="Calibri" panose="020F0502020204030204" pitchFamily="34" charset="0"/>
                <a:cs typeface="Arial" panose="020B0604020202020204" pitchFamily="34" charset="0"/>
              </a:rPr>
              <a:t>Doing </a:t>
            </a:r>
            <a:r>
              <a:rPr lang="en-GB" sz="2000" dirty="0">
                <a:latin typeface="Arial" panose="020B0604020202020204" pitchFamily="34" charset="0"/>
                <a:ea typeface="Calibri" panose="020F0502020204030204" pitchFamily="34" charset="0"/>
                <a:cs typeface="Arial" panose="020B0604020202020204" pitchFamily="34" charset="0"/>
              </a:rPr>
              <a:t>the same operation in both </a:t>
            </a:r>
            <a:r>
              <a:rPr lang="en-GB" sz="2000" dirty="0" smtClean="0">
                <a:latin typeface="Arial" panose="020B0604020202020204" pitchFamily="34" charset="0"/>
                <a:ea typeface="Calibri" panose="020F0502020204030204" pitchFamily="34" charset="0"/>
                <a:cs typeface="Arial" panose="020B0604020202020204" pitchFamily="34" charset="0"/>
              </a:rPr>
              <a:t>directions, </a:t>
            </a:r>
            <a:r>
              <a:rPr lang="en-GB" sz="2000" dirty="0">
                <a:latin typeface="Arial" panose="020B0604020202020204" pitchFamily="34" charset="0"/>
                <a:ea typeface="Calibri" panose="020F0502020204030204" pitchFamily="34" charset="0"/>
                <a:cs typeface="Arial" panose="020B0604020202020204" pitchFamily="34" charset="0"/>
              </a:rPr>
              <a:t>we obtain the distribution of reinforcement shown in the following upper and lower planes:</a:t>
            </a:r>
            <a:endParaRPr lang="en-GB" sz="2000" dirty="0">
              <a:latin typeface="Arial" panose="020B0604020202020204" pitchFamily="34" charset="0"/>
              <a:cs typeface="Arial" panose="020B0604020202020204" pitchFamily="34" charset="0"/>
            </a:endParaRPr>
          </a:p>
        </p:txBody>
      </p:sp>
      <p:sp>
        <p:nvSpPr>
          <p:cNvPr id="5" name="TextBox 4"/>
          <p:cNvSpPr txBox="1"/>
          <p:nvPr/>
        </p:nvSpPr>
        <p:spPr>
          <a:xfrm>
            <a:off x="3844636" y="1801091"/>
            <a:ext cx="872837" cy="408709"/>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3283527" y="3477492"/>
            <a:ext cx="1378528" cy="408709"/>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5354782" y="2789518"/>
            <a:ext cx="803563" cy="276999"/>
          </a:xfrm>
          <a:prstGeom prst="rect">
            <a:avLst/>
          </a:prstGeom>
          <a:solidFill>
            <a:schemeClr val="bg1"/>
          </a:solidFill>
        </p:spPr>
        <p:txBody>
          <a:bodyPr wrap="square" rtlCol="0">
            <a:spAutoFit/>
          </a:bodyPr>
          <a:lstStyle/>
          <a:p>
            <a:endParaRPr lang="en-GB" sz="1200" dirty="0"/>
          </a:p>
        </p:txBody>
      </p:sp>
    </p:spTree>
    <p:extLst>
      <p:ext uri="{BB962C8B-B14F-4D97-AF65-F5344CB8AC3E}">
        <p14:creationId xmlns:p14="http://schemas.microsoft.com/office/powerpoint/2010/main" val="377204341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extLst>
              <a:ext uri="{28A0092B-C50C-407E-A947-70E740481C1C}">
                <a14:useLocalDpi xmlns:a14="http://schemas.microsoft.com/office/drawing/2010/main" val="0"/>
              </a:ext>
            </a:extLst>
          </a:blip>
          <a:srcRect b="5769"/>
          <a:stretch>
            <a:fillRect/>
          </a:stretch>
        </p:blipFill>
        <p:spPr>
          <a:xfrm>
            <a:off x="3733800" y="566420"/>
            <a:ext cx="3390900" cy="2639060"/>
          </a:xfrm>
          <a:prstGeom prst="rect">
            <a:avLst/>
          </a:prstGeom>
        </p:spPr>
      </p:pic>
      <p:pic>
        <p:nvPicPr>
          <p:cNvPr id="3" name="Picture 2"/>
          <p:cNvPicPr/>
          <p:nvPr/>
        </p:nvPicPr>
        <p:blipFill>
          <a:blip r:embed="rId3" cstate="print">
            <a:extLst>
              <a:ext uri="{28A0092B-C50C-407E-A947-70E740481C1C}">
                <a14:useLocalDpi xmlns:a14="http://schemas.microsoft.com/office/drawing/2010/main" val="0"/>
              </a:ext>
            </a:extLst>
          </a:blip>
          <a:srcRect b="5449"/>
          <a:stretch>
            <a:fillRect/>
          </a:stretch>
        </p:blipFill>
        <p:spPr>
          <a:xfrm>
            <a:off x="3733800" y="3590925"/>
            <a:ext cx="3390900" cy="2647950"/>
          </a:xfrm>
          <a:prstGeom prst="rect">
            <a:avLst/>
          </a:prstGeom>
        </p:spPr>
      </p:pic>
      <p:sp>
        <p:nvSpPr>
          <p:cNvPr id="4" name="Rectangle 3"/>
          <p:cNvSpPr>
            <a:spLocks/>
          </p:cNvSpPr>
          <p:nvPr/>
        </p:nvSpPr>
        <p:spPr>
          <a:xfrm>
            <a:off x="6503410" y="384043"/>
            <a:ext cx="3046230" cy="2952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1000"/>
              </a:spcAft>
            </a:pPr>
            <a:r>
              <a:rPr lang="en-GB" dirty="0">
                <a:solidFill>
                  <a:srgbClr val="000000"/>
                </a:solidFill>
                <a:effectLst/>
                <a:ea typeface="Calibri" panose="020F0502020204030204" pitchFamily="34" charset="0"/>
                <a:cs typeface="Times New Roman" panose="02020603050405020304" pitchFamily="18" charset="0"/>
              </a:rPr>
              <a:t>Distribution reinforcement</a:t>
            </a:r>
            <a:endParaRPr lang="en-GB" dirty="0">
              <a:effectLst/>
              <a:ea typeface="Calibri" panose="020F0502020204030204" pitchFamily="34" charset="0"/>
              <a:cs typeface="Times New Roman" panose="02020603050405020304" pitchFamily="18" charset="0"/>
            </a:endParaRPr>
          </a:p>
        </p:txBody>
      </p:sp>
      <p:sp>
        <p:nvSpPr>
          <p:cNvPr id="5" name="Rectangle 4"/>
          <p:cNvSpPr>
            <a:spLocks/>
          </p:cNvSpPr>
          <p:nvPr/>
        </p:nvSpPr>
        <p:spPr>
          <a:xfrm>
            <a:off x="7124700" y="1828314"/>
            <a:ext cx="2584267" cy="295275"/>
          </a:xfrm>
          <a:prstGeom prst="rect">
            <a:avLst/>
          </a:prstGeom>
          <a:noFill/>
          <a:ln w="25400" cap="flat" cmpd="sng" algn="ctr">
            <a:no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1000"/>
              </a:spcAft>
            </a:pP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Additional reinforcement</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p:cNvSpPr>
            <a:spLocks/>
          </p:cNvSpPr>
          <p:nvPr/>
        </p:nvSpPr>
        <p:spPr>
          <a:xfrm>
            <a:off x="9243893" y="2576513"/>
            <a:ext cx="2209920" cy="212791"/>
          </a:xfrm>
          <a:prstGeom prst="rect">
            <a:avLst/>
          </a:prstGeom>
          <a:noFill/>
          <a:ln w="25400" cap="flat" cmpd="sng" algn="ctr">
            <a:no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10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BOTTOM PLANE</a:t>
            </a:r>
            <a:endParaRPr lang="en-GB" sz="2000" dirty="0">
              <a:effectLst/>
              <a:latin typeface="Arial" panose="020B0604020202020204" pitchFamily="34" charset="0"/>
              <a:ea typeface="Calibri" panose="020F0502020204030204" pitchFamily="34" charset="0"/>
              <a:cs typeface="Arial" panose="020B0604020202020204" pitchFamily="34" charset="0"/>
            </a:endParaRPr>
          </a:p>
        </p:txBody>
      </p:sp>
      <p:sp>
        <p:nvSpPr>
          <p:cNvPr id="7" name="Rectangle 6"/>
          <p:cNvSpPr/>
          <p:nvPr/>
        </p:nvSpPr>
        <p:spPr>
          <a:xfrm>
            <a:off x="6790712" y="3385484"/>
            <a:ext cx="2687274" cy="410882"/>
          </a:xfrm>
          <a:prstGeom prst="rect">
            <a:avLst/>
          </a:prstGeom>
        </p:spPr>
        <p:txBody>
          <a:bodyPr wrap="none">
            <a:spAutoFit/>
          </a:bodyPr>
          <a:lstStyle/>
          <a:p>
            <a:pPr algn="ctr">
              <a:lnSpc>
                <a:spcPct val="115000"/>
              </a:lnSpc>
              <a:spcAft>
                <a:spcPts val="1000"/>
              </a:spcAft>
            </a:pP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Distribution reinforcement</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p:cNvSpPr/>
          <p:nvPr/>
        </p:nvSpPr>
        <p:spPr>
          <a:xfrm>
            <a:off x="7261931" y="4945362"/>
            <a:ext cx="2543966" cy="410882"/>
          </a:xfrm>
          <a:prstGeom prst="rect">
            <a:avLst/>
          </a:prstGeom>
        </p:spPr>
        <p:txBody>
          <a:bodyPr wrap="none">
            <a:spAutoFit/>
          </a:bodyPr>
          <a:lstStyle/>
          <a:p>
            <a:pPr algn="ctr">
              <a:lnSpc>
                <a:spcPct val="115000"/>
              </a:lnSpc>
              <a:spcAft>
                <a:spcPts val="1000"/>
              </a:spcAft>
            </a:pP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Additional reinforcement</a:t>
            </a:r>
            <a:endParaRPr lang="en-GB">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8"/>
          <p:cNvSpPr/>
          <p:nvPr/>
        </p:nvSpPr>
        <p:spPr>
          <a:xfrm>
            <a:off x="9243893" y="5536220"/>
            <a:ext cx="1984839" cy="416204"/>
          </a:xfrm>
          <a:prstGeom prst="rect">
            <a:avLst/>
          </a:prstGeom>
        </p:spPr>
        <p:txBody>
          <a:bodyPr wrap="none">
            <a:spAutoFit/>
          </a:bodyPr>
          <a:lstStyle/>
          <a:p>
            <a:pPr algn="ctr">
              <a:lnSpc>
                <a:spcPct val="115000"/>
              </a:lnSpc>
              <a:spcAft>
                <a:spcPts val="1000"/>
              </a:spcAft>
            </a:pP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UPPER PLANE</a:t>
            </a:r>
            <a:endParaRPr lang="en-GB" sz="20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936858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87937" y="638390"/>
            <a:ext cx="10953750" cy="1124090"/>
          </a:xfrm>
          <a:prstGeom prst="rect">
            <a:avLst/>
          </a:prstGeom>
        </p:spPr>
        <p:txBody>
          <a:bodyPr wrap="square">
            <a:spAutoFit/>
          </a:bodyPr>
          <a:lstStyle/>
          <a:p>
            <a:pPr algn="just">
              <a:lnSpc>
                <a:spcPct val="115000"/>
              </a:lnSpc>
              <a:spcAft>
                <a:spcPts val="1000"/>
              </a:spcAft>
            </a:pPr>
            <a:r>
              <a:rPr lang="en-GB" sz="2000" dirty="0">
                <a:latin typeface="Arial" panose="020B0604020202020204" pitchFamily="34" charset="0"/>
                <a:ea typeface="Calibri" panose="020F0502020204030204" pitchFamily="34" charset="0"/>
                <a:cs typeface="Arial" panose="020B0604020202020204" pitchFamily="34" charset="0"/>
              </a:rPr>
              <a:t>Columns generate important shear forces at the contact point with the slab, so probably we will need this reinforcement too. In the following perspective, we can see the different reinforcements we have inside the slab.</a:t>
            </a:r>
          </a:p>
        </p:txBody>
      </p:sp>
      <p:pic>
        <p:nvPicPr>
          <p:cNvPr id="3" name="Picture 2"/>
          <p:cNvPicPr/>
          <p:nvPr/>
        </p:nvPicPr>
        <p:blipFill>
          <a:blip r:embed="rId2" cstate="print">
            <a:extLst>
              <a:ext uri="{28A0092B-C50C-407E-A947-70E740481C1C}">
                <a14:useLocalDpi xmlns:a14="http://schemas.microsoft.com/office/drawing/2010/main" val="0"/>
              </a:ext>
            </a:extLst>
          </a:blip>
          <a:srcRect b="4082"/>
          <a:stretch>
            <a:fillRect/>
          </a:stretch>
        </p:blipFill>
        <p:spPr>
          <a:xfrm>
            <a:off x="2136161" y="2228370"/>
            <a:ext cx="8168609" cy="4126327"/>
          </a:xfrm>
          <a:prstGeom prst="rect">
            <a:avLst/>
          </a:prstGeom>
        </p:spPr>
      </p:pic>
    </p:spTree>
    <p:extLst>
      <p:ext uri="{BB962C8B-B14F-4D97-AF65-F5344CB8AC3E}">
        <p14:creationId xmlns:p14="http://schemas.microsoft.com/office/powerpoint/2010/main" val="31795371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F:\Juanan\Mi despacho\Mediopie\Clientes\Promociones Gonzalez\Tabarca 6ª fase\Fotos\año 2003\agosto\VTA060803\DSC00001.jpg"/>
          <p:cNvPicPr>
            <a:picLocks noChangeAspect="1" noChangeArrowheads="1"/>
          </p:cNvPicPr>
          <p:nvPr/>
        </p:nvPicPr>
        <p:blipFill>
          <a:blip r:embed="rId2" cstate="print"/>
          <a:srcRect/>
          <a:stretch>
            <a:fillRect/>
          </a:stretch>
        </p:blipFill>
        <p:spPr bwMode="auto">
          <a:xfrm>
            <a:off x="2438400" y="0"/>
            <a:ext cx="9144000" cy="6858000"/>
          </a:xfrm>
          <a:prstGeom prst="rect">
            <a:avLst/>
          </a:prstGeom>
          <a:noFill/>
        </p:spPr>
      </p:pic>
      <p:sp>
        <p:nvSpPr>
          <p:cNvPr id="2" name="TextBox 1"/>
          <p:cNvSpPr txBox="1"/>
          <p:nvPr/>
        </p:nvSpPr>
        <p:spPr>
          <a:xfrm>
            <a:off x="242455" y="574964"/>
            <a:ext cx="1794163" cy="830997"/>
          </a:xfrm>
          <a:prstGeom prst="rect">
            <a:avLst/>
          </a:prstGeom>
          <a:noFill/>
        </p:spPr>
        <p:txBody>
          <a:bodyPr wrap="square" rtlCol="0">
            <a:spAutoFit/>
          </a:bodyPr>
          <a:lstStyle/>
          <a:p>
            <a:r>
              <a:rPr lang="en-GB" sz="2400" dirty="0" smtClean="0"/>
              <a:t>RAFT and COLUMN</a:t>
            </a:r>
            <a:endParaRPr lang="en-GB" sz="2400" dirty="0"/>
          </a:p>
        </p:txBody>
      </p:sp>
    </p:spTree>
    <p:extLst>
      <p:ext uri="{BB962C8B-B14F-4D97-AF65-F5344CB8AC3E}">
        <p14:creationId xmlns:p14="http://schemas.microsoft.com/office/powerpoint/2010/main" val="202608248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6772" y="700086"/>
            <a:ext cx="6598536" cy="5016758"/>
          </a:xfrm>
          <a:prstGeom prst="rect">
            <a:avLst/>
          </a:prstGeom>
        </p:spPr>
        <p:txBody>
          <a:bodyPr wrap="square">
            <a:spAutoFit/>
          </a:bodyPr>
          <a:lstStyle/>
          <a:p>
            <a:pPr algn="just"/>
            <a:r>
              <a:rPr lang="en-GB" sz="2000" b="1" i="0" u="none" strike="noStrike" dirty="0" smtClean="0">
                <a:solidFill>
                  <a:srgbClr val="0070C0"/>
                </a:solidFill>
                <a:effectLst/>
                <a:latin typeface="Arial" panose="020B0604020202020204" pitchFamily="34" charset="0"/>
              </a:rPr>
              <a:t>RAFTS are suitable where: </a:t>
            </a:r>
          </a:p>
          <a:p>
            <a:pPr algn="just"/>
            <a:endParaRPr lang="en-GB" sz="2000" b="0" i="0" u="none" strike="noStrike" dirty="0" smtClean="0">
              <a:effectLst/>
              <a:latin typeface="Arial" panose="020B0604020202020204" pitchFamily="34" charset="0"/>
            </a:endParaRPr>
          </a:p>
          <a:p>
            <a:pPr algn="just">
              <a:buFont typeface="Arial" panose="020B0604020202020204" pitchFamily="34" charset="0"/>
              <a:buChar char="•"/>
            </a:pPr>
            <a:r>
              <a:rPr lang="en-GB" sz="2000" b="0" i="0" u="none" strike="noStrike" dirty="0" smtClean="0">
                <a:effectLst/>
                <a:latin typeface="Arial" panose="020B0604020202020204" pitchFamily="34" charset="0"/>
              </a:rPr>
              <a:t> </a:t>
            </a:r>
            <a:r>
              <a:rPr lang="en-GB" sz="2000" b="1" i="0" u="none" strike="noStrike" dirty="0" smtClean="0">
                <a:effectLst/>
                <a:latin typeface="Arial" panose="020B0604020202020204" pitchFamily="34" charset="0"/>
              </a:rPr>
              <a:t>Ground conditions are poor and strip or pad foundations would require significant excavation, for example on soft clay, alluvial deposits, compressible fill, and so on. </a:t>
            </a:r>
          </a:p>
          <a:p>
            <a:pPr algn="just">
              <a:buFont typeface="Arial" panose="020B0604020202020204" pitchFamily="34" charset="0"/>
              <a:buChar char="•"/>
            </a:pPr>
            <a:endParaRPr lang="en-GB" sz="2000" b="1" i="0" u="none" strike="noStrike" dirty="0" smtClean="0">
              <a:effectLst/>
              <a:latin typeface="Arial" panose="020B0604020202020204" pitchFamily="34" charset="0"/>
            </a:endParaRPr>
          </a:p>
          <a:p>
            <a:pPr algn="just">
              <a:buFont typeface="Arial" panose="020B0604020202020204" pitchFamily="34" charset="0"/>
              <a:buChar char="•"/>
            </a:pPr>
            <a:r>
              <a:rPr lang="en-GB" sz="2000" b="1" i="0" u="none" strike="noStrike" dirty="0" smtClean="0">
                <a:effectLst/>
                <a:latin typeface="Arial" panose="020B0604020202020204" pitchFamily="34" charset="0"/>
              </a:rPr>
              <a:t> Settlement, or differential settlement is likely. </a:t>
            </a:r>
          </a:p>
          <a:p>
            <a:pPr algn="just">
              <a:buFont typeface="Arial" panose="020B0604020202020204" pitchFamily="34" charset="0"/>
              <a:buChar char="•"/>
            </a:pPr>
            <a:endParaRPr lang="en-GB" sz="2000" b="1" i="0" u="none" strike="noStrike" dirty="0" smtClean="0">
              <a:effectLst/>
              <a:latin typeface="Arial" panose="020B0604020202020204" pitchFamily="34" charset="0"/>
            </a:endParaRPr>
          </a:p>
          <a:p>
            <a:pPr algn="just">
              <a:buFont typeface="Arial" panose="020B0604020202020204" pitchFamily="34" charset="0"/>
              <a:buChar char="•"/>
            </a:pPr>
            <a:r>
              <a:rPr lang="en-GB" sz="2000" b="1" i="0" u="none" strike="noStrike" dirty="0" smtClean="0">
                <a:effectLst/>
                <a:latin typeface="Arial" panose="020B0604020202020204" pitchFamily="34" charset="0"/>
              </a:rPr>
              <a:t> Where it may be impractical to create individual strip or pad foundations for a large number of individual loads. </a:t>
            </a:r>
          </a:p>
          <a:p>
            <a:pPr algn="just">
              <a:buFont typeface="Arial" panose="020B0604020202020204" pitchFamily="34" charset="0"/>
              <a:buChar char="•"/>
            </a:pPr>
            <a:endParaRPr lang="en-GB" sz="2000" b="1" dirty="0">
              <a:latin typeface="Arial" panose="020B0604020202020204" pitchFamily="34" charset="0"/>
            </a:endParaRPr>
          </a:p>
          <a:p>
            <a:pPr algn="just">
              <a:buFont typeface="Arial" panose="020B0604020202020204" pitchFamily="34" charset="0"/>
              <a:buChar char="•"/>
            </a:pPr>
            <a:r>
              <a:rPr lang="en-GB" sz="2000" b="1" i="0" u="none" strike="noStrike" dirty="0" smtClean="0">
                <a:effectLst/>
                <a:latin typeface="Arial" panose="020B0604020202020204" pitchFamily="34" charset="0"/>
              </a:rPr>
              <a:t>In very general terms, if strip or pad foundations would cover 50% or more of the floor area, then a raft may be more appropriate. </a:t>
            </a:r>
            <a:endParaRPr lang="en-GB" sz="2000" b="1" i="0" u="none" strike="noStrike" dirty="0">
              <a:effectLst/>
              <a:latin typeface="Arial" panose="020B0604020202020204" pitchFamily="34" charset="0"/>
            </a:endParaRPr>
          </a:p>
        </p:txBody>
      </p:sp>
      <p:sp>
        <p:nvSpPr>
          <p:cNvPr id="3" name="Rectangle 2"/>
          <p:cNvSpPr/>
          <p:nvPr/>
        </p:nvSpPr>
        <p:spPr>
          <a:xfrm>
            <a:off x="616772" y="5885342"/>
            <a:ext cx="11032223" cy="400110"/>
          </a:xfrm>
          <a:prstGeom prst="rect">
            <a:avLst/>
          </a:prstGeom>
        </p:spPr>
        <p:txBody>
          <a:bodyPr wrap="square">
            <a:spAutoFit/>
          </a:bodyPr>
          <a:lstStyle/>
          <a:p>
            <a:pPr algn="just"/>
            <a:r>
              <a:rPr lang="en-GB" sz="2000" b="0" i="0" strike="noStrike" dirty="0" smtClean="0">
                <a:effectLst/>
                <a:latin typeface="Arial" panose="020B0604020202020204" pitchFamily="34" charset="0"/>
              </a:rPr>
              <a:t>Raft foundations can be fast and inexpensive to construct </a:t>
            </a:r>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2405" y="777240"/>
            <a:ext cx="3716496" cy="2111957"/>
          </a:xfrm>
          <a:prstGeom prst="rect">
            <a:avLst/>
          </a:prstGeom>
        </p:spPr>
      </p:pic>
    </p:spTree>
    <p:extLst>
      <p:ext uri="{BB962C8B-B14F-4D97-AF65-F5344CB8AC3E}">
        <p14:creationId xmlns:p14="http://schemas.microsoft.com/office/powerpoint/2010/main" val="162066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572" y="226095"/>
            <a:ext cx="8449840" cy="576064"/>
          </a:xfrm>
        </p:spPr>
        <p:txBody>
          <a:bodyPr>
            <a:normAutofit fontScale="90000"/>
          </a:bodyPr>
          <a:lstStyle/>
          <a:p>
            <a:pPr algn="l"/>
            <a:r>
              <a:rPr lang="en-GB" sz="3600" dirty="0" smtClean="0"/>
              <a:t>Revision </a:t>
            </a:r>
            <a:r>
              <a:rPr lang="en-GB" sz="3600" dirty="0"/>
              <a:t>Q</a:t>
            </a:r>
            <a:r>
              <a:rPr lang="en-GB" sz="3600" dirty="0" smtClean="0"/>
              <a:t>uestions</a:t>
            </a:r>
            <a:endParaRPr lang="en-GB" sz="3600" dirty="0"/>
          </a:p>
        </p:txBody>
      </p:sp>
      <p:sp>
        <p:nvSpPr>
          <p:cNvPr id="4" name="Rectangle 3"/>
          <p:cNvSpPr/>
          <p:nvPr/>
        </p:nvSpPr>
        <p:spPr>
          <a:xfrm>
            <a:off x="848044" y="963990"/>
            <a:ext cx="8640960" cy="5755422"/>
          </a:xfrm>
          <a:prstGeom prst="rect">
            <a:avLst/>
          </a:prstGeom>
        </p:spPr>
        <p:txBody>
          <a:bodyPr wrap="square">
            <a:spAutoFit/>
          </a:bodyPr>
          <a:lstStyle/>
          <a:p>
            <a:pPr marL="342900" indent="-342900">
              <a:buFont typeface="+mj-lt"/>
              <a:buAutoNum type="arabicPeriod"/>
            </a:pPr>
            <a:r>
              <a:rPr lang="en-GB" sz="1600" dirty="0"/>
              <a:t>Name </a:t>
            </a:r>
            <a:r>
              <a:rPr lang="en-GB" sz="1600" b="1" dirty="0"/>
              <a:t>three</a:t>
            </a:r>
            <a:r>
              <a:rPr lang="en-GB" sz="1600" dirty="0"/>
              <a:t> functions of a foundation.</a:t>
            </a:r>
          </a:p>
          <a:p>
            <a:pPr marL="342900" indent="-342900">
              <a:buFont typeface="+mj-lt"/>
              <a:buAutoNum type="arabicPeriod"/>
            </a:pPr>
            <a:endParaRPr lang="en-GB" sz="1600" dirty="0"/>
          </a:p>
          <a:p>
            <a:pPr marL="342900" indent="-342900">
              <a:buFont typeface="+mj-lt"/>
              <a:buAutoNum type="arabicPeriod"/>
            </a:pPr>
            <a:endParaRPr lang="en-GB" sz="1600" dirty="0"/>
          </a:p>
          <a:p>
            <a:pPr marL="342900" indent="-342900">
              <a:buFont typeface="+mj-lt"/>
              <a:buAutoNum type="arabicPeriod"/>
            </a:pPr>
            <a:r>
              <a:rPr lang="en-GB" sz="1600" dirty="0"/>
              <a:t>Name </a:t>
            </a:r>
            <a:r>
              <a:rPr lang="en-GB" sz="1600" b="1" dirty="0"/>
              <a:t>four</a:t>
            </a:r>
            <a:r>
              <a:rPr lang="en-GB" sz="1600" dirty="0"/>
              <a:t> different types of foundation. </a:t>
            </a:r>
          </a:p>
          <a:p>
            <a:pPr marL="342900" indent="-342900">
              <a:buFont typeface="+mj-lt"/>
              <a:buAutoNum type="arabicPeriod"/>
            </a:pPr>
            <a:endParaRPr lang="en-GB" sz="1600" dirty="0"/>
          </a:p>
          <a:p>
            <a:pPr marL="342900" indent="-342900">
              <a:buFont typeface="+mj-lt"/>
              <a:buAutoNum type="arabicPeriod"/>
            </a:pPr>
            <a:endParaRPr lang="en-GB" sz="1600" dirty="0"/>
          </a:p>
          <a:p>
            <a:pPr marL="342900" indent="-342900">
              <a:buFont typeface="+mj-lt"/>
              <a:buAutoNum type="arabicPeriod"/>
            </a:pPr>
            <a:r>
              <a:rPr lang="en-GB" sz="1600" dirty="0"/>
              <a:t>Name </a:t>
            </a:r>
            <a:r>
              <a:rPr lang="en-GB" sz="1600" b="1" dirty="0"/>
              <a:t>two keys factors </a:t>
            </a:r>
            <a:r>
              <a:rPr lang="en-GB" sz="1600" dirty="0"/>
              <a:t>that are considered when choosing which type of foundation to use for a construction project</a:t>
            </a:r>
          </a:p>
          <a:p>
            <a:pPr marL="342900" indent="-342900">
              <a:buFont typeface="+mj-lt"/>
              <a:buAutoNum type="arabicPeriod"/>
            </a:pPr>
            <a:endParaRPr lang="en-GB" sz="1600" dirty="0"/>
          </a:p>
          <a:p>
            <a:pPr marL="342900" indent="-342900">
              <a:buFont typeface="+mj-lt"/>
              <a:buAutoNum type="arabicPeriod"/>
            </a:pPr>
            <a:endParaRPr lang="en-GB" sz="1600" dirty="0"/>
          </a:p>
          <a:p>
            <a:pPr marL="342900" indent="-342900">
              <a:buFont typeface="+mj-lt"/>
              <a:buAutoNum type="arabicPeriod"/>
            </a:pPr>
            <a:r>
              <a:rPr lang="en-GB" sz="1600" dirty="0"/>
              <a:t>Which type of foundation is generally used </a:t>
            </a:r>
            <a:r>
              <a:rPr lang="en-GB" sz="1600" b="1" dirty="0"/>
              <a:t>in the construction of houses or house extensions? </a:t>
            </a:r>
            <a:r>
              <a:rPr lang="en-GB" sz="1600" b="1" dirty="0" smtClean="0"/>
              <a:t>WHY?</a:t>
            </a:r>
            <a:endParaRPr lang="en-GB" sz="1600" b="1" dirty="0"/>
          </a:p>
          <a:p>
            <a:pPr marL="342900" indent="-342900">
              <a:buFont typeface="+mj-lt"/>
              <a:buAutoNum type="arabicPeriod"/>
            </a:pPr>
            <a:endParaRPr lang="en-GB" sz="1600" b="1" dirty="0"/>
          </a:p>
          <a:p>
            <a:pPr marL="342900" indent="-342900">
              <a:buFont typeface="+mj-lt"/>
              <a:buAutoNum type="arabicPeriod"/>
            </a:pPr>
            <a:endParaRPr lang="en-GB" sz="1600" dirty="0"/>
          </a:p>
          <a:p>
            <a:pPr marL="342900" indent="-342900">
              <a:buFont typeface="+mj-lt"/>
              <a:buAutoNum type="arabicPeriod"/>
            </a:pPr>
            <a:r>
              <a:rPr lang="en-GB" sz="1600" dirty="0"/>
              <a:t>Which type of </a:t>
            </a:r>
            <a:r>
              <a:rPr lang="en-GB" sz="1600" dirty="0" smtClean="0"/>
              <a:t>foundation, given good bearing capacity at the site, </a:t>
            </a:r>
            <a:r>
              <a:rPr lang="en-GB" sz="1600" dirty="0"/>
              <a:t>is </a:t>
            </a:r>
            <a:r>
              <a:rPr lang="en-GB" sz="1600" dirty="0" smtClean="0"/>
              <a:t>generally used </a:t>
            </a:r>
            <a:r>
              <a:rPr lang="en-GB" sz="1600" dirty="0"/>
              <a:t>when </a:t>
            </a:r>
            <a:r>
              <a:rPr lang="en-GB" sz="1600" b="1" dirty="0"/>
              <a:t>constructing large buildings that offer heavy loads</a:t>
            </a:r>
            <a:r>
              <a:rPr lang="en-GB" sz="1600" b="1" dirty="0" smtClean="0"/>
              <a:t>? WHY?</a:t>
            </a:r>
            <a:endParaRPr lang="en-GB" sz="1600" b="1" dirty="0"/>
          </a:p>
          <a:p>
            <a:pPr marL="342900" indent="-342900">
              <a:buFont typeface="+mj-lt"/>
              <a:buAutoNum type="arabicPeriod"/>
            </a:pPr>
            <a:endParaRPr lang="en-GB" sz="1600" b="1" dirty="0"/>
          </a:p>
          <a:p>
            <a:pPr marL="342900" indent="-342900">
              <a:buFont typeface="+mj-lt"/>
              <a:buAutoNum type="arabicPeriod"/>
            </a:pPr>
            <a:endParaRPr lang="en-GB" sz="1600" dirty="0"/>
          </a:p>
          <a:p>
            <a:pPr marL="342900" indent="-342900">
              <a:buFont typeface="+mj-lt"/>
              <a:buAutoNum type="arabicPeriod"/>
            </a:pPr>
            <a:r>
              <a:rPr lang="en-GB" sz="1600" dirty="0" smtClean="0"/>
              <a:t>Is Shallow foundation generally </a:t>
            </a:r>
            <a:r>
              <a:rPr lang="en-GB" sz="1600" dirty="0"/>
              <a:t>used when </a:t>
            </a:r>
            <a:r>
              <a:rPr lang="en-GB" sz="1600" b="1" dirty="0"/>
              <a:t>soil is weak and of poor quality</a:t>
            </a:r>
            <a:r>
              <a:rPr lang="en-GB" sz="1600" b="1" dirty="0" smtClean="0"/>
              <a:t>? WHY?</a:t>
            </a:r>
          </a:p>
          <a:p>
            <a:pPr marL="342900" indent="-342900">
              <a:buFont typeface="+mj-lt"/>
              <a:buAutoNum type="arabicPeriod"/>
            </a:pPr>
            <a:endParaRPr lang="en-GB" sz="1600" b="1" dirty="0" smtClean="0"/>
          </a:p>
          <a:p>
            <a:pPr marL="342900" indent="-342900">
              <a:buFont typeface="+mj-lt"/>
              <a:buAutoNum type="arabicPeriod"/>
            </a:pPr>
            <a:endParaRPr lang="en-GB" sz="1600" b="1" dirty="0"/>
          </a:p>
          <a:p>
            <a:pPr marL="342900" indent="-342900">
              <a:buFont typeface="+mj-lt"/>
              <a:buAutoNum type="arabicPeriod"/>
            </a:pPr>
            <a:r>
              <a:rPr lang="en-GB" sz="1600" dirty="0"/>
              <a:t>Which type of foundation is generally used when </a:t>
            </a:r>
            <a:r>
              <a:rPr lang="en-GB" sz="1600" b="1" dirty="0"/>
              <a:t>soil is weak and of poor quality?</a:t>
            </a:r>
          </a:p>
          <a:p>
            <a:pPr marL="342900" indent="-342900">
              <a:buFont typeface="+mj-lt"/>
              <a:buAutoNum type="arabicPeriod"/>
            </a:pPr>
            <a:endParaRPr lang="en-GB" sz="1600" b="1" dirty="0"/>
          </a:p>
        </p:txBody>
      </p:sp>
      <p:sp>
        <p:nvSpPr>
          <p:cNvPr id="3" name="TextBox 2"/>
          <p:cNvSpPr txBox="1"/>
          <p:nvPr/>
        </p:nvSpPr>
        <p:spPr>
          <a:xfrm>
            <a:off x="10270177" y="6273135"/>
            <a:ext cx="2253343" cy="400110"/>
          </a:xfrm>
          <a:prstGeom prst="rect">
            <a:avLst/>
          </a:prstGeom>
          <a:noFill/>
        </p:spPr>
        <p:txBody>
          <a:bodyPr wrap="square" rtlCol="0">
            <a:spAutoFit/>
          </a:bodyPr>
          <a:lstStyle/>
          <a:p>
            <a:r>
              <a:rPr lang="en-GB" sz="2000" dirty="0" smtClean="0">
                <a:latin typeface="Arial" panose="020B0604020202020204" pitchFamily="34" charset="0"/>
                <a:cs typeface="Arial" panose="020B0604020202020204" pitchFamily="34" charset="0"/>
              </a:rPr>
              <a:t>15 Minutes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209852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6926" y="703039"/>
            <a:ext cx="7344816" cy="646331"/>
          </a:xfrm>
          <a:prstGeom prst="rect">
            <a:avLst/>
          </a:prstGeom>
        </p:spPr>
        <p:txBody>
          <a:bodyPr wrap="square">
            <a:spAutoFit/>
          </a:bodyPr>
          <a:lstStyle/>
          <a:p>
            <a:pPr marL="285750" indent="-285750">
              <a:buFont typeface="Wingdings" panose="05000000000000000000" pitchFamily="2" charset="2"/>
              <a:buChar char="ü"/>
            </a:pPr>
            <a:r>
              <a:rPr lang="en-GB" dirty="0"/>
              <a:t>In the construction of </a:t>
            </a:r>
            <a:r>
              <a:rPr lang="en-GB" b="1" dirty="0"/>
              <a:t>houses or house extensions</a:t>
            </a:r>
            <a:r>
              <a:rPr lang="en-GB" dirty="0"/>
              <a:t>, where the soil is good, </a:t>
            </a:r>
            <a:r>
              <a:rPr lang="en-GB" b="1" dirty="0"/>
              <a:t>a strip foundation </a:t>
            </a:r>
            <a:r>
              <a:rPr lang="en-GB" dirty="0"/>
              <a:t>is generally used. </a:t>
            </a:r>
          </a:p>
        </p:txBody>
      </p:sp>
      <p:sp>
        <p:nvSpPr>
          <p:cNvPr id="3" name="Rectangle 2"/>
          <p:cNvSpPr/>
          <p:nvPr/>
        </p:nvSpPr>
        <p:spPr>
          <a:xfrm>
            <a:off x="716926" y="1842933"/>
            <a:ext cx="6048672" cy="646331"/>
          </a:xfrm>
          <a:prstGeom prst="rect">
            <a:avLst/>
          </a:prstGeom>
        </p:spPr>
        <p:txBody>
          <a:bodyPr wrap="square">
            <a:spAutoFit/>
          </a:bodyPr>
          <a:lstStyle/>
          <a:p>
            <a:pPr marL="285750" indent="-285750">
              <a:buFont typeface="Wingdings" panose="05000000000000000000" pitchFamily="2" charset="2"/>
              <a:buChar char="ü"/>
            </a:pPr>
            <a:r>
              <a:rPr lang="en-GB" dirty="0"/>
              <a:t>In the construction of large </a:t>
            </a:r>
            <a:r>
              <a:rPr lang="en-GB" b="1" dirty="0"/>
              <a:t>buildings that offer heavy loads </a:t>
            </a:r>
            <a:r>
              <a:rPr lang="en-GB" dirty="0"/>
              <a:t> a </a:t>
            </a:r>
            <a:r>
              <a:rPr lang="en-GB" b="1" dirty="0"/>
              <a:t>raft foundation </a:t>
            </a:r>
            <a:r>
              <a:rPr lang="en-GB" dirty="0"/>
              <a:t>is used.</a:t>
            </a:r>
            <a:r>
              <a:rPr lang="en-GB" b="1" dirty="0"/>
              <a:t> </a:t>
            </a:r>
            <a:endParaRPr lang="en-GB" dirty="0"/>
          </a:p>
        </p:txBody>
      </p:sp>
      <p:sp>
        <p:nvSpPr>
          <p:cNvPr id="4" name="Rectangle 3"/>
          <p:cNvSpPr/>
          <p:nvPr/>
        </p:nvSpPr>
        <p:spPr>
          <a:xfrm>
            <a:off x="716926" y="2901361"/>
            <a:ext cx="6684912" cy="646331"/>
          </a:xfrm>
          <a:prstGeom prst="rect">
            <a:avLst/>
          </a:prstGeom>
        </p:spPr>
        <p:txBody>
          <a:bodyPr wrap="square">
            <a:spAutoFit/>
          </a:bodyPr>
          <a:lstStyle/>
          <a:p>
            <a:pPr marL="285750" indent="-285750">
              <a:buFont typeface="Wingdings" panose="05000000000000000000" pitchFamily="2" charset="2"/>
              <a:buChar char="ü"/>
            </a:pPr>
            <a:r>
              <a:rPr lang="en-GB" dirty="0"/>
              <a:t>When </a:t>
            </a:r>
            <a:r>
              <a:rPr lang="en-GB" b="1" dirty="0"/>
              <a:t>soil is weak and poor quality</a:t>
            </a:r>
            <a:r>
              <a:rPr lang="en-GB" dirty="0"/>
              <a:t>, a </a:t>
            </a:r>
            <a:r>
              <a:rPr lang="en-GB" dirty="0" smtClean="0"/>
              <a:t>deep </a:t>
            </a:r>
            <a:r>
              <a:rPr lang="en-GB" b="1" dirty="0" smtClean="0"/>
              <a:t>pile </a:t>
            </a:r>
            <a:r>
              <a:rPr lang="en-GB" b="1" dirty="0"/>
              <a:t>foundation </a:t>
            </a:r>
            <a:r>
              <a:rPr lang="en-GB" dirty="0"/>
              <a:t>is used.</a:t>
            </a:r>
          </a:p>
        </p:txBody>
      </p:sp>
    </p:spTree>
    <p:extLst>
      <p:ext uri="{BB962C8B-B14F-4D97-AF65-F5344CB8AC3E}">
        <p14:creationId xmlns:p14="http://schemas.microsoft.com/office/powerpoint/2010/main" val="58298634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1329</TotalTime>
  <Words>2231</Words>
  <Application>Microsoft Office PowerPoint</Application>
  <PresentationFormat>Widescreen</PresentationFormat>
  <Paragraphs>301</Paragraphs>
  <Slides>52</Slides>
  <Notes>0</Notes>
  <HiddenSlides>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Arial</vt:lpstr>
      <vt:lpstr>Calibri</vt:lpstr>
      <vt:lpstr>Calibri Light</vt:lpstr>
      <vt:lpstr>Times New Roman</vt:lpstr>
      <vt:lpstr>Wingdings</vt:lpstr>
      <vt:lpstr>Office Theme</vt:lpstr>
      <vt:lpstr>PowerPoint Presentation</vt:lpstr>
      <vt:lpstr>Foundations</vt:lpstr>
      <vt:lpstr>Which foundation is the right one to choose?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Different types of foundations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Revision Questions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Alan Nantel</dc:creator>
  <cp:lastModifiedBy>Alan Nantel</cp:lastModifiedBy>
  <cp:revision>100</cp:revision>
  <dcterms:created xsi:type="dcterms:W3CDTF">2019-11-21T15:54:57Z</dcterms:created>
  <dcterms:modified xsi:type="dcterms:W3CDTF">2019-12-08T16:00:01Z</dcterms:modified>
</cp:coreProperties>
</file>