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6" r:id="rId2"/>
    <p:sldId id="257" r:id="rId3"/>
    <p:sldId id="271" r:id="rId4"/>
    <p:sldId id="265" r:id="rId5"/>
    <p:sldId id="258" r:id="rId6"/>
    <p:sldId id="259" r:id="rId7"/>
    <p:sldId id="260" r:id="rId8"/>
    <p:sldId id="266" r:id="rId9"/>
    <p:sldId id="267" r:id="rId10"/>
    <p:sldId id="272" r:id="rId11"/>
    <p:sldId id="261" r:id="rId12"/>
    <p:sldId id="269" r:id="rId13"/>
    <p:sldId id="262" r:id="rId14"/>
    <p:sldId id="270" r:id="rId15"/>
    <p:sldId id="263" r:id="rId16"/>
    <p:sldId id="264" r:id="rId17"/>
    <p:sldId id="274" r:id="rId18"/>
    <p:sldId id="276" r:id="rId19"/>
    <p:sldId id="277" r:id="rId20"/>
    <p:sldId id="278" r:id="rId21"/>
    <p:sldId id="27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4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838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19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020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104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364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089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297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39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976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335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86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003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1" r:id="rId6"/>
    <p:sldLayoutId id="2147483807" r:id="rId7"/>
    <p:sldLayoutId id="2147483808" r:id="rId8"/>
    <p:sldLayoutId id="2147483809" r:id="rId9"/>
    <p:sldLayoutId id="2147483810" r:id="rId10"/>
    <p:sldLayoutId id="214748381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snet.com/author/christian-cavallo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14C34-F582-4EEF-86CE-F88761E52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motorcycle in a garage&#10;&#10;Description automatically generated">
            <a:extLst>
              <a:ext uri="{FF2B5EF4-FFF2-40B4-BE49-F238E27FC236}">
                <a16:creationId xmlns:a16="http://schemas.microsoft.com/office/drawing/2014/main" id="{CF75C231-3F6C-80FE-E0B3-F26122B0C8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57" b="10343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B576B-6757-DC6D-347D-C5DE0B469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tx1"/>
                </a:solidFill>
              </a:rPr>
              <a:t>Triumph 675 Daytona GP2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45F463-EFF0-BA0B-12C5-4F9AE749F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/>
              <a:t>Benjamin Hilton 2220555</a:t>
            </a:r>
          </a:p>
          <a:p>
            <a:pPr>
              <a:lnSpc>
                <a:spcPct val="100000"/>
              </a:lnSpc>
            </a:pPr>
            <a:r>
              <a:rPr lang="en-GB" sz="1100"/>
              <a:t>Mike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!!footer rectangle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66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84F15-C64F-5D1B-D282-788DE5B07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/>
              <a:t>Group Introduction</a:t>
            </a:r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6E4B-8063-B7A8-4787-25ACA1530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6432434" cy="34616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Converting a track triumph 675 Daytona into a GP2/Moto2 spec bike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will be following the bemsee GP2 evo regulations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Bike will eventually be raced in various club rounds and a no limits endurance race at the end of the year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MotoGP Americas GP: Full Moto2 and Moto3 race results">
            <a:extLst>
              <a:ext uri="{FF2B5EF4-FFF2-40B4-BE49-F238E27FC236}">
                <a16:creationId xmlns:a16="http://schemas.microsoft.com/office/drawing/2014/main" id="{C4E31ECE-2E04-2EA0-5F18-6092588F0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70426" y="634947"/>
            <a:ext cx="3773836" cy="251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P2-890RR | Krämer Motorcycles UK">
            <a:extLst>
              <a:ext uri="{FF2B5EF4-FFF2-40B4-BE49-F238E27FC236}">
                <a16:creationId xmlns:a16="http://schemas.microsoft.com/office/drawing/2014/main" id="{35B4AD52-1F8A-836A-C47E-5A3E1F8CA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66218" y="3428999"/>
            <a:ext cx="3582251" cy="252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87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6F74F-4669-BAFB-EF82-DD22E9B41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9C194-90E1-C3A9-BEB9-3D9216753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Design and optimization of triple clamps for racing motorcycles</a:t>
            </a:r>
          </a:p>
          <a:p>
            <a:r>
              <a:rPr lang="pt-BR" dirty="0"/>
              <a:t>Diogo Alexandre Rodrigues da Silva Bicho Vicente</a:t>
            </a:r>
          </a:p>
          <a:p>
            <a:r>
              <a:rPr lang="pt-BR" dirty="0"/>
              <a:t>November 2021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/>
              <a:t>The racing motorcycle Volume 3 </a:t>
            </a:r>
          </a:p>
          <a:p>
            <a:r>
              <a:rPr lang="pt-BR" dirty="0"/>
              <a:t>John Bradley </a:t>
            </a:r>
            <a:endParaRPr lang="en-US" dirty="0"/>
          </a:p>
          <a:p>
            <a:r>
              <a:rPr lang="en-GB" dirty="0"/>
              <a:t>September 2018</a:t>
            </a:r>
          </a:p>
        </p:txBody>
      </p:sp>
    </p:spTree>
    <p:extLst>
      <p:ext uri="{BB962C8B-B14F-4D97-AF65-F5344CB8AC3E}">
        <p14:creationId xmlns:p14="http://schemas.microsoft.com/office/powerpoint/2010/main" val="3122621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2FE82-3E0A-4502-10E3-BDDD6DEE2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/>
              <a:t>Project planning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65205F-BEF5-C54F-BA08-4069D556F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6432434" cy="3461658"/>
          </a:xfrm>
        </p:spPr>
        <p:txBody>
          <a:bodyPr>
            <a:normAutofit fontScale="77500" lnSpcReduction="20000"/>
          </a:bodyPr>
          <a:lstStyle/>
          <a:p>
            <a:r>
              <a:rPr lang="en-US" b="1" u="sng" dirty="0"/>
              <a:t>Project goals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To design a set of adjustable offset triple clamps and understand how the changes will affect motorcycle geometry and handling of the motorcycle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Gain knowledge on how lateral and longitudinal flex effects the handling of the motorcycle as well as the riders feed back</a:t>
            </a:r>
          </a:p>
          <a:p>
            <a:pPr marL="0" indent="0">
              <a:buNone/>
            </a:pPr>
            <a:r>
              <a:rPr lang="en-US" b="1" u="sng" dirty="0"/>
              <a:t> Project risks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Budget constraints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Limited testing opportunities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safety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performance</a:t>
            </a:r>
          </a:p>
        </p:txBody>
      </p:sp>
      <p:pic>
        <p:nvPicPr>
          <p:cNvPr id="4" name="Content Placeholder 6" descr="A table with a schedule&#10;&#10;Description automatically generated with medium confidence">
            <a:extLst>
              <a:ext uri="{FF2B5EF4-FFF2-40B4-BE49-F238E27FC236}">
                <a16:creationId xmlns:a16="http://schemas.microsoft.com/office/drawing/2014/main" id="{90BC4B0E-C884-6CE7-2239-8B032C28C7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55"/>
          <a:stretch/>
        </p:blipFill>
        <p:spPr bwMode="auto">
          <a:xfrm>
            <a:off x="7191011" y="1199019"/>
            <a:ext cx="4732664" cy="1885128"/>
          </a:xfrm>
          <a:prstGeom prst="rect">
            <a:avLst/>
          </a:prstGeom>
          <a:noFill/>
        </p:spPr>
      </p:pic>
      <p:pic>
        <p:nvPicPr>
          <p:cNvPr id="5" name="Picture 4" descr="A screenshot of a calendar&#10;&#10;Description automatically generated">
            <a:extLst>
              <a:ext uri="{FF2B5EF4-FFF2-40B4-BE49-F238E27FC236}">
                <a16:creationId xmlns:a16="http://schemas.microsoft.com/office/drawing/2014/main" id="{9E3BD90E-D34D-2A28-C960-0A9A9C3476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0534" y="3428999"/>
            <a:ext cx="3033618" cy="2525487"/>
          </a:xfrm>
          <a:prstGeom prst="rect">
            <a:avLst/>
          </a:prstGeom>
          <a:noFill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652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FEE8F-E0A2-42BD-FEFC-9AD69B47D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5453741" cy="1450757"/>
          </a:xfrm>
        </p:spPr>
        <p:txBody>
          <a:bodyPr>
            <a:normAutofit/>
          </a:bodyPr>
          <a:lstStyle/>
          <a:p>
            <a:r>
              <a:rPr lang="en-GB" dirty="0"/>
              <a:t>Motorcycle geometry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553" y="2267421"/>
            <a:ext cx="4846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728BDDD-9B7A-EF51-2387-C7CEA5459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5453739" cy="34616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main advantage of making adjustable triple clamps is the ability to adjust fork offsets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Using moto spec, we can compare different offset and their effects to the motorcycle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I've decided to use 25mm – 35mm offsets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Changing the offset is cleanest setup change you can do.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EA1B904-6C38-CD2F-758A-11AF3A82E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8255" y="793937"/>
            <a:ext cx="4819748" cy="2201055"/>
          </a:xfrm>
          <a:prstGeom prst="rect">
            <a:avLst/>
          </a:prstGeom>
        </p:spPr>
      </p:pic>
      <p:pic>
        <p:nvPicPr>
          <p:cNvPr id="6" name="Picture 5" descr="A graph of a line with a circle&#10;&#10;Description automatically generated with medium confidence">
            <a:extLst>
              <a:ext uri="{FF2B5EF4-FFF2-40B4-BE49-F238E27FC236}">
                <a16:creationId xmlns:a16="http://schemas.microsoft.com/office/drawing/2014/main" id="{4CB7FDB5-0E68-EF93-CB4B-25AB16B05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254" y="3564421"/>
            <a:ext cx="2249006" cy="2254643"/>
          </a:xfrm>
          <a:prstGeom prst="rect">
            <a:avLst/>
          </a:prstGeom>
        </p:spPr>
      </p:pic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7E13B5DF-A2A4-A58C-A5B0-532DB11454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995" y="3473898"/>
            <a:ext cx="2249006" cy="24118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7764B5-DBE6-5D78-BD83-7EE35B818A30}"/>
              </a:ext>
            </a:extLst>
          </p:cNvPr>
          <p:cNvSpPr txBox="1"/>
          <p:nvPr/>
        </p:nvSpPr>
        <p:spPr>
          <a:xfrm>
            <a:off x="8865510" y="179904"/>
            <a:ext cx="886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25mm offset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4BD145-1234-69D7-E7D6-F2DF9DD1EADB}"/>
              </a:ext>
            </a:extLst>
          </p:cNvPr>
          <p:cNvSpPr txBox="1"/>
          <p:nvPr/>
        </p:nvSpPr>
        <p:spPr>
          <a:xfrm>
            <a:off x="9840870" y="174299"/>
            <a:ext cx="886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35mm offset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0A217B-6E7A-9E22-EF05-CCD147472439}"/>
              </a:ext>
            </a:extLst>
          </p:cNvPr>
          <p:cNvSpPr txBox="1"/>
          <p:nvPr/>
        </p:nvSpPr>
        <p:spPr>
          <a:xfrm>
            <a:off x="10672958" y="172708"/>
            <a:ext cx="1206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37.5mm offset</a:t>
            </a:r>
          </a:p>
        </p:txBody>
      </p:sp>
    </p:spTree>
    <p:extLst>
      <p:ext uri="{BB962C8B-B14F-4D97-AF65-F5344CB8AC3E}">
        <p14:creationId xmlns:p14="http://schemas.microsoft.com/office/powerpoint/2010/main" val="383560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A8A0F-FA75-B6FA-F327-A01BA4B5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Braking forces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1509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screen shot of a chart&#10;&#10;Description automatically generated">
            <a:extLst>
              <a:ext uri="{FF2B5EF4-FFF2-40B4-BE49-F238E27FC236}">
                <a16:creationId xmlns:a16="http://schemas.microsoft.com/office/drawing/2014/main" id="{0B414F61-4739-D98D-71F9-0B1DCB0CF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96" y="2373699"/>
            <a:ext cx="4768621" cy="3230740"/>
          </a:xfrm>
          <a:prstGeom prst="rect">
            <a:avLst/>
          </a:prstGeom>
        </p:spPr>
      </p:pic>
      <p:pic>
        <p:nvPicPr>
          <p:cNvPr id="4" name="Picture 3" descr="A diagram of a bicycle&#10;&#10;Description automatically generated">
            <a:extLst>
              <a:ext uri="{FF2B5EF4-FFF2-40B4-BE49-F238E27FC236}">
                <a16:creationId xmlns:a16="http://schemas.microsoft.com/office/drawing/2014/main" id="{F60D538D-EE86-A283-71F9-47971E6EC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4836" y="286603"/>
            <a:ext cx="2939514" cy="1550593"/>
          </a:xfrm>
          <a:prstGeom prst="rect">
            <a:avLst/>
          </a:prstGeom>
        </p:spPr>
      </p:pic>
      <p:pic>
        <p:nvPicPr>
          <p:cNvPr id="5" name="Picture 4" descr="Toprak Razgatlıoğlu manda en los primeros entrenamientos libres del  Campeonato MOTUL de Superbike en Jerez">
            <a:extLst>
              <a:ext uri="{FF2B5EF4-FFF2-40B4-BE49-F238E27FC236}">
                <a16:creationId xmlns:a16="http://schemas.microsoft.com/office/drawing/2014/main" id="{FCEDFD64-CFED-A9C9-2664-70C7ADD04C4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8927" y="177397"/>
            <a:ext cx="2576753" cy="1719983"/>
          </a:xfrm>
          <a:prstGeom prst="rect">
            <a:avLst/>
          </a:prstGeom>
          <a:noFill/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6297F71-AC0B-3C40-0DB0-4C1AB0F55C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564836" y="2192480"/>
                <a:ext cx="5433633" cy="3839351"/>
              </a:xfrm>
            </p:spPr>
            <p:txBody>
              <a:bodyPr>
                <a:normAutofit fontScale="85000" lnSpcReduction="10000"/>
              </a:bodyPr>
              <a:lstStyle/>
              <a:p>
                <a:pPr>
                  <a:lnSpc>
                    <a:spcPct val="100000"/>
                  </a:lnSpc>
                  <a:buFont typeface="Wingdings" panose="05000000000000000000" pitchFamily="2" charset="2"/>
                  <a:buChar char="§"/>
                </a:pPr>
                <a:r>
                  <a:rPr lang="en-GB" sz="160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Under braking the triple clamps will experience the most severe loads over the course of a lap</a:t>
                </a:r>
              </a:p>
              <a:p>
                <a:pPr>
                  <a:lnSpc>
                    <a:spcPct val="100000"/>
                  </a:lnSpc>
                  <a:buFont typeface="Wingdings" panose="05000000000000000000" pitchFamily="2" charset="2"/>
                  <a:buChar char="§"/>
                </a:pPr>
                <a:r>
                  <a:rPr lang="en-GB" sz="16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By using moto2 data from 2011 we can extract deceleration values expected at the top level in a middle weight class 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1600" i="1" dirty="0">
                  <a:latin typeface="Cambria Math" panose="02040503050406030204" pitchFamily="18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0000"/>
                  </a:lnSpc>
                  <a:buFont typeface="Wingdings" panose="05000000000000000000" pitchFamily="2" charset="2"/>
                  <a:buChar char="§"/>
                </a:pPr>
                <a:endParaRPr lang="en-GB" sz="1600" i="1" dirty="0">
                  <a:latin typeface="Cambria Math" panose="02040503050406030204" pitchFamily="18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𝑁𝑓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𝑚𝑔</m:t>
                      </m:r>
                      <m:f>
                        <m:fPr>
                          <m:ctrlPr>
                            <a:rPr lang="en-GB" sz="1600" i="1" kern="10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𝑝</m:t>
                          </m:r>
                        </m:den>
                      </m:f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−</m:t>
                      </m:r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</m:t>
                      </m:r>
                      <m:f>
                        <m:fPr>
                          <m:ctrlPr>
                            <a:rPr lang="en-GB" sz="1600" i="1" kern="10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h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𝑝</m:t>
                          </m:r>
                        </m:den>
                      </m:f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sz="1600" i="1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𝑁𝑓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=266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𝑘𝑔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 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 9.81</m:t>
                      </m:r>
                      <m:f>
                        <m:fPr>
                          <m:ctrlPr>
                            <a:rPr lang="en-GB" sz="1600" i="1" kern="10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0.71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1.4</m:t>
                          </m:r>
                        </m:den>
                      </m:f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−4261.32</m:t>
                      </m:r>
                      <m:f>
                        <m:fPr>
                          <m:ctrlPr>
                            <a:rPr lang="en-GB" sz="1600" i="1" kern="10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0.594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1.4</m:t>
                          </m:r>
                        </m:den>
                      </m:f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𝑁𝑓</m:t>
                      </m:r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=484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1600" i="1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𝑓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𝑚𝑎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𝑓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=4261</m:t>
                      </m:r>
                    </m:oMath>
                  </m:oMathPara>
                </a14:m>
                <a:endParaRPr lang="en-GB" sz="1600" dirty="0"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16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0000"/>
                  </a:lnSpc>
                  <a:buFont typeface="Wingdings" panose="05000000000000000000" pitchFamily="2" charset="2"/>
                  <a:buChar char="§"/>
                </a:pPr>
                <a:endParaRPr lang="en-GB" sz="1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6297F71-AC0B-3C40-0DB0-4C1AB0F55C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564836" y="2192480"/>
                <a:ext cx="5433633" cy="3839351"/>
              </a:xfrm>
              <a:blipFill>
                <a:blip r:embed="rId5"/>
                <a:stretch>
                  <a:fillRect l="-1908" t="-954" r="-17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Rectangle 3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242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E97BA-95B6-FFB5-AE9C-323AD9813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Cornering forces</a:t>
            </a:r>
          </a:p>
        </p:txBody>
      </p:sp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CED14E6-FD9B-49FC-C493-F3591B9EAF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54767" y="1991572"/>
                <a:ext cx="2531290" cy="4155016"/>
              </a:xfrm>
            </p:spPr>
            <p:txBody>
              <a:bodyPr>
                <a:normAutofit fontScale="62500" lnSpcReduction="20000"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𝑅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35.638889</m:t>
                            </m:r>
                          </m:e>
                          <m:sup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9.81×</m:t>
                        </m:r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tan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⁡(57.55)</m:t>
                        </m:r>
                      </m:den>
                    </m:f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𝑅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 82.32</m:t>
                    </m:r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𝐹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266×</m:t>
                        </m:r>
                        <m:sSup>
                          <m:sSup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35.68889</m:t>
                            </m:r>
                          </m:e>
                          <m:sup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82.32</m:t>
                        </m:r>
                      </m:den>
                    </m:f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𝐹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𝑚𝑎𝑠𝑠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𝑣𝑒𝑙𝑜𝑐𝑖𝑡𝑦</m:t>
                            </m:r>
                          </m:e>
                          <m:sup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𝐹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=4115.69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𝑁𝑓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𝑚𝑔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𝑏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𝑆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h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𝑁𝑓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=266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9.81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0.71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1.4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−0 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0.564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1.4</m:t>
                        </m:r>
                      </m:den>
                    </m:f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𝑁𝑓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 1,323.369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𝑁</m:t>
                    </m:r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CED14E6-FD9B-49FC-C493-F3591B9EAF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54767" y="1991572"/>
                <a:ext cx="2531290" cy="4155016"/>
              </a:xfrm>
              <a:blipFill>
                <a:blip r:embed="rId2"/>
                <a:stretch>
                  <a:fillRect l="-36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A graph on a black background&#10;&#10;Description automatically generated">
            <a:extLst>
              <a:ext uri="{FF2B5EF4-FFF2-40B4-BE49-F238E27FC236}">
                <a16:creationId xmlns:a16="http://schemas.microsoft.com/office/drawing/2014/main" id="{C95B0727-C256-AD58-B01E-C8E504CFA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26" t="-11987" b="664"/>
          <a:stretch/>
        </p:blipFill>
        <p:spPr>
          <a:xfrm>
            <a:off x="7727115" y="1737360"/>
            <a:ext cx="3621024" cy="397145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6193AC-5A57-D05D-F251-986D82435106}"/>
              </a:ext>
            </a:extLst>
          </p:cNvPr>
          <p:cNvSpPr txBox="1">
            <a:spLocks/>
          </p:cNvSpPr>
          <p:nvPr/>
        </p:nvSpPr>
        <p:spPr>
          <a:xfrm>
            <a:off x="1097279" y="2023963"/>
            <a:ext cx="4447177" cy="3760891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To determine the lateral forces experienced mid-corner, we can use the same data set used for the braking calculations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We can then get the lean angle and velocity for a certain corner to calculate the radius of turning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We can then use the radius of turning along side the mass and velocity to calculate the lateral force being placed on the motorcycle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We can then use the same NF equation from the braking section </a:t>
            </a:r>
          </a:p>
        </p:txBody>
      </p:sp>
    </p:spTree>
    <p:extLst>
      <p:ext uri="{BB962C8B-B14F-4D97-AF65-F5344CB8AC3E}">
        <p14:creationId xmlns:p14="http://schemas.microsoft.com/office/powerpoint/2010/main" val="2296334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016D3-6F35-8555-77AB-9EE844B92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sz="3700"/>
              <a:t>Material</a:t>
            </a:r>
            <a:br>
              <a:rPr lang="en-GB" sz="3700"/>
            </a:br>
            <a:r>
              <a:rPr lang="en-GB" sz="3700"/>
              <a:t>Aluminium 6061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E856F-CF92-C225-0059-CF36C37C0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309" y="2663934"/>
            <a:ext cx="3205049" cy="3229714"/>
          </a:xfrm>
        </p:spPr>
        <p:txBody>
          <a:bodyPr>
            <a:normAutofit/>
          </a:bodyPr>
          <a:lstStyle/>
          <a:p>
            <a:r>
              <a:rPr lang="en-GB" dirty="0"/>
              <a:t>High modulus elasticity</a:t>
            </a:r>
          </a:p>
          <a:p>
            <a:r>
              <a:rPr lang="en-GB" dirty="0"/>
              <a:t>Low cost</a:t>
            </a:r>
          </a:p>
          <a:p>
            <a:r>
              <a:rPr lang="en-GB" dirty="0"/>
              <a:t>Low density </a:t>
            </a:r>
          </a:p>
          <a:p>
            <a:r>
              <a:rPr lang="en-GB" dirty="0"/>
              <a:t>High shear strength  </a:t>
            </a:r>
          </a:p>
          <a:p>
            <a:r>
              <a:rPr lang="en-GB" dirty="0"/>
              <a:t>Corrosion resistant </a:t>
            </a:r>
          </a:p>
          <a:p>
            <a:r>
              <a:rPr lang="en-GB" dirty="0"/>
              <a:t>Machineability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CAAEBD-3E20-899C-DE8F-4947A9A3E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447" y="1920843"/>
            <a:ext cx="6892560" cy="26708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B2683F-9BF8-2441-BC67-20C027253A95}"/>
              </a:ext>
            </a:extLst>
          </p:cNvPr>
          <p:cNvSpPr txBox="1"/>
          <p:nvPr/>
        </p:nvSpPr>
        <p:spPr>
          <a:xfrm>
            <a:off x="878911" y="5800725"/>
            <a:ext cx="2226239" cy="39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48BE2AF-4861-C62E-C84D-5206EA6F1172}"/>
              </a:ext>
            </a:extLst>
          </p:cNvPr>
          <p:cNvSpPr txBox="1">
            <a:spLocks/>
          </p:cNvSpPr>
          <p:nvPr/>
        </p:nvSpPr>
        <p:spPr>
          <a:xfrm>
            <a:off x="981646" y="5653338"/>
            <a:ext cx="2020767" cy="642474"/>
          </a:xfrm>
          <a:prstGeom prst="rect">
            <a:avLst/>
          </a:prstGeom>
        </p:spPr>
        <p:txBody>
          <a:bodyPr vert="horz" lIns="0" tIns="45720" rIns="0" bIns="45720" rtlCol="0">
            <a:normAutofit fontScale="40000" lnSpcReduction="200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Thyssenkrupp – 7075 vs 6061 aluminium</a:t>
            </a:r>
          </a:p>
          <a:p>
            <a:pPr marL="0" indent="0">
              <a:buNone/>
            </a:pPr>
            <a:r>
              <a:rPr lang="en-GB" sz="2000" b="1" i="0" u="sng" dirty="0">
                <a:solidFill>
                  <a:srgbClr val="28628F"/>
                </a:solidFill>
                <a:effectLst/>
                <a:latin typeface="Whitney A"/>
                <a:hlinkClick r:id="rId3"/>
              </a:rPr>
              <a:t>Christian Cavallo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Whitney A"/>
              </a:rPr>
              <a:t> </a:t>
            </a:r>
            <a:r>
              <a:rPr lang="en-GB" sz="2000" dirty="0"/>
              <a:t>- </a:t>
            </a:r>
            <a:r>
              <a:rPr lang="en-US" sz="2000" b="0" i="0" dirty="0">
                <a:solidFill>
                  <a:srgbClr val="00334D"/>
                </a:solidFill>
                <a:effectLst/>
                <a:latin typeface="Whitney A"/>
              </a:rPr>
              <a:t>All About 6061 Aluminum (Properties, Strength and Uses)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928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AC7F0-C2AC-7DBF-47E9-F2EB92F98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Simulated design</a:t>
            </a:r>
          </a:p>
        </p:txBody>
      </p:sp>
      <p:pic>
        <p:nvPicPr>
          <p:cNvPr id="4" name="Content Placeholder 3" descr="A drawing of a grey object&#10;&#10;Description automatically generated">
            <a:extLst>
              <a:ext uri="{FF2B5EF4-FFF2-40B4-BE49-F238E27FC236}">
                <a16:creationId xmlns:a16="http://schemas.microsoft.com/office/drawing/2014/main" id="{63B498C5-850B-5DB5-5F90-78097442B6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8072" y="3154382"/>
            <a:ext cx="3322745" cy="2520703"/>
          </a:xfrm>
          <a:prstGeom prst="rect">
            <a:avLst/>
          </a:prstGeom>
        </p:spPr>
      </p:pic>
      <p:pic>
        <p:nvPicPr>
          <p:cNvPr id="5" name="Picture 4" descr="A drawing of a metal object&#10;&#10;Description automatically generated">
            <a:extLst>
              <a:ext uri="{FF2B5EF4-FFF2-40B4-BE49-F238E27FC236}">
                <a16:creationId xmlns:a16="http://schemas.microsoft.com/office/drawing/2014/main" id="{8AF7D52C-B550-EA05-8AD2-D448310A38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2108200"/>
            <a:ext cx="3360420" cy="939800"/>
          </a:xfrm>
          <a:prstGeom prst="rect">
            <a:avLst/>
          </a:prstGeom>
        </p:spPr>
      </p:pic>
      <p:pic>
        <p:nvPicPr>
          <p:cNvPr id="7" name="Picture 6" descr="A 3d model of a mechanical arm&#10;&#10;Description automatically generated">
            <a:extLst>
              <a:ext uri="{FF2B5EF4-FFF2-40B4-BE49-F238E27FC236}">
                <a16:creationId xmlns:a16="http://schemas.microsoft.com/office/drawing/2014/main" id="{1BE33849-D5CA-3399-083B-6A91C68A39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258" y="2189071"/>
            <a:ext cx="2261870" cy="2941955"/>
          </a:xfrm>
          <a:prstGeom prst="rect">
            <a:avLst/>
          </a:prstGeom>
        </p:spPr>
      </p:pic>
      <p:pic>
        <p:nvPicPr>
          <p:cNvPr id="8" name="Picture 7" descr="A grey object with holes&#10;&#10;Description automatically generated">
            <a:extLst>
              <a:ext uri="{FF2B5EF4-FFF2-40B4-BE49-F238E27FC236}">
                <a16:creationId xmlns:a16="http://schemas.microsoft.com/office/drawing/2014/main" id="{B74D0534-442B-FFCF-C11D-EB357599CD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6471" y="1984874"/>
            <a:ext cx="2825115" cy="1840865"/>
          </a:xfrm>
          <a:prstGeom prst="rect">
            <a:avLst/>
          </a:prstGeom>
        </p:spPr>
      </p:pic>
      <p:pic>
        <p:nvPicPr>
          <p:cNvPr id="9" name="Picture 8" descr="A close-up of a device&#10;&#10;Description automatically generated">
            <a:extLst>
              <a:ext uri="{FF2B5EF4-FFF2-40B4-BE49-F238E27FC236}">
                <a16:creationId xmlns:a16="http://schemas.microsoft.com/office/drawing/2014/main" id="{1BD06729-C7C1-A7CA-CEE4-1081E52D4A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8226" y="4414733"/>
            <a:ext cx="2753360" cy="134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853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D6158-7305-130E-0765-C4D9AC6F3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/>
              <a:t>Braking and cornering Test </a:t>
            </a:r>
          </a:p>
        </p:txBody>
      </p:sp>
      <p:cxnSp>
        <p:nvCxnSpPr>
          <p:cNvPr id="1032" name="Straight Connector 1031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8719D-012D-C0D2-B396-20121A79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6432434" cy="34616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Offset set at 25mm for simulations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rake set is set at 19.89 for braking test and 23 for cornering tests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set of forks set at 7mm from bottoming for the braking test and just under half travel for mid corner test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1025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586C7284-5BF6-2054-47EC-2BBB1AF14B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2634" y="634947"/>
            <a:ext cx="2509421" cy="251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3d model of a mechanical arm&#10;&#10;Description automatically generated">
            <a:extLst>
              <a:ext uri="{FF2B5EF4-FFF2-40B4-BE49-F238E27FC236}">
                <a16:creationId xmlns:a16="http://schemas.microsoft.com/office/drawing/2014/main" id="{91EA597D-3429-6374-5706-5D7ED88FA9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218"/>
          <a:stretch/>
        </p:blipFill>
        <p:spPr>
          <a:xfrm>
            <a:off x="8606597" y="3428999"/>
            <a:ext cx="1901492" cy="2525487"/>
          </a:xfrm>
          <a:prstGeom prst="rect">
            <a:avLst/>
          </a:prstGeom>
        </p:spPr>
      </p:pic>
      <p:sp>
        <p:nvSpPr>
          <p:cNvPr id="1034" name="Rectangle 1033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46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DF085-CE1C-44CC-784C-B77474E1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5453741" cy="1450757"/>
          </a:xfrm>
        </p:spPr>
        <p:txBody>
          <a:bodyPr>
            <a:normAutofit fontScale="90000"/>
          </a:bodyPr>
          <a:lstStyle/>
          <a:p>
            <a:r>
              <a:rPr lang="en-GB" dirty="0"/>
              <a:t>Braking simulations (stress)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553" y="2267421"/>
            <a:ext cx="4846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6B352ED-742F-6C29-75FC-9848488B7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5453739" cy="346165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High concentrated stress on the top clamps on the end slots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Bott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om yokes experienced some stress concentration in the cut-out section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resolve these issues, we could increase the fillet radius to spread the load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Redesign of slots and cut outs </a:t>
            </a:r>
          </a:p>
        </p:txBody>
      </p:sp>
      <p:pic>
        <p:nvPicPr>
          <p:cNvPr id="6" name="Content Placeholder 5" descr="A blue and white object with a rainbow in the middle&#10;&#10;Description automatically generated">
            <a:extLst>
              <a:ext uri="{FF2B5EF4-FFF2-40B4-BE49-F238E27FC236}">
                <a16:creationId xmlns:a16="http://schemas.microsoft.com/office/drawing/2014/main" id="{608ED518-842D-C109-B0AC-9D37EEC1F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5688" y="634947"/>
            <a:ext cx="4664882" cy="2519036"/>
          </a:xfrm>
          <a:prstGeom prst="rect">
            <a:avLst/>
          </a:prstGeom>
        </p:spPr>
      </p:pic>
      <p:pic>
        <p:nvPicPr>
          <p:cNvPr id="5" name="Picture 4" descr="A blue object with holes and a blue object with green objects&#10;&#10;Description automatically generated with medium confidence">
            <a:extLst>
              <a:ext uri="{FF2B5EF4-FFF2-40B4-BE49-F238E27FC236}">
                <a16:creationId xmlns:a16="http://schemas.microsoft.com/office/drawing/2014/main" id="{328F6BF9-FAFC-3E2D-27AA-0B51BA2D5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254" y="4059210"/>
            <a:ext cx="2249006" cy="1265065"/>
          </a:xfrm>
          <a:prstGeom prst="rect">
            <a:avLst/>
          </a:prstGeom>
        </p:spPr>
      </p:pic>
      <p:pic>
        <p:nvPicPr>
          <p:cNvPr id="4" name="Picture 3" descr="A computer generated image of a machine&#10;&#10;Description automatically generated">
            <a:extLst>
              <a:ext uri="{FF2B5EF4-FFF2-40B4-BE49-F238E27FC236}">
                <a16:creationId xmlns:a16="http://schemas.microsoft.com/office/drawing/2014/main" id="{9F9CC379-2E5C-0C8E-E41F-D92593E97C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995" y="3982631"/>
            <a:ext cx="2249006" cy="139438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57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DF085-CE1C-44CC-784C-B77474E1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sz="3400"/>
              <a:t>Braking simulations (displacement)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6B352ED-742F-6C29-75FC-9848488B7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Small amounts of displacement laterally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Lower clamp displaces less than the top yoke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higher displacement on the top clamp at the pinch bolts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 descr="A blue and green machine&#10;&#10;Description automatically generated">
            <a:extLst>
              <a:ext uri="{FF2B5EF4-FFF2-40B4-BE49-F238E27FC236}">
                <a16:creationId xmlns:a16="http://schemas.microsoft.com/office/drawing/2014/main" id="{9934F68B-42EC-AD47-A318-2C567C690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447" y="1257435"/>
            <a:ext cx="6892560" cy="3997683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549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58A6-426D-7A29-D99B-37BD5C3D2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5453741" cy="1450757"/>
          </a:xfrm>
        </p:spPr>
        <p:txBody>
          <a:bodyPr>
            <a:normAutofit/>
          </a:bodyPr>
          <a:lstStyle/>
          <a:p>
            <a:r>
              <a:rPr lang="en-GB" sz="3600"/>
              <a:t>Cornering simulations</a:t>
            </a:r>
            <a:br>
              <a:rPr lang="en-GB" sz="3600"/>
            </a:br>
            <a:r>
              <a:rPr lang="en-GB" sz="3600"/>
              <a:t>(Stress)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553" y="2267421"/>
            <a:ext cx="4846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920F47F-DF2A-1566-ADD2-952DFD381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5453739" cy="34616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Large amount of stress in the same point on the same slot as the braking test that would cause failure under that load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increase radius of fillet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Increase wall thickness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Redesign on the slots and placement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5" name="Picture 4" descr="A blue and grey object with holes&#10;&#10;Description automatically generated">
            <a:extLst>
              <a:ext uri="{FF2B5EF4-FFF2-40B4-BE49-F238E27FC236}">
                <a16:creationId xmlns:a16="http://schemas.microsoft.com/office/drawing/2014/main" id="{30C2208A-44C9-DC21-AD5A-6E746392C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3328" y="4031097"/>
            <a:ext cx="2952604" cy="1321290"/>
          </a:xfrm>
          <a:prstGeom prst="rect">
            <a:avLst/>
          </a:prstGeom>
        </p:spPr>
      </p:pic>
      <p:pic>
        <p:nvPicPr>
          <p:cNvPr id="4" name="Content Placeholder 3" descr="A blue and grey object with orange objects&#10;&#10;Description automatically generated">
            <a:extLst>
              <a:ext uri="{FF2B5EF4-FFF2-40B4-BE49-F238E27FC236}">
                <a16:creationId xmlns:a16="http://schemas.microsoft.com/office/drawing/2014/main" id="{82873326-3132-9318-27EC-944B56E31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254" y="4031097"/>
            <a:ext cx="2249006" cy="1321290"/>
          </a:xfrm>
          <a:prstGeom prst="rect">
            <a:avLst/>
          </a:prstGeom>
        </p:spPr>
      </p:pic>
      <p:pic>
        <p:nvPicPr>
          <p:cNvPr id="6" name="Picture 5" descr="A blue and green object with a white background&#10;&#10;Description automatically generated with medium confidence">
            <a:extLst>
              <a:ext uri="{FF2B5EF4-FFF2-40B4-BE49-F238E27FC236}">
                <a16:creationId xmlns:a16="http://schemas.microsoft.com/office/drawing/2014/main" id="{3CAAF68B-D42C-97ED-4A7B-254F501F99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174" y="1179585"/>
            <a:ext cx="4042307" cy="24557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485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58A6-426D-7A29-D99B-37BD5C3D2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>
                <a:solidFill>
                  <a:schemeClr val="tx1">
                    <a:lumMod val="85000"/>
                    <a:lumOff val="15000"/>
                  </a:schemeClr>
                </a:solidFill>
              </a:rPr>
              <a:t>Cornering simulations</a:t>
            </a:r>
            <a:br>
              <a:rPr lang="en-US" sz="29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900">
                <a:solidFill>
                  <a:schemeClr val="tx1">
                    <a:lumMod val="85000"/>
                    <a:lumOff val="15000"/>
                  </a:schemeClr>
                </a:solidFill>
              </a:rPr>
              <a:t>(displacement)</a:t>
            </a:r>
          </a:p>
        </p:txBody>
      </p:sp>
      <p:pic>
        <p:nvPicPr>
          <p:cNvPr id="3" name="Picture 2" descr="A blue and green object with a hole&#10;&#10;Description automatically generated with medium confidence">
            <a:extLst>
              <a:ext uri="{FF2B5EF4-FFF2-40B4-BE49-F238E27FC236}">
                <a16:creationId xmlns:a16="http://schemas.microsoft.com/office/drawing/2014/main" id="{8B1FB45D-C8DD-E375-5925-82B177057E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24" r="2155" b="2"/>
          <a:stretch/>
        </p:blipFill>
        <p:spPr>
          <a:xfrm>
            <a:off x="635459" y="879231"/>
            <a:ext cx="5299675" cy="3124433"/>
          </a:xfrm>
          <a:prstGeom prst="rect">
            <a:avLst/>
          </a:prstGeom>
        </p:spPr>
      </p:pic>
      <p:pic>
        <p:nvPicPr>
          <p:cNvPr id="7" name="Picture 6" descr="A close up of a blue and white object&#10;&#10;Description automatically generated">
            <a:extLst>
              <a:ext uri="{FF2B5EF4-FFF2-40B4-BE49-F238E27FC236}">
                <a16:creationId xmlns:a16="http://schemas.microsoft.com/office/drawing/2014/main" id="{21CA4F4A-6F7D-0884-4B7D-71EE9348F6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80" r="3" b="3"/>
          <a:stretch/>
        </p:blipFill>
        <p:spPr>
          <a:xfrm>
            <a:off x="6256867" y="707783"/>
            <a:ext cx="5302232" cy="3467328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507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B6C9846-B5AB-4E52-988D-F7E5865C9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F3D7E8E-8467-4198-87E0-ADC1B6046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359D4B-1730-6A80-7764-2933404F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Other work</a:t>
            </a:r>
          </a:p>
        </p:txBody>
      </p:sp>
      <p:pic>
        <p:nvPicPr>
          <p:cNvPr id="4" name="Content Placeholder 3" descr="A grey square object with a hole&#10;&#10;Description automatically generated">
            <a:extLst>
              <a:ext uri="{FF2B5EF4-FFF2-40B4-BE49-F238E27FC236}">
                <a16:creationId xmlns:a16="http://schemas.microsoft.com/office/drawing/2014/main" id="{F1C27998-B8C8-FCC4-519E-2AB112A70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3" y="1090474"/>
            <a:ext cx="2205568" cy="13862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A grey rectangular object with two holes&#10;&#10;Description automatically generated">
            <a:extLst>
              <a:ext uri="{FF2B5EF4-FFF2-40B4-BE49-F238E27FC236}">
                <a16:creationId xmlns:a16="http://schemas.microsoft.com/office/drawing/2014/main" id="{4A28A990-0067-E029-8356-A2D880F0B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8658" y="1094700"/>
            <a:ext cx="1862168" cy="13820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 descr="A black object with holes&#10;&#10;Description automatically generated">
            <a:extLst>
              <a:ext uri="{FF2B5EF4-FFF2-40B4-BE49-F238E27FC236}">
                <a16:creationId xmlns:a16="http://schemas.microsoft.com/office/drawing/2014/main" id="{FF3217DC-1901-CCF5-68CE-8CDA27680B2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11" b="27372"/>
          <a:stretch/>
        </p:blipFill>
        <p:spPr bwMode="auto">
          <a:xfrm>
            <a:off x="1062969" y="2578875"/>
            <a:ext cx="2536474" cy="163044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A grey object with a small hole&#10;&#10;Description automatically generated with medium confidence">
            <a:extLst>
              <a:ext uri="{FF2B5EF4-FFF2-40B4-BE49-F238E27FC236}">
                <a16:creationId xmlns:a16="http://schemas.microsoft.com/office/drawing/2014/main" id="{92492C1F-0349-362D-B986-161E106992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4046" y="964322"/>
            <a:ext cx="1976466" cy="1524494"/>
          </a:xfrm>
          <a:prstGeom prst="rect">
            <a:avLst/>
          </a:prstGeom>
        </p:spPr>
      </p:pic>
      <p:pic>
        <p:nvPicPr>
          <p:cNvPr id="10" name="Picture 9" descr="A grey metal object with a small ball bearing&#10;&#10;Description automatically generated with medium confidence">
            <a:extLst>
              <a:ext uri="{FF2B5EF4-FFF2-40B4-BE49-F238E27FC236}">
                <a16:creationId xmlns:a16="http://schemas.microsoft.com/office/drawing/2014/main" id="{3A840185-090B-0776-7333-860F06FEEC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9096" y="1008744"/>
            <a:ext cx="1487960" cy="1521362"/>
          </a:xfrm>
          <a:prstGeom prst="rect">
            <a:avLst/>
          </a:prstGeom>
        </p:spPr>
      </p:pic>
      <p:pic>
        <p:nvPicPr>
          <p:cNvPr id="11" name="Picture 10" descr="A grey metal object with a hole in the middle&#10;&#10;Description automatically generated">
            <a:extLst>
              <a:ext uri="{FF2B5EF4-FFF2-40B4-BE49-F238E27FC236}">
                <a16:creationId xmlns:a16="http://schemas.microsoft.com/office/drawing/2014/main" id="{22C7A322-3F8C-D4CE-7100-5A44808509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6480" y="2632268"/>
            <a:ext cx="1918013" cy="14952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C68979C-505B-39E5-93D3-2190ADB88CDB}"/>
              </a:ext>
            </a:extLst>
          </p:cNvPr>
          <p:cNvSpPr txBox="1"/>
          <p:nvPr/>
        </p:nvSpPr>
        <p:spPr>
          <a:xfrm>
            <a:off x="1436506" y="643467"/>
            <a:ext cx="2707958" cy="319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4904">
              <a:spcAft>
                <a:spcPts val="600"/>
              </a:spcAft>
            </a:pPr>
            <a:r>
              <a:rPr lang="en-GB" sz="147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 Blanking plate</a:t>
            </a:r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3829C3-FCAB-90E4-E7ED-A69F6A392451}"/>
              </a:ext>
            </a:extLst>
          </p:cNvPr>
          <p:cNvSpPr txBox="1"/>
          <p:nvPr/>
        </p:nvSpPr>
        <p:spPr>
          <a:xfrm>
            <a:off x="5152278" y="617572"/>
            <a:ext cx="2707958" cy="319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4904">
              <a:spcAft>
                <a:spcPts val="600"/>
              </a:spcAft>
            </a:pPr>
            <a:r>
              <a:rPr lang="en-GB" sz="147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Quick release rear wheel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46DF31-E83B-CF1B-6FBB-50F2EBFFFB9E}"/>
              </a:ext>
            </a:extLst>
          </p:cNvPr>
          <p:cNvSpPr txBox="1"/>
          <p:nvPr/>
        </p:nvSpPr>
        <p:spPr>
          <a:xfrm>
            <a:off x="8843325" y="643467"/>
            <a:ext cx="2707958" cy="319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74904">
              <a:spcAft>
                <a:spcPts val="600"/>
              </a:spcAft>
            </a:pPr>
            <a:r>
              <a:rPr lang="en-GB" sz="147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Quick release front axle </a:t>
            </a:r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B94EC42-5CF1-65E2-9585-D90F3A8BFC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7651" y="1027992"/>
            <a:ext cx="1554510" cy="355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5435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6C812-FBD9-B425-9F46-42593A532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CC865-DDB8-258D-1360-683862068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4795520" cy="3760891"/>
          </a:xfrm>
        </p:spPr>
        <p:txBody>
          <a:bodyPr>
            <a:normAutofit fontScale="85000" lnSpcReduction="10000"/>
          </a:bodyPr>
          <a:lstStyle/>
          <a:p>
            <a:r>
              <a:rPr lang="en-US" b="1" u="sng" dirty="0"/>
              <a:t>Topology Optimization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Specify Parameters: Define expected stresses and loads.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 Minimal Material Usage: Generate designs with reduced weight while maintaining structural integrity.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 Sustainability Benefits: Minimize material waste, enhancing sustainability.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 Precise Control: Dictate displacement/flex under specific conditions for optimized behavior.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Considerations: May not account for manufacturing costs, potentially increasing expenses.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B69091-EAB2-8ED7-4E0E-4E2BB808B691}"/>
              </a:ext>
            </a:extLst>
          </p:cNvPr>
          <p:cNvSpPr txBox="1"/>
          <p:nvPr/>
        </p:nvSpPr>
        <p:spPr>
          <a:xfrm>
            <a:off x="6241143" y="2075543"/>
            <a:ext cx="5094514" cy="3860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E7BA7C-B5F5-4250-005B-9D95B6CC759D}"/>
              </a:ext>
            </a:extLst>
          </p:cNvPr>
          <p:cNvSpPr txBox="1">
            <a:spLocks/>
          </p:cNvSpPr>
          <p:nvPr/>
        </p:nvSpPr>
        <p:spPr>
          <a:xfrm>
            <a:off x="6248400" y="2119813"/>
            <a:ext cx="479552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u="sng" dirty="0"/>
              <a:t>Integration of Strain Gauges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 Measurement of Deformation: Accurately measure displacement of triple clamps.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 Data Analysis: Collect and analyze data to understand triple clamp behavior under different loads.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Design Refinements: Insights from data can guide future design improvements.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606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9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GB" sz="420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9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GB" sz="1700" dirty="0"/>
              <a:t>Project aimed at </a:t>
            </a:r>
            <a:r>
              <a:rPr lang="en-GB" sz="1700" dirty="0" err="1"/>
              <a:t>analyzing</a:t>
            </a:r>
            <a:r>
              <a:rPr lang="en-GB" sz="1700" dirty="0"/>
              <a:t> and possibly redesigning the Triumph Dayton 675 swingarm.</a:t>
            </a:r>
          </a:p>
          <a:p>
            <a:r>
              <a:rPr lang="en-GB" sz="1700" dirty="0"/>
              <a:t>Focus shifted to KTM RC390 swingarm.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023266-7FB0-58CC-C8DD-329F59C42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7650" y="3250163"/>
            <a:ext cx="3862707" cy="218242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6768" y="922645"/>
            <a:ext cx="3780214" cy="1169585"/>
          </a:xfrm>
        </p:spPr>
        <p:txBody>
          <a:bodyPr anchor="b">
            <a:normAutofit/>
          </a:bodyPr>
          <a:lstStyle/>
          <a:p>
            <a:r>
              <a:rPr lang="en-GB" sz="3500"/>
              <a:t>Modelling of a Swingarm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5786" y="2508106"/>
            <a:ext cx="3780214" cy="3632493"/>
          </a:xfrm>
        </p:spPr>
        <p:txBody>
          <a:bodyPr anchor="ctr">
            <a:normAutofit/>
          </a:bodyPr>
          <a:lstStyle/>
          <a:p>
            <a:r>
              <a:rPr lang="en-GB" sz="1700"/>
              <a:t>Reverse engineering challenges due to complex geometry.</a:t>
            </a:r>
          </a:p>
          <a:p>
            <a:r>
              <a:rPr lang="en-GB" sz="1700"/>
              <a:t>3D scanning used for accurate modeling.</a:t>
            </a:r>
          </a:p>
          <a:p>
            <a:r>
              <a:rPr lang="en-GB" sz="1700"/>
              <a:t>This came with its own issues…</a:t>
            </a:r>
            <a:br>
              <a:rPr lang="en-GB" sz="1700"/>
            </a:br>
            <a:endParaRPr lang="en-GB" sz="170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0C3111C1-80B2-00F3-A758-85FC63E31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936" y="774286"/>
            <a:ext cx="2867969" cy="2581173"/>
          </a:xfrm>
          <a:prstGeom prst="rect">
            <a:avLst/>
          </a:prstGeom>
        </p:spPr>
      </p:pic>
      <p:pic>
        <p:nvPicPr>
          <p:cNvPr id="4" name="Picture 3" descr="Image preview">
            <a:extLst>
              <a:ext uri="{FF2B5EF4-FFF2-40B4-BE49-F238E27FC236}">
                <a16:creationId xmlns:a16="http://schemas.microsoft.com/office/drawing/2014/main" id="{81328E16-6A79-FE33-3B85-76CF692509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4000" y="3631220"/>
            <a:ext cx="3291840" cy="2468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4008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/>
              <a:t>Load Cases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E72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AD6C43-8BE0-11D0-BD46-CC2A4A0DF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832" y="628487"/>
            <a:ext cx="4156516" cy="276408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E72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F932A2-2B51-FC9D-1EA1-9E47FD8AC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441" y="4599904"/>
            <a:ext cx="4169299" cy="19283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rmAutofit/>
          </a:bodyPr>
          <a:lstStyle/>
          <a:p>
            <a:r>
              <a:rPr lang="en-GB"/>
              <a:t>Analysis of various load cases including Vertical, Torsional, and Lateral loads.</a:t>
            </a:r>
          </a:p>
          <a:p>
            <a:r>
              <a:rPr lang="en-GB"/>
              <a:t>Accurate load case analysis is crucial for swingarm design.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7440" y="669926"/>
            <a:ext cx="3476707" cy="1325563"/>
          </a:xfrm>
        </p:spPr>
        <p:txBody>
          <a:bodyPr anchor="b">
            <a:normAutofit/>
          </a:bodyPr>
          <a:lstStyle/>
          <a:p>
            <a:r>
              <a:rPr lang="en-GB" sz="3300">
                <a:solidFill>
                  <a:schemeClr val="bg1"/>
                </a:solidFill>
              </a:rPr>
              <a:t>FEA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34567E-DC5F-D6FD-AAF4-14E2AD57B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73" y="2800367"/>
            <a:ext cx="8212638" cy="9033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211" y="89723"/>
            <a:ext cx="3476707" cy="3441692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Findings from FEA under different loading conditions.</a:t>
            </a:r>
          </a:p>
          <a:p>
            <a:r>
              <a:rPr lang="en-GB" sz="1700">
                <a:solidFill>
                  <a:schemeClr val="bg1"/>
                </a:solidFill>
              </a:rPr>
              <a:t>These findings are crucial for design considerations.</a:t>
            </a:r>
            <a:br>
              <a:rPr lang="en-GB" sz="1700">
                <a:solidFill>
                  <a:schemeClr val="bg1"/>
                </a:solidFill>
              </a:rPr>
            </a:br>
            <a:endParaRPr lang="en-GB" sz="1700">
              <a:solidFill>
                <a:schemeClr val="bg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9B85A8A-210F-C666-24F1-232AC5ECBB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314792"/>
              </p:ext>
            </p:extLst>
          </p:nvPr>
        </p:nvGraphicFramePr>
        <p:xfrm>
          <a:off x="395903" y="3906164"/>
          <a:ext cx="8055979" cy="22819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45133">
                  <a:extLst>
                    <a:ext uri="{9D8B030D-6E8A-4147-A177-3AD203B41FA5}">
                      <a16:colId xmlns:a16="http://schemas.microsoft.com/office/drawing/2014/main" val="445611958"/>
                    </a:ext>
                  </a:extLst>
                </a:gridCol>
                <a:gridCol w="927611">
                  <a:extLst>
                    <a:ext uri="{9D8B030D-6E8A-4147-A177-3AD203B41FA5}">
                      <a16:colId xmlns:a16="http://schemas.microsoft.com/office/drawing/2014/main" val="1720140458"/>
                    </a:ext>
                  </a:extLst>
                </a:gridCol>
                <a:gridCol w="1618565">
                  <a:extLst>
                    <a:ext uri="{9D8B030D-6E8A-4147-A177-3AD203B41FA5}">
                      <a16:colId xmlns:a16="http://schemas.microsoft.com/office/drawing/2014/main" val="977589103"/>
                    </a:ext>
                  </a:extLst>
                </a:gridCol>
                <a:gridCol w="1319472">
                  <a:extLst>
                    <a:ext uri="{9D8B030D-6E8A-4147-A177-3AD203B41FA5}">
                      <a16:colId xmlns:a16="http://schemas.microsoft.com/office/drawing/2014/main" val="1007101274"/>
                    </a:ext>
                  </a:extLst>
                </a:gridCol>
                <a:gridCol w="1170725">
                  <a:extLst>
                    <a:ext uri="{9D8B030D-6E8A-4147-A177-3AD203B41FA5}">
                      <a16:colId xmlns:a16="http://schemas.microsoft.com/office/drawing/2014/main" val="3778334518"/>
                    </a:ext>
                  </a:extLst>
                </a:gridCol>
                <a:gridCol w="1874473">
                  <a:extLst>
                    <a:ext uri="{9D8B030D-6E8A-4147-A177-3AD203B41FA5}">
                      <a16:colId xmlns:a16="http://schemas.microsoft.com/office/drawing/2014/main" val="2984357503"/>
                    </a:ext>
                  </a:extLst>
                </a:gridCol>
              </a:tblGrid>
              <a:tr h="523111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Test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Force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Displacement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Stiffness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Ref Cossalter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Ref Smith/Keinhofer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extLst>
                  <a:ext uri="{0D108BD9-81ED-4DB2-BD59-A6C34878D82A}">
                    <a16:rowId xmlns:a16="http://schemas.microsoft.com/office/drawing/2014/main" val="2024669304"/>
                  </a:ext>
                </a:extLst>
              </a:tr>
              <a:tr h="332151"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extLst>
                  <a:ext uri="{0D108BD9-81ED-4DB2-BD59-A6C34878D82A}">
                    <a16:rowId xmlns:a16="http://schemas.microsoft.com/office/drawing/2014/main" val="2318317605"/>
                  </a:ext>
                </a:extLst>
              </a:tr>
              <a:tr h="282299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Vertical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250N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0.00988m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24.08kN/m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N/A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50kN/m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extLst>
                  <a:ext uri="{0D108BD9-81ED-4DB2-BD59-A6C34878D82A}">
                    <a16:rowId xmlns:a16="http://schemas.microsoft.com/office/drawing/2014/main" val="1352730557"/>
                  </a:ext>
                </a:extLst>
              </a:tr>
              <a:tr h="523111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Torsional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200Nm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0.00165m - 0.11˚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1818Nm/˚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1-2KNm/˚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550Nm/˚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extLst>
                  <a:ext uri="{0D108BD9-81ED-4DB2-BD59-A6C34878D82A}">
                    <a16:rowId xmlns:a16="http://schemas.microsoft.com/office/drawing/2014/main" val="3681763137"/>
                  </a:ext>
                </a:extLst>
              </a:tr>
              <a:tr h="523111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Lateral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250N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0.1577m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1.585kN/m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>
                          <a:effectLst/>
                        </a:rPr>
                        <a:t>0.8-1.6KN/m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N/A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80" marR="7180" marT="7180" marB="0" anchor="b"/>
                </a:tc>
                <a:extLst>
                  <a:ext uri="{0D108BD9-81ED-4DB2-BD59-A6C34878D82A}">
                    <a16:rowId xmlns:a16="http://schemas.microsoft.com/office/drawing/2014/main" val="3707930798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45E862F-CFA7-32DA-31F6-18B36FD6B537}"/>
              </a:ext>
            </a:extLst>
          </p:cNvPr>
          <p:cNvSpPr txBox="1">
            <a:spLocks/>
          </p:cNvSpPr>
          <p:nvPr/>
        </p:nvSpPr>
        <p:spPr>
          <a:xfrm>
            <a:off x="8715293" y="2390772"/>
            <a:ext cx="3476707" cy="344169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>
                <a:solidFill>
                  <a:schemeClr val="tx1"/>
                </a:solidFill>
              </a:rPr>
              <a:t>Findings from FEA under different loading conditions.</a:t>
            </a:r>
          </a:p>
          <a:p>
            <a:r>
              <a:rPr lang="en-GB" sz="1700" dirty="0">
                <a:solidFill>
                  <a:schemeClr val="tx1"/>
                </a:solidFill>
              </a:rPr>
              <a:t>These findings are crucial for design considerations.</a:t>
            </a:r>
            <a:br>
              <a:rPr lang="en-GB" sz="1700" dirty="0">
                <a:solidFill>
                  <a:srgbClr val="FF0000"/>
                </a:solidFill>
              </a:rPr>
            </a:br>
            <a:endParaRPr lang="en-GB" sz="17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ACA1A1-F55A-E5D8-9DEE-D2BF9FD1A467}"/>
              </a:ext>
            </a:extLst>
          </p:cNvPr>
          <p:cNvSpPr txBox="1"/>
          <p:nvPr/>
        </p:nvSpPr>
        <p:spPr>
          <a:xfrm>
            <a:off x="1071716" y="570271"/>
            <a:ext cx="57518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FEA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4008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C29BA-721F-A8A8-241C-DC74E8B0C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4773" y="172794"/>
            <a:ext cx="5063458" cy="15607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Results continued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E72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E5E93-CC50-D625-576A-ECE894D340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80" b="5443"/>
          <a:stretch/>
        </p:blipFill>
        <p:spPr>
          <a:xfrm>
            <a:off x="870090" y="10"/>
            <a:ext cx="4572000" cy="3858758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E72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FA2E0D-1A3C-9740-9181-F53521A428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61" b="17502"/>
          <a:stretch/>
        </p:blipFill>
        <p:spPr bwMode="auto">
          <a:xfrm>
            <a:off x="870090" y="4407408"/>
            <a:ext cx="4572000" cy="245059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6C3DAE9-54F5-9FD1-20DA-FEB251F1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0A4328-7F28-D4D1-CC7C-F6A7801E01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4453" y="1910280"/>
            <a:ext cx="3192952" cy="42215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C4037E-9A9A-9C9B-C2E7-0E8D7B5BB1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5176" y="2382150"/>
            <a:ext cx="3210039" cy="295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90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1A1634"/>
      </a:dk2>
      <a:lt2>
        <a:srgbClr val="F0F3F3"/>
      </a:lt2>
      <a:accent1>
        <a:srgbClr val="E72950"/>
      </a:accent1>
      <a:accent2>
        <a:srgbClr val="D5178E"/>
      </a:accent2>
      <a:accent3>
        <a:srgbClr val="DF29E7"/>
      </a:accent3>
      <a:accent4>
        <a:srgbClr val="7E17D5"/>
      </a:accent4>
      <a:accent5>
        <a:srgbClr val="4129E7"/>
      </a:accent5>
      <a:accent6>
        <a:srgbClr val="174ED5"/>
      </a:accent6>
      <a:hlink>
        <a:srgbClr val="7351C5"/>
      </a:hlink>
      <a:folHlink>
        <a:srgbClr val="7F7F7F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1248</TotalTime>
  <Words>874</Words>
  <Application>Microsoft Office PowerPoint</Application>
  <PresentationFormat>Widescreen</PresentationFormat>
  <Paragraphs>143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Aptos Narrow</vt:lpstr>
      <vt:lpstr>Bookman Old Style</vt:lpstr>
      <vt:lpstr>Calibri</vt:lpstr>
      <vt:lpstr>Cambria Math</vt:lpstr>
      <vt:lpstr>Franklin Gothic Book</vt:lpstr>
      <vt:lpstr>Whitney A</vt:lpstr>
      <vt:lpstr>Wingdings</vt:lpstr>
      <vt:lpstr>RetrospectVTI</vt:lpstr>
      <vt:lpstr>Triumph 675 Daytona GP2 Project </vt:lpstr>
      <vt:lpstr>Group Introduction</vt:lpstr>
      <vt:lpstr>literature review </vt:lpstr>
      <vt:lpstr>Project planning </vt:lpstr>
      <vt:lpstr>Motorcycle geometry</vt:lpstr>
      <vt:lpstr>Braking forces</vt:lpstr>
      <vt:lpstr>Cornering forces</vt:lpstr>
      <vt:lpstr>Material Aluminium 6061</vt:lpstr>
      <vt:lpstr>Simulated design</vt:lpstr>
      <vt:lpstr>Braking and cornering Test </vt:lpstr>
      <vt:lpstr>Braking simulations (stress)</vt:lpstr>
      <vt:lpstr>Braking simulations (displacement)</vt:lpstr>
      <vt:lpstr>Cornering simulations (Stress)</vt:lpstr>
      <vt:lpstr>Cornering simulations (displacement)</vt:lpstr>
      <vt:lpstr>Other work</vt:lpstr>
      <vt:lpstr>Further work </vt:lpstr>
      <vt:lpstr>Introduction</vt:lpstr>
      <vt:lpstr>Modelling of a Swingarm</vt:lpstr>
      <vt:lpstr>Load Cases</vt:lpstr>
      <vt:lpstr>FEA</vt:lpstr>
      <vt:lpstr>Results continued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Triumph 675 Daytona GP2 Project </dc:title>
  <dc:creator>Benjamin Hilton (2220555)</dc:creator>
  <cp:lastModifiedBy>Mike Charity</cp:lastModifiedBy>
  <cp:revision>8</cp:revision>
  <dcterms:created xsi:type="dcterms:W3CDTF">2024-03-18T00:19:03Z</dcterms:created>
  <dcterms:modified xsi:type="dcterms:W3CDTF">2024-03-18T21:11:15Z</dcterms:modified>
</cp:coreProperties>
</file>