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BF1F8A-FFDC-E43F-A4BF-507AC5E47068}" v="2399" dt="2026-06-10T18:50:36.4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643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9031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0817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619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708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0461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5054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594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35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254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5907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5786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0226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7755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99322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7856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813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364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2F1BF2-ED13-E64B-9401-EE53239BB5A4}"/>
              </a:ext>
            </a:extLst>
          </p:cNvPr>
          <p:cNvSpPr txBox="1"/>
          <p:nvPr/>
        </p:nvSpPr>
        <p:spPr>
          <a:xfrm>
            <a:off x="1656563" y="323017"/>
            <a:ext cx="1188560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/>
              <a:t>Recruitment and Selection Strategy for Digital Transformation </a:t>
            </a:r>
            <a:r>
              <a:rPr lang="en-GB" sz="2800"/>
              <a:t>Roles at </a:t>
            </a:r>
            <a:endParaRPr lang="en-GB" sz="2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52F7E2-EE7F-FB1A-A38A-FFA3F9A8857E}"/>
              </a:ext>
            </a:extLst>
          </p:cNvPr>
          <p:cNvSpPr txBox="1"/>
          <p:nvPr/>
        </p:nvSpPr>
        <p:spPr>
          <a:xfrm>
            <a:off x="5830725" y="842548"/>
            <a:ext cx="4774312" cy="707886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             </a:t>
            </a:r>
            <a:r>
              <a:rPr lang="en-GB" dirty="0">
                <a:solidFill>
                  <a:schemeClr val="accent1">
                    <a:lumMod val="49000"/>
                  </a:schemeClr>
                </a:solidFill>
              </a:rPr>
              <a:t>                  </a:t>
            </a:r>
            <a:r>
              <a:rPr lang="en-GB" sz="4000">
                <a:solidFill>
                  <a:schemeClr val="accent1">
                    <a:lumMod val="49000"/>
                  </a:schemeClr>
                </a:solidFill>
              </a:rPr>
              <a:t>T</a:t>
            </a:r>
            <a:r>
              <a:rPr lang="en-GB" sz="4000">
                <a:solidFill>
                  <a:srgbClr val="C00000"/>
                </a:solidFill>
              </a:rPr>
              <a:t>E</a:t>
            </a:r>
            <a:r>
              <a:rPr lang="en-GB" sz="4000">
                <a:solidFill>
                  <a:schemeClr val="accent1">
                    <a:lumMod val="49000"/>
                  </a:schemeClr>
                </a:solidFill>
              </a:rPr>
              <a:t>S</a:t>
            </a:r>
            <a:r>
              <a:rPr lang="en-GB" sz="4000">
                <a:solidFill>
                  <a:srgbClr val="C00000"/>
                </a:solidFill>
              </a:rPr>
              <a:t>C</a:t>
            </a:r>
            <a:r>
              <a:rPr lang="en-GB" sz="4000">
                <a:solidFill>
                  <a:schemeClr val="accent1">
                    <a:lumMod val="49000"/>
                  </a:schemeClr>
                </a:solidFill>
              </a:rPr>
              <a:t>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FA5752-AA0F-3FFE-5E1A-DF2C0D57BFE5}"/>
              </a:ext>
            </a:extLst>
          </p:cNvPr>
          <p:cNvSpPr txBox="1"/>
          <p:nvPr/>
        </p:nvSpPr>
        <p:spPr>
          <a:xfrm>
            <a:off x="1470313" y="2164762"/>
            <a:ext cx="784557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LCLM5002 – Developing and Managing </a:t>
            </a:r>
            <a:r>
              <a:rPr lang="en-GB" dirty="0" err="1"/>
              <a:t>Inviduals</a:t>
            </a:r>
            <a:r>
              <a:rPr lang="en-GB" dirty="0"/>
              <a:t> and Teams</a:t>
            </a:r>
          </a:p>
          <a:p>
            <a:endParaRPr lang="en-GB" dirty="0"/>
          </a:p>
          <a:p>
            <a:r>
              <a:rPr lang="en-GB"/>
              <a:t>Gabor Solt</a:t>
            </a:r>
          </a:p>
          <a:p>
            <a:endParaRPr lang="en-GB" dirty="0"/>
          </a:p>
          <a:p>
            <a:r>
              <a:rPr lang="en-GB"/>
              <a:t>2435917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6545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E20E086-343C-9775-5FC4-A8240E39B876}"/>
              </a:ext>
            </a:extLst>
          </p:cNvPr>
          <p:cNvSpPr txBox="1"/>
          <p:nvPr/>
        </p:nvSpPr>
        <p:spPr>
          <a:xfrm>
            <a:off x="1876122" y="434027"/>
            <a:ext cx="9352611" cy="58169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>
                <a:ea typeface="+mn-lt"/>
                <a:cs typeface="+mn-lt"/>
              </a:rPr>
              <a:t>Good </a:t>
            </a:r>
            <a:r>
              <a:rPr lang="en-GB" sz="4800">
                <a:ea typeface="+mn-lt"/>
                <a:cs typeface="+mn-lt"/>
              </a:rPr>
              <a:t>morning,</a:t>
            </a:r>
            <a:r>
              <a:rPr lang="en-GB" sz="4800" dirty="0">
                <a:ea typeface="+mn-lt"/>
                <a:cs typeface="+mn-lt"/>
              </a:rPr>
              <a:t> everyone.</a:t>
            </a:r>
            <a:endParaRPr lang="en-GB" sz="4800"/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US" sz="2400">
              <a:ea typeface="+mn-lt"/>
              <a:cs typeface="+mn-lt"/>
            </a:endParaRPr>
          </a:p>
          <a:p>
            <a:endParaRPr lang="en-GB" sz="2400" dirty="0">
              <a:ea typeface="+mn-lt"/>
              <a:cs typeface="+mn-lt"/>
            </a:endParaRPr>
          </a:p>
          <a:p>
            <a:endParaRPr lang="en-GB" sz="2400" dirty="0">
              <a:ea typeface="+mn-lt"/>
              <a:cs typeface="+mn-lt"/>
            </a:endParaRPr>
          </a:p>
          <a:p>
            <a:endParaRPr lang="en-GB" sz="2400" dirty="0">
              <a:ea typeface="+mn-lt"/>
              <a:cs typeface="+mn-lt"/>
            </a:endParaRPr>
          </a:p>
          <a:p>
            <a:endParaRPr lang="en-GB" sz="2400" dirty="0">
              <a:ea typeface="+mn-lt"/>
              <a:cs typeface="+mn-lt"/>
            </a:endParaRPr>
          </a:p>
          <a:p>
            <a:endParaRPr lang="en-GB" sz="2400" dirty="0">
              <a:ea typeface="+mn-lt"/>
              <a:cs typeface="+mn-lt"/>
            </a:endParaRPr>
          </a:p>
          <a:p>
            <a:r>
              <a:rPr lang="en-GB" sz="2400">
                <a:ea typeface="+mn-lt"/>
                <a:cs typeface="+mn-lt"/>
              </a:rPr>
              <a:t>Today I will discuss how </a:t>
            </a:r>
            <a:r>
              <a:rPr lang="en-GB" sz="2400" b="1" u="sng">
                <a:ea typeface="+mn-lt"/>
                <a:cs typeface="+mn-lt"/>
              </a:rPr>
              <a:t>Tesco </a:t>
            </a:r>
            <a:r>
              <a:rPr lang="en-GB" sz="2400">
                <a:ea typeface="+mn-lt"/>
                <a:cs typeface="+mn-lt"/>
              </a:rPr>
              <a:t>can recruit and select employees for digital transformation roles. </a:t>
            </a:r>
            <a:endParaRPr lang="en-GB" sz="2400" dirty="0">
              <a:ea typeface="+mn-lt"/>
              <a:cs typeface="+mn-lt"/>
            </a:endParaRPr>
          </a:p>
          <a:p>
            <a:endParaRPr lang="en-GB" sz="2400" dirty="0">
              <a:ea typeface="+mn-lt"/>
              <a:cs typeface="+mn-lt"/>
            </a:endParaRPr>
          </a:p>
          <a:p>
            <a:r>
              <a:rPr lang="en-GB" sz="2400">
                <a:ea typeface="+mn-lt"/>
                <a:cs typeface="+mn-lt"/>
              </a:rPr>
              <a:t>The presentation focuses on recruitment planning, interview methods and selection techniques that can support successful organisational change.</a:t>
            </a:r>
            <a:endParaRPr lang="en-US" sz="2400">
              <a:ea typeface="+mn-lt"/>
              <a:cs typeface="+mn-lt"/>
            </a:endParaRPr>
          </a:p>
        </p:txBody>
      </p:sp>
      <p:pic>
        <p:nvPicPr>
          <p:cNvPr id="5" name="Picture 4" descr="A cartoon of a smiley face&#10;&#10;AI-generated content may be incorrect.">
            <a:extLst>
              <a:ext uri="{FF2B5EF4-FFF2-40B4-BE49-F238E27FC236}">
                <a16:creationId xmlns:a16="http://schemas.microsoft.com/office/drawing/2014/main" id="{6CBEA76B-B9B9-A0BA-33B3-C40C49E61E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3628" y="431331"/>
            <a:ext cx="4200525" cy="385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977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tore front with a sign&#10;&#10;AI-generated content may be incorrect.">
            <a:extLst>
              <a:ext uri="{FF2B5EF4-FFF2-40B4-BE49-F238E27FC236}">
                <a16:creationId xmlns:a16="http://schemas.microsoft.com/office/drawing/2014/main" id="{D95CD3BA-02DA-0B16-432D-9ABDA22C5EA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49" r="21300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54B453F-91D5-3D08-A0FC-12466E9DBECE}"/>
              </a:ext>
            </a:extLst>
          </p:cNvPr>
          <p:cNvSpPr txBox="1"/>
          <p:nvPr/>
        </p:nvSpPr>
        <p:spPr>
          <a:xfrm>
            <a:off x="154051" y="-445994"/>
            <a:ext cx="5260680" cy="17525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000" i="1" u="sng">
                <a:ln w="3175" cmpd="sng">
                  <a:noFill/>
                </a:ln>
                <a:latin typeface="+mj-lt"/>
                <a:ea typeface="+mj-ea"/>
                <a:cs typeface="+mj-cs"/>
              </a:rPr>
              <a:t>About Tesco: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7DB210-FAA9-AA06-CE5D-452BA858C1F3}"/>
              </a:ext>
            </a:extLst>
          </p:cNvPr>
          <p:cNvSpPr txBox="1"/>
          <p:nvPr/>
        </p:nvSpPr>
        <p:spPr>
          <a:xfrm>
            <a:off x="150410" y="1019734"/>
            <a:ext cx="6336443" cy="482749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85000" lnSpcReduction="10000"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/>
              <a:t>Founded in 1919. </a:t>
            </a:r>
            <a:endParaRPr lang="en-US" sz="24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/>
              <a:t>UK’s largest supermarket retailer.</a:t>
            </a:r>
            <a:endParaRPr lang="en-US" sz="24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/>
              <a:t>Over 300,000 employees.</a:t>
            </a:r>
            <a:endParaRPr lang="en-US" sz="24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/>
              <a:t>Operates stores and online services.</a:t>
            </a:r>
            <a:endParaRPr lang="en-US" sz="24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/>
              <a:t>Significant investment in technology. </a:t>
            </a:r>
            <a:endParaRPr lang="en-US" sz="24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/>
              <a:t>Key Point Tesco’s success increasingly depends on digital innovation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</a:pPr>
            <a:r>
              <a:rPr lang="en-US" b="1"/>
              <a:t> and skilled employees.</a:t>
            </a:r>
          </a:p>
        </p:txBody>
      </p:sp>
    </p:spTree>
    <p:extLst>
      <p:ext uri="{BB962C8B-B14F-4D97-AF65-F5344CB8AC3E}">
        <p14:creationId xmlns:p14="http://schemas.microsoft.com/office/powerpoint/2010/main" val="193428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F2DDC0D-1B8C-6B71-5BAD-5A2FC104E5FD}"/>
              </a:ext>
            </a:extLst>
          </p:cNvPr>
          <p:cNvSpPr txBox="1"/>
          <p:nvPr/>
        </p:nvSpPr>
        <p:spPr>
          <a:xfrm>
            <a:off x="1910136" y="207489"/>
            <a:ext cx="7580522" cy="15043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3200" b="1">
                <a:ln w="3175" cmpd="sng">
                  <a:noFill/>
                </a:ln>
                <a:latin typeface="+mj-lt"/>
                <a:ea typeface="+mj-ea"/>
                <a:cs typeface="+mj-cs"/>
              </a:rPr>
              <a:t>Tesco’s Digital Transformation</a:t>
            </a:r>
          </a:p>
          <a:p>
            <a:pPr algn="ctr" defTabSz="457200">
              <a:spcBef>
                <a:spcPct val="0"/>
              </a:spcBef>
              <a:spcAft>
                <a:spcPts val="600"/>
              </a:spcAft>
            </a:pPr>
            <a:endParaRPr lang="en-US" sz="2400">
              <a:ln w="3175" cmpd="sng">
                <a:noFill/>
              </a:ln>
              <a:latin typeface="+mj-lt"/>
              <a:ea typeface="+mj-ea"/>
              <a:cs typeface="+mj-cs"/>
            </a:endParaRPr>
          </a:p>
          <a:p>
            <a:pPr algn="ctr" defTabSz="457200">
              <a:spcBef>
                <a:spcPct val="0"/>
              </a:spcBef>
              <a:spcAft>
                <a:spcPts val="600"/>
              </a:spcAft>
            </a:pPr>
            <a:endParaRPr lang="en-US" sz="240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3528F4-B899-13DD-122C-1564A3F492FA}"/>
              </a:ext>
            </a:extLst>
          </p:cNvPr>
          <p:cNvSpPr txBox="1"/>
          <p:nvPr/>
        </p:nvSpPr>
        <p:spPr>
          <a:xfrm>
            <a:off x="1226575" y="1277471"/>
            <a:ext cx="7827054" cy="620581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b="1"/>
              <a:t>Transformation Activities  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80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Expansion of online shopping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Data analytics and customer insights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Artificial intelligence (AI)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Supply chain automation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Improved digital customer experience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80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80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b="1"/>
              <a:t>Why Recruitment Matters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80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New technologies require new skills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Effective leadership supports change</a:t>
            </a:r>
            <a:endParaRPr lang="en-US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Recruitment influences transformation success</a:t>
            </a:r>
            <a:endParaRPr lang="en-US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80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C4CE58-36FC-536B-6932-A39FFA2BD3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4443" y="1139179"/>
            <a:ext cx="6756460" cy="4392819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884656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B4C8EDE-0929-AD9D-5341-AEE127A88FBB}"/>
              </a:ext>
            </a:extLst>
          </p:cNvPr>
          <p:cNvSpPr txBox="1"/>
          <p:nvPr/>
        </p:nvSpPr>
        <p:spPr>
          <a:xfrm>
            <a:off x="-308630" y="-1081186"/>
            <a:ext cx="6247024" cy="325245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3200" b="1">
                <a:ln w="3175" cmpd="sng">
                  <a:noFill/>
                </a:ln>
                <a:latin typeface="+mj-lt"/>
                <a:ea typeface="+mj-ea"/>
                <a:cs typeface="+mj-cs"/>
              </a:rPr>
              <a:t>Job Analysis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981EB6-9793-0BCD-42F3-2D06F6A7D998}"/>
              </a:ext>
            </a:extLst>
          </p:cNvPr>
          <p:cNvSpPr txBox="1"/>
          <p:nvPr/>
        </p:nvSpPr>
        <p:spPr>
          <a:xfrm>
            <a:off x="1596370" y="1120588"/>
            <a:ext cx="5955672" cy="529814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b="1"/>
              <a:t>Digital Transformation Project Manager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60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1600" i="1" u="sng"/>
              <a:t>Main Responsibilities: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6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/>
              <a:t>Lead transformation projects</a:t>
            </a:r>
            <a:endParaRPr lang="en-US" sz="16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/>
              <a:t>Coordinate teams and stakeholders</a:t>
            </a:r>
            <a:endParaRPr lang="en-US" sz="16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/>
              <a:t>Manage budgets and timelines</a:t>
            </a:r>
            <a:endParaRPr lang="en-US" sz="16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/>
              <a:t>Monitor performance</a:t>
            </a:r>
            <a:endParaRPr lang="en-US" sz="16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 dirty="0"/>
              <a:t>Support </a:t>
            </a:r>
            <a:r>
              <a:rPr lang="en-US" sz="1600"/>
              <a:t>organizational</a:t>
            </a:r>
            <a:r>
              <a:rPr lang="en-US" sz="1600" dirty="0"/>
              <a:t> change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60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60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b="1"/>
              <a:t>Importance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60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/>
              <a:t>Clarifies role requirements</a:t>
            </a:r>
            <a:endParaRPr lang="en-US" sz="16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/>
              <a:t>Supports effective recruitment</a:t>
            </a:r>
            <a:endParaRPr lang="en-US" sz="16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/>
              <a:t>Reduces hiring mistakes</a:t>
            </a:r>
            <a:endParaRPr lang="en-US" sz="16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600" dirty="0"/>
          </a:p>
        </p:txBody>
      </p:sp>
      <p:pic>
        <p:nvPicPr>
          <p:cNvPr id="4" name="Picture 3" descr="A red and blue text on a black background&#10;&#10;AI-generated content may be incorrect.">
            <a:extLst>
              <a:ext uri="{FF2B5EF4-FFF2-40B4-BE49-F238E27FC236}">
                <a16:creationId xmlns:a16="http://schemas.microsoft.com/office/drawing/2014/main" id="{D1FB2EE1-7131-DF98-7403-B8BEF1D63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7091" y="4622601"/>
            <a:ext cx="5344520" cy="1572151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5" name="Picture 4" descr="A person standing in front of a whiteboard with drawings on it&#10;&#10;AI-generated content may be incorrect.">
            <a:extLst>
              <a:ext uri="{FF2B5EF4-FFF2-40B4-BE49-F238E27FC236}">
                <a16:creationId xmlns:a16="http://schemas.microsoft.com/office/drawing/2014/main" id="{4A9F77B1-EC0F-E46E-AA20-BDDB8B54F3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3419" y="983597"/>
            <a:ext cx="5339604" cy="31875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F46CF4-844C-DF6C-CD2C-A09191895F96}"/>
              </a:ext>
            </a:extLst>
          </p:cNvPr>
          <p:cNvSpPr txBox="1"/>
          <p:nvPr/>
        </p:nvSpPr>
        <p:spPr>
          <a:xfrm>
            <a:off x="1730291" y="750407"/>
            <a:ext cx="17361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Position:</a:t>
            </a:r>
          </a:p>
        </p:txBody>
      </p:sp>
    </p:spTree>
    <p:extLst>
      <p:ext uri="{BB962C8B-B14F-4D97-AF65-F5344CB8AC3E}">
        <p14:creationId xmlns:p14="http://schemas.microsoft.com/office/powerpoint/2010/main" val="15872278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B09E450-FB5A-D9C1-6823-5E47FD5DF69E}"/>
              </a:ext>
            </a:extLst>
          </p:cNvPr>
          <p:cNvSpPr txBox="1"/>
          <p:nvPr/>
        </p:nvSpPr>
        <p:spPr>
          <a:xfrm>
            <a:off x="1918125" y="378024"/>
            <a:ext cx="10262876" cy="58477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i="1">
                <a:ea typeface="+mn-lt"/>
                <a:cs typeface="+mn-lt"/>
              </a:rPr>
              <a:t>Key Duties</a:t>
            </a:r>
            <a:endParaRPr lang="en-US" sz="3200" b="1" i="1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-Deliver digital projects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-Manage stakeholders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-Report project progress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-Achieve transformation objectives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-Monitor KPIs and outcomes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Benefit</a:t>
            </a:r>
            <a:endParaRPr lang="en-GB" b="1" dirty="0"/>
          </a:p>
          <a:p>
            <a:r>
              <a:rPr lang="en-GB" b="1">
                <a:ea typeface="+mn-lt"/>
                <a:cs typeface="+mn-lt"/>
              </a:rPr>
              <a:t>Provides clear expectations for applicants and managers.</a:t>
            </a:r>
            <a:endParaRPr lang="en-GB" b="1" dirty="0"/>
          </a:p>
          <a:p>
            <a:endParaRPr lang="en-GB" b="1" dirty="0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Following the job analysis, Tesco can create a job description that outlines the main duties and responsibilities of the role. For a Digital Transformation Project Manager, this includes leading digital projects, managing stakeholders, and ensuring </a:t>
            </a:r>
            <a:r>
              <a:rPr lang="en-GB">
                <a:ea typeface="+mn-lt"/>
                <a:cs typeface="+mn-lt"/>
              </a:rPr>
              <a:t>objectives  </a:t>
            </a:r>
            <a:r>
              <a:rPr lang="en-GB" dirty="0">
                <a:ea typeface="+mn-lt"/>
                <a:cs typeface="+mn-lt"/>
              </a:rPr>
              <a:t>are delivered on time and within budget. A clear job description helps candidates understand expectations and enables Tesco to attract suitable applicants with the right skills and experience.</a:t>
            </a:r>
            <a:endParaRPr lang="en-GB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627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D9AB933-41C5-7A77-60EE-FDBA8EFD38B0}"/>
              </a:ext>
            </a:extLst>
          </p:cNvPr>
          <p:cNvSpPr txBox="1"/>
          <p:nvPr/>
        </p:nvSpPr>
        <p:spPr>
          <a:xfrm>
            <a:off x="1652108" y="224014"/>
            <a:ext cx="910059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000" b="1" i="1">
                <a:ea typeface="+mn-lt"/>
                <a:cs typeface="+mn-lt"/>
              </a:rPr>
              <a:t>Person Specification</a:t>
            </a:r>
            <a:endParaRPr lang="en-US" sz="3000" b="1" i="1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F00EB5-EC99-CD3C-4EE2-9A94CF202F37}"/>
              </a:ext>
            </a:extLst>
          </p:cNvPr>
          <p:cNvSpPr txBox="1"/>
          <p:nvPr/>
        </p:nvSpPr>
        <p:spPr>
          <a:xfrm>
            <a:off x="1666108" y="854055"/>
            <a:ext cx="9898647" cy="54476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Essential Criteria</a:t>
            </a:r>
            <a:endParaRPr lang="en-GB" sz="2000" b="1" dirty="0"/>
          </a:p>
          <a:p>
            <a:r>
              <a:rPr lang="en-GB" sz="2000" i="1" u="sng"/>
              <a:t>Skills:</a:t>
            </a:r>
            <a:endParaRPr lang="en-GB" sz="2000" i="1" u="sng" dirty="0"/>
          </a:p>
          <a:p>
            <a:r>
              <a:rPr lang="en-GB" sz="1600"/>
              <a:t>-Leadership</a:t>
            </a:r>
          </a:p>
          <a:p>
            <a:r>
              <a:rPr lang="en-GB" sz="1600"/>
              <a:t>-Communication</a:t>
            </a:r>
            <a:endParaRPr lang="en-GB" sz="1600" dirty="0"/>
          </a:p>
          <a:p>
            <a:r>
              <a:rPr lang="en-GB" sz="1600"/>
              <a:t>-Problem-solving</a:t>
            </a:r>
            <a:endParaRPr lang="en-GB" sz="1600" dirty="0"/>
          </a:p>
          <a:p>
            <a:r>
              <a:rPr lang="en-GB" sz="1600"/>
              <a:t>-Change management</a:t>
            </a:r>
            <a:endParaRPr lang="en-GB" sz="1600" dirty="0"/>
          </a:p>
          <a:p>
            <a:endParaRPr lang="en-GB" sz="1600" dirty="0"/>
          </a:p>
          <a:p>
            <a:r>
              <a:rPr lang="en-GB" i="1" u="sng"/>
              <a:t>Qualifications:</a:t>
            </a:r>
          </a:p>
          <a:p>
            <a:r>
              <a:rPr lang="en-GB" sz="1600"/>
              <a:t>Degree-level education</a:t>
            </a:r>
            <a:endParaRPr lang="en-GB" sz="1600" dirty="0"/>
          </a:p>
          <a:p>
            <a:r>
              <a:rPr lang="en-GB" sz="1600"/>
              <a:t>Project management knowledge</a:t>
            </a:r>
            <a:endParaRPr lang="en-GB" sz="1600" dirty="0"/>
          </a:p>
          <a:p>
            <a:endParaRPr lang="en-GB" sz="1600" dirty="0"/>
          </a:p>
          <a:p>
            <a:r>
              <a:rPr lang="en-GB" i="1" u="sng"/>
              <a:t>Personal Attributes</a:t>
            </a:r>
          </a:p>
          <a:p>
            <a:r>
              <a:rPr lang="en-GB" sz="1600"/>
              <a:t>Adaptability</a:t>
            </a:r>
            <a:endParaRPr lang="en-GB" sz="1600" dirty="0"/>
          </a:p>
          <a:p>
            <a:r>
              <a:rPr lang="en-GB" sz="1600"/>
              <a:t>Resilience</a:t>
            </a:r>
            <a:endParaRPr lang="en-GB" sz="1600" dirty="0"/>
          </a:p>
          <a:p>
            <a:r>
              <a:rPr lang="en-GB" sz="1600"/>
              <a:t>Strategic thinking</a:t>
            </a:r>
            <a:endParaRPr lang="en-GB" sz="1600" dirty="0"/>
          </a:p>
          <a:p>
            <a:endParaRPr lang="en-GB" sz="1600" dirty="0"/>
          </a:p>
          <a:p>
            <a:endParaRPr lang="en-GB" sz="1600" b="1" dirty="0"/>
          </a:p>
          <a:p>
            <a:r>
              <a:rPr lang="en-GB" sz="1600" b="1" i="1" dirty="0"/>
              <a:t>A person specification identifies the skills and qualities required for a role. For this position, Tesco should seek candidates with leadership, communication, problem-solving, and change management skills. A balance of technical expertise  and people skills is essential for successful transformation.</a:t>
            </a:r>
            <a:endParaRPr lang="en-GB" i="1"/>
          </a:p>
          <a:p>
            <a:pPr algn="l"/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6279850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A585846-41BB-87A7-53FE-0EF3B52ED695}"/>
              </a:ext>
            </a:extLst>
          </p:cNvPr>
          <p:cNvSpPr txBox="1"/>
          <p:nvPr/>
        </p:nvSpPr>
        <p:spPr>
          <a:xfrm>
            <a:off x="1730497" y="396766"/>
            <a:ext cx="10206667" cy="69865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ea typeface="+mn-lt"/>
                <a:cs typeface="+mn-lt"/>
              </a:rPr>
              <a:t>Recruitment Advertising</a:t>
            </a:r>
            <a:endParaRPr lang="en-US" sz="3200" b="1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sz="2000" i="1" u="sng">
                <a:ea typeface="+mn-lt"/>
                <a:cs typeface="+mn-lt"/>
              </a:rPr>
              <a:t>Internal Recruitment</a:t>
            </a:r>
            <a:endParaRPr lang="en-GB" sz="2000" i="1" u="sng"/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-Tesco Careers Portal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-Employee promotion opportunities</a:t>
            </a:r>
            <a:endParaRPr lang="en-GB" sz="2000" dirty="0"/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External Recruitment</a:t>
            </a:r>
            <a:endParaRPr lang="en-GB" sz="2000" dirty="0"/>
          </a:p>
          <a:p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LinkedIn 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Indeed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Total Jobs</a:t>
            </a:r>
            <a:endParaRPr lang="en-GB" sz="2000" dirty="0"/>
          </a:p>
          <a:p>
            <a:r>
              <a:rPr lang="en-GB" sz="2000">
                <a:ea typeface="+mn-lt"/>
                <a:cs typeface="+mn-lt"/>
              </a:rPr>
              <a:t>Recommendation</a:t>
            </a:r>
            <a:endParaRPr lang="en-GB" sz="2000" dirty="0"/>
          </a:p>
          <a:p>
            <a:endParaRPr lang="en-GB" sz="2000" dirty="0"/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800">
                <a:ea typeface="+mn-lt"/>
                <a:cs typeface="+mn-lt"/>
              </a:rPr>
              <a:t>Combine internal and external recruitment to attract diverse talent.</a:t>
            </a:r>
            <a:endParaRPr lang="en-GB" sz="2800"/>
          </a:p>
          <a:p>
            <a:endParaRPr lang="en-GB" sz="2800" dirty="0"/>
          </a:p>
          <a:p>
            <a:endParaRPr lang="en-GB" sz="2800" dirty="0"/>
          </a:p>
          <a:p>
            <a:endParaRPr lang="en-GB"/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8488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142739-113E-21F9-2341-CF693309B607}"/>
              </a:ext>
            </a:extLst>
          </p:cNvPr>
          <p:cNvSpPr txBox="1"/>
          <p:nvPr/>
        </p:nvSpPr>
        <p:spPr>
          <a:xfrm>
            <a:off x="3052842" y="154009"/>
            <a:ext cx="92237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Interview Type 1 – Competency-Based Interview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AA1743-6964-DD8E-6137-72C944B61FBA}"/>
              </a:ext>
            </a:extLst>
          </p:cNvPr>
          <p:cNvSpPr txBox="1"/>
          <p:nvPr/>
        </p:nvSpPr>
        <p:spPr>
          <a:xfrm>
            <a:off x="1881841" y="1260237"/>
            <a:ext cx="10038656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i="1">
                <a:ea typeface="+mn-lt"/>
                <a:cs typeface="+mn-lt"/>
              </a:rPr>
              <a:t>Purpose</a:t>
            </a:r>
            <a:endParaRPr lang="en-US" sz="2000"/>
          </a:p>
          <a:p>
            <a:r>
              <a:rPr lang="en-GB">
                <a:ea typeface="+mn-lt"/>
                <a:cs typeface="+mn-lt"/>
              </a:rPr>
              <a:t>Assesses job-related competencies.</a:t>
            </a:r>
            <a:endParaRPr lang="en-GB"/>
          </a:p>
          <a:p>
            <a:endParaRPr lang="en-GB"/>
          </a:p>
          <a:p>
            <a:endParaRPr lang="en-GB" sz="2000" b="1" i="1" dirty="0"/>
          </a:p>
          <a:p>
            <a:r>
              <a:rPr lang="en-GB" sz="2000" b="1" i="1"/>
              <a:t>Example Question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“Describe a time you successfully managed organisational change.”</a:t>
            </a:r>
            <a:endParaRPr lang="en-GB"/>
          </a:p>
          <a:p>
            <a:endParaRPr lang="en-GB"/>
          </a:p>
          <a:p>
            <a:endParaRPr lang="en-GB" sz="2000" b="1" i="1" dirty="0">
              <a:ea typeface="+mn-lt"/>
              <a:cs typeface="+mn-lt"/>
            </a:endParaRPr>
          </a:p>
          <a:p>
            <a:r>
              <a:rPr lang="en-GB" sz="2000" b="1" i="1">
                <a:ea typeface="+mn-lt"/>
                <a:cs typeface="+mn-lt"/>
              </a:rPr>
              <a:t>Advantages</a:t>
            </a:r>
            <a:endParaRPr lang="en-GB" sz="2000" b="1" i="1"/>
          </a:p>
          <a:p>
            <a:endParaRPr lang="en-GB" sz="2000" b="1" i="1" dirty="0"/>
          </a:p>
          <a:p>
            <a:r>
              <a:rPr lang="en-GB">
                <a:ea typeface="+mn-lt"/>
                <a:cs typeface="+mn-lt"/>
              </a:rPr>
              <a:t>-Fair and structured</a:t>
            </a:r>
            <a:endParaRPr lang="en-GB"/>
          </a:p>
          <a:p>
            <a:r>
              <a:rPr lang="en-GB">
                <a:ea typeface="+mn-lt"/>
                <a:cs typeface="+mn-lt"/>
              </a:rPr>
              <a:t>-Easy comparison of candidates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-Strong predictor of performance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b="1" u="sng" dirty="0">
                <a:ea typeface="+mn-lt"/>
                <a:cs typeface="+mn-lt"/>
              </a:rPr>
              <a:t>Limitation: Candidates may provide rehearsed answers.</a:t>
            </a:r>
            <a:endParaRPr lang="en-GB" b="1" u="sng"/>
          </a:p>
        </p:txBody>
      </p:sp>
    </p:spTree>
    <p:extLst>
      <p:ext uri="{BB962C8B-B14F-4D97-AF65-F5344CB8AC3E}">
        <p14:creationId xmlns:p14="http://schemas.microsoft.com/office/powerpoint/2010/main" val="1335298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6E6DA9E-F8EE-B0F1-C830-48939AE3ED4E}"/>
              </a:ext>
            </a:extLst>
          </p:cNvPr>
          <p:cNvSpPr txBox="1"/>
          <p:nvPr/>
        </p:nvSpPr>
        <p:spPr>
          <a:xfrm>
            <a:off x="2145140" y="546215"/>
            <a:ext cx="9856644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ea typeface="+mn-lt"/>
                <a:cs typeface="+mn-lt"/>
              </a:rPr>
              <a:t>Interview Type 2 – Behavioural Interview</a:t>
            </a:r>
            <a:endParaRPr lang="en-US" sz="2800" b="1"/>
          </a:p>
          <a:p>
            <a:endParaRPr lang="en-GB"/>
          </a:p>
          <a:p>
            <a:r>
              <a:rPr lang="en-GB" sz="2000" b="1" i="1">
                <a:ea typeface="+mn-lt"/>
                <a:cs typeface="+mn-lt"/>
              </a:rPr>
              <a:t>Purpose</a:t>
            </a:r>
            <a:endParaRPr lang="en-GB" sz="2000" b="1" i="1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Examines past behaviour and experience.</a:t>
            </a:r>
            <a:endParaRPr lang="en-GB"/>
          </a:p>
          <a:p>
            <a:endParaRPr lang="en-GB"/>
          </a:p>
          <a:p>
            <a:r>
              <a:rPr lang="en-GB" b="1" u="sng">
                <a:ea typeface="+mn-lt"/>
                <a:cs typeface="+mn-lt"/>
              </a:rPr>
              <a:t>STAR Framework</a:t>
            </a:r>
            <a:endParaRPr lang="en-GB" b="1" u="sng"/>
          </a:p>
          <a:p>
            <a:r>
              <a:rPr lang="en-GB"/>
              <a:t>-</a:t>
            </a:r>
            <a:r>
              <a:rPr lang="en-GB">
                <a:ea typeface="+mn-lt"/>
                <a:cs typeface="+mn-lt"/>
              </a:rPr>
              <a:t>Situation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-Task</a:t>
            </a:r>
            <a:endParaRPr lang="en-GB"/>
          </a:p>
          <a:p>
            <a:r>
              <a:rPr lang="en-GB">
                <a:ea typeface="+mn-lt"/>
                <a:cs typeface="+mn-lt"/>
              </a:rPr>
              <a:t>-Action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-Result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b="1" i="1" u="sng">
                <a:ea typeface="+mn-lt"/>
                <a:cs typeface="+mn-lt"/>
              </a:rPr>
              <a:t>Example Question</a:t>
            </a:r>
            <a:endParaRPr lang="en-GB" b="1" i="1" u="sng"/>
          </a:p>
          <a:p>
            <a:endParaRPr lang="en-GB" i="1" dirty="0"/>
          </a:p>
          <a:p>
            <a:r>
              <a:rPr lang="en-GB" i="1">
                <a:ea typeface="+mn-lt"/>
                <a:cs typeface="+mn-lt"/>
              </a:rPr>
              <a:t>“Tell me about a time you overcame resistance to change.”</a:t>
            </a:r>
            <a:endParaRPr lang="en-GB" i="1" dirty="0"/>
          </a:p>
          <a:p>
            <a:endParaRPr lang="en-GB" i="1" dirty="0"/>
          </a:p>
          <a:p>
            <a:endParaRPr lang="en-GB" b="1" i="1" u="sng" dirty="0">
              <a:ea typeface="+mn-lt"/>
              <a:cs typeface="+mn-lt"/>
            </a:endParaRPr>
          </a:p>
          <a:p>
            <a:r>
              <a:rPr lang="en-GB" b="1" i="1" u="sng">
                <a:ea typeface="+mn-lt"/>
                <a:cs typeface="+mn-lt"/>
              </a:rPr>
              <a:t>Advantage</a:t>
            </a:r>
            <a:endParaRPr lang="en-GB" b="1" i="1" u="sng"/>
          </a:p>
          <a:p>
            <a:r>
              <a:rPr lang="en-GB" dirty="0">
                <a:ea typeface="+mn-lt"/>
                <a:cs typeface="+mn-lt"/>
              </a:rPr>
              <a:t>Provides real evidence of capability.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98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E5352E-700A-F3D0-50E8-490A69475CB2}"/>
              </a:ext>
            </a:extLst>
          </p:cNvPr>
          <p:cNvSpPr txBox="1"/>
          <p:nvPr/>
        </p:nvSpPr>
        <p:spPr>
          <a:xfrm>
            <a:off x="1750140" y="534984"/>
            <a:ext cx="10192666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ea typeface="+mn-lt"/>
                <a:cs typeface="+mn-lt"/>
              </a:rPr>
              <a:t>Interview Type 3 – Situational Interview</a:t>
            </a:r>
            <a:endParaRPr lang="en-US" sz="2800" b="1"/>
          </a:p>
          <a:p>
            <a:endParaRPr lang="en-GB"/>
          </a:p>
          <a:p>
            <a:r>
              <a:rPr lang="en-GB" sz="2000" b="1" i="1" u="sng">
                <a:ea typeface="+mn-lt"/>
                <a:cs typeface="+mn-lt"/>
              </a:rPr>
              <a:t>Purpose</a:t>
            </a:r>
            <a:endParaRPr lang="en-GB" sz="2000" b="1" i="1" u="sng"/>
          </a:p>
          <a:p>
            <a:r>
              <a:rPr lang="en-GB">
                <a:ea typeface="+mn-lt"/>
                <a:cs typeface="+mn-lt"/>
              </a:rPr>
              <a:t>Assesses future decision-making.</a:t>
            </a:r>
            <a:endParaRPr lang="en-GB"/>
          </a:p>
          <a:p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b="1" i="1" u="sng">
                <a:ea typeface="+mn-lt"/>
                <a:cs typeface="+mn-lt"/>
              </a:rPr>
              <a:t>Example Question</a:t>
            </a:r>
            <a:endParaRPr lang="en-GB" b="1" i="1" u="sng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“How would you manage staff resistance to a new digital system?”</a:t>
            </a:r>
            <a:endParaRPr lang="en-GB"/>
          </a:p>
          <a:p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endParaRPr lang="en-GB" b="1" i="1" u="sng" dirty="0">
              <a:ea typeface="+mn-lt"/>
              <a:cs typeface="+mn-lt"/>
            </a:endParaRPr>
          </a:p>
          <a:p>
            <a:r>
              <a:rPr lang="en-GB" b="1" i="1" u="sng">
                <a:ea typeface="+mn-lt"/>
                <a:cs typeface="+mn-lt"/>
              </a:rPr>
              <a:t>Advantages</a:t>
            </a:r>
            <a:endParaRPr lang="en-GB" b="1" i="1" u="sng"/>
          </a:p>
          <a:p>
            <a:r>
              <a:rPr lang="en-GB">
                <a:ea typeface="+mn-lt"/>
                <a:cs typeface="+mn-lt"/>
              </a:rPr>
              <a:t>Tests judgement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Measures problem-solving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Relevant to transformation roles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Limitation:  Responses may not reflect actual behaviour.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7476296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3A2F2A8-A03F-D66D-5613-B6FEEFCCD793}"/>
              </a:ext>
            </a:extLst>
          </p:cNvPr>
          <p:cNvSpPr txBox="1"/>
          <p:nvPr/>
        </p:nvSpPr>
        <p:spPr>
          <a:xfrm>
            <a:off x="2288598" y="572790"/>
            <a:ext cx="9450617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+mn-lt"/>
                <a:cs typeface="+mn-lt"/>
              </a:rPr>
              <a:t>Questioning Techniques</a:t>
            </a:r>
            <a:endParaRPr lang="en-US" sz="2800" b="1"/>
          </a:p>
          <a:p>
            <a:r>
              <a:rPr lang="en-US" sz="2000" i="1" u="sng">
                <a:ea typeface="+mn-lt"/>
                <a:cs typeface="+mn-lt"/>
              </a:rPr>
              <a:t>Effective Techniques</a:t>
            </a:r>
            <a:br>
              <a:rPr lang="en-US" sz="2000" i="1" u="sng" dirty="0"/>
            </a:br>
            <a:endParaRPr lang="en-US" sz="2000" i="1" u="sng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20C7F00-5635-7933-5E1A-EF410917F3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570750"/>
              </p:ext>
            </p:extLst>
          </p:nvPr>
        </p:nvGraphicFramePr>
        <p:xfrm>
          <a:off x="2293515" y="1985416"/>
          <a:ext cx="8785264" cy="28797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2632">
                  <a:extLst>
                    <a:ext uri="{9D8B030D-6E8A-4147-A177-3AD203B41FA5}">
                      <a16:colId xmlns:a16="http://schemas.microsoft.com/office/drawing/2014/main" val="3596602347"/>
                    </a:ext>
                  </a:extLst>
                </a:gridCol>
                <a:gridCol w="4392632">
                  <a:extLst>
                    <a:ext uri="{9D8B030D-6E8A-4147-A177-3AD203B41FA5}">
                      <a16:colId xmlns:a16="http://schemas.microsoft.com/office/drawing/2014/main" val="1757814842"/>
                    </a:ext>
                  </a:extLst>
                </a:gridCol>
              </a:tblGrid>
              <a:tr h="477016">
                <a:tc>
                  <a:txBody>
                    <a:bodyPr/>
                    <a:lstStyle/>
                    <a:p>
                      <a:r>
                        <a:rPr lang="en-GB"/>
                        <a:t>Technique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Purpose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7239170"/>
                  </a:ext>
                </a:extLst>
              </a:tr>
              <a:tr h="477016">
                <a:tc>
                  <a:txBody>
                    <a:bodyPr/>
                    <a:lstStyle/>
                    <a:p>
                      <a:r>
                        <a:rPr lang="en-GB"/>
                        <a:t>Behavioural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Assess past experience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1842688"/>
                  </a:ext>
                </a:extLst>
              </a:tr>
              <a:tr h="477016">
                <a:tc>
                  <a:txBody>
                    <a:bodyPr/>
                    <a:lstStyle/>
                    <a:p>
                      <a:r>
                        <a:rPr lang="en-GB"/>
                        <a:t>Competency-based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Measure Skills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1748718"/>
                  </a:ext>
                </a:extLst>
              </a:tr>
              <a:tr h="477016">
                <a:tc>
                  <a:txBody>
                    <a:bodyPr/>
                    <a:lstStyle/>
                    <a:p>
                      <a:r>
                        <a:rPr lang="en-GB"/>
                        <a:t>Situational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Assess judgement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2532086"/>
                  </a:ext>
                </a:extLst>
              </a:tr>
              <a:tr h="477016">
                <a:tc>
                  <a:txBody>
                    <a:bodyPr/>
                    <a:lstStyle/>
                    <a:p>
                      <a:r>
                        <a:rPr lang="en-GB"/>
                        <a:t>Probing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Gain more detail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63755"/>
                  </a:ext>
                </a:extLst>
              </a:tr>
              <a:tr h="494683">
                <a:tc>
                  <a:txBody>
                    <a:bodyPr/>
                    <a:lstStyle/>
                    <a:p>
                      <a:r>
                        <a:rPr lang="en-GB"/>
                        <a:t>Socratic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Encourage</a:t>
                      </a:r>
                      <a:r>
                        <a:rPr lang="en-GB" dirty="0"/>
                        <a:t> critical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3115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22855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CCBB2EF-AA2C-F0D5-F985-54390786C9CA}"/>
              </a:ext>
            </a:extLst>
          </p:cNvPr>
          <p:cNvSpPr txBox="1"/>
          <p:nvPr/>
        </p:nvSpPr>
        <p:spPr>
          <a:xfrm>
            <a:off x="2061032" y="854338"/>
            <a:ext cx="858256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/>
              <a:t>Face-to-Face vs. Virtual </a:t>
            </a:r>
            <a:r>
              <a:rPr lang="en-GB" sz="2800" b="1"/>
              <a:t>Interviews</a:t>
            </a:r>
            <a:endParaRPr lang="en-GB" sz="2800" b="1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322DB78-6874-CD12-8817-E802B44B49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4668200"/>
              </p:ext>
            </p:extLst>
          </p:nvPr>
        </p:nvGraphicFramePr>
        <p:xfrm>
          <a:off x="2056504" y="1663671"/>
          <a:ext cx="9149634" cy="35293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4817">
                  <a:extLst>
                    <a:ext uri="{9D8B030D-6E8A-4147-A177-3AD203B41FA5}">
                      <a16:colId xmlns:a16="http://schemas.microsoft.com/office/drawing/2014/main" val="1831769566"/>
                    </a:ext>
                  </a:extLst>
                </a:gridCol>
                <a:gridCol w="4574817">
                  <a:extLst>
                    <a:ext uri="{9D8B030D-6E8A-4147-A177-3AD203B41FA5}">
                      <a16:colId xmlns:a16="http://schemas.microsoft.com/office/drawing/2014/main" val="1265744171"/>
                    </a:ext>
                  </a:extLst>
                </a:gridCol>
              </a:tblGrid>
              <a:tr h="705869">
                <a:tc>
                  <a:txBody>
                    <a:bodyPr/>
                    <a:lstStyle/>
                    <a:p>
                      <a:r>
                        <a:rPr lang="en-GB"/>
                        <a:t>Face-to-Face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Virtual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2083867"/>
                  </a:ext>
                </a:extLst>
              </a:tr>
              <a:tr h="705869">
                <a:tc>
                  <a:txBody>
                    <a:bodyPr/>
                    <a:lstStyle/>
                    <a:p>
                      <a:r>
                        <a:rPr lang="en-GB"/>
                        <a:t>Better rapport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More flexibility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5088335"/>
                  </a:ext>
                </a:extLst>
              </a:tr>
              <a:tr h="705869">
                <a:tc>
                  <a:txBody>
                    <a:bodyPr/>
                    <a:lstStyle/>
                    <a:p>
                      <a:r>
                        <a:rPr lang="en-GB"/>
                        <a:t>Observe body language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Lower costs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5376516"/>
                  </a:ext>
                </a:extLst>
              </a:tr>
              <a:tr h="705869">
                <a:tc>
                  <a:txBody>
                    <a:bodyPr/>
                    <a:lstStyle/>
                    <a:p>
                      <a:r>
                        <a:rPr lang="en-GB" dirty="0"/>
                        <a:t>Stronger </a:t>
                      </a:r>
                      <a:r>
                        <a:rPr lang="en-GB"/>
                        <a:t>engagement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Wider talent pool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6144310"/>
                  </a:ext>
                </a:extLst>
              </a:tr>
              <a:tr h="705869">
                <a:tc>
                  <a:txBody>
                    <a:bodyPr/>
                    <a:lstStyle/>
                    <a:p>
                      <a:r>
                        <a:rPr lang="en-GB"/>
                        <a:t>Time consuming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Technology risks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472986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88DF556-0985-DA28-D0BD-3A134346C4B5}"/>
              </a:ext>
            </a:extLst>
          </p:cNvPr>
          <p:cNvSpPr txBox="1"/>
          <p:nvPr/>
        </p:nvSpPr>
        <p:spPr>
          <a:xfrm>
            <a:off x="1990796" y="5191338"/>
            <a:ext cx="9268605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Recommended Approach:</a:t>
            </a:r>
          </a:p>
          <a:p>
            <a:r>
              <a:rPr lang="en-GB" i="1" u="sng"/>
              <a:t>Hybrid model:</a:t>
            </a:r>
          </a:p>
          <a:p>
            <a:r>
              <a:rPr lang="en-GB"/>
              <a:t>-First stage virtual</a:t>
            </a:r>
          </a:p>
          <a:p>
            <a:r>
              <a:rPr lang="en-GB"/>
              <a:t>-Final stage Face-to-Face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9090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4A3784-A15C-9DE1-FBF4-8BD88B146C60}"/>
              </a:ext>
            </a:extLst>
          </p:cNvPr>
          <p:cNvSpPr txBox="1"/>
          <p:nvPr/>
        </p:nvSpPr>
        <p:spPr>
          <a:xfrm>
            <a:off x="1881764" y="389230"/>
            <a:ext cx="9646630" cy="54168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000" b="1">
                <a:ea typeface="+mn-lt"/>
                <a:cs typeface="+mn-lt"/>
              </a:rPr>
              <a:t>Recommendations</a:t>
            </a:r>
            <a:endParaRPr lang="en-US" sz="3000" b="1"/>
          </a:p>
          <a:p>
            <a:endParaRPr lang="en-GB"/>
          </a:p>
          <a:p>
            <a:r>
              <a:rPr lang="en-GB" sz="2200" b="1" i="1">
                <a:ea typeface="+mn-lt"/>
                <a:cs typeface="+mn-lt"/>
              </a:rPr>
              <a:t>Key Recommendations</a:t>
            </a:r>
            <a:endParaRPr lang="en-GB" sz="2200" b="1" i="1"/>
          </a:p>
          <a:p>
            <a:endParaRPr lang="en-GB"/>
          </a:p>
          <a:p>
            <a:pPr marL="342900" indent="-342900">
              <a:buAutoNum type="arabicPeriod"/>
            </a:pPr>
            <a:r>
              <a:rPr lang="en-GB" sz="2000">
                <a:ea typeface="+mn-lt"/>
                <a:cs typeface="+mn-lt"/>
              </a:rPr>
              <a:t>Conduct detailed job analysis.</a:t>
            </a:r>
            <a:endParaRPr lang="en-GB" sz="2000"/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2. Use internal and external recruitment.</a:t>
            </a:r>
            <a:endParaRPr lang="en-GB" sz="2000"/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3. Apply competency-based interviews.</a:t>
            </a:r>
            <a:endParaRPr lang="en-GB" sz="2000"/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4. Include situational questions.</a:t>
            </a:r>
            <a:endParaRPr lang="en-GB" sz="2000"/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5. Use probing techniques.</a:t>
            </a:r>
            <a:endParaRPr lang="en-GB" sz="2000"/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6. Adopt a hybrid interview process.</a:t>
            </a:r>
            <a:endParaRPr lang="en-GB" sz="200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7. Prioritise leadership and change-management skills.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897542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6757F77-026D-A958-076D-109979E9207E}"/>
              </a:ext>
            </a:extLst>
          </p:cNvPr>
          <p:cNvSpPr txBox="1"/>
          <p:nvPr/>
        </p:nvSpPr>
        <p:spPr>
          <a:xfrm>
            <a:off x="1607285" y="509802"/>
            <a:ext cx="10192666" cy="51090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000" b="1" dirty="0"/>
              <a:t>Conclusion </a:t>
            </a:r>
            <a:endParaRPr lang="en-US" sz="3000" b="1"/>
          </a:p>
          <a:p>
            <a:r>
              <a:rPr lang="en-GB"/>
              <a:t>-Tesco’s transformation requires skilled leaders. </a:t>
            </a:r>
            <a:endParaRPr lang="en-GB" sz="2000" b="1" i="1" dirty="0"/>
          </a:p>
          <a:p>
            <a:endParaRPr lang="en-GB" dirty="0"/>
          </a:p>
          <a:p>
            <a:r>
              <a:rPr lang="en-GB"/>
              <a:t>-Effective recruitment supports organisational </a:t>
            </a:r>
            <a:r>
              <a:rPr lang="en-GB" dirty="0"/>
              <a:t>success. </a:t>
            </a:r>
            <a:endParaRPr lang="en-GB"/>
          </a:p>
          <a:p>
            <a:endParaRPr lang="en-GB" dirty="0"/>
          </a:p>
          <a:p>
            <a:r>
              <a:rPr lang="en-GB"/>
              <a:t>-Structured interviews improve selection quality. </a:t>
            </a:r>
          </a:p>
          <a:p>
            <a:endParaRPr lang="en-GB" dirty="0"/>
          </a:p>
          <a:p>
            <a:r>
              <a:rPr lang="en-GB"/>
              <a:t>-Hybrid interviewing offers flexibility and efficiency.</a:t>
            </a:r>
          </a:p>
          <a:p>
            <a:endParaRPr lang="en-GB" dirty="0"/>
          </a:p>
          <a:p>
            <a:r>
              <a:rPr lang="en-GB"/>
              <a:t>-Selecting the right people increases the likelihood of successful transformation. </a:t>
            </a:r>
          </a:p>
          <a:p>
            <a:endParaRPr lang="en-GB"/>
          </a:p>
          <a:p>
            <a:endParaRPr lang="en-GB" sz="2000" b="1" i="1" dirty="0"/>
          </a:p>
          <a:p>
            <a:endParaRPr lang="en-GB" sz="2000" b="1" i="1" dirty="0"/>
          </a:p>
          <a:p>
            <a:endParaRPr lang="en-GB" sz="2000" b="1" i="1" dirty="0"/>
          </a:p>
          <a:p>
            <a:r>
              <a:rPr lang="en-GB" sz="2000" b="1" i="1"/>
              <a:t>Final Message </a:t>
            </a:r>
            <a:endParaRPr lang="en-GB"/>
          </a:p>
          <a:p>
            <a:endParaRPr lang="en-GB"/>
          </a:p>
          <a:p>
            <a:r>
              <a:rPr lang="en-GB" b="1" i="1" u="sng"/>
              <a:t>People are the key factor in delivering successful digital transformation. Thanks for listening.</a:t>
            </a:r>
          </a:p>
        </p:txBody>
      </p:sp>
    </p:spTree>
    <p:extLst>
      <p:ext uri="{BB962C8B-B14F-4D97-AF65-F5344CB8AC3E}">
        <p14:creationId xmlns:p14="http://schemas.microsoft.com/office/powerpoint/2010/main" val="6836968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F2E39EE-75B5-F514-8AC4-9182138A6DCF}"/>
              </a:ext>
            </a:extLst>
          </p:cNvPr>
          <p:cNvSpPr txBox="1"/>
          <p:nvPr/>
        </p:nvSpPr>
        <p:spPr>
          <a:xfrm>
            <a:off x="1427964" y="537779"/>
            <a:ext cx="10601668" cy="52322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i="1" dirty="0">
                <a:ea typeface="+mn-lt"/>
                <a:cs typeface="+mn-lt"/>
              </a:rPr>
              <a:t>References </a:t>
            </a:r>
            <a:endParaRPr lang="en-US" sz="2800" b="1" i="1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Armstrong, M. and Taylor, S. (2023) Armstrong’s Handbook of Human Resource Management Practice. 16th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London: Kogan Page. 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Bratton, J. and Gold, J. (2023) Human Resource Management: Theory and Practice. 8th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London: Palgrave Macmillan. 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Chartered Institute of Personnel and Development (CIPD) (2024) Recruitment and Selection Factsheet. Available at: https://www.cipd.org.uk (Accessed: 5 June 2025). 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Dessler, G. (2020) Human Resource Management. 16th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Harlow: Pearson Education. 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Tesco PLC (2024) Annual Report and Financial Statements 2024. Available at: https://www.tescoplc.com (Accessed: 5 June 2025). 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Torrington, D., Hall, L., Taylor, S. and Atkinson, C. (2023) Human Resource Management. 12th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Harlow: Pearson Education.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3834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469</cp:revision>
  <dcterms:created xsi:type="dcterms:W3CDTF">2026-06-10T13:31:56Z</dcterms:created>
  <dcterms:modified xsi:type="dcterms:W3CDTF">2026-06-10T18:51:02Z</dcterms:modified>
</cp:coreProperties>
</file>