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85DAB3-3D8D-4E11-80D3-E00ECCB5E304}" v="20" dt="2020-09-26T09:58:56.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64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davies" userId="3988499915f1c3e3" providerId="LiveId" clId="{DC85DAB3-3D8D-4E11-80D3-E00ECCB5E304}"/>
    <pc:docChg chg="undo custSel addSld delSld modSld">
      <pc:chgData name="samantha davies" userId="3988499915f1c3e3" providerId="LiveId" clId="{DC85DAB3-3D8D-4E11-80D3-E00ECCB5E304}" dt="2020-09-26T10:01:39.138" v="593" actId="27636"/>
      <pc:docMkLst>
        <pc:docMk/>
      </pc:docMkLst>
      <pc:sldChg chg="modSp mod">
        <pc:chgData name="samantha davies" userId="3988499915f1c3e3" providerId="LiveId" clId="{DC85DAB3-3D8D-4E11-80D3-E00ECCB5E304}" dt="2020-09-26T10:01:39.138" v="593" actId="27636"/>
        <pc:sldMkLst>
          <pc:docMk/>
          <pc:sldMk cId="2139855678" sldId="256"/>
        </pc:sldMkLst>
        <pc:spChg chg="mod">
          <ac:chgData name="samantha davies" userId="3988499915f1c3e3" providerId="LiveId" clId="{DC85DAB3-3D8D-4E11-80D3-E00ECCB5E304}" dt="2020-09-26T09:56:49.179" v="542" actId="20577"/>
          <ac:spMkLst>
            <pc:docMk/>
            <pc:sldMk cId="2139855678" sldId="256"/>
            <ac:spMk id="2" creationId="{00000000-0000-0000-0000-000000000000}"/>
          </ac:spMkLst>
        </pc:spChg>
        <pc:spChg chg="mod">
          <ac:chgData name="samantha davies" userId="3988499915f1c3e3" providerId="LiveId" clId="{DC85DAB3-3D8D-4E11-80D3-E00ECCB5E304}" dt="2020-09-26T09:44:43.253" v="445" actId="1076"/>
          <ac:spMkLst>
            <pc:docMk/>
            <pc:sldMk cId="2139855678" sldId="256"/>
            <ac:spMk id="3" creationId="{00000000-0000-0000-0000-000000000000}"/>
          </ac:spMkLst>
        </pc:spChg>
        <pc:spChg chg="mod">
          <ac:chgData name="samantha davies" userId="3988499915f1c3e3" providerId="LiveId" clId="{DC85DAB3-3D8D-4E11-80D3-E00ECCB5E304}" dt="2020-09-26T10:01:08.011" v="584" actId="2710"/>
          <ac:spMkLst>
            <pc:docMk/>
            <pc:sldMk cId="2139855678" sldId="256"/>
            <ac:spMk id="5" creationId="{00000000-0000-0000-0000-000000000000}"/>
          </ac:spMkLst>
        </pc:spChg>
        <pc:spChg chg="mod">
          <ac:chgData name="samantha davies" userId="3988499915f1c3e3" providerId="LiveId" clId="{DC85DAB3-3D8D-4E11-80D3-E00ECCB5E304}" dt="2020-09-26T10:01:39.138" v="593" actId="27636"/>
          <ac:spMkLst>
            <pc:docMk/>
            <pc:sldMk cId="2139855678" sldId="256"/>
            <ac:spMk id="6" creationId="{00000000-0000-0000-0000-000000000000}"/>
          </ac:spMkLst>
        </pc:spChg>
        <pc:spChg chg="mod">
          <ac:chgData name="samantha davies" userId="3988499915f1c3e3" providerId="LiveId" clId="{DC85DAB3-3D8D-4E11-80D3-E00ECCB5E304}" dt="2020-09-26T10:01:19.850" v="586" actId="20577"/>
          <ac:spMkLst>
            <pc:docMk/>
            <pc:sldMk cId="2139855678" sldId="256"/>
            <ac:spMk id="7" creationId="{00000000-0000-0000-0000-000000000000}"/>
          </ac:spMkLst>
        </pc:spChg>
        <pc:spChg chg="mod">
          <ac:chgData name="samantha davies" userId="3988499915f1c3e3" providerId="LiveId" clId="{DC85DAB3-3D8D-4E11-80D3-E00ECCB5E304}" dt="2020-09-26T09:57:58.799" v="554" actId="20577"/>
          <ac:spMkLst>
            <pc:docMk/>
            <pc:sldMk cId="2139855678" sldId="256"/>
            <ac:spMk id="8" creationId="{00000000-0000-0000-0000-000000000000}"/>
          </ac:spMkLst>
        </pc:spChg>
        <pc:spChg chg="mod">
          <ac:chgData name="samantha davies" userId="3988499915f1c3e3" providerId="LiveId" clId="{DC85DAB3-3D8D-4E11-80D3-E00ECCB5E304}" dt="2020-09-26T09:47:34.732" v="450" actId="14100"/>
          <ac:spMkLst>
            <pc:docMk/>
            <pc:sldMk cId="2139855678" sldId="256"/>
            <ac:spMk id="9" creationId="{00000000-0000-0000-0000-000000000000}"/>
          </ac:spMkLst>
        </pc:spChg>
        <pc:spChg chg="mod">
          <ac:chgData name="samantha davies" userId="3988499915f1c3e3" providerId="LiveId" clId="{DC85DAB3-3D8D-4E11-80D3-E00ECCB5E304}" dt="2020-09-26T09:58:39.706" v="564" actId="1076"/>
          <ac:spMkLst>
            <pc:docMk/>
            <pc:sldMk cId="2139855678" sldId="256"/>
            <ac:spMk id="10" creationId="{00000000-0000-0000-0000-000000000000}"/>
          </ac:spMkLst>
        </pc:spChg>
        <pc:picChg chg="mod">
          <ac:chgData name="samantha davies" userId="3988499915f1c3e3" providerId="LiveId" clId="{DC85DAB3-3D8D-4E11-80D3-E00ECCB5E304}" dt="2020-09-26T09:58:56.390" v="566" actId="1076"/>
          <ac:picMkLst>
            <pc:docMk/>
            <pc:sldMk cId="2139855678" sldId="256"/>
            <ac:picMk id="4" creationId="{00000000-0000-0000-0000-000000000000}"/>
          </ac:picMkLst>
        </pc:picChg>
        <pc:picChg chg="mod">
          <ac:chgData name="samantha davies" userId="3988499915f1c3e3" providerId="LiveId" clId="{DC85DAB3-3D8D-4E11-80D3-E00ECCB5E304}" dt="2020-09-26T09:58:47.700" v="565" actId="1076"/>
          <ac:picMkLst>
            <pc:docMk/>
            <pc:sldMk cId="2139855678" sldId="256"/>
            <ac:picMk id="1026" creationId="{00000000-0000-0000-0000-000000000000}"/>
          </ac:picMkLst>
        </pc:picChg>
      </pc:sldChg>
      <pc:sldChg chg="modSp mod">
        <pc:chgData name="samantha davies" userId="3988499915f1c3e3" providerId="LiveId" clId="{DC85DAB3-3D8D-4E11-80D3-E00ECCB5E304}" dt="2020-09-26T09:56:10.699" v="527" actId="20577"/>
        <pc:sldMkLst>
          <pc:docMk/>
          <pc:sldMk cId="2074043133" sldId="257"/>
        </pc:sldMkLst>
        <pc:spChg chg="mod">
          <ac:chgData name="samantha davies" userId="3988499915f1c3e3" providerId="LiveId" clId="{DC85DAB3-3D8D-4E11-80D3-E00ECCB5E304}" dt="2020-09-26T09:51:52.443" v="501" actId="20577"/>
          <ac:spMkLst>
            <pc:docMk/>
            <pc:sldMk cId="2074043133" sldId="257"/>
            <ac:spMk id="3" creationId="{00000000-0000-0000-0000-000000000000}"/>
          </ac:spMkLst>
        </pc:spChg>
        <pc:spChg chg="mod">
          <ac:chgData name="samantha davies" userId="3988499915f1c3e3" providerId="LiveId" clId="{DC85DAB3-3D8D-4E11-80D3-E00ECCB5E304}" dt="2020-09-26T09:56:10.699" v="527" actId="20577"/>
          <ac:spMkLst>
            <pc:docMk/>
            <pc:sldMk cId="2074043133" sldId="257"/>
            <ac:spMk id="4" creationId="{00000000-0000-0000-0000-000000000000}"/>
          </ac:spMkLst>
        </pc:spChg>
      </pc:sldChg>
      <pc:sldChg chg="delSp modSp new del mod">
        <pc:chgData name="samantha davies" userId="3988499915f1c3e3" providerId="LiveId" clId="{DC85DAB3-3D8D-4E11-80D3-E00ECCB5E304}" dt="2020-09-26T09:48:22.829" v="455" actId="2696"/>
        <pc:sldMkLst>
          <pc:docMk/>
          <pc:sldMk cId="370663503" sldId="258"/>
        </pc:sldMkLst>
        <pc:spChg chg="del">
          <ac:chgData name="samantha davies" userId="3988499915f1c3e3" providerId="LiveId" clId="{DC85DAB3-3D8D-4E11-80D3-E00ECCB5E304}" dt="2020-09-26T09:27:36.954" v="6" actId="478"/>
          <ac:spMkLst>
            <pc:docMk/>
            <pc:sldMk cId="370663503" sldId="258"/>
            <ac:spMk id="2" creationId="{58766674-482A-4AD1-BCEA-A44D968C49C9}"/>
          </ac:spMkLst>
        </pc:spChg>
        <pc:spChg chg="mod">
          <ac:chgData name="samantha davies" userId="3988499915f1c3e3" providerId="LiveId" clId="{DC85DAB3-3D8D-4E11-80D3-E00ECCB5E304}" dt="2020-09-26T09:43:44.265" v="435" actId="20577"/>
          <ac:spMkLst>
            <pc:docMk/>
            <pc:sldMk cId="370663503" sldId="258"/>
            <ac:spMk id="3" creationId="{9A287C12-722C-4CA3-9BDE-8813FC44AAA0}"/>
          </ac:spMkLst>
        </pc:spChg>
        <pc:spChg chg="mod">
          <ac:chgData name="samantha davies" userId="3988499915f1c3e3" providerId="LiveId" clId="{DC85DAB3-3D8D-4E11-80D3-E00ECCB5E304}" dt="2020-09-26T09:40:39.070" v="431" actId="20577"/>
          <ac:spMkLst>
            <pc:docMk/>
            <pc:sldMk cId="370663503" sldId="258"/>
            <ac:spMk id="4" creationId="{D226E06A-0445-4739-AC8A-534938979954}"/>
          </ac:spMkLst>
        </pc:spChg>
      </pc:sldChg>
      <pc:sldChg chg="addSp delSp modSp new del mod">
        <pc:chgData name="samantha davies" userId="3988499915f1c3e3" providerId="LiveId" clId="{DC85DAB3-3D8D-4E11-80D3-E00ECCB5E304}" dt="2020-09-26T09:54:45.282" v="509" actId="2696"/>
        <pc:sldMkLst>
          <pc:docMk/>
          <pc:sldMk cId="2734128012" sldId="258"/>
        </pc:sldMkLst>
        <pc:spChg chg="del">
          <ac:chgData name="samantha davies" userId="3988499915f1c3e3" providerId="LiveId" clId="{DC85DAB3-3D8D-4E11-80D3-E00ECCB5E304}" dt="2020-09-26T09:50:05.977" v="457" actId="478"/>
          <ac:spMkLst>
            <pc:docMk/>
            <pc:sldMk cId="2734128012" sldId="258"/>
            <ac:spMk id="2" creationId="{7121E9FA-2EDC-45EF-B9BB-8439C744A6FC}"/>
          </ac:spMkLst>
        </pc:spChg>
        <pc:spChg chg="mod">
          <ac:chgData name="samantha davies" userId="3988499915f1c3e3" providerId="LiveId" clId="{DC85DAB3-3D8D-4E11-80D3-E00ECCB5E304}" dt="2020-09-26T09:52:44.878" v="504" actId="20577"/>
          <ac:spMkLst>
            <pc:docMk/>
            <pc:sldMk cId="2734128012" sldId="258"/>
            <ac:spMk id="3" creationId="{93C8C741-AAC7-4010-AB6C-CAB485760F35}"/>
          </ac:spMkLst>
        </pc:spChg>
        <pc:picChg chg="add mod">
          <ac:chgData name="samantha davies" userId="3988499915f1c3e3" providerId="LiveId" clId="{DC85DAB3-3D8D-4E11-80D3-E00ECCB5E304}" dt="2020-09-26T09:52:42.209" v="503" actId="1076"/>
          <ac:picMkLst>
            <pc:docMk/>
            <pc:sldMk cId="2734128012" sldId="258"/>
            <ac:picMk id="1026" creationId="{9030F632-C374-4782-B418-4560D506C85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r>
              <a:rPr lang="en-GB"/>
              <a:t>Samantha Maunder (1908041) Academic sudy skills for students ECGE4001P</a:t>
            </a:r>
          </a:p>
        </p:txBody>
      </p:sp>
      <p:sp>
        <p:nvSpPr>
          <p:cNvPr id="3" name="Date Placeholder 2"/>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1ABE4C0C-7BAC-4A2B-AA7E-E052CB798A0E}" type="datetimeFigureOut">
              <a:rPr lang="en-GB" smtClean="0"/>
              <a:t>23/09/2021</a:t>
            </a:fld>
            <a:endParaRPr lang="en-GB"/>
          </a:p>
        </p:txBody>
      </p:sp>
      <p:sp>
        <p:nvSpPr>
          <p:cNvPr id="4" name="Footer Placeholder 3"/>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8BBD7E26-39F7-4A9B-BCDB-F0C1C692D3D6}" type="slidenum">
              <a:rPr lang="en-GB" smtClean="0"/>
              <a:t>‹#›</a:t>
            </a:fld>
            <a:endParaRPr lang="en-GB"/>
          </a:p>
        </p:txBody>
      </p:sp>
    </p:spTree>
    <p:extLst>
      <p:ext uri="{BB962C8B-B14F-4D97-AF65-F5344CB8AC3E}">
        <p14:creationId xmlns:p14="http://schemas.microsoft.com/office/powerpoint/2010/main" val="1601776644"/>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r>
              <a:rPr lang="en-GB"/>
              <a:t>Samantha Maunder (1908041) Academic sudy skills for students ECGE4001P</a:t>
            </a:r>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6E10153E-D277-4889-9631-A52E473880BE}" type="datetimeFigureOut">
              <a:rPr lang="en-GB" smtClean="0"/>
              <a:t>23/09/2021</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E1108697-798D-4939-AC56-E19BFDD923DC}" type="slidenum">
              <a:rPr lang="en-GB" smtClean="0"/>
              <a:t>‹#›</a:t>
            </a:fld>
            <a:endParaRPr lang="en-GB"/>
          </a:p>
        </p:txBody>
      </p:sp>
    </p:spTree>
    <p:extLst>
      <p:ext uri="{BB962C8B-B14F-4D97-AF65-F5344CB8AC3E}">
        <p14:creationId xmlns:p14="http://schemas.microsoft.com/office/powerpoint/2010/main" val="1187723558"/>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095357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051112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007077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9697C4C-AA17-461B-BE5C-A7CCC23E891A}" type="datetimeFigureOut">
              <a:rPr lang="en-GB" smtClean="0"/>
              <a:t>23/09/2021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279417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9697C4C-AA17-461B-BE5C-A7CCC23E891A}" type="datetimeFigureOut">
              <a:rPr lang="en-GB" smtClean="0"/>
              <a:t>23/09/2021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991003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9697C4C-AA17-461B-BE5C-A7CCC23E891A}" type="datetimeFigureOut">
              <a:rPr lang="en-GB" smtClean="0"/>
              <a:t>23/09/2021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3017272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697C4C-AA17-461B-BE5C-A7CCC23E891A}" type="datetimeFigureOut">
              <a:rPr lang="en-GB" smtClean="0"/>
              <a:t>23/09/2021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26673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9697C4C-AA17-461B-BE5C-A7CCC23E891A}" type="datetimeFigureOut">
              <a:rPr lang="en-GB" smtClean="0"/>
              <a:t>23/09/2021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726811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9697C4C-AA17-461B-BE5C-A7CCC23E891A}" type="datetimeFigureOut">
              <a:rPr lang="en-GB" smtClean="0"/>
              <a:t>23/09/2021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958999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282831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9697C4C-AA17-461B-BE5C-A7CCC23E891A}" type="datetimeFigureOut">
              <a:rPr lang="en-GB" smtClean="0"/>
              <a:t>23/09/2021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E1BA49-AC9C-48EB-BB50-C93A0B379A4A}" type="slidenum">
              <a:rPr lang="en-GB" smtClean="0"/>
              <a:t>‹#›</a:t>
            </a:fld>
            <a:endParaRPr lang="en-GB"/>
          </a:p>
        </p:txBody>
      </p:sp>
    </p:spTree>
    <p:extLst>
      <p:ext uri="{BB962C8B-B14F-4D97-AF65-F5344CB8AC3E}">
        <p14:creationId xmlns:p14="http://schemas.microsoft.com/office/powerpoint/2010/main" val="134748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97C4C-AA17-461B-BE5C-A7CCC23E891A}" type="datetimeFigureOut">
              <a:rPr lang="en-GB" smtClean="0"/>
              <a:t>23/09/2021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E1BA49-AC9C-48EB-BB50-C93A0B379A4A}" type="slidenum">
              <a:rPr lang="en-GB" smtClean="0"/>
              <a:t>‹#›</a:t>
            </a:fld>
            <a:endParaRPr lang="en-GB"/>
          </a:p>
        </p:txBody>
      </p:sp>
    </p:spTree>
    <p:extLst>
      <p:ext uri="{BB962C8B-B14F-4D97-AF65-F5344CB8AC3E}">
        <p14:creationId xmlns:p14="http://schemas.microsoft.com/office/powerpoint/2010/main" val="8820013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pulse/what-importance-benefits-critical-thinking-skills-islam/" TargetMode="External"/><Relationship Id="rId2" Type="http://schemas.openxmlformats.org/officeDocument/2006/relationships/hyperlink" Target="https://www.theclassroom.com/difference-critical-thinker-creative-thinker-8718111.html/" TargetMode="External"/><Relationship Id="rId1" Type="http://schemas.openxmlformats.org/officeDocument/2006/relationships/slideLayout" Target="../slideLayouts/slideLayout2.xml"/><Relationship Id="rId5" Type="http://schemas.openxmlformats.org/officeDocument/2006/relationships/hyperlink" Target="https://www.toppr.com/guides/business-correspondence-and-reporting/introduction-to-basic-writing/steps-for-writing/" TargetMode="External"/><Relationship Id="rId4" Type="http://schemas.openxmlformats.org/officeDocument/2006/relationships/hyperlink" Target="https://www.sheffield.ac.uk/ssid/301/study-skills/everyday-skills/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614412" y="553295"/>
            <a:ext cx="4011772" cy="2833850"/>
          </a:xfrm>
          <a:ln>
            <a:solidFill>
              <a:srgbClr val="00B0F0"/>
            </a:solidFill>
          </a:ln>
        </p:spPr>
        <p:txBody>
          <a:bodyPr>
            <a:normAutofit/>
          </a:bodyPr>
          <a:lstStyle/>
          <a:p>
            <a:pPr marL="0" indent="0">
              <a:buNone/>
            </a:pPr>
            <a:r>
              <a:rPr lang="en-GB" sz="1200" b="1" u="sng" dirty="0">
                <a:latin typeface="Arial" panose="020B0604020202020204" pitchFamily="34" charset="0"/>
                <a:cs typeface="Arial" panose="020B0604020202020204" pitchFamily="34" charset="0"/>
              </a:rPr>
              <a:t>Research</a:t>
            </a:r>
          </a:p>
          <a:p>
            <a:pPr marL="0" indent="0">
              <a:lnSpc>
                <a:spcPct val="100000"/>
              </a:lnSpc>
              <a:buNone/>
            </a:pPr>
            <a:r>
              <a:rPr lang="en-GB" sz="1200" dirty="0">
                <a:latin typeface="Arial" panose="020B0604020202020204" pitchFamily="34" charset="0"/>
                <a:cs typeface="Arial" panose="020B0604020202020204" pitchFamily="34" charset="0"/>
              </a:rPr>
              <a:t>Research is using various sources and methods to find information. </a:t>
            </a:r>
          </a:p>
          <a:p>
            <a:pPr marL="0" indent="0">
              <a:buNone/>
            </a:pPr>
            <a:r>
              <a:rPr lang="en-GB" sz="1200" dirty="0">
                <a:latin typeface="Arial" panose="020B0604020202020204" pitchFamily="34" charset="0"/>
                <a:cs typeface="Arial" panose="020B0604020202020204" pitchFamily="34" charset="0"/>
              </a:rPr>
              <a:t>Common sources to use are: websites, books, journals, past research projects and activities. </a:t>
            </a:r>
          </a:p>
          <a:p>
            <a:pPr marL="0" indent="0">
              <a:buNone/>
            </a:pPr>
            <a:r>
              <a:rPr lang="en-GB" sz="1200" dirty="0">
                <a:latin typeface="Arial" panose="020B0604020202020204" pitchFamily="34" charset="0"/>
                <a:cs typeface="Arial" panose="020B0604020202020204" pitchFamily="34" charset="0"/>
              </a:rPr>
              <a:t>Methods used to find the information would be reading, note taking in lectures or seminars, finding information by using questionnaires or past research findings. Reading through sources and evaluating on the findings. </a:t>
            </a:r>
          </a:p>
          <a:p>
            <a:pPr marL="0" indent="0">
              <a:buNone/>
            </a:pPr>
            <a:r>
              <a:rPr lang="en-GB" sz="1200" dirty="0">
                <a:latin typeface="Arial" panose="020B0604020202020204" pitchFamily="34" charset="0"/>
                <a:cs typeface="Arial" panose="020B0604020202020204" pitchFamily="34" charset="0"/>
              </a:rPr>
              <a:t>Researching is an essential part of an academic study as there would be a lot of opportunities to be reading and looking up other peoples work and using the different resources.</a:t>
            </a:r>
          </a:p>
        </p:txBody>
      </p:sp>
      <p:sp>
        <p:nvSpPr>
          <p:cNvPr id="6" name="Text Placeholder 5"/>
          <p:cNvSpPr>
            <a:spLocks noGrp="1"/>
          </p:cNvSpPr>
          <p:nvPr>
            <p:ph type="body" sz="half" idx="2"/>
          </p:nvPr>
        </p:nvSpPr>
        <p:spPr>
          <a:xfrm>
            <a:off x="251959" y="555298"/>
            <a:ext cx="2229983" cy="4150052"/>
          </a:xfrm>
          <a:ln>
            <a:solidFill>
              <a:srgbClr val="FF0000"/>
            </a:solidFill>
          </a:ln>
        </p:spPr>
        <p:txBody>
          <a:bodyPr>
            <a:normAutofit fontScale="92500" lnSpcReduction="20000"/>
          </a:bodyPr>
          <a:lstStyle/>
          <a:p>
            <a:r>
              <a:rPr lang="en-GB" sz="1300" b="1" u="sng" dirty="0">
                <a:latin typeface="Arial" panose="020B0604020202020204" pitchFamily="34" charset="0"/>
                <a:cs typeface="Arial" panose="020B0604020202020204" pitchFamily="34" charset="0"/>
              </a:rPr>
              <a:t>What is Critical thinking?</a:t>
            </a:r>
          </a:p>
          <a:p>
            <a:r>
              <a:rPr lang="en-GB" sz="1300" dirty="0" err="1">
                <a:latin typeface="Arial" panose="020B0604020202020204" pitchFamily="34" charset="0"/>
                <a:cs typeface="Arial" panose="020B0604020202020204" pitchFamily="34" charset="0"/>
              </a:rPr>
              <a:t>Rayhanul</a:t>
            </a:r>
            <a:r>
              <a:rPr lang="en-GB" sz="1300" dirty="0">
                <a:latin typeface="Arial" panose="020B0604020202020204" pitchFamily="34" charset="0"/>
                <a:cs typeface="Arial" panose="020B0604020202020204" pitchFamily="34" charset="0"/>
              </a:rPr>
              <a:t> Islam (2015) states that Critical thinking is a valuable skill for students. When critical thinking it is examining, analysing and evaluating the facts. When critically thinking you will be able to separate the facts from the opinions (Pearce, 2019). </a:t>
            </a:r>
          </a:p>
          <a:p>
            <a:r>
              <a:rPr lang="en-GB" sz="1300" dirty="0">
                <a:latin typeface="Arial" panose="020B0604020202020204" pitchFamily="34" charset="0"/>
                <a:cs typeface="Arial" panose="020B0604020202020204" pitchFamily="34" charset="0"/>
              </a:rPr>
              <a:t>When you critically think you will look at the information from a neutral perspective and not just accept the information that has been given.  You analyse and try to understand what the information is about and why.</a:t>
            </a:r>
          </a:p>
          <a:p>
            <a:r>
              <a:rPr lang="en-GB" sz="1300" dirty="0">
                <a:latin typeface="Arial" panose="020B0604020202020204" pitchFamily="34" charset="0"/>
                <a:cs typeface="Arial" panose="020B0604020202020204" pitchFamily="34" charset="0"/>
              </a:rPr>
              <a:t>Critical thinking is when you do not rely on just the first piece of information sourced. </a:t>
            </a:r>
          </a:p>
          <a:p>
            <a:r>
              <a:rPr lang="en-GB" sz="1300" dirty="0">
                <a:latin typeface="Arial" panose="020B0604020202020204" pitchFamily="34" charset="0"/>
                <a:cs typeface="Arial" panose="020B0604020202020204" pitchFamily="34" charset="0"/>
              </a:rPr>
              <a:t>Is the information biased, is it made from a  personal or one sided opinion.</a:t>
            </a:r>
          </a:p>
          <a:p>
            <a:endParaRPr lang="en-GB" dirty="0"/>
          </a:p>
        </p:txBody>
      </p:sp>
      <p:sp>
        <p:nvSpPr>
          <p:cNvPr id="7" name="TextBox 6"/>
          <p:cNvSpPr txBox="1"/>
          <p:nvPr/>
        </p:nvSpPr>
        <p:spPr>
          <a:xfrm>
            <a:off x="6784981" y="555297"/>
            <a:ext cx="5248508" cy="4893647"/>
          </a:xfrm>
          <a:prstGeom prst="rect">
            <a:avLst/>
          </a:prstGeom>
          <a:noFill/>
          <a:ln w="9525">
            <a:solidFill>
              <a:srgbClr val="00B050"/>
            </a:solidFill>
          </a:ln>
        </p:spPr>
        <p:txBody>
          <a:bodyPr wrap="square" rtlCol="0">
            <a:spAutoFit/>
          </a:bodyPr>
          <a:lstStyle/>
          <a:p>
            <a:r>
              <a:rPr lang="en-GB" sz="1200" b="1" u="sng" dirty="0">
                <a:latin typeface="Arial" panose="020B0604020202020204" pitchFamily="34" charset="0"/>
                <a:cs typeface="Arial" panose="020B0604020202020204" pitchFamily="34" charset="0"/>
              </a:rPr>
              <a:t>Reading and Writing skills </a:t>
            </a:r>
          </a:p>
          <a:p>
            <a:r>
              <a:rPr lang="en-GB" sz="1200" dirty="0">
                <a:latin typeface="Arial" panose="020B0604020202020204" pitchFamily="34" charset="0"/>
                <a:cs typeface="Arial" panose="020B0604020202020204" pitchFamily="34" charset="0"/>
              </a:rPr>
              <a:t>We are taught all the way through education about punctuation, grammar, vocabulary, spelling and reading. There are many rules when writing, when capital letters are used, ending with the correct punctuation. Mature students might feel their knowledge is poor but the little improvements will help with their assignments and will build their confidence back up over time. Feedback of lectures will help a lot as they will suggest small changes to improve their work. </a:t>
            </a:r>
          </a:p>
          <a:p>
            <a:r>
              <a:rPr lang="en-GB" sz="1200" dirty="0">
                <a:latin typeface="Arial" panose="020B0604020202020204" pitchFamily="34" charset="0"/>
                <a:cs typeface="Arial" panose="020B0604020202020204" pitchFamily="34" charset="0"/>
              </a:rPr>
              <a:t>Your writing skills will be used to back up your reading and research, these will show your understanding and reasoning. The writing should show a clear research and understanding for conclusion and writing in a critical way rather than just a descriptive and personal way.</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When writing assignments there are a few rules to follow, you must write in the third person, avoid slang and the writing should be structured and clear. </a:t>
            </a:r>
          </a:p>
          <a:p>
            <a:r>
              <a:rPr lang="en-GB" sz="1200" dirty="0" err="1">
                <a:latin typeface="Arial" panose="020B0604020202020204" pitchFamily="34" charset="0"/>
                <a:cs typeface="Arial" panose="020B0604020202020204" pitchFamily="34" charset="0"/>
              </a:rPr>
              <a:t>Toppr</a:t>
            </a:r>
            <a:r>
              <a:rPr lang="en-GB" sz="1200" dirty="0">
                <a:latin typeface="Arial" panose="020B0604020202020204" pitchFamily="34" charset="0"/>
                <a:cs typeface="Arial" panose="020B0604020202020204" pitchFamily="34" charset="0"/>
              </a:rPr>
              <a:t> (no date) states that for writing skills there are five steps, decide a topic, research and collect information, outline and plan, start by writing a simple draft, review, edit and format.</a:t>
            </a:r>
          </a:p>
          <a:p>
            <a:r>
              <a:rPr lang="en-GB" sz="1200" dirty="0">
                <a:latin typeface="Arial" panose="020B0604020202020204" pitchFamily="34" charset="0"/>
                <a:cs typeface="Arial" panose="020B0604020202020204" pitchFamily="34" charset="0"/>
              </a:rPr>
              <a:t>When critically writing you should be asking yourself why am I writing this? What is the point that I am trying to make? Is it a clear point that I am making? </a:t>
            </a:r>
          </a:p>
          <a:p>
            <a:r>
              <a:rPr lang="en-GB" sz="1200" dirty="0">
                <a:latin typeface="Arial" panose="020B0604020202020204" pitchFamily="34" charset="0"/>
                <a:cs typeface="Arial" panose="020B0604020202020204" pitchFamily="34" charset="0"/>
              </a:rPr>
              <a:t>It is important that resources are reliable and accurate You must be able to identify and discover the evidence you require within the text while evaluating and identifying the writers conclusion. Also when researching resources an important skill is to be able to ‘read between the lines’ this will also be able to support your findings in your assignment writing. </a:t>
            </a:r>
          </a:p>
        </p:txBody>
      </p:sp>
      <p:sp>
        <p:nvSpPr>
          <p:cNvPr id="8" name="TextBox 7"/>
          <p:cNvSpPr txBox="1"/>
          <p:nvPr/>
        </p:nvSpPr>
        <p:spPr>
          <a:xfrm>
            <a:off x="5540321" y="5626118"/>
            <a:ext cx="6493168" cy="1015663"/>
          </a:xfrm>
          <a:prstGeom prst="rect">
            <a:avLst/>
          </a:prstGeom>
          <a:noFill/>
          <a:ln>
            <a:solidFill>
              <a:srgbClr val="FF0000"/>
            </a:solidFill>
          </a:ln>
        </p:spPr>
        <p:txBody>
          <a:bodyPr wrap="square" rtlCol="0">
            <a:spAutoFit/>
          </a:bodyPr>
          <a:lstStyle/>
          <a:p>
            <a:r>
              <a:rPr lang="en-GB" sz="1200" b="1" u="sng"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To draw this poster to a conclusion I feel my three study skills are not only important but they all link themselves in together and are important for critical thinking these are ways to find stronger information with the research skill and stronger evidence base with reading and writing skills and referencing to back up the argument. </a:t>
            </a:r>
            <a:endParaRPr lang="en-GB" dirty="0"/>
          </a:p>
        </p:txBody>
      </p:sp>
      <p:sp>
        <p:nvSpPr>
          <p:cNvPr id="9" name="TextBox 8"/>
          <p:cNvSpPr txBox="1"/>
          <p:nvPr/>
        </p:nvSpPr>
        <p:spPr>
          <a:xfrm>
            <a:off x="251959" y="4795122"/>
            <a:ext cx="5155060" cy="1846659"/>
          </a:xfrm>
          <a:prstGeom prst="rect">
            <a:avLst/>
          </a:prstGeom>
          <a:noFill/>
          <a:ln>
            <a:solidFill>
              <a:srgbClr val="FFFF00"/>
            </a:solidFill>
          </a:ln>
        </p:spPr>
        <p:txBody>
          <a:bodyPr wrap="square" rtlCol="0">
            <a:spAutoFit/>
          </a:bodyPr>
          <a:lstStyle/>
          <a:p>
            <a:r>
              <a:rPr lang="en-GB" sz="1200" b="1" u="sng" dirty="0">
                <a:latin typeface="Arial" panose="020B0604020202020204" pitchFamily="34" charset="0"/>
                <a:cs typeface="Arial" panose="020B0604020202020204" pitchFamily="34" charset="0"/>
              </a:rPr>
              <a:t>Referencing</a:t>
            </a:r>
          </a:p>
          <a:p>
            <a:r>
              <a:rPr lang="en-GB" sz="1200" dirty="0">
                <a:latin typeface="Arial" panose="020B0604020202020204" pitchFamily="34" charset="0"/>
                <a:cs typeface="Arial" panose="020B0604020202020204" pitchFamily="34" charset="0"/>
              </a:rPr>
              <a:t>There are many forms of referencing and each university course will require you to use a specific one.  My course requires the Harvard style. It is important to reference and acknowledge the authors as the work would then count as plagiarism and also a clear reference will also help to find the information again if needed. During assignments it is required to do research and write up the findings it will be an expectation to acknowledge other peoples work by referencing in the correct and recognised format (</a:t>
            </a:r>
            <a:r>
              <a:rPr lang="en-GB" sz="1200" dirty="0" err="1">
                <a:latin typeface="Arial" panose="020B0604020202020204" pitchFamily="34" charset="0"/>
                <a:cs typeface="Arial" panose="020B0604020202020204" pitchFamily="34" charset="0"/>
              </a:rPr>
              <a:t>Downes</a:t>
            </a:r>
            <a:r>
              <a:rPr lang="en-GB" sz="1200" dirty="0">
                <a:latin typeface="Arial" panose="020B0604020202020204" pitchFamily="34" charset="0"/>
                <a:cs typeface="Arial" panose="020B0604020202020204" pitchFamily="34" charset="0"/>
              </a:rPr>
              <a:t> and Evans. No date). </a:t>
            </a:r>
            <a:r>
              <a:rPr lang="en-GB" dirty="0">
                <a:latin typeface="Arial" panose="020B0604020202020204" pitchFamily="34" charset="0"/>
                <a:cs typeface="Arial" panose="020B0604020202020204" pitchFamily="34" charset="0"/>
              </a:rPr>
              <a:t> </a:t>
            </a:r>
          </a:p>
        </p:txBody>
      </p:sp>
      <p:sp>
        <p:nvSpPr>
          <p:cNvPr id="2" name="TextBox 1"/>
          <p:cNvSpPr txBox="1"/>
          <p:nvPr/>
        </p:nvSpPr>
        <p:spPr>
          <a:xfrm>
            <a:off x="251959" y="155032"/>
            <a:ext cx="10145820" cy="369332"/>
          </a:xfrm>
          <a:prstGeom prst="rect">
            <a:avLst/>
          </a:prstGeom>
          <a:noFill/>
        </p:spPr>
        <p:txBody>
          <a:bodyPr wrap="square" rtlCol="0">
            <a:spAutoFit/>
          </a:bodyPr>
          <a:lstStyle/>
          <a:p>
            <a:r>
              <a:rPr lang="en-GB" dirty="0"/>
              <a:t>Samantha Maunder (1908041) Academic study skills </a:t>
            </a:r>
            <a:r>
              <a:rPr lang="en-GB"/>
              <a:t>form students </a:t>
            </a:r>
            <a:r>
              <a:rPr lang="en-GB" sz="1800">
                <a:effectLst/>
                <a:latin typeface="Calibri" panose="020F0502020204030204" pitchFamily="34" charset="0"/>
                <a:ea typeface="Times New Roman" panose="02020603050405020304" pitchFamily="18" charset="0"/>
              </a:rPr>
              <a:t>ECGE4003P</a:t>
            </a:r>
            <a:r>
              <a:rPr lang="en-GB"/>
              <a:t> </a:t>
            </a:r>
            <a:endParaRPr lang="en-GB" dirty="0"/>
          </a:p>
        </p:txBody>
      </p:sp>
      <p:pic>
        <p:nvPicPr>
          <p:cNvPr id="1026" name="Picture 2" descr="Image result for writing skills"/>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876" r="16697"/>
          <a:stretch/>
        </p:blipFill>
        <p:spPr bwMode="auto">
          <a:xfrm>
            <a:off x="5421230" y="4517010"/>
            <a:ext cx="1111358" cy="10530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290430" y="3593680"/>
            <a:ext cx="989764" cy="92333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a:t>
            </a:r>
            <a:r>
              <a:rPr lang="en-GB" sz="1200" dirty="0" err="1">
                <a:latin typeface="Arial" panose="020B0604020202020204" pitchFamily="34" charset="0"/>
                <a:cs typeface="Arial" panose="020B0604020202020204" pitchFamily="34" charset="0"/>
              </a:rPr>
              <a:t>Toppr</a:t>
            </a:r>
            <a:r>
              <a:rPr lang="en-GB" sz="1200" dirty="0">
                <a:latin typeface="Arial" panose="020B0604020202020204" pitchFamily="34" charset="0"/>
                <a:cs typeface="Arial" panose="020B0604020202020204" pitchFamily="34" charset="0"/>
              </a:rPr>
              <a:t>, no date.)</a:t>
            </a:r>
          </a:p>
          <a:p>
            <a:r>
              <a:rPr lang="en-GB" dirty="0"/>
              <a:t> </a:t>
            </a:r>
          </a:p>
        </p:txBody>
      </p:sp>
      <p:pic>
        <p:nvPicPr>
          <p:cNvPr id="4" name="Picture 2" descr="Image result for critical think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0739" y="3522226"/>
            <a:ext cx="1463337" cy="97230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2481942" y="4494532"/>
            <a:ext cx="4519131" cy="369332"/>
          </a:xfrm>
          <a:prstGeom prst="rect">
            <a:avLst/>
          </a:prstGeom>
          <a:noFill/>
        </p:spPr>
        <p:txBody>
          <a:bodyPr wrap="square" rtlCol="0">
            <a:spAutoFit/>
          </a:bodyPr>
          <a:lstStyle/>
          <a:p>
            <a:r>
              <a:rPr lang="en-GB" sz="1200" dirty="0"/>
              <a:t>(Source: The University of Sheffield, no date</a:t>
            </a:r>
            <a:r>
              <a:rPr lang="en-GB" dirty="0"/>
              <a:t>)</a:t>
            </a:r>
          </a:p>
        </p:txBody>
      </p:sp>
    </p:spTree>
    <p:extLst>
      <p:ext uri="{BB962C8B-B14F-4D97-AF65-F5344CB8AC3E}">
        <p14:creationId xmlns:p14="http://schemas.microsoft.com/office/powerpoint/2010/main" val="2139855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959" y="779676"/>
            <a:ext cx="10515600" cy="4351338"/>
          </a:xfrm>
        </p:spPr>
        <p:txBody>
          <a:bodyPr/>
          <a:lstStyle/>
          <a:p>
            <a:pPr marL="0" indent="0">
              <a:buNone/>
            </a:pPr>
            <a:r>
              <a:rPr lang="en-GB" dirty="0"/>
              <a:t>Reference list</a:t>
            </a:r>
          </a:p>
          <a:p>
            <a:pPr marL="0" indent="0">
              <a:buNone/>
            </a:pPr>
            <a:r>
              <a:rPr lang="en-GB" sz="1200" dirty="0">
                <a:latin typeface="Arial" panose="020B0604020202020204" pitchFamily="34" charset="0"/>
                <a:cs typeface="Arial" panose="020B0604020202020204" pitchFamily="34" charset="0"/>
              </a:rPr>
              <a:t>Dawson, C. (2006) </a:t>
            </a:r>
            <a:r>
              <a:rPr lang="en-GB" sz="1200" i="1" dirty="0">
                <a:latin typeface="Arial" panose="020B0604020202020204" pitchFamily="34" charset="0"/>
                <a:cs typeface="Arial" panose="020B0604020202020204" pitchFamily="34" charset="0"/>
              </a:rPr>
              <a:t>The mature student's study guide : essential skills for those returning to education or distance learning.</a:t>
            </a:r>
            <a:r>
              <a:rPr lang="en-GB" sz="1200" dirty="0">
                <a:latin typeface="Arial" panose="020B0604020202020204" pitchFamily="34" charset="0"/>
                <a:cs typeface="Arial" panose="020B0604020202020204" pitchFamily="34" charset="0"/>
              </a:rPr>
              <a:t> 2nd ed. Oxford: How To Books.</a:t>
            </a:r>
          </a:p>
          <a:p>
            <a:pPr marL="0" indent="0">
              <a:buNone/>
            </a:pPr>
            <a:r>
              <a:rPr lang="en-GB" sz="1200" dirty="0" err="1">
                <a:latin typeface="Arial" panose="020B0604020202020204" pitchFamily="34" charset="0"/>
                <a:cs typeface="Arial" panose="020B0604020202020204" pitchFamily="34" charset="0"/>
              </a:rPr>
              <a:t>Downes</a:t>
            </a:r>
            <a:r>
              <a:rPr lang="en-GB" sz="1200" dirty="0">
                <a:latin typeface="Arial" panose="020B0604020202020204" pitchFamily="34" charset="0"/>
                <a:cs typeface="Arial" panose="020B0604020202020204" pitchFamily="34" charset="0"/>
              </a:rPr>
              <a:t>, E. and Evans, A. (no date) Referencing handbook: </a:t>
            </a:r>
            <a:r>
              <a:rPr lang="en-GB" sz="1200" dirty="0" err="1">
                <a:latin typeface="Arial" panose="020B0604020202020204" pitchFamily="34" charset="0"/>
                <a:cs typeface="Arial" panose="020B0604020202020204" pitchFamily="34" charset="0"/>
              </a:rPr>
              <a:t>Havard</a:t>
            </a:r>
            <a:r>
              <a:rPr lang="en-GB" sz="1200" dirty="0">
                <a:latin typeface="Arial" panose="020B0604020202020204" pitchFamily="34" charset="0"/>
                <a:cs typeface="Arial" panose="020B0604020202020204" pitchFamily="34" charset="0"/>
              </a:rPr>
              <a:t>.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Swansea:UWTSD</a:t>
            </a:r>
            <a:r>
              <a:rPr lang="en-GB" sz="1200" dirty="0">
                <a:latin typeface="Arial" panose="020B0604020202020204" pitchFamily="34" charset="0"/>
                <a:cs typeface="Arial" panose="020B0604020202020204" pitchFamily="34" charset="0"/>
              </a:rPr>
              <a:t> </a:t>
            </a:r>
          </a:p>
          <a:p>
            <a:pPr marL="0" indent="0">
              <a:buNone/>
            </a:pPr>
            <a:r>
              <a:rPr lang="en-GB" sz="1200" i="1" dirty="0">
                <a:latin typeface="Arial" panose="020B0604020202020204" pitchFamily="34" charset="0"/>
                <a:cs typeface="Arial" panose="020B0604020202020204" pitchFamily="34" charset="0"/>
              </a:rPr>
              <a:t>Pearce, C. (2019)</a:t>
            </a:r>
            <a:r>
              <a:rPr lang="en-GB" sz="1200" b="1"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Difference Between Being a Critical Thinker &amp; a Creative Thinker. Available at: </a:t>
            </a:r>
            <a:r>
              <a:rPr lang="en-GB" sz="1200" u="sng" dirty="0">
                <a:latin typeface="Arial" panose="020B0604020202020204" pitchFamily="34" charset="0"/>
                <a:cs typeface="Arial" panose="020B0604020202020204" pitchFamily="34" charset="0"/>
                <a:hlinkClick r:id="rId2"/>
              </a:rPr>
              <a:t>https://www.theclassroom.com/difference-critical-thinker-creative-thinker-8718111.html/</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a:t>
            </a:r>
            <a:r>
              <a:rPr lang="en-GB" sz="1200">
                <a:latin typeface="Arial" panose="020B0604020202020204" pitchFamily="34" charset="0"/>
                <a:cs typeface="Arial" panose="020B0604020202020204" pitchFamily="34" charset="0"/>
              </a:rPr>
              <a:t>: 20/09/2021)</a:t>
            </a:r>
            <a:endParaRPr lang="en-GB" sz="1200" dirty="0">
              <a:latin typeface="Arial" panose="020B0604020202020204" pitchFamily="34" charset="0"/>
              <a:cs typeface="Arial" panose="020B0604020202020204" pitchFamily="34" charset="0"/>
            </a:endParaRPr>
          </a:p>
          <a:p>
            <a:pPr marL="0" indent="0">
              <a:buNone/>
            </a:pPr>
            <a:r>
              <a:rPr lang="en-GB" sz="1200" u="sng" dirty="0" err="1">
                <a:latin typeface="Arial" panose="020B0604020202020204" pitchFamily="34" charset="0"/>
                <a:cs typeface="Arial" panose="020B0604020202020204" pitchFamily="34" charset="0"/>
              </a:rPr>
              <a:t>Rayhanul</a:t>
            </a:r>
            <a:r>
              <a:rPr lang="en-GB" sz="1200" u="sng" dirty="0">
                <a:latin typeface="Arial" panose="020B0604020202020204" pitchFamily="34" charset="0"/>
                <a:cs typeface="Arial" panose="020B0604020202020204" pitchFamily="34" charset="0"/>
              </a:rPr>
              <a:t> Islam,</a:t>
            </a:r>
            <a:r>
              <a:rPr lang="en-GB" sz="1200" dirty="0">
                <a:solidFill>
                  <a:schemeClr val="tx1">
                    <a:lumMod val="95000"/>
                    <a:lumOff val="5000"/>
                  </a:schemeClr>
                </a:solidFill>
                <a:latin typeface="Arial" panose="020B0604020202020204" pitchFamily="34" charset="0"/>
                <a:cs typeface="Arial" panose="020B0604020202020204" pitchFamily="34" charset="0"/>
              </a:rPr>
              <a:t> </a:t>
            </a:r>
            <a:r>
              <a:rPr lang="en-GB" sz="1200" b="1" dirty="0">
                <a:solidFill>
                  <a:schemeClr val="tx1">
                    <a:lumMod val="95000"/>
                    <a:lumOff val="5000"/>
                  </a:schemeClr>
                </a:solidFill>
                <a:latin typeface="Arial" panose="020B0604020202020204" pitchFamily="34" charset="0"/>
                <a:cs typeface="Arial" panose="020B0604020202020204" pitchFamily="34" charset="0"/>
              </a:rPr>
              <a:t>S. (2015) </a:t>
            </a:r>
            <a:r>
              <a:rPr lang="en-GB" sz="1200" i="1" dirty="0">
                <a:solidFill>
                  <a:schemeClr val="tx1">
                    <a:lumMod val="95000"/>
                    <a:lumOff val="5000"/>
                  </a:schemeClr>
                </a:solidFill>
                <a:latin typeface="Arial" panose="020B0604020202020204" pitchFamily="34" charset="0"/>
                <a:cs typeface="Arial" panose="020B0604020202020204" pitchFamily="34" charset="0"/>
              </a:rPr>
              <a:t>What are the Importance and Benefits of "Critical Thinking Skills"? Available at: </a:t>
            </a:r>
            <a:r>
              <a:rPr lang="en-GB" sz="1200" u="sng" dirty="0">
                <a:solidFill>
                  <a:schemeClr val="tx1">
                    <a:lumMod val="95000"/>
                    <a:lumOff val="5000"/>
                  </a:schemeClr>
                </a:solidFill>
                <a:latin typeface="Arial" panose="020B0604020202020204" pitchFamily="34" charset="0"/>
                <a:cs typeface="Arial" panose="020B0604020202020204" pitchFamily="34" charset="0"/>
                <a:hlinkClick r:id="rId3"/>
              </a:rPr>
              <a:t>https://www.linkedin.com/pulse/what-importance-benefits-critical-thinking-skills-islam/</a:t>
            </a:r>
            <a:r>
              <a:rPr lang="en-GB" sz="1200" u="sng" dirty="0">
                <a:solidFill>
                  <a:schemeClr val="tx1">
                    <a:lumMod val="95000"/>
                    <a:lumOff val="5000"/>
                  </a:schemeClr>
                </a:solidFill>
                <a:latin typeface="Arial" panose="020B0604020202020204" pitchFamily="34" charset="0"/>
                <a:cs typeface="Arial" panose="020B0604020202020204" pitchFamily="34" charset="0"/>
              </a:rPr>
              <a:t> </a:t>
            </a:r>
            <a:r>
              <a:rPr lang="en-GB" sz="1200" dirty="0">
                <a:solidFill>
                  <a:schemeClr val="tx1">
                    <a:lumMod val="95000"/>
                    <a:lumOff val="5000"/>
                  </a:schemeClr>
                </a:solidFill>
                <a:latin typeface="Arial" panose="020B0604020202020204" pitchFamily="34" charset="0"/>
                <a:cs typeface="Arial" panose="020B0604020202020204" pitchFamily="34" charset="0"/>
              </a:rPr>
              <a:t>(Accessed: 20/09/2021)</a:t>
            </a:r>
          </a:p>
          <a:p>
            <a:pPr marL="0" indent="0">
              <a:buNone/>
            </a:pPr>
            <a:r>
              <a:rPr lang="en-GB" sz="1200" dirty="0">
                <a:latin typeface="Arial" panose="020B0604020202020204" pitchFamily="34" charset="0"/>
                <a:cs typeface="Arial" panose="020B0604020202020204" pitchFamily="34" charset="0"/>
              </a:rPr>
              <a:t>The university of </a:t>
            </a:r>
            <a:r>
              <a:rPr lang="en-GB" sz="1200" dirty="0" err="1">
                <a:latin typeface="Arial" panose="020B0604020202020204" pitchFamily="34" charset="0"/>
                <a:cs typeface="Arial" panose="020B0604020202020204" pitchFamily="34" charset="0"/>
              </a:rPr>
              <a:t>Sheffeild</a:t>
            </a:r>
            <a:r>
              <a:rPr lang="en-GB" sz="1200" dirty="0">
                <a:latin typeface="Arial" panose="020B0604020202020204" pitchFamily="34" charset="0"/>
                <a:cs typeface="Arial" panose="020B0604020202020204" pitchFamily="34" charset="0"/>
              </a:rPr>
              <a:t>. (no date) </a:t>
            </a:r>
            <a:r>
              <a:rPr lang="en-GB" sz="1200" i="1" dirty="0"/>
              <a:t>301: Academic Skills Centre [online] Available </a:t>
            </a:r>
            <a:r>
              <a:rPr lang="en-GB" sz="1200" i="1" dirty="0" err="1"/>
              <a:t>at:</a:t>
            </a:r>
            <a:r>
              <a:rPr lang="en-GB" sz="1200" dirty="0" err="1">
                <a:hlinkClick r:id="rId4"/>
              </a:rPr>
              <a:t>https</a:t>
            </a:r>
            <a:r>
              <a:rPr lang="en-GB" sz="1200" dirty="0">
                <a:hlinkClick r:id="rId4"/>
              </a:rPr>
              <a:t>://www.sheffield.ac.uk/ssid/301/study-skills/everyday-skills/critical-thinking</a:t>
            </a:r>
            <a:r>
              <a:rPr lang="en-GB" sz="1200" dirty="0"/>
              <a:t>/ (Accessed: 20/09/2021)</a:t>
            </a:r>
            <a:endParaRPr lang="en-GB" sz="1200" i="1" dirty="0"/>
          </a:p>
          <a:p>
            <a:pPr marL="0" indent="0">
              <a:buNone/>
            </a:pPr>
            <a:r>
              <a:rPr lang="en-GB" sz="1200" dirty="0" err="1">
                <a:solidFill>
                  <a:schemeClr val="tx1">
                    <a:lumMod val="95000"/>
                    <a:lumOff val="5000"/>
                  </a:schemeClr>
                </a:solidFill>
                <a:latin typeface="Arial" panose="020B0604020202020204" pitchFamily="34" charset="0"/>
                <a:cs typeface="Arial" panose="020B0604020202020204" pitchFamily="34" charset="0"/>
              </a:rPr>
              <a:t>Toppr</a:t>
            </a:r>
            <a:r>
              <a:rPr lang="en-GB" sz="1200" dirty="0">
                <a:solidFill>
                  <a:schemeClr val="tx1">
                    <a:lumMod val="95000"/>
                    <a:lumOff val="5000"/>
                  </a:schemeClr>
                </a:solidFill>
                <a:latin typeface="Arial" panose="020B0604020202020204" pitchFamily="34" charset="0"/>
                <a:cs typeface="Arial" panose="020B0604020202020204" pitchFamily="34" charset="0"/>
              </a:rPr>
              <a:t>. (no date) </a:t>
            </a:r>
            <a:r>
              <a:rPr lang="en-GB" sz="1200" i="1" dirty="0">
                <a:solidFill>
                  <a:schemeClr val="tx1">
                    <a:lumMod val="95000"/>
                    <a:lumOff val="5000"/>
                  </a:schemeClr>
                </a:solidFill>
                <a:latin typeface="Arial" panose="020B0604020202020204" pitchFamily="34" charset="0"/>
                <a:cs typeface="Arial" panose="020B0604020202020204" pitchFamily="34" charset="0"/>
              </a:rPr>
              <a:t>Introduction to Basic Writing Steps for Writing [online] Available at: </a:t>
            </a:r>
            <a:r>
              <a:rPr lang="en-GB" sz="1200" dirty="0">
                <a:latin typeface="Arial" panose="020B0604020202020204" pitchFamily="34" charset="0"/>
                <a:cs typeface="Arial" panose="020B0604020202020204" pitchFamily="34" charset="0"/>
                <a:hlinkClick r:id="rId5"/>
              </a:rPr>
              <a:t>https://www.toppr.com/guides/business-correspondence-and-reporting/introduction-to-basic-writing/steps-for-writing/</a:t>
            </a:r>
            <a:r>
              <a:rPr lang="en-GB" sz="1200" dirty="0">
                <a:latin typeface="Arial" panose="020B0604020202020204" pitchFamily="34" charset="0"/>
                <a:cs typeface="Arial" panose="020B0604020202020204" pitchFamily="34" charset="0"/>
              </a:rPr>
              <a:t> (Accessed: 20/09/2021)</a:t>
            </a:r>
          </a:p>
          <a:p>
            <a:pPr marL="0" indent="0">
              <a:buNone/>
            </a:pPr>
            <a:endParaRPr lang="en-GB" sz="1200" dirty="0">
              <a:latin typeface="Arial" panose="020B0604020202020204" pitchFamily="34" charset="0"/>
              <a:cs typeface="Arial" panose="020B0604020202020204" pitchFamily="34" charset="0"/>
            </a:endParaRPr>
          </a:p>
        </p:txBody>
      </p:sp>
      <p:sp>
        <p:nvSpPr>
          <p:cNvPr id="4" name="TextBox 3"/>
          <p:cNvSpPr txBox="1"/>
          <p:nvPr/>
        </p:nvSpPr>
        <p:spPr>
          <a:xfrm>
            <a:off x="251959" y="174082"/>
            <a:ext cx="10145820" cy="369332"/>
          </a:xfrm>
          <a:prstGeom prst="rect">
            <a:avLst/>
          </a:prstGeom>
          <a:noFill/>
        </p:spPr>
        <p:txBody>
          <a:bodyPr wrap="square" rtlCol="0">
            <a:spAutoFit/>
          </a:bodyPr>
          <a:lstStyle/>
          <a:p>
            <a:r>
              <a:rPr lang="en-GB" dirty="0"/>
              <a:t>Samantha Maunder (1908041) Academic study skills for students </a:t>
            </a:r>
            <a:r>
              <a:rPr lang="en-GB" sz="1800" dirty="0">
                <a:effectLst/>
                <a:latin typeface="Calibri" panose="020F0502020204030204" pitchFamily="34" charset="0"/>
                <a:ea typeface="Times New Roman" panose="02020603050405020304" pitchFamily="18" charset="0"/>
              </a:rPr>
              <a:t>ECGE4003P</a:t>
            </a:r>
            <a:r>
              <a:rPr lang="en-GB" dirty="0"/>
              <a:t> </a:t>
            </a:r>
          </a:p>
        </p:txBody>
      </p:sp>
    </p:spTree>
    <p:extLst>
      <p:ext uri="{BB962C8B-B14F-4D97-AF65-F5344CB8AC3E}">
        <p14:creationId xmlns:p14="http://schemas.microsoft.com/office/powerpoint/2010/main" val="2074043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2154</TotalTime>
  <Words>949</Words>
  <Application>Microsoft Office PowerPoint</Application>
  <PresentationFormat>Widescreen</PresentationFormat>
  <Paragraphs>34</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MPCT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Maunder</dc:creator>
  <cp:lastModifiedBy>samantha davies</cp:lastModifiedBy>
  <cp:revision>39</cp:revision>
  <cp:lastPrinted>2019-09-24T14:29:42Z</cp:lastPrinted>
  <dcterms:created xsi:type="dcterms:W3CDTF">2019-09-19T19:18:45Z</dcterms:created>
  <dcterms:modified xsi:type="dcterms:W3CDTF">2021-09-23T15:58:21Z</dcterms:modified>
</cp:coreProperties>
</file>