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7"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191" autoAdjust="0"/>
    <p:restoredTop sz="94660"/>
  </p:normalViewPr>
  <p:slideViewPr>
    <p:cSldViewPr snapToGrid="0">
      <p:cViewPr>
        <p:scale>
          <a:sx n="60" d="100"/>
          <a:sy n="60" d="100"/>
        </p:scale>
        <p:origin x="354" y="6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smtClean="0"/>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7E4FAB9A-9F51-4108-AACF-207AFE7DAA97}" type="datetimeFigureOut">
              <a:rPr lang="en-GB" smtClean="0"/>
              <a:t>10/03/2015</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CB6C6D1-C833-4676-815A-19E53440CE83}"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10870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4FAB9A-9F51-4108-AACF-207AFE7DAA97}" type="datetimeFigureOut">
              <a:rPr lang="en-GB" smtClean="0"/>
              <a:t>10/03/2015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1950297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smtClean="0"/>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4FAB9A-9F51-4108-AACF-207AFE7DAA97}" type="datetimeFigureOut">
              <a:rPr lang="en-GB" smtClean="0"/>
              <a:t>10/03/2015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2822970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E4FAB9A-9F51-4108-AACF-207AFE7DAA97}" type="datetimeFigureOut">
              <a:rPr lang="en-GB" smtClean="0"/>
              <a:t>10/03/2015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1851213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E4FAB9A-9F51-4108-AACF-207AFE7DAA97}" type="datetimeFigureOut">
              <a:rPr lang="en-GB" smtClean="0"/>
              <a:t>10/03/2015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1286500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E4FAB9A-9F51-4108-AACF-207AFE7DAA97}" type="datetimeFigureOut">
              <a:rPr lang="en-GB" smtClean="0"/>
              <a:t>10/03/2015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3205050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4FAB9A-9F51-4108-AACF-207AFE7DAA97}" type="datetimeFigureOut">
              <a:rPr lang="en-GB" smtClean="0"/>
              <a:t>10/03/2015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256257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smtClean="0"/>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4FAB9A-9F51-4108-AACF-207AFE7DAA97}" type="datetimeFigureOut">
              <a:rPr lang="en-GB" smtClean="0"/>
              <a:t>10/03/2015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2824285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4FAB9A-9F51-4108-AACF-207AFE7DAA97}" type="datetimeFigureOut">
              <a:rPr lang="en-GB" smtClean="0"/>
              <a:t>10/03/2015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2282812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4FAB9A-9F51-4108-AACF-207AFE7DAA97}" type="datetimeFigureOut">
              <a:rPr lang="en-GB" smtClean="0"/>
              <a:t>10/03/2015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1787882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4FAB9A-9F51-4108-AACF-207AFE7DAA97}" type="datetimeFigureOut">
              <a:rPr lang="en-GB" smtClean="0"/>
              <a:t>10/03/2015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14516222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4FAB9A-9F51-4108-AACF-207AFE7DAA97}" type="datetimeFigureOut">
              <a:rPr lang="en-GB" smtClean="0"/>
              <a:t>10/03/2015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6C6D1-C833-4676-815A-19E53440CE83}"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67210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4FAB9A-9F51-4108-AACF-207AFE7DAA97}" type="datetimeFigureOut">
              <a:rPr lang="en-GB" smtClean="0"/>
              <a:t>10/03/2015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25267733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smtClean="0"/>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7E4FAB9A-9F51-4108-AACF-207AFE7DAA97}" type="datetimeFigureOut">
              <a:rPr lang="en-GB" smtClean="0"/>
              <a:t>10/03/2015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231173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smtClean="0"/>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7E4FAB9A-9F51-4108-AACF-207AFE7DAA97}" type="datetimeFigureOut">
              <a:rPr lang="en-GB" smtClean="0"/>
              <a:t>10/03/2015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33920113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4FAB9A-9F51-4108-AACF-207AFE7DAA97}" type="datetimeFigureOut">
              <a:rPr lang="en-GB" smtClean="0"/>
              <a:t>10/03/2015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7001222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4FAB9A-9F51-4108-AACF-207AFE7DAA97}" type="datetimeFigureOut">
              <a:rPr lang="en-GB" smtClean="0"/>
              <a:t>10/03/2015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6C6D1-C833-4676-815A-19E53440CE83}" type="slidenum">
              <a:rPr lang="en-GB" smtClean="0"/>
              <a:t>‹#›</a:t>
            </a:fld>
            <a:endParaRPr lang="en-GB"/>
          </a:p>
        </p:txBody>
      </p:sp>
    </p:spTree>
    <p:extLst>
      <p:ext uri="{BB962C8B-B14F-4D97-AF65-F5344CB8AC3E}">
        <p14:creationId xmlns:p14="http://schemas.microsoft.com/office/powerpoint/2010/main" val="2689412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E4FAB9A-9F51-4108-AACF-207AFE7DAA97}" type="datetimeFigureOut">
              <a:rPr lang="en-GB" smtClean="0"/>
              <a:t>10/03/2015</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3CB6C6D1-C833-4676-815A-19E53440CE83}" type="slidenum">
              <a:rPr lang="en-GB" smtClean="0"/>
              <a:t>‹#›</a:t>
            </a:fld>
            <a:endParaRPr lang="en-GB"/>
          </a:p>
        </p:txBody>
      </p:sp>
    </p:spTree>
    <p:extLst>
      <p:ext uri="{BB962C8B-B14F-4D97-AF65-F5344CB8AC3E}">
        <p14:creationId xmlns:p14="http://schemas.microsoft.com/office/powerpoint/2010/main" val="428858453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en.wikipedia.org/wiki/Capital,_Volume_I"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en.wikipedia.org/wiki/Reification_(Marxism)#cite_note-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21420000">
            <a:off x="882780" y="519230"/>
            <a:ext cx="9755187" cy="2732007"/>
          </a:xfrm>
        </p:spPr>
        <p:txBody>
          <a:bodyPr/>
          <a:lstStyle/>
          <a:p>
            <a:r>
              <a:rPr lang="en-GB" dirty="0" smtClean="0"/>
              <a:t>Marxism</a:t>
            </a:r>
            <a:endParaRPr lang="en-GB" dirty="0"/>
          </a:p>
        </p:txBody>
      </p:sp>
      <p:sp>
        <p:nvSpPr>
          <p:cNvPr id="3" name="Subtitle 2"/>
          <p:cNvSpPr>
            <a:spLocks noGrp="1"/>
          </p:cNvSpPr>
          <p:nvPr>
            <p:ph type="subTitle" idx="1"/>
          </p:nvPr>
        </p:nvSpPr>
        <p:spPr>
          <a:xfrm rot="21420000">
            <a:off x="979087" y="3353401"/>
            <a:ext cx="9755187" cy="702246"/>
          </a:xfrm>
        </p:spPr>
        <p:txBody>
          <a:bodyPr/>
          <a:lstStyle/>
          <a:p>
            <a:r>
              <a:rPr lang="en-GB" dirty="0" smtClean="0"/>
              <a:t>A philosophical anthropology</a:t>
            </a:r>
          </a:p>
          <a:p>
            <a:r>
              <a:rPr lang="en-GB" dirty="0" smtClean="0"/>
              <a:t> A davis</a:t>
            </a:r>
          </a:p>
          <a:p>
            <a:r>
              <a:rPr lang="en-GB" dirty="0" smtClean="0"/>
              <a:t> </a:t>
            </a:r>
            <a:endParaRPr lang="en-GB" dirty="0"/>
          </a:p>
        </p:txBody>
      </p:sp>
    </p:spTree>
    <p:extLst>
      <p:ext uri="{BB962C8B-B14F-4D97-AF65-F5344CB8AC3E}">
        <p14:creationId xmlns:p14="http://schemas.microsoft.com/office/powerpoint/2010/main" val="1054774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496712"/>
            <a:ext cx="10396882" cy="1341054"/>
          </a:xfrm>
        </p:spPr>
        <p:txBody>
          <a:bodyPr>
            <a:normAutofit fontScale="90000"/>
          </a:bodyPr>
          <a:lstStyle/>
          <a:p>
            <a:r>
              <a:rPr lang="en-GB" dirty="0" smtClean="0"/>
              <a:t>Marxism: beginning and ending  with anthropology</a:t>
            </a:r>
            <a:endParaRPr lang="en-GB" dirty="0"/>
          </a:p>
        </p:txBody>
      </p:sp>
      <p:sp>
        <p:nvSpPr>
          <p:cNvPr id="3" name="Content Placeholder 2"/>
          <p:cNvSpPr>
            <a:spLocks noGrp="1"/>
          </p:cNvSpPr>
          <p:nvPr>
            <p:ph sz="quarter" idx="13"/>
          </p:nvPr>
        </p:nvSpPr>
        <p:spPr/>
        <p:txBody>
          <a:bodyPr/>
          <a:lstStyle/>
          <a:p>
            <a:r>
              <a:rPr lang="en-GB" dirty="0" smtClean="0"/>
              <a:t>Typically Marxism is adapted for anthropological purposes and its theoretical ‘fit’ or suitability hotly debated: see  formalist and substantivist debates of the 70s and 80s  (see Polanyi and sahlins)</a:t>
            </a:r>
          </a:p>
          <a:p>
            <a:r>
              <a:rPr lang="en-GB" dirty="0" smtClean="0"/>
              <a:t>The theoretical fit  of Marxism to anthropological content and its relative distance from social anthropology or its sub genera of economic </a:t>
            </a:r>
            <a:r>
              <a:rPr lang="en-GB" dirty="0" smtClean="0"/>
              <a:t>anthropology is partly due </a:t>
            </a:r>
            <a:r>
              <a:rPr lang="en-GB" dirty="0" smtClean="0"/>
              <a:t>to misconceptions </a:t>
            </a:r>
            <a:r>
              <a:rPr lang="en-GB" dirty="0" smtClean="0"/>
              <a:t>over its </a:t>
            </a:r>
            <a:r>
              <a:rPr lang="en-GB" dirty="0" smtClean="0"/>
              <a:t>disciplinary origins</a:t>
            </a:r>
          </a:p>
          <a:p>
            <a:r>
              <a:rPr lang="en-GB" dirty="0" smtClean="0"/>
              <a:t>Marxism is associated with philosophy (early Marx) and with political econ0my (mature Marx)</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42310" y="4967110"/>
            <a:ext cx="1897239" cy="1321859"/>
          </a:xfrm>
          <a:prstGeom prst="rect">
            <a:avLst/>
          </a:prstGeom>
        </p:spPr>
      </p:pic>
    </p:spTree>
    <p:extLst>
      <p:ext uri="{BB962C8B-B14F-4D97-AF65-F5344CB8AC3E}">
        <p14:creationId xmlns:p14="http://schemas.microsoft.com/office/powerpoint/2010/main" val="651001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Marxism emerges from anthropology </a:t>
            </a:r>
            <a:endParaRPr lang="en-GB" dirty="0"/>
          </a:p>
        </p:txBody>
      </p:sp>
      <p:sp>
        <p:nvSpPr>
          <p:cNvPr id="3" name="Content Placeholder 2"/>
          <p:cNvSpPr>
            <a:spLocks noGrp="1"/>
          </p:cNvSpPr>
          <p:nvPr>
            <p:ph sz="quarter" idx="13"/>
          </p:nvPr>
        </p:nvSpPr>
        <p:spPr/>
        <p:txBody>
          <a:bodyPr/>
          <a:lstStyle/>
          <a:p>
            <a:r>
              <a:rPr lang="en-GB" dirty="0" smtClean="0"/>
              <a:t>While Marxism is a ‘revolutionary’ inversion of Hegel's philosophy and </a:t>
            </a:r>
            <a:r>
              <a:rPr lang="en-GB" dirty="0" smtClean="0"/>
              <a:t>does matures </a:t>
            </a:r>
            <a:r>
              <a:rPr lang="en-GB" dirty="0" smtClean="0"/>
              <a:t>in the seminal critique of western capitalist political economy ‘das capital</a:t>
            </a:r>
            <a:r>
              <a:rPr lang="en-GB" dirty="0" smtClean="0"/>
              <a:t>’; </a:t>
            </a:r>
            <a:r>
              <a:rPr lang="en-GB" dirty="0" smtClean="0"/>
              <a:t>it remains an </a:t>
            </a:r>
            <a:r>
              <a:rPr lang="en-GB" dirty="0" smtClean="0"/>
              <a:t> </a:t>
            </a:r>
            <a:r>
              <a:rPr lang="en-GB" dirty="0" smtClean="0"/>
              <a:t>anthropological critique</a:t>
            </a:r>
          </a:p>
          <a:p>
            <a:r>
              <a:rPr lang="en-GB" dirty="0" smtClean="0"/>
              <a:t>How so?</a:t>
            </a:r>
          </a:p>
          <a:p>
            <a:r>
              <a:rPr lang="en-GB" dirty="0" smtClean="0"/>
              <a:t>Marx and Engels </a:t>
            </a:r>
            <a:r>
              <a:rPr lang="en-GB" dirty="0" smtClean="0"/>
              <a:t>based their </a:t>
            </a:r>
            <a:r>
              <a:rPr lang="en-GB" dirty="0" smtClean="0"/>
              <a:t>utopian end point ‘communism’ on a close reading  of  </a:t>
            </a:r>
            <a:r>
              <a:rPr lang="en-GB" dirty="0"/>
              <a:t>Lewis Henry Morgan's </a:t>
            </a:r>
            <a:r>
              <a:rPr lang="en-GB" dirty="0" smtClean="0"/>
              <a:t> (1881) description of a proto ‘communism’ in his  early anthropological studies of the native American ‘Iroquois’   </a:t>
            </a:r>
            <a:endParaRPr lang="en-GB" dirty="0"/>
          </a:p>
        </p:txBody>
      </p:sp>
    </p:spTree>
    <p:extLst>
      <p:ext uri="{BB962C8B-B14F-4D97-AF65-F5344CB8AC3E}">
        <p14:creationId xmlns:p14="http://schemas.microsoft.com/office/powerpoint/2010/main" val="3829903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Marxism as anthropology</a:t>
            </a:r>
            <a:endParaRPr lang="en-GB" dirty="0"/>
          </a:p>
        </p:txBody>
      </p:sp>
      <p:sp>
        <p:nvSpPr>
          <p:cNvPr id="3" name="Content Placeholder 2"/>
          <p:cNvSpPr>
            <a:spLocks noGrp="1"/>
          </p:cNvSpPr>
          <p:nvPr>
            <p:ph sz="quarter" idx="13"/>
          </p:nvPr>
        </p:nvSpPr>
        <p:spPr>
          <a:xfrm>
            <a:off x="685800" y="1670757"/>
            <a:ext cx="10394707" cy="3826932"/>
          </a:xfrm>
        </p:spPr>
        <p:txBody>
          <a:bodyPr>
            <a:normAutofit fontScale="85000" lnSpcReduction="20000"/>
          </a:bodyPr>
          <a:lstStyle/>
          <a:p>
            <a:endParaRPr lang="en-GB" dirty="0" smtClean="0"/>
          </a:p>
          <a:p>
            <a:endParaRPr lang="en-GB" dirty="0"/>
          </a:p>
          <a:p>
            <a:r>
              <a:rPr lang="en-GB" dirty="0" smtClean="0"/>
              <a:t>The ‘proto’ communist and utopian reading of Morgan's anthropology by Marx and Engels is formalised and popularised in Engels (1884) </a:t>
            </a:r>
            <a:r>
              <a:rPr lang="en-GB" b="1" i="1" dirty="0" smtClean="0"/>
              <a:t>The </a:t>
            </a:r>
            <a:r>
              <a:rPr lang="en-GB" b="1" i="1" dirty="0"/>
              <a:t>Origin of the Family, Private Property, and the State: in the Light of the Researches of Lewis H. Morgan</a:t>
            </a:r>
            <a:r>
              <a:rPr lang="en-GB" dirty="0"/>
              <a:t> </a:t>
            </a:r>
            <a:r>
              <a:rPr lang="en-GB" dirty="0" smtClean="0"/>
              <a:t>   based in part on notes written by Karl Marx in 1881.</a:t>
            </a:r>
          </a:p>
          <a:p>
            <a:r>
              <a:rPr lang="en-GB" dirty="0" smtClean="0"/>
              <a:t>Morgan’s stadial social anthropological and social evolutionism  very influential on  the mature Marx's thinking</a:t>
            </a:r>
          </a:p>
          <a:p>
            <a:r>
              <a:rPr lang="en-GB" dirty="0" smtClean="0"/>
              <a:t>For Morgan, All </a:t>
            </a:r>
            <a:r>
              <a:rPr lang="en-GB" dirty="0" smtClean="0"/>
              <a:t>societies move inexorably through the stages of  savagery, barbarism and finally civilization</a:t>
            </a:r>
          </a:p>
          <a:p>
            <a:r>
              <a:rPr lang="en-GB" dirty="0" smtClean="0"/>
              <a:t>Marx and Engels finally had independent anthropological confirmation of the stadial theory they had espoused in  ‘the communist manifesto’ written back in 1848 </a:t>
            </a:r>
          </a:p>
          <a:p>
            <a:endParaRPr lang="en-GB" dirty="0"/>
          </a:p>
          <a:p>
            <a:endParaRPr lang="en-GB" dirty="0" smtClean="0"/>
          </a:p>
          <a:p>
            <a:endParaRPr lang="en-GB" dirty="0"/>
          </a:p>
        </p:txBody>
      </p:sp>
    </p:spTree>
    <p:extLst>
      <p:ext uri="{BB962C8B-B14F-4D97-AF65-F5344CB8AC3E}">
        <p14:creationId xmlns:p14="http://schemas.microsoft.com/office/powerpoint/2010/main" val="1340601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16088"/>
            <a:ext cx="10396882" cy="1636889"/>
          </a:xfrm>
        </p:spPr>
        <p:txBody>
          <a:bodyPr>
            <a:normAutofit/>
          </a:bodyPr>
          <a:lstStyle/>
          <a:p>
            <a:r>
              <a:rPr lang="en-GB" dirty="0" smtClean="0"/>
              <a:t>Key concept in Marxist political  economy : commodity fetishism</a:t>
            </a:r>
            <a:endParaRPr lang="en-GB" dirty="0"/>
          </a:p>
        </p:txBody>
      </p:sp>
      <p:sp>
        <p:nvSpPr>
          <p:cNvPr id="3" name="Content Placeholder 2"/>
          <p:cNvSpPr>
            <a:spLocks noGrp="1"/>
          </p:cNvSpPr>
          <p:nvPr>
            <p:ph sz="quarter" idx="13"/>
          </p:nvPr>
        </p:nvSpPr>
        <p:spPr>
          <a:xfrm>
            <a:off x="685800" y="2201333"/>
            <a:ext cx="10394707" cy="3173252"/>
          </a:xfrm>
        </p:spPr>
        <p:txBody>
          <a:bodyPr/>
          <a:lstStyle/>
          <a:p>
            <a:r>
              <a:rPr lang="en-GB" dirty="0" smtClean="0"/>
              <a:t>In Marx's mature writing on ‘political economy’ (1859) and finally in ‘das capital (1867) the </a:t>
            </a:r>
          </a:p>
          <a:p>
            <a:r>
              <a:rPr lang="en-GB" dirty="0" smtClean="0"/>
              <a:t>Marx Developed modes, means and relations of production, the base/superstructure and </a:t>
            </a:r>
            <a:r>
              <a:rPr lang="en-GB" dirty="0" smtClean="0"/>
              <a:t>t </a:t>
            </a:r>
            <a:r>
              <a:rPr lang="en-GB" dirty="0" smtClean="0"/>
              <a:t>the exchange value of a commodity in the accumulation of surplus value – profit and the rise of alienation, ideology and ‘false consciousness’.</a:t>
            </a:r>
          </a:p>
          <a:p>
            <a:r>
              <a:rPr lang="en-GB" dirty="0" smtClean="0"/>
              <a:t>Perhaps the most enigmatic concept Marx employs is that of ‘commodity fetishism’  </a:t>
            </a:r>
            <a:endParaRPr lang="en-GB" dirty="0"/>
          </a:p>
        </p:txBody>
      </p:sp>
    </p:spTree>
    <p:extLst>
      <p:ext uri="{BB962C8B-B14F-4D97-AF65-F5344CB8AC3E}">
        <p14:creationId xmlns:p14="http://schemas.microsoft.com/office/powerpoint/2010/main" val="2068488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77800"/>
            <a:ext cx="10396882" cy="1151965"/>
          </a:xfrm>
        </p:spPr>
        <p:txBody>
          <a:bodyPr/>
          <a:lstStyle/>
          <a:p>
            <a:r>
              <a:rPr lang="en-GB" dirty="0" smtClean="0"/>
              <a:t>Commodity fetishism</a:t>
            </a:r>
            <a:endParaRPr lang="en-GB" dirty="0"/>
          </a:p>
        </p:txBody>
      </p:sp>
      <p:sp>
        <p:nvSpPr>
          <p:cNvPr id="3" name="Content Placeholder 2"/>
          <p:cNvSpPr>
            <a:spLocks noGrp="1"/>
          </p:cNvSpPr>
          <p:nvPr>
            <p:ph sz="quarter" idx="13"/>
          </p:nvPr>
        </p:nvSpPr>
        <p:spPr>
          <a:xfrm>
            <a:off x="685800" y="1491915"/>
            <a:ext cx="10394707" cy="4459705"/>
          </a:xfrm>
        </p:spPr>
        <p:txBody>
          <a:bodyPr>
            <a:normAutofit fontScale="92500" lnSpcReduction="10000"/>
          </a:bodyPr>
          <a:lstStyle/>
          <a:p>
            <a:r>
              <a:rPr lang="en-GB" dirty="0" smtClean="0"/>
              <a:t>Marx writes: ‘As </a:t>
            </a:r>
            <a:r>
              <a:rPr lang="en-GB" dirty="0"/>
              <a:t>against this, the commodity-form, and the value-relation of the products of labour within which it appears, have absolutely no connection with the physical nature of the commodity and the material relations arising out of this. It is nothing but the definite social relation between men themselves which assumes here, for them, the fantastic form of a relation between things. In order, therefore, to find an analogy we must take flight into the misty realm of religion. There the products of the human brain appear as autonomous figures endowed with a life of their own, which enter into relations both with each other and with the human race. So it is in the world of commodities with the products of men's hands. I call this the fetishism which attaches itself to the products of labour as soon as they are produced as commodities, and is therefore inseparable from the production of </a:t>
            </a:r>
            <a:r>
              <a:rPr lang="en-GB" dirty="0" smtClean="0"/>
              <a:t>commodities’.</a:t>
            </a:r>
            <a:endParaRPr lang="en-GB" dirty="0"/>
          </a:p>
          <a:p>
            <a:endParaRPr lang="en-GB" dirty="0"/>
          </a:p>
          <a:p>
            <a:r>
              <a:rPr lang="en-GB" dirty="0"/>
              <a:t>— Karl Marx , </a:t>
            </a:r>
            <a:r>
              <a:rPr lang="en-GB" i="1" dirty="0">
                <a:hlinkClick r:id="rId2" tooltip="Capital, Volume I"/>
              </a:rPr>
              <a:t>Capital, Volume </a:t>
            </a:r>
            <a:endParaRPr lang="en-GB" dirty="0"/>
          </a:p>
          <a:p>
            <a:endParaRPr lang="en-GB" dirty="0"/>
          </a:p>
        </p:txBody>
      </p:sp>
    </p:spTree>
    <p:extLst>
      <p:ext uri="{BB962C8B-B14F-4D97-AF65-F5344CB8AC3E}">
        <p14:creationId xmlns:p14="http://schemas.microsoft.com/office/powerpoint/2010/main" val="1964118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270934"/>
            <a:ext cx="10396882" cy="1566832"/>
          </a:xfrm>
        </p:spPr>
        <p:txBody>
          <a:bodyPr>
            <a:normAutofit fontScale="90000"/>
          </a:bodyPr>
          <a:lstStyle/>
          <a:p>
            <a:r>
              <a:rPr lang="en-GB" dirty="0" smtClean="0"/>
              <a:t>Western Marxism and the Frankfurt school: the fork in the road </a:t>
            </a:r>
            <a:endParaRPr lang="en-GB" dirty="0"/>
          </a:p>
        </p:txBody>
      </p:sp>
      <p:sp>
        <p:nvSpPr>
          <p:cNvPr id="3" name="Content Placeholder 2"/>
          <p:cNvSpPr>
            <a:spLocks noGrp="1"/>
          </p:cNvSpPr>
          <p:nvPr>
            <p:ph sz="quarter" idx="13"/>
          </p:nvPr>
        </p:nvSpPr>
        <p:spPr/>
        <p:txBody>
          <a:bodyPr>
            <a:normAutofit/>
          </a:bodyPr>
          <a:lstStyle/>
          <a:p>
            <a:r>
              <a:rPr lang="en-GB" dirty="0" smtClean="0"/>
              <a:t>It is not an uncommon error to run Marxist Leninist or soviet style </a:t>
            </a:r>
            <a:r>
              <a:rPr lang="en-GB" dirty="0" smtClean="0"/>
              <a:t>orthodox Marxism and its </a:t>
            </a:r>
            <a:r>
              <a:rPr lang="en-GB" dirty="0" smtClean="0"/>
              <a:t>practical emphasis on wresting the control </a:t>
            </a:r>
            <a:r>
              <a:rPr lang="en-GB" dirty="0" smtClean="0"/>
              <a:t>of </a:t>
            </a:r>
            <a:r>
              <a:rPr lang="en-GB" dirty="0" smtClean="0"/>
              <a:t>the production of commodities from the bourgeoisie and handing it over to a ‘dictatorship’ of the proletariat  with ‘western Marxism.</a:t>
            </a:r>
          </a:p>
          <a:p>
            <a:r>
              <a:rPr lang="en-GB" dirty="0" smtClean="0"/>
              <a:t>Western </a:t>
            </a:r>
            <a:r>
              <a:rPr lang="en-GB" dirty="0" smtClean="0"/>
              <a:t>Marxism </a:t>
            </a:r>
            <a:r>
              <a:rPr lang="en-GB" dirty="0" smtClean="0"/>
              <a:t>is different: it emerged </a:t>
            </a:r>
            <a:r>
              <a:rPr lang="en-GB" dirty="0" smtClean="0"/>
              <a:t>as a moderate and critical reaction to the polarising political situation in </a:t>
            </a:r>
            <a:r>
              <a:rPr lang="en-GB" dirty="0" smtClean="0"/>
              <a:t>the interwar years in Europe </a:t>
            </a:r>
            <a:r>
              <a:rPr lang="en-GB" dirty="0" smtClean="0"/>
              <a:t>of revolutionary Marxism and fascism</a:t>
            </a:r>
          </a:p>
          <a:p>
            <a:r>
              <a:rPr lang="en-GB" dirty="0" smtClean="0"/>
              <a:t>Key figures, adorno, Marcuse and </a:t>
            </a:r>
            <a:r>
              <a:rPr lang="en-GB" dirty="0" err="1" smtClean="0"/>
              <a:t>horkheimer</a:t>
            </a:r>
            <a:r>
              <a:rPr lang="en-GB" dirty="0" smtClean="0"/>
              <a:t> and perhaps most influential was  </a:t>
            </a:r>
            <a:r>
              <a:rPr lang="en-GB" dirty="0" err="1" smtClean="0"/>
              <a:t>LuKAS</a:t>
            </a:r>
            <a:endParaRPr lang="en-GB" dirty="0"/>
          </a:p>
        </p:txBody>
      </p:sp>
    </p:spTree>
    <p:extLst>
      <p:ext uri="{BB962C8B-B14F-4D97-AF65-F5344CB8AC3E}">
        <p14:creationId xmlns:p14="http://schemas.microsoft.com/office/powerpoint/2010/main" val="4076180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58044"/>
            <a:ext cx="10396882" cy="2077156"/>
          </a:xfrm>
        </p:spPr>
        <p:txBody>
          <a:bodyPr>
            <a:normAutofit fontScale="90000"/>
          </a:bodyPr>
          <a:lstStyle/>
          <a:p>
            <a:r>
              <a:rPr lang="en-GB" dirty="0" smtClean="0"/>
              <a:t>From commodity fetishism to reification : political economy to cultural critique</a:t>
            </a:r>
            <a:endParaRPr lang="en-GB" dirty="0"/>
          </a:p>
        </p:txBody>
      </p:sp>
      <p:sp>
        <p:nvSpPr>
          <p:cNvPr id="4" name="Rectangle 1"/>
          <p:cNvSpPr>
            <a:spLocks noGrp="1" noChangeArrowheads="1"/>
          </p:cNvSpPr>
          <p:nvPr>
            <p:ph sz="quarter" idx="13"/>
          </p:nvPr>
        </p:nvSpPr>
        <p:spPr bwMode="auto">
          <a:xfrm>
            <a:off x="395111" y="2997523"/>
            <a:ext cx="11116549" cy="18630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200" dirty="0" err="1"/>
              <a:t>Petrović</a:t>
            </a:r>
            <a:r>
              <a:rPr lang="en-GB" sz="1200" dirty="0"/>
              <a:t>, in </a:t>
            </a:r>
            <a:r>
              <a:rPr lang="en-GB" sz="1200" i="1" dirty="0"/>
              <a:t>A Dictionary of Marxist Thought</a:t>
            </a:r>
            <a:r>
              <a:rPr lang="en-GB" sz="1200" dirty="0"/>
              <a:t>, defines reification as:</a:t>
            </a:r>
          </a:p>
          <a:p>
            <a:r>
              <a:rPr lang="en-GB" sz="1200" dirty="0"/>
              <a:t>The act (or result of the act) of transforming human properties, relations and actions into properties, relations and actions of man‑produced things which have become independent (and which are imagined as originally independent) of man and govern his life. Also transformation of human beings into thing‑like beings which do not behave in a human way but according to the laws of the thing‑world. Reification is a ‘special’ case of ALIENATION, its most radical and widespread form characteristic of modern capitalist society.</a:t>
            </a:r>
            <a:r>
              <a:rPr lang="en-GB" sz="1200" u="sng" baseline="30000" dirty="0">
                <a:hlinkClick r:id="rId2"/>
              </a:rPr>
              <a:t>[1]</a:t>
            </a:r>
            <a:endParaRPr lang="en-GB" sz="1200" dirty="0"/>
          </a:p>
          <a:p>
            <a:endParaRPr lang="en-GB" sz="12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24728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Marxist anthropology 1: godlier</a:t>
            </a:r>
            <a:endParaRPr lang="en-GB" dirty="0"/>
          </a:p>
        </p:txBody>
      </p:sp>
      <p:sp>
        <p:nvSpPr>
          <p:cNvPr id="6" name="Content Placeholder 5"/>
          <p:cNvSpPr>
            <a:spLocks noGrp="1"/>
          </p:cNvSpPr>
          <p:nvPr>
            <p:ph sz="quarter" idx="13"/>
          </p:nvPr>
        </p:nvSpPr>
        <p:spPr/>
        <p:txBody>
          <a:bodyPr/>
          <a:lstStyle/>
          <a:p>
            <a:r>
              <a:rPr lang="en-GB" dirty="0" smtClean="0"/>
              <a:t>Marxism as a critique of hierarchy and elites has featured in a number of anthropological works.</a:t>
            </a:r>
          </a:p>
          <a:p>
            <a:r>
              <a:rPr lang="en-GB" dirty="0" smtClean="0"/>
              <a:t> The Making of Great men (1982) and big men and great men in collaboration with Marilyn strathern on inequality and sexuality and power relations in Melanesia</a:t>
            </a:r>
          </a:p>
          <a:p>
            <a:r>
              <a:rPr lang="en-GB" dirty="0" smtClean="0"/>
              <a:t>This is a conventional ‘bottom up’ anthropological critique which employs recognizably Marxist discourse on modes and relations of production. </a:t>
            </a:r>
            <a:endParaRPr lang="en-GB"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9412" y="4555958"/>
            <a:ext cx="2161096" cy="2302042"/>
          </a:xfrm>
          <a:prstGeom prst="rect">
            <a:avLst/>
          </a:prstGeom>
        </p:spPr>
      </p:pic>
    </p:spTree>
    <p:extLst>
      <p:ext uri="{BB962C8B-B14F-4D97-AF65-F5344CB8AC3E}">
        <p14:creationId xmlns:p14="http://schemas.microsoft.com/office/powerpoint/2010/main" val="770328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Marxist anthropology 2: taussig</a:t>
            </a:r>
            <a:endParaRPr lang="en-GB" dirty="0"/>
          </a:p>
        </p:txBody>
      </p:sp>
      <p:sp>
        <p:nvSpPr>
          <p:cNvPr id="3" name="Content Placeholder 2"/>
          <p:cNvSpPr>
            <a:spLocks noGrp="1"/>
          </p:cNvSpPr>
          <p:nvPr>
            <p:ph sz="quarter" idx="13"/>
          </p:nvPr>
        </p:nvSpPr>
        <p:spPr/>
        <p:txBody>
          <a:bodyPr>
            <a:normAutofit fontScale="92500"/>
          </a:bodyPr>
          <a:lstStyle/>
          <a:p>
            <a:r>
              <a:rPr lang="en-GB" dirty="0" smtClean="0"/>
              <a:t>More interesting and radical Marxian narratives can be found in the work of Michael taussig (1980) in works such as </a:t>
            </a:r>
            <a:r>
              <a:rPr lang="en-GB" i="1" dirty="0"/>
              <a:t>The Devil and Commodity Fetishism in South America</a:t>
            </a:r>
            <a:r>
              <a:rPr lang="en-GB" dirty="0"/>
              <a:t> </a:t>
            </a:r>
            <a:r>
              <a:rPr lang="en-GB" dirty="0" smtClean="0"/>
              <a:t> </a:t>
            </a:r>
          </a:p>
          <a:p>
            <a:r>
              <a:rPr lang="en-GB" dirty="0" smtClean="0"/>
              <a:t>Indigenous Peoples (Bolivian tin miners and other Colombian proletariat peasants) are not explained in terms of Marxism but </a:t>
            </a:r>
            <a:r>
              <a:rPr lang="en-GB" dirty="0" smtClean="0"/>
              <a:t>inasmuch as they live on </a:t>
            </a:r>
            <a:r>
              <a:rPr lang="en-GB" dirty="0" smtClean="0"/>
              <a:t>the periphery of western capitalist culture are privy to </a:t>
            </a:r>
            <a:r>
              <a:rPr lang="en-GB" dirty="0" smtClean="0"/>
              <a:t>its </a:t>
            </a:r>
            <a:r>
              <a:rPr lang="en-GB" dirty="0" smtClean="0"/>
              <a:t>flaws and </a:t>
            </a:r>
            <a:r>
              <a:rPr lang="en-GB" dirty="0" smtClean="0"/>
              <a:t> are relatively independent </a:t>
            </a:r>
            <a:r>
              <a:rPr lang="en-GB" dirty="0" smtClean="0"/>
              <a:t>of its </a:t>
            </a:r>
            <a:r>
              <a:rPr lang="en-GB" dirty="0" smtClean="0"/>
              <a:t>ideologies. So, rather </a:t>
            </a:r>
            <a:r>
              <a:rPr lang="en-GB" dirty="0" smtClean="0"/>
              <a:t>than being studied in terms of Marxian modes of production </a:t>
            </a:r>
            <a:r>
              <a:rPr lang="en-GB" dirty="0" smtClean="0"/>
              <a:t>they should </a:t>
            </a:r>
            <a:r>
              <a:rPr lang="en-GB" dirty="0" smtClean="0"/>
              <a:t>(believes taussig) be able to provide valuable insights into our flawed and commoditized world.</a:t>
            </a:r>
          </a:p>
          <a:p>
            <a:r>
              <a:rPr lang="en-GB" dirty="0" smtClean="0"/>
              <a:t>A radical shift in our anthropological and </a:t>
            </a:r>
            <a:r>
              <a:rPr lang="en-GB" dirty="0" smtClean="0"/>
              <a:t>Marxist  polemics </a:t>
            </a:r>
            <a:endParaRPr lang="en-GB" dirty="0"/>
          </a:p>
        </p:txBody>
      </p:sp>
    </p:spTree>
    <p:extLst>
      <p:ext uri="{BB962C8B-B14F-4D97-AF65-F5344CB8AC3E}">
        <p14:creationId xmlns:p14="http://schemas.microsoft.com/office/powerpoint/2010/main" val="881602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Concluding Marxism in anthropology</a:t>
            </a:r>
            <a:endParaRPr lang="en-GB" dirty="0"/>
          </a:p>
        </p:txBody>
      </p:sp>
      <p:sp>
        <p:nvSpPr>
          <p:cNvPr id="3" name="Content Placeholder 2"/>
          <p:cNvSpPr>
            <a:spLocks noGrp="1"/>
          </p:cNvSpPr>
          <p:nvPr>
            <p:ph sz="quarter" idx="13"/>
          </p:nvPr>
        </p:nvSpPr>
        <p:spPr/>
        <p:txBody>
          <a:bodyPr>
            <a:normAutofit fontScale="92500"/>
          </a:bodyPr>
          <a:lstStyle/>
          <a:p>
            <a:r>
              <a:rPr lang="en-GB" dirty="0" smtClean="0"/>
              <a:t>The scope of Marxist critique into anthropological domains from taussig to Graeber and from globalization to cosmopolitanism is potentially vast. </a:t>
            </a:r>
          </a:p>
          <a:p>
            <a:r>
              <a:rPr lang="en-GB" dirty="0" smtClean="0"/>
              <a:t>Marxism challenges ideological and commoditized (reified) forms of societal norms  in all cultural and historical contexts and is perhaps the most astute form of economic  critique available to anthropologists studying production, consumption and alienation in ‘other’ communities and cultures.  </a:t>
            </a:r>
          </a:p>
          <a:p>
            <a:r>
              <a:rPr lang="en-GB" dirty="0" smtClean="0"/>
              <a:t>As a theory It precedes by identifying and then deconstructing social inequality by making explicit  its roots in the prevailing economic and cultural hegemony of cultural elites.</a:t>
            </a:r>
          </a:p>
          <a:p>
            <a:endParaRPr lang="en-GB" dirty="0"/>
          </a:p>
        </p:txBody>
      </p:sp>
    </p:spTree>
    <p:extLst>
      <p:ext uri="{BB962C8B-B14F-4D97-AF65-F5344CB8AC3E}">
        <p14:creationId xmlns:p14="http://schemas.microsoft.com/office/powerpoint/2010/main" val="421245686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285</TotalTime>
  <Words>1074</Words>
  <Application>Microsoft Office PowerPoint</Application>
  <PresentationFormat>Widescreen</PresentationFormat>
  <Paragraphs>47</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Impact</vt:lpstr>
      <vt:lpstr>Main Event</vt:lpstr>
      <vt:lpstr>Marxism</vt:lpstr>
      <vt:lpstr>Marxism: beginning and ending  with anthropology</vt:lpstr>
      <vt:lpstr>Marxism emerges from anthropology </vt:lpstr>
      <vt:lpstr>Marxism as anthropology</vt:lpstr>
      <vt:lpstr>Key concept in Marxist political  economy : commodity fetishism</vt:lpstr>
      <vt:lpstr>Commodity fetishism</vt:lpstr>
      <vt:lpstr>Western Marxism and the Frankfurt school: the fork in the road </vt:lpstr>
      <vt:lpstr>From commodity fetishism to reification : political economy to cultural critique</vt:lpstr>
      <vt:lpstr>Marxist anthropology 1: godlier</vt:lpstr>
      <vt:lpstr>Marxist anthropology 2: taussig</vt:lpstr>
      <vt:lpstr>Concluding Marxism in anthropology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Marxism</dc:title>
  <dc:creator>Adrian</dc:creator>
  <cp:lastModifiedBy>Adrian</cp:lastModifiedBy>
  <cp:revision>28</cp:revision>
  <dcterms:created xsi:type="dcterms:W3CDTF">2015-03-03T21:36:02Z</dcterms:created>
  <dcterms:modified xsi:type="dcterms:W3CDTF">2015-03-11T00:24:38Z</dcterms:modified>
</cp:coreProperties>
</file>