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9" r:id="rId4"/>
    <p:sldId id="260" r:id="rId5"/>
    <p:sldId id="261" r:id="rId6"/>
    <p:sldId id="262" r:id="rId7"/>
    <p:sldId id="263" r:id="rId8"/>
    <p:sldId id="264" r:id="rId9"/>
    <p:sldId id="265" r:id="rId10"/>
    <p:sldId id="266"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42211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2366456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895185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256F08-0504-4F84-A51F-F8ED09BCC1F7}"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907660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256F08-0504-4F84-A51F-F8ED09BCC1F7}"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3924148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3506082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2759319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340133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256F08-0504-4F84-A51F-F8ED09BCC1F7}"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602893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256F08-0504-4F84-A51F-F8ED09BCC1F7}"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887478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28487628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369094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33085250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06457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6772742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501573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256F08-0504-4F84-A51F-F8ED09BCC1F7}"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5456DD-A5EC-4BE5-A1EA-9A413886942A}" type="slidenum">
              <a:rPr lang="en-GB" smtClean="0"/>
              <a:t>‹#›</a:t>
            </a:fld>
            <a:endParaRPr lang="en-GB"/>
          </a:p>
        </p:txBody>
      </p:sp>
    </p:spTree>
    <p:extLst>
      <p:ext uri="{BB962C8B-B14F-4D97-AF65-F5344CB8AC3E}">
        <p14:creationId xmlns:p14="http://schemas.microsoft.com/office/powerpoint/2010/main" val="1713370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3256F08-0504-4F84-A51F-F8ED09BCC1F7}" type="datetimeFigureOut">
              <a:rPr lang="en-GB" smtClean="0"/>
              <a:t>25/09/2018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25456DD-A5EC-4BE5-A1EA-9A413886942A}" type="slidenum">
              <a:rPr lang="en-GB" smtClean="0"/>
              <a:t>‹#›</a:t>
            </a:fld>
            <a:endParaRPr lang="en-GB"/>
          </a:p>
        </p:txBody>
      </p:sp>
    </p:spTree>
    <p:extLst>
      <p:ext uri="{BB962C8B-B14F-4D97-AF65-F5344CB8AC3E}">
        <p14:creationId xmlns:p14="http://schemas.microsoft.com/office/powerpoint/2010/main" val="12770044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Creating an argument</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28726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First steps</a:t>
            </a:r>
            <a:endParaRPr lang="en-GB" dirty="0"/>
          </a:p>
        </p:txBody>
      </p:sp>
      <p:sp>
        <p:nvSpPr>
          <p:cNvPr id="5" name="Content Placeholder 4"/>
          <p:cNvSpPr>
            <a:spLocks noGrp="1"/>
          </p:cNvSpPr>
          <p:nvPr>
            <p:ph idx="1"/>
          </p:nvPr>
        </p:nvSpPr>
        <p:spPr/>
        <p:txBody>
          <a:bodyPr/>
          <a:lstStyle/>
          <a:p>
            <a:r>
              <a:rPr lang="en-GB" dirty="0" smtClean="0"/>
              <a:t>Read the question/passage/object/assignment carefully</a:t>
            </a:r>
          </a:p>
          <a:p>
            <a:r>
              <a:rPr lang="en-GB" dirty="0" smtClean="0"/>
              <a:t>Identify what it is about</a:t>
            </a:r>
          </a:p>
          <a:p>
            <a:r>
              <a:rPr lang="en-GB" dirty="0" smtClean="0"/>
              <a:t>Identify the relevant primary and secondary sources</a:t>
            </a:r>
          </a:p>
          <a:p>
            <a:r>
              <a:rPr lang="en-GB" dirty="0" smtClean="0"/>
              <a:t>Identify the relevant modern scholarship </a:t>
            </a:r>
            <a:endParaRPr lang="en-GB" dirty="0"/>
          </a:p>
        </p:txBody>
      </p:sp>
      <p:sp>
        <p:nvSpPr>
          <p:cNvPr id="2" name="TextBox 1"/>
          <p:cNvSpPr txBox="1"/>
          <p:nvPr/>
        </p:nvSpPr>
        <p:spPr>
          <a:xfrm>
            <a:off x="1293542" y="4795024"/>
            <a:ext cx="7917366" cy="2062103"/>
          </a:xfrm>
          <a:prstGeom prst="rect">
            <a:avLst/>
          </a:prstGeom>
          <a:solidFill>
            <a:schemeClr val="accent1">
              <a:lumMod val="40000"/>
              <a:lumOff val="6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3200" dirty="0" smtClean="0"/>
              <a:t>The most important thing is to </a:t>
            </a:r>
            <a:r>
              <a:rPr lang="en-GB" sz="3200" i="1" dirty="0" smtClean="0"/>
              <a:t>answer the question</a:t>
            </a:r>
            <a:r>
              <a:rPr lang="en-GB" sz="3200" dirty="0" smtClean="0"/>
              <a:t>. Do not include material which is </a:t>
            </a:r>
            <a:r>
              <a:rPr lang="en-GB" sz="3200" i="1" dirty="0" smtClean="0"/>
              <a:t>irrelevant</a:t>
            </a:r>
            <a:r>
              <a:rPr lang="en-GB" sz="3200" dirty="0" smtClean="0"/>
              <a:t> to the question.</a:t>
            </a:r>
          </a:p>
          <a:p>
            <a:endParaRPr lang="en-GB" sz="3200" dirty="0"/>
          </a:p>
        </p:txBody>
      </p:sp>
    </p:spTree>
    <p:extLst>
      <p:ext uri="{BB962C8B-B14F-4D97-AF65-F5344CB8AC3E}">
        <p14:creationId xmlns:p14="http://schemas.microsoft.com/office/powerpoint/2010/main" val="317882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this </a:t>
            </a:r>
            <a:r>
              <a:rPr lang="en-GB" smtClean="0"/>
              <a:t>question asking?</a:t>
            </a:r>
            <a:endParaRPr lang="en-GB" dirty="0"/>
          </a:p>
        </p:txBody>
      </p:sp>
      <p:sp>
        <p:nvSpPr>
          <p:cNvPr id="3" name="Content Placeholder 2"/>
          <p:cNvSpPr>
            <a:spLocks noGrp="1"/>
          </p:cNvSpPr>
          <p:nvPr>
            <p:ph idx="1"/>
          </p:nvPr>
        </p:nvSpPr>
        <p:spPr/>
        <p:txBody>
          <a:bodyPr/>
          <a:lstStyle/>
          <a:p>
            <a:pPr lvl="0"/>
            <a:r>
              <a:rPr lang="en-GB" sz="4000" dirty="0"/>
              <a:t>Why did Spartan tactics in the Peloponnesian War change so drastically between 428 and 408 BCE?</a:t>
            </a:r>
          </a:p>
          <a:p>
            <a:endParaRPr lang="en-GB" dirty="0"/>
          </a:p>
        </p:txBody>
      </p:sp>
    </p:spTree>
    <p:extLst>
      <p:ext uri="{BB962C8B-B14F-4D97-AF65-F5344CB8AC3E}">
        <p14:creationId xmlns:p14="http://schemas.microsoft.com/office/powerpoint/2010/main" val="38745936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GB" sz="2800" dirty="0"/>
              <a:t>Why did Spartan tactics in the Peloponnesian War change so drastically between 428 and 408 BCE?</a:t>
            </a:r>
            <a:endParaRPr lang="en-GB" sz="2400"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Did Spartan tactics really change in this period?</a:t>
            </a:r>
          </a:p>
          <a:p>
            <a:pPr marL="514350" indent="-514350">
              <a:buFont typeface="+mj-lt"/>
              <a:buAutoNum type="arabicPeriod"/>
            </a:pPr>
            <a:r>
              <a:rPr lang="en-GB" dirty="0" smtClean="0"/>
              <a:t>Why is the period so specific?</a:t>
            </a:r>
          </a:p>
          <a:p>
            <a:pPr marL="514350" indent="-514350">
              <a:buFont typeface="+mj-lt"/>
              <a:buAutoNum type="arabicPeriod"/>
            </a:pPr>
            <a:r>
              <a:rPr lang="en-GB" dirty="0" smtClean="0"/>
              <a:t>If Spartan tactics changed, then how did they change?</a:t>
            </a:r>
          </a:p>
          <a:p>
            <a:pPr marL="514350" indent="-514350">
              <a:buFont typeface="+mj-lt"/>
              <a:buAutoNum type="arabicPeriod"/>
            </a:pPr>
            <a:r>
              <a:rPr lang="en-GB" dirty="0" smtClean="0"/>
              <a:t>If Spartan tactics change, then why did they change?</a:t>
            </a:r>
            <a:endParaRPr lang="en-GB" dirty="0"/>
          </a:p>
        </p:txBody>
      </p:sp>
    </p:spTree>
    <p:extLst>
      <p:ext uri="{BB962C8B-B14F-4D97-AF65-F5344CB8AC3E}">
        <p14:creationId xmlns:p14="http://schemas.microsoft.com/office/powerpoint/2010/main" val="5299803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this question asking for?</a:t>
            </a:r>
            <a:endParaRPr lang="en-GB" dirty="0"/>
          </a:p>
        </p:txBody>
      </p:sp>
      <p:sp>
        <p:nvSpPr>
          <p:cNvPr id="3" name="Content Placeholder 2"/>
          <p:cNvSpPr>
            <a:spLocks noGrp="1"/>
          </p:cNvSpPr>
          <p:nvPr>
            <p:ph idx="1"/>
          </p:nvPr>
        </p:nvSpPr>
        <p:spPr/>
        <p:txBody>
          <a:bodyPr/>
          <a:lstStyle/>
          <a:p>
            <a:pPr lvl="0"/>
            <a:r>
              <a:rPr lang="en-GB" sz="4000" dirty="0"/>
              <a:t>Were helots slaves?</a:t>
            </a:r>
            <a:endParaRPr lang="en-GB" dirty="0"/>
          </a:p>
        </p:txBody>
      </p:sp>
    </p:spTree>
    <p:extLst>
      <p:ext uri="{BB962C8B-B14F-4D97-AF65-F5344CB8AC3E}">
        <p14:creationId xmlns:p14="http://schemas.microsoft.com/office/powerpoint/2010/main" val="363983194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Were helots slaves?</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a helot?</a:t>
            </a:r>
          </a:p>
          <a:p>
            <a:pPr marL="514350" indent="-514350">
              <a:buFont typeface="+mj-lt"/>
              <a:buAutoNum type="arabicPeriod"/>
            </a:pPr>
            <a:r>
              <a:rPr lang="en-GB" dirty="0" smtClean="0"/>
              <a:t>What is a slave?</a:t>
            </a:r>
          </a:p>
          <a:p>
            <a:pPr marL="514350" indent="-514350">
              <a:buFont typeface="+mj-lt"/>
              <a:buAutoNum type="arabicPeriod"/>
            </a:pPr>
            <a:r>
              <a:rPr lang="en-GB" dirty="0" smtClean="0"/>
              <a:t>What are the differences between the two?</a:t>
            </a:r>
          </a:p>
          <a:p>
            <a:pPr marL="514350" indent="-514350">
              <a:buFont typeface="+mj-lt"/>
              <a:buAutoNum type="arabicPeriod"/>
            </a:pPr>
            <a:r>
              <a:rPr lang="en-GB" dirty="0" smtClean="0"/>
              <a:t>What are the similarities?</a:t>
            </a:r>
            <a:endParaRPr lang="en-GB" dirty="0"/>
          </a:p>
        </p:txBody>
      </p:sp>
    </p:spTree>
    <p:extLst>
      <p:ext uri="{BB962C8B-B14F-4D97-AF65-F5344CB8AC3E}">
        <p14:creationId xmlns:p14="http://schemas.microsoft.com/office/powerpoint/2010/main" val="7197399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logical structure</a:t>
            </a:r>
            <a:endParaRPr lang="en-GB" dirty="0"/>
          </a:p>
        </p:txBody>
      </p:sp>
      <p:sp>
        <p:nvSpPr>
          <p:cNvPr id="3" name="Content Placeholder 2"/>
          <p:cNvSpPr>
            <a:spLocks noGrp="1"/>
          </p:cNvSpPr>
          <p:nvPr>
            <p:ph idx="1"/>
          </p:nvPr>
        </p:nvSpPr>
        <p:spPr/>
        <p:txBody>
          <a:bodyPr>
            <a:normAutofit/>
          </a:bodyPr>
          <a:lstStyle/>
          <a:p>
            <a:pPr lvl="0"/>
            <a:r>
              <a:rPr lang="en-GB" dirty="0" smtClean="0"/>
              <a:t>When you have thought about which main general points you wish to make in response to the essay question, consider whether they are arranged in the best order to present your argument coherently; rearrange them if they are not.  Aim to </a:t>
            </a:r>
            <a:r>
              <a:rPr lang="en-GB" i="1" dirty="0" smtClean="0"/>
              <a:t>progress logically</a:t>
            </a:r>
            <a:r>
              <a:rPr lang="en-GB" dirty="0" smtClean="0"/>
              <a:t> through the essay.</a:t>
            </a:r>
          </a:p>
          <a:p>
            <a:pPr lvl="0"/>
            <a:r>
              <a:rPr lang="en-GB" dirty="0" smtClean="0"/>
              <a:t>Logically grouped ideas should go into paragraphs; each paragraph should have its own thesis and conclusion (though they may be small).  Be sure to make their connection to the main thesis clear.</a:t>
            </a:r>
          </a:p>
          <a:p>
            <a:endParaRPr lang="en-GB" dirty="0" smtClean="0"/>
          </a:p>
          <a:p>
            <a:endParaRPr lang="en-GB" dirty="0"/>
          </a:p>
        </p:txBody>
      </p:sp>
    </p:spTree>
    <p:extLst>
      <p:ext uri="{BB962C8B-B14F-4D97-AF65-F5344CB8AC3E}">
        <p14:creationId xmlns:p14="http://schemas.microsoft.com/office/powerpoint/2010/main" val="2585701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logical structure: Were helots slaves?</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INTRODUCTION: What is the question? What will be the main parts of the essay?</a:t>
            </a:r>
          </a:p>
          <a:p>
            <a:pPr marL="514350" indent="-514350">
              <a:buFont typeface="+mj-lt"/>
              <a:buAutoNum type="arabicPeriod"/>
            </a:pPr>
            <a:r>
              <a:rPr lang="en-GB" dirty="0" smtClean="0"/>
              <a:t>MAIN PART 1: Problems of the sources / Scholarly debates</a:t>
            </a:r>
          </a:p>
          <a:p>
            <a:pPr marL="514350" indent="-514350">
              <a:buFont typeface="+mj-lt"/>
              <a:buAutoNum type="arabicPeriod"/>
            </a:pPr>
            <a:r>
              <a:rPr lang="en-GB" dirty="0" smtClean="0"/>
              <a:t>MAIN PART 2: </a:t>
            </a:r>
          </a:p>
          <a:p>
            <a:pPr marL="788670" lvl="1" indent="-514350">
              <a:buFont typeface="+mj-lt"/>
              <a:buAutoNum type="arabicPeriod"/>
            </a:pPr>
            <a:r>
              <a:rPr lang="en-GB" dirty="0" smtClean="0"/>
              <a:t>Definition of helot</a:t>
            </a:r>
          </a:p>
          <a:p>
            <a:pPr marL="788670" lvl="1" indent="-514350">
              <a:buFont typeface="+mj-lt"/>
              <a:buAutoNum type="arabicPeriod"/>
            </a:pPr>
            <a:r>
              <a:rPr lang="en-GB" dirty="0" smtClean="0"/>
              <a:t>Definition of slave</a:t>
            </a:r>
          </a:p>
          <a:p>
            <a:pPr marL="788670" lvl="1" indent="-514350">
              <a:buFont typeface="+mj-lt"/>
              <a:buAutoNum type="arabicPeriod"/>
            </a:pPr>
            <a:r>
              <a:rPr lang="en-GB" dirty="0" smtClean="0"/>
              <a:t>Similarities</a:t>
            </a:r>
          </a:p>
          <a:p>
            <a:pPr marL="788670" lvl="1" indent="-514350">
              <a:buFont typeface="+mj-lt"/>
              <a:buAutoNum type="arabicPeriod"/>
            </a:pPr>
            <a:r>
              <a:rPr lang="en-GB" dirty="0" smtClean="0"/>
              <a:t>Differences</a:t>
            </a:r>
          </a:p>
          <a:p>
            <a:pPr marL="514350" indent="-514350">
              <a:buFont typeface="+mj-lt"/>
              <a:buAutoNum type="arabicPeriod"/>
            </a:pPr>
            <a:r>
              <a:rPr lang="en-GB" dirty="0" smtClean="0"/>
              <a:t>CONCLUSION: Quick summary of finding + clearly presented answer to the question</a:t>
            </a:r>
          </a:p>
        </p:txBody>
      </p:sp>
    </p:spTree>
    <p:extLst>
      <p:ext uri="{BB962C8B-B14F-4D97-AF65-F5344CB8AC3E}">
        <p14:creationId xmlns:p14="http://schemas.microsoft.com/office/powerpoint/2010/main" val="35396707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Read and think</a:t>
            </a:r>
            <a:br>
              <a:rPr lang="en-GB" b="1" dirty="0" smtClean="0"/>
            </a:br>
            <a:endParaRPr lang="en-GB" dirty="0"/>
          </a:p>
        </p:txBody>
      </p:sp>
      <p:sp>
        <p:nvSpPr>
          <p:cNvPr id="3" name="Content Placeholder 2"/>
          <p:cNvSpPr>
            <a:spLocks noGrp="1"/>
          </p:cNvSpPr>
          <p:nvPr>
            <p:ph idx="1"/>
          </p:nvPr>
        </p:nvSpPr>
        <p:spPr/>
        <p:txBody>
          <a:bodyPr/>
          <a:lstStyle/>
          <a:p>
            <a:r>
              <a:rPr lang="en-GB" dirty="0" smtClean="0"/>
              <a:t>Start </a:t>
            </a:r>
            <a:r>
              <a:rPr lang="en-GB" dirty="0"/>
              <a:t>reading and thinking.</a:t>
            </a:r>
          </a:p>
          <a:p>
            <a:r>
              <a:rPr lang="en-GB" dirty="0" smtClean="0"/>
              <a:t>Are </a:t>
            </a:r>
            <a:r>
              <a:rPr lang="en-GB" dirty="0"/>
              <a:t>there any disagreements among scholars?</a:t>
            </a:r>
          </a:p>
          <a:p>
            <a:r>
              <a:rPr lang="en-GB" dirty="0" smtClean="0"/>
              <a:t>Are </a:t>
            </a:r>
            <a:r>
              <a:rPr lang="en-GB" dirty="0"/>
              <a:t>there different opinions/viewpoints in scholarship or the </a:t>
            </a:r>
            <a:r>
              <a:rPr lang="en-GB" dirty="0" smtClean="0"/>
              <a:t>sources</a:t>
            </a:r>
            <a:r>
              <a:rPr lang="en-GB" dirty="0"/>
              <a:t>?</a:t>
            </a:r>
          </a:p>
          <a:p>
            <a:r>
              <a:rPr lang="en-GB" dirty="0" smtClean="0"/>
              <a:t>YOUR </a:t>
            </a:r>
            <a:r>
              <a:rPr lang="en-GB" dirty="0"/>
              <a:t>OWN VIEW: as you read and learn more, you will start getting your own view of the matter. This is an essential part of the whole process. </a:t>
            </a:r>
          </a:p>
          <a:p>
            <a:endParaRPr lang="en-GB" dirty="0"/>
          </a:p>
        </p:txBody>
      </p:sp>
    </p:spTree>
    <p:extLst>
      <p:ext uri="{BB962C8B-B14F-4D97-AF65-F5344CB8AC3E}">
        <p14:creationId xmlns:p14="http://schemas.microsoft.com/office/powerpoint/2010/main" val="2562590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power of the introduction</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975625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584" y="1916832"/>
            <a:ext cx="7776864" cy="4536504"/>
          </a:xfrm>
        </p:spPr>
        <p:txBody>
          <a:bodyPr>
            <a:normAutofit/>
          </a:bodyPr>
          <a:lstStyle/>
          <a:p>
            <a:r>
              <a:rPr lang="en-US" dirty="0" smtClean="0"/>
              <a:t>In the most abstract sense, the function of an introductory paragraph is to move the reader from the world of daily life into the textual and analytical space of an essay.  In a more concrete sense, an introduction performs three essential functions: </a:t>
            </a:r>
          </a:p>
          <a:p>
            <a:r>
              <a:rPr lang="en-US" dirty="0" smtClean="0"/>
              <a:t>1) it clearly and specifically states the topic or question that you will address in your essay</a:t>
            </a:r>
          </a:p>
          <a:p>
            <a:r>
              <a:rPr lang="en-US" dirty="0" smtClean="0"/>
              <a:t>2) it motivates topic or question that the essay will examine</a:t>
            </a:r>
          </a:p>
          <a:p>
            <a:r>
              <a:rPr lang="en-US" dirty="0" smtClean="0"/>
              <a:t>3) it states, clearly and directly, your position on this topic or question (i.e. your thesis).  </a:t>
            </a:r>
          </a:p>
          <a:p>
            <a:endParaRPr lang="en-GB" dirty="0"/>
          </a:p>
        </p:txBody>
      </p:sp>
      <p:sp>
        <p:nvSpPr>
          <p:cNvPr id="2" name="Title 1"/>
          <p:cNvSpPr>
            <a:spLocks noGrp="1"/>
          </p:cNvSpPr>
          <p:nvPr>
            <p:ph type="title"/>
          </p:nvPr>
        </p:nvSpPr>
        <p:spPr>
          <a:xfrm>
            <a:off x="2135560" y="692696"/>
            <a:ext cx="7543800" cy="914400"/>
          </a:xfrm>
        </p:spPr>
        <p:txBody>
          <a:bodyPr>
            <a:normAutofit fontScale="90000"/>
          </a:bodyPr>
          <a:lstStyle/>
          <a:p>
            <a:r>
              <a:rPr lang="en-US" dirty="0" smtClean="0"/>
              <a:t>Writing Successful Introductory Paragraphs</a:t>
            </a:r>
            <a:endParaRPr lang="en-GB" dirty="0"/>
          </a:p>
        </p:txBody>
      </p:sp>
    </p:spTree>
    <p:extLst>
      <p:ext uri="{BB962C8B-B14F-4D97-AF65-F5344CB8AC3E}">
        <p14:creationId xmlns:p14="http://schemas.microsoft.com/office/powerpoint/2010/main" val="581337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43672" y="1916833"/>
            <a:ext cx="6696744" cy="3873623"/>
          </a:xfrm>
        </p:spPr>
        <p:txBody>
          <a:bodyPr>
            <a:normAutofit/>
          </a:bodyPr>
          <a:lstStyle/>
          <a:p>
            <a:pPr marL="0" indent="0">
              <a:buNone/>
            </a:pPr>
            <a:r>
              <a:rPr lang="en-US" dirty="0" smtClean="0"/>
              <a:t>The details you use to orient your reader with your topic should be woven throughout the structural components of your introduction:</a:t>
            </a:r>
            <a:endParaRPr lang="en-GB" dirty="0" smtClean="0"/>
          </a:p>
          <a:p>
            <a:r>
              <a:rPr lang="en-GB" dirty="0" smtClean="0"/>
              <a:t>Opening</a:t>
            </a:r>
          </a:p>
          <a:p>
            <a:r>
              <a:rPr lang="en-GB" dirty="0" smtClean="0"/>
              <a:t>Topic or Purpose</a:t>
            </a:r>
          </a:p>
          <a:p>
            <a:r>
              <a:rPr lang="en-GB" dirty="0" smtClean="0"/>
              <a:t>Motive</a:t>
            </a:r>
          </a:p>
          <a:p>
            <a:r>
              <a:rPr lang="en-GB" dirty="0" smtClean="0"/>
              <a:t>Thesis Statement </a:t>
            </a:r>
          </a:p>
          <a:p>
            <a:r>
              <a:rPr lang="en-GB" dirty="0" smtClean="0"/>
              <a:t>Roadmap</a:t>
            </a:r>
            <a:endParaRPr lang="en-GB" dirty="0"/>
          </a:p>
        </p:txBody>
      </p:sp>
      <p:sp>
        <p:nvSpPr>
          <p:cNvPr id="2" name="Title 1"/>
          <p:cNvSpPr>
            <a:spLocks noGrp="1"/>
          </p:cNvSpPr>
          <p:nvPr>
            <p:ph type="title"/>
          </p:nvPr>
        </p:nvSpPr>
        <p:spPr>
          <a:xfrm>
            <a:off x="1991544" y="260648"/>
            <a:ext cx="8229600" cy="1143000"/>
          </a:xfrm>
        </p:spPr>
        <p:txBody>
          <a:bodyPr>
            <a:normAutofit/>
          </a:bodyPr>
          <a:lstStyle/>
          <a:p>
            <a:r>
              <a:rPr lang="en-US" dirty="0" smtClean="0"/>
              <a:t>Structural Components</a:t>
            </a:r>
            <a:endParaRPr lang="en-GB" dirty="0"/>
          </a:p>
        </p:txBody>
      </p:sp>
    </p:spTree>
    <p:extLst>
      <p:ext uri="{BB962C8B-B14F-4D97-AF65-F5344CB8AC3E}">
        <p14:creationId xmlns:p14="http://schemas.microsoft.com/office/powerpoint/2010/main" val="31085145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9</TotalTime>
  <Words>509</Words>
  <Application>Microsoft Office PowerPoint</Application>
  <PresentationFormat>Widescreen</PresentationFormat>
  <Paragraphs>51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Creating an argument</vt:lpstr>
      <vt:lpstr>First steps</vt:lpstr>
      <vt:lpstr>What is this question asking?</vt:lpstr>
      <vt:lpstr>Why did Spartan tactics in the Peloponnesian War change so drastically between 428 and 408 BCE?</vt:lpstr>
      <vt:lpstr>What is this question asking for?</vt:lpstr>
      <vt:lpstr>Were helots slaves?</vt:lpstr>
      <vt:lpstr>A logical structure</vt:lpstr>
      <vt:lpstr>A logical structure: Were helots slaves?</vt:lpstr>
      <vt:lpstr>Read and think </vt:lpstr>
      <vt:lpstr>The power of the introduction</vt:lpstr>
      <vt:lpstr>Writing Successful Introductory Paragraphs</vt:lpstr>
      <vt:lpstr>Structural Components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an argument</dc:title>
  <dc:creator>Errietta Bissa</dc:creator>
  <cp:lastModifiedBy>Errietta Bissa</cp:lastModifiedBy>
  <cp:revision>3</cp:revision>
  <dcterms:created xsi:type="dcterms:W3CDTF">2018-02-26T13:12:01Z</dcterms:created>
  <dcterms:modified xsi:type="dcterms:W3CDTF">2018-09-25T12:28:49Z</dcterms:modified>
</cp:coreProperties>
</file>