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7" r:id="rId2"/>
    <p:sldId id="258" r:id="rId3"/>
    <p:sldId id="259" r:id="rId4"/>
    <p:sldId id="260" r:id="rId5"/>
    <p:sldId id="262" r:id="rId6"/>
    <p:sldId id="264" r:id="rId7"/>
    <p:sldId id="265" r:id="rId8"/>
    <p:sldId id="263" r:id="rId9"/>
    <p:sldId id="266" r:id="rId10"/>
    <p:sldId id="268" r:id="rId11"/>
    <p:sldId id="269" r:id="rId12"/>
    <p:sldId id="270" r:id="rId13"/>
    <p:sldId id="271" r:id="rId14"/>
    <p:sldId id="272" r:id="rId15"/>
    <p:sldId id="273" r:id="rId16"/>
    <p:sldId id="274" r:id="rId17"/>
    <p:sldId id="275" r:id="rId18"/>
    <p:sldId id="276" r:id="rId19"/>
    <p:sldId id="297" r:id="rId20"/>
    <p:sldId id="277" r:id="rId21"/>
    <p:sldId id="278" r:id="rId22"/>
    <p:sldId id="298" r:id="rId23"/>
    <p:sldId id="279" r:id="rId24"/>
    <p:sldId id="280" r:id="rId25"/>
    <p:sldId id="293" r:id="rId26"/>
    <p:sldId id="295" r:id="rId27"/>
    <p:sldId id="294" r:id="rId28"/>
    <p:sldId id="282" r:id="rId29"/>
    <p:sldId id="283" r:id="rId30"/>
    <p:sldId id="284" r:id="rId31"/>
    <p:sldId id="285" r:id="rId32"/>
    <p:sldId id="286" r:id="rId33"/>
    <p:sldId id="288" r:id="rId34"/>
    <p:sldId id="287" r:id="rId35"/>
    <p:sldId id="290" r:id="rId36"/>
    <p:sldId id="292" r:id="rId37"/>
    <p:sldId id="2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7FC121-79CE-4769-8D06-C3F996819157}" v="66" dt="2024-02-25T20:48:03.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1703" autoAdjust="0"/>
  </p:normalViewPr>
  <p:slideViewPr>
    <p:cSldViewPr snapToGrid="0">
      <p:cViewPr varScale="1">
        <p:scale>
          <a:sx n="86" d="100"/>
          <a:sy n="86" d="100"/>
        </p:scale>
        <p:origin x="26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B97FC121-79CE-4769-8D06-C3F996819157}"/>
    <pc:docChg chg="undo custSel addSld delSld modSld sldOrd modMainMaster">
      <pc:chgData name="Helen A Griffiths" userId="970ac652-efaf-451a-9e9c-3191bf6940a9" providerId="ADAL" clId="{B97FC121-79CE-4769-8D06-C3F996819157}" dt="2024-02-25T20:50:07.267" v="1048" actId="6549"/>
      <pc:docMkLst>
        <pc:docMk/>
      </pc:docMkLst>
      <pc:sldChg chg="addSp delSp modSp mod setBg">
        <pc:chgData name="Helen A Griffiths" userId="970ac652-efaf-451a-9e9c-3191bf6940a9" providerId="ADAL" clId="{B97FC121-79CE-4769-8D06-C3F996819157}" dt="2024-02-25T20:05:32.920" v="821"/>
        <pc:sldMkLst>
          <pc:docMk/>
          <pc:sldMk cId="637762325" sldId="257"/>
        </pc:sldMkLst>
        <pc:spChg chg="mod">
          <ac:chgData name="Helen A Griffiths" userId="970ac652-efaf-451a-9e9c-3191bf6940a9" providerId="ADAL" clId="{B97FC121-79CE-4769-8D06-C3F996819157}" dt="2024-02-25T20:05:29.096" v="818" actId="1076"/>
          <ac:spMkLst>
            <pc:docMk/>
            <pc:sldMk cId="637762325" sldId="257"/>
            <ac:spMk id="2" creationId="{00000000-0000-0000-0000-000000000000}"/>
          </ac:spMkLst>
        </pc:spChg>
        <pc:spChg chg="mod">
          <ac:chgData name="Helen A Griffiths" userId="970ac652-efaf-451a-9e9c-3191bf6940a9" providerId="ADAL" clId="{B97FC121-79CE-4769-8D06-C3F996819157}" dt="2024-02-25T20:05:25.086" v="817" actId="1076"/>
          <ac:spMkLst>
            <pc:docMk/>
            <pc:sldMk cId="637762325" sldId="257"/>
            <ac:spMk id="3" creationId="{00000000-0000-0000-0000-000000000000}"/>
          </ac:spMkLst>
        </pc:spChg>
        <pc:spChg chg="add del mod">
          <ac:chgData name="Helen A Griffiths" userId="970ac652-efaf-451a-9e9c-3191bf6940a9" providerId="ADAL" clId="{B97FC121-79CE-4769-8D06-C3F996819157}" dt="2024-02-25T20:05:32.920" v="821"/>
          <ac:spMkLst>
            <pc:docMk/>
            <pc:sldMk cId="637762325" sldId="257"/>
            <ac:spMk id="6" creationId="{571BF7BA-1CED-14AD-903E-559C47476571}"/>
          </ac:spMkLst>
        </pc:spChg>
        <pc:picChg chg="add mod">
          <ac:chgData name="Helen A Griffiths" userId="970ac652-efaf-451a-9e9c-3191bf6940a9" providerId="ADAL" clId="{B97FC121-79CE-4769-8D06-C3F996819157}" dt="2024-02-25T20:05:31.347" v="819" actId="1076"/>
          <ac:picMkLst>
            <pc:docMk/>
            <pc:sldMk cId="637762325" sldId="257"/>
            <ac:picMk id="5" creationId="{07C8B9B3-EE48-E429-8C5C-48D7BAAED3E7}"/>
          </ac:picMkLst>
        </pc:picChg>
      </pc:sldChg>
      <pc:sldChg chg="modSp mod">
        <pc:chgData name="Helen A Griffiths" userId="970ac652-efaf-451a-9e9c-3191bf6940a9" providerId="ADAL" clId="{B97FC121-79CE-4769-8D06-C3F996819157}" dt="2024-02-25T17:23:24.075" v="92" actId="20577"/>
        <pc:sldMkLst>
          <pc:docMk/>
          <pc:sldMk cId="194805748" sldId="262"/>
        </pc:sldMkLst>
        <pc:spChg chg="mod">
          <ac:chgData name="Helen A Griffiths" userId="970ac652-efaf-451a-9e9c-3191bf6940a9" providerId="ADAL" clId="{B97FC121-79CE-4769-8D06-C3F996819157}" dt="2024-02-25T17:23:17.879" v="70" actId="20577"/>
          <ac:spMkLst>
            <pc:docMk/>
            <pc:sldMk cId="194805748" sldId="262"/>
            <ac:spMk id="3" creationId="{00000000-0000-0000-0000-000000000000}"/>
          </ac:spMkLst>
        </pc:spChg>
        <pc:spChg chg="mod">
          <ac:chgData name="Helen A Griffiths" userId="970ac652-efaf-451a-9e9c-3191bf6940a9" providerId="ADAL" clId="{B97FC121-79CE-4769-8D06-C3F996819157}" dt="2024-02-25T17:23:24.075" v="92" actId="20577"/>
          <ac:spMkLst>
            <pc:docMk/>
            <pc:sldMk cId="194805748" sldId="262"/>
            <ac:spMk id="4" creationId="{00000000-0000-0000-0000-000000000000}"/>
          </ac:spMkLst>
        </pc:spChg>
      </pc:sldChg>
      <pc:sldChg chg="modSp mod">
        <pc:chgData name="Helen A Griffiths" userId="970ac652-efaf-451a-9e9c-3191bf6940a9" providerId="ADAL" clId="{B97FC121-79CE-4769-8D06-C3F996819157}" dt="2024-02-25T17:28:52.408" v="112" actId="6549"/>
        <pc:sldMkLst>
          <pc:docMk/>
          <pc:sldMk cId="3439317726" sldId="266"/>
        </pc:sldMkLst>
        <pc:spChg chg="mod">
          <ac:chgData name="Helen A Griffiths" userId="970ac652-efaf-451a-9e9c-3191bf6940a9" providerId="ADAL" clId="{B97FC121-79CE-4769-8D06-C3F996819157}" dt="2024-02-25T17:28:52.408" v="112" actId="6549"/>
          <ac:spMkLst>
            <pc:docMk/>
            <pc:sldMk cId="3439317726" sldId="266"/>
            <ac:spMk id="7" creationId="{00000000-0000-0000-0000-000000000000}"/>
          </ac:spMkLst>
        </pc:spChg>
      </pc:sldChg>
      <pc:sldChg chg="modSp mod">
        <pc:chgData name="Helen A Griffiths" userId="970ac652-efaf-451a-9e9c-3191bf6940a9" providerId="ADAL" clId="{B97FC121-79CE-4769-8D06-C3F996819157}" dt="2024-02-25T17:30:06.354" v="116" actId="20577"/>
        <pc:sldMkLst>
          <pc:docMk/>
          <pc:sldMk cId="3324969993" sldId="271"/>
        </pc:sldMkLst>
        <pc:spChg chg="mod">
          <ac:chgData name="Helen A Griffiths" userId="970ac652-efaf-451a-9e9c-3191bf6940a9" providerId="ADAL" clId="{B97FC121-79CE-4769-8D06-C3F996819157}" dt="2024-02-25T17:30:06.354" v="116" actId="20577"/>
          <ac:spMkLst>
            <pc:docMk/>
            <pc:sldMk cId="3324969993" sldId="271"/>
            <ac:spMk id="47106" creationId="{00000000-0000-0000-0000-000000000000}"/>
          </ac:spMkLst>
        </pc:spChg>
      </pc:sldChg>
      <pc:sldChg chg="modSp mod">
        <pc:chgData name="Helen A Griffiths" userId="970ac652-efaf-451a-9e9c-3191bf6940a9" providerId="ADAL" clId="{B97FC121-79CE-4769-8D06-C3F996819157}" dt="2024-02-25T17:31:49.913" v="133" actId="5793"/>
        <pc:sldMkLst>
          <pc:docMk/>
          <pc:sldMk cId="671737646" sldId="272"/>
        </pc:sldMkLst>
        <pc:spChg chg="mod">
          <ac:chgData name="Helen A Griffiths" userId="970ac652-efaf-451a-9e9c-3191bf6940a9" providerId="ADAL" clId="{B97FC121-79CE-4769-8D06-C3F996819157}" dt="2024-02-25T17:31:49.913" v="133" actId="5793"/>
          <ac:spMkLst>
            <pc:docMk/>
            <pc:sldMk cId="671737646" sldId="272"/>
            <ac:spMk id="20485" creationId="{00000000-0000-0000-0000-000000000000}"/>
          </ac:spMkLst>
        </pc:spChg>
        <pc:spChg chg="mod">
          <ac:chgData name="Helen A Griffiths" userId="970ac652-efaf-451a-9e9c-3191bf6940a9" providerId="ADAL" clId="{B97FC121-79CE-4769-8D06-C3F996819157}" dt="2024-02-25T17:31:03.193" v="130" actId="20577"/>
          <ac:spMkLst>
            <pc:docMk/>
            <pc:sldMk cId="671737646" sldId="272"/>
            <ac:spMk id="20486" creationId="{00000000-0000-0000-0000-000000000000}"/>
          </ac:spMkLst>
        </pc:spChg>
      </pc:sldChg>
      <pc:sldChg chg="modSp mod">
        <pc:chgData name="Helen A Griffiths" userId="970ac652-efaf-451a-9e9c-3191bf6940a9" providerId="ADAL" clId="{B97FC121-79CE-4769-8D06-C3F996819157}" dt="2024-02-25T20:18:04.692" v="906" actId="1076"/>
        <pc:sldMkLst>
          <pc:docMk/>
          <pc:sldMk cId="3327036038" sldId="276"/>
        </pc:sldMkLst>
        <pc:spChg chg="mod">
          <ac:chgData name="Helen A Griffiths" userId="970ac652-efaf-451a-9e9c-3191bf6940a9" providerId="ADAL" clId="{B97FC121-79CE-4769-8D06-C3F996819157}" dt="2024-02-25T20:17:36.349" v="902" actId="6549"/>
          <ac:spMkLst>
            <pc:docMk/>
            <pc:sldMk cId="3327036038" sldId="276"/>
            <ac:spMk id="24578" creationId="{00000000-0000-0000-0000-000000000000}"/>
          </ac:spMkLst>
        </pc:spChg>
        <pc:spChg chg="mod">
          <ac:chgData name="Helen A Griffiths" userId="970ac652-efaf-451a-9e9c-3191bf6940a9" providerId="ADAL" clId="{B97FC121-79CE-4769-8D06-C3F996819157}" dt="2024-02-25T20:18:04.692" v="906" actId="1076"/>
          <ac:spMkLst>
            <pc:docMk/>
            <pc:sldMk cId="3327036038" sldId="276"/>
            <ac:spMk id="34818" creationId="{00000000-0000-0000-0000-000000000000}"/>
          </ac:spMkLst>
        </pc:spChg>
      </pc:sldChg>
      <pc:sldChg chg="modSp mod">
        <pc:chgData name="Helen A Griffiths" userId="970ac652-efaf-451a-9e9c-3191bf6940a9" providerId="ADAL" clId="{B97FC121-79CE-4769-8D06-C3F996819157}" dt="2024-02-25T20:06:06.402" v="822" actId="403"/>
        <pc:sldMkLst>
          <pc:docMk/>
          <pc:sldMk cId="758112929" sldId="277"/>
        </pc:sldMkLst>
        <pc:spChg chg="mod">
          <ac:chgData name="Helen A Griffiths" userId="970ac652-efaf-451a-9e9c-3191bf6940a9" providerId="ADAL" clId="{B97FC121-79CE-4769-8D06-C3F996819157}" dt="2024-02-25T19:30:31.769" v="675" actId="20577"/>
          <ac:spMkLst>
            <pc:docMk/>
            <pc:sldMk cId="758112929" sldId="277"/>
            <ac:spMk id="26629" creationId="{00000000-0000-0000-0000-000000000000}"/>
          </ac:spMkLst>
        </pc:spChg>
        <pc:spChg chg="mod">
          <ac:chgData name="Helen A Griffiths" userId="970ac652-efaf-451a-9e9c-3191bf6940a9" providerId="ADAL" clId="{B97FC121-79CE-4769-8D06-C3F996819157}" dt="2024-02-25T20:06:06.402" v="822" actId="403"/>
          <ac:spMkLst>
            <pc:docMk/>
            <pc:sldMk cId="758112929" sldId="277"/>
            <ac:spMk id="26630" creationId="{00000000-0000-0000-0000-000000000000}"/>
          </ac:spMkLst>
        </pc:spChg>
      </pc:sldChg>
      <pc:sldChg chg="modSp mod">
        <pc:chgData name="Helen A Griffiths" userId="970ac652-efaf-451a-9e9c-3191bf6940a9" providerId="ADAL" clId="{B97FC121-79CE-4769-8D06-C3F996819157}" dt="2024-02-25T20:49:25.519" v="1041" actId="1076"/>
        <pc:sldMkLst>
          <pc:docMk/>
          <pc:sldMk cId="3456086702" sldId="278"/>
        </pc:sldMkLst>
        <pc:spChg chg="mod">
          <ac:chgData name="Helen A Griffiths" userId="970ac652-efaf-451a-9e9c-3191bf6940a9" providerId="ADAL" clId="{B97FC121-79CE-4769-8D06-C3F996819157}" dt="2024-02-25T20:21:17.013" v="987" actId="20577"/>
          <ac:spMkLst>
            <pc:docMk/>
            <pc:sldMk cId="3456086702" sldId="278"/>
            <ac:spMk id="2" creationId="{00000000-0000-0000-0000-000000000000}"/>
          </ac:spMkLst>
        </pc:spChg>
        <pc:spChg chg="mod">
          <ac:chgData name="Helen A Griffiths" userId="970ac652-efaf-451a-9e9c-3191bf6940a9" providerId="ADAL" clId="{B97FC121-79CE-4769-8D06-C3F996819157}" dt="2024-02-25T20:49:25.519" v="1041" actId="1076"/>
          <ac:spMkLst>
            <pc:docMk/>
            <pc:sldMk cId="3456086702" sldId="278"/>
            <ac:spMk id="7" creationId="{00000000-0000-0000-0000-000000000000}"/>
          </ac:spMkLst>
        </pc:spChg>
        <pc:spChg chg="mod">
          <ac:chgData name="Helen A Griffiths" userId="970ac652-efaf-451a-9e9c-3191bf6940a9" providerId="ADAL" clId="{B97FC121-79CE-4769-8D06-C3F996819157}" dt="2024-02-25T20:48:38.316" v="1040" actId="20577"/>
          <ac:spMkLst>
            <pc:docMk/>
            <pc:sldMk cId="3456086702" sldId="278"/>
            <ac:spMk id="27650" creationId="{00000000-0000-0000-0000-000000000000}"/>
          </ac:spMkLst>
        </pc:spChg>
      </pc:sldChg>
      <pc:sldChg chg="modSp mod">
        <pc:chgData name="Helen A Griffiths" userId="970ac652-efaf-451a-9e9c-3191bf6940a9" providerId="ADAL" clId="{B97FC121-79CE-4769-8D06-C3F996819157}" dt="2024-02-25T20:49:49.918" v="1043" actId="20577"/>
        <pc:sldMkLst>
          <pc:docMk/>
          <pc:sldMk cId="3287816617" sldId="283"/>
        </pc:sldMkLst>
        <pc:spChg chg="mod">
          <ac:chgData name="Helen A Griffiths" userId="970ac652-efaf-451a-9e9c-3191bf6940a9" providerId="ADAL" clId="{B97FC121-79CE-4769-8D06-C3F996819157}" dt="2024-02-25T20:49:47.507" v="1042" actId="20577"/>
          <ac:spMkLst>
            <pc:docMk/>
            <pc:sldMk cId="3287816617" sldId="283"/>
            <ac:spMk id="32773" creationId="{00000000-0000-0000-0000-000000000000}"/>
          </ac:spMkLst>
        </pc:spChg>
        <pc:spChg chg="mod">
          <ac:chgData name="Helen A Griffiths" userId="970ac652-efaf-451a-9e9c-3191bf6940a9" providerId="ADAL" clId="{B97FC121-79CE-4769-8D06-C3F996819157}" dt="2024-02-25T20:49:49.918" v="1043" actId="20577"/>
          <ac:spMkLst>
            <pc:docMk/>
            <pc:sldMk cId="3287816617" sldId="283"/>
            <ac:spMk id="32774" creationId="{00000000-0000-0000-0000-000000000000}"/>
          </ac:spMkLst>
        </pc:spChg>
      </pc:sldChg>
      <pc:sldChg chg="modSp mod">
        <pc:chgData name="Helen A Griffiths" userId="970ac652-efaf-451a-9e9c-3191bf6940a9" providerId="ADAL" clId="{B97FC121-79CE-4769-8D06-C3F996819157}" dt="2024-02-25T20:02:13.963" v="810" actId="14100"/>
        <pc:sldMkLst>
          <pc:docMk/>
          <pc:sldMk cId="4105142914" sldId="284"/>
        </pc:sldMkLst>
        <pc:spChg chg="mod">
          <ac:chgData name="Helen A Griffiths" userId="970ac652-efaf-451a-9e9c-3191bf6940a9" providerId="ADAL" clId="{B97FC121-79CE-4769-8D06-C3F996819157}" dt="2024-02-25T20:01:36.929" v="802" actId="20577"/>
          <ac:spMkLst>
            <pc:docMk/>
            <pc:sldMk cId="4105142914" sldId="284"/>
            <ac:spMk id="7" creationId="{00000000-0000-0000-0000-000000000000}"/>
          </ac:spMkLst>
        </pc:spChg>
        <pc:spChg chg="mod">
          <ac:chgData name="Helen A Griffiths" userId="970ac652-efaf-451a-9e9c-3191bf6940a9" providerId="ADAL" clId="{B97FC121-79CE-4769-8D06-C3F996819157}" dt="2024-02-25T20:02:13.963" v="810" actId="14100"/>
          <ac:spMkLst>
            <pc:docMk/>
            <pc:sldMk cId="4105142914" sldId="284"/>
            <ac:spMk id="8" creationId="{00000000-0000-0000-0000-000000000000}"/>
          </ac:spMkLst>
        </pc:spChg>
      </pc:sldChg>
      <pc:sldChg chg="modSp mod">
        <pc:chgData name="Helen A Griffiths" userId="970ac652-efaf-451a-9e9c-3191bf6940a9" providerId="ADAL" clId="{B97FC121-79CE-4769-8D06-C3F996819157}" dt="2024-02-25T20:50:07.267" v="1048" actId="6549"/>
        <pc:sldMkLst>
          <pc:docMk/>
          <pc:sldMk cId="2265244409" sldId="285"/>
        </pc:sldMkLst>
        <pc:spChg chg="mod">
          <ac:chgData name="Helen A Griffiths" userId="970ac652-efaf-451a-9e9c-3191bf6940a9" providerId="ADAL" clId="{B97FC121-79CE-4769-8D06-C3F996819157}" dt="2024-02-25T20:50:07.267" v="1048" actId="6549"/>
          <ac:spMkLst>
            <pc:docMk/>
            <pc:sldMk cId="2265244409" sldId="285"/>
            <ac:spMk id="2" creationId="{00000000-0000-0000-0000-000000000000}"/>
          </ac:spMkLst>
        </pc:spChg>
      </pc:sldChg>
      <pc:sldChg chg="modSp">
        <pc:chgData name="Helen A Griffiths" userId="970ac652-efaf-451a-9e9c-3191bf6940a9" providerId="ADAL" clId="{B97FC121-79CE-4769-8D06-C3F996819157}" dt="2024-02-25T20:22:51.101" v="990" actId="20577"/>
        <pc:sldMkLst>
          <pc:docMk/>
          <pc:sldMk cId="1537456849" sldId="287"/>
        </pc:sldMkLst>
        <pc:spChg chg="mod">
          <ac:chgData name="Helen A Griffiths" userId="970ac652-efaf-451a-9e9c-3191bf6940a9" providerId="ADAL" clId="{B97FC121-79CE-4769-8D06-C3F996819157}" dt="2024-02-25T20:22:51.101" v="990" actId="20577"/>
          <ac:spMkLst>
            <pc:docMk/>
            <pc:sldMk cId="1537456849" sldId="287"/>
            <ac:spMk id="3" creationId="{00000000-0000-0000-0000-000000000000}"/>
          </ac:spMkLst>
        </pc:spChg>
      </pc:sldChg>
      <pc:sldChg chg="del">
        <pc:chgData name="Helen A Griffiths" userId="970ac652-efaf-451a-9e9c-3191bf6940a9" providerId="ADAL" clId="{B97FC121-79CE-4769-8D06-C3F996819157}" dt="2024-02-25T19:58:58.531" v="774" actId="47"/>
        <pc:sldMkLst>
          <pc:docMk/>
          <pc:sldMk cId="916931864" sldId="291"/>
        </pc:sldMkLst>
      </pc:sldChg>
      <pc:sldChg chg="modSp mod">
        <pc:chgData name="Helen A Griffiths" userId="970ac652-efaf-451a-9e9c-3191bf6940a9" providerId="ADAL" clId="{B97FC121-79CE-4769-8D06-C3F996819157}" dt="2024-02-25T19:32:38.263" v="746" actId="20577"/>
        <pc:sldMkLst>
          <pc:docMk/>
          <pc:sldMk cId="964597007" sldId="293"/>
        </pc:sldMkLst>
        <pc:spChg chg="mod">
          <ac:chgData name="Helen A Griffiths" userId="970ac652-efaf-451a-9e9c-3191bf6940a9" providerId="ADAL" clId="{B97FC121-79CE-4769-8D06-C3F996819157}" dt="2024-02-25T19:32:23.744" v="721" actId="20577"/>
          <ac:spMkLst>
            <pc:docMk/>
            <pc:sldMk cId="964597007" sldId="293"/>
            <ac:spMk id="3" creationId="{00000000-0000-0000-0000-000000000000}"/>
          </ac:spMkLst>
        </pc:spChg>
        <pc:spChg chg="mod">
          <ac:chgData name="Helen A Griffiths" userId="970ac652-efaf-451a-9e9c-3191bf6940a9" providerId="ADAL" clId="{B97FC121-79CE-4769-8D06-C3F996819157}" dt="2024-02-25T19:32:38.263" v="746" actId="20577"/>
          <ac:spMkLst>
            <pc:docMk/>
            <pc:sldMk cId="964597007" sldId="293"/>
            <ac:spMk id="4" creationId="{00000000-0000-0000-0000-000000000000}"/>
          </ac:spMkLst>
        </pc:spChg>
      </pc:sldChg>
      <pc:sldChg chg="modSp mod">
        <pc:chgData name="Helen A Griffiths" userId="970ac652-efaf-451a-9e9c-3191bf6940a9" providerId="ADAL" clId="{B97FC121-79CE-4769-8D06-C3F996819157}" dt="2024-02-25T20:10:12.385" v="825"/>
        <pc:sldMkLst>
          <pc:docMk/>
          <pc:sldMk cId="1953978125" sldId="294"/>
        </pc:sldMkLst>
        <pc:spChg chg="mod">
          <ac:chgData name="Helen A Griffiths" userId="970ac652-efaf-451a-9e9c-3191bf6940a9" providerId="ADAL" clId="{B97FC121-79CE-4769-8D06-C3F996819157}" dt="2024-02-25T20:10:12.385" v="825"/>
          <ac:spMkLst>
            <pc:docMk/>
            <pc:sldMk cId="1953978125" sldId="294"/>
            <ac:spMk id="27653" creationId="{9CA035FA-53E7-4C0E-B997-38F4769075BE}"/>
          </ac:spMkLst>
        </pc:spChg>
      </pc:sldChg>
      <pc:sldChg chg="addSp delSp modSp mod">
        <pc:chgData name="Helen A Griffiths" userId="970ac652-efaf-451a-9e9c-3191bf6940a9" providerId="ADAL" clId="{B97FC121-79CE-4769-8D06-C3F996819157}" dt="2024-02-25T19:57:44.778" v="773" actId="732"/>
        <pc:sldMkLst>
          <pc:docMk/>
          <pc:sldMk cId="1044592669" sldId="295"/>
        </pc:sldMkLst>
        <pc:spChg chg="mod">
          <ac:chgData name="Helen A Griffiths" userId="970ac652-efaf-451a-9e9c-3191bf6940a9" providerId="ADAL" clId="{B97FC121-79CE-4769-8D06-C3F996819157}" dt="2024-02-25T19:57:23.980" v="771" actId="1076"/>
          <ac:spMkLst>
            <pc:docMk/>
            <pc:sldMk cId="1044592669" sldId="295"/>
            <ac:spMk id="6" creationId="{00000000-0000-0000-0000-000000000000}"/>
          </ac:spMkLst>
        </pc:spChg>
        <pc:picChg chg="add mod modCrop">
          <ac:chgData name="Helen A Griffiths" userId="970ac652-efaf-451a-9e9c-3191bf6940a9" providerId="ADAL" clId="{B97FC121-79CE-4769-8D06-C3F996819157}" dt="2024-02-25T19:57:44.778" v="773" actId="732"/>
          <ac:picMkLst>
            <pc:docMk/>
            <pc:sldMk cId="1044592669" sldId="295"/>
            <ac:picMk id="2" creationId="{B35C6173-2A01-FF24-8849-9859999C08DC}"/>
          </ac:picMkLst>
        </pc:picChg>
        <pc:picChg chg="add mod">
          <ac:chgData name="Helen A Griffiths" userId="970ac652-efaf-451a-9e9c-3191bf6940a9" providerId="ADAL" clId="{B97FC121-79CE-4769-8D06-C3F996819157}" dt="2024-02-25T19:56:56.445" v="766" actId="14100"/>
          <ac:picMkLst>
            <pc:docMk/>
            <pc:sldMk cId="1044592669" sldId="295"/>
            <ac:picMk id="3" creationId="{065C75FD-1671-855A-211F-4EB772C36584}"/>
          </ac:picMkLst>
        </pc:picChg>
        <pc:picChg chg="del">
          <ac:chgData name="Helen A Griffiths" userId="970ac652-efaf-451a-9e9c-3191bf6940a9" providerId="ADAL" clId="{B97FC121-79CE-4769-8D06-C3F996819157}" dt="2024-02-25T19:51:12.010" v="749" actId="478"/>
          <ac:picMkLst>
            <pc:docMk/>
            <pc:sldMk cId="1044592669" sldId="295"/>
            <ac:picMk id="8" creationId="{00000000-0000-0000-0000-000000000000}"/>
          </ac:picMkLst>
        </pc:picChg>
        <pc:picChg chg="del">
          <ac:chgData name="Helen A Griffiths" userId="970ac652-efaf-451a-9e9c-3191bf6940a9" providerId="ADAL" clId="{B97FC121-79CE-4769-8D06-C3F996819157}" dt="2024-02-25T19:51:14.266" v="750" actId="478"/>
          <ac:picMkLst>
            <pc:docMk/>
            <pc:sldMk cId="1044592669" sldId="295"/>
            <ac:picMk id="1026" creationId="{00000000-0000-0000-0000-000000000000}"/>
          </ac:picMkLst>
        </pc:picChg>
      </pc:sldChg>
      <pc:sldChg chg="del ord">
        <pc:chgData name="Helen A Griffiths" userId="970ac652-efaf-451a-9e9c-3191bf6940a9" providerId="ADAL" clId="{B97FC121-79CE-4769-8D06-C3F996819157}" dt="2024-02-25T20:07:10.958" v="823" actId="2696"/>
        <pc:sldMkLst>
          <pc:docMk/>
          <pc:sldMk cId="1004903157" sldId="296"/>
        </pc:sldMkLst>
      </pc:sldChg>
      <pc:sldChg chg="modSp add mod">
        <pc:chgData name="Helen A Griffiths" userId="970ac652-efaf-451a-9e9c-3191bf6940a9" providerId="ADAL" clId="{B97FC121-79CE-4769-8D06-C3F996819157}" dt="2024-02-25T20:18:17.994" v="908" actId="1076"/>
        <pc:sldMkLst>
          <pc:docMk/>
          <pc:sldMk cId="50493674" sldId="297"/>
        </pc:sldMkLst>
        <pc:spChg chg="mod">
          <ac:chgData name="Helen A Griffiths" userId="970ac652-efaf-451a-9e9c-3191bf6940a9" providerId="ADAL" clId="{B97FC121-79CE-4769-8D06-C3F996819157}" dt="2024-02-25T20:18:17.994" v="908" actId="1076"/>
          <ac:spMkLst>
            <pc:docMk/>
            <pc:sldMk cId="50493674" sldId="297"/>
            <ac:spMk id="24578" creationId="{00000000-0000-0000-0000-000000000000}"/>
          </ac:spMkLst>
        </pc:spChg>
        <pc:spChg chg="mod">
          <ac:chgData name="Helen A Griffiths" userId="970ac652-efaf-451a-9e9c-3191bf6940a9" providerId="ADAL" clId="{B97FC121-79CE-4769-8D06-C3F996819157}" dt="2024-02-25T19:28:29.245" v="566" actId="6549"/>
          <ac:spMkLst>
            <pc:docMk/>
            <pc:sldMk cId="50493674" sldId="297"/>
            <ac:spMk id="34818" creationId="{00000000-0000-0000-0000-000000000000}"/>
          </ac:spMkLst>
        </pc:spChg>
      </pc:sldChg>
      <pc:sldChg chg="modSp add mod">
        <pc:chgData name="Helen A Griffiths" userId="970ac652-efaf-451a-9e9c-3191bf6940a9" providerId="ADAL" clId="{B97FC121-79CE-4769-8D06-C3F996819157}" dt="2024-02-25T20:17:54.008" v="905" actId="20577"/>
        <pc:sldMkLst>
          <pc:docMk/>
          <pc:sldMk cId="4098566618" sldId="298"/>
        </pc:sldMkLst>
        <pc:spChg chg="mod">
          <ac:chgData name="Helen A Griffiths" userId="970ac652-efaf-451a-9e9c-3191bf6940a9" providerId="ADAL" clId="{B97FC121-79CE-4769-8D06-C3F996819157}" dt="2024-02-25T19:31:11.243" v="688" actId="20577"/>
          <ac:spMkLst>
            <pc:docMk/>
            <pc:sldMk cId="4098566618" sldId="298"/>
            <ac:spMk id="7" creationId="{00000000-0000-0000-0000-000000000000}"/>
          </ac:spMkLst>
        </pc:spChg>
        <pc:spChg chg="mod">
          <ac:chgData name="Helen A Griffiths" userId="970ac652-efaf-451a-9e9c-3191bf6940a9" providerId="ADAL" clId="{B97FC121-79CE-4769-8D06-C3F996819157}" dt="2024-02-25T20:17:54.008" v="905" actId="20577"/>
          <ac:spMkLst>
            <pc:docMk/>
            <pc:sldMk cId="4098566618" sldId="298"/>
            <ac:spMk id="27650" creationId="{00000000-0000-0000-0000-000000000000}"/>
          </ac:spMkLst>
        </pc:spChg>
      </pc:sldChg>
      <pc:sldMasterChg chg="setBg modSldLayout">
        <pc:chgData name="Helen A Griffiths" userId="970ac652-efaf-451a-9e9c-3191bf6940a9" providerId="ADAL" clId="{B97FC121-79CE-4769-8D06-C3F996819157}" dt="2024-02-25T17:22:37.406" v="42"/>
        <pc:sldMasterMkLst>
          <pc:docMk/>
          <pc:sldMasterMk cId="4230932424" sldId="2147483648"/>
        </pc:sldMasterMkLst>
        <pc:sldLayoutChg chg="setBg">
          <pc:chgData name="Helen A Griffiths" userId="970ac652-efaf-451a-9e9c-3191bf6940a9" providerId="ADAL" clId="{B97FC121-79CE-4769-8D06-C3F996819157}" dt="2024-02-25T17:22:37.406" v="42"/>
          <pc:sldLayoutMkLst>
            <pc:docMk/>
            <pc:sldMasterMk cId="4230932424" sldId="2147483648"/>
            <pc:sldLayoutMk cId="2015545831" sldId="2147483649"/>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2335927844" sldId="2147483650"/>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2051055823" sldId="2147483651"/>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678091799" sldId="2147483652"/>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223341493" sldId="2147483653"/>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261052162" sldId="2147483654"/>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25926742" sldId="2147483655"/>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488676094" sldId="2147483656"/>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1522832623" sldId="2147483657"/>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3428597308" sldId="2147483658"/>
          </pc:sldLayoutMkLst>
        </pc:sldLayoutChg>
        <pc:sldLayoutChg chg="setBg">
          <pc:chgData name="Helen A Griffiths" userId="970ac652-efaf-451a-9e9c-3191bf6940a9" providerId="ADAL" clId="{B97FC121-79CE-4769-8D06-C3F996819157}" dt="2024-02-25T17:22:37.406" v="42"/>
          <pc:sldLayoutMkLst>
            <pc:docMk/>
            <pc:sldMasterMk cId="4230932424" sldId="2147483648"/>
            <pc:sldLayoutMk cId="1282735464"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E457C-6562-47D3-BC32-411D444181FF}"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F8C97-96E7-4E8A-B5B9-78EB7065E06F}" type="slidenum">
              <a:rPr lang="en-GB" smtClean="0"/>
              <a:t>‹#›</a:t>
            </a:fld>
            <a:endParaRPr lang="en-GB"/>
          </a:p>
        </p:txBody>
      </p:sp>
    </p:spTree>
    <p:extLst>
      <p:ext uri="{BB962C8B-B14F-4D97-AF65-F5344CB8AC3E}">
        <p14:creationId xmlns:p14="http://schemas.microsoft.com/office/powerpoint/2010/main" val="3611026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1785864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4087960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1061198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5</a:t>
            </a:fld>
            <a:endParaRPr lang="en-GB"/>
          </a:p>
        </p:txBody>
      </p:sp>
    </p:spTree>
    <p:extLst>
      <p:ext uri="{BB962C8B-B14F-4D97-AF65-F5344CB8AC3E}">
        <p14:creationId xmlns:p14="http://schemas.microsoft.com/office/powerpoint/2010/main" val="1542853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6</a:t>
            </a:fld>
            <a:endParaRPr lang="en-GB"/>
          </a:p>
        </p:txBody>
      </p:sp>
    </p:spTree>
    <p:extLst>
      <p:ext uri="{BB962C8B-B14F-4D97-AF65-F5344CB8AC3E}">
        <p14:creationId xmlns:p14="http://schemas.microsoft.com/office/powerpoint/2010/main" val="218712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502B870-9053-47BB-825D-D549D5619E8F}" type="slidenum">
              <a:rPr lang="en-US" altLang="en-US" smtClean="0"/>
              <a:pPr/>
              <a:t>7</a:t>
            </a:fld>
            <a:endParaRPr lang="en-US" altLang="en-US"/>
          </a:p>
        </p:txBody>
      </p:sp>
    </p:spTree>
    <p:extLst>
      <p:ext uri="{BB962C8B-B14F-4D97-AF65-F5344CB8AC3E}">
        <p14:creationId xmlns:p14="http://schemas.microsoft.com/office/powerpoint/2010/main" val="2987417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8</a:t>
            </a:fld>
            <a:endParaRPr lang="en-GB"/>
          </a:p>
        </p:txBody>
      </p:sp>
    </p:spTree>
    <p:extLst>
      <p:ext uri="{BB962C8B-B14F-4D97-AF65-F5344CB8AC3E}">
        <p14:creationId xmlns:p14="http://schemas.microsoft.com/office/powerpoint/2010/main" val="1185125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9</a:t>
            </a:fld>
            <a:endParaRPr lang="en-GB"/>
          </a:p>
        </p:txBody>
      </p:sp>
    </p:spTree>
    <p:extLst>
      <p:ext uri="{BB962C8B-B14F-4D97-AF65-F5344CB8AC3E}">
        <p14:creationId xmlns:p14="http://schemas.microsoft.com/office/powerpoint/2010/main" val="1624243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EEAB923-6DC3-494E-8DD5-E43D13C34CD9}" type="slidenum">
              <a:rPr lang="en-US" altLang="en-US" smtClean="0"/>
              <a:pPr/>
              <a:t>11</a:t>
            </a:fld>
            <a:endParaRPr lang="en-US" altLang="en-US"/>
          </a:p>
        </p:txBody>
      </p:sp>
    </p:spTree>
    <p:extLst>
      <p:ext uri="{BB962C8B-B14F-4D97-AF65-F5344CB8AC3E}">
        <p14:creationId xmlns:p14="http://schemas.microsoft.com/office/powerpoint/2010/main" val="2606964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02799F6-B724-41F5-8FD1-F7C604F02930}" type="slidenum">
              <a:rPr lang="en-US" altLang="en-US" smtClean="0"/>
              <a:pPr/>
              <a:t>12</a:t>
            </a:fld>
            <a:endParaRPr lang="en-US" altLang="en-US"/>
          </a:p>
        </p:txBody>
      </p:sp>
    </p:spTree>
    <p:extLst>
      <p:ext uri="{BB962C8B-B14F-4D97-AF65-F5344CB8AC3E}">
        <p14:creationId xmlns:p14="http://schemas.microsoft.com/office/powerpoint/2010/main" val="1250167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8DB6D4-946F-4832-97C4-181C57EADB93}" type="slidenum">
              <a:rPr lang="en-GB" altLang="en-US" smtClean="0">
                <a:latin typeface="Arial" panose="020B0604020202020204" pitchFamily="34" charset="0"/>
              </a:rPr>
              <a:pPr>
                <a:spcBef>
                  <a:spcPct val="0"/>
                </a:spcBef>
              </a:pPr>
              <a:t>18</a:t>
            </a:fld>
            <a:endParaRPr lang="en-GB" altLang="en-US">
              <a:latin typeface="Arial" panose="020B0604020202020204" pitchFamily="34" charset="0"/>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4227121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8DB6D4-946F-4832-97C4-181C57EADB93}" type="slidenum">
              <a:rPr lang="en-GB" altLang="en-US" smtClean="0">
                <a:latin typeface="Arial" panose="020B0604020202020204" pitchFamily="34" charset="0"/>
              </a:rPr>
              <a:pPr>
                <a:spcBef>
                  <a:spcPct val="0"/>
                </a:spcBef>
              </a:pPr>
              <a:t>19</a:t>
            </a:fld>
            <a:endParaRPr lang="en-GB" altLang="en-US">
              <a:latin typeface="Arial" panose="020B0604020202020204" pitchFamily="34" charset="0"/>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128148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EF8C97-96E7-4E8A-B5B9-78EB7065E06F}" type="slidenum">
              <a:rPr lang="en-GB" smtClean="0"/>
              <a:t>21</a:t>
            </a:fld>
            <a:endParaRPr lang="en-GB"/>
          </a:p>
        </p:txBody>
      </p:sp>
    </p:spTree>
    <p:extLst>
      <p:ext uri="{BB962C8B-B14F-4D97-AF65-F5344CB8AC3E}">
        <p14:creationId xmlns:p14="http://schemas.microsoft.com/office/powerpoint/2010/main" val="1003095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24</a:t>
            </a:fld>
            <a:endParaRPr lang="en-GB"/>
          </a:p>
        </p:txBody>
      </p:sp>
    </p:spTree>
    <p:extLst>
      <p:ext uri="{BB962C8B-B14F-4D97-AF65-F5344CB8AC3E}">
        <p14:creationId xmlns:p14="http://schemas.microsoft.com/office/powerpoint/2010/main" val="1332184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26</a:t>
            </a:fld>
            <a:endParaRPr lang="en-GB"/>
          </a:p>
        </p:txBody>
      </p:sp>
    </p:spTree>
    <p:extLst>
      <p:ext uri="{BB962C8B-B14F-4D97-AF65-F5344CB8AC3E}">
        <p14:creationId xmlns:p14="http://schemas.microsoft.com/office/powerpoint/2010/main" val="20670686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3F86927-EC35-42DB-A56C-38F85E3973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04B98E80-B00A-43F7-9254-E39B97DE21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67588" name="Slide Number Placeholder 3">
            <a:extLst>
              <a:ext uri="{FF2B5EF4-FFF2-40B4-BE49-F238E27FC236}">
                <a16:creationId xmlns:a16="http://schemas.microsoft.com/office/drawing/2014/main" id="{761095CB-AABB-4A80-A54D-042660CC99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368C0835-6CF2-4A25-A422-83002480BB67}" type="slidenum">
              <a:rPr lang="en-US" altLang="en-US"/>
              <a:pPr eaLnBrk="1" hangingPunct="1"/>
              <a:t>27</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29</a:t>
            </a:fld>
            <a:endParaRPr lang="en-GB"/>
          </a:p>
        </p:txBody>
      </p:sp>
    </p:spTree>
    <p:extLst>
      <p:ext uri="{BB962C8B-B14F-4D97-AF65-F5344CB8AC3E}">
        <p14:creationId xmlns:p14="http://schemas.microsoft.com/office/powerpoint/2010/main" val="1252266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6166083-DB8C-4B0B-82D6-2A8D72DED494}" type="slidenum">
              <a:rPr lang="en-US" altLang="en-US" smtClean="0"/>
              <a:pPr/>
              <a:t>31</a:t>
            </a:fld>
            <a:endParaRPr lang="en-US" altLang="en-US"/>
          </a:p>
        </p:txBody>
      </p:sp>
    </p:spTree>
    <p:extLst>
      <p:ext uri="{BB962C8B-B14F-4D97-AF65-F5344CB8AC3E}">
        <p14:creationId xmlns:p14="http://schemas.microsoft.com/office/powerpoint/2010/main" val="35423890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E3EAFB-A317-4B2C-A6E9-B403EADC8C08}" type="slidenum">
              <a:rPr lang="en-US" altLang="en-US" smtClean="0"/>
              <a:pPr/>
              <a:t>33</a:t>
            </a:fld>
            <a:endParaRPr lang="en-US" altLang="en-US"/>
          </a:p>
        </p:txBody>
      </p:sp>
    </p:spTree>
    <p:extLst>
      <p:ext uri="{BB962C8B-B14F-4D97-AF65-F5344CB8AC3E}">
        <p14:creationId xmlns:p14="http://schemas.microsoft.com/office/powerpoint/2010/main" val="28859308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34DC8B-136E-4DBC-BEA7-EDDDB46F2DA2}" type="slidenum">
              <a:rPr lang="en-US" altLang="en-US" smtClean="0"/>
              <a:pPr/>
              <a:t>34</a:t>
            </a:fld>
            <a:endParaRPr lang="en-US" altLang="en-US"/>
          </a:p>
        </p:txBody>
      </p:sp>
    </p:spTree>
    <p:extLst>
      <p:ext uri="{BB962C8B-B14F-4D97-AF65-F5344CB8AC3E}">
        <p14:creationId xmlns:p14="http://schemas.microsoft.com/office/powerpoint/2010/main" val="722117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35</a:t>
            </a:fld>
            <a:endParaRPr lang="en-GB"/>
          </a:p>
        </p:txBody>
      </p:sp>
    </p:spTree>
    <p:extLst>
      <p:ext uri="{BB962C8B-B14F-4D97-AF65-F5344CB8AC3E}">
        <p14:creationId xmlns:p14="http://schemas.microsoft.com/office/powerpoint/2010/main" val="4131728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48D70E-5758-47F5-BBAB-477519391CC9}"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111099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015545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335927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F1562E-0B8B-4BDE-B03C-0C2DCA107BD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051055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F1562E-0B8B-4BDE-B03C-0C2DCA107BD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678091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F1562E-0B8B-4BDE-B03C-0C2DCA107BDF}" type="datetimeFigureOut">
              <a:rPr lang="en-GB" smtClean="0"/>
              <a:t>25/02/2024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22334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F1562E-0B8B-4BDE-B03C-0C2DCA107BDF}" type="datetimeFigureOut">
              <a:rPr lang="en-GB" smtClean="0"/>
              <a:t>25/02/2024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26105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F1562E-0B8B-4BDE-B03C-0C2DCA107BDF}" type="datetimeFigureOut">
              <a:rPr lang="en-GB" smtClean="0"/>
              <a:t>25/02/2024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2592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F1562E-0B8B-4BDE-B03C-0C2DCA107BD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88676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F1562E-0B8B-4BDE-B03C-0C2DCA107BDF}" type="datetimeFigureOut">
              <a:rPr lang="en-GB" smtClean="0"/>
              <a:t>25/02/2024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1522832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42859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128273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64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F1562E-0B8B-4BDE-B03C-0C2DCA107BDF}" type="datetimeFigureOut">
              <a:rPr lang="en-GB" smtClean="0"/>
              <a:t>25/02/2024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F24B44-F6DA-4763-8A3A-17AFFBA2292E}" type="slidenum">
              <a:rPr lang="en-GB" smtClean="0"/>
              <a:t>‹#›</a:t>
            </a:fld>
            <a:endParaRPr lang="en-GB"/>
          </a:p>
        </p:txBody>
      </p:sp>
    </p:spTree>
    <p:extLst>
      <p:ext uri="{BB962C8B-B14F-4D97-AF65-F5344CB8AC3E}">
        <p14:creationId xmlns:p14="http://schemas.microsoft.com/office/powerpoint/2010/main" val="4230932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out.es/jornadas-impacto-juvenil-agenda-2030/"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complantcymru.org.uk/ccuhp-hawliau-plant/ccuhp-hawliau-planthttpswww-youtube-comwatchvvs1usdrn-voindex4listplgsiznczbjkhq3lfdktmsbnlhtbzu5yrc/"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childcomwales.org.uk/uncrc-childrens-rights/uncrc/"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KyTqFe55bwg"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ww.legislation.gov.uk/ukpga/1989/41/contents" TargetMode="External"/><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legislation.gov.uk/wsi/2006/885/contents/made/welsh" TargetMode="External"/><Relationship Id="rId5" Type="http://schemas.openxmlformats.org/officeDocument/2006/relationships/hyperlink" Target="http://www.legislation.gov.uk/ukpga/2000/14/part/V" TargetMode="External"/><Relationship Id="rId4" Type="http://schemas.openxmlformats.org/officeDocument/2006/relationships/hyperlink" Target="https://www.legislation.gov.uk/wsi/2000/3121/pdfs/wsi_20003121_mi.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legislation.gov.uk/ukpga/1989/41/contents" TargetMode="External"/><Relationship Id="rId7"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www.legislation.gov.uk/ukpga/2004/31/contents" TargetMode="External"/><Relationship Id="rId5" Type="http://schemas.openxmlformats.org/officeDocument/2006/relationships/hyperlink" Target="http://www.legislation.gov.uk/ukpga/2000/14/part/V" TargetMode="External"/><Relationship Id="rId4" Type="http://schemas.openxmlformats.org/officeDocument/2006/relationships/hyperlink" Target="http://www.legislation.gov.uk/wsi/2000/3121/contents/mad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hyperlink" Target="https://www.llyw.cymru/sites/default/files/publications/2019-05/deddf-gwasanaethau-cymdeithasol-a-llesiant-cymru-2014-gwybodaeth-hanfodol.pdf" TargetMode="External"/><Relationship Id="rId3" Type="http://schemas.openxmlformats.org/officeDocument/2006/relationships/hyperlink" Target="http://www.legislation.gov.uk/wsi/2006/1705/contents/made" TargetMode="External"/><Relationship Id="rId7" Type="http://schemas.openxmlformats.org/officeDocument/2006/relationships/hyperlink" Target="https://www.legislation.gov.uk/wsi/2012/2499/resources/welsh"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legislation.gov.uk/mwa/2011/2/contents/enacted/welsh" TargetMode="External"/><Relationship Id="rId5" Type="http://schemas.openxmlformats.org/officeDocument/2006/relationships/hyperlink" Target="https://www.complantcymru.org.uk/ccuhp-hawliau-plant/ccuhp/" TargetMode="External"/><Relationship Id="rId4" Type="http://schemas.openxmlformats.org/officeDocument/2006/relationships/hyperlink" Target="https://sway.cloud.microsoft/cFR8LplVRFuhPObq?ref=Link" TargetMode="External"/><Relationship Id="rId9" Type="http://schemas.openxmlformats.org/officeDocument/2006/relationships/image" Target="../media/image8.png"/></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sway.cloud.microsoft/cFR8LplVRFuhPObq?ref=Link" TargetMode="External"/><Relationship Id="rId7" Type="http://schemas.openxmlformats.org/officeDocument/2006/relationships/hyperlink" Target="https://socialcare.wales/resources-guidance/information-and-learning-hub/sswbact/overview" TargetMode="External"/><Relationship Id="rId2" Type="http://schemas.openxmlformats.org/officeDocument/2006/relationships/hyperlink" Target="http://www.legislation.gov.uk/wsi/2006/1705/contents/made" TargetMode="External"/><Relationship Id="rId1" Type="http://schemas.openxmlformats.org/officeDocument/2006/relationships/slideLayout" Target="../slideLayouts/slideLayout2.xml"/><Relationship Id="rId6" Type="http://schemas.openxmlformats.org/officeDocument/2006/relationships/hyperlink" Target="http://www.legislation.gov.uk/ukpga/2012/9/contents/enacted" TargetMode="External"/><Relationship Id="rId5" Type="http://schemas.openxmlformats.org/officeDocument/2006/relationships/hyperlink" Target="http://www.legislation.gov.uk/mwa/2011/2/contents/enacted" TargetMode="External"/><Relationship Id="rId4" Type="http://schemas.openxmlformats.org/officeDocument/2006/relationships/hyperlink" Target="http://www.ohchr.org/EN/ProfessionalInterest/Pages/CRC.aspx"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hyperlink" Target="https://www.facebook.com/watch/?v=935418863149974"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nspcc.org.uk/preventing-abuse/keeping-children-safe/underwear-rule/"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ofcom.org.uk/__data/assets/pdf_file/0020/108182/children-parents-media-use-attitudes-2017.pdf" TargetMode="External"/><Relationship Id="rId3" Type="http://schemas.openxmlformats.org/officeDocument/2006/relationships/hyperlink" Target="http://www.thinkuknow.co.uk/" TargetMode="External"/><Relationship Id="rId7" Type="http://schemas.openxmlformats.org/officeDocument/2006/relationships/hyperlink" Target="https://www.ofcom.org.uk/__data/assets/pdf_file/0029/108299/plant-rhieni-adroddiad-agweddau-defnydd-gyfryngau.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nspcc.org.uk/globalassets/documents/information-service/definitions-signs-child-abuse.pdf" TargetMode="External"/><Relationship Id="rId5" Type="http://schemas.openxmlformats.org/officeDocument/2006/relationships/hyperlink" Target="http://www.awcpp.org.uk/" TargetMode="External"/><Relationship Id="rId4" Type="http://schemas.openxmlformats.org/officeDocument/2006/relationships/hyperlink" Target="http://swanseaandbrecon.churchinwales.org.uk/home-page/safeguarding/" TargetMode="External"/><Relationship Id="rId9" Type="http://schemas.openxmlformats.org/officeDocument/2006/relationships/hyperlink" Target="http://www.wru.co.uk/eng/development/safeguarding/policies_and_procedures.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88421"/>
            <a:ext cx="9144000" cy="2387600"/>
          </a:xfrm>
        </p:spPr>
        <p:txBody>
          <a:bodyPr/>
          <a:lstStyle/>
          <a:p>
            <a:r>
              <a:rPr lang="en-GB" dirty="0"/>
              <a:t>ECES4014/C</a:t>
            </a:r>
          </a:p>
        </p:txBody>
      </p:sp>
      <p:sp>
        <p:nvSpPr>
          <p:cNvPr id="3" name="Subtitle 2"/>
          <p:cNvSpPr>
            <a:spLocks noGrp="1"/>
          </p:cNvSpPr>
          <p:nvPr>
            <p:ph type="subTitle" idx="1"/>
          </p:nvPr>
        </p:nvSpPr>
        <p:spPr>
          <a:xfrm>
            <a:off x="1524000" y="4211638"/>
            <a:ext cx="9144000" cy="1655762"/>
          </a:xfrm>
        </p:spPr>
        <p:txBody>
          <a:bodyPr/>
          <a:lstStyle/>
          <a:p>
            <a:r>
              <a:rPr lang="en-GB" dirty="0" err="1"/>
              <a:t>Parchu</a:t>
            </a:r>
            <a:r>
              <a:rPr lang="en-GB" dirty="0"/>
              <a:t> </a:t>
            </a:r>
            <a:r>
              <a:rPr lang="en-GB" i="1" dirty="0" err="1"/>
              <a:t>Hawliau</a:t>
            </a:r>
            <a:r>
              <a:rPr lang="en-GB" i="1" dirty="0"/>
              <a:t> Plant a </a:t>
            </a:r>
            <a:r>
              <a:rPr lang="en-GB" i="1" dirty="0" err="1"/>
              <a:t>Phobl</a:t>
            </a:r>
            <a:r>
              <a:rPr lang="en-GB" i="1" dirty="0"/>
              <a:t> </a:t>
            </a:r>
            <a:r>
              <a:rPr lang="en-GB" i="1" dirty="0" err="1"/>
              <a:t>Ifanc</a:t>
            </a:r>
            <a:r>
              <a:rPr lang="en-GB" i="1" dirty="0"/>
              <a:t> </a:t>
            </a:r>
            <a:r>
              <a:rPr lang="en-GB" i="1" dirty="0" err="1"/>
              <a:t>yng</a:t>
            </a:r>
            <a:r>
              <a:rPr lang="en-GB" i="1" dirty="0"/>
              <a:t> </a:t>
            </a:r>
            <a:r>
              <a:rPr lang="en-GB" i="1" dirty="0" err="1"/>
              <a:t>Nghymru</a:t>
            </a:r>
            <a:endParaRPr lang="en-GB" i="1" dirty="0"/>
          </a:p>
          <a:p>
            <a:r>
              <a:rPr lang="en-GB" i="1" dirty="0"/>
              <a:t>Respecting Children and Young People’s Rights in Wales</a:t>
            </a:r>
          </a:p>
          <a:p>
            <a:r>
              <a:rPr lang="en-GB" i="1" dirty="0" err="1"/>
              <a:t>Sesiwn</a:t>
            </a:r>
            <a:r>
              <a:rPr lang="en-GB" i="1" dirty="0"/>
              <a:t> 5 / Session 5 </a:t>
            </a:r>
          </a:p>
        </p:txBody>
      </p:sp>
      <p:pic>
        <p:nvPicPr>
          <p:cNvPr id="5" name="Picture 4" descr="A group of people posing for a picture&#10;&#10;Description automatically generated">
            <a:extLst>
              <a:ext uri="{FF2B5EF4-FFF2-40B4-BE49-F238E27FC236}">
                <a16:creationId xmlns:a16="http://schemas.microsoft.com/office/drawing/2014/main" id="{07C8B9B3-EE48-E429-8C5C-48D7BAAED3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73941" y="645569"/>
            <a:ext cx="2631802" cy="2085703"/>
          </a:xfrm>
          <a:prstGeom prst="rect">
            <a:avLst/>
          </a:prstGeom>
        </p:spPr>
      </p:pic>
    </p:spTree>
    <p:extLst>
      <p:ext uri="{BB962C8B-B14F-4D97-AF65-F5344CB8AC3E}">
        <p14:creationId xmlns:p14="http://schemas.microsoft.com/office/powerpoint/2010/main" val="637762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ea typeface="+mj-ea"/>
                <a:cs typeface="+mj-cs"/>
              </a:rPr>
              <a:t>Learning Outcomes</a:t>
            </a:r>
            <a:br>
              <a:rPr lang="en-GB" dirty="0">
                <a:ea typeface="+mj-ea"/>
                <a:cs typeface="+mj-cs"/>
              </a:rPr>
            </a:br>
            <a:r>
              <a:rPr lang="en-GB" i="1" dirty="0" err="1"/>
              <a:t>Deilliannau</a:t>
            </a:r>
            <a:r>
              <a:rPr lang="en-GB" i="1" dirty="0"/>
              <a:t> </a:t>
            </a:r>
            <a:r>
              <a:rPr lang="en-GB" i="1" dirty="0" err="1"/>
              <a:t>Dysgu</a:t>
            </a:r>
            <a:r>
              <a:rPr lang="en-GB" i="1" dirty="0"/>
              <a:t> </a:t>
            </a:r>
          </a:p>
        </p:txBody>
      </p:sp>
      <p:sp>
        <p:nvSpPr>
          <p:cNvPr id="13314"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ea typeface="Arial" panose="020B0604020202020204" pitchFamily="34" charset="0"/>
              </a:rPr>
              <a:t>deall hawliau plant a phobl ifanc mewn amrywiaeth o gyd-destunau addysgol a sefyllfaoedd;</a:t>
            </a:r>
          </a:p>
          <a:p>
            <a:endParaRPr lang="en-GB" altLang="en-US" sz="2400" dirty="0"/>
          </a:p>
        </p:txBody>
      </p:sp>
      <p:sp>
        <p:nvSpPr>
          <p:cNvPr id="13315" name="Content Placeholder 6"/>
          <p:cNvSpPr>
            <a:spLocks noGrp="1"/>
          </p:cNvSpPr>
          <p:nvPr>
            <p:ph sz="half" idx="2"/>
          </p:nvPr>
        </p:nvSpPr>
        <p:spPr/>
        <p:txBody>
          <a:bodyPr/>
          <a:lstStyle/>
          <a:p>
            <a:r>
              <a:rPr lang="en-US" altLang="en-US" sz="2000" dirty="0"/>
              <a:t> </a:t>
            </a:r>
            <a:r>
              <a:rPr lang="en-GB" altLang="en-US" sz="2000" i="1" dirty="0"/>
              <a:t> </a:t>
            </a:r>
            <a:r>
              <a:rPr lang="en-GB" sz="2400" dirty="0">
                <a:effectLst/>
                <a:latin typeface="Arial" panose="020B0604020202020204" pitchFamily="34" charset="0"/>
                <a:ea typeface="Arial" panose="020B0604020202020204" pitchFamily="34" charset="0"/>
              </a:rPr>
              <a:t>understand </a:t>
            </a:r>
            <a:r>
              <a:rPr lang="en-GB" sz="2400" dirty="0">
                <a:solidFill>
                  <a:srgbClr val="201F1E"/>
                </a:solidFill>
                <a:effectLst/>
                <a:latin typeface="Arial" panose="020B0604020202020204" pitchFamily="34" charset="0"/>
                <a:ea typeface="Arial" panose="020B0604020202020204" pitchFamily="34" charset="0"/>
              </a:rPr>
              <a:t>children and young people’s rights</a:t>
            </a:r>
            <a:r>
              <a:rPr lang="en-GB" sz="2400" dirty="0">
                <a:effectLst/>
                <a:latin typeface="Arial" panose="020B0604020202020204" pitchFamily="34" charset="0"/>
                <a:ea typeface="Arial" panose="020B0604020202020204" pitchFamily="34" charset="0"/>
              </a:rPr>
              <a:t> in a variety of educational contexts and situations;</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019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marL="342900" lvl="0" indent="-342900">
              <a:lnSpc>
                <a:spcPct val="115000"/>
              </a:lnSpc>
              <a:spcAft>
                <a:spcPts val="1000"/>
              </a:spcAft>
              <a:buFont typeface="Symbol" panose="05050102010706020507" pitchFamily="18" charset="2"/>
              <a:buChar char="·"/>
            </a:pPr>
            <a:r>
              <a:rPr lang="cy-GB" sz="2400" dirty="0">
                <a:effectLst/>
                <a:latin typeface="Arial" panose="020B0604020202020204" pitchFamily="34" charset="0"/>
                <a:ea typeface="Arial" panose="020B0604020202020204" pitchFamily="34" charset="0"/>
              </a:rPr>
              <a:t>dangos ymwybyddiaeth o hawliau a chyfrifoldebau plant a phobl ifanc mewn deddfwriaeth, polisi ac ymarfer cyfredol;</a:t>
            </a: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pPr marL="342900" lvl="0" indent="-342900">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demonstrate an awareness of </a:t>
            </a:r>
            <a:r>
              <a:rPr lang="en-GB" sz="2400" dirty="0">
                <a:solidFill>
                  <a:srgbClr val="201F1E"/>
                </a:solidFill>
                <a:effectLst/>
                <a:latin typeface="Arial" panose="020B0604020202020204" pitchFamily="34" charset="0"/>
                <a:ea typeface="Arial" panose="020B0604020202020204" pitchFamily="34" charset="0"/>
              </a:rPr>
              <a:t>children and young people’s rights and responsibilities </a:t>
            </a:r>
            <a:r>
              <a:rPr lang="en-GB" sz="2400" dirty="0">
                <a:effectLst/>
                <a:latin typeface="Arial" panose="020B0604020202020204" pitchFamily="34" charset="0"/>
                <a:ea typeface="Arial" panose="020B0604020202020204" pitchFamily="34" charset="0"/>
              </a:rPr>
              <a:t>in current legislation, policy and practice;</a:t>
            </a:r>
          </a:p>
          <a:p>
            <a:endParaRPr lang="en-US" altLang="en-US" sz="3600"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6460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a:t>Learning 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marL="342900" lvl="0" indent="-342900">
              <a:lnSpc>
                <a:spcPct val="115000"/>
              </a:lnSpc>
              <a:spcAft>
                <a:spcPts val="1000"/>
              </a:spcAft>
              <a:buFont typeface="Symbol" panose="05050102010706020507" pitchFamily="18" charset="2"/>
              <a:buChar char="·"/>
            </a:pPr>
            <a:r>
              <a:rPr lang="cy-GB" sz="2800" dirty="0">
                <a:effectLst/>
                <a:latin typeface="Arial" panose="020B0604020202020204" pitchFamily="34" charset="0"/>
                <a:ea typeface="Arial" panose="020B0604020202020204" pitchFamily="34" charset="0"/>
              </a:rPr>
              <a:t>dangos ymwybyddiaeth o hawliau a chyfrifoldebau plant a phobl ifanc mewn deddfwriaeth, polisi ac ymarfer cyfredol;</a:t>
            </a:r>
          </a:p>
          <a:p>
            <a:pPr eaLnBrk="1" hangingPunct="1"/>
            <a:endParaRPr lang="en-US" altLang="en-US" dirty="0"/>
          </a:p>
        </p:txBody>
      </p:sp>
      <p:sp>
        <p:nvSpPr>
          <p:cNvPr id="17411" name="Content Placeholder 6"/>
          <p:cNvSpPr>
            <a:spLocks noGrp="1"/>
          </p:cNvSpPr>
          <p:nvPr>
            <p:ph sz="half" idx="2"/>
          </p:nvPr>
        </p:nvSpPr>
        <p:spPr/>
        <p:txBody>
          <a:bodyPr/>
          <a:lstStyle/>
          <a:p>
            <a:pPr marL="342900" lvl="0" indent="-342900">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rPr>
              <a:t>demonstrate an awareness of </a:t>
            </a:r>
            <a:r>
              <a:rPr lang="en-GB" sz="2400" dirty="0">
                <a:solidFill>
                  <a:srgbClr val="201F1E"/>
                </a:solidFill>
                <a:effectLst/>
                <a:latin typeface="Arial" panose="020B0604020202020204" pitchFamily="34" charset="0"/>
                <a:ea typeface="Arial" panose="020B0604020202020204" pitchFamily="34" charset="0"/>
              </a:rPr>
              <a:t>children and young people’s rights and responsibilities </a:t>
            </a:r>
            <a:r>
              <a:rPr lang="en-GB" sz="2400" dirty="0">
                <a:effectLst/>
                <a:latin typeface="Arial" panose="020B0604020202020204" pitchFamily="34" charset="0"/>
                <a:ea typeface="Arial" panose="020B0604020202020204" pitchFamily="34" charset="0"/>
              </a:rPr>
              <a:t>in current legislation, policy and practice;</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3008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5397499"/>
            <a:ext cx="5181600" cy="779464"/>
          </a:xfrm>
        </p:spPr>
        <p:style>
          <a:lnRef idx="2">
            <a:schemeClr val="accent3"/>
          </a:lnRef>
          <a:fillRef idx="1">
            <a:schemeClr val="lt1"/>
          </a:fillRef>
          <a:effectRef idx="0">
            <a:schemeClr val="accent3"/>
          </a:effectRef>
          <a:fontRef idx="minor">
            <a:schemeClr val="dk1"/>
          </a:fontRef>
        </p:style>
        <p:txBody>
          <a:bodyPr>
            <a:normAutofit fontScale="85000" lnSpcReduction="20000"/>
          </a:bodyPr>
          <a:lstStyle/>
          <a:p>
            <a:r>
              <a:rPr lang="en-GB" sz="3600" dirty="0"/>
              <a:t>Beth </a:t>
            </a:r>
            <a:r>
              <a:rPr lang="en-GB" sz="3600" dirty="0" err="1"/>
              <a:t>yw</a:t>
            </a:r>
            <a:r>
              <a:rPr lang="en-GB" sz="3600" dirty="0"/>
              <a:t> </a:t>
            </a:r>
            <a:r>
              <a:rPr lang="en-GB" sz="3600" dirty="0" err="1"/>
              <a:t>eich</a:t>
            </a:r>
            <a:r>
              <a:rPr lang="en-GB" sz="3600" dirty="0"/>
              <a:t> </a:t>
            </a:r>
            <a:r>
              <a:rPr lang="en-GB" sz="3600" dirty="0" err="1"/>
              <a:t>dealltwriaeth</a:t>
            </a:r>
            <a:r>
              <a:rPr lang="en-GB" sz="3600" dirty="0"/>
              <a:t> o </a:t>
            </a:r>
            <a:r>
              <a:rPr lang="en-GB" sz="3600" dirty="0" err="1"/>
              <a:t>ddiogelu</a:t>
            </a:r>
            <a:r>
              <a:rPr lang="en-GB" sz="3600" dirty="0"/>
              <a:t>? </a:t>
            </a:r>
          </a:p>
        </p:txBody>
      </p:sp>
      <p:sp>
        <p:nvSpPr>
          <p:cNvPr id="4" name="Content Placeholder 3"/>
          <p:cNvSpPr>
            <a:spLocks noGrp="1"/>
          </p:cNvSpPr>
          <p:nvPr>
            <p:ph sz="half" idx="2"/>
          </p:nvPr>
        </p:nvSpPr>
        <p:spPr>
          <a:xfrm>
            <a:off x="6172200" y="5397499"/>
            <a:ext cx="5181600" cy="779463"/>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sz="3200" dirty="0"/>
              <a:t>What is your understanding of safeguarding?</a:t>
            </a:r>
          </a:p>
        </p:txBody>
      </p:sp>
      <p:pic>
        <p:nvPicPr>
          <p:cNvPr id="5" name="Picture 2">
            <a:extLst>
              <a:ext uri="{FF2B5EF4-FFF2-40B4-BE49-F238E27FC236}">
                <a16:creationId xmlns:a16="http://schemas.microsoft.com/office/drawing/2014/main" id="{C65CFCDF-2145-45AC-9D45-29E6CFEF3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14699" y="563570"/>
            <a:ext cx="4830105" cy="2586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Right Arrow 1"/>
          <p:cNvSpPr/>
          <p:nvPr/>
        </p:nvSpPr>
        <p:spPr>
          <a:xfrm>
            <a:off x="520700" y="3251200"/>
            <a:ext cx="10744200" cy="1574800"/>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dirty="0" err="1"/>
              <a:t>Rhowch</a:t>
            </a:r>
            <a:r>
              <a:rPr lang="en-GB" sz="2800" dirty="0"/>
              <a:t> </a:t>
            </a:r>
            <a:r>
              <a:rPr lang="en-GB" sz="2800" dirty="0" err="1"/>
              <a:t>eich</a:t>
            </a:r>
            <a:r>
              <a:rPr lang="en-GB" sz="2800" dirty="0"/>
              <a:t> </a:t>
            </a:r>
            <a:r>
              <a:rPr lang="en-GB" sz="2800" dirty="0" err="1"/>
              <a:t>hunain</a:t>
            </a:r>
            <a:r>
              <a:rPr lang="en-GB" sz="2800" dirty="0"/>
              <a:t> </a:t>
            </a:r>
            <a:r>
              <a:rPr lang="en-GB" sz="2800" dirty="0" err="1"/>
              <a:t>ar</a:t>
            </a:r>
            <a:r>
              <a:rPr lang="en-GB" sz="2800" dirty="0"/>
              <a:t> y </a:t>
            </a:r>
            <a:r>
              <a:rPr lang="en-GB" sz="2800" dirty="0" err="1"/>
              <a:t>llinell</a:t>
            </a:r>
            <a:r>
              <a:rPr lang="en-GB" sz="2800" dirty="0"/>
              <a:t>.</a:t>
            </a:r>
          </a:p>
          <a:p>
            <a:pPr algn="ctr"/>
            <a:r>
              <a:rPr lang="en-GB" sz="2800" b="1" dirty="0"/>
              <a:t>Place yourself on the continuum. </a:t>
            </a:r>
          </a:p>
        </p:txBody>
      </p:sp>
    </p:spTree>
    <p:extLst>
      <p:ext uri="{BB962C8B-B14F-4D97-AF65-F5344CB8AC3E}">
        <p14:creationId xmlns:p14="http://schemas.microsoft.com/office/powerpoint/2010/main" val="194805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i="1" dirty="0"/>
              <a:t>Beth </a:t>
            </a:r>
            <a:r>
              <a:rPr lang="en-GB" sz="3600" i="1" dirty="0" err="1"/>
              <a:t>yw</a:t>
            </a:r>
            <a:r>
              <a:rPr lang="en-GB" sz="3600" i="1" dirty="0"/>
              <a:t> </a:t>
            </a:r>
            <a:r>
              <a:rPr lang="en-GB" sz="3600" i="1" dirty="0" err="1"/>
              <a:t>diogelu</a:t>
            </a:r>
            <a:r>
              <a:rPr lang="en-GB" sz="3600" i="1" dirty="0"/>
              <a:t>?</a:t>
            </a:r>
            <a:br>
              <a:rPr lang="en-GB" sz="3600" i="1" dirty="0"/>
            </a:br>
            <a:r>
              <a:rPr lang="en-GB" sz="3600" dirty="0">
                <a:solidFill>
                  <a:schemeClr val="accent2"/>
                </a:solidFill>
              </a:rPr>
              <a:t>What is safeguarding?</a:t>
            </a:r>
          </a:p>
        </p:txBody>
      </p:sp>
      <p:sp>
        <p:nvSpPr>
          <p:cNvPr id="11266" name="Rectangle 3"/>
          <p:cNvSpPr>
            <a:spLocks noGrp="1" noChangeArrowheads="1"/>
          </p:cNvSpPr>
          <p:nvPr>
            <p:ph sz="half" idx="1"/>
          </p:nvPr>
        </p:nvSpPr>
        <p:spPr>
          <a:xfrm>
            <a:off x="838200" y="1825625"/>
            <a:ext cx="5181600" cy="4879974"/>
          </a:xfrm>
        </p:spPr>
        <p:style>
          <a:lnRef idx="2">
            <a:schemeClr val="dk1"/>
          </a:lnRef>
          <a:fillRef idx="1">
            <a:schemeClr val="lt1"/>
          </a:fillRef>
          <a:effectRef idx="0">
            <a:schemeClr val="dk1"/>
          </a:effectRef>
          <a:fontRef idx="minor">
            <a:schemeClr val="dk1"/>
          </a:fontRef>
        </p:style>
        <p:txBody>
          <a:bodyPr>
            <a:normAutofit/>
          </a:bodyPr>
          <a:lstStyle/>
          <a:p>
            <a:pPr marL="450850" indent="-342900">
              <a:buFont typeface="Wingdings" panose="05000000000000000000" pitchFamily="2" charset="2"/>
              <a:buChar char="§"/>
            </a:pPr>
            <a:r>
              <a:rPr lang="en-US" altLang="en-US" sz="2400" dirty="0" err="1">
                <a:ea typeface="ＭＳ Ｐゴシック" panose="020B0600070205080204" pitchFamily="34" charset="-128"/>
              </a:rPr>
              <a:t>Gair</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weddol</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newydd</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sy’n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symud</a:t>
            </a:r>
            <a:r>
              <a:rPr lang="en-US" altLang="en-US" sz="2400" dirty="0">
                <a:ea typeface="ＭＳ Ｐゴシック" panose="020B0600070205080204" pitchFamily="34" charset="-128"/>
              </a:rPr>
              <a:t> y </a:t>
            </a:r>
            <a:r>
              <a:rPr lang="en-US" altLang="en-US" sz="2400" dirty="0" err="1">
                <a:ea typeface="ＭＳ Ｐゴシック" panose="020B0600070205080204" pitchFamily="34" charset="-128"/>
              </a:rPr>
              <a:t>ffocws</a:t>
            </a:r>
            <a:r>
              <a:rPr lang="en-US" altLang="en-US" sz="2400" dirty="0">
                <a:ea typeface="ＭＳ Ｐゴシック" panose="020B0600070205080204" pitchFamily="34" charset="-128"/>
              </a:rPr>
              <a:t> o </a:t>
            </a:r>
            <a:r>
              <a:rPr lang="en-US" altLang="en-US" sz="2400" i="1" dirty="0" err="1">
                <a:ea typeface="ＭＳ Ｐゴシック" panose="020B0600070205080204" pitchFamily="34" charset="-128"/>
              </a:rPr>
              <a:t>ddiogelu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i</a:t>
            </a:r>
            <a:r>
              <a:rPr lang="en-US" altLang="en-US" sz="2400" dirty="0">
                <a:ea typeface="ＭＳ Ｐゴシック" panose="020B0600070205080204" pitchFamily="34" charset="-128"/>
              </a:rPr>
              <a:t> </a:t>
            </a:r>
            <a:r>
              <a:rPr lang="en-US" altLang="en-US" sz="2400" i="1" dirty="0" err="1">
                <a:ea typeface="ＭＳ Ｐゴシック" panose="020B0600070205080204" pitchFamily="34" charset="-128"/>
              </a:rPr>
              <a:t>atal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niwed</a:t>
            </a:r>
            <a:r>
              <a:rPr lang="en-US" altLang="en-US" sz="2400" dirty="0">
                <a:ea typeface="ＭＳ Ｐゴシック" panose="020B0600070205080204" pitchFamily="34" charset="-128"/>
              </a:rPr>
              <a:t>.</a:t>
            </a:r>
          </a:p>
          <a:p>
            <a:pPr marL="450850" indent="-342900">
              <a:buFont typeface="Wingdings" panose="05000000000000000000" pitchFamily="2" charset="2"/>
              <a:buChar char="§"/>
            </a:pPr>
            <a:r>
              <a:rPr lang="en-US" altLang="en-US" sz="2400" dirty="0" err="1">
                <a:ea typeface="ＭＳ Ｐゴシック" panose="020B0600070205080204" pitchFamily="34" charset="-128"/>
              </a:rPr>
              <a:t>Mae’n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sicrhau</a:t>
            </a:r>
            <a:r>
              <a:rPr lang="en-US" altLang="en-US" sz="2400" dirty="0">
                <a:ea typeface="ＭＳ Ｐゴシック" panose="020B0600070205080204" pitchFamily="34" charset="-128"/>
              </a:rPr>
              <a:t> bod </a:t>
            </a:r>
            <a:r>
              <a:rPr lang="en-US" altLang="en-US" sz="2400" dirty="0" err="1">
                <a:ea typeface="ＭＳ Ｐゴシック" panose="020B0600070205080204" pitchFamily="34" charset="-128"/>
              </a:rPr>
              <a:t>angehnion</a:t>
            </a:r>
            <a:r>
              <a:rPr lang="en-US" altLang="en-US" sz="2400" dirty="0">
                <a:ea typeface="ＭＳ Ｐゴシック" panose="020B0600070205080204" pitchFamily="34" charset="-128"/>
              </a:rPr>
              <a:t> y </a:t>
            </a:r>
            <a:r>
              <a:rPr lang="en-US" altLang="en-US" sz="2400" dirty="0" err="1">
                <a:ea typeface="ＭＳ Ｐゴシック" panose="020B0600070205080204" pitchFamily="34" charset="-128"/>
              </a:rPr>
              <a:t>plentyn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ganolog</a:t>
            </a:r>
            <a:r>
              <a:rPr lang="en-US" altLang="en-US" sz="2400" dirty="0">
                <a:ea typeface="ＭＳ Ｐゴシック" panose="020B0600070205080204" pitchFamily="34" charset="-128"/>
              </a:rPr>
              <a:t>. </a:t>
            </a:r>
          </a:p>
          <a:p>
            <a:pPr marL="450850" indent="-342900">
              <a:buFont typeface="Wingdings" panose="05000000000000000000" pitchFamily="2" charset="2"/>
              <a:buChar char="§"/>
            </a:pPr>
            <a:r>
              <a:rPr lang="en-US" altLang="en-US" sz="2400" dirty="0">
                <a:ea typeface="ＭＳ Ｐゴシック" panose="020B0600070205080204" pitchFamily="34" charset="-128"/>
              </a:rPr>
              <a:t>Mae </a:t>
            </a:r>
            <a:r>
              <a:rPr lang="en-US" altLang="en-US" sz="2400" dirty="0" err="1">
                <a:ea typeface="ＭＳ Ｐゴシック" panose="020B0600070205080204" pitchFamily="34" charset="-128"/>
              </a:rPr>
              <a:t>diogelu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ynglyn</a:t>
            </a:r>
            <a:r>
              <a:rPr lang="en-US" altLang="en-US" sz="2400" dirty="0">
                <a:ea typeface="ＭＳ Ｐゴシック" panose="020B0600070205080204" pitchFamily="34" charset="-128"/>
              </a:rPr>
              <a:t> â</a:t>
            </a:r>
          </a:p>
          <a:p>
            <a:pPr marL="706438" lvl="1" indent="-342900">
              <a:buFont typeface="Wingdings" panose="05000000000000000000" pitchFamily="2" charset="2"/>
              <a:buChar char="§"/>
            </a:pPr>
            <a:r>
              <a:rPr lang="en-US" altLang="en-US" sz="2000" dirty="0" err="1">
                <a:ea typeface="ＭＳ Ｐゴシック" panose="020B0600070205080204" pitchFamily="34" charset="-128"/>
              </a:rPr>
              <a:t>Diogelu</a:t>
            </a:r>
            <a:r>
              <a:rPr lang="en-US" altLang="en-US" sz="2000" dirty="0">
                <a:ea typeface="ＭＳ Ｐゴシック" panose="020B0600070205080204" pitchFamily="34" charset="-128"/>
              </a:rPr>
              <a:t> plant </a:t>
            </a:r>
            <a:r>
              <a:rPr lang="en-US" altLang="en-US" sz="2000" dirty="0" err="1">
                <a:ea typeface="ＭＳ Ｐゴシック" panose="020B0600070205080204" pitchFamily="34" charset="-128"/>
              </a:rPr>
              <a:t>rhag</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camdriniaeth</a:t>
            </a:r>
            <a:r>
              <a:rPr lang="en-US" altLang="en-US" sz="2000" dirty="0">
                <a:ea typeface="ＭＳ Ｐゴシック" panose="020B0600070205080204" pitchFamily="34" charset="-128"/>
              </a:rPr>
              <a:t> ac </a:t>
            </a:r>
            <a:r>
              <a:rPr lang="en-US" altLang="en-US" sz="2000" dirty="0" err="1">
                <a:ea typeface="ＭＳ Ｐゴシック" panose="020B0600070205080204" pitchFamily="34" charset="-128"/>
              </a:rPr>
              <a:t>esgeulustod</a:t>
            </a:r>
            <a:endParaRPr lang="en-US" altLang="en-US" sz="2000" dirty="0">
              <a:ea typeface="ＭＳ Ｐゴシック" panose="020B0600070205080204" pitchFamily="34" charset="-128"/>
            </a:endParaRPr>
          </a:p>
          <a:p>
            <a:pPr marL="706438" lvl="1" indent="-342900">
              <a:buFont typeface="Wingdings" panose="05000000000000000000" pitchFamily="2" charset="2"/>
              <a:buChar char="§"/>
            </a:pPr>
            <a:r>
              <a:rPr lang="en-US" altLang="en-US" sz="2000" dirty="0">
                <a:ea typeface="ＭＳ Ｐゴシック" panose="020B0600070205080204" pitchFamily="34" charset="-128"/>
              </a:rPr>
              <a:t>Atal </a:t>
            </a:r>
            <a:r>
              <a:rPr lang="en-US" altLang="en-US" sz="2000" dirty="0" err="1">
                <a:ea typeface="ＭＳ Ｐゴシック" panose="020B0600070205080204" pitchFamily="34" charset="-128"/>
              </a:rPr>
              <a:t>niweidio</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iechyd</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neu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ddatblygiad</a:t>
            </a:r>
            <a:r>
              <a:rPr lang="en-US" altLang="en-US" sz="2000" dirty="0">
                <a:ea typeface="ＭＳ Ｐゴシック" panose="020B0600070205080204" pitchFamily="34" charset="-128"/>
              </a:rPr>
              <a:t> a</a:t>
            </a:r>
          </a:p>
          <a:p>
            <a:pPr marL="706438" lvl="1" indent="-342900">
              <a:buFont typeface="Wingdings" panose="05000000000000000000" pitchFamily="2" charset="2"/>
              <a:buChar char="§"/>
            </a:pPr>
            <a:r>
              <a:rPr lang="en-US" altLang="en-US" sz="2000" dirty="0" err="1">
                <a:ea typeface="ＭＳ Ｐゴシック" panose="020B0600070205080204" pitchFamily="34" charset="-128"/>
              </a:rPr>
              <a:t>Sicrhau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bônt</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yn</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derbyn</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gofal</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effeithiol</a:t>
            </a:r>
            <a:r>
              <a:rPr lang="en-US" altLang="en-US" sz="2000" dirty="0">
                <a:ea typeface="ＭＳ Ｐゴシック" panose="020B0600070205080204" pitchFamily="34" charset="-128"/>
              </a:rPr>
              <a:t> a </a:t>
            </a:r>
            <a:r>
              <a:rPr lang="en-US" altLang="en-US" sz="2000" dirty="0" err="1">
                <a:ea typeface="ＭＳ Ｐゴシック" panose="020B0600070205080204" pitchFamily="34" charset="-128"/>
              </a:rPr>
              <a:t>gofalus</a:t>
            </a:r>
            <a:endParaRPr lang="en-US" altLang="en-US" sz="2000" dirty="0">
              <a:ea typeface="ＭＳ Ｐゴシック" panose="020B0600070205080204" pitchFamily="34" charset="-128"/>
            </a:endParaRPr>
          </a:p>
          <a:p>
            <a:pPr marL="450850" indent="-342900">
              <a:buFont typeface="Wingdings" panose="05000000000000000000" pitchFamily="2" charset="2"/>
              <a:buChar char="§"/>
            </a:pPr>
            <a:r>
              <a:rPr lang="en-US" altLang="en-US" sz="2400" b="1" dirty="0">
                <a:ea typeface="ＭＳ Ｐゴシック" panose="020B0600070205080204" pitchFamily="34" charset="-128"/>
              </a:rPr>
              <a:t>Mae </a:t>
            </a:r>
            <a:r>
              <a:rPr lang="en-US" altLang="en-US" sz="2400" b="1" dirty="0" err="1">
                <a:ea typeface="ＭＳ Ｐゴシック" panose="020B0600070205080204" pitchFamily="34" charset="-128"/>
              </a:rPr>
              <a:t>hyn</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yn</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galluogi</a:t>
            </a:r>
            <a:r>
              <a:rPr lang="en-US" altLang="en-US" sz="2400" b="1" dirty="0">
                <a:ea typeface="ＭＳ Ｐゴシック" panose="020B0600070205080204" pitchFamily="34" charset="-128"/>
              </a:rPr>
              <a:t> plant </a:t>
            </a:r>
            <a:r>
              <a:rPr lang="en-US" altLang="en-US" sz="2400" b="1" dirty="0" err="1">
                <a:ea typeface="ＭＳ Ｐゴシック" panose="020B0600070205080204" pitchFamily="34" charset="-128"/>
              </a:rPr>
              <a:t>i</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gael</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cyfleoedd</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bywyd</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gorau</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posib</a:t>
            </a:r>
            <a:endParaRPr lang="en-US" altLang="en-US" sz="2400" b="1" dirty="0">
              <a:ea typeface="ＭＳ Ｐゴシック" panose="020B0600070205080204" pitchFamily="34" charset="-128"/>
            </a:endParaRPr>
          </a:p>
        </p:txBody>
      </p:sp>
      <p:sp>
        <p:nvSpPr>
          <p:cNvPr id="7171" name="Content Placeholder 6"/>
          <p:cNvSpPr>
            <a:spLocks noGrp="1"/>
          </p:cNvSpPr>
          <p:nvPr>
            <p:ph sz="half" idx="2"/>
          </p:nvPr>
        </p:nvSpPr>
        <p:spPr>
          <a:xfrm>
            <a:off x="6172200" y="1825624"/>
            <a:ext cx="5181600" cy="4879975"/>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sz="2400" i="1" dirty="0"/>
              <a:t>A relatively new term which moves the focus from protection to prevention </a:t>
            </a:r>
          </a:p>
          <a:p>
            <a:pPr>
              <a:defRPr/>
            </a:pPr>
            <a:r>
              <a:rPr lang="en-US" sz="2400" i="1" dirty="0"/>
              <a:t>It’s about ‘keeping the child in focus’ </a:t>
            </a:r>
          </a:p>
          <a:p>
            <a:pPr>
              <a:defRPr/>
            </a:pPr>
            <a:r>
              <a:rPr lang="en-US" sz="2400" b="1" i="1" dirty="0"/>
              <a:t>Safeguarding </a:t>
            </a:r>
            <a:r>
              <a:rPr lang="en-US" sz="2400" i="1" dirty="0"/>
              <a:t>is concerned with: </a:t>
            </a:r>
          </a:p>
          <a:p>
            <a:pPr lvl="1">
              <a:defRPr/>
            </a:pPr>
            <a:r>
              <a:rPr lang="en-US" sz="2000" i="1" dirty="0"/>
              <a:t>protecting children from abuse and neglect; </a:t>
            </a:r>
          </a:p>
          <a:p>
            <a:pPr lvl="1">
              <a:defRPr/>
            </a:pPr>
            <a:r>
              <a:rPr lang="en-US" sz="2000" i="1" dirty="0"/>
              <a:t>preventing impairment of their health or development; and </a:t>
            </a:r>
          </a:p>
          <a:p>
            <a:pPr lvl="1">
              <a:defRPr/>
            </a:pPr>
            <a:r>
              <a:rPr lang="en-US" sz="2000" i="1" dirty="0"/>
              <a:t>ensuring that they receive safe and effective care. </a:t>
            </a:r>
          </a:p>
          <a:p>
            <a:pPr>
              <a:defRPr/>
            </a:pPr>
            <a:r>
              <a:rPr lang="en-US" sz="2400" b="1" i="1" dirty="0"/>
              <a:t>This is to enable children to have optimum life chances. </a:t>
            </a:r>
          </a:p>
          <a:p>
            <a:pPr algn="r">
              <a:defRPr/>
            </a:pPr>
            <a:r>
              <a:rPr lang="en-US" sz="2400" dirty="0"/>
              <a:t>Walker, 2011 </a:t>
            </a:r>
          </a:p>
          <a:p>
            <a:pPr marL="109537" indent="0" algn="ctr">
              <a:buNone/>
              <a:defRPr/>
            </a:pPr>
            <a:endParaRPr lang="en-GB" sz="2400" b="1" i="1" dirty="0"/>
          </a:p>
          <a:p>
            <a:pPr>
              <a:defRPr/>
            </a:pPr>
            <a:endParaRPr lang="en-US" sz="3600" dirty="0"/>
          </a:p>
          <a:p>
            <a:pPr marL="109537" indent="0">
              <a:buNone/>
              <a:defRPr/>
            </a:pPr>
            <a:endParaRPr lang="en-GB" sz="3600" dirty="0"/>
          </a:p>
          <a:p>
            <a:pPr>
              <a:defRPr/>
            </a:pPr>
            <a:endParaRPr lang="en-US" sz="3600" dirty="0"/>
          </a:p>
          <a:p>
            <a:pPr>
              <a:defRPr/>
            </a:pPr>
            <a:endParaRPr lang="en-US" sz="3600" dirty="0"/>
          </a:p>
          <a:p>
            <a:pPr>
              <a:defRPr/>
            </a:pPr>
            <a:endParaRPr lang="en-US" sz="3600" dirty="0"/>
          </a:p>
        </p:txBody>
      </p:sp>
    </p:spTree>
    <p:extLst>
      <p:ext uri="{BB962C8B-B14F-4D97-AF65-F5344CB8AC3E}">
        <p14:creationId xmlns:p14="http://schemas.microsoft.com/office/powerpoint/2010/main" val="3289615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i="1" dirty="0" err="1"/>
              <a:t>Diogelu</a:t>
            </a:r>
            <a:r>
              <a:rPr lang="en-GB" i="1" dirty="0"/>
              <a:t> Plant</a:t>
            </a:r>
            <a:br>
              <a:rPr lang="en-GB" i="1" dirty="0"/>
            </a:br>
            <a:r>
              <a:rPr lang="en-GB" dirty="0">
                <a:solidFill>
                  <a:schemeClr val="accent2"/>
                </a:solidFill>
              </a:rPr>
              <a:t>Child Protection</a:t>
            </a:r>
          </a:p>
        </p:txBody>
      </p:sp>
      <p:sp>
        <p:nvSpPr>
          <p:cNvPr id="7" name="Left-Right Arrow 6"/>
          <p:cNvSpPr/>
          <p:nvPr/>
        </p:nvSpPr>
        <p:spPr>
          <a:xfrm>
            <a:off x="469900" y="3141664"/>
            <a:ext cx="11417300" cy="1152525"/>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i="1" dirty="0"/>
              <a:t>DIOGELU</a:t>
            </a:r>
          </a:p>
          <a:p>
            <a:pPr algn="ctr">
              <a:defRPr/>
            </a:pPr>
            <a:r>
              <a:rPr lang="en-GB" dirty="0"/>
              <a:t>SAFEGUARDING</a:t>
            </a:r>
          </a:p>
        </p:txBody>
      </p:sp>
      <p:sp>
        <p:nvSpPr>
          <p:cNvPr id="9" name="Cloud 8"/>
          <p:cNvSpPr/>
          <p:nvPr/>
        </p:nvSpPr>
        <p:spPr>
          <a:xfrm>
            <a:off x="146051" y="806824"/>
            <a:ext cx="3756025" cy="2252289"/>
          </a:xfrm>
          <a:prstGeom prst="cloud">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GB" i="1" dirty="0" err="1"/>
              <a:t>Amgylchedd</a:t>
            </a:r>
            <a:r>
              <a:rPr lang="en-GB" i="1" dirty="0"/>
              <a:t> </a:t>
            </a:r>
            <a:r>
              <a:rPr lang="en-GB" i="1" dirty="0" err="1"/>
              <a:t>ddiogel</a:t>
            </a:r>
            <a:r>
              <a:rPr lang="en-GB" i="1" dirty="0"/>
              <a:t>, </a:t>
            </a:r>
            <a:r>
              <a:rPr lang="en-GB" i="1" dirty="0" err="1"/>
              <a:t>cefnogol</a:t>
            </a:r>
            <a:r>
              <a:rPr lang="en-GB" i="1" dirty="0"/>
              <a:t>, </a:t>
            </a:r>
            <a:r>
              <a:rPr lang="en-GB" i="1" dirty="0" err="1"/>
              <a:t>iachus</a:t>
            </a:r>
            <a:endParaRPr lang="en-GB" i="1" dirty="0"/>
          </a:p>
          <a:p>
            <a:pPr algn="ctr">
              <a:defRPr/>
            </a:pPr>
            <a:r>
              <a:rPr lang="en-GB" dirty="0"/>
              <a:t>Healthy, supportive, safe environment </a:t>
            </a:r>
          </a:p>
        </p:txBody>
      </p:sp>
      <p:sp>
        <p:nvSpPr>
          <p:cNvPr id="10" name="Cloud 9"/>
          <p:cNvSpPr/>
          <p:nvPr/>
        </p:nvSpPr>
        <p:spPr>
          <a:xfrm>
            <a:off x="8466269" y="806825"/>
            <a:ext cx="3420932" cy="2334840"/>
          </a:xfrm>
          <a:prstGeom prst="cloud">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i="1" dirty="0" err="1">
                <a:solidFill>
                  <a:schemeClr val="tx1"/>
                </a:solidFill>
              </a:rPr>
              <a:t>Amgylchedd</a:t>
            </a:r>
            <a:r>
              <a:rPr lang="en-GB" i="1" dirty="0">
                <a:solidFill>
                  <a:schemeClr val="tx1"/>
                </a:solidFill>
              </a:rPr>
              <a:t> </a:t>
            </a:r>
            <a:r>
              <a:rPr lang="en-GB" i="1" dirty="0" err="1">
                <a:solidFill>
                  <a:schemeClr val="tx1"/>
                </a:solidFill>
              </a:rPr>
              <a:t>difrifol</a:t>
            </a:r>
            <a:r>
              <a:rPr lang="en-GB" i="1" dirty="0">
                <a:solidFill>
                  <a:schemeClr val="tx1"/>
                </a:solidFill>
              </a:rPr>
              <a:t> </a:t>
            </a:r>
          </a:p>
          <a:p>
            <a:pPr algn="ctr">
              <a:defRPr/>
            </a:pPr>
            <a:r>
              <a:rPr lang="en-GB" dirty="0">
                <a:solidFill>
                  <a:schemeClr val="tx1"/>
                </a:solidFill>
              </a:rPr>
              <a:t>Very abusive environment </a:t>
            </a:r>
          </a:p>
        </p:txBody>
      </p:sp>
      <p:sp>
        <p:nvSpPr>
          <p:cNvPr id="11" name="Down Arrow 10"/>
          <p:cNvSpPr/>
          <p:nvPr/>
        </p:nvSpPr>
        <p:spPr>
          <a:xfrm>
            <a:off x="7781925" y="4149725"/>
            <a:ext cx="274638" cy="1079500"/>
          </a:xfrm>
          <a:prstGeom prst="downArrow">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GB"/>
          </a:p>
        </p:txBody>
      </p:sp>
      <p:sp>
        <p:nvSpPr>
          <p:cNvPr id="12" name="Cloud 11"/>
          <p:cNvSpPr/>
          <p:nvPr/>
        </p:nvSpPr>
        <p:spPr>
          <a:xfrm>
            <a:off x="6174890" y="5229225"/>
            <a:ext cx="3468342" cy="1515820"/>
          </a:xfrm>
          <a:prstGeom prst="cloud">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i="1" dirty="0" err="1">
                <a:solidFill>
                  <a:schemeClr val="tx1"/>
                </a:solidFill>
              </a:rPr>
              <a:t>Amddiffyn</a:t>
            </a:r>
            <a:r>
              <a:rPr lang="en-GB" i="1" dirty="0">
                <a:solidFill>
                  <a:schemeClr val="tx1"/>
                </a:solidFill>
              </a:rPr>
              <a:t> Plant </a:t>
            </a:r>
          </a:p>
          <a:p>
            <a:pPr algn="ctr">
              <a:defRPr/>
            </a:pPr>
            <a:r>
              <a:rPr lang="en-GB" dirty="0">
                <a:solidFill>
                  <a:schemeClr val="tx1"/>
                </a:solidFill>
              </a:rPr>
              <a:t>Child protection </a:t>
            </a:r>
          </a:p>
        </p:txBody>
      </p:sp>
    </p:spTree>
    <p:extLst>
      <p:ext uri="{BB962C8B-B14F-4D97-AF65-F5344CB8AC3E}">
        <p14:creationId xmlns:p14="http://schemas.microsoft.com/office/powerpoint/2010/main" val="2986564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2120901"/>
            <a:ext cx="5181600" cy="4056062"/>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sz="2900" dirty="0" err="1"/>
              <a:t>Tair</a:t>
            </a:r>
            <a:r>
              <a:rPr lang="en-GB" sz="2900" dirty="0"/>
              <a:t> </a:t>
            </a:r>
            <a:r>
              <a:rPr lang="en-GB" sz="2900" dirty="0" err="1"/>
              <a:t>elfen</a:t>
            </a:r>
            <a:r>
              <a:rPr lang="en-GB" sz="2900" dirty="0"/>
              <a:t> </a:t>
            </a:r>
            <a:r>
              <a:rPr lang="en-GB" sz="2900" dirty="0" err="1"/>
              <a:t>allweddol</a:t>
            </a:r>
            <a:r>
              <a:rPr lang="en-GB" sz="2900" dirty="0"/>
              <a:t>:</a:t>
            </a:r>
          </a:p>
          <a:p>
            <a:pPr lvl="1"/>
            <a:r>
              <a:rPr lang="en-GB" sz="2500" dirty="0" err="1"/>
              <a:t>Cefnogi</a:t>
            </a:r>
            <a:r>
              <a:rPr lang="en-GB" sz="2500" dirty="0"/>
              <a:t> </a:t>
            </a:r>
            <a:r>
              <a:rPr lang="en-GB" sz="2500" dirty="0" err="1"/>
              <a:t>pob</a:t>
            </a:r>
            <a:r>
              <a:rPr lang="en-GB" sz="2500" dirty="0"/>
              <a:t> </a:t>
            </a:r>
            <a:r>
              <a:rPr lang="en-GB" sz="2500" dirty="0" err="1"/>
              <a:t>plentyn</a:t>
            </a:r>
            <a:r>
              <a:rPr lang="en-GB" sz="2500" dirty="0"/>
              <a:t> a </a:t>
            </a:r>
            <a:r>
              <a:rPr lang="en-GB" sz="2500" dirty="0" err="1"/>
              <a:t>pherson</a:t>
            </a:r>
            <a:r>
              <a:rPr lang="en-GB" sz="2500" dirty="0"/>
              <a:t> </a:t>
            </a:r>
            <a:r>
              <a:rPr lang="en-GB" sz="2500" dirty="0" err="1"/>
              <a:t>ifanc</a:t>
            </a:r>
            <a:r>
              <a:rPr lang="en-GB" sz="2500" dirty="0"/>
              <a:t> </a:t>
            </a:r>
            <a:r>
              <a:rPr lang="en-GB" sz="2500" dirty="0" err="1"/>
              <a:t>i</a:t>
            </a:r>
            <a:r>
              <a:rPr lang="en-GB" sz="2500" dirty="0"/>
              <a:t> </a:t>
            </a:r>
            <a:r>
              <a:rPr lang="en-GB" sz="2500" dirty="0" err="1"/>
              <a:t>fod</a:t>
            </a:r>
            <a:r>
              <a:rPr lang="en-GB" sz="2500" dirty="0"/>
              <a:t> </a:t>
            </a:r>
            <a:r>
              <a:rPr lang="en-GB" sz="2500" dirty="0" err="1"/>
              <a:t>yn</a:t>
            </a:r>
            <a:r>
              <a:rPr lang="en-GB" sz="2500" dirty="0"/>
              <a:t> </a:t>
            </a:r>
            <a:r>
              <a:rPr lang="en-GB" sz="2500" dirty="0" err="1"/>
              <a:t>ddiogel</a:t>
            </a:r>
            <a:endParaRPr lang="en-GB" sz="2500" dirty="0"/>
          </a:p>
          <a:p>
            <a:pPr lvl="1"/>
            <a:r>
              <a:rPr lang="en-GB" sz="2500" dirty="0" err="1"/>
              <a:t>Amddiffyn</a:t>
            </a:r>
            <a:r>
              <a:rPr lang="en-GB" sz="2500" dirty="0"/>
              <a:t> plant a </a:t>
            </a:r>
            <a:r>
              <a:rPr lang="en-GB" sz="2500" dirty="0" err="1"/>
              <a:t>phobl</a:t>
            </a:r>
            <a:r>
              <a:rPr lang="en-GB" sz="2500" dirty="0"/>
              <a:t> </a:t>
            </a:r>
            <a:r>
              <a:rPr lang="en-GB" sz="2500" dirty="0" err="1"/>
              <a:t>ifanc</a:t>
            </a:r>
            <a:r>
              <a:rPr lang="en-GB" sz="2500" dirty="0"/>
              <a:t> </a:t>
            </a:r>
            <a:r>
              <a:rPr lang="en-GB" sz="2500" dirty="0" err="1"/>
              <a:t>sy’n</a:t>
            </a:r>
            <a:r>
              <a:rPr lang="en-GB" sz="2500" dirty="0"/>
              <a:t> </a:t>
            </a:r>
            <a:r>
              <a:rPr lang="en-GB" sz="2500" dirty="0" err="1"/>
              <a:t>fregus</a:t>
            </a:r>
            <a:r>
              <a:rPr lang="en-GB" sz="2500" dirty="0"/>
              <a:t> </a:t>
            </a:r>
          </a:p>
          <a:p>
            <a:pPr lvl="1"/>
            <a:r>
              <a:rPr lang="en-GB" sz="2500" dirty="0" err="1"/>
              <a:t>Ymateb</a:t>
            </a:r>
            <a:r>
              <a:rPr lang="en-GB" sz="2500" dirty="0"/>
              <a:t> pan </a:t>
            </a:r>
            <a:r>
              <a:rPr lang="en-GB" sz="2500" dirty="0" err="1"/>
              <a:t>nad</a:t>
            </a:r>
            <a:r>
              <a:rPr lang="en-GB" sz="2500" dirty="0"/>
              <a:t> </a:t>
            </a:r>
            <a:r>
              <a:rPr lang="en-GB" sz="2500" dirty="0" err="1"/>
              <a:t>yw</a:t>
            </a:r>
            <a:r>
              <a:rPr lang="en-GB" sz="2500" dirty="0"/>
              <a:t> </a:t>
            </a:r>
            <a:r>
              <a:rPr lang="en-GB" sz="2500" dirty="0" err="1"/>
              <a:t>plentyn</a:t>
            </a:r>
            <a:r>
              <a:rPr lang="en-GB" sz="2500" dirty="0"/>
              <a:t> </a:t>
            </a:r>
            <a:r>
              <a:rPr lang="en-GB" sz="2500" dirty="0" err="1"/>
              <a:t>neu</a:t>
            </a:r>
            <a:r>
              <a:rPr lang="en-GB" sz="2500" dirty="0"/>
              <a:t> </a:t>
            </a:r>
            <a:r>
              <a:rPr lang="en-GB" sz="2500" dirty="0" err="1"/>
              <a:t>berson</a:t>
            </a:r>
            <a:r>
              <a:rPr lang="en-GB" sz="2500" dirty="0"/>
              <a:t> </a:t>
            </a:r>
            <a:r>
              <a:rPr lang="en-GB" sz="2500" dirty="0" err="1"/>
              <a:t>ifanc</a:t>
            </a:r>
            <a:r>
              <a:rPr lang="en-GB" sz="2500" dirty="0"/>
              <a:t> </a:t>
            </a:r>
            <a:r>
              <a:rPr lang="en-GB" sz="2500" dirty="0" err="1"/>
              <a:t>yn</a:t>
            </a:r>
            <a:r>
              <a:rPr lang="en-GB" sz="2500" dirty="0"/>
              <a:t> </a:t>
            </a:r>
            <a:r>
              <a:rPr lang="en-GB" sz="2500" dirty="0" err="1"/>
              <a:t>ddiogel</a:t>
            </a:r>
            <a:r>
              <a:rPr lang="en-GB" sz="2500" dirty="0"/>
              <a:t>.</a:t>
            </a:r>
          </a:p>
          <a:p>
            <a:pPr lvl="1" algn="r"/>
            <a:r>
              <a:rPr lang="en-GB" sz="2500" dirty="0"/>
              <a:t>Lindon, 2012</a:t>
            </a:r>
          </a:p>
          <a:p>
            <a:endParaRPr lang="en-GB" sz="2900" dirty="0"/>
          </a:p>
          <a:p>
            <a:r>
              <a:rPr lang="en-GB" sz="2900" dirty="0"/>
              <a:t> Mae </a:t>
            </a:r>
            <a:r>
              <a:rPr lang="en-GB" sz="2900" dirty="0" err="1"/>
              <a:t>hawliau</a:t>
            </a:r>
            <a:r>
              <a:rPr lang="en-GB" sz="2900" dirty="0"/>
              <a:t> plant </a:t>
            </a:r>
            <a:r>
              <a:rPr lang="en-GB" sz="2900" dirty="0" err="1"/>
              <a:t>yn</a:t>
            </a:r>
            <a:r>
              <a:rPr lang="en-GB" sz="2900" dirty="0"/>
              <a:t> </a:t>
            </a:r>
            <a:r>
              <a:rPr lang="en-GB" sz="2900" dirty="0" err="1"/>
              <a:t>gefndir</a:t>
            </a:r>
            <a:r>
              <a:rPr lang="en-GB" sz="2900" dirty="0"/>
              <a:t> </a:t>
            </a:r>
            <a:r>
              <a:rPr lang="en-GB" sz="2900" dirty="0" err="1"/>
              <a:t>i</a:t>
            </a:r>
            <a:r>
              <a:rPr lang="en-GB" sz="2900" dirty="0"/>
              <a:t> </a:t>
            </a:r>
            <a:r>
              <a:rPr lang="en-GB" sz="2900" dirty="0" err="1"/>
              <a:t>hyn</a:t>
            </a:r>
            <a:r>
              <a:rPr lang="en-GB" sz="2900" dirty="0"/>
              <a:t> </a:t>
            </a:r>
            <a:r>
              <a:rPr lang="en-GB" sz="2900" dirty="0" err="1"/>
              <a:t>oherwydd</a:t>
            </a:r>
            <a:r>
              <a:rPr lang="en-GB" sz="2900" dirty="0"/>
              <a:t> bod plant </a:t>
            </a:r>
            <a:r>
              <a:rPr lang="en-GB" sz="2900" dirty="0" err="1"/>
              <a:t>yn</a:t>
            </a:r>
            <a:r>
              <a:rPr lang="en-GB" sz="2900" dirty="0"/>
              <a:t> </a:t>
            </a:r>
            <a:r>
              <a:rPr lang="en-GB" sz="2900" dirty="0" err="1"/>
              <a:t>cael</a:t>
            </a:r>
            <a:r>
              <a:rPr lang="en-GB" sz="2900" dirty="0"/>
              <a:t> </a:t>
            </a:r>
            <a:r>
              <a:rPr lang="en-GB" sz="2900" dirty="0" err="1"/>
              <a:t>eu</a:t>
            </a:r>
            <a:r>
              <a:rPr lang="en-GB" sz="2900" dirty="0"/>
              <a:t> </a:t>
            </a:r>
            <a:r>
              <a:rPr lang="en-GB" sz="2900" dirty="0" err="1"/>
              <a:t>ystyried</a:t>
            </a:r>
            <a:r>
              <a:rPr lang="en-GB" sz="2900" dirty="0"/>
              <a:t> </a:t>
            </a:r>
            <a:r>
              <a:rPr lang="en-GB" sz="2900" dirty="0" err="1"/>
              <a:t>yn</a:t>
            </a:r>
            <a:r>
              <a:rPr lang="en-GB" sz="2900" dirty="0"/>
              <a:t> </a:t>
            </a:r>
            <a:r>
              <a:rPr lang="en-GB" sz="2900" dirty="0" err="1"/>
              <a:t>rhan</a:t>
            </a:r>
            <a:r>
              <a:rPr lang="en-GB" sz="2900" dirty="0"/>
              <a:t> </a:t>
            </a:r>
            <a:r>
              <a:rPr lang="en-GB" sz="2900" dirty="0" err="1"/>
              <a:t>bwysig</a:t>
            </a:r>
            <a:r>
              <a:rPr lang="en-GB" sz="2900" dirty="0"/>
              <a:t> o </a:t>
            </a:r>
            <a:r>
              <a:rPr lang="en-GB" sz="2900" dirty="0" err="1"/>
              <a:t>amddiffyn</a:t>
            </a:r>
            <a:r>
              <a:rPr lang="en-GB" sz="2900" dirty="0"/>
              <a:t> </a:t>
            </a:r>
            <a:r>
              <a:rPr lang="en-GB" sz="2900" dirty="0" err="1"/>
              <a:t>ei</a:t>
            </a:r>
            <a:r>
              <a:rPr lang="en-GB" sz="2900" dirty="0"/>
              <a:t> </a:t>
            </a:r>
            <a:r>
              <a:rPr lang="en-GB" sz="2900" dirty="0" err="1"/>
              <a:t>hun</a:t>
            </a:r>
            <a:endParaRPr lang="en-GB" sz="2900" dirty="0"/>
          </a:p>
          <a:p>
            <a:endParaRPr lang="en-GB" sz="2900" dirty="0"/>
          </a:p>
        </p:txBody>
      </p:sp>
      <p:sp>
        <p:nvSpPr>
          <p:cNvPr id="4" name="Content Placeholder 3"/>
          <p:cNvSpPr>
            <a:spLocks noGrp="1"/>
          </p:cNvSpPr>
          <p:nvPr>
            <p:ph sz="half" idx="2"/>
          </p:nvPr>
        </p:nvSpPr>
        <p:spPr>
          <a:xfrm>
            <a:off x="6172200" y="2120901"/>
            <a:ext cx="5181600" cy="4056061"/>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i="1" dirty="0"/>
              <a:t>Three key approaches:</a:t>
            </a:r>
          </a:p>
          <a:p>
            <a:pPr lvl="1"/>
            <a:r>
              <a:rPr lang="en-GB" i="1" dirty="0"/>
              <a:t>Helping all children and young people to stay safe</a:t>
            </a:r>
          </a:p>
          <a:p>
            <a:pPr lvl="1"/>
            <a:r>
              <a:rPr lang="en-GB" i="1" dirty="0"/>
              <a:t>Protecting vulnerable children and young people </a:t>
            </a:r>
          </a:p>
          <a:p>
            <a:pPr lvl="1"/>
            <a:r>
              <a:rPr lang="en-GB" i="1" dirty="0"/>
              <a:t>Responding when children and young people have been harmed</a:t>
            </a:r>
          </a:p>
          <a:p>
            <a:pPr lvl="1" algn="r"/>
            <a:r>
              <a:rPr lang="en-GB" i="1" dirty="0"/>
              <a:t>Lindon, 2012</a:t>
            </a:r>
          </a:p>
          <a:p>
            <a:r>
              <a:rPr lang="en-GB" i="1" dirty="0"/>
              <a:t>Informed by a children’s rights approach because children can be viewed as active participants in their own protection </a:t>
            </a:r>
          </a:p>
        </p:txBody>
      </p:sp>
      <p:sp>
        <p:nvSpPr>
          <p:cNvPr id="5" name="Rounded Rectangle 4"/>
          <p:cNvSpPr/>
          <p:nvPr/>
        </p:nvSpPr>
        <p:spPr>
          <a:xfrm>
            <a:off x="336550" y="292100"/>
            <a:ext cx="11366500" cy="1422400"/>
          </a:xfrm>
          <a:prstGeom prst="roundRect">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a:t>
            </a:r>
            <a:r>
              <a:rPr lang="en-GB" sz="2400" dirty="0">
                <a:solidFill>
                  <a:schemeClr val="tx1"/>
                </a:solidFill>
              </a:rPr>
              <a:t>SAFEGUARDING: the process of creating a safe environment for the whole younger generation, as well as protecting those children and young people who are vulnerable or have already been harmed.”</a:t>
            </a:r>
          </a:p>
          <a:p>
            <a:pPr algn="r"/>
            <a:r>
              <a:rPr lang="en-GB" sz="2400" dirty="0">
                <a:solidFill>
                  <a:schemeClr val="tx1"/>
                </a:solidFill>
              </a:rPr>
              <a:t>Lindon, 2012, p. 15</a:t>
            </a:r>
            <a:r>
              <a:rPr lang="en-GB" sz="2000" dirty="0">
                <a:solidFill>
                  <a:schemeClr val="tx1"/>
                </a:solidFill>
              </a:rPr>
              <a:t> </a:t>
            </a:r>
          </a:p>
        </p:txBody>
      </p:sp>
    </p:spTree>
    <p:extLst>
      <p:ext uri="{BB962C8B-B14F-4D97-AF65-F5344CB8AC3E}">
        <p14:creationId xmlns:p14="http://schemas.microsoft.com/office/powerpoint/2010/main" val="1633887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5017292"/>
            <a:ext cx="5181600" cy="1592262"/>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cy-GB" dirty="0"/>
              <a:t>Ystyriwch y diffiniadau uchod.</a:t>
            </a:r>
          </a:p>
          <a:p>
            <a:pPr lvl="1"/>
            <a:r>
              <a:rPr lang="cy-GB" dirty="0"/>
              <a:t>Ym mha ffordd maent yn debyg?</a:t>
            </a:r>
          </a:p>
          <a:p>
            <a:pPr lvl="1"/>
            <a:r>
              <a:rPr lang="cy-GB" dirty="0"/>
              <a:t>Beth yw’r gwahaniaethau rhyngddynt? </a:t>
            </a:r>
          </a:p>
          <a:p>
            <a:pPr lvl="1"/>
            <a:r>
              <a:rPr lang="cy-GB" dirty="0"/>
              <a:t>Beth mae hyn yn awgrymu ynglŷn ag agwedd yr awdur? </a:t>
            </a:r>
          </a:p>
          <a:p>
            <a:endParaRPr lang="en-GB" dirty="0"/>
          </a:p>
        </p:txBody>
      </p:sp>
      <p:sp>
        <p:nvSpPr>
          <p:cNvPr id="4" name="Content Placeholder 3"/>
          <p:cNvSpPr>
            <a:spLocks noGrp="1"/>
          </p:cNvSpPr>
          <p:nvPr>
            <p:ph sz="half" idx="2"/>
          </p:nvPr>
        </p:nvSpPr>
        <p:spPr>
          <a:xfrm>
            <a:off x="6346825" y="5017292"/>
            <a:ext cx="5181600" cy="159226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i="1" dirty="0"/>
              <a:t>Consider the two definitions of safeguarding above. </a:t>
            </a:r>
          </a:p>
          <a:p>
            <a:pPr lvl="1"/>
            <a:r>
              <a:rPr lang="en-GB" i="1" dirty="0"/>
              <a:t>In what way are they similar?</a:t>
            </a:r>
          </a:p>
          <a:p>
            <a:pPr lvl="1"/>
            <a:r>
              <a:rPr lang="en-GB" i="1" dirty="0"/>
              <a:t>In what way are they different?</a:t>
            </a:r>
          </a:p>
          <a:p>
            <a:pPr lvl="1"/>
            <a:r>
              <a:rPr lang="en-GB" i="1" dirty="0"/>
              <a:t>What does this tell us about each author’s views?</a:t>
            </a:r>
          </a:p>
        </p:txBody>
      </p:sp>
      <p:sp>
        <p:nvSpPr>
          <p:cNvPr id="5" name="Rounded Rectangle 4"/>
          <p:cNvSpPr/>
          <p:nvPr/>
        </p:nvSpPr>
        <p:spPr>
          <a:xfrm>
            <a:off x="488950" y="342900"/>
            <a:ext cx="11366500" cy="1422400"/>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400" dirty="0"/>
              <a:t>“SAFEGUARDING: the process of creating a safe environment for the whole younger generation, as well as protecting those children and young people who are vulnerable or have already been harmed.”</a:t>
            </a:r>
          </a:p>
          <a:p>
            <a:pPr algn="r"/>
            <a:r>
              <a:rPr lang="en-GB" sz="2400" dirty="0"/>
              <a:t>Lindon, 2012, p. 15</a:t>
            </a:r>
            <a:r>
              <a:rPr lang="en-GB" sz="2000" dirty="0"/>
              <a:t> </a:t>
            </a:r>
          </a:p>
        </p:txBody>
      </p:sp>
      <p:sp>
        <p:nvSpPr>
          <p:cNvPr id="7" name="Rounded Rectangle 6"/>
          <p:cNvSpPr/>
          <p:nvPr/>
        </p:nvSpPr>
        <p:spPr>
          <a:xfrm>
            <a:off x="488950" y="2128838"/>
            <a:ext cx="11366500" cy="2697162"/>
          </a:xfrm>
          <a:prstGeom prst="roundRect">
            <a:avLst/>
          </a:prstGeom>
        </p:spPr>
        <p:style>
          <a:lnRef idx="1">
            <a:schemeClr val="accent4"/>
          </a:lnRef>
          <a:fillRef idx="2">
            <a:schemeClr val="accent4"/>
          </a:fillRef>
          <a:effectRef idx="1">
            <a:schemeClr val="accent4"/>
          </a:effectRef>
          <a:fontRef idx="minor">
            <a:schemeClr val="dk1"/>
          </a:fontRef>
        </p:style>
        <p:txBody>
          <a:bodyPr anchor="ctr"/>
          <a:lstStyle/>
          <a:p>
            <a:pPr>
              <a:defRPr/>
            </a:pPr>
            <a:endParaRPr lang="en-GB" sz="1400" dirty="0"/>
          </a:p>
          <a:p>
            <a:pPr>
              <a:defRPr/>
            </a:pPr>
            <a:endParaRPr lang="en-GB" sz="1400" dirty="0"/>
          </a:p>
          <a:p>
            <a:pPr>
              <a:defRPr/>
            </a:pPr>
            <a:r>
              <a:rPr lang="en-GB" dirty="0"/>
              <a:t>“</a:t>
            </a:r>
            <a:r>
              <a:rPr lang="en-GB" sz="2400" dirty="0"/>
              <a:t>Safeguarding is the action that is taken to promote the welfare of children and protect them from harm. Safeguarding means:</a:t>
            </a:r>
          </a:p>
          <a:p>
            <a:pPr marL="285750" indent="-285750">
              <a:buFont typeface="Arial" panose="020B0604020202020204" pitchFamily="34" charset="0"/>
              <a:buChar char="•"/>
              <a:defRPr/>
            </a:pPr>
            <a:r>
              <a:rPr lang="en-GB" sz="2400" dirty="0"/>
              <a:t>protecting children from abuse and maltreatment</a:t>
            </a:r>
          </a:p>
          <a:p>
            <a:pPr marL="285750" indent="-285750">
              <a:buFont typeface="Arial" panose="020B0604020202020204" pitchFamily="34" charset="0"/>
              <a:buChar char="•"/>
              <a:defRPr/>
            </a:pPr>
            <a:r>
              <a:rPr lang="en-GB" sz="2400" dirty="0"/>
              <a:t>preventing harm to children’s health or development</a:t>
            </a:r>
          </a:p>
          <a:p>
            <a:pPr marL="285750" indent="-285750">
              <a:buFont typeface="Arial" panose="020B0604020202020204" pitchFamily="34" charset="0"/>
              <a:buChar char="•"/>
              <a:defRPr/>
            </a:pPr>
            <a:r>
              <a:rPr lang="en-GB" sz="2400" dirty="0"/>
              <a:t>ensuring children grow up with the provision of safe and effective care</a:t>
            </a:r>
          </a:p>
          <a:p>
            <a:pPr marL="285750" indent="-285750">
              <a:buFont typeface="Arial" panose="020B0604020202020204" pitchFamily="34" charset="0"/>
              <a:buChar char="•"/>
              <a:defRPr/>
            </a:pPr>
            <a:r>
              <a:rPr lang="en-GB" sz="2400" dirty="0"/>
              <a:t>taking action to enable all children and young people to have the best outcomes”</a:t>
            </a:r>
          </a:p>
          <a:p>
            <a:pPr algn="r">
              <a:defRPr/>
            </a:pPr>
            <a:r>
              <a:rPr lang="en-GB" sz="2000" dirty="0"/>
              <a:t>NSPCC, 2024</a:t>
            </a:r>
          </a:p>
          <a:p>
            <a:pPr algn="r">
              <a:defRPr/>
            </a:pPr>
            <a:endParaRPr lang="en-GB" sz="2000" dirty="0"/>
          </a:p>
        </p:txBody>
      </p:sp>
    </p:spTree>
    <p:extLst>
      <p:ext uri="{BB962C8B-B14F-4D97-AF65-F5344CB8AC3E}">
        <p14:creationId xmlns:p14="http://schemas.microsoft.com/office/powerpoint/2010/main" val="3439317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a:t>Beth </a:t>
            </a:r>
            <a:r>
              <a:rPr lang="en-GB" sz="4000" dirty="0" err="1"/>
              <a:t>yw</a:t>
            </a:r>
            <a:r>
              <a:rPr lang="en-GB" sz="4000" dirty="0"/>
              <a:t> </a:t>
            </a:r>
            <a:r>
              <a:rPr lang="en-GB" sz="4000" dirty="0" err="1"/>
              <a:t>Diogelu</a:t>
            </a:r>
            <a:r>
              <a:rPr lang="en-GB" sz="4000" dirty="0"/>
              <a:t>?</a:t>
            </a:r>
            <a:br>
              <a:rPr lang="en-GB" sz="4000" dirty="0"/>
            </a:br>
            <a:r>
              <a:rPr lang="en-GB" sz="4000" i="1" dirty="0">
                <a:solidFill>
                  <a:schemeClr val="accent2"/>
                </a:solidFill>
              </a:rPr>
              <a:t>What is Safeguarding?</a:t>
            </a:r>
          </a:p>
        </p:txBody>
      </p:sp>
      <p:sp>
        <p:nvSpPr>
          <p:cNvPr id="14342" name="Content Placeholder 3"/>
          <p:cNvSpPr>
            <a:spLocks noGrp="1"/>
          </p:cNvSpPr>
          <p:nvPr>
            <p:ph sz="half" idx="1"/>
          </p:nvPr>
        </p:nvSpPr>
        <p:spPr>
          <a:xfrm>
            <a:off x="838200" y="4343399"/>
            <a:ext cx="5181600" cy="1833564"/>
          </a:xfrm>
          <a:ln/>
        </p:spPr>
        <p:style>
          <a:lnRef idx="2">
            <a:schemeClr val="dk1"/>
          </a:lnRef>
          <a:fillRef idx="1">
            <a:schemeClr val="lt1"/>
          </a:fillRef>
          <a:effectRef idx="0">
            <a:schemeClr val="dk1"/>
          </a:effectRef>
          <a:fontRef idx="minor">
            <a:schemeClr val="dk1"/>
          </a:fontRef>
        </p:style>
        <p:txBody>
          <a:bodyPr/>
          <a:lstStyle/>
          <a:p>
            <a:r>
              <a:rPr lang="en-GB" altLang="en-US" dirty="0">
                <a:ea typeface="ＭＳ Ｐゴシック" panose="020B0600070205080204" pitchFamily="34" charset="-128"/>
              </a:rPr>
              <a:t>Mae </a:t>
            </a:r>
            <a:r>
              <a:rPr lang="en-GB" altLang="en-US" dirty="0" err="1">
                <a:ea typeface="ＭＳ Ｐゴシック" panose="020B0600070205080204" pitchFamily="34" charset="-128"/>
              </a:rPr>
              <a:t>gan</a:t>
            </a:r>
            <a:r>
              <a:rPr lang="en-GB" altLang="en-US" dirty="0">
                <a:ea typeface="ＭＳ Ｐゴシック" panose="020B0600070205080204" pitchFamily="34" charset="-128"/>
              </a:rPr>
              <a:t> </a:t>
            </a:r>
            <a:r>
              <a:rPr lang="en-GB" altLang="en-US" dirty="0" err="1">
                <a:ea typeface="ＭＳ Ｐゴシック" panose="020B0600070205080204" pitchFamily="34" charset="-128"/>
              </a:rPr>
              <a:t>pob</a:t>
            </a:r>
            <a:r>
              <a:rPr lang="en-GB" altLang="en-US" dirty="0">
                <a:ea typeface="ＭＳ Ｐゴシック" panose="020B0600070205080204" pitchFamily="34" charset="-128"/>
              </a:rPr>
              <a:t> </a:t>
            </a:r>
            <a:r>
              <a:rPr lang="en-GB" altLang="en-US" dirty="0" err="1">
                <a:ea typeface="ＭＳ Ｐゴシック" panose="020B0600070205080204" pitchFamily="34" charset="-128"/>
              </a:rPr>
              <a:t>ysgol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ddyletswydd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statudol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ynglyn</a:t>
            </a:r>
            <a:r>
              <a:rPr lang="en-GB" altLang="en-US" dirty="0">
                <a:ea typeface="ＭＳ Ｐゴシック" panose="020B0600070205080204" pitchFamily="34" charset="-128"/>
              </a:rPr>
              <a:t> â </a:t>
            </a:r>
            <a:r>
              <a:rPr lang="en-GB" altLang="en-US" dirty="0" err="1">
                <a:ea typeface="ＭＳ Ｐゴシック" panose="020B0600070205080204" pitchFamily="34" charset="-128"/>
              </a:rPr>
              <a:t>diogelu</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hybu</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lles</a:t>
            </a:r>
            <a:r>
              <a:rPr lang="en-GB" altLang="en-US" dirty="0">
                <a:ea typeface="ＭＳ Ｐゴシック" panose="020B0600070205080204" pitchFamily="34" charset="-128"/>
              </a:rPr>
              <a:t> </a:t>
            </a:r>
            <a:r>
              <a:rPr lang="en-GB" altLang="en-US" dirty="0" err="1">
                <a:ea typeface="ＭＳ Ｐゴシック" panose="020B0600070205080204" pitchFamily="34" charset="-128"/>
              </a:rPr>
              <a:t>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dysgwyr</a:t>
            </a:r>
            <a:r>
              <a:rPr lang="en-GB" altLang="en-US" dirty="0">
                <a:ea typeface="ＭＳ Ｐゴシック" panose="020B0600070205080204" pitchFamily="34" charset="-128"/>
              </a:rPr>
              <a:t>.</a:t>
            </a:r>
          </a:p>
        </p:txBody>
      </p:sp>
      <p:sp>
        <p:nvSpPr>
          <p:cNvPr id="2" name="Content Placeholder 1"/>
          <p:cNvSpPr>
            <a:spLocks noGrp="1"/>
          </p:cNvSpPr>
          <p:nvPr>
            <p:ph sz="half" idx="2"/>
          </p:nvPr>
        </p:nvSpPr>
        <p:spPr>
          <a:xfrm>
            <a:off x="6172200" y="4343399"/>
            <a:ext cx="5181600" cy="1833563"/>
          </a:xfrm>
        </p:spPr>
        <p:style>
          <a:lnRef idx="2">
            <a:schemeClr val="accent2"/>
          </a:lnRef>
          <a:fillRef idx="1">
            <a:schemeClr val="lt1"/>
          </a:fillRef>
          <a:effectRef idx="0">
            <a:schemeClr val="accent2"/>
          </a:effectRef>
          <a:fontRef idx="minor">
            <a:schemeClr val="dk1"/>
          </a:fontRef>
        </p:style>
        <p:txBody>
          <a:bodyPr/>
          <a:lstStyle/>
          <a:p>
            <a:r>
              <a:rPr lang="en-US" i="1" dirty="0"/>
              <a:t>All schools have a statutory duty with regard to safeguarding and promoting the welfare of their learners. </a:t>
            </a:r>
          </a:p>
          <a:p>
            <a:endParaRPr lang="en-GB" dirty="0"/>
          </a:p>
        </p:txBody>
      </p:sp>
      <p:pic>
        <p:nvPicPr>
          <p:cNvPr id="9" name="Content Placeholder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152900" y="1690688"/>
            <a:ext cx="3519488" cy="2234001"/>
          </a:xfrm>
          <a:prstGeom prst="rect">
            <a:avLst/>
          </a:prstGeo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pic>
    </p:spTree>
    <p:extLst>
      <p:ext uri="{BB962C8B-B14F-4D97-AF65-F5344CB8AC3E}">
        <p14:creationId xmlns:p14="http://schemas.microsoft.com/office/powerpoint/2010/main" val="2213679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Materion</a:t>
            </a:r>
            <a:r>
              <a:rPr lang="en-GB" dirty="0"/>
              <a:t> </a:t>
            </a:r>
            <a:r>
              <a:rPr lang="en-GB" dirty="0" err="1"/>
              <a:t>Diogelu</a:t>
            </a:r>
            <a:r>
              <a:rPr lang="en-GB" dirty="0"/>
              <a:t> </a:t>
            </a:r>
            <a:r>
              <a:rPr lang="en-GB" dirty="0" err="1"/>
              <a:t>yn</a:t>
            </a:r>
            <a:r>
              <a:rPr lang="en-GB" dirty="0"/>
              <a:t> </a:t>
            </a:r>
            <a:r>
              <a:rPr lang="en-GB" dirty="0" err="1"/>
              <a:t>Ysgolion</a:t>
            </a:r>
            <a:br>
              <a:rPr lang="en-GB" dirty="0"/>
            </a:br>
            <a:r>
              <a:rPr lang="en-GB" i="1" dirty="0">
                <a:solidFill>
                  <a:schemeClr val="accent2"/>
                </a:solidFill>
              </a:rPr>
              <a:t>Safeguarding Issues in Schools</a:t>
            </a:r>
          </a:p>
        </p:txBody>
      </p:sp>
      <p:sp>
        <p:nvSpPr>
          <p:cNvPr id="15365" name="Content Placeholder 4"/>
          <p:cNvSpPr>
            <a:spLocks noGrp="1"/>
          </p:cNvSpPr>
          <p:nvPr>
            <p:ph sz="quarter" idx="2"/>
          </p:nvPr>
        </p:nvSpPr>
        <p:spPr>
          <a:xfrm>
            <a:off x="839788" y="4648201"/>
            <a:ext cx="4506912" cy="1670050"/>
          </a:xfrm>
          <a:ln/>
        </p:spPr>
        <p:style>
          <a:lnRef idx="2">
            <a:schemeClr val="dk1"/>
          </a:lnRef>
          <a:fillRef idx="1">
            <a:schemeClr val="lt1"/>
          </a:fillRef>
          <a:effectRef idx="0">
            <a:schemeClr val="dk1"/>
          </a:effectRef>
          <a:fontRef idx="minor">
            <a:schemeClr val="dk1"/>
          </a:fontRef>
        </p:style>
        <p:txBody>
          <a:bodyPr/>
          <a:lstStyle/>
          <a:p>
            <a:r>
              <a:rPr lang="en-GB" altLang="en-US" dirty="0" err="1">
                <a:ea typeface="ＭＳ Ｐゴシック" panose="020B0600070205080204" pitchFamily="34" charset="-128"/>
              </a:rPr>
              <a:t>Trafodwch</a:t>
            </a:r>
            <a:r>
              <a:rPr lang="en-GB" altLang="en-US" dirty="0">
                <a:ea typeface="ＭＳ Ｐゴシック" panose="020B0600070205080204" pitchFamily="34" charset="-128"/>
              </a:rPr>
              <a:t>: Pa </a:t>
            </a:r>
            <a:r>
              <a:rPr lang="en-GB" altLang="en-US" dirty="0" err="1">
                <a:ea typeface="ＭＳ Ｐゴシック" panose="020B0600070205080204" pitchFamily="34" charset="-128"/>
              </a:rPr>
              <a:t>fathau</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faterion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diogelu</a:t>
            </a:r>
            <a:r>
              <a:rPr lang="en-GB" altLang="en-US" dirty="0">
                <a:ea typeface="ＭＳ Ｐゴシック" panose="020B0600070205080204" pitchFamily="34" charset="-128"/>
              </a:rPr>
              <a:t> gall </a:t>
            </a:r>
            <a:r>
              <a:rPr lang="en-GB" altLang="en-US" dirty="0" err="1">
                <a:ea typeface="ＭＳ Ｐゴシック" panose="020B0600070205080204" pitchFamily="34" charset="-128"/>
              </a:rPr>
              <a:t>ysgolion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wynebu</a:t>
            </a:r>
            <a:r>
              <a:rPr lang="en-GB" altLang="en-US" dirty="0">
                <a:ea typeface="ＭＳ Ｐゴシック" panose="020B0600070205080204" pitchFamily="34" charset="-128"/>
              </a:rPr>
              <a:t>? </a:t>
            </a:r>
          </a:p>
        </p:txBody>
      </p:sp>
      <p:sp>
        <p:nvSpPr>
          <p:cNvPr id="15366" name="Content Placeholder 5"/>
          <p:cNvSpPr>
            <a:spLocks noGrp="1"/>
          </p:cNvSpPr>
          <p:nvPr>
            <p:ph sz="quarter" idx="4"/>
          </p:nvPr>
        </p:nvSpPr>
        <p:spPr>
          <a:xfrm>
            <a:off x="6515101" y="4648201"/>
            <a:ext cx="4687888" cy="1670050"/>
          </a:xfrm>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a:ea typeface="ＭＳ Ｐゴシック" panose="020B0600070205080204" pitchFamily="34" charset="-128"/>
              </a:rPr>
              <a:t>Discuss: What types of safeguarding issues might schools encounter? </a:t>
            </a:r>
          </a:p>
        </p:txBody>
      </p:sp>
      <p:pic>
        <p:nvPicPr>
          <p:cNvPr id="15367"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9600" y="1803400"/>
            <a:ext cx="53213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9335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dirty="0" err="1"/>
              <a:t>Pwy</a:t>
            </a:r>
            <a:r>
              <a:rPr lang="en-GB" sz="3600" dirty="0"/>
              <a:t> </a:t>
            </a:r>
            <a:r>
              <a:rPr lang="en-GB" sz="3600" dirty="0" err="1"/>
              <a:t>sydd</a:t>
            </a:r>
            <a:r>
              <a:rPr lang="en-GB" sz="3600" dirty="0"/>
              <a:t> </a:t>
            </a:r>
            <a:r>
              <a:rPr lang="en-GB" sz="3600" dirty="0" err="1"/>
              <a:t>yn</a:t>
            </a:r>
            <a:r>
              <a:rPr lang="en-GB" sz="3600" dirty="0"/>
              <a:t> </a:t>
            </a:r>
            <a:r>
              <a:rPr lang="en-GB" sz="3600" dirty="0" err="1"/>
              <a:t>gyfrifol</a:t>
            </a:r>
            <a:r>
              <a:rPr lang="en-GB" sz="3600" dirty="0"/>
              <a:t> am </a:t>
            </a:r>
            <a:r>
              <a:rPr lang="en-GB" sz="3600" dirty="0" err="1"/>
              <a:t>Ddiogelu</a:t>
            </a:r>
            <a:r>
              <a:rPr lang="en-GB" sz="3600" dirty="0"/>
              <a:t>?</a:t>
            </a:r>
            <a:br>
              <a:rPr lang="en-GB" sz="3600" dirty="0"/>
            </a:br>
            <a:r>
              <a:rPr lang="en-GB" sz="3600" i="1" dirty="0">
                <a:solidFill>
                  <a:schemeClr val="accent2"/>
                </a:solidFill>
              </a:rPr>
              <a:t>Who is responsible for Safeguarding?</a:t>
            </a:r>
          </a:p>
        </p:txBody>
      </p:sp>
      <p:sp>
        <p:nvSpPr>
          <p:cNvPr id="17414" name="Content Placeholder 3"/>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rmAutofit/>
          </a:bodyPr>
          <a:lstStyle/>
          <a:p>
            <a:r>
              <a:rPr lang="en-GB" altLang="en-US" dirty="0">
                <a:ea typeface="ＭＳ Ｐゴシック" panose="020B0600070205080204" pitchFamily="34" charset="-128"/>
              </a:rPr>
              <a:t>Mae </a:t>
            </a:r>
            <a:r>
              <a:rPr lang="en-GB" altLang="en-US" b="1" dirty="0" err="1">
                <a:ea typeface="ＭＳ Ｐゴシック" panose="020B0600070205080204" pitchFamily="34" charset="-128"/>
              </a:rPr>
              <a:t>pawb</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gweithio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mewn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addysg</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rhannu</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cyfrifoldeb</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gynorthwyo</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gadw</a:t>
            </a:r>
            <a:r>
              <a:rPr lang="en-GB" altLang="en-US" dirty="0">
                <a:ea typeface="ＭＳ Ｐゴシック" panose="020B0600070205080204" pitchFamily="34" charset="-128"/>
              </a:rPr>
              <a:t> plant a </a:t>
            </a:r>
            <a:r>
              <a:rPr lang="en-GB" altLang="en-US" dirty="0" err="1">
                <a:ea typeface="ＭＳ Ｐゴシック" panose="020B0600070205080204" pitchFamily="34" charset="-128"/>
              </a:rPr>
              <a:t>phobl</a:t>
            </a:r>
            <a:r>
              <a:rPr lang="en-GB" altLang="en-US" dirty="0">
                <a:ea typeface="ＭＳ Ｐゴシック" panose="020B0600070205080204" pitchFamily="34" charset="-128"/>
              </a:rPr>
              <a:t> </a:t>
            </a:r>
            <a:r>
              <a:rPr lang="en-GB" altLang="en-US" dirty="0" err="1">
                <a:ea typeface="ＭＳ Ｐゴシック" panose="020B0600070205080204" pitchFamily="34" charset="-128"/>
              </a:rPr>
              <a:t>ifanc</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ddiogel</a:t>
            </a:r>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r>
              <a:rPr lang="en-GB" altLang="en-US" b="1" dirty="0" err="1">
                <a:ea typeface="ＭＳ Ｐゴシック" panose="020B0600070205080204" pitchFamily="34" charset="-128"/>
              </a:rPr>
              <a:t>Tasg</a:t>
            </a:r>
            <a:r>
              <a:rPr lang="en-GB" altLang="en-US" b="1" dirty="0">
                <a:ea typeface="ＭＳ Ｐゴシック" panose="020B0600070205080204" pitchFamily="34" charset="-128"/>
              </a:rPr>
              <a:t>:</a:t>
            </a:r>
            <a:r>
              <a:rPr lang="en-GB" altLang="en-US" dirty="0">
                <a:ea typeface="ＭＳ Ｐゴシック" panose="020B0600070205080204" pitchFamily="34" charset="-128"/>
              </a:rPr>
              <a:t> </a:t>
            </a:r>
            <a:r>
              <a:rPr lang="en-GB" altLang="en-US" dirty="0" err="1">
                <a:ea typeface="ＭＳ Ｐゴシック" panose="020B0600070205080204" pitchFamily="34" charset="-128"/>
              </a:rPr>
              <a:t>Edrychwch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a:t>
            </a:r>
            <a:r>
              <a:rPr lang="en-GB" altLang="en-US" dirty="0">
                <a:ea typeface="ＭＳ Ｐゴシック" panose="020B0600070205080204" pitchFamily="34" charset="-128"/>
              </a:rPr>
              <a:t> </a:t>
            </a:r>
            <a:r>
              <a:rPr lang="en-GB" altLang="en-US" dirty="0" err="1">
                <a:ea typeface="ＭＳ Ｐゴシック" panose="020B0600070205080204" pitchFamily="34" charset="-128"/>
              </a:rPr>
              <a:t>yr</a:t>
            </a:r>
            <a:r>
              <a:rPr lang="en-GB" altLang="en-US" dirty="0">
                <a:ea typeface="ＭＳ Ｐゴシック" panose="020B0600070205080204" pitchFamily="34" charset="-128"/>
              </a:rPr>
              <a:t> </a:t>
            </a:r>
            <a:r>
              <a:rPr lang="en-GB" altLang="en-US" dirty="0" err="1">
                <a:ea typeface="ＭＳ Ｐゴシック" panose="020B0600070205080204" pitchFamily="34" charset="-128"/>
                <a:hlinkClick r:id="rId3"/>
              </a:rPr>
              <a:t>erthyglau</a:t>
            </a:r>
            <a:r>
              <a:rPr lang="en-GB" altLang="en-US" dirty="0">
                <a:ea typeface="ＭＳ Ｐゴシック" panose="020B0600070205080204" pitchFamily="34" charset="-128"/>
                <a:hlinkClick r:id="rId3"/>
              </a:rPr>
              <a:t> CCUHP.</a:t>
            </a:r>
            <a:r>
              <a:rPr lang="en-GB" altLang="en-US" dirty="0">
                <a:ea typeface="ＭＳ Ｐゴシック" panose="020B0600070205080204" pitchFamily="34" charset="-128"/>
              </a:rPr>
              <a:t> </a:t>
            </a:r>
            <a:r>
              <a:rPr lang="en-GB" altLang="en-US" dirty="0" err="1">
                <a:ea typeface="ＭＳ Ｐゴシック" panose="020B0600070205080204" pitchFamily="34" charset="-128"/>
              </a:rPr>
              <a:t>Nodwch</a:t>
            </a:r>
            <a:r>
              <a:rPr lang="en-GB" altLang="en-US" dirty="0">
                <a:ea typeface="ＭＳ Ｐゴシック" panose="020B0600070205080204" pitchFamily="34" charset="-128"/>
              </a:rPr>
              <a:t> y </a:t>
            </a:r>
            <a:r>
              <a:rPr lang="en-GB" altLang="en-US" dirty="0" err="1">
                <a:ea typeface="ＭＳ Ｐゴシック" panose="020B0600070205080204" pitchFamily="34" charset="-128"/>
              </a:rPr>
              <a:t>rhai</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berthnasol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ddiogelu</a:t>
            </a:r>
            <a:r>
              <a:rPr lang="en-GB" altLang="en-US" dirty="0">
                <a:ea typeface="ＭＳ Ｐゴシック" panose="020B0600070205080204" pitchFamily="34" charset="-128"/>
              </a:rPr>
              <a:t>. </a:t>
            </a:r>
          </a:p>
        </p:txBody>
      </p:sp>
      <p:sp>
        <p:nvSpPr>
          <p:cNvPr id="16387"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b="1" i="1" dirty="0"/>
              <a:t>Everyone </a:t>
            </a:r>
            <a:r>
              <a:rPr lang="en-US" i="1" dirty="0"/>
              <a:t>who works in education shares a responsibility to help keep children and young people safe. </a:t>
            </a:r>
          </a:p>
          <a:p>
            <a:pPr marL="109537" indent="0">
              <a:buNone/>
              <a:defRPr/>
            </a:pPr>
            <a:endParaRPr lang="en-US" altLang="en-US" i="1" dirty="0">
              <a:ea typeface="ＭＳ Ｐゴシック" pitchFamily="34" charset="-128"/>
            </a:endParaRPr>
          </a:p>
          <a:p>
            <a:pPr marL="109537" indent="0">
              <a:buNone/>
              <a:defRPr/>
            </a:pPr>
            <a:r>
              <a:rPr lang="en-US" altLang="en-US" b="1" i="1" dirty="0">
                <a:ea typeface="ＭＳ Ｐゴシック" pitchFamily="34" charset="-128"/>
              </a:rPr>
              <a:t>Task:</a:t>
            </a:r>
            <a:r>
              <a:rPr lang="en-US" altLang="en-US" i="1" dirty="0">
                <a:ea typeface="ＭＳ Ｐゴシック" pitchFamily="34" charset="-128"/>
              </a:rPr>
              <a:t> Look at the </a:t>
            </a:r>
            <a:r>
              <a:rPr lang="en-US" altLang="en-US" i="1" dirty="0">
                <a:ea typeface="ＭＳ Ｐゴシック" pitchFamily="34" charset="-128"/>
                <a:hlinkClick r:id="rId4"/>
              </a:rPr>
              <a:t>UNCRC articles. </a:t>
            </a:r>
            <a:r>
              <a:rPr lang="en-US" altLang="en-US" i="1" dirty="0">
                <a:ea typeface="ＭＳ Ｐゴシック" pitchFamily="34" charset="-128"/>
              </a:rPr>
              <a:t>Which of these relate to safeguarding? </a:t>
            </a:r>
          </a:p>
          <a:p>
            <a:pPr marL="109537" indent="0">
              <a:buNone/>
              <a:defRPr/>
            </a:pPr>
            <a:endParaRPr lang="en-US" altLang="en-US" dirty="0">
              <a:ea typeface="ＭＳ Ｐゴシック" pitchFamily="34" charset="-128"/>
            </a:endParaRPr>
          </a:p>
        </p:txBody>
      </p:sp>
    </p:spTree>
    <p:extLst>
      <p:ext uri="{BB962C8B-B14F-4D97-AF65-F5344CB8AC3E}">
        <p14:creationId xmlns:p14="http://schemas.microsoft.com/office/powerpoint/2010/main" val="2951779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dirty="0"/>
              <a:t>Sut? / </a:t>
            </a:r>
            <a:r>
              <a:rPr lang="en-GB" i="1" dirty="0">
                <a:solidFill>
                  <a:schemeClr val="accent2"/>
                </a:solidFill>
              </a:rPr>
              <a:t>How?</a:t>
            </a:r>
          </a:p>
        </p:txBody>
      </p:sp>
      <p:sp>
        <p:nvSpPr>
          <p:cNvPr id="19460" name="Content Placeholder 3"/>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Autofit/>
          </a:bodyPr>
          <a:lstStyle/>
          <a:p>
            <a:r>
              <a:rPr lang="en-GB" altLang="en-US" sz="2600" dirty="0" err="1">
                <a:ea typeface="ＭＳ Ｐゴシック" panose="020B0600070205080204" pitchFamily="34" charset="-128"/>
              </a:rPr>
              <a:t>Creu</a:t>
            </a:r>
            <a:r>
              <a:rPr lang="en-GB" altLang="en-US" sz="2600" dirty="0">
                <a:ea typeface="ＭＳ Ｐゴシック" panose="020B0600070205080204" pitchFamily="34" charset="-128"/>
              </a:rPr>
              <a:t> a </a:t>
            </a:r>
            <a:r>
              <a:rPr lang="en-GB" altLang="en-US" sz="2600" dirty="0" err="1">
                <a:ea typeface="ＭＳ Ｐゴシック" panose="020B0600070205080204" pitchFamily="34" charset="-128"/>
              </a:rPr>
              <a:t>chadw</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amgylchedd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dysgu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diogel</a:t>
            </a:r>
            <a:endParaRPr lang="en-GB" altLang="en-US" sz="2600" dirty="0">
              <a:ea typeface="ＭＳ Ｐゴシック" panose="020B0600070205080204" pitchFamily="34" charset="-128"/>
            </a:endParaRPr>
          </a:p>
          <a:p>
            <a:r>
              <a:rPr lang="en-GB" altLang="en-US" sz="2600" dirty="0" err="1">
                <a:ea typeface="ＭＳ Ｐゴシック" panose="020B0600070205080204" pitchFamily="34" charset="-128"/>
              </a:rPr>
              <a:t>Adnabod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lle</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mae</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gofidiau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ynglyn</a:t>
            </a:r>
            <a:r>
              <a:rPr lang="en-GB" altLang="en-US" sz="2600" dirty="0">
                <a:ea typeface="ＭＳ Ｐゴシック" panose="020B0600070205080204" pitchFamily="34" charset="-128"/>
              </a:rPr>
              <a:t> â </a:t>
            </a:r>
            <a:r>
              <a:rPr lang="en-GB" altLang="en-US" sz="2600" dirty="0" err="1">
                <a:ea typeface="ＭＳ Ｐゴシック" panose="020B0600070205080204" pitchFamily="34" charset="-128"/>
              </a:rPr>
              <a:t>lles</a:t>
            </a:r>
            <a:r>
              <a:rPr lang="en-GB" altLang="en-US" sz="2600" dirty="0">
                <a:ea typeface="ＭＳ Ｐゴシック" panose="020B0600070205080204" pitchFamily="34" charset="-128"/>
              </a:rPr>
              <a:t> plant a </a:t>
            </a:r>
            <a:r>
              <a:rPr lang="en-GB" altLang="en-US" sz="2600" dirty="0" err="1">
                <a:ea typeface="ＭＳ Ｐゴシック" panose="020B0600070205080204" pitchFamily="34" charset="-128"/>
              </a:rPr>
              <a:t>chymryd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camau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fynd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afael</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â’r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materion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lle’n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addas</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partneriaeth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gydag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asiantaethau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eraill</a:t>
            </a:r>
            <a:endParaRPr lang="en-GB" altLang="en-US" sz="2600" dirty="0">
              <a:ea typeface="ＭＳ Ｐゴシック" panose="020B0600070205080204" pitchFamily="34" charset="-128"/>
            </a:endParaRPr>
          </a:p>
          <a:p>
            <a:r>
              <a:rPr lang="en-GB" altLang="en-US" sz="2600" dirty="0" err="1">
                <a:ea typeface="ＭＳ Ｐゴシック" panose="020B0600070205080204" pitchFamily="34" charset="-128"/>
              </a:rPr>
              <a:t>Datblygu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dealltwriaeth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ymwybyddiaeth</a:t>
            </a:r>
            <a:r>
              <a:rPr lang="en-GB" altLang="en-US" sz="2600" dirty="0">
                <a:ea typeface="ＭＳ Ｐゴシック" panose="020B0600070205080204" pitchFamily="34" charset="-128"/>
              </a:rPr>
              <a:t> a </a:t>
            </a:r>
            <a:r>
              <a:rPr lang="en-GB" altLang="en-US" sz="2600" dirty="0" err="1">
                <a:ea typeface="ＭＳ Ｐゴシック" panose="020B0600070205080204" pitchFamily="34" charset="-128"/>
              </a:rPr>
              <a:t>gwytnwch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drwy’r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cwricwlwm</a:t>
            </a:r>
            <a:endParaRPr lang="en-GB" altLang="en-US" sz="2600" dirty="0">
              <a:ea typeface="ＭＳ Ｐゴシック" panose="020B0600070205080204" pitchFamily="34" charset="-128"/>
            </a:endParaRPr>
          </a:p>
        </p:txBody>
      </p:sp>
      <p:sp>
        <p:nvSpPr>
          <p:cNvPr id="2" name="Content Placeholder 1"/>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a:defRPr/>
            </a:pPr>
            <a:r>
              <a:rPr lang="en-US" i="1" dirty="0"/>
              <a:t>Creating and maintaining a safe learning environment </a:t>
            </a:r>
          </a:p>
          <a:p>
            <a:pPr>
              <a:defRPr/>
            </a:pPr>
            <a:endParaRPr lang="en-US" i="1" dirty="0"/>
          </a:p>
          <a:p>
            <a:pPr>
              <a:defRPr/>
            </a:pPr>
            <a:r>
              <a:rPr lang="en-US" i="1" dirty="0"/>
              <a:t>Identifying where there are child welfare concerns and taking action to address these, where appropriate, in partnership with other agencies</a:t>
            </a:r>
          </a:p>
          <a:p>
            <a:pPr>
              <a:defRPr/>
            </a:pPr>
            <a:endParaRPr lang="en-US" i="1" dirty="0"/>
          </a:p>
          <a:p>
            <a:pPr>
              <a:defRPr/>
            </a:pPr>
            <a:r>
              <a:rPr lang="en-US" i="1" dirty="0"/>
              <a:t>Developing children’s understanding, awareness and resilience through the curriculum. </a:t>
            </a:r>
          </a:p>
          <a:p>
            <a:pPr marL="109537" indent="0">
              <a:buNone/>
              <a:defRPr/>
            </a:pPr>
            <a:endParaRPr lang="en-US" altLang="en-US" dirty="0">
              <a:ea typeface="ＭＳ Ｐゴシック" pitchFamily="34" charset="-128"/>
            </a:endParaRPr>
          </a:p>
          <a:p>
            <a:endParaRPr lang="en-GB" dirty="0"/>
          </a:p>
        </p:txBody>
      </p:sp>
    </p:spTree>
    <p:extLst>
      <p:ext uri="{BB962C8B-B14F-4D97-AF65-F5344CB8AC3E}">
        <p14:creationId xmlns:p14="http://schemas.microsoft.com/office/powerpoint/2010/main" val="3324969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Diogelu</a:t>
            </a:r>
            <a:r>
              <a:rPr lang="en-GB" dirty="0"/>
              <a:t> </a:t>
            </a:r>
            <a:r>
              <a:rPr lang="en-GB" dirty="0" err="1"/>
              <a:t>a’r</a:t>
            </a:r>
            <a:r>
              <a:rPr lang="en-GB" dirty="0"/>
              <a:t> </a:t>
            </a:r>
            <a:r>
              <a:rPr lang="en-GB" dirty="0" err="1"/>
              <a:t>Cwricwlwm</a:t>
            </a:r>
            <a:br>
              <a:rPr lang="en-GB" dirty="0"/>
            </a:br>
            <a:r>
              <a:rPr lang="en-GB" i="1" dirty="0">
                <a:solidFill>
                  <a:schemeClr val="accent2"/>
                </a:solidFill>
              </a:rPr>
              <a:t>Safeguarding and the Curriculum </a:t>
            </a:r>
          </a:p>
        </p:txBody>
      </p:sp>
      <p:sp>
        <p:nvSpPr>
          <p:cNvPr id="20485" name="Content Placeholder 4"/>
          <p:cNvSpPr>
            <a:spLocks noGrp="1"/>
          </p:cNvSpPr>
          <p:nvPr>
            <p:ph sz="half" idx="1"/>
          </p:nvPr>
        </p:nvSpPr>
        <p:spPr>
          <a:xfrm>
            <a:off x="838200" y="2057399"/>
            <a:ext cx="5181600" cy="4119563"/>
          </a:xfrm>
          <a:ln/>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a:ea typeface="ＭＳ Ｐゴシック" panose="020B0600070205080204" pitchFamily="34" charset="-128"/>
              </a:rPr>
              <a:t>Sut</a:t>
            </a:r>
            <a:r>
              <a:rPr lang="en-GB" altLang="en-US" dirty="0">
                <a:ea typeface="ＭＳ Ｐゴシック" panose="020B0600070205080204" pitchFamily="34" charset="-128"/>
              </a:rPr>
              <a:t> </a:t>
            </a:r>
            <a:r>
              <a:rPr lang="en-GB" altLang="en-US" dirty="0" err="1">
                <a:ea typeface="ＭＳ Ｐゴシック" panose="020B0600070205080204" pitchFamily="34" charset="-128"/>
              </a:rPr>
              <a:t>gallwn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greu</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chadw</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amgylchedd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dysgu</a:t>
            </a:r>
            <a:r>
              <a:rPr lang="en-GB" altLang="en-US" dirty="0">
                <a:ea typeface="ＭＳ Ｐゴシック" panose="020B0600070205080204" pitchFamily="34" charset="-128"/>
              </a:rPr>
              <a:t> </a:t>
            </a:r>
            <a:r>
              <a:rPr lang="en-GB" altLang="en-US" dirty="0" err="1">
                <a:ea typeface="ＭＳ Ｐゴシック" panose="020B0600070205080204" pitchFamily="34" charset="-128"/>
              </a:rPr>
              <a:t>diogel</a:t>
            </a:r>
            <a:r>
              <a:rPr lang="en-GB" altLang="en-US" dirty="0">
                <a:ea typeface="ＭＳ Ｐゴシック" panose="020B0600070205080204" pitchFamily="34" charset="-128"/>
              </a:rPr>
              <a:t>?</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Sut </a:t>
            </a:r>
            <a:r>
              <a:rPr lang="en-GB" altLang="en-US" dirty="0" err="1">
                <a:ea typeface="ＭＳ Ｐゴシック" panose="020B0600070205080204" pitchFamily="34" charset="-128"/>
              </a:rPr>
              <a:t>ydyn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ni’n</a:t>
            </a:r>
            <a:r>
              <a:rPr lang="en-GB" altLang="en-US" dirty="0">
                <a:ea typeface="ＭＳ Ｐゴシック" panose="020B0600070205080204" pitchFamily="34" charset="-128"/>
              </a:rPr>
              <a:t> </a:t>
            </a:r>
            <a:r>
              <a:rPr lang="en-GB" altLang="en-US" dirty="0" err="1">
                <a:ea typeface="ＭＳ Ｐゴシック" panose="020B0600070205080204" pitchFamily="34" charset="-128"/>
              </a:rPr>
              <a:t>datblygu</a:t>
            </a:r>
            <a:r>
              <a:rPr lang="en-GB" altLang="en-US" dirty="0">
                <a:ea typeface="ＭＳ Ｐゴシック" panose="020B0600070205080204" pitchFamily="34" charset="-128"/>
              </a:rPr>
              <a:t> </a:t>
            </a:r>
            <a:r>
              <a:rPr lang="en-GB" altLang="en-US" dirty="0" err="1">
                <a:ea typeface="ＭＳ Ｐゴシック" panose="020B0600070205080204" pitchFamily="34" charset="-128"/>
              </a:rPr>
              <a:t>dealltwriaeth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ymwybyddiaeth</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gwytnwch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drwy’r</a:t>
            </a:r>
            <a:r>
              <a:rPr lang="en-GB" altLang="en-US" dirty="0">
                <a:ea typeface="ＭＳ Ｐゴシック" panose="020B0600070205080204" pitchFamily="34" charset="-128"/>
              </a:rPr>
              <a:t> </a:t>
            </a:r>
            <a:r>
              <a:rPr lang="en-GB" altLang="en-US" dirty="0" err="1">
                <a:ea typeface="ＭＳ Ｐゴシック" panose="020B0600070205080204" pitchFamily="34" charset="-128"/>
              </a:rPr>
              <a:t>cwricwlwm</a:t>
            </a:r>
            <a:r>
              <a:rPr lang="en-GB" altLang="en-US" dirty="0">
                <a:ea typeface="ＭＳ Ｐゴシック" panose="020B0600070205080204" pitchFamily="34" charset="-128"/>
              </a:rPr>
              <a:t>? </a:t>
            </a:r>
          </a:p>
          <a:p>
            <a:pPr marL="0" indent="0">
              <a:buNone/>
            </a:pPr>
            <a:endParaRPr lang="en-GB" altLang="en-US" dirty="0">
              <a:ea typeface="ＭＳ Ｐゴシック" panose="020B0600070205080204" pitchFamily="34" charset="-128"/>
            </a:endParaRPr>
          </a:p>
          <a:p>
            <a:pPr lvl="1"/>
            <a:r>
              <a:rPr lang="en-US" altLang="en-US" i="1" dirty="0">
                <a:ea typeface="ＭＳ Ｐゴシック" panose="020B0600070205080204" pitchFamily="34" charset="-128"/>
                <a:hlinkClick r:id="rId2"/>
              </a:rPr>
              <a:t>Film</a:t>
            </a:r>
            <a:endParaRPr lang="en-US" altLang="en-US" i="1"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20486" name="Content Placeholder 5"/>
          <p:cNvSpPr>
            <a:spLocks noGrp="1"/>
          </p:cNvSpPr>
          <p:nvPr>
            <p:ph sz="half" idx="2"/>
          </p:nvPr>
        </p:nvSpPr>
        <p:spPr>
          <a:xfrm>
            <a:off x="6172200" y="2057399"/>
            <a:ext cx="5181600" cy="4119564"/>
          </a:xfrm>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a:ea typeface="ＭＳ Ｐゴシック" panose="020B0600070205080204" pitchFamily="34" charset="-128"/>
              </a:rPr>
              <a:t>How can the curriculum be used to support </a:t>
            </a:r>
            <a:r>
              <a:rPr lang="en-US" altLang="en-US" i="1" dirty="0">
                <a:ea typeface="ＭＳ Ｐゴシック" panose="020B0600070205080204" pitchFamily="34" charset="-128"/>
              </a:rPr>
              <a:t>children’s understanding, awareness and resilience?</a:t>
            </a:r>
          </a:p>
          <a:p>
            <a:pPr marL="0" indent="0">
              <a:spcBef>
                <a:spcPct val="0"/>
              </a:spcBef>
              <a:buNone/>
            </a:pPr>
            <a:endParaRPr lang="en-US" altLang="en-US" i="1" dirty="0">
              <a:ea typeface="ＭＳ Ｐゴシック" panose="020B0600070205080204" pitchFamily="34" charset="-128"/>
            </a:endParaRPr>
          </a:p>
          <a:p>
            <a:pPr>
              <a:spcBef>
                <a:spcPct val="0"/>
              </a:spcBef>
            </a:pPr>
            <a:r>
              <a:rPr lang="en-US" altLang="en-US" i="1" dirty="0">
                <a:ea typeface="ＭＳ Ｐゴシック" panose="020B0600070205080204" pitchFamily="34" charset="-128"/>
              </a:rPr>
              <a:t>How can we create and maintain a safe learning environment?</a:t>
            </a:r>
          </a:p>
          <a:p>
            <a:pPr lvl="1">
              <a:spcBef>
                <a:spcPct val="0"/>
              </a:spcBef>
            </a:pPr>
            <a:endParaRPr lang="en-US" altLang="en-US" i="1" dirty="0">
              <a:ea typeface="ＭＳ Ｐゴシック" panose="020B0600070205080204" pitchFamily="34" charset="-128"/>
            </a:endParaRPr>
          </a:p>
          <a:p>
            <a:pPr lvl="1"/>
            <a:r>
              <a:rPr lang="en-US" altLang="en-US" i="1" dirty="0">
                <a:ea typeface="ＭＳ Ｐゴシック" panose="020B0600070205080204" pitchFamily="34" charset="-128"/>
                <a:hlinkClick r:id="rId2"/>
              </a:rPr>
              <a:t>Film</a:t>
            </a:r>
            <a:endParaRPr lang="en-US" altLang="en-US" i="1" dirty="0">
              <a:ea typeface="ＭＳ Ｐゴシック" panose="020B0600070205080204" pitchFamily="34" charset="-128"/>
            </a:endParaRPr>
          </a:p>
          <a:p>
            <a:pPr>
              <a:spcBef>
                <a:spcPct val="0"/>
              </a:spcBef>
            </a:pPr>
            <a:endParaRPr lang="en-US" altLang="en-US" i="1" dirty="0">
              <a:ea typeface="ＭＳ Ｐゴシック" panose="020B0600070205080204" pitchFamily="34" charset="-128"/>
            </a:endParaRPr>
          </a:p>
          <a:p>
            <a:pPr>
              <a:spcBef>
                <a:spcPct val="0"/>
              </a:spcBef>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671737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dirty="0" err="1"/>
              <a:t>Angen</a:t>
            </a:r>
            <a:r>
              <a:rPr lang="en-GB" sz="3600" dirty="0"/>
              <a:t> system </a:t>
            </a:r>
            <a:r>
              <a:rPr lang="en-GB" sz="3600" dirty="0" err="1"/>
              <a:t>sydd</a:t>
            </a:r>
            <a:r>
              <a:rPr lang="en-GB" sz="3600" dirty="0"/>
              <a:t> </a:t>
            </a:r>
            <a:r>
              <a:rPr lang="en-GB" sz="3600" dirty="0" err="1"/>
              <a:t>yn</a:t>
            </a:r>
            <a:r>
              <a:rPr lang="en-GB" sz="3600" dirty="0"/>
              <a:t>…..</a:t>
            </a:r>
            <a:br>
              <a:rPr lang="en-GB" sz="3600" dirty="0"/>
            </a:br>
            <a:r>
              <a:rPr lang="en-GB" sz="3600" i="1" dirty="0">
                <a:solidFill>
                  <a:schemeClr val="accent2"/>
                </a:solidFill>
              </a:rPr>
              <a:t>Requires a system which….</a:t>
            </a:r>
          </a:p>
        </p:txBody>
      </p:sp>
      <p:sp>
        <p:nvSpPr>
          <p:cNvPr id="21510" name="Content Placeholder 3"/>
          <p:cNvSpPr>
            <a:spLocks noGrp="1"/>
          </p:cNvSpPr>
          <p:nvPr>
            <p:ph sz="half" idx="1"/>
          </p:nvPr>
        </p:nvSpPr>
        <p:spPr>
          <a:xfrm>
            <a:off x="838200" y="1825625"/>
            <a:ext cx="5181600" cy="4803774"/>
          </a:xfrm>
          <a:ln/>
        </p:spPr>
        <p:style>
          <a:lnRef idx="2">
            <a:schemeClr val="dk1"/>
          </a:lnRef>
          <a:fillRef idx="1">
            <a:schemeClr val="lt1"/>
          </a:fillRef>
          <a:effectRef idx="0">
            <a:schemeClr val="dk1"/>
          </a:effectRef>
          <a:fontRef idx="minor">
            <a:schemeClr val="dk1"/>
          </a:fontRef>
        </p:style>
        <p:txBody>
          <a:bodyPr>
            <a:noAutofit/>
          </a:bodyPr>
          <a:lstStyle/>
          <a:p>
            <a:r>
              <a:rPr lang="en-GB" altLang="en-US" sz="2400" dirty="0">
                <a:ea typeface="ＭＳ Ｐゴシック" panose="020B0600070205080204" pitchFamily="34" charset="-128"/>
              </a:rPr>
              <a:t>Atal </a:t>
            </a:r>
            <a:r>
              <a:rPr lang="en-GB" altLang="en-US" sz="2400" dirty="0" err="1">
                <a:ea typeface="ＭＳ Ｐゴシック" panose="020B0600070205080204" pitchFamily="34" charset="-128"/>
              </a:rPr>
              <a:t>pobl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anaddas</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rhag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gweithio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gyda</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phlant</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phobl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ifanc</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Hybu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ofalus</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herio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gwael</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diofal</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Adnabod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lle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mae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gofid</a:t>
            </a:r>
            <a:r>
              <a:rPr lang="en-GB" altLang="en-US" sz="2400" dirty="0">
                <a:ea typeface="ＭＳ Ｐゴシック" panose="020B0600070205080204" pitchFamily="34" charset="-128"/>
              </a:rPr>
              <a:t> am les </a:t>
            </a:r>
            <a:r>
              <a:rPr lang="en-GB" altLang="en-US" sz="2400" dirty="0" err="1">
                <a:ea typeface="ＭＳ Ｐゴシック" panose="020B0600070205080204" pitchFamily="34" charset="-128"/>
              </a:rPr>
              <a:t>plentyn</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chymryd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camau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i’w</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cadw’n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ddiogel</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Cyfrannu</a:t>
            </a:r>
            <a:r>
              <a:rPr lang="en-GB" altLang="en-US" sz="2400" dirty="0">
                <a:ea typeface="ＭＳ Ｐゴシック" panose="020B0600070205080204" pitchFamily="34" charset="-128"/>
              </a:rPr>
              <a:t> at </a:t>
            </a:r>
            <a:r>
              <a:rPr lang="en-GB" altLang="en-US" sz="2400" dirty="0" err="1">
                <a:ea typeface="ＭＳ Ｐゴシック" panose="020B0600070205080204" pitchFamily="34" charset="-128"/>
              </a:rPr>
              <a:t>weithio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gyda</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phartneriaid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effeithiol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rhwng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pawb</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sydd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darparu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gwasanaethau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gyfer</a:t>
            </a:r>
            <a:r>
              <a:rPr lang="en-GB" altLang="en-US" sz="2400" dirty="0">
                <a:ea typeface="ＭＳ Ｐゴシック" panose="020B0600070205080204" pitchFamily="34" charset="-128"/>
              </a:rPr>
              <a:t> plant a </a:t>
            </a:r>
            <a:r>
              <a:rPr lang="en-GB" altLang="en-US" sz="2400" dirty="0" err="1">
                <a:ea typeface="ＭＳ Ｐゴシック" panose="020B0600070205080204" pitchFamily="34" charset="-128"/>
              </a:rPr>
              <a:t>phobl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ifanc</a:t>
            </a:r>
            <a:endParaRPr lang="en-GB" altLang="en-US" sz="2400" dirty="0">
              <a:ea typeface="ＭＳ Ｐゴシック" panose="020B0600070205080204" pitchFamily="34" charset="-128"/>
            </a:endParaRPr>
          </a:p>
          <a:p>
            <a:pPr algn="r"/>
            <a:r>
              <a:rPr lang="en-GB" altLang="en-US" sz="2400" dirty="0">
                <a:ea typeface="ＭＳ Ｐゴシック" panose="020B0600070205080204" pitchFamily="34" charset="-128"/>
              </a:rPr>
              <a:t>Estyn, 2017 </a:t>
            </a:r>
          </a:p>
        </p:txBody>
      </p:sp>
      <p:sp>
        <p:nvSpPr>
          <p:cNvPr id="21509" name="Content Placeholder 6"/>
          <p:cNvSpPr>
            <a:spLocks noGrp="1"/>
          </p:cNvSpPr>
          <p:nvPr>
            <p:ph sz="half" idx="2"/>
          </p:nvPr>
        </p:nvSpPr>
        <p:spPr>
          <a:xfrm>
            <a:off x="6172200" y="1825624"/>
            <a:ext cx="5181600" cy="4803775"/>
          </a:xfrm>
          <a:ln/>
        </p:spPr>
        <p:style>
          <a:lnRef idx="2">
            <a:schemeClr val="accent2"/>
          </a:lnRef>
          <a:fillRef idx="1">
            <a:schemeClr val="lt1"/>
          </a:fillRef>
          <a:effectRef idx="0">
            <a:schemeClr val="accent2"/>
          </a:effectRef>
          <a:fontRef idx="minor">
            <a:schemeClr val="dk1"/>
          </a:fontRef>
        </p:style>
        <p:txBody>
          <a:bodyPr>
            <a:noAutofit/>
          </a:bodyPr>
          <a:lstStyle/>
          <a:p>
            <a:pPr>
              <a:spcBef>
                <a:spcPct val="0"/>
              </a:spcBef>
            </a:pPr>
            <a:r>
              <a:rPr lang="en-US" altLang="en-US" sz="2400" i="1" dirty="0">
                <a:ea typeface="ＭＳ Ｐゴシック" panose="020B0600070205080204" pitchFamily="34" charset="-128"/>
              </a:rPr>
              <a:t>Prevent unsuitable people from working with children and young people </a:t>
            </a:r>
          </a:p>
          <a:p>
            <a:pPr>
              <a:spcBef>
                <a:spcPct val="0"/>
              </a:spcBef>
            </a:pPr>
            <a:r>
              <a:rPr lang="en-US" altLang="en-US" sz="2400" i="1" dirty="0">
                <a:ea typeface="ＭＳ Ｐゴシック" panose="020B0600070205080204" pitchFamily="34" charset="-128"/>
              </a:rPr>
              <a:t>Promote safe practice and challenge poor and unsafe practice</a:t>
            </a:r>
          </a:p>
          <a:p>
            <a:pPr>
              <a:spcBef>
                <a:spcPct val="0"/>
              </a:spcBef>
            </a:pPr>
            <a:r>
              <a:rPr lang="en-US" altLang="en-US" sz="2400" i="1" dirty="0">
                <a:ea typeface="ＭＳ Ｐゴシック" panose="020B0600070205080204" pitchFamily="34" charset="-128"/>
              </a:rPr>
              <a:t>Identify instances in which there are grounds for concern about a child’s welfare, and initiate or take appropriate action to keep them safe</a:t>
            </a:r>
          </a:p>
          <a:p>
            <a:pPr>
              <a:spcBef>
                <a:spcPct val="0"/>
              </a:spcBef>
            </a:pPr>
            <a:r>
              <a:rPr lang="en-US" altLang="en-US" sz="2400" i="1" dirty="0">
                <a:ea typeface="ＭＳ Ｐゴシック" panose="020B0600070205080204" pitchFamily="34" charset="-128"/>
              </a:rPr>
              <a:t>Contribute to effective partnership working between all those involved with providing services for children and young people</a:t>
            </a:r>
          </a:p>
          <a:p>
            <a:pPr algn="r">
              <a:spcBef>
                <a:spcPct val="0"/>
              </a:spcBef>
            </a:pPr>
            <a:r>
              <a:rPr lang="en-US" altLang="en-US" sz="2400" dirty="0" err="1">
                <a:ea typeface="ＭＳ Ｐゴシック" panose="020B0600070205080204" pitchFamily="34" charset="-128"/>
              </a:rPr>
              <a:t>Estyn</a:t>
            </a:r>
            <a:r>
              <a:rPr lang="en-US" altLang="en-US" sz="2400" dirty="0">
                <a:ea typeface="ＭＳ Ｐゴシック" panose="020B0600070205080204" pitchFamily="34" charset="-128"/>
              </a:rPr>
              <a:t>, 2017 </a:t>
            </a:r>
          </a:p>
        </p:txBody>
      </p:sp>
    </p:spTree>
    <p:extLst>
      <p:ext uri="{BB962C8B-B14F-4D97-AF65-F5344CB8AC3E}">
        <p14:creationId xmlns:p14="http://schemas.microsoft.com/office/powerpoint/2010/main" val="622016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err="1"/>
              <a:t>Diogelu</a:t>
            </a:r>
            <a:br>
              <a:rPr lang="en-GB" sz="4000" dirty="0"/>
            </a:br>
            <a:r>
              <a:rPr lang="en-GB" sz="4000" i="1" dirty="0">
                <a:solidFill>
                  <a:schemeClr val="accent2"/>
                </a:solidFill>
              </a:rPr>
              <a:t>Safeguarding</a:t>
            </a:r>
          </a:p>
        </p:txBody>
      </p:sp>
      <p:sp>
        <p:nvSpPr>
          <p:cNvPr id="22530" name="Rectangle 3"/>
          <p:cNvSpPr>
            <a:spLocks noGrp="1" noChangeArrowheads="1"/>
          </p:cNvSpPr>
          <p:nvPr>
            <p:ph sz="half" idx="1"/>
          </p:nvPr>
        </p:nvSpPr>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US" altLang="en-US" sz="2400" dirty="0">
                <a:ea typeface="ＭＳ Ｐゴシック" panose="020B0600070205080204" pitchFamily="34" charset="-128"/>
              </a:rPr>
              <a:t>Mae </a:t>
            </a:r>
            <a:r>
              <a:rPr lang="en-US" altLang="en-US" sz="2400" b="1" dirty="0" err="1">
                <a:ea typeface="ＭＳ Ｐゴシック" panose="020B0600070205080204" pitchFamily="34" charset="-128"/>
              </a:rPr>
              <a:t>diogelu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cynnwys</a:t>
            </a:r>
            <a:r>
              <a:rPr lang="en-US" altLang="en-US" sz="2400" dirty="0">
                <a:ea typeface="ＭＳ Ｐゴシック" panose="020B0600070205080204" pitchFamily="34" charset="-128"/>
              </a:rPr>
              <a:t>:</a:t>
            </a:r>
          </a:p>
          <a:p>
            <a:r>
              <a:rPr lang="en-US" altLang="en-US" sz="2400" dirty="0" err="1">
                <a:ea typeface="ＭＳ Ｐゴシック" panose="020B0600070205080204" pitchFamily="34" charset="-128"/>
              </a:rPr>
              <a:t>Recriwtio</a:t>
            </a:r>
            <a:r>
              <a:rPr lang="en-US" altLang="en-US" sz="2400" dirty="0">
                <a:ea typeface="ＭＳ Ｐゴシック" panose="020B0600070205080204" pitchFamily="34" charset="-128"/>
              </a:rPr>
              <a:t> staff, </a:t>
            </a:r>
            <a:r>
              <a:rPr lang="en-US" altLang="en-US" sz="2400" dirty="0" err="1">
                <a:ea typeface="ＭＳ Ｐゴシック" panose="020B0600070205080204" pitchFamily="34" charset="-128"/>
              </a:rPr>
              <a:t>arolygu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hyfforddi</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monitro</a:t>
            </a:r>
            <a:r>
              <a:rPr lang="en-US" altLang="en-US" sz="2400" dirty="0">
                <a:ea typeface="ＭＳ Ｐゴシック" panose="020B0600070205080204" pitchFamily="34" charset="-128"/>
              </a:rPr>
              <a:t> staff,</a:t>
            </a:r>
          </a:p>
          <a:p>
            <a:r>
              <a:rPr lang="en-US" altLang="en-US" sz="2400" dirty="0" err="1">
                <a:ea typeface="ＭＳ Ｐゴシック" panose="020B0600070205080204" pitchFamily="34" charset="-128"/>
              </a:rPr>
              <a:t>Sut</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mae</a:t>
            </a:r>
            <a:r>
              <a:rPr lang="en-US" altLang="en-US" sz="2400" dirty="0">
                <a:ea typeface="ＭＳ Ｐゴシック" panose="020B0600070205080204" pitchFamily="34" charset="-128"/>
              </a:rPr>
              <a:t> staff </a:t>
            </a:r>
            <a:r>
              <a:rPr lang="en-US" altLang="en-US" sz="2400" dirty="0" err="1">
                <a:ea typeface="ＭＳ Ｐゴシック" panose="020B0600070205080204" pitchFamily="34" charset="-128"/>
              </a:rPr>
              <a: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rheoli</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ymddygiad</a:t>
            </a:r>
            <a:r>
              <a:rPr lang="en-US" altLang="en-US" sz="2400" dirty="0">
                <a:ea typeface="ＭＳ Ｐゴシック" panose="020B0600070205080204" pitchFamily="34" charset="-128"/>
              </a:rPr>
              <a:t> plant</a:t>
            </a:r>
          </a:p>
          <a:p>
            <a:r>
              <a:rPr lang="en-US" altLang="en-US" sz="2400" dirty="0" err="1">
                <a:ea typeface="ＭＳ Ｐゴシック" panose="020B0600070205080204" pitchFamily="34" charset="-128"/>
              </a:rPr>
              <a:t>Iechyd</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diogelwch</a:t>
            </a:r>
            <a:r>
              <a:rPr lang="en-US" altLang="en-US" sz="2400" dirty="0">
                <a:ea typeface="ＭＳ Ｐゴシック" panose="020B0600070205080204" pitchFamily="34" charset="-128"/>
              </a:rPr>
              <a:t> plant</a:t>
            </a:r>
          </a:p>
          <a:p>
            <a:r>
              <a:rPr lang="en-US" altLang="en-US" sz="2400" dirty="0" err="1">
                <a:ea typeface="ＭＳ Ｐゴシック" panose="020B0600070205080204" pitchFamily="34" charset="-128"/>
              </a:rPr>
              <a:t>Bwlio</a:t>
            </a:r>
            <a:endParaRPr lang="en-US" altLang="en-US" sz="2400" dirty="0">
              <a:ea typeface="ＭＳ Ｐゴシック" panose="020B0600070205080204" pitchFamily="34" charset="-128"/>
            </a:endParaRPr>
          </a:p>
          <a:p>
            <a:r>
              <a:rPr lang="en-US" altLang="en-US" sz="2400" dirty="0" err="1">
                <a:ea typeface="ＭＳ Ｐゴシック" panose="020B0600070205080204" pitchFamily="34" charset="-128"/>
              </a:rPr>
              <a:t>Cwrdd</a:t>
            </a:r>
            <a:r>
              <a:rPr lang="en-US" altLang="en-US" sz="2400" dirty="0">
                <a:ea typeface="ＭＳ Ｐゴシック" panose="020B0600070205080204" pitchFamily="34" charset="-128"/>
              </a:rPr>
              <a:t> ag </a:t>
            </a:r>
            <a:r>
              <a:rPr lang="en-US" altLang="en-US" sz="2400" dirty="0" err="1">
                <a:ea typeface="ＭＳ Ｐゴシック" panose="020B0600070205080204" pitchFamily="34" charset="-128"/>
              </a:rPr>
              <a:t>anghenion</a:t>
            </a:r>
            <a:r>
              <a:rPr lang="en-US" altLang="en-US" sz="2400" dirty="0">
                <a:ea typeface="ＭＳ Ｐゴシック" panose="020B0600070205080204" pitchFamily="34" charset="-128"/>
              </a:rPr>
              <a:t> plant â </a:t>
            </a:r>
            <a:r>
              <a:rPr lang="en-US" altLang="en-US" sz="2400" dirty="0" err="1">
                <a:ea typeface="ＭＳ Ｐゴシック" panose="020B0600070205080204" pitchFamily="34" charset="-128"/>
              </a:rPr>
              <a:t>chyflyrau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meddygol</a:t>
            </a:r>
            <a:endParaRPr lang="en-US" altLang="en-US" sz="2400" dirty="0">
              <a:ea typeface="ＭＳ Ｐゴシック" panose="020B0600070205080204" pitchFamily="34" charset="-128"/>
            </a:endParaRPr>
          </a:p>
          <a:p>
            <a:r>
              <a:rPr lang="en-US" altLang="en-US" sz="2400" dirty="0" err="1">
                <a:ea typeface="ＭＳ Ｐゴシック" panose="020B0600070205080204" pitchFamily="34" charset="-128"/>
              </a:rPr>
              <a:t>Addysg</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rhyw</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pherthnasau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cyffuriau</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chamddefnydd</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sylweddau</a:t>
            </a:r>
            <a:endParaRPr lang="en-US" altLang="en-US" sz="2400" dirty="0">
              <a:ea typeface="ＭＳ Ｐゴシック" panose="020B0600070205080204" pitchFamily="34" charset="-128"/>
            </a:endParaRPr>
          </a:p>
          <a:p>
            <a:endParaRPr lang="en-US" altLang="en-US" sz="3600" dirty="0">
              <a:ea typeface="ＭＳ Ｐゴシック" panose="020B0600070205080204" pitchFamily="34" charset="-128"/>
            </a:endParaRPr>
          </a:p>
        </p:txBody>
      </p:sp>
      <p:sp>
        <p:nvSpPr>
          <p:cNvPr id="22531"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US" altLang="en-US" sz="2400" b="1" i="1" dirty="0">
                <a:ea typeface="ＭＳ Ｐゴシック" panose="020B0600070205080204" pitchFamily="34" charset="-128"/>
              </a:rPr>
              <a:t>Safeguarding</a:t>
            </a:r>
            <a:r>
              <a:rPr lang="en-US" altLang="en-US" sz="2400" i="1" dirty="0">
                <a:ea typeface="ＭＳ Ｐゴシック" panose="020B0600070205080204" pitchFamily="34" charset="-128"/>
              </a:rPr>
              <a:t> includes: </a:t>
            </a:r>
          </a:p>
          <a:p>
            <a:r>
              <a:rPr lang="en-US" altLang="en-US" sz="2400" i="1" dirty="0">
                <a:ea typeface="ＭＳ Ｐゴシック" panose="020B0600070205080204" pitchFamily="34" charset="-128"/>
              </a:rPr>
              <a:t>the safe recruitment, supervision, training and management of staff</a:t>
            </a:r>
          </a:p>
          <a:p>
            <a:r>
              <a:rPr lang="en-US" altLang="en-US" sz="2400" i="1" dirty="0">
                <a:ea typeface="ＭＳ Ｐゴシック" panose="020B0600070205080204" pitchFamily="34" charset="-128"/>
              </a:rPr>
              <a:t>how staff manage pupils’ </a:t>
            </a:r>
            <a:r>
              <a:rPr lang="en-US" altLang="en-US" sz="2400" i="1" dirty="0" err="1">
                <a:ea typeface="ＭＳ Ｐゴシック" panose="020B0600070205080204" pitchFamily="34" charset="-128"/>
              </a:rPr>
              <a:t>behaviour</a:t>
            </a:r>
            <a:r>
              <a:rPr lang="en-US" altLang="en-US" sz="2400" i="1" dirty="0">
                <a:ea typeface="ＭＳ Ｐゴシック" panose="020B0600070205080204" pitchFamily="34" charset="-128"/>
              </a:rPr>
              <a:t> </a:t>
            </a:r>
          </a:p>
          <a:p>
            <a:r>
              <a:rPr lang="en-US" altLang="en-US" sz="2400" i="1" dirty="0">
                <a:ea typeface="ＭＳ Ｐゴシック" panose="020B0600070205080204" pitchFamily="34" charset="-128"/>
              </a:rPr>
              <a:t>pupil health and safety</a:t>
            </a:r>
          </a:p>
          <a:p>
            <a:r>
              <a:rPr lang="en-US" altLang="en-US" sz="2400" i="1" dirty="0">
                <a:ea typeface="ＭＳ Ｐゴシック" panose="020B0600070205080204" pitchFamily="34" charset="-128"/>
              </a:rPr>
              <a:t>bullying</a:t>
            </a:r>
          </a:p>
          <a:p>
            <a:r>
              <a:rPr lang="en-US" altLang="en-US" sz="2400" i="1" dirty="0">
                <a:ea typeface="ＭＳ Ｐゴシック" panose="020B0600070205080204" pitchFamily="34" charset="-128"/>
              </a:rPr>
              <a:t>arrangements for meeting the needs of children with medical conditions</a:t>
            </a:r>
          </a:p>
          <a:p>
            <a:r>
              <a:rPr lang="en-US" altLang="en-US" sz="2400" i="1" dirty="0">
                <a:ea typeface="ＭＳ Ｐゴシック" panose="020B0600070205080204" pitchFamily="34" charset="-128"/>
              </a:rPr>
              <a:t>education around sex and relationships; drugs and substance misuse.</a:t>
            </a:r>
          </a:p>
          <a:p>
            <a:endParaRPr lang="en-US" altLang="en-US" sz="1800" dirty="0">
              <a:ea typeface="ＭＳ Ｐゴシック" panose="020B0600070205080204" pitchFamily="34" charset="-128"/>
            </a:endParaRPr>
          </a:p>
        </p:txBody>
      </p:sp>
    </p:spTree>
    <p:extLst>
      <p:ext uri="{BB962C8B-B14F-4D97-AF65-F5344CB8AC3E}">
        <p14:creationId xmlns:p14="http://schemas.microsoft.com/office/powerpoint/2010/main" val="2093744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200" dirty="0" err="1"/>
              <a:t>Polisiau</a:t>
            </a:r>
            <a:r>
              <a:rPr lang="en-GB" sz="3200" dirty="0"/>
              <a:t> </a:t>
            </a:r>
            <a:r>
              <a:rPr lang="en-GB" sz="3200" dirty="0" err="1"/>
              <a:t>diogelu</a:t>
            </a:r>
            <a:br>
              <a:rPr lang="en-GB" sz="3200" dirty="0"/>
            </a:br>
            <a:r>
              <a:rPr lang="en-GB" sz="3200" i="1" dirty="0">
                <a:solidFill>
                  <a:schemeClr val="accent2"/>
                </a:solidFill>
              </a:rPr>
              <a:t>Safeguarding policies</a:t>
            </a:r>
          </a:p>
        </p:txBody>
      </p:sp>
      <p:sp>
        <p:nvSpPr>
          <p:cNvPr id="23558" name="Content Placeholder 3"/>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Autofit/>
          </a:bodyPr>
          <a:lstStyle/>
          <a:p>
            <a:r>
              <a:rPr lang="en-GB" altLang="cy-GB" sz="2400" dirty="0">
                <a:ea typeface="ＭＳ Ｐゴシック" panose="020B0600070205080204" pitchFamily="34" charset="-128"/>
              </a:rPr>
              <a:t>Mae </a:t>
            </a:r>
            <a:r>
              <a:rPr lang="en-GB" altLang="cy-GB" sz="2400" dirty="0" err="1">
                <a:ea typeface="ＭＳ Ｐゴシック" panose="020B0600070205080204" pitchFamily="34" charset="-128"/>
              </a:rPr>
              <a:t>diogelu</a:t>
            </a:r>
            <a:r>
              <a:rPr lang="en-GB" altLang="cy-GB" sz="2400" dirty="0">
                <a:ea typeface="ＭＳ Ｐゴシック" panose="020B0600070205080204" pitchFamily="34" charset="-128"/>
              </a:rPr>
              <a:t> plant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flaenoriaeth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allweddol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gyfer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Cymru</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asiantaethau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lleol</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Hoffai’r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sicrhau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fod</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polisiau</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arferion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draws </a:t>
            </a:r>
            <a:r>
              <a:rPr lang="en-GB" altLang="cy-GB" sz="2400" dirty="0" err="1">
                <a:ea typeface="ＭＳ Ｐゴシック" panose="020B0600070205080204" pitchFamily="34" charset="-128"/>
              </a:rPr>
              <a:t>Cymru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genedlaethol</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darparu’r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canlyniadau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gorau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gyfer</a:t>
            </a:r>
            <a:r>
              <a:rPr lang="en-GB" altLang="cy-GB" sz="2400" dirty="0">
                <a:ea typeface="ＭＳ Ｐゴシック" panose="020B0600070205080204" pitchFamily="34" charset="-128"/>
              </a:rPr>
              <a:t> plant o ran </a:t>
            </a:r>
            <a:r>
              <a:rPr lang="en-GB" altLang="cy-GB" sz="2400" dirty="0" err="1">
                <a:ea typeface="ＭＳ Ｐゴシック" panose="020B0600070205080204" pitchFamily="34" charset="-128"/>
              </a:rPr>
              <a:t>eu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diogelu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lles</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Mae’r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wedi</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darparu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gofynion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statudol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y </a:t>
            </a:r>
            <a:r>
              <a:rPr lang="en-GB" altLang="cy-GB" sz="2400" dirty="0" err="1">
                <a:ea typeface="ＭＳ Ｐゴシック" panose="020B0600070205080204" pitchFamily="34" charset="-128"/>
              </a:rPr>
              <a:t>meysydd</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yma</a:t>
            </a:r>
            <a:endParaRPr lang="en-GB" altLang="cy-GB" sz="2400" dirty="0">
              <a:ea typeface="ＭＳ Ｐゴシック" panose="020B0600070205080204" pitchFamily="34" charset="-128"/>
            </a:endParaRPr>
          </a:p>
          <a:p>
            <a:endParaRPr lang="en-GB" altLang="cy-GB" sz="3200" dirty="0">
              <a:ea typeface="ＭＳ Ｐゴシック" panose="020B0600070205080204" pitchFamily="34" charset="-128"/>
            </a:endParaRPr>
          </a:p>
        </p:txBody>
      </p:sp>
      <p:sp>
        <p:nvSpPr>
          <p:cNvPr id="2"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altLang="en-US" sz="2400" i="1" dirty="0">
                <a:ea typeface="ＭＳ Ｐゴシック" panose="020B0600070205080204" pitchFamily="34" charset="-128"/>
              </a:rPr>
              <a:t>Safeguarding children is a key priority for the Welsh Government and for local agencies. </a:t>
            </a:r>
          </a:p>
          <a:p>
            <a:pPr>
              <a:defRPr/>
            </a:pPr>
            <a:r>
              <a:rPr lang="en-US" altLang="en-US" sz="2400" i="1" dirty="0">
                <a:ea typeface="ＭＳ Ｐゴシック" panose="020B0600070205080204" pitchFamily="34" charset="-128"/>
              </a:rPr>
              <a:t>The Welsh Government want to ensure that policies and practices across Wales, both at national and local level, deliver the best outcomes for children in terms of protecting them and safeguarding their welfare. </a:t>
            </a:r>
          </a:p>
          <a:p>
            <a:pPr>
              <a:defRPr/>
            </a:pPr>
            <a:r>
              <a:rPr lang="en-US" altLang="en-US" sz="2400" i="1" dirty="0">
                <a:ea typeface="ＭＳ Ｐゴシック" panose="020B0600070205080204" pitchFamily="34" charset="-128"/>
              </a:rPr>
              <a:t>The Welsh Government has issued specific statutory requirements about many of these issues</a:t>
            </a:r>
            <a:r>
              <a:rPr lang="en-US" altLang="en-US" i="1" dirty="0">
                <a:ea typeface="ＭＳ Ｐゴシック" panose="020B0600070205080204" pitchFamily="34" charset="-128"/>
              </a:rPr>
              <a:t>. </a:t>
            </a:r>
            <a:endParaRPr lang="en-US" altLang="en-US" sz="4400" i="1" dirty="0">
              <a:ea typeface="ＭＳ Ｐゴシック" panose="020B0600070205080204" pitchFamily="34" charset="-128"/>
            </a:endParaRPr>
          </a:p>
        </p:txBody>
      </p:sp>
    </p:spTree>
    <p:extLst>
      <p:ext uri="{BB962C8B-B14F-4D97-AF65-F5344CB8AC3E}">
        <p14:creationId xmlns:p14="http://schemas.microsoft.com/office/powerpoint/2010/main" val="501891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a:xfrm>
            <a:off x="647700" y="2055813"/>
            <a:ext cx="10972800" cy="4468813"/>
          </a:xfrm>
        </p:spPr>
        <p:txBody>
          <a:bodyPr>
            <a:normAutofit/>
          </a:bodyPr>
          <a:lstStyle/>
          <a:p>
            <a:pPr eaLnBrk="1" hangingPunct="1">
              <a:lnSpc>
                <a:spcPct val="80000"/>
              </a:lnSpc>
            </a:pPr>
            <a:r>
              <a:rPr lang="en-US" altLang="en-US" sz="2400" b="1" i="1" dirty="0">
                <a:ea typeface="ＭＳ Ｐゴシック" panose="020B0600070205080204" pitchFamily="34" charset="-128"/>
              </a:rPr>
              <a:t>1989 </a:t>
            </a:r>
            <a:r>
              <a:rPr lang="en-US" altLang="en-US" sz="2400" i="1" dirty="0">
                <a:ea typeface="ＭＳ Ｐゴシック" panose="020B0600070205080204" pitchFamily="34" charset="-128"/>
              </a:rPr>
              <a:t>- The </a:t>
            </a:r>
            <a:r>
              <a:rPr lang="en-US" altLang="en-US" sz="2400" i="1" dirty="0">
                <a:solidFill>
                  <a:srgbClr val="FF0000"/>
                </a:solidFill>
                <a:ea typeface="ＭＳ Ｐゴシック" panose="020B0600070205080204" pitchFamily="34" charset="-128"/>
                <a:hlinkClick r:id="rId3"/>
              </a:rPr>
              <a:t>Children Act 1989</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gael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Saesneg</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unig</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ymdrin</a:t>
            </a:r>
            <a:r>
              <a:rPr lang="en-US" altLang="en-US" sz="2400" i="1" dirty="0">
                <a:ea typeface="ＭＳ Ｐゴシック" panose="020B0600070205080204" pitchFamily="34" charset="-128"/>
              </a:rPr>
              <a:t> ag </a:t>
            </a:r>
            <a:r>
              <a:rPr lang="en-US" altLang="en-US" sz="2400" i="1" dirty="0" err="1">
                <a:ea typeface="ＭＳ Ｐゴシック" panose="020B0600070205080204" pitchFamily="34" charset="-128"/>
              </a:rPr>
              <a:t>achosion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teuluol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cymorth</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gan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awdurdodau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lleol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gofal</a:t>
            </a:r>
            <a:r>
              <a:rPr lang="en-US" altLang="en-US" sz="2400" i="1" dirty="0">
                <a:ea typeface="ＭＳ Ｐゴシック" panose="020B0600070205080204" pitchFamily="34" charset="-128"/>
              </a:rPr>
              <a:t> a </a:t>
            </a:r>
            <a:r>
              <a:rPr lang="en-US" altLang="en-US" sz="2400" i="1" dirty="0" err="1">
                <a:ea typeface="ＭＳ Ｐゴシック" panose="020B0600070205080204" pitchFamily="34" charset="-128"/>
              </a:rPr>
              <a:t>goruchwyliaeth</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amddiffyn</a:t>
            </a:r>
            <a:r>
              <a:rPr lang="en-US" altLang="en-US" sz="2400" i="1" dirty="0">
                <a:ea typeface="ＭＳ Ｐゴシック" panose="020B0600070205080204" pitchFamily="34" charset="-128"/>
              </a:rPr>
              <a:t> plant, </a:t>
            </a:r>
            <a:r>
              <a:rPr lang="en-US" altLang="en-US" sz="2400" i="1" dirty="0" err="1">
                <a:ea typeface="ＭＳ Ｐゴシック" panose="020B0600070205080204" pitchFamily="34" charset="-128"/>
              </a:rPr>
              <a:t>cartrefi</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cymunedol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cartrefi</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gwirfoddol</a:t>
            </a:r>
            <a:r>
              <a:rPr lang="en-US" altLang="en-US" sz="2400" i="1" dirty="0">
                <a:ea typeface="ＭＳ Ｐゴシック" panose="020B0600070205080204" pitchFamily="34" charset="-128"/>
              </a:rPr>
              <a:t> a </a:t>
            </a:r>
            <a:r>
              <a:rPr lang="en-US" altLang="en-US" sz="2400" i="1" dirty="0" err="1">
                <a:ea typeface="ＭＳ Ｐゴシック" panose="020B0600070205080204" pitchFamily="34" charset="-128"/>
              </a:rPr>
              <a:t>sefydliadau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gwirfoddol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cartrefi</a:t>
            </a:r>
            <a:r>
              <a:rPr lang="en-US" altLang="en-US" sz="2400" i="1" dirty="0">
                <a:ea typeface="ＭＳ Ｐゴシック" panose="020B0600070205080204" pitchFamily="34" charset="-128"/>
              </a:rPr>
              <a:t> plant </a:t>
            </a:r>
            <a:r>
              <a:rPr lang="en-US" altLang="en-US" sz="2400" i="1" dirty="0" err="1">
                <a:ea typeface="ＭＳ Ｐゴシック" panose="020B0600070205080204" pitchFamily="34" charset="-128"/>
              </a:rPr>
              <a:t>cofrestredig</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trefniadau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preifat</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gyfer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maethu</a:t>
            </a:r>
            <a:r>
              <a:rPr lang="en-US" altLang="en-US" sz="2400" i="1" dirty="0">
                <a:ea typeface="ＭＳ Ｐゴシック" panose="020B0600070205080204" pitchFamily="34" charset="-128"/>
              </a:rPr>
              <a:t> plant, </a:t>
            </a:r>
            <a:r>
              <a:rPr lang="en-US" altLang="en-US" sz="2400" i="1" dirty="0" err="1">
                <a:ea typeface="ＭＳ Ｐゴシック" panose="020B0600070205080204" pitchFamily="34" charset="-128"/>
              </a:rPr>
              <a:t>gwarchod</a:t>
            </a:r>
            <a:r>
              <a:rPr lang="en-US" altLang="en-US" sz="2400" i="1" dirty="0">
                <a:ea typeface="ＭＳ Ｐゴシック" panose="020B0600070205080204" pitchFamily="34" charset="-128"/>
              </a:rPr>
              <a:t> plant a </a:t>
            </a:r>
            <a:r>
              <a:rPr lang="en-US" altLang="en-US" sz="2400" i="1" dirty="0" err="1">
                <a:ea typeface="ＭＳ Ｐゴシック" panose="020B0600070205080204" pitchFamily="34" charset="-128"/>
              </a:rPr>
              <a:t>gofal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dydd</a:t>
            </a:r>
            <a:r>
              <a:rPr lang="en-US" altLang="en-US" sz="2400" i="1" dirty="0">
                <a:ea typeface="ＭＳ Ｐゴシック" panose="020B0600070205080204" pitchFamily="34" charset="-128"/>
              </a:rPr>
              <a:t>, a </a:t>
            </a:r>
            <a:r>
              <a:rPr lang="en-US" altLang="en-US" sz="2400" i="1" dirty="0" err="1">
                <a:ea typeface="ＭＳ Ｐゴシック" panose="020B0600070205080204" pitchFamily="34" charset="-128"/>
              </a:rPr>
              <a:t>swyddogaethau</a:t>
            </a:r>
            <a:r>
              <a:rPr lang="en-US" altLang="en-US" sz="2400" i="1" dirty="0">
                <a:ea typeface="ＭＳ Ｐゴシック" panose="020B0600070205080204" pitchFamily="34" charset="-128"/>
              </a:rPr>
              <a:t> a </a:t>
            </a:r>
            <a:r>
              <a:rPr lang="en-US" altLang="en-US" sz="2400" i="1" dirty="0" err="1">
                <a:ea typeface="ＭＳ Ｐゴシック" panose="020B0600070205080204" pitchFamily="34" charset="-128"/>
              </a:rPr>
              <a:t>chyfrifoldebau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goruchwyliol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Ysgrifennydd</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Gwladol</a:t>
            </a:r>
            <a:r>
              <a:rPr lang="en-US" altLang="en-US" sz="2400" i="1" dirty="0">
                <a:ea typeface="ＭＳ Ｐゴシック" panose="020B0600070205080204" pitchFamily="34" charset="-128"/>
              </a:rPr>
              <a:t>.</a:t>
            </a:r>
          </a:p>
          <a:p>
            <a:pPr eaLnBrk="1" hangingPunct="1">
              <a:lnSpc>
                <a:spcPct val="80000"/>
              </a:lnSpc>
            </a:pPr>
            <a:r>
              <a:rPr lang="en-US" altLang="en-US" sz="2400" b="1" i="1" dirty="0">
                <a:ea typeface="ＭＳ Ｐゴシック" panose="020B0600070205080204" pitchFamily="34" charset="-128"/>
              </a:rPr>
              <a:t>2000</a:t>
            </a:r>
            <a:r>
              <a:rPr lang="en-US" altLang="en-US" sz="2400" i="1" dirty="0">
                <a:ea typeface="ＭＳ Ｐゴシック" panose="020B0600070205080204" pitchFamily="34" charset="-128"/>
              </a:rPr>
              <a:t> - </a:t>
            </a:r>
            <a:r>
              <a:rPr lang="en-GB" sz="1100" dirty="0"/>
              <a:t> </a:t>
            </a:r>
            <a:r>
              <a:rPr lang="en-GB" sz="2400" dirty="0" err="1">
                <a:hlinkClick r:id="rId4"/>
              </a:rPr>
              <a:t>Rheoliadau</a:t>
            </a:r>
            <a:r>
              <a:rPr lang="en-GB" sz="2400" dirty="0">
                <a:hlinkClick r:id="rId4"/>
              </a:rPr>
              <a:t> </a:t>
            </a:r>
            <a:r>
              <a:rPr lang="en-GB" sz="2400" dirty="0" err="1">
                <a:hlinkClick r:id="rId4"/>
              </a:rPr>
              <a:t>Comisiynydd</a:t>
            </a:r>
            <a:r>
              <a:rPr lang="en-GB" sz="2400" dirty="0">
                <a:hlinkClick r:id="rId4"/>
              </a:rPr>
              <a:t> Plant Cymru (</a:t>
            </a:r>
            <a:r>
              <a:rPr lang="en-GB" sz="2400" dirty="0" err="1">
                <a:hlinkClick r:id="rId4"/>
              </a:rPr>
              <a:t>Penodi</a:t>
            </a:r>
            <a:r>
              <a:rPr lang="en-GB" sz="2400" dirty="0">
                <a:hlinkClick r:id="rId4"/>
              </a:rPr>
              <a:t>) 2000 </a:t>
            </a:r>
            <a:r>
              <a:rPr lang="en-GB" sz="2400" dirty="0" err="1"/>
              <a:t>yn</a:t>
            </a:r>
            <a:r>
              <a:rPr lang="en-GB" sz="2400" dirty="0"/>
              <a:t> </a:t>
            </a:r>
            <a:r>
              <a:rPr lang="en-US" altLang="en-US" sz="2400" i="1" dirty="0" err="1">
                <a:ea typeface="ＭＳ Ｐゴシック" panose="020B0600070205080204" pitchFamily="34" charset="-128"/>
              </a:rPr>
              <a:t>gwneud</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darpariaeth</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gyfer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penodi</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Comisiynydd</a:t>
            </a:r>
            <a:r>
              <a:rPr lang="en-US" altLang="en-US" sz="2400" i="1" dirty="0">
                <a:ea typeface="ＭＳ Ｐゴシック" panose="020B0600070205080204" pitchFamily="34" charset="-128"/>
              </a:rPr>
              <a:t> Plant Cymru a </a:t>
            </a:r>
            <a:r>
              <a:rPr lang="en-US" altLang="en-US" sz="2400" i="1" dirty="0" err="1">
                <a:ea typeface="ＭＳ Ｐゴシック" panose="020B0600070205080204" pitchFamily="34" charset="-128"/>
              </a:rPr>
              <a:t>sefydlwyd</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ei</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swyddfa</a:t>
            </a:r>
            <a:r>
              <a:rPr lang="en-US" altLang="en-US" sz="2400" i="1" dirty="0">
                <a:ea typeface="ＭＳ Ｐゴシック" panose="020B0600070205080204" pitchFamily="34" charset="-128"/>
              </a:rPr>
              <a:t> o dan </a:t>
            </a:r>
            <a:r>
              <a:rPr lang="en-US" altLang="en-US" sz="2400" i="1" dirty="0">
                <a:ea typeface="ＭＳ Ｐゴシック" panose="020B0600070205080204" pitchFamily="34" charset="-128"/>
                <a:hlinkClick r:id="rId5"/>
              </a:rPr>
              <a:t>Part V of the Care Standards Act 2000</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Saesneg</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unig</a:t>
            </a:r>
            <a:r>
              <a:rPr lang="en-US" altLang="en-US" sz="2400" i="1" dirty="0">
                <a:ea typeface="ＭＳ Ｐゴシック" panose="020B0600070205080204" pitchFamily="34" charset="-128"/>
              </a:rPr>
              <a:t>).</a:t>
            </a:r>
          </a:p>
          <a:p>
            <a:r>
              <a:rPr lang="en-US" altLang="en-US" sz="2400" b="1" i="1" dirty="0">
                <a:ea typeface="ＭＳ Ｐゴシック" panose="020B0600070205080204" pitchFamily="34" charset="-128"/>
              </a:rPr>
              <a:t>2004 </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hlinkClick r:id="rId6"/>
              </a:rPr>
              <a:t>Deddf</a:t>
            </a:r>
            <a:r>
              <a:rPr lang="en-US" altLang="en-US" sz="2400" i="1" dirty="0">
                <a:ea typeface="ＭＳ Ｐゴシック" panose="020B0600070205080204" pitchFamily="34" charset="-128"/>
                <a:hlinkClick r:id="rId6"/>
              </a:rPr>
              <a:t> Plant 2004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adeiladu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ar</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Ddeddf</a:t>
            </a:r>
            <a:r>
              <a:rPr lang="en-US" altLang="en-US" sz="2400" i="1" dirty="0">
                <a:ea typeface="ＭＳ Ｐゴシック" panose="020B0600070205080204" pitchFamily="34" charset="-128"/>
              </a:rPr>
              <a:t> Plant 1989. Mae </a:t>
            </a:r>
            <a:r>
              <a:rPr lang="en-US" altLang="en-US" sz="2400" i="1" dirty="0" err="1">
                <a:ea typeface="ＭＳ Ｐゴシック" panose="020B0600070205080204" pitchFamily="34" charset="-128"/>
              </a:rPr>
              <a:t>Rhan</a:t>
            </a:r>
            <a:r>
              <a:rPr lang="en-US" altLang="en-US" sz="2400" i="1" dirty="0">
                <a:ea typeface="ＭＳ Ｐゴシック" panose="020B0600070205080204" pitchFamily="34" charset="-128"/>
              </a:rPr>
              <a:t> 3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berthnasol</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i</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Gymru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yn</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unig</a:t>
            </a:r>
            <a:r>
              <a:rPr lang="en-US" altLang="en-US" sz="2400" i="1" dirty="0">
                <a:ea typeface="ＭＳ Ｐゴシック" panose="020B0600070205080204" pitchFamily="34" charset="-128"/>
              </a:rPr>
              <a:t> - </a:t>
            </a:r>
            <a:r>
              <a:rPr lang="en-US" altLang="en-US" sz="2400" i="1" dirty="0" err="1">
                <a:ea typeface="ＭＳ Ｐゴシック" panose="020B0600070205080204" pitchFamily="34" charset="-128"/>
              </a:rPr>
              <a:t>sefydlu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Byrddau</a:t>
            </a:r>
            <a:r>
              <a:rPr lang="en-US" altLang="en-US" sz="2400" i="1" dirty="0">
                <a:ea typeface="ＭＳ Ｐゴシック" panose="020B0600070205080204" pitchFamily="34" charset="-128"/>
              </a:rPr>
              <a:t> </a:t>
            </a:r>
            <a:r>
              <a:rPr lang="en-US" altLang="en-US" sz="2400" i="1" dirty="0" err="1">
                <a:ea typeface="ＭＳ Ｐゴシック" panose="020B0600070205080204" pitchFamily="34" charset="-128"/>
              </a:rPr>
              <a:t>Diogelu</a:t>
            </a:r>
            <a:r>
              <a:rPr lang="en-US" altLang="en-US" sz="2400" i="1" dirty="0">
                <a:ea typeface="ＭＳ Ｐゴシック" panose="020B0600070205080204" pitchFamily="34" charset="-128"/>
              </a:rPr>
              <a:t> Plant </a:t>
            </a:r>
            <a:r>
              <a:rPr lang="en-US" altLang="en-US" sz="2400" i="1" dirty="0" err="1">
                <a:ea typeface="ＭＳ Ｐゴシック" panose="020B0600070205080204" pitchFamily="34" charset="-128"/>
              </a:rPr>
              <a:t>Lleol</a:t>
            </a:r>
            <a:r>
              <a:rPr lang="en-US" altLang="en-US" sz="2400" i="1" dirty="0">
                <a:ea typeface="ＭＳ Ｐゴシック" panose="020B0600070205080204" pitchFamily="34" charset="-128"/>
              </a:rPr>
              <a:t>.</a:t>
            </a:r>
          </a:p>
          <a:p>
            <a:pPr marL="0" indent="0" eaLnBrk="1" hangingPunct="1">
              <a:lnSpc>
                <a:spcPct val="80000"/>
              </a:lnSpc>
              <a:buNone/>
            </a:pPr>
            <a:endParaRPr lang="en-US" altLang="en-US" i="1" dirty="0">
              <a:ea typeface="ＭＳ Ｐゴシック" panose="020B0600070205080204" pitchFamily="34" charset="-128"/>
            </a:endParaRPr>
          </a:p>
        </p:txBody>
      </p:sp>
      <p:sp>
        <p:nvSpPr>
          <p:cNvPr id="34818" name="Rectangle 2"/>
          <p:cNvSpPr>
            <a:spLocks noGrp="1" noChangeArrowheads="1"/>
          </p:cNvSpPr>
          <p:nvPr>
            <p:ph type="title"/>
          </p:nvPr>
        </p:nvSpPr>
        <p:spPr>
          <a:xfrm>
            <a:off x="876300" y="655056"/>
            <a:ext cx="10515600" cy="1325563"/>
          </a:xfrm>
        </p:spPr>
        <p:txBody>
          <a:bodyPr>
            <a:normAutofit/>
          </a:bodyPr>
          <a:lstStyle/>
          <a:p>
            <a:pPr>
              <a:defRPr/>
            </a:pPr>
            <a:r>
              <a:rPr lang="en-GB" dirty="0" err="1"/>
              <a:t>Deddfwriaeth</a:t>
            </a:r>
            <a:br>
              <a:rPr lang="en-GB" dirty="0"/>
            </a:br>
            <a:endParaRPr lang="en-GB" i="1" dirty="0">
              <a:solidFill>
                <a:schemeClr val="accent2"/>
              </a:solidFill>
            </a:endParaRPr>
          </a:p>
        </p:txBody>
      </p:sp>
      <p:pic>
        <p:nvPicPr>
          <p:cNvPr id="24580" name="Picture 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97625" y="27305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036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a:xfrm>
            <a:off x="759212" y="2389187"/>
            <a:ext cx="10972800" cy="4468813"/>
          </a:xfrm>
        </p:spPr>
        <p:txBody>
          <a:bodyPr>
            <a:normAutofit/>
          </a:bodyPr>
          <a:lstStyle/>
          <a:p>
            <a:pPr eaLnBrk="1" hangingPunct="1">
              <a:lnSpc>
                <a:spcPct val="80000"/>
              </a:lnSpc>
            </a:pPr>
            <a:r>
              <a:rPr lang="en-US" altLang="en-US" sz="2400" b="1" i="1" dirty="0">
                <a:ea typeface="ＭＳ Ｐゴシック" panose="020B0600070205080204" pitchFamily="34" charset="-128"/>
              </a:rPr>
              <a:t>1989 </a:t>
            </a:r>
            <a:r>
              <a:rPr lang="en-US" altLang="en-US" sz="2400" i="1" dirty="0">
                <a:ea typeface="ＭＳ Ｐゴシック" panose="020B0600070205080204" pitchFamily="34" charset="-128"/>
              </a:rPr>
              <a:t>- The </a:t>
            </a:r>
            <a:r>
              <a:rPr lang="en-US" altLang="en-US" sz="2400" i="1" dirty="0">
                <a:solidFill>
                  <a:srgbClr val="FF0000"/>
                </a:solidFill>
                <a:ea typeface="ＭＳ Ｐゴシック" panose="020B0600070205080204" pitchFamily="34" charset="-128"/>
                <a:hlinkClick r:id="rId3"/>
              </a:rPr>
              <a:t>Children Act 1989</a:t>
            </a:r>
            <a:r>
              <a:rPr lang="en-US" altLang="en-US" sz="2400" i="1" dirty="0">
                <a:ea typeface="ＭＳ Ｐゴシック" panose="020B0600070205080204" pitchFamily="34" charset="-128"/>
              </a:rPr>
              <a:t>  covering family proceedings, local authority support, care and supervision, protection of children, community homes, voluntary homes and voluntary </a:t>
            </a:r>
            <a:r>
              <a:rPr lang="en-US" altLang="en-US" sz="2400" i="1" dirty="0" err="1">
                <a:ea typeface="ＭＳ Ｐゴシック" panose="020B0600070205080204" pitchFamily="34" charset="-128"/>
              </a:rPr>
              <a:t>organisations</a:t>
            </a:r>
            <a:r>
              <a:rPr lang="en-US" altLang="en-US" sz="2400" i="1" dirty="0">
                <a:ea typeface="ＭＳ Ｐゴシック" panose="020B0600070205080204" pitchFamily="34" charset="-128"/>
              </a:rPr>
              <a:t>, registered children's homes, private arrangements for fostering children, child minding and day care, and Secretary of State's supervisory functions and responsibilities.</a:t>
            </a:r>
          </a:p>
          <a:p>
            <a:r>
              <a:rPr lang="en-US" altLang="en-US" sz="2400" b="1" i="1" dirty="0">
                <a:ea typeface="ＭＳ Ｐゴシック" panose="020B0600070205080204" pitchFamily="34" charset="-128"/>
              </a:rPr>
              <a:t>2000</a:t>
            </a:r>
            <a:r>
              <a:rPr lang="en-US" altLang="en-US" sz="2400" i="1" dirty="0">
                <a:ea typeface="ＭＳ Ｐゴシック" panose="020B0600070205080204" pitchFamily="34" charset="-128"/>
              </a:rPr>
              <a:t> - The </a:t>
            </a:r>
            <a:r>
              <a:rPr lang="en-US" altLang="en-US" sz="2400" i="1" dirty="0">
                <a:ea typeface="ＭＳ Ｐゴシック" panose="020B0600070205080204" pitchFamily="34" charset="-128"/>
                <a:hlinkClick r:id="rId4"/>
              </a:rPr>
              <a:t>Children's Commissioner for Wales (Appointment) Regulations 2000</a:t>
            </a:r>
            <a:r>
              <a:rPr lang="en-US" altLang="en-US" sz="2400" i="1" dirty="0">
                <a:ea typeface="ＭＳ Ｐゴシック" panose="020B0600070205080204" pitchFamily="34" charset="-128"/>
              </a:rPr>
              <a:t> made provision for the appointment of the Children's Commissioner for Wales whose office was established under </a:t>
            </a:r>
            <a:r>
              <a:rPr lang="en-US" altLang="en-US" sz="2400" i="1" dirty="0">
                <a:ea typeface="ＭＳ Ｐゴシック" panose="020B0600070205080204" pitchFamily="34" charset="-128"/>
                <a:hlinkClick r:id="rId5"/>
              </a:rPr>
              <a:t>Part V of the Care Standards Act 2000</a:t>
            </a:r>
            <a:r>
              <a:rPr lang="en-US" altLang="en-US" sz="2400" i="1" dirty="0">
                <a:ea typeface="ＭＳ Ｐゴシック" panose="020B0600070205080204" pitchFamily="34" charset="-128"/>
              </a:rPr>
              <a:t>.</a:t>
            </a:r>
          </a:p>
          <a:p>
            <a:r>
              <a:rPr lang="en-US" altLang="en-US" sz="2400" b="1" i="1" dirty="0">
                <a:ea typeface="ＭＳ Ｐゴシック" panose="020B0600070205080204" pitchFamily="34" charset="-128"/>
              </a:rPr>
              <a:t>2004 </a:t>
            </a:r>
            <a:r>
              <a:rPr lang="en-US" altLang="en-US" sz="2400" i="1" dirty="0">
                <a:ea typeface="ＭＳ Ｐゴシック" panose="020B0600070205080204" pitchFamily="34" charset="-128"/>
              </a:rPr>
              <a:t>- </a:t>
            </a:r>
            <a:r>
              <a:rPr lang="en-US" altLang="en-US" sz="2400" i="1" dirty="0">
                <a:ea typeface="ＭＳ Ｐゴシック" panose="020B0600070205080204" pitchFamily="34" charset="-128"/>
                <a:hlinkClick r:id="rId6"/>
              </a:rPr>
              <a:t>Children Act 2004</a:t>
            </a:r>
            <a:r>
              <a:rPr lang="en-US" altLang="en-US" sz="2400" i="1" dirty="0">
                <a:ea typeface="ＭＳ Ｐゴシック" panose="020B0600070205080204" pitchFamily="34" charset="-128"/>
              </a:rPr>
              <a:t> built on the Children Act 1989. Part three applies solely to Wales- establishment of Local Safeguarding Children Boards.</a:t>
            </a:r>
          </a:p>
        </p:txBody>
      </p:sp>
      <p:sp>
        <p:nvSpPr>
          <p:cNvPr id="34818" name="Rectangle 2"/>
          <p:cNvSpPr>
            <a:spLocks noGrp="1" noChangeArrowheads="1"/>
          </p:cNvSpPr>
          <p:nvPr>
            <p:ph type="title"/>
          </p:nvPr>
        </p:nvSpPr>
        <p:spPr/>
        <p:txBody>
          <a:bodyPr>
            <a:normAutofit/>
          </a:bodyPr>
          <a:lstStyle/>
          <a:p>
            <a:pPr>
              <a:defRPr/>
            </a:pPr>
            <a:br>
              <a:rPr lang="en-GB" dirty="0"/>
            </a:br>
            <a:r>
              <a:rPr lang="en-GB" i="1" dirty="0">
                <a:solidFill>
                  <a:schemeClr val="accent2"/>
                </a:solidFill>
              </a:rPr>
              <a:t>Legislation</a:t>
            </a:r>
          </a:p>
        </p:txBody>
      </p:sp>
      <p:pic>
        <p:nvPicPr>
          <p:cNvPr id="24580" name="Picture 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97625" y="27305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493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Digwyddiadau</a:t>
            </a:r>
            <a:r>
              <a:rPr lang="en-GB" dirty="0"/>
              <a:t> </a:t>
            </a:r>
            <a:r>
              <a:rPr lang="en-GB" dirty="0" err="1"/>
              <a:t>Allweddol</a:t>
            </a:r>
            <a:r>
              <a:rPr lang="en-GB" dirty="0"/>
              <a:t> </a:t>
            </a:r>
            <a:br>
              <a:rPr lang="en-GB" dirty="0"/>
            </a:br>
            <a:r>
              <a:rPr lang="en-GB" dirty="0"/>
              <a:t>Key Events</a:t>
            </a:r>
          </a:p>
        </p:txBody>
      </p:sp>
      <p:sp>
        <p:nvSpPr>
          <p:cNvPr id="26629" name="Content Placeholder 4"/>
          <p:cNvSpPr>
            <a:spLocks noGrp="1"/>
          </p:cNvSpPr>
          <p:nvPr>
            <p:ph sz="half" idx="1"/>
          </p:nvPr>
        </p:nvSpPr>
        <p:spPr>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r>
              <a:rPr lang="en-GB" altLang="en-US" sz="2400" dirty="0" err="1">
                <a:ea typeface="ＭＳ Ｐゴシック" panose="020B0600070205080204" pitchFamily="34" charset="-128"/>
              </a:rPr>
              <a:t>Camdriniaeth</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llofruddiaeth</a:t>
            </a:r>
            <a:r>
              <a:rPr lang="en-GB" altLang="en-US" sz="2400" dirty="0">
                <a:ea typeface="ＭＳ Ｐゴシック" panose="020B0600070205080204" pitchFamily="34" charset="-128"/>
              </a:rPr>
              <a:t> Victoria Climbié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8 </a:t>
            </a:r>
            <a:r>
              <a:rPr lang="en-GB" altLang="en-US" sz="2400" dirty="0" err="1">
                <a:ea typeface="ＭＳ Ｐゴシック" panose="020B0600070205080204" pitchFamily="34" charset="-128"/>
              </a:rPr>
              <a:t>mlwydd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oed</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Adroddiad</a:t>
            </a:r>
            <a:r>
              <a:rPr lang="en-GB" altLang="en-US" sz="2400" dirty="0">
                <a:ea typeface="ＭＳ Ｐゴシック" panose="020B0600070205080204" pitchFamily="34" charset="-128"/>
              </a:rPr>
              <a:t> Laming – </a:t>
            </a:r>
            <a:r>
              <a:rPr lang="en-GB" altLang="en-US" sz="2400" dirty="0" err="1">
                <a:ea typeface="ＭＳ Ｐゴシック" panose="020B0600070205080204" pitchFamily="34" charset="-128"/>
              </a:rPr>
              <a:t>nifer</a:t>
            </a:r>
            <a:r>
              <a:rPr lang="en-GB" altLang="en-US" sz="2400" dirty="0">
                <a:ea typeface="ＭＳ Ｐゴシック" panose="020B0600070205080204" pitchFamily="34" charset="-128"/>
              </a:rPr>
              <a:t> o </a:t>
            </a:r>
            <a:r>
              <a:rPr lang="en-GB" altLang="en-US" sz="2400" dirty="0" err="1">
                <a:ea typeface="ＭＳ Ｐゴシック" panose="020B0600070205080204" pitchFamily="34" charset="-128"/>
              </a:rPr>
              <a:t>fethiannau</a:t>
            </a:r>
            <a:r>
              <a:rPr lang="en-GB" altLang="en-US" sz="2400" dirty="0">
                <a:ea typeface="ＭＳ Ｐゴシック" panose="020B0600070205080204" pitchFamily="34" charset="-128"/>
              </a:rPr>
              <a:t> i </a:t>
            </a:r>
            <a:r>
              <a:rPr lang="en-GB" altLang="en-US" sz="2400" dirty="0" err="1">
                <a:ea typeface="ＭＳ Ｐゴシック" panose="020B0600070205080204" pitchFamily="34" charset="-128"/>
              </a:rPr>
              <a:t>ddiogelu</a:t>
            </a:r>
            <a:r>
              <a:rPr lang="en-GB" altLang="en-US" sz="2400" dirty="0">
                <a:ea typeface="ＭＳ Ｐゴシック" panose="020B0600070205080204" pitchFamily="34" charset="-128"/>
              </a:rPr>
              <a:t> Victoria</a:t>
            </a:r>
          </a:p>
          <a:p>
            <a:r>
              <a:rPr lang="en-GB" altLang="en-US" sz="2400" dirty="0">
                <a:ea typeface="ＭＳ Ｐゴシック" panose="020B0600070205080204" pitchFamily="34" charset="-128"/>
              </a:rPr>
              <a:t>108 </a:t>
            </a:r>
            <a:r>
              <a:rPr lang="en-GB" altLang="en-US" sz="2400" dirty="0" err="1">
                <a:ea typeface="ＭＳ Ｐゴシック" panose="020B0600070205080204" pitchFamily="34" charset="-128"/>
              </a:rPr>
              <a:t>argymhelliad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cael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derbyn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mabwysiadu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gan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Ddeddf</a:t>
            </a:r>
            <a:r>
              <a:rPr lang="en-GB" altLang="en-US" sz="2400" dirty="0">
                <a:ea typeface="ＭＳ Ｐゴシック" panose="020B0600070205080204" pitchFamily="34" charset="-128"/>
              </a:rPr>
              <a:t> Plant 2004 a </a:t>
            </a:r>
            <a:r>
              <a:rPr lang="en-GB" altLang="en-US" sz="2400" dirty="0" err="1">
                <a:ea typeface="ＭＳ Ｐゴシック" panose="020B0600070205080204" pitchFamily="34" charset="-128"/>
              </a:rPr>
              <a:t>pholisi</a:t>
            </a:r>
            <a:r>
              <a:rPr lang="en-GB" altLang="en-US" sz="2400" dirty="0">
                <a:ea typeface="ＭＳ Ｐゴシック" panose="020B0600070205080204" pitchFamily="34" charset="-128"/>
              </a:rPr>
              <a:t> ‘Every Child Matters’ (</a:t>
            </a:r>
            <a:r>
              <a:rPr lang="en-GB" altLang="en-US" sz="2400" dirty="0" err="1">
                <a:ea typeface="ＭＳ Ｐゴシック" panose="020B0600070205080204" pitchFamily="34" charset="-128"/>
              </a:rPr>
              <a:t>Lloegr</a:t>
            </a:r>
            <a:r>
              <a:rPr lang="en-GB" altLang="en-US" sz="2400" dirty="0">
                <a:ea typeface="ＭＳ Ｐゴシック" panose="020B0600070205080204" pitchFamily="34" charset="-128"/>
              </a:rPr>
              <a:t>)</a:t>
            </a:r>
          </a:p>
          <a:p>
            <a:r>
              <a:rPr lang="en-GB" altLang="en-US" sz="2400" dirty="0" err="1">
                <a:ea typeface="ＭＳ Ｐゴシック" panose="020B0600070205080204" pitchFamily="34" charset="-128"/>
              </a:rPr>
              <a:t>Arweiniodd</a:t>
            </a:r>
            <a:r>
              <a:rPr lang="en-GB" altLang="en-US" sz="2400" dirty="0">
                <a:ea typeface="ＭＳ Ｐゴシック" panose="020B0600070205080204" pitchFamily="34" charset="-128"/>
              </a:rPr>
              <a:t> at </a:t>
            </a:r>
            <a:r>
              <a:rPr lang="en-GB" altLang="en-US" sz="2400" dirty="0" err="1">
                <a:ea typeface="ＭＳ Ｐゴシック" panose="020B0600070205080204" pitchFamily="34" charset="-128"/>
              </a:rPr>
              <a:t>newidiadau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mewn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diogelu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e.e.</a:t>
            </a:r>
            <a:r>
              <a:rPr lang="en-GB" altLang="en-US" sz="2400" dirty="0">
                <a:ea typeface="ＭＳ Ｐゴシック" panose="020B0600070205080204" pitchFamily="34" charset="-128"/>
              </a:rPr>
              <a:t> </a:t>
            </a:r>
          </a:p>
          <a:p>
            <a:pPr lvl="1"/>
            <a:r>
              <a:rPr lang="en-GB" altLang="en-US" dirty="0" err="1">
                <a:ea typeface="ＭＳ Ｐゴシック" panose="020B0600070205080204" pitchFamily="34" charset="-128"/>
              </a:rPr>
              <a:t>Mwy</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rannu</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gwybodaeth</a:t>
            </a:r>
            <a:r>
              <a:rPr lang="en-GB" altLang="en-US" dirty="0">
                <a:ea typeface="ＭＳ Ｐゴシック" panose="020B0600070205080204" pitchFamily="34" charset="-128"/>
              </a:rPr>
              <a:t> </a:t>
            </a:r>
          </a:p>
          <a:p>
            <a:pPr lvl="1"/>
            <a:r>
              <a:rPr lang="en-GB" altLang="en-US" dirty="0" err="1">
                <a:ea typeface="ＭＳ Ｐゴシック" panose="020B0600070205080204" pitchFamily="34" charset="-128"/>
              </a:rPr>
              <a:t>Gwell</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gweithio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aml-asiantaethol</a:t>
            </a:r>
            <a:r>
              <a:rPr lang="en-GB" altLang="en-US" dirty="0">
                <a:ea typeface="ＭＳ Ｐゴシック" panose="020B0600070205080204" pitchFamily="34" charset="-128"/>
              </a:rPr>
              <a:t> </a:t>
            </a:r>
          </a:p>
        </p:txBody>
      </p:sp>
      <p:sp>
        <p:nvSpPr>
          <p:cNvPr id="26630" name="Content Placeholder 5"/>
          <p:cNvSpPr>
            <a:spLocks noGrp="1"/>
          </p:cNvSpPr>
          <p:nvPr>
            <p:ph sz="half" idx="2"/>
          </p:nvPr>
        </p:nvSpPr>
        <p:spPr>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pPr>
              <a:spcBef>
                <a:spcPct val="0"/>
              </a:spcBef>
            </a:pPr>
            <a:r>
              <a:rPr lang="en-GB" altLang="en-US" i="1" dirty="0">
                <a:ea typeface="ＭＳ Ｐゴシック" panose="020B0600070205080204" pitchFamily="34" charset="-128"/>
              </a:rPr>
              <a:t>The abuse and murder of 8 year old Victoria </a:t>
            </a:r>
            <a:r>
              <a:rPr lang="en-GB" altLang="en-US" i="1" dirty="0" err="1">
                <a:ea typeface="ＭＳ Ｐゴシック" panose="020B0600070205080204" pitchFamily="34" charset="-128"/>
              </a:rPr>
              <a:t>Climbié</a:t>
            </a:r>
            <a:r>
              <a:rPr lang="en-GB" altLang="en-US" i="1" dirty="0">
                <a:ea typeface="ＭＳ Ｐゴシック" panose="020B0600070205080204" pitchFamily="34" charset="-128"/>
              </a:rPr>
              <a:t> </a:t>
            </a:r>
          </a:p>
          <a:p>
            <a:pPr>
              <a:spcBef>
                <a:spcPct val="0"/>
              </a:spcBef>
            </a:pPr>
            <a:r>
              <a:rPr lang="en-GB" altLang="en-US" i="1" dirty="0">
                <a:ea typeface="ＭＳ Ｐゴシック" panose="020B0600070205080204" pitchFamily="34" charset="-128"/>
              </a:rPr>
              <a:t>Laming Inquiry - multiple failings to protect Victoria </a:t>
            </a:r>
          </a:p>
          <a:p>
            <a:pPr>
              <a:spcBef>
                <a:spcPct val="0"/>
              </a:spcBef>
            </a:pPr>
            <a:r>
              <a:rPr lang="en-GB" altLang="en-US" i="1" dirty="0">
                <a:ea typeface="ＭＳ Ｐゴシック" panose="020B0600070205080204" pitchFamily="34" charset="-128"/>
              </a:rPr>
              <a:t>108 recommendations made and adopted in the 2004 Children's Act and England’s Every Child Matters policies.</a:t>
            </a:r>
          </a:p>
          <a:p>
            <a:pPr>
              <a:spcBef>
                <a:spcPct val="0"/>
              </a:spcBef>
            </a:pPr>
            <a:r>
              <a:rPr lang="en-GB" altLang="en-US" i="1" dirty="0">
                <a:ea typeface="ＭＳ Ｐゴシック" panose="020B0600070205080204" pitchFamily="34" charset="-128"/>
              </a:rPr>
              <a:t>Led to changes to safeguarding e.g. </a:t>
            </a:r>
          </a:p>
          <a:p>
            <a:pPr lvl="1"/>
            <a:r>
              <a:rPr lang="en-GB" altLang="en-US" i="1" dirty="0">
                <a:ea typeface="ＭＳ Ｐゴシック" panose="020B0600070205080204" pitchFamily="34" charset="-128"/>
              </a:rPr>
              <a:t>Increased information sharing</a:t>
            </a:r>
          </a:p>
          <a:p>
            <a:pPr lvl="1"/>
            <a:r>
              <a:rPr lang="en-GB" altLang="en-US" i="1" dirty="0">
                <a:ea typeface="ＭＳ Ｐゴシック" panose="020B0600070205080204" pitchFamily="34" charset="-128"/>
              </a:rPr>
              <a:t>Improved multi-agency approaches </a:t>
            </a:r>
          </a:p>
        </p:txBody>
      </p:sp>
    </p:spTree>
    <p:extLst>
      <p:ext uri="{BB962C8B-B14F-4D97-AF65-F5344CB8AC3E}">
        <p14:creationId xmlns:p14="http://schemas.microsoft.com/office/powerpoint/2010/main" val="758112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838200" y="1825625"/>
            <a:ext cx="10515600" cy="3355975"/>
          </a:xfrm>
        </p:spPr>
        <p:txBody>
          <a:bodyPr>
            <a:normAutofit fontScale="92500" lnSpcReduction="10000"/>
          </a:bodyPr>
          <a:lstStyle/>
          <a:p>
            <a:r>
              <a:rPr lang="en-US" altLang="en-US" sz="2000" b="1" i="1" dirty="0">
                <a:ea typeface="ＭＳ Ｐゴシック" panose="020B0600070205080204" pitchFamily="34" charset="-128"/>
              </a:rPr>
              <a:t>2006</a:t>
            </a:r>
            <a:r>
              <a:rPr lang="en-US" altLang="en-US" sz="2000" i="1" dirty="0">
                <a:ea typeface="ＭＳ Ｐゴシック" panose="020B0600070205080204" pitchFamily="34" charset="-128"/>
              </a:rPr>
              <a:t> - The </a:t>
            </a:r>
            <a:r>
              <a:rPr lang="en-US" altLang="en-US" sz="2000" i="1" dirty="0">
                <a:ea typeface="ＭＳ Ｐゴシック" panose="020B0600070205080204" pitchFamily="34" charset="-128"/>
                <a:hlinkClick r:id="rId3"/>
              </a:rPr>
              <a:t>Local Safeguarding Children Boards (Wales) Regulations 2006</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sefydlu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darpariaeth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Byrddau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Lleol</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Diogelu</a:t>
            </a:r>
            <a:r>
              <a:rPr lang="en-US" altLang="en-US" sz="2000" i="1" dirty="0">
                <a:ea typeface="ＭＳ Ｐゴシック" panose="020B0600070205080204" pitchFamily="34" charset="-128"/>
              </a:rPr>
              <a:t> Plant (LSCBs)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awdurdodau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lleol</a:t>
            </a:r>
            <a:r>
              <a:rPr lang="en-US" altLang="en-US" sz="2000" i="1" dirty="0">
                <a:ea typeface="ＭＳ Ｐゴシック" panose="020B0600070205080204" pitchFamily="34" charset="-128"/>
              </a:rPr>
              <a:t> Cymru – </a:t>
            </a:r>
            <a:r>
              <a:rPr lang="en-US" altLang="en-US" sz="2000" i="1" dirty="0" err="1">
                <a:ea typeface="ＭＳ Ｐゴシック" panose="020B0600070205080204" pitchFamily="34" charset="-128"/>
              </a:rPr>
              <a:t>Saesneg</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unig</a:t>
            </a:r>
            <a:r>
              <a:rPr lang="en-US" altLang="en-US" sz="2000" i="1" dirty="0">
                <a:ea typeface="ＭＳ Ｐゴシック" panose="020B0600070205080204" pitchFamily="34" charset="-128"/>
              </a:rPr>
              <a:t>.</a:t>
            </a:r>
          </a:p>
          <a:p>
            <a:r>
              <a:rPr lang="en-GB" altLang="en-US" sz="2000" b="1" i="1" dirty="0">
                <a:ea typeface="ＭＳ Ｐゴシック" panose="020B0600070205080204" pitchFamily="34" charset="-128"/>
              </a:rPr>
              <a:t>2008 – </a:t>
            </a:r>
            <a:r>
              <a:rPr lang="en-GB" altLang="en-US" sz="2000" i="1" dirty="0">
                <a:ea typeface="ＭＳ Ｐゴシック" panose="020B0600070205080204" pitchFamily="34" charset="-128"/>
                <a:hlinkClick r:id="rId4"/>
              </a:rPr>
              <a:t>All Wales Child Protection Procedures </a:t>
            </a:r>
            <a:r>
              <a:rPr lang="en-GB" altLang="en-US" sz="2000" i="1" dirty="0">
                <a:ea typeface="ＭＳ Ｐゴシック" panose="020B0600070205080204" pitchFamily="34" charset="-128"/>
              </a:rPr>
              <a:t>(AWCPP) – </a:t>
            </a:r>
            <a:r>
              <a:rPr lang="en-GB" altLang="en-US" sz="2000" i="1" dirty="0" err="1">
                <a:ea typeface="ＭＳ Ｐゴシック" panose="020B0600070205080204" pitchFamily="34" charset="-128"/>
              </a:rPr>
              <a:t>Saesneg</a:t>
            </a:r>
            <a:r>
              <a:rPr lang="en-GB" altLang="en-US" sz="2000" i="1" dirty="0">
                <a:ea typeface="ＭＳ Ｐゴシック" panose="020B0600070205080204" pitchFamily="34" charset="-128"/>
              </a:rPr>
              <a:t> </a:t>
            </a:r>
            <a:r>
              <a:rPr lang="en-GB" altLang="en-US" sz="2000" i="1" dirty="0" err="1">
                <a:ea typeface="ＭＳ Ｐゴシック" panose="020B0600070205080204" pitchFamily="34" charset="-128"/>
              </a:rPr>
              <a:t>yn</a:t>
            </a:r>
            <a:r>
              <a:rPr lang="en-GB" altLang="en-US" sz="2000" i="1" dirty="0">
                <a:ea typeface="ＭＳ Ｐゴシック" panose="020B0600070205080204" pitchFamily="34" charset="-128"/>
              </a:rPr>
              <a:t> </a:t>
            </a:r>
            <a:r>
              <a:rPr lang="en-GB" altLang="en-US" sz="2000" i="1" dirty="0" err="1">
                <a:ea typeface="ＭＳ Ｐゴシック" panose="020B0600070205080204" pitchFamily="34" charset="-128"/>
              </a:rPr>
              <a:t>unig</a:t>
            </a:r>
            <a:endParaRPr lang="en-US" altLang="en-US" sz="2000" b="1" i="1" dirty="0">
              <a:ea typeface="ＭＳ Ｐゴシック" panose="020B0600070205080204" pitchFamily="34" charset="-128"/>
            </a:endParaRPr>
          </a:p>
          <a:p>
            <a:r>
              <a:rPr lang="en-US" altLang="en-US" sz="2000" b="1" i="1" dirty="0">
                <a:ea typeface="ＭＳ Ｐゴシック" panose="020B0600070205080204" pitchFamily="34" charset="-128"/>
              </a:rPr>
              <a:t>2011</a:t>
            </a:r>
            <a:r>
              <a:rPr lang="en-US" altLang="en-US" sz="2000" i="1" dirty="0">
                <a:ea typeface="ＭＳ Ｐゴシック" panose="020B0600070205080204" pitchFamily="34" charset="-128"/>
              </a:rPr>
              <a:t> - Cymru </a:t>
            </a:r>
            <a:r>
              <a:rPr lang="en-US" altLang="en-US" sz="2000" i="1" dirty="0" err="1">
                <a:ea typeface="ＭＳ Ｐゴシック" panose="020B0600070205080204" pitchFamily="34" charset="-128"/>
              </a:rPr>
              <a:t>oedd</a:t>
            </a:r>
            <a:r>
              <a:rPr lang="en-US" altLang="en-US" sz="2000" i="1" dirty="0">
                <a:ea typeface="ＭＳ Ｐゴシック" panose="020B0600070205080204" pitchFamily="34" charset="-128"/>
              </a:rPr>
              <a:t> y </a:t>
            </a:r>
            <a:r>
              <a:rPr lang="en-US" altLang="en-US" sz="2000" i="1" dirty="0" err="1">
                <a:ea typeface="ＭＳ Ｐゴシック" panose="020B0600070205080204" pitchFamily="34" charset="-128"/>
              </a:rPr>
              <a:t>wlad</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gyntaf</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y DU </a:t>
            </a:r>
            <a:r>
              <a:rPr lang="en-US" altLang="en-US" sz="2000" i="1" dirty="0" err="1">
                <a:ea typeface="ＭＳ Ｐゴシック" panose="020B0600070205080204" pitchFamily="34" charset="-128"/>
              </a:rPr>
              <a:t>i</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wneud</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hlinkClick r:id="rId5"/>
              </a:rPr>
              <a:t>Confensiwn</a:t>
            </a:r>
            <a:r>
              <a:rPr lang="en-US" altLang="en-US" sz="2000" i="1" dirty="0">
                <a:ea typeface="ＭＳ Ｐゴシック" panose="020B0600070205080204" pitchFamily="34" charset="-128"/>
                <a:hlinkClick r:id="rId5"/>
              </a:rPr>
              <a:t> y </a:t>
            </a:r>
            <a:r>
              <a:rPr lang="en-US" altLang="en-US" sz="2000" i="1" dirty="0" err="1">
                <a:ea typeface="ＭＳ Ｐゴシック" panose="020B0600070205080204" pitchFamily="34" charset="-128"/>
                <a:hlinkClick r:id="rId5"/>
              </a:rPr>
              <a:t>Cenhedloedd</a:t>
            </a:r>
            <a:r>
              <a:rPr lang="en-US" altLang="en-US" sz="2000" i="1" dirty="0">
                <a:ea typeface="ＭＳ Ｐゴシック" panose="020B0600070205080204" pitchFamily="34" charset="-128"/>
                <a:hlinkClick r:id="rId5"/>
              </a:rPr>
              <a:t> </a:t>
            </a:r>
            <a:r>
              <a:rPr lang="en-US" altLang="en-US" sz="2000" i="1" dirty="0" err="1">
                <a:ea typeface="ＭＳ Ｐゴシック" panose="020B0600070205080204" pitchFamily="34" charset="-128"/>
                <a:hlinkClick r:id="rId5"/>
              </a:rPr>
              <a:t>Unedig</a:t>
            </a:r>
            <a:r>
              <a:rPr lang="en-US" altLang="en-US" sz="2000" i="1" dirty="0">
                <a:ea typeface="ＭＳ Ｐゴシック" panose="020B0600070205080204" pitchFamily="34" charset="-128"/>
                <a:hlinkClick r:id="rId5"/>
              </a:rPr>
              <a:t> </a:t>
            </a:r>
            <a:r>
              <a:rPr lang="en-US" altLang="en-US" sz="2000" i="1" dirty="0" err="1">
                <a:ea typeface="ＭＳ Ｐゴシック" panose="020B0600070205080204" pitchFamily="34" charset="-128"/>
                <a:hlinkClick r:id="rId5"/>
              </a:rPr>
              <a:t>ar</a:t>
            </a:r>
            <a:r>
              <a:rPr lang="en-US" altLang="en-US" sz="2000" i="1" dirty="0">
                <a:ea typeface="ＭＳ Ｐゴシック" panose="020B0600070205080204" pitchFamily="34" charset="-128"/>
                <a:hlinkClick r:id="rId5"/>
              </a:rPr>
              <a:t> </a:t>
            </a:r>
            <a:r>
              <a:rPr lang="en-US" altLang="en-US" sz="2000" i="1" dirty="0" err="1">
                <a:ea typeface="ＭＳ Ｐゴシック" panose="020B0600070205080204" pitchFamily="34" charset="-128"/>
                <a:hlinkClick r:id="rId5"/>
              </a:rPr>
              <a:t>Hawliau'r</a:t>
            </a:r>
            <a:r>
              <a:rPr lang="en-US" altLang="en-US" sz="2000" i="1" dirty="0">
                <a:ea typeface="ＭＳ Ｐゴシック" panose="020B0600070205080204" pitchFamily="34" charset="-128"/>
                <a:hlinkClick r:id="rId5"/>
              </a:rPr>
              <a:t> </a:t>
            </a:r>
            <a:r>
              <a:rPr lang="en-US" altLang="en-US" sz="2000" i="1" dirty="0" err="1">
                <a:ea typeface="ＭＳ Ｐゴシック" panose="020B0600070205080204" pitchFamily="34" charset="-128"/>
                <a:hlinkClick r:id="rId5"/>
              </a:rPr>
              <a:t>Plentyn</a:t>
            </a:r>
            <a:r>
              <a:rPr lang="en-US" altLang="en-US" sz="2000" i="1" dirty="0">
                <a:ea typeface="ＭＳ Ｐゴシック" panose="020B0600070205080204" pitchFamily="34" charset="-128"/>
              </a:rPr>
              <a:t> (CCUHP)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rhan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o'i</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chyfraith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ddomestig</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gyda</a:t>
            </a:r>
            <a:r>
              <a:rPr lang="en-US" altLang="en-US" sz="2000" i="1" dirty="0" err="1">
                <a:ea typeface="ＭＳ Ｐゴシック" panose="020B0600070205080204" pitchFamily="34" charset="-128"/>
                <a:hlinkClick r:id="rId6"/>
              </a:rPr>
              <a:t>’</a:t>
            </a:r>
            <a:r>
              <a:rPr lang="en-US" altLang="en-US" sz="2000" i="1" dirty="0" err="1">
                <a:ea typeface="ＭＳ Ｐゴシック" panose="020B0600070205080204" pitchFamily="34" charset="-128"/>
              </a:rPr>
              <a:t>r</a:t>
            </a:r>
            <a:r>
              <a:rPr lang="en-US" altLang="en-US" sz="2000" i="1" dirty="0">
                <a:ea typeface="ＭＳ Ｐゴシック" panose="020B0600070205080204" pitchFamily="34" charset="-128"/>
              </a:rPr>
              <a:t> </a:t>
            </a:r>
            <a:r>
              <a:rPr lang="fr-FR" altLang="en-US" sz="2000" i="1" dirty="0" err="1">
                <a:ea typeface="ＭＳ Ｐゴシック" panose="020B0600070205080204" pitchFamily="34" charset="-128"/>
                <a:hlinkClick r:id="rId6"/>
              </a:rPr>
              <a:t>Mesur</a:t>
            </a:r>
            <a:r>
              <a:rPr lang="fr-FR" altLang="en-US" sz="2000" i="1" dirty="0">
                <a:ea typeface="ＭＳ Ｐゴシック" panose="020B0600070205080204" pitchFamily="34" charset="-128"/>
                <a:hlinkClick r:id="rId6"/>
              </a:rPr>
              <a:t> </a:t>
            </a:r>
            <a:r>
              <a:rPr lang="fr-FR" altLang="en-US" sz="2000" i="1" dirty="0" err="1">
                <a:ea typeface="ＭＳ Ｐゴシック" panose="020B0600070205080204" pitchFamily="34" charset="-128"/>
                <a:hlinkClick r:id="rId6"/>
              </a:rPr>
              <a:t>Hawliau</a:t>
            </a:r>
            <a:r>
              <a:rPr lang="fr-FR" altLang="en-US" sz="2000" i="1" dirty="0">
                <a:ea typeface="ＭＳ Ｐゴシック" panose="020B0600070205080204" pitchFamily="34" charset="-128"/>
                <a:hlinkClick r:id="rId6"/>
              </a:rPr>
              <a:t> Plant a </a:t>
            </a:r>
            <a:r>
              <a:rPr lang="fr-FR" altLang="en-US" sz="2000" i="1" dirty="0" err="1">
                <a:ea typeface="ＭＳ Ｐゴシック" panose="020B0600070205080204" pitchFamily="34" charset="-128"/>
                <a:hlinkClick r:id="rId6"/>
              </a:rPr>
              <a:t>Phobl</a:t>
            </a:r>
            <a:r>
              <a:rPr lang="fr-FR" altLang="en-US" sz="2000" i="1" dirty="0">
                <a:ea typeface="ＭＳ Ｐゴシック" panose="020B0600070205080204" pitchFamily="34" charset="-128"/>
                <a:hlinkClick r:id="rId6"/>
              </a:rPr>
              <a:t> </a:t>
            </a:r>
            <a:r>
              <a:rPr lang="fr-FR" altLang="en-US" sz="2000" i="1" dirty="0" err="1">
                <a:ea typeface="ＭＳ Ｐゴシック" panose="020B0600070205080204" pitchFamily="34" charset="-128"/>
                <a:hlinkClick r:id="rId6"/>
              </a:rPr>
              <a:t>Ifanc</a:t>
            </a:r>
            <a:r>
              <a:rPr lang="fr-FR" altLang="en-US" sz="2000" i="1" dirty="0">
                <a:ea typeface="ＭＳ Ｐゴシック" panose="020B0600070205080204" pitchFamily="34" charset="-128"/>
                <a:hlinkClick r:id="rId6"/>
              </a:rPr>
              <a:t> (</a:t>
            </a:r>
            <a:r>
              <a:rPr lang="fr-FR" altLang="en-US" sz="2000" i="1" dirty="0" err="1">
                <a:ea typeface="ＭＳ Ｐゴシック" panose="020B0600070205080204" pitchFamily="34" charset="-128"/>
                <a:hlinkClick r:id="rId6"/>
              </a:rPr>
              <a:t>Cymru</a:t>
            </a:r>
            <a:r>
              <a:rPr lang="fr-FR" altLang="en-US" sz="2000" i="1" dirty="0">
                <a:ea typeface="ＭＳ Ｐゴシック" panose="020B0600070205080204" pitchFamily="34" charset="-128"/>
                <a:hlinkClick r:id="rId6"/>
              </a:rPr>
              <a:t>) 2011</a:t>
            </a:r>
            <a:r>
              <a:rPr lang="en-US" altLang="en-US" sz="2000" i="1" dirty="0">
                <a:ea typeface="ＭＳ Ｐゴシック" panose="020B0600070205080204" pitchFamily="34" charset="-128"/>
              </a:rPr>
              <a:t>.</a:t>
            </a:r>
          </a:p>
          <a:p>
            <a:r>
              <a:rPr lang="en-US" altLang="en-US" sz="2000" b="1" i="1" dirty="0">
                <a:ea typeface="ＭＳ Ｐゴシック" panose="020B0600070205080204" pitchFamily="34" charset="-128"/>
              </a:rPr>
              <a:t>2012</a:t>
            </a:r>
            <a:r>
              <a:rPr lang="en-US" altLang="en-US" sz="2000" i="1" dirty="0">
                <a:ea typeface="ＭＳ Ｐゴシック" panose="020B0600070205080204" pitchFamily="34" charset="-128"/>
              </a:rPr>
              <a:t> - </a:t>
            </a:r>
            <a:r>
              <a:rPr lang="en-US" altLang="en-US" sz="2000" i="1" dirty="0" err="1">
                <a:ea typeface="ＭＳ Ｐゴシック" panose="020B0600070205080204" pitchFamily="34" charset="-128"/>
              </a:rPr>
              <a:t>Daeth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hlinkClick r:id="rId7"/>
              </a:rPr>
              <a:t>Deddf</a:t>
            </a:r>
            <a:r>
              <a:rPr lang="en-US" altLang="en-US" sz="2000" i="1" dirty="0">
                <a:ea typeface="ＭＳ Ｐゴシック" panose="020B0600070205080204" pitchFamily="34" charset="-128"/>
                <a:hlinkClick r:id="rId7"/>
              </a:rPr>
              <a:t> </a:t>
            </a:r>
            <a:r>
              <a:rPr lang="en-US" altLang="en-US" sz="2000" i="1" dirty="0" err="1">
                <a:ea typeface="ＭＳ Ｐゴシック" panose="020B0600070205080204" pitchFamily="34" charset="-128"/>
                <a:hlinkClick r:id="rId7"/>
              </a:rPr>
              <a:t>Diogelu</a:t>
            </a:r>
            <a:r>
              <a:rPr lang="en-US" altLang="en-US" sz="2000" i="1" dirty="0">
                <a:ea typeface="ＭＳ Ｐゴシック" panose="020B0600070205080204" pitchFamily="34" charset="-128"/>
                <a:hlinkClick r:id="rId7"/>
              </a:rPr>
              <a:t> </a:t>
            </a:r>
            <a:r>
              <a:rPr lang="en-US" altLang="en-US" sz="2000" i="1" dirty="0" err="1">
                <a:ea typeface="ＭＳ Ｐゴシック" panose="020B0600070205080204" pitchFamily="34" charset="-128"/>
                <a:hlinkClick r:id="rId7"/>
              </a:rPr>
              <a:t>Rhyddidau</a:t>
            </a:r>
            <a:r>
              <a:rPr lang="en-US" altLang="en-US" sz="2000" i="1" dirty="0">
                <a:ea typeface="ＭＳ Ｐゴシック" panose="020B0600070205080204" pitchFamily="34" charset="-128"/>
                <a:hlinkClick r:id="rId7"/>
              </a:rPr>
              <a:t> 2012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gyfraith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y </a:t>
            </a:r>
            <a:r>
              <a:rPr lang="en-US" altLang="en-US" sz="2000" i="1" dirty="0" err="1">
                <a:ea typeface="ＭＳ Ｐゴシック" panose="020B0600070205080204" pitchFamily="34" charset="-128"/>
              </a:rPr>
              <a:t>Deyrnas</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Unedig</a:t>
            </a:r>
            <a:r>
              <a:rPr lang="en-US" altLang="en-US" sz="2000" i="1" dirty="0">
                <a:ea typeface="ＭＳ Ｐゴシック" panose="020B0600070205080204" pitchFamily="34" charset="-128"/>
              </a:rPr>
              <a:t>. Creu </a:t>
            </a:r>
            <a:r>
              <a:rPr lang="en-US" altLang="en-US" sz="2000" i="1" dirty="0" err="1">
                <a:ea typeface="ＭＳ Ｐゴシック" panose="020B0600070205080204" pitchFamily="34" charset="-128"/>
              </a:rPr>
              <a:t>Gwasanaeth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Datgelu</a:t>
            </a:r>
            <a:r>
              <a:rPr lang="en-US" altLang="en-US" sz="2000" i="1" dirty="0">
                <a:ea typeface="ＭＳ Ｐゴシック" panose="020B0600070205080204" pitchFamily="34" charset="-128"/>
              </a:rPr>
              <a:t> a </a:t>
            </a:r>
            <a:r>
              <a:rPr lang="en-US" altLang="en-US" sz="2000" i="1" dirty="0" err="1">
                <a:ea typeface="ＭＳ Ｐゴシック" panose="020B0600070205080204" pitchFamily="34" charset="-128"/>
              </a:rPr>
              <a:t>Gwahardd</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newydd</a:t>
            </a:r>
            <a:r>
              <a:rPr lang="en-US" altLang="en-US" sz="2000" i="1" dirty="0">
                <a:ea typeface="ＭＳ Ｐゴシック" panose="020B0600070205080204" pitchFamily="34" charset="-128"/>
              </a:rPr>
              <a:t> (DBS) </a:t>
            </a:r>
            <a:r>
              <a:rPr lang="en-US" altLang="en-US" sz="2000" i="1" dirty="0" err="1">
                <a:ea typeface="ＭＳ Ｐゴシック" panose="020B0600070205080204" pitchFamily="34" charset="-128"/>
              </a:rPr>
              <a:t>i</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ganolbwyntio</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ar</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rolau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sy'n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gweithio'n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agos</a:t>
            </a:r>
            <a:r>
              <a:rPr lang="en-US" altLang="en-US" sz="2000" i="1" dirty="0">
                <a:ea typeface="ＭＳ Ｐゴシック" panose="020B0600070205080204" pitchFamily="34" charset="-128"/>
              </a:rPr>
              <a:t> gyda </a:t>
            </a:r>
            <a:r>
              <a:rPr lang="en-US" altLang="en-US" sz="2000" i="1" dirty="0" err="1">
                <a:ea typeface="ＭＳ Ｐゴシック" panose="020B0600070205080204" pitchFamily="34" charset="-128"/>
              </a:rPr>
              <a:t>grwpiau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agored</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i</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niwed</a:t>
            </a:r>
            <a:r>
              <a:rPr lang="en-US" altLang="en-US" sz="2000" i="1" dirty="0">
                <a:ea typeface="ＭＳ Ｐゴシック" panose="020B0600070205080204" pitchFamily="34" charset="-128"/>
              </a:rPr>
              <a:t>.</a:t>
            </a:r>
          </a:p>
          <a:p>
            <a:pPr eaLnBrk="1" hangingPunct="1">
              <a:lnSpc>
                <a:spcPct val="80000"/>
              </a:lnSpc>
            </a:pPr>
            <a:r>
              <a:rPr lang="en-US" altLang="en-US" sz="2000" b="1" i="1" dirty="0">
                <a:ea typeface="ＭＳ Ｐゴシック" panose="020B0600070205080204" pitchFamily="34" charset="-128"/>
              </a:rPr>
              <a:t>2014 – </a:t>
            </a:r>
            <a:r>
              <a:rPr lang="en-US" altLang="en-US" sz="2000" i="1" dirty="0" err="1">
                <a:ea typeface="ＭＳ Ｐゴシック" panose="020B0600070205080204" pitchFamily="34" charset="-128"/>
                <a:hlinkClick r:id="rId8"/>
              </a:rPr>
              <a:t>Deddf</a:t>
            </a:r>
            <a:r>
              <a:rPr lang="en-US" altLang="en-US" sz="2000" i="1" dirty="0">
                <a:ea typeface="ＭＳ Ｐゴシック" panose="020B0600070205080204" pitchFamily="34" charset="-128"/>
                <a:hlinkClick r:id="rId8"/>
              </a:rPr>
              <a:t> </a:t>
            </a:r>
            <a:r>
              <a:rPr lang="en-US" altLang="en-US" sz="2000" i="1" dirty="0" err="1">
                <a:ea typeface="ＭＳ Ｐゴシック" panose="020B0600070205080204" pitchFamily="34" charset="-128"/>
                <a:hlinkClick r:id="rId8"/>
              </a:rPr>
              <a:t>Gwasanaethau</a:t>
            </a:r>
            <a:r>
              <a:rPr lang="en-US" altLang="en-US" sz="2000" i="1" dirty="0">
                <a:ea typeface="ＭＳ Ｐゴシック" panose="020B0600070205080204" pitchFamily="34" charset="-128"/>
                <a:hlinkClick r:id="rId8"/>
              </a:rPr>
              <a:t> </a:t>
            </a:r>
            <a:r>
              <a:rPr lang="en-US" altLang="en-US" sz="2000" i="1" dirty="0" err="1">
                <a:ea typeface="ＭＳ Ｐゴシック" panose="020B0600070205080204" pitchFamily="34" charset="-128"/>
                <a:hlinkClick r:id="rId8"/>
              </a:rPr>
              <a:t>Cymdeithasol</a:t>
            </a:r>
            <a:r>
              <a:rPr lang="en-US" altLang="en-US" sz="2000" i="1" dirty="0">
                <a:ea typeface="ＭＳ Ｐゴシック" panose="020B0600070205080204" pitchFamily="34" charset="-128"/>
                <a:hlinkClick r:id="rId8"/>
              </a:rPr>
              <a:t> a </a:t>
            </a:r>
            <a:r>
              <a:rPr lang="en-US" altLang="en-US" sz="2000" i="1" dirty="0" err="1">
                <a:ea typeface="ＭＳ Ｐゴシック" panose="020B0600070205080204" pitchFamily="34" charset="-128"/>
                <a:hlinkClick r:id="rId8"/>
              </a:rPr>
              <a:t>Llesiant</a:t>
            </a:r>
            <a:r>
              <a:rPr lang="en-US" altLang="en-US" sz="2000" i="1" dirty="0">
                <a:ea typeface="ＭＳ Ｐゴシック" panose="020B0600070205080204" pitchFamily="34" charset="-128"/>
                <a:hlinkClick r:id="rId8"/>
              </a:rPr>
              <a:t> (Cymru)  2014 </a:t>
            </a:r>
            <a:r>
              <a:rPr lang="en-US" altLang="en-US" sz="2000" i="1" dirty="0" err="1">
                <a:ea typeface="ＭＳ Ｐゴシック" panose="020B0600070205080204" pitchFamily="34" charset="-128"/>
              </a:rPr>
              <a:t>sy'n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darparu'r</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fframwaith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cyfreithiol</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ar</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gyfer</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darpariaeth</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gwasanaethau</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cymdeithasol</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yng</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Nghymru</a:t>
            </a:r>
            <a:r>
              <a:rPr lang="en-US" altLang="en-US" sz="2000" i="1" dirty="0">
                <a:ea typeface="ＭＳ Ｐゴシック" panose="020B0600070205080204" pitchFamily="34" charset="-128"/>
              </a:rPr>
              <a:t>. Mae </a:t>
            </a:r>
            <a:r>
              <a:rPr lang="en-US" altLang="en-US" sz="2000" i="1" dirty="0" err="1">
                <a:ea typeface="ＭＳ Ｐゴシック" panose="020B0600070205080204" pitchFamily="34" charset="-128"/>
              </a:rPr>
              <a:t>Rhan</a:t>
            </a:r>
            <a:r>
              <a:rPr lang="en-US" altLang="en-US" sz="2000" i="1" dirty="0">
                <a:ea typeface="ＭＳ Ｐゴシック" panose="020B0600070205080204" pitchFamily="34" charset="-128"/>
              </a:rPr>
              <a:t> 7 </a:t>
            </a:r>
            <a:r>
              <a:rPr lang="en-US" altLang="en-US" sz="2000" i="1" dirty="0" err="1">
                <a:ea typeface="ＭＳ Ｐゴシック" panose="020B0600070205080204" pitchFamily="34" charset="-128"/>
              </a:rPr>
              <a:t>yn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ymwneud</a:t>
            </a:r>
            <a:r>
              <a:rPr lang="en-US" altLang="en-US" sz="2000" i="1" dirty="0">
                <a:ea typeface="ＭＳ Ｐゴシック" panose="020B0600070205080204" pitchFamily="34" charset="-128"/>
              </a:rPr>
              <a:t> â </a:t>
            </a:r>
            <a:r>
              <a:rPr lang="en-US" altLang="en-US" sz="2000" i="1" dirty="0" err="1">
                <a:ea typeface="ＭＳ Ｐゴシック" panose="020B0600070205080204" pitchFamily="34" charset="-128"/>
              </a:rPr>
              <a:t>Diogelu'n</a:t>
            </a:r>
            <a:r>
              <a:rPr lang="en-US" altLang="en-US" sz="2000" i="1" dirty="0">
                <a:ea typeface="ＭＳ Ｐゴシック" panose="020B0600070205080204" pitchFamily="34" charset="-128"/>
              </a:rPr>
              <a:t> </a:t>
            </a:r>
            <a:r>
              <a:rPr lang="en-US" altLang="en-US" sz="2000" i="1" dirty="0" err="1">
                <a:ea typeface="ＭＳ Ｐゴシック" panose="020B0600070205080204" pitchFamily="34" charset="-128"/>
              </a:rPr>
              <a:t>benodol</a:t>
            </a:r>
            <a:r>
              <a:rPr lang="en-US" altLang="en-US" sz="2000" i="1" dirty="0">
                <a:ea typeface="ＭＳ Ｐゴシック" panose="020B0600070205080204" pitchFamily="34" charset="-128"/>
              </a:rPr>
              <a:t>.</a:t>
            </a:r>
          </a:p>
          <a:p>
            <a:endParaRPr lang="en-US" altLang="en-US" sz="2000" i="1" dirty="0">
              <a:ea typeface="ＭＳ Ｐゴシック" panose="020B0600070205080204" pitchFamily="34" charset="-128"/>
            </a:endParaRPr>
          </a:p>
          <a:p>
            <a:endParaRPr lang="cy-GB" altLang="en-US" sz="2000" dirty="0">
              <a:ea typeface="ＭＳ Ｐゴシック" panose="020B0600070205080204" pitchFamily="34" charset="-128"/>
            </a:endParaRPr>
          </a:p>
        </p:txBody>
      </p:sp>
      <p:sp>
        <p:nvSpPr>
          <p:cNvPr id="7" name="Title 6"/>
          <p:cNvSpPr>
            <a:spLocks noGrp="1"/>
          </p:cNvSpPr>
          <p:nvPr>
            <p:ph type="title"/>
          </p:nvPr>
        </p:nvSpPr>
        <p:spPr>
          <a:xfrm>
            <a:off x="1206500" y="682799"/>
            <a:ext cx="10515600" cy="1325563"/>
          </a:xfrm>
        </p:spPr>
        <p:txBody>
          <a:bodyPr>
            <a:normAutofit/>
          </a:bodyPr>
          <a:lstStyle/>
          <a:p>
            <a:pPr>
              <a:defRPr/>
            </a:pPr>
            <a:r>
              <a:rPr lang="en-GB" dirty="0" err="1"/>
              <a:t>Deddfwriaeth</a:t>
            </a:r>
            <a:br>
              <a:rPr lang="en-GB" dirty="0"/>
            </a:br>
            <a:endParaRPr lang="cy-GB" dirty="0"/>
          </a:p>
        </p:txBody>
      </p:sp>
      <p:pic>
        <p:nvPicPr>
          <p:cNvPr id="27652" name="Picture 1"/>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816725" y="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ounded Rectangle 1"/>
          <p:cNvSpPr/>
          <p:nvPr/>
        </p:nvSpPr>
        <p:spPr>
          <a:xfrm>
            <a:off x="469900" y="5092700"/>
            <a:ext cx="11328400" cy="1536700"/>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solidFill>
                  <a:schemeClr val="tx1"/>
                </a:solidFill>
              </a:rPr>
              <a:t>Am </a:t>
            </a:r>
            <a:r>
              <a:rPr lang="en-GB" sz="2400" dirty="0" err="1">
                <a:solidFill>
                  <a:schemeClr val="tx1"/>
                </a:solidFill>
              </a:rPr>
              <a:t>grynodeb</a:t>
            </a:r>
            <a:r>
              <a:rPr lang="en-GB" sz="2400" dirty="0">
                <a:solidFill>
                  <a:schemeClr val="tx1"/>
                </a:solidFill>
              </a:rPr>
              <a:t> </a:t>
            </a:r>
            <a:r>
              <a:rPr lang="en-GB" sz="2400" dirty="0" err="1">
                <a:solidFill>
                  <a:schemeClr val="tx1"/>
                </a:solidFill>
              </a:rPr>
              <a:t>manwl</a:t>
            </a:r>
            <a:r>
              <a:rPr lang="en-GB" sz="2400" dirty="0">
                <a:solidFill>
                  <a:schemeClr val="tx1"/>
                </a:solidFill>
              </a:rPr>
              <a:t> </a:t>
            </a:r>
            <a:r>
              <a:rPr lang="en-GB" sz="2400" dirty="0" err="1">
                <a:solidFill>
                  <a:schemeClr val="tx1"/>
                </a:solidFill>
              </a:rPr>
              <a:t>o’r</a:t>
            </a:r>
            <a:r>
              <a:rPr lang="en-GB" sz="2400" dirty="0">
                <a:solidFill>
                  <a:schemeClr val="tx1"/>
                </a:solidFill>
              </a:rPr>
              <a:t> </a:t>
            </a:r>
            <a:r>
              <a:rPr lang="en-GB" sz="2400" dirty="0" err="1">
                <a:solidFill>
                  <a:schemeClr val="tx1"/>
                </a:solidFill>
              </a:rPr>
              <a:t>hanes</a:t>
            </a:r>
            <a:r>
              <a:rPr lang="en-GB" sz="2400" dirty="0">
                <a:solidFill>
                  <a:schemeClr val="tx1"/>
                </a:solidFill>
              </a:rPr>
              <a:t> </a:t>
            </a:r>
            <a:r>
              <a:rPr lang="en-GB" sz="2400" dirty="0" err="1">
                <a:solidFill>
                  <a:schemeClr val="tx1"/>
                </a:solidFill>
              </a:rPr>
              <a:t>deddfwriaethol</a:t>
            </a:r>
            <a:r>
              <a:rPr lang="en-GB" sz="2400" dirty="0">
                <a:solidFill>
                  <a:schemeClr val="tx1"/>
                </a:solidFill>
              </a:rPr>
              <a:t> </a:t>
            </a:r>
            <a:r>
              <a:rPr lang="en-GB" sz="2400" dirty="0" err="1">
                <a:solidFill>
                  <a:schemeClr val="tx1"/>
                </a:solidFill>
              </a:rPr>
              <a:t>darllenwch</a:t>
            </a:r>
            <a:r>
              <a:rPr lang="en-GB" sz="2400" dirty="0">
                <a:solidFill>
                  <a:schemeClr val="tx1"/>
                </a:solidFill>
              </a:rPr>
              <a:t> </a:t>
            </a:r>
            <a:r>
              <a:rPr lang="en-GB" sz="2400" dirty="0" err="1">
                <a:solidFill>
                  <a:schemeClr val="tx1"/>
                </a:solidFill>
              </a:rPr>
              <a:t>Pennod</a:t>
            </a:r>
            <a:r>
              <a:rPr lang="en-GB" sz="2400" dirty="0">
                <a:solidFill>
                  <a:schemeClr val="tx1"/>
                </a:solidFill>
              </a:rPr>
              <a:t> 1 – ‘Safeguarding and Child Protection in the UK’ in Lindon, J. (2012) </a:t>
            </a:r>
            <a:r>
              <a:rPr lang="en-GB" sz="2400" i="1" dirty="0">
                <a:solidFill>
                  <a:schemeClr val="tx1"/>
                </a:solidFill>
              </a:rPr>
              <a:t>Safeguarding and Child Protection: 0-8 Years (4</a:t>
            </a:r>
            <a:r>
              <a:rPr lang="en-GB" sz="2400" i="1" baseline="30000" dirty="0">
                <a:solidFill>
                  <a:schemeClr val="tx1"/>
                </a:solidFill>
              </a:rPr>
              <a:t>th</a:t>
            </a:r>
            <a:r>
              <a:rPr lang="en-GB" sz="2400" i="1" dirty="0">
                <a:solidFill>
                  <a:schemeClr val="tx1"/>
                </a:solidFill>
              </a:rPr>
              <a:t> Ed.), </a:t>
            </a:r>
            <a:r>
              <a:rPr lang="en-GB" sz="2400" dirty="0">
                <a:solidFill>
                  <a:schemeClr val="tx1"/>
                </a:solidFill>
              </a:rPr>
              <a:t>Oxon: Hodder Education. </a:t>
            </a:r>
          </a:p>
        </p:txBody>
      </p:sp>
    </p:spTree>
    <p:extLst>
      <p:ext uri="{BB962C8B-B14F-4D97-AF65-F5344CB8AC3E}">
        <p14:creationId xmlns:p14="http://schemas.microsoft.com/office/powerpoint/2010/main" val="3456086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838200" y="1825625"/>
            <a:ext cx="10515600" cy="3355975"/>
          </a:xfrm>
        </p:spPr>
        <p:txBody>
          <a:bodyPr/>
          <a:lstStyle/>
          <a:p>
            <a:r>
              <a:rPr lang="en-US" altLang="en-US" sz="2000" b="1" i="1" dirty="0">
                <a:ea typeface="ＭＳ Ｐゴシック" panose="020B0600070205080204" pitchFamily="34" charset="-128"/>
              </a:rPr>
              <a:t>2006</a:t>
            </a:r>
            <a:r>
              <a:rPr lang="en-US" altLang="en-US" sz="2000" i="1" dirty="0">
                <a:ea typeface="ＭＳ Ｐゴシック" panose="020B0600070205080204" pitchFamily="34" charset="-128"/>
              </a:rPr>
              <a:t> - The </a:t>
            </a:r>
            <a:r>
              <a:rPr lang="en-US" altLang="en-US" sz="2000" i="1" dirty="0">
                <a:ea typeface="ＭＳ Ｐゴシック" panose="020B0600070205080204" pitchFamily="34" charset="-128"/>
                <a:hlinkClick r:id="rId2"/>
              </a:rPr>
              <a:t>Local Safeguarding Children Boards (Wales) Regulations 2006</a:t>
            </a:r>
            <a:r>
              <a:rPr lang="en-US" altLang="en-US" sz="2000" i="1" dirty="0">
                <a:ea typeface="ＭＳ Ｐゴシック" panose="020B0600070205080204" pitchFamily="34" charset="-128"/>
              </a:rPr>
              <a:t> established the provision of Local Safeguarding Children Boards (LSCBs) in Welsh local authorities.</a:t>
            </a:r>
          </a:p>
          <a:p>
            <a:r>
              <a:rPr lang="en-GB" altLang="en-US" sz="2000" b="1" i="1" dirty="0">
                <a:ea typeface="ＭＳ Ｐゴシック" panose="020B0600070205080204" pitchFamily="34" charset="-128"/>
              </a:rPr>
              <a:t>2008 – </a:t>
            </a:r>
            <a:r>
              <a:rPr lang="en-GB" altLang="en-US" sz="2000" i="1" dirty="0">
                <a:ea typeface="ＭＳ Ｐゴシック" panose="020B0600070205080204" pitchFamily="34" charset="-128"/>
                <a:hlinkClick r:id="rId3"/>
              </a:rPr>
              <a:t>All Wales Child Protection Procedures </a:t>
            </a:r>
            <a:r>
              <a:rPr lang="en-GB" altLang="en-US" sz="2000" i="1" dirty="0">
                <a:ea typeface="ＭＳ Ｐゴシック" panose="020B0600070205080204" pitchFamily="34" charset="-128"/>
              </a:rPr>
              <a:t>(AWCPP)</a:t>
            </a:r>
            <a:endParaRPr lang="en-US" altLang="en-US" sz="2000" b="1" i="1" dirty="0">
              <a:ea typeface="ＭＳ Ｐゴシック" panose="020B0600070205080204" pitchFamily="34" charset="-128"/>
            </a:endParaRPr>
          </a:p>
          <a:p>
            <a:r>
              <a:rPr lang="en-US" altLang="en-US" sz="2000" b="1" i="1" dirty="0">
                <a:ea typeface="ＭＳ Ｐゴシック" panose="020B0600070205080204" pitchFamily="34" charset="-128"/>
              </a:rPr>
              <a:t>2011</a:t>
            </a:r>
            <a:r>
              <a:rPr lang="en-US" altLang="en-US" sz="2000" i="1" dirty="0">
                <a:ea typeface="ＭＳ Ｐゴシック" panose="020B0600070205080204" pitchFamily="34" charset="-128"/>
              </a:rPr>
              <a:t> - Wales became the first country in the UK to make the </a:t>
            </a:r>
            <a:r>
              <a:rPr lang="en-US" altLang="en-US" sz="2000" i="1" dirty="0">
                <a:ea typeface="ＭＳ Ｐゴシック" panose="020B0600070205080204" pitchFamily="34" charset="-128"/>
                <a:hlinkClick r:id="rId4"/>
              </a:rPr>
              <a:t>United Nations Convention on the Rights of the Child (UNCRC)</a:t>
            </a:r>
            <a:r>
              <a:rPr lang="en-US" altLang="en-US" sz="2000" i="1" dirty="0">
                <a:ea typeface="ＭＳ Ｐゴシック" panose="020B0600070205080204" pitchFamily="34" charset="-128"/>
              </a:rPr>
              <a:t> part of its domestic law with the </a:t>
            </a:r>
            <a:r>
              <a:rPr lang="en-US" altLang="en-US" sz="2000" i="1" dirty="0">
                <a:ea typeface="ＭＳ Ｐゴシック" panose="020B0600070205080204" pitchFamily="34" charset="-128"/>
                <a:hlinkClick r:id="rId5"/>
              </a:rPr>
              <a:t>Rights of Children and Young Persons (Wales) Measure 2011</a:t>
            </a:r>
            <a:r>
              <a:rPr lang="en-US" altLang="en-US" sz="2000" i="1" dirty="0">
                <a:ea typeface="ＭＳ Ｐゴシック" panose="020B0600070205080204" pitchFamily="34" charset="-128"/>
              </a:rPr>
              <a:t>.</a:t>
            </a:r>
          </a:p>
          <a:p>
            <a:r>
              <a:rPr lang="en-US" altLang="en-US" sz="2000" b="1" i="1" dirty="0">
                <a:ea typeface="ＭＳ Ｐゴシック" panose="020B0600070205080204" pitchFamily="34" charset="-128"/>
              </a:rPr>
              <a:t>2012</a:t>
            </a:r>
            <a:r>
              <a:rPr lang="en-US" altLang="en-US" sz="2000" i="1" dirty="0">
                <a:ea typeface="ＭＳ Ｐゴシック" panose="020B0600070205080204" pitchFamily="34" charset="-128"/>
              </a:rPr>
              <a:t> - The </a:t>
            </a:r>
            <a:r>
              <a:rPr lang="en-US" altLang="en-US" sz="2000" i="1" dirty="0">
                <a:ea typeface="ＭＳ Ｐゴシック" panose="020B0600070205080204" pitchFamily="34" charset="-128"/>
                <a:hlinkClick r:id="rId6"/>
              </a:rPr>
              <a:t>Protection of Freedoms Act 2012</a:t>
            </a:r>
            <a:r>
              <a:rPr lang="en-US" altLang="en-US" sz="2000" i="1" dirty="0">
                <a:ea typeface="ＭＳ Ｐゴシック" panose="020B0600070205080204" pitchFamily="34" charset="-128"/>
              </a:rPr>
              <a:t> became law in the UK. Creation of new Disclosure and Barring service (DBS) to focus on roles working closely with vulnerable groups.</a:t>
            </a:r>
          </a:p>
          <a:p>
            <a:pPr eaLnBrk="1" hangingPunct="1">
              <a:lnSpc>
                <a:spcPct val="80000"/>
              </a:lnSpc>
            </a:pPr>
            <a:r>
              <a:rPr lang="en-US" altLang="en-US" sz="2000" b="1" i="1" dirty="0">
                <a:ea typeface="ＭＳ Ｐゴシック" panose="020B0600070205080204" pitchFamily="34" charset="-128"/>
              </a:rPr>
              <a:t>2014 – </a:t>
            </a:r>
            <a:r>
              <a:rPr lang="en-US" altLang="en-US" sz="2000" i="1" dirty="0">
                <a:ea typeface="ＭＳ Ｐゴシック" panose="020B0600070205080204" pitchFamily="34" charset="-128"/>
                <a:hlinkClick r:id="rId7"/>
              </a:rPr>
              <a:t>The Social Services and Well-being (Wales) Act 2014 </a:t>
            </a:r>
            <a:r>
              <a:rPr lang="en-US" altLang="en-US" sz="2000" i="1" dirty="0">
                <a:ea typeface="ＭＳ Ｐゴシック" panose="020B0600070205080204" pitchFamily="34" charset="-128"/>
              </a:rPr>
              <a:t>which provides the legal framework for social service provision in Wales. Part 7 relates to </a:t>
            </a:r>
            <a:r>
              <a:rPr lang="en-US" altLang="en-US" sz="2000" i="1" dirty="0" err="1">
                <a:ea typeface="ＭＳ Ｐゴシック" panose="020B0600070205080204" pitchFamily="34" charset="-128"/>
              </a:rPr>
              <a:t>Safegurarding</a:t>
            </a:r>
            <a:r>
              <a:rPr lang="en-US" altLang="en-US" sz="2000" i="1" dirty="0">
                <a:ea typeface="ＭＳ Ｐゴシック" panose="020B0600070205080204" pitchFamily="34" charset="-128"/>
              </a:rPr>
              <a:t> specifically.</a:t>
            </a:r>
          </a:p>
          <a:p>
            <a:endParaRPr lang="en-US" altLang="en-US" sz="2000" i="1" dirty="0">
              <a:ea typeface="ＭＳ Ｐゴシック" panose="020B0600070205080204" pitchFamily="34" charset="-128"/>
            </a:endParaRPr>
          </a:p>
          <a:p>
            <a:endParaRPr lang="cy-GB" altLang="en-US" sz="2000" dirty="0">
              <a:ea typeface="ＭＳ Ｐゴシック" panose="020B0600070205080204" pitchFamily="34" charset="-128"/>
            </a:endParaRPr>
          </a:p>
        </p:txBody>
      </p:sp>
      <p:sp>
        <p:nvSpPr>
          <p:cNvPr id="7" name="Title 6"/>
          <p:cNvSpPr>
            <a:spLocks noGrp="1"/>
          </p:cNvSpPr>
          <p:nvPr>
            <p:ph type="title"/>
          </p:nvPr>
        </p:nvSpPr>
        <p:spPr/>
        <p:txBody>
          <a:bodyPr>
            <a:normAutofit/>
          </a:bodyPr>
          <a:lstStyle/>
          <a:p>
            <a:pPr>
              <a:defRPr/>
            </a:pPr>
            <a:br>
              <a:rPr lang="en-GB" dirty="0"/>
            </a:br>
            <a:r>
              <a:rPr lang="en-GB" dirty="0"/>
              <a:t>Legislation</a:t>
            </a:r>
            <a:endParaRPr lang="cy-GB" dirty="0"/>
          </a:p>
        </p:txBody>
      </p:sp>
      <p:pic>
        <p:nvPicPr>
          <p:cNvPr id="27652"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816725" y="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ounded Rectangle 1"/>
          <p:cNvSpPr/>
          <p:nvPr/>
        </p:nvSpPr>
        <p:spPr>
          <a:xfrm>
            <a:off x="469900" y="5092700"/>
            <a:ext cx="11328400" cy="1536700"/>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a:solidFill>
                  <a:schemeClr val="tx1"/>
                </a:solidFill>
              </a:rPr>
              <a:t>For a detailed summary of the legislative history read Chapter 1 – ‘Safeguarding and Child Protection in the UK’ in Lindon, J. (2012) </a:t>
            </a:r>
            <a:r>
              <a:rPr lang="en-GB" sz="2400" i="1" dirty="0">
                <a:solidFill>
                  <a:schemeClr val="tx1"/>
                </a:solidFill>
              </a:rPr>
              <a:t>Safeguarding and Child Protection: 0-8 Years (4</a:t>
            </a:r>
            <a:r>
              <a:rPr lang="en-GB" sz="2400" i="1" baseline="30000" dirty="0">
                <a:solidFill>
                  <a:schemeClr val="tx1"/>
                </a:solidFill>
              </a:rPr>
              <a:t>th</a:t>
            </a:r>
            <a:r>
              <a:rPr lang="en-GB" sz="2400" i="1" dirty="0">
                <a:solidFill>
                  <a:schemeClr val="tx1"/>
                </a:solidFill>
              </a:rPr>
              <a:t> Ed.), </a:t>
            </a:r>
            <a:r>
              <a:rPr lang="en-GB" sz="2400" dirty="0">
                <a:solidFill>
                  <a:schemeClr val="tx1"/>
                </a:solidFill>
              </a:rPr>
              <a:t>Oxon: Hodder Education. </a:t>
            </a:r>
          </a:p>
        </p:txBody>
      </p:sp>
    </p:spTree>
    <p:extLst>
      <p:ext uri="{BB962C8B-B14F-4D97-AF65-F5344CB8AC3E}">
        <p14:creationId xmlns:p14="http://schemas.microsoft.com/office/powerpoint/2010/main" val="4098566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br>
              <a:rPr lang="en-GB" sz="3600" dirty="0"/>
            </a:br>
            <a:r>
              <a:rPr lang="en-GB" sz="3600" dirty="0" err="1"/>
              <a:t>Polisiau</a:t>
            </a:r>
            <a:r>
              <a:rPr lang="en-GB" sz="3600" dirty="0"/>
              <a:t> </a:t>
            </a:r>
            <a:r>
              <a:rPr lang="en-GB" sz="3600" dirty="0" err="1"/>
              <a:t>Diogelu</a:t>
            </a:r>
            <a:br>
              <a:rPr lang="en-GB" sz="3600" dirty="0"/>
            </a:br>
            <a:r>
              <a:rPr lang="en-GB" sz="3600" i="1" dirty="0">
                <a:solidFill>
                  <a:schemeClr val="accent2"/>
                </a:solidFill>
              </a:rPr>
              <a:t>Safeguarding Policies </a:t>
            </a:r>
            <a:br>
              <a:rPr lang="en-GB" sz="3600" i="1" dirty="0">
                <a:solidFill>
                  <a:schemeClr val="accent2"/>
                </a:solidFill>
              </a:rPr>
            </a:br>
            <a:endParaRPr lang="en-GB" sz="3600" i="1" dirty="0">
              <a:solidFill>
                <a:schemeClr val="accent2"/>
              </a:solidFill>
            </a:endParaRPr>
          </a:p>
        </p:txBody>
      </p:sp>
      <p:sp>
        <p:nvSpPr>
          <p:cNvPr id="21506" name="Rectangle 3"/>
          <p:cNvSpPr>
            <a:spLocks noGrp="1" noChangeArrowheads="1"/>
          </p:cNvSpPr>
          <p:nvPr>
            <p:ph sz="half" idx="1"/>
          </p:nvPr>
        </p:nvSpPr>
        <p:spPr>
          <a:xfrm>
            <a:off x="838200" y="3378199"/>
            <a:ext cx="5181600" cy="2798763"/>
          </a:xfrm>
        </p:spPr>
        <p:style>
          <a:lnRef idx="2">
            <a:schemeClr val="dk1"/>
          </a:lnRef>
          <a:fillRef idx="1">
            <a:schemeClr val="lt1"/>
          </a:fillRef>
          <a:effectRef idx="0">
            <a:schemeClr val="dk1"/>
          </a:effectRef>
          <a:fontRef idx="minor">
            <a:schemeClr val="dk1"/>
          </a:fontRef>
        </p:style>
        <p:txBody>
          <a:bodyPr/>
          <a:lstStyle/>
          <a:p>
            <a:pPr marL="109537" indent="0">
              <a:buNone/>
              <a:defRPr/>
            </a:pPr>
            <a:r>
              <a:rPr lang="en-US" altLang="en-US" dirty="0" err="1">
                <a:ea typeface="ＭＳ Ｐゴシック" pitchFamily="34" charset="-128"/>
              </a:rPr>
              <a:t>Rhaid</a:t>
            </a:r>
            <a:r>
              <a:rPr lang="en-US" altLang="en-US" dirty="0">
                <a:ea typeface="ＭＳ Ｐゴシック" pitchFamily="34" charset="-128"/>
              </a:rPr>
              <a:t> </a:t>
            </a:r>
            <a:r>
              <a:rPr lang="en-US" altLang="en-US" dirty="0" err="1">
                <a:ea typeface="ＭＳ Ｐゴシック" pitchFamily="34" charset="-128"/>
              </a:rPr>
              <a:t>i</a:t>
            </a:r>
            <a:r>
              <a:rPr lang="en-US" altLang="en-US" dirty="0">
                <a:ea typeface="ＭＳ Ｐゴシック" pitchFamily="34" charset="-128"/>
              </a:rPr>
              <a:t> bob </a:t>
            </a:r>
            <a:r>
              <a:rPr lang="en-US" altLang="en-US" dirty="0" err="1">
                <a:ea typeface="ＭＳ Ｐゴシック" pitchFamily="34" charset="-128"/>
              </a:rPr>
              <a:t>ysgol</a:t>
            </a:r>
            <a:r>
              <a:rPr lang="en-US" altLang="en-US" dirty="0">
                <a:ea typeface="ＭＳ Ｐゴシック" pitchFamily="34" charset="-128"/>
              </a:rPr>
              <a:t> a </a:t>
            </a:r>
            <a:r>
              <a:rPr lang="en-US" altLang="en-US" dirty="0" err="1">
                <a:ea typeface="ＭＳ Ｐゴシック" pitchFamily="34" charset="-128"/>
              </a:rPr>
              <a:t>sefydliad</a:t>
            </a:r>
            <a:r>
              <a:rPr lang="en-US" altLang="en-US" dirty="0">
                <a:ea typeface="ＭＳ Ｐゴシック" pitchFamily="34" charset="-128"/>
              </a:rPr>
              <a:t> </a:t>
            </a:r>
            <a:r>
              <a:rPr lang="en-US" altLang="en-US" dirty="0" err="1">
                <a:ea typeface="ＭＳ Ｐゴシック" pitchFamily="34" charset="-128"/>
              </a:rPr>
              <a:t>gael</a:t>
            </a:r>
            <a:r>
              <a:rPr lang="en-US" altLang="en-US" dirty="0">
                <a:ea typeface="ＭＳ Ｐゴシック" pitchFamily="34" charset="-128"/>
              </a:rPr>
              <a:t> </a:t>
            </a:r>
          </a:p>
          <a:p>
            <a:pPr>
              <a:buFont typeface="Wingdings" panose="05000000000000000000" pitchFamily="2" charset="2"/>
              <a:buChar char="Ø"/>
              <a:defRPr/>
            </a:pPr>
            <a:r>
              <a:rPr lang="en-US" altLang="en-US" dirty="0" err="1">
                <a:solidFill>
                  <a:srgbClr val="FF0000"/>
                </a:solidFill>
                <a:ea typeface="ＭＳ Ｐゴシック" pitchFamily="34" charset="-128"/>
              </a:rPr>
              <a:t>Polisi</a:t>
            </a:r>
            <a:r>
              <a:rPr lang="en-US" altLang="en-US" dirty="0">
                <a:solidFill>
                  <a:srgbClr val="FF0000"/>
                </a:solidFill>
                <a:ea typeface="ＭＳ Ｐゴシック" pitchFamily="34" charset="-128"/>
              </a:rPr>
              <a:t> </a:t>
            </a:r>
            <a:r>
              <a:rPr lang="en-US" altLang="en-US" dirty="0" err="1">
                <a:solidFill>
                  <a:srgbClr val="FF0000"/>
                </a:solidFill>
                <a:ea typeface="ＭＳ Ｐゴシック" pitchFamily="34" charset="-128"/>
              </a:rPr>
              <a:t>diogelu</a:t>
            </a:r>
            <a:endParaRPr lang="en-US" altLang="en-US" dirty="0">
              <a:solidFill>
                <a:srgbClr val="FF0000"/>
              </a:solidFill>
              <a:ea typeface="ＭＳ Ｐゴシック" pitchFamily="34" charset="-128"/>
            </a:endParaRPr>
          </a:p>
          <a:p>
            <a:pPr>
              <a:buFont typeface="Wingdings" panose="05000000000000000000" pitchFamily="2" charset="2"/>
              <a:buChar char="Ø"/>
              <a:defRPr/>
            </a:pPr>
            <a:r>
              <a:rPr lang="en-US" altLang="en-US" dirty="0" err="1">
                <a:solidFill>
                  <a:srgbClr val="FFC000"/>
                </a:solidFill>
                <a:ea typeface="ＭＳ Ｐゴシック" pitchFamily="34" charset="-128"/>
              </a:rPr>
              <a:t>Polisi</a:t>
            </a:r>
            <a:r>
              <a:rPr lang="en-US" altLang="en-US" dirty="0">
                <a:solidFill>
                  <a:srgbClr val="FFC000"/>
                </a:solidFill>
                <a:ea typeface="ＭＳ Ｐゴシック" pitchFamily="34" charset="-128"/>
              </a:rPr>
              <a:t>  a </a:t>
            </a:r>
            <a:r>
              <a:rPr lang="en-US" altLang="en-US" dirty="0" err="1">
                <a:solidFill>
                  <a:srgbClr val="FFC000"/>
                </a:solidFill>
                <a:ea typeface="ＭＳ Ｐゴシック" pitchFamily="34" charset="-128"/>
              </a:rPr>
              <a:t>gweithdrefnau</a:t>
            </a:r>
            <a:r>
              <a:rPr lang="en-US" altLang="en-US" dirty="0">
                <a:solidFill>
                  <a:srgbClr val="FFC000"/>
                </a:solidFill>
                <a:ea typeface="ＭＳ Ｐゴシック" pitchFamily="34" charset="-128"/>
              </a:rPr>
              <a:t> </a:t>
            </a:r>
            <a:r>
              <a:rPr lang="en-US" altLang="en-US" dirty="0" err="1">
                <a:solidFill>
                  <a:srgbClr val="FFC000"/>
                </a:solidFill>
                <a:ea typeface="ＭＳ Ｐゴシック" pitchFamily="34" charset="-128"/>
              </a:rPr>
              <a:t>amddiffyn</a:t>
            </a:r>
            <a:r>
              <a:rPr lang="en-US" altLang="en-US" dirty="0">
                <a:solidFill>
                  <a:srgbClr val="FFC000"/>
                </a:solidFill>
                <a:ea typeface="ＭＳ Ｐゴシック" pitchFamily="34" charset="-128"/>
              </a:rPr>
              <a:t> plant</a:t>
            </a:r>
          </a:p>
          <a:p>
            <a:pPr>
              <a:buFont typeface="Wingdings" panose="05000000000000000000" pitchFamily="2" charset="2"/>
              <a:buChar char="Ø"/>
              <a:defRPr/>
            </a:pPr>
            <a:r>
              <a:rPr lang="en-US" altLang="en-US" dirty="0" err="1">
                <a:solidFill>
                  <a:srgbClr val="00B050"/>
                </a:solidFill>
                <a:ea typeface="ＭＳ Ｐゴシック" pitchFamily="34" charset="-128"/>
              </a:rPr>
              <a:t>Polisi</a:t>
            </a:r>
            <a:r>
              <a:rPr lang="en-US" altLang="en-US" dirty="0">
                <a:solidFill>
                  <a:srgbClr val="00B050"/>
                </a:solidFill>
                <a:ea typeface="ＭＳ Ｐゴシック" pitchFamily="34" charset="-128"/>
              </a:rPr>
              <a:t> </a:t>
            </a:r>
            <a:r>
              <a:rPr lang="en-US" altLang="en-US" dirty="0" err="1">
                <a:solidFill>
                  <a:srgbClr val="00B050"/>
                </a:solidFill>
                <a:ea typeface="ＭＳ Ｐゴシック" pitchFamily="34" charset="-128"/>
              </a:rPr>
              <a:t>chwythu’r</a:t>
            </a:r>
            <a:r>
              <a:rPr lang="en-US" altLang="en-US" dirty="0">
                <a:solidFill>
                  <a:srgbClr val="00B050"/>
                </a:solidFill>
                <a:ea typeface="ＭＳ Ｐゴシック" pitchFamily="34" charset="-128"/>
              </a:rPr>
              <a:t> </a:t>
            </a:r>
            <a:r>
              <a:rPr lang="en-US" altLang="en-US" dirty="0" err="1">
                <a:solidFill>
                  <a:srgbClr val="00B050"/>
                </a:solidFill>
                <a:ea typeface="ＭＳ Ｐゴシック" pitchFamily="34" charset="-128"/>
              </a:rPr>
              <a:t>chwiban</a:t>
            </a:r>
            <a:r>
              <a:rPr lang="en-US" altLang="en-US" dirty="0">
                <a:solidFill>
                  <a:srgbClr val="00B050"/>
                </a:solidFill>
                <a:ea typeface="ＭＳ Ｐゴシック" pitchFamily="34" charset="-128"/>
              </a:rPr>
              <a:t> </a:t>
            </a:r>
          </a:p>
          <a:p>
            <a:pPr>
              <a:defRPr/>
            </a:pPr>
            <a:endParaRPr lang="en-US" altLang="en-US" dirty="0">
              <a:ea typeface="ＭＳ Ｐゴシック" pitchFamily="34" charset="-128"/>
            </a:endParaRPr>
          </a:p>
        </p:txBody>
      </p:sp>
      <p:sp>
        <p:nvSpPr>
          <p:cNvPr id="16387" name="Content Placeholder 6"/>
          <p:cNvSpPr>
            <a:spLocks noGrp="1"/>
          </p:cNvSpPr>
          <p:nvPr>
            <p:ph sz="half" idx="2"/>
          </p:nvPr>
        </p:nvSpPr>
        <p:spPr>
          <a:xfrm>
            <a:off x="6172200" y="3378199"/>
            <a:ext cx="5181600" cy="2798764"/>
          </a:xfrm>
        </p:spPr>
        <p:style>
          <a:lnRef idx="2">
            <a:schemeClr val="accent2"/>
          </a:lnRef>
          <a:fillRef idx="1">
            <a:schemeClr val="lt1"/>
          </a:fillRef>
          <a:effectRef idx="0">
            <a:schemeClr val="accent2"/>
          </a:effectRef>
          <a:fontRef idx="minor">
            <a:schemeClr val="dk1"/>
          </a:fontRef>
        </p:style>
        <p:txBody>
          <a:bodyPr/>
          <a:lstStyle/>
          <a:p>
            <a:pPr marL="109537" indent="0">
              <a:buNone/>
              <a:defRPr/>
            </a:pPr>
            <a:r>
              <a:rPr lang="en-GB" altLang="en-US" sz="2400" i="1" dirty="0">
                <a:ea typeface="ＭＳ Ｐゴシック" pitchFamily="34" charset="-128"/>
              </a:rPr>
              <a:t>Every school and organisation must have a </a:t>
            </a:r>
          </a:p>
          <a:p>
            <a:pPr>
              <a:defRPr/>
            </a:pPr>
            <a:r>
              <a:rPr lang="en-GB" altLang="en-US" sz="2400" b="1" i="1" dirty="0">
                <a:solidFill>
                  <a:srgbClr val="FF0000"/>
                </a:solidFill>
                <a:ea typeface="ＭＳ Ｐゴシック" pitchFamily="34" charset="-128"/>
              </a:rPr>
              <a:t>Safeguarding policy</a:t>
            </a:r>
          </a:p>
          <a:p>
            <a:pPr>
              <a:defRPr/>
            </a:pPr>
            <a:r>
              <a:rPr lang="en-GB" altLang="en-US" sz="2400" b="1" i="1" dirty="0">
                <a:solidFill>
                  <a:srgbClr val="FFC000"/>
                </a:solidFill>
                <a:ea typeface="ＭＳ Ｐゴシック" pitchFamily="34" charset="-128"/>
              </a:rPr>
              <a:t>Child Protection and Procedure Policy</a:t>
            </a:r>
          </a:p>
          <a:p>
            <a:pPr>
              <a:defRPr/>
            </a:pPr>
            <a:r>
              <a:rPr lang="en-GB" altLang="en-US" sz="2400" b="1" i="1" dirty="0">
                <a:solidFill>
                  <a:srgbClr val="00B050"/>
                </a:solidFill>
                <a:ea typeface="ＭＳ Ｐゴシック" pitchFamily="34" charset="-128"/>
              </a:rPr>
              <a:t>Whistleblowing policy</a:t>
            </a:r>
          </a:p>
        </p:txBody>
      </p:sp>
      <p:pic>
        <p:nvPicPr>
          <p:cNvPr id="2" name="Picture 1"/>
          <p:cNvPicPr>
            <a:picLocks noChangeAspect="1"/>
          </p:cNvPicPr>
          <p:nvPr/>
        </p:nvPicPr>
        <p:blipFill>
          <a:blip r:embed="rId2"/>
          <a:stretch>
            <a:fillRect/>
          </a:stretch>
        </p:blipFill>
        <p:spPr>
          <a:xfrm>
            <a:off x="4800600" y="1805278"/>
            <a:ext cx="2071687" cy="1458330"/>
          </a:xfrm>
          <a:prstGeom prst="rect">
            <a:avLst/>
          </a:prstGeom>
        </p:spPr>
      </p:pic>
    </p:spTree>
    <p:extLst>
      <p:ext uri="{BB962C8B-B14F-4D97-AF65-F5344CB8AC3E}">
        <p14:creationId xmlns:p14="http://schemas.microsoft.com/office/powerpoint/2010/main" val="1008973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200" dirty="0" err="1"/>
              <a:t>Polisiau</a:t>
            </a:r>
            <a:r>
              <a:rPr lang="en-GB" sz="3200" dirty="0"/>
              <a:t> </a:t>
            </a:r>
            <a:r>
              <a:rPr lang="en-GB" sz="3200" dirty="0" err="1"/>
              <a:t>Diogelu</a:t>
            </a:r>
            <a:br>
              <a:rPr lang="en-GB" sz="3200" dirty="0"/>
            </a:br>
            <a:r>
              <a:rPr lang="en-GB" sz="3200" i="1" dirty="0">
                <a:solidFill>
                  <a:schemeClr val="accent2"/>
                </a:solidFill>
              </a:rPr>
              <a:t>Safeguarding Policies</a:t>
            </a:r>
          </a:p>
        </p:txBody>
      </p:sp>
      <p:sp>
        <p:nvSpPr>
          <p:cNvPr id="22530" name="Rectangle 3"/>
          <p:cNvSpPr>
            <a:spLocks noGrp="1" noChangeArrowheads="1"/>
          </p:cNvSpPr>
          <p:nvPr>
            <p:ph sz="half" idx="1"/>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109537" indent="0">
              <a:buNone/>
              <a:defRPr/>
            </a:pPr>
            <a:r>
              <a:rPr lang="en-US" altLang="en-US" sz="3200" dirty="0" err="1">
                <a:ea typeface="ＭＳ Ｐゴシック" pitchFamily="34" charset="-128"/>
              </a:rPr>
              <a:t>Rhaid</a:t>
            </a:r>
            <a:r>
              <a:rPr lang="en-US" altLang="en-US" sz="3200" dirty="0">
                <a:ea typeface="ＭＳ Ｐゴシック" pitchFamily="34" charset="-128"/>
              </a:rPr>
              <a:t> </a:t>
            </a:r>
            <a:r>
              <a:rPr lang="en-US" altLang="en-US" sz="3200" dirty="0" err="1">
                <a:ea typeface="ＭＳ Ｐゴシック" pitchFamily="34" charset="-128"/>
              </a:rPr>
              <a:t>i</a:t>
            </a:r>
            <a:r>
              <a:rPr lang="en-US" altLang="en-US" sz="3200" dirty="0">
                <a:ea typeface="ＭＳ Ｐゴシック" pitchFamily="34" charset="-128"/>
              </a:rPr>
              <a:t> </a:t>
            </a:r>
            <a:r>
              <a:rPr lang="en-US" altLang="en-US" sz="3200" dirty="0" err="1">
                <a:ea typeface="ＭＳ Ｐゴシック" pitchFamily="34" charset="-128"/>
              </a:rPr>
              <a:t>ysgolion</a:t>
            </a:r>
            <a:r>
              <a:rPr lang="en-US" altLang="en-US" sz="3200" dirty="0">
                <a:ea typeface="ＭＳ Ｐゴシック" pitchFamily="34" charset="-128"/>
              </a:rPr>
              <a:t> </a:t>
            </a:r>
            <a:r>
              <a:rPr lang="en-US" altLang="en-US" sz="3200" dirty="0" err="1">
                <a:ea typeface="ＭＳ Ｐゴシック" pitchFamily="34" charset="-128"/>
              </a:rPr>
              <a:t>hefyd</a:t>
            </a:r>
            <a:r>
              <a:rPr lang="en-US" altLang="en-US" sz="3200" dirty="0">
                <a:ea typeface="ＭＳ Ｐゴシック" pitchFamily="34" charset="-128"/>
              </a:rPr>
              <a:t> </a:t>
            </a:r>
            <a:r>
              <a:rPr lang="en-US" altLang="en-US" sz="3200" dirty="0" err="1">
                <a:ea typeface="ＭＳ Ｐゴシック" pitchFamily="34" charset="-128"/>
              </a:rPr>
              <a:t>gael</a:t>
            </a:r>
            <a:endParaRPr lang="en-US" altLang="en-US" sz="3200" dirty="0">
              <a:ea typeface="ＭＳ Ｐゴシック" pitchFamily="34" charset="-128"/>
            </a:endParaRPr>
          </a:p>
          <a:p>
            <a:pPr lvl="1">
              <a:defRPr/>
            </a:pPr>
            <a:r>
              <a:rPr lang="en-US" altLang="en-US" sz="2800" b="1" dirty="0" err="1">
                <a:solidFill>
                  <a:srgbClr val="FF0000"/>
                </a:solidFill>
                <a:ea typeface="ＭＳ Ｐゴシック" pitchFamily="34" charset="-128"/>
              </a:rPr>
              <a:t>Polisi</a:t>
            </a:r>
            <a:r>
              <a:rPr lang="en-US" altLang="en-US" sz="2800" b="1" dirty="0">
                <a:solidFill>
                  <a:srgbClr val="FF0000"/>
                </a:solidFill>
                <a:ea typeface="ＭＳ Ｐゴシック" pitchFamily="34" charset="-128"/>
              </a:rPr>
              <a:t> </a:t>
            </a:r>
            <a:r>
              <a:rPr lang="en-US" altLang="en-US" sz="2800" b="1" dirty="0" err="1">
                <a:solidFill>
                  <a:srgbClr val="FF0000"/>
                </a:solidFill>
                <a:ea typeface="ＭＳ Ｐゴシック" pitchFamily="34" charset="-128"/>
              </a:rPr>
              <a:t>defnydd</a:t>
            </a:r>
            <a:r>
              <a:rPr lang="en-US" altLang="en-US" sz="2800" b="1" dirty="0">
                <a:solidFill>
                  <a:srgbClr val="FF0000"/>
                </a:solidFill>
                <a:ea typeface="ＭＳ Ｐゴシック" pitchFamily="34" charset="-128"/>
              </a:rPr>
              <a:t> </a:t>
            </a:r>
            <a:r>
              <a:rPr lang="en-US" altLang="en-US" sz="2800" b="1" dirty="0" err="1">
                <a:solidFill>
                  <a:srgbClr val="FF0000"/>
                </a:solidFill>
                <a:ea typeface="ＭＳ Ｐゴシック" pitchFamily="34" charset="-128"/>
              </a:rPr>
              <a:t>addas</a:t>
            </a:r>
            <a:r>
              <a:rPr lang="en-US" altLang="en-US" sz="2800" b="1" dirty="0">
                <a:solidFill>
                  <a:srgbClr val="FF0000"/>
                </a:solidFill>
                <a:ea typeface="ＭＳ Ｐゴシック" pitchFamily="34" charset="-128"/>
              </a:rPr>
              <a:t> o </a:t>
            </a:r>
            <a:r>
              <a:rPr lang="en-US" altLang="en-US" sz="2800" b="1" dirty="0" err="1">
                <a:solidFill>
                  <a:srgbClr val="FF0000"/>
                </a:solidFill>
                <a:ea typeface="ＭＳ Ｐゴシック" pitchFamily="34" charset="-128"/>
              </a:rPr>
              <a:t>DGCh</a:t>
            </a:r>
            <a:endParaRPr lang="en-US" altLang="en-US" sz="2800" b="1" dirty="0">
              <a:solidFill>
                <a:srgbClr val="FF0000"/>
              </a:solidFill>
              <a:ea typeface="ＭＳ Ｐゴシック" pitchFamily="34" charset="-128"/>
            </a:endParaRPr>
          </a:p>
          <a:p>
            <a:pPr lvl="1">
              <a:defRPr/>
            </a:pPr>
            <a:r>
              <a:rPr lang="en-US" altLang="en-US" sz="2800" b="1" dirty="0" err="1">
                <a:solidFill>
                  <a:srgbClr val="FFC000"/>
                </a:solidFill>
                <a:ea typeface="ＭＳ Ｐゴシック" pitchFamily="34" charset="-128"/>
              </a:rPr>
              <a:t>Polisi</a:t>
            </a:r>
            <a:r>
              <a:rPr lang="en-US" altLang="en-US" sz="2800" b="1" dirty="0">
                <a:solidFill>
                  <a:srgbClr val="FFC000"/>
                </a:solidFill>
                <a:ea typeface="ＭＳ Ｐゴシック" pitchFamily="34" charset="-128"/>
              </a:rPr>
              <a:t> </a:t>
            </a:r>
            <a:r>
              <a:rPr lang="en-US" altLang="en-US" sz="2800" b="1" dirty="0" err="1">
                <a:solidFill>
                  <a:srgbClr val="FFC000"/>
                </a:solidFill>
                <a:ea typeface="ＭＳ Ｐゴシック" pitchFamily="34" charset="-128"/>
              </a:rPr>
              <a:t>ffonau</a:t>
            </a:r>
            <a:r>
              <a:rPr lang="en-US" altLang="en-US" sz="2800" b="1" dirty="0">
                <a:solidFill>
                  <a:srgbClr val="FFC000"/>
                </a:solidFill>
                <a:ea typeface="ＭＳ Ｐゴシック" pitchFamily="34" charset="-128"/>
              </a:rPr>
              <a:t> </a:t>
            </a:r>
            <a:r>
              <a:rPr lang="en-US" altLang="en-US" sz="2800" b="1" dirty="0" err="1">
                <a:solidFill>
                  <a:srgbClr val="FFC000"/>
                </a:solidFill>
                <a:ea typeface="ＭＳ Ｐゴシック" pitchFamily="34" charset="-128"/>
              </a:rPr>
              <a:t>symudol</a:t>
            </a:r>
            <a:endParaRPr lang="en-US" altLang="en-US" sz="2800" b="1" dirty="0">
              <a:solidFill>
                <a:srgbClr val="FFC000"/>
              </a:solidFill>
              <a:ea typeface="ＭＳ Ｐゴシック" pitchFamily="34" charset="-128"/>
            </a:endParaRPr>
          </a:p>
          <a:p>
            <a:pPr lvl="1">
              <a:defRPr/>
            </a:pPr>
            <a:r>
              <a:rPr lang="en-US" altLang="en-US" sz="2800" b="1" dirty="0" err="1">
                <a:solidFill>
                  <a:srgbClr val="00B050"/>
                </a:solidFill>
                <a:ea typeface="ＭＳ Ｐゴシック" pitchFamily="34" charset="-128"/>
              </a:rPr>
              <a:t>Polisi</a:t>
            </a:r>
            <a:r>
              <a:rPr lang="en-US" altLang="en-US" sz="2800" b="1" dirty="0">
                <a:solidFill>
                  <a:srgbClr val="00B050"/>
                </a:solidFill>
                <a:ea typeface="ＭＳ Ｐゴシック" pitchFamily="34" charset="-128"/>
              </a:rPr>
              <a:t> </a:t>
            </a:r>
            <a:r>
              <a:rPr lang="en-US" altLang="en-US" sz="2800" b="1" dirty="0" err="1">
                <a:solidFill>
                  <a:srgbClr val="00B050"/>
                </a:solidFill>
                <a:ea typeface="ＭＳ Ｐゴシック" pitchFamily="34" charset="-128"/>
              </a:rPr>
              <a:t>ymdriniaeth</a:t>
            </a:r>
            <a:r>
              <a:rPr lang="en-US" altLang="en-US" sz="2800" b="1" dirty="0">
                <a:solidFill>
                  <a:srgbClr val="00B050"/>
                </a:solidFill>
                <a:ea typeface="ＭＳ Ｐゴシック" pitchFamily="34" charset="-128"/>
              </a:rPr>
              <a:t> </a:t>
            </a:r>
            <a:r>
              <a:rPr lang="en-US" altLang="en-US" sz="2800" b="1" dirty="0" err="1">
                <a:solidFill>
                  <a:srgbClr val="00B050"/>
                </a:solidFill>
                <a:ea typeface="ＭＳ Ｐゴシック" pitchFamily="34" charset="-128"/>
              </a:rPr>
              <a:t>bositif</a:t>
            </a:r>
            <a:endParaRPr lang="en-US" altLang="en-US" sz="2800" b="1" dirty="0">
              <a:solidFill>
                <a:srgbClr val="00B050"/>
              </a:solidFill>
              <a:ea typeface="ＭＳ Ｐゴシック" pitchFamily="34" charset="-128"/>
            </a:endParaRPr>
          </a:p>
          <a:p>
            <a:pPr marL="457200" lvl="1" indent="0">
              <a:buNone/>
              <a:defRPr/>
            </a:pPr>
            <a:endParaRPr lang="en-US" altLang="en-US" sz="2800" dirty="0">
              <a:solidFill>
                <a:srgbClr val="00B050"/>
              </a:solidFill>
              <a:ea typeface="ＭＳ Ｐゴシック" pitchFamily="34" charset="-128"/>
            </a:endParaRPr>
          </a:p>
          <a:p>
            <a:pPr>
              <a:defRPr/>
            </a:pPr>
            <a:r>
              <a:rPr lang="en-US" altLang="en-US" sz="3200" dirty="0" err="1">
                <a:ea typeface="ＭＳ Ｐゴシック" pitchFamily="34" charset="-128"/>
              </a:rPr>
              <a:t>Adfyfyriwch</a:t>
            </a:r>
            <a:r>
              <a:rPr lang="en-US" altLang="en-US" sz="3200" dirty="0">
                <a:ea typeface="ＭＳ Ｐゴシック" pitchFamily="34" charset="-128"/>
              </a:rPr>
              <a:t>: </a:t>
            </a:r>
            <a:r>
              <a:rPr lang="en-US" altLang="en-US" sz="3200" dirty="0" err="1">
                <a:ea typeface="ＭＳ Ｐゴシック" pitchFamily="34" charset="-128"/>
              </a:rPr>
              <a:t>Sut</a:t>
            </a:r>
            <a:r>
              <a:rPr lang="en-US" altLang="en-US" sz="3200" dirty="0">
                <a:ea typeface="ＭＳ Ｐゴシック" pitchFamily="34" charset="-128"/>
              </a:rPr>
              <a:t> </a:t>
            </a:r>
            <a:r>
              <a:rPr lang="en-US" altLang="en-US" sz="3200" dirty="0" err="1">
                <a:ea typeface="ＭＳ Ｐゴシック" pitchFamily="34" charset="-128"/>
              </a:rPr>
              <a:t>mae’r</a:t>
            </a:r>
            <a:r>
              <a:rPr lang="en-US" altLang="en-US" sz="3200" dirty="0">
                <a:ea typeface="ＭＳ Ｐゴシック" pitchFamily="34" charset="-128"/>
              </a:rPr>
              <a:t> </a:t>
            </a:r>
            <a:r>
              <a:rPr lang="en-US" altLang="en-US" sz="3200" dirty="0" err="1">
                <a:ea typeface="ＭＳ Ｐゴシック" pitchFamily="34" charset="-128"/>
              </a:rPr>
              <a:t>polisiau</a:t>
            </a:r>
            <a:r>
              <a:rPr lang="en-US" altLang="en-US" sz="3200" dirty="0">
                <a:ea typeface="ＭＳ Ｐゴシック" pitchFamily="34" charset="-128"/>
              </a:rPr>
              <a:t> </a:t>
            </a:r>
            <a:r>
              <a:rPr lang="en-US" altLang="en-US" sz="3200" dirty="0" err="1">
                <a:ea typeface="ＭＳ Ｐゴシック" pitchFamily="34" charset="-128"/>
              </a:rPr>
              <a:t>yma</a:t>
            </a:r>
            <a:r>
              <a:rPr lang="en-US" altLang="en-US" sz="3200" dirty="0">
                <a:ea typeface="ＭＳ Ｐゴシック" pitchFamily="34" charset="-128"/>
              </a:rPr>
              <a:t> </a:t>
            </a:r>
            <a:r>
              <a:rPr lang="en-US" altLang="en-US" sz="3200" dirty="0" err="1">
                <a:ea typeface="ＭＳ Ｐゴシック" pitchFamily="34" charset="-128"/>
              </a:rPr>
              <a:t>yn</a:t>
            </a:r>
            <a:r>
              <a:rPr lang="en-US" altLang="en-US" sz="3200" dirty="0">
                <a:ea typeface="ＭＳ Ｐゴシック" pitchFamily="34" charset="-128"/>
              </a:rPr>
              <a:t> </a:t>
            </a:r>
            <a:r>
              <a:rPr lang="en-US" altLang="en-US" sz="3200" dirty="0" err="1">
                <a:ea typeface="ＭＳ Ｐゴシック" pitchFamily="34" charset="-128"/>
              </a:rPr>
              <a:t>cefnogi</a:t>
            </a:r>
            <a:r>
              <a:rPr lang="en-US" altLang="en-US" sz="3200" dirty="0">
                <a:ea typeface="ＭＳ Ｐゴシック" pitchFamily="34" charset="-128"/>
              </a:rPr>
              <a:t> </a:t>
            </a:r>
            <a:r>
              <a:rPr lang="en-US" altLang="en-US" sz="3200" dirty="0" err="1">
                <a:ea typeface="ＭＳ Ｐゴシック" pitchFamily="34" charset="-128"/>
              </a:rPr>
              <a:t>diogelu</a:t>
            </a:r>
            <a:r>
              <a:rPr lang="en-US" altLang="en-US" sz="3200" dirty="0">
                <a:ea typeface="ＭＳ Ｐゴシック" pitchFamily="34" charset="-128"/>
              </a:rPr>
              <a:t>? </a:t>
            </a:r>
          </a:p>
          <a:p>
            <a:pPr marL="0" indent="0">
              <a:buNone/>
              <a:defRPr/>
            </a:pPr>
            <a:endParaRPr lang="en-US" altLang="en-US" sz="3200" dirty="0">
              <a:ea typeface="ＭＳ Ｐゴシック" pitchFamily="34" charset="-128"/>
            </a:endParaRPr>
          </a:p>
          <a:p>
            <a:pPr>
              <a:defRPr/>
            </a:pPr>
            <a:r>
              <a:rPr lang="en-US" altLang="en-US" sz="3200" dirty="0">
                <a:ea typeface="ＭＳ Ｐゴシック" pitchFamily="34" charset="-128"/>
              </a:rPr>
              <a:t>Mae </a:t>
            </a:r>
            <a:r>
              <a:rPr lang="en-US" altLang="en-US" sz="3200" dirty="0" err="1">
                <a:ea typeface="ＭＳ Ｐゴシック" pitchFamily="34" charset="-128"/>
              </a:rPr>
              <a:t>hyfforddiant</a:t>
            </a:r>
            <a:r>
              <a:rPr lang="en-US" altLang="en-US" sz="3200" dirty="0">
                <a:ea typeface="ＭＳ Ｐゴシック" pitchFamily="34" charset="-128"/>
              </a:rPr>
              <a:t> staff </a:t>
            </a:r>
            <a:r>
              <a:rPr lang="en-US" altLang="en-US" sz="3200" dirty="0" err="1">
                <a:ea typeface="ＭＳ Ｐゴシック" pitchFamily="34" charset="-128"/>
              </a:rPr>
              <a:t>rheolaidd</a:t>
            </a:r>
            <a:r>
              <a:rPr lang="en-US" altLang="en-US" sz="3200" dirty="0">
                <a:ea typeface="ＭＳ Ｐゴシック" pitchFamily="34" charset="-128"/>
              </a:rPr>
              <a:t> </a:t>
            </a:r>
            <a:r>
              <a:rPr lang="en-US" altLang="en-US" sz="3200" dirty="0" err="1">
                <a:ea typeface="ＭＳ Ｐゴシック" pitchFamily="34" charset="-128"/>
              </a:rPr>
              <a:t>yn</a:t>
            </a:r>
            <a:r>
              <a:rPr lang="en-US" altLang="en-US" sz="3200" dirty="0">
                <a:ea typeface="ＭＳ Ｐゴシック" pitchFamily="34" charset="-128"/>
              </a:rPr>
              <a:t> </a:t>
            </a:r>
            <a:r>
              <a:rPr lang="en-US" altLang="en-US" sz="3200" dirty="0" err="1">
                <a:ea typeface="ＭＳ Ｐゴシック" pitchFamily="34" charset="-128"/>
              </a:rPr>
              <a:t>holl</a:t>
            </a:r>
            <a:r>
              <a:rPr lang="en-US" altLang="en-US" sz="3200" dirty="0">
                <a:ea typeface="ＭＳ Ｐゴシック" pitchFamily="34" charset="-128"/>
              </a:rPr>
              <a:t> </a:t>
            </a:r>
            <a:r>
              <a:rPr lang="en-US" altLang="en-US" sz="3200" dirty="0" err="1">
                <a:ea typeface="ＭＳ Ｐゴシック" pitchFamily="34" charset="-128"/>
              </a:rPr>
              <a:t>bwysig</a:t>
            </a:r>
            <a:r>
              <a:rPr lang="en-US" altLang="en-US" sz="3200" dirty="0">
                <a:ea typeface="ＭＳ Ｐゴシック" pitchFamily="34" charset="-128"/>
              </a:rPr>
              <a:t> </a:t>
            </a:r>
          </a:p>
        </p:txBody>
      </p:sp>
      <p:sp>
        <p:nvSpPr>
          <p:cNvPr id="16387"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marL="109537" indent="0">
              <a:buNone/>
              <a:defRPr/>
            </a:pPr>
            <a:r>
              <a:rPr lang="en-GB" altLang="en-US" sz="3300" i="1" dirty="0">
                <a:ea typeface="ＭＳ Ｐゴシック" pitchFamily="34" charset="-128"/>
              </a:rPr>
              <a:t>Schools also have:</a:t>
            </a:r>
          </a:p>
          <a:p>
            <a:pPr lvl="1">
              <a:defRPr/>
            </a:pPr>
            <a:r>
              <a:rPr lang="en-GB" altLang="en-US" sz="3300" b="1" i="1" dirty="0">
                <a:solidFill>
                  <a:srgbClr val="FF0000"/>
                </a:solidFill>
                <a:ea typeface="ＭＳ Ｐゴシック" pitchFamily="34" charset="-128"/>
              </a:rPr>
              <a:t>Acceptable  ICT Use Policy</a:t>
            </a:r>
          </a:p>
          <a:p>
            <a:pPr lvl="1">
              <a:defRPr/>
            </a:pPr>
            <a:r>
              <a:rPr lang="en-GB" altLang="en-US" sz="3300" b="1" i="1" dirty="0">
                <a:solidFill>
                  <a:srgbClr val="FFC000"/>
                </a:solidFill>
                <a:ea typeface="ＭＳ Ｐゴシック" pitchFamily="34" charset="-128"/>
              </a:rPr>
              <a:t>Mobile Technology Policy </a:t>
            </a:r>
          </a:p>
          <a:p>
            <a:pPr lvl="1">
              <a:defRPr/>
            </a:pPr>
            <a:r>
              <a:rPr lang="en-GB" altLang="en-US" sz="3300" b="1" i="1" dirty="0">
                <a:solidFill>
                  <a:srgbClr val="00B050"/>
                </a:solidFill>
                <a:ea typeface="ＭＳ Ｐゴシック" pitchFamily="34" charset="-128"/>
              </a:rPr>
              <a:t>Positive Handling Policy</a:t>
            </a:r>
          </a:p>
          <a:p>
            <a:pPr marL="457200" lvl="1" indent="0">
              <a:buNone/>
              <a:defRPr/>
            </a:pPr>
            <a:endParaRPr lang="en-GB" altLang="en-US" sz="3300" b="1" i="1" dirty="0">
              <a:solidFill>
                <a:srgbClr val="00B050"/>
              </a:solidFill>
              <a:ea typeface="ＭＳ Ｐゴシック" pitchFamily="34" charset="-128"/>
            </a:endParaRPr>
          </a:p>
          <a:p>
            <a:pPr>
              <a:defRPr/>
            </a:pPr>
            <a:r>
              <a:rPr lang="en-GB" altLang="en-US" sz="3300" i="1" dirty="0">
                <a:ea typeface="ＭＳ Ｐゴシック" pitchFamily="34" charset="-128"/>
              </a:rPr>
              <a:t>Reflect: In what way do these policies support safeguarding? </a:t>
            </a:r>
          </a:p>
          <a:p>
            <a:pPr marL="0" indent="0">
              <a:buNone/>
              <a:defRPr/>
            </a:pPr>
            <a:endParaRPr lang="en-GB" altLang="en-US" sz="3300" b="1" i="1" dirty="0">
              <a:ea typeface="ＭＳ Ｐゴシック" pitchFamily="34" charset="-128"/>
            </a:endParaRPr>
          </a:p>
          <a:p>
            <a:pPr>
              <a:defRPr/>
            </a:pPr>
            <a:r>
              <a:rPr lang="en-GB" altLang="en-US" sz="3300" i="1" dirty="0">
                <a:ea typeface="ＭＳ Ｐゴシック" pitchFamily="34" charset="-128"/>
              </a:rPr>
              <a:t>Regular staff training is essential</a:t>
            </a:r>
          </a:p>
          <a:p>
            <a:pPr marL="109537" indent="0">
              <a:buNone/>
              <a:defRPr/>
            </a:pPr>
            <a:endParaRPr lang="en-US" altLang="en-US" sz="3200" i="1" dirty="0">
              <a:ea typeface="ＭＳ Ｐゴシック" pitchFamily="34" charset="-128"/>
            </a:endParaRPr>
          </a:p>
        </p:txBody>
      </p:sp>
    </p:spTree>
    <p:extLst>
      <p:ext uri="{BB962C8B-B14F-4D97-AF65-F5344CB8AC3E}">
        <p14:creationId xmlns:p14="http://schemas.microsoft.com/office/powerpoint/2010/main" val="983364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t>Diogelu</a:t>
            </a:r>
            <a:r>
              <a:rPr lang="en-GB" dirty="0"/>
              <a:t> Plant </a:t>
            </a:r>
            <a:r>
              <a:rPr lang="en-GB" dirty="0" err="1"/>
              <a:t>mewn</a:t>
            </a:r>
            <a:r>
              <a:rPr lang="en-GB" dirty="0"/>
              <a:t> </a:t>
            </a:r>
            <a:r>
              <a:rPr lang="en-GB" dirty="0" err="1"/>
              <a:t>Byd</a:t>
            </a:r>
            <a:r>
              <a:rPr lang="en-GB" dirty="0"/>
              <a:t> </a:t>
            </a:r>
            <a:r>
              <a:rPr lang="en-GB" dirty="0" err="1"/>
              <a:t>Digidol</a:t>
            </a:r>
            <a:r>
              <a:rPr lang="en-GB" dirty="0"/>
              <a:t> </a:t>
            </a:r>
            <a:br>
              <a:rPr lang="en-GB" dirty="0"/>
            </a:br>
            <a:r>
              <a:rPr lang="en-GB" i="1" dirty="0">
                <a:solidFill>
                  <a:schemeClr val="accent2"/>
                </a:solidFill>
              </a:rPr>
              <a:t>Safeguarding in a Digital World</a:t>
            </a: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cy-GB" dirty="0">
                <a:ea typeface="ＭＳ Ｐゴシック" panose="020B0600070205080204" pitchFamily="34" charset="-128"/>
              </a:rPr>
              <a:t>Mae </a:t>
            </a:r>
            <a:r>
              <a:rPr lang="en-GB" altLang="cy-GB" dirty="0" err="1">
                <a:ea typeface="ＭＳ Ｐゴシック" panose="020B0600070205080204" pitchFamily="34" charset="-128"/>
              </a:rPr>
              <a:t>gan</a:t>
            </a:r>
            <a:r>
              <a:rPr lang="en-GB" altLang="cy-GB" dirty="0">
                <a:ea typeface="ＭＳ Ｐゴシック" panose="020B0600070205080204" pitchFamily="34" charset="-128"/>
              </a:rPr>
              <a:t> </a:t>
            </a:r>
            <a:r>
              <a:rPr lang="en-GB" altLang="cy-GB" dirty="0" err="1">
                <a:ea typeface="ＭＳ Ｐゴシック" panose="020B0600070205080204" pitchFamily="34" charset="-128"/>
              </a:rPr>
              <a:t>blant</a:t>
            </a:r>
            <a:r>
              <a:rPr lang="en-GB" altLang="cy-GB" dirty="0">
                <a:ea typeface="ＭＳ Ｐゴシック" panose="020B0600070205080204" pitchFamily="34" charset="-128"/>
              </a:rPr>
              <a:t> a </a:t>
            </a:r>
            <a:r>
              <a:rPr lang="en-GB" altLang="cy-GB" dirty="0" err="1">
                <a:ea typeface="ＭＳ Ｐゴシック" panose="020B0600070205080204" pitchFamily="34" charset="-128"/>
              </a:rPr>
              <a:t>phobl</a:t>
            </a:r>
            <a:r>
              <a:rPr lang="en-GB" altLang="cy-GB" dirty="0">
                <a:ea typeface="ＭＳ Ｐゴシック" panose="020B0600070205080204" pitchFamily="34" charset="-128"/>
              </a:rPr>
              <a:t> </a:t>
            </a:r>
            <a:r>
              <a:rPr lang="en-GB" altLang="cy-GB" dirty="0" err="1">
                <a:ea typeface="ＭＳ Ｐゴシック" panose="020B0600070205080204" pitchFamily="34" charset="-128"/>
              </a:rPr>
              <a:t>ifanc</a:t>
            </a:r>
            <a:r>
              <a:rPr lang="en-GB" altLang="cy-GB" dirty="0">
                <a:ea typeface="ＭＳ Ｐゴシック" panose="020B0600070205080204" pitchFamily="34" charset="-128"/>
              </a:rPr>
              <a:t> </a:t>
            </a:r>
            <a:r>
              <a:rPr lang="en-GB" altLang="cy-GB" dirty="0" err="1">
                <a:ea typeface="ＭＳ Ｐゴシック" panose="020B0600070205080204" pitchFamily="34" charset="-128"/>
              </a:rPr>
              <a:t>fywydau</a:t>
            </a:r>
            <a:r>
              <a:rPr lang="en-GB" altLang="cy-GB" dirty="0">
                <a:ea typeface="ＭＳ Ｐゴシック" panose="020B0600070205080204" pitchFamily="34" charset="-128"/>
              </a:rPr>
              <a:t> </a:t>
            </a:r>
            <a:r>
              <a:rPr lang="en-GB" altLang="cy-GB" dirty="0" err="1">
                <a:ea typeface="ＭＳ Ｐゴシック" panose="020B0600070205080204" pitchFamily="34" charset="-128"/>
              </a:rPr>
              <a:t>tu</a:t>
            </a:r>
            <a:r>
              <a:rPr lang="en-GB" altLang="cy-GB" dirty="0">
                <a:ea typeface="ＭＳ Ｐゴシック" panose="020B0600070205080204" pitchFamily="34" charset="-128"/>
              </a:rPr>
              <a:t> </a:t>
            </a:r>
            <a:r>
              <a:rPr lang="en-GB" altLang="cy-GB" dirty="0" err="1">
                <a:ea typeface="ＭＳ Ｐゴシック" panose="020B0600070205080204" pitchFamily="34" charset="-128"/>
              </a:rPr>
              <a:t>fewn</a:t>
            </a:r>
            <a:r>
              <a:rPr lang="en-GB" altLang="cy-GB" dirty="0">
                <a:ea typeface="ＭＳ Ｐゴシック" panose="020B0600070205080204" pitchFamily="34" charset="-128"/>
              </a:rPr>
              <a:t> a </a:t>
            </a:r>
            <a:r>
              <a:rPr lang="en-GB" altLang="cy-GB" dirty="0" err="1">
                <a:ea typeface="ＭＳ Ｐゴシック" panose="020B0600070205080204" pitchFamily="34" charset="-128"/>
              </a:rPr>
              <a:t>thu</a:t>
            </a:r>
            <a:r>
              <a:rPr lang="en-GB" altLang="cy-GB" dirty="0">
                <a:ea typeface="ＭＳ Ｐゴシック" panose="020B0600070205080204" pitchFamily="34" charset="-128"/>
              </a:rPr>
              <a:t> </a:t>
            </a:r>
            <a:r>
              <a:rPr lang="en-GB" altLang="cy-GB" dirty="0" err="1">
                <a:ea typeface="ＭＳ Ｐゴシック" panose="020B0600070205080204" pitchFamily="34" charset="-128"/>
              </a:rPr>
              <a:t>allan</a:t>
            </a:r>
            <a:r>
              <a:rPr lang="en-GB" altLang="cy-GB" dirty="0">
                <a:ea typeface="ＭＳ Ｐゴシック" panose="020B0600070205080204" pitchFamily="34" charset="-128"/>
              </a:rPr>
              <a:t> </a:t>
            </a:r>
            <a:r>
              <a:rPr lang="en-GB" altLang="cy-GB" dirty="0" err="1">
                <a:ea typeface="ＭＳ Ｐゴシック" panose="020B0600070205080204" pitchFamily="34" charset="-128"/>
              </a:rPr>
              <a:t>i’r</a:t>
            </a:r>
            <a:r>
              <a:rPr lang="en-GB" altLang="cy-GB" dirty="0">
                <a:ea typeface="ＭＳ Ｐゴシック" panose="020B0600070205080204" pitchFamily="34" charset="-128"/>
              </a:rPr>
              <a:t> </a:t>
            </a:r>
            <a:r>
              <a:rPr lang="en-GB" altLang="cy-GB" dirty="0" err="1">
                <a:ea typeface="ＭＳ Ｐゴシック" panose="020B0600070205080204" pitchFamily="34" charset="-128"/>
              </a:rPr>
              <a:t>ysgol</a:t>
            </a:r>
            <a:r>
              <a:rPr lang="en-GB" altLang="cy-GB" dirty="0">
                <a:ea typeface="ＭＳ Ｐゴシック" panose="020B0600070205080204" pitchFamily="34" charset="-128"/>
              </a:rPr>
              <a:t>, </a:t>
            </a:r>
            <a:r>
              <a:rPr lang="en-GB" altLang="cy-GB" dirty="0" err="1">
                <a:ea typeface="ＭＳ Ｐゴシック" panose="020B0600070205080204" pitchFamily="34" charset="-128"/>
              </a:rPr>
              <a:t>ond</a:t>
            </a:r>
            <a:r>
              <a:rPr lang="en-GB" altLang="cy-GB" dirty="0">
                <a:ea typeface="ＭＳ Ｐゴシック" panose="020B0600070205080204" pitchFamily="34" charset="-128"/>
              </a:rPr>
              <a:t> </a:t>
            </a:r>
            <a:r>
              <a:rPr lang="en-GB" altLang="cy-GB" dirty="0" err="1">
                <a:ea typeface="ＭＳ Ｐゴシック" panose="020B0600070205080204" pitchFamily="34" charset="-128"/>
              </a:rPr>
              <a:t>mae</a:t>
            </a:r>
            <a:r>
              <a:rPr lang="en-GB" altLang="cy-GB" dirty="0">
                <a:ea typeface="ＭＳ Ｐゴシック" panose="020B0600070205080204" pitchFamily="34" charset="-128"/>
              </a:rPr>
              <a:t> </a:t>
            </a:r>
            <a:r>
              <a:rPr lang="en-GB" altLang="cy-GB" dirty="0" err="1">
                <a:ea typeface="ＭＳ Ｐゴシック" panose="020B0600070205080204" pitchFamily="34" charset="-128"/>
              </a:rPr>
              <a:t>hefyd</a:t>
            </a:r>
            <a:r>
              <a:rPr lang="en-GB" altLang="cy-GB" dirty="0">
                <a:ea typeface="ＭＳ Ｐゴシック" panose="020B0600070205080204" pitchFamily="34" charset="-128"/>
              </a:rPr>
              <a:t> </a:t>
            </a:r>
            <a:r>
              <a:rPr lang="en-GB" altLang="cy-GB" dirty="0" err="1">
                <a:ea typeface="ＭＳ Ｐゴシック" panose="020B0600070205080204" pitchFamily="34" charset="-128"/>
              </a:rPr>
              <a:t>ganddynt</a:t>
            </a:r>
            <a:r>
              <a:rPr lang="en-GB" altLang="cy-GB" dirty="0">
                <a:ea typeface="ＭＳ Ｐゴシック" panose="020B0600070205080204" pitchFamily="34" charset="-128"/>
              </a:rPr>
              <a:t> </a:t>
            </a:r>
            <a:r>
              <a:rPr lang="en-GB" altLang="cy-GB" dirty="0" err="1">
                <a:ea typeface="ＭＳ Ｐゴシック" panose="020B0600070205080204" pitchFamily="34" charset="-128"/>
              </a:rPr>
              <a:t>fywyd</a:t>
            </a:r>
            <a:r>
              <a:rPr lang="en-GB" altLang="cy-GB" dirty="0">
                <a:ea typeface="ＭＳ Ｐゴシック" panose="020B0600070205080204" pitchFamily="34" charset="-128"/>
              </a:rPr>
              <a:t> ‘</a:t>
            </a:r>
            <a:r>
              <a:rPr lang="en-GB" altLang="cy-GB" dirty="0" err="1">
                <a:ea typeface="ＭＳ Ｐゴシック" panose="020B0600070205080204" pitchFamily="34" charset="-128"/>
              </a:rPr>
              <a:t>ar-lein</a:t>
            </a:r>
            <a:r>
              <a:rPr lang="en-GB" altLang="cy-GB" dirty="0">
                <a:ea typeface="ＭＳ Ｐゴシック" panose="020B0600070205080204" pitchFamily="34" charset="-128"/>
              </a:rPr>
              <a:t>’ </a:t>
            </a:r>
          </a:p>
          <a:p>
            <a:r>
              <a:rPr lang="en-GB" altLang="cy-GB" dirty="0">
                <a:ea typeface="ＭＳ Ｐゴシック" panose="020B0600070205080204" pitchFamily="34" charset="-128"/>
              </a:rPr>
              <a:t>Mae </a:t>
            </a:r>
            <a:r>
              <a:rPr lang="en-GB" altLang="cy-GB" dirty="0" err="1">
                <a:ea typeface="ＭＳ Ｐゴシック" panose="020B0600070205080204" pitchFamily="34" charset="-128"/>
              </a:rPr>
              <a:t>hyn</a:t>
            </a:r>
            <a:r>
              <a:rPr lang="en-GB" altLang="cy-GB" dirty="0">
                <a:ea typeface="ＭＳ Ｐゴシック" panose="020B0600070205080204" pitchFamily="34" charset="-128"/>
              </a:rPr>
              <a:t> </a:t>
            </a:r>
            <a:r>
              <a:rPr lang="en-GB" altLang="cy-GB" dirty="0" err="1">
                <a:ea typeface="ＭＳ Ｐゴシック" panose="020B0600070205080204" pitchFamily="34" charset="-128"/>
              </a:rPr>
              <a:t>yn</a:t>
            </a:r>
            <a:r>
              <a:rPr lang="en-GB" altLang="cy-GB" dirty="0">
                <a:ea typeface="ＭＳ Ｐゴシック" panose="020B0600070205080204" pitchFamily="34" charset="-128"/>
              </a:rPr>
              <a:t> </a:t>
            </a:r>
            <a:r>
              <a:rPr lang="en-GB" altLang="cy-GB" dirty="0" err="1">
                <a:ea typeface="ＭＳ Ｐゴシック" panose="020B0600070205080204" pitchFamily="34" charset="-128"/>
              </a:rPr>
              <a:t>codi</a:t>
            </a:r>
            <a:r>
              <a:rPr lang="en-GB" altLang="cy-GB" dirty="0">
                <a:ea typeface="ＭＳ Ｐゴシック" panose="020B0600070205080204" pitchFamily="34" charset="-128"/>
              </a:rPr>
              <a:t> </a:t>
            </a:r>
            <a:r>
              <a:rPr lang="en-GB" altLang="cy-GB" dirty="0" err="1">
                <a:ea typeface="ＭＳ Ｐゴシック" panose="020B0600070205080204" pitchFamily="34" charset="-128"/>
              </a:rPr>
              <a:t>nifer</a:t>
            </a:r>
            <a:r>
              <a:rPr lang="en-GB" altLang="cy-GB" dirty="0">
                <a:ea typeface="ＭＳ Ｐゴシック" panose="020B0600070205080204" pitchFamily="34" charset="-128"/>
              </a:rPr>
              <a:t> o </a:t>
            </a:r>
            <a:r>
              <a:rPr lang="en-GB" altLang="cy-GB" dirty="0" err="1">
                <a:ea typeface="ＭＳ Ｐゴシック" panose="020B0600070205080204" pitchFamily="34" charset="-128"/>
              </a:rPr>
              <a:t>faterion</a:t>
            </a:r>
            <a:r>
              <a:rPr lang="en-GB" altLang="cy-GB" dirty="0">
                <a:ea typeface="ＭＳ Ｐゴシック" panose="020B0600070205080204" pitchFamily="34" charset="-128"/>
              </a:rPr>
              <a:t> </a:t>
            </a:r>
            <a:r>
              <a:rPr lang="en-GB" altLang="cy-GB" dirty="0" err="1">
                <a:ea typeface="ＭＳ Ｐゴシック" panose="020B0600070205080204" pitchFamily="34" charset="-128"/>
              </a:rPr>
              <a:t>diogelu</a:t>
            </a:r>
            <a:r>
              <a:rPr lang="en-GB" altLang="cy-GB" dirty="0">
                <a:ea typeface="ＭＳ Ｐゴシック" panose="020B0600070205080204" pitchFamily="34" charset="-128"/>
              </a:rPr>
              <a:t> </a:t>
            </a:r>
            <a:r>
              <a:rPr lang="en-GB" altLang="cy-GB" dirty="0" err="1">
                <a:ea typeface="ＭＳ Ｐゴシック" panose="020B0600070205080204" pitchFamily="34" charset="-128"/>
              </a:rPr>
              <a:t>newydd</a:t>
            </a:r>
            <a:endParaRPr lang="en-GB" altLang="cy-GB" dirty="0">
              <a:ea typeface="ＭＳ Ｐゴシック" panose="020B0600070205080204" pitchFamily="34" charset="-128"/>
            </a:endParaRPr>
          </a:p>
          <a:p>
            <a:r>
              <a:rPr lang="en-GB" altLang="cy-GB" dirty="0">
                <a:ea typeface="ＭＳ Ｐゴシック" panose="020B0600070205080204" pitchFamily="34" charset="-128"/>
              </a:rPr>
              <a:t>Mae e-</a:t>
            </a:r>
            <a:r>
              <a:rPr lang="en-GB" altLang="cy-GB" dirty="0" err="1">
                <a:ea typeface="ＭＳ Ｐゴシック" panose="020B0600070205080204" pitchFamily="34" charset="-128"/>
              </a:rPr>
              <a:t>ddiogelu</a:t>
            </a:r>
            <a:r>
              <a:rPr lang="en-GB" altLang="cy-GB" dirty="0">
                <a:ea typeface="ＭＳ Ｐゴシック" panose="020B0600070205080204" pitchFamily="34" charset="-128"/>
              </a:rPr>
              <a:t> </a:t>
            </a:r>
            <a:r>
              <a:rPr lang="en-GB" altLang="cy-GB" dirty="0" err="1">
                <a:ea typeface="ＭＳ Ｐゴシック" panose="020B0600070205080204" pitchFamily="34" charset="-128"/>
              </a:rPr>
              <a:t>ynglyn</a:t>
            </a:r>
            <a:r>
              <a:rPr lang="en-GB" altLang="cy-GB" dirty="0">
                <a:ea typeface="ＭＳ Ｐゴシック" panose="020B0600070205080204" pitchFamily="34" charset="-128"/>
              </a:rPr>
              <a:t> â </a:t>
            </a:r>
            <a:r>
              <a:rPr lang="en-GB" altLang="cy-GB" dirty="0" err="1">
                <a:ea typeface="ＭＳ Ｐゴシック" panose="020B0600070205080204" pitchFamily="34" charset="-128"/>
              </a:rPr>
              <a:t>diogelu</a:t>
            </a:r>
            <a:r>
              <a:rPr lang="en-GB" altLang="cy-GB" dirty="0">
                <a:ea typeface="ＭＳ Ｐゴシック" panose="020B0600070205080204" pitchFamily="34" charset="-128"/>
              </a:rPr>
              <a:t> plant a </a:t>
            </a:r>
            <a:r>
              <a:rPr lang="en-GB" altLang="cy-GB" dirty="0" err="1">
                <a:ea typeface="ＭＳ Ｐゴシック" panose="020B0600070205080204" pitchFamily="34" charset="-128"/>
              </a:rPr>
              <a:t>phobl</a:t>
            </a:r>
            <a:r>
              <a:rPr lang="en-GB" altLang="cy-GB" dirty="0">
                <a:ea typeface="ＭＳ Ｐゴシック" panose="020B0600070205080204" pitchFamily="34" charset="-128"/>
              </a:rPr>
              <a:t> </a:t>
            </a:r>
            <a:r>
              <a:rPr lang="en-GB" altLang="cy-GB" dirty="0" err="1">
                <a:ea typeface="ＭＳ Ｐゴシック" panose="020B0600070205080204" pitchFamily="34" charset="-128"/>
              </a:rPr>
              <a:t>ifanc</a:t>
            </a:r>
            <a:r>
              <a:rPr lang="en-GB" altLang="cy-GB" dirty="0">
                <a:ea typeface="ＭＳ Ｐゴシック" panose="020B0600070205080204" pitchFamily="34" charset="-128"/>
              </a:rPr>
              <a:t> </a:t>
            </a:r>
            <a:r>
              <a:rPr lang="en-GB" altLang="cy-GB" dirty="0" err="1">
                <a:ea typeface="ＭＳ Ｐゴシック" panose="020B0600070205080204" pitchFamily="34" charset="-128"/>
              </a:rPr>
              <a:t>mewn</a:t>
            </a:r>
            <a:r>
              <a:rPr lang="en-GB" altLang="cy-GB" dirty="0">
                <a:ea typeface="ＭＳ Ｐゴシック" panose="020B0600070205080204" pitchFamily="34" charset="-128"/>
              </a:rPr>
              <a:t> </a:t>
            </a:r>
            <a:r>
              <a:rPr lang="en-GB" altLang="cy-GB" dirty="0" err="1">
                <a:ea typeface="ＭＳ Ｐゴシック" panose="020B0600070205080204" pitchFamily="34" charset="-128"/>
              </a:rPr>
              <a:t>byd</a:t>
            </a:r>
            <a:r>
              <a:rPr lang="en-GB" altLang="cy-GB" dirty="0">
                <a:ea typeface="ＭＳ Ｐゴシック" panose="020B0600070205080204" pitchFamily="34" charset="-128"/>
              </a:rPr>
              <a:t> </a:t>
            </a:r>
            <a:r>
              <a:rPr lang="en-GB" altLang="cy-GB" dirty="0" err="1">
                <a:ea typeface="ＭＳ Ｐゴシック" panose="020B0600070205080204" pitchFamily="34" charset="-128"/>
              </a:rPr>
              <a:t>digidol</a:t>
            </a:r>
            <a:r>
              <a:rPr lang="en-GB" altLang="cy-GB" dirty="0">
                <a:ea typeface="ＭＳ Ｐゴシック" panose="020B0600070205080204" pitchFamily="34" charset="-128"/>
              </a:rPr>
              <a:t> a </a:t>
            </a:r>
            <a:r>
              <a:rPr lang="en-GB" altLang="cy-GB" dirty="0" err="1">
                <a:ea typeface="ＭＳ Ｐゴシック" panose="020B0600070205080204" pitchFamily="34" charset="-128"/>
              </a:rPr>
              <a:t>sicrhau</a:t>
            </a:r>
            <a:r>
              <a:rPr lang="en-GB" altLang="cy-GB" dirty="0">
                <a:ea typeface="ＭＳ Ｐゴシック" panose="020B0600070205080204" pitchFamily="34" charset="-128"/>
              </a:rPr>
              <a:t> </a:t>
            </a:r>
            <a:r>
              <a:rPr lang="en-GB" altLang="cy-GB" dirty="0" err="1">
                <a:ea typeface="ＭＳ Ｐゴシック" panose="020B0600070205080204" pitchFamily="34" charset="-128"/>
              </a:rPr>
              <a:t>eu</a:t>
            </a:r>
            <a:r>
              <a:rPr lang="en-GB" altLang="cy-GB" dirty="0">
                <a:ea typeface="ＭＳ Ｐゴシック" panose="020B0600070205080204" pitchFamily="34" charset="-128"/>
              </a:rPr>
              <a:t> </a:t>
            </a:r>
            <a:r>
              <a:rPr lang="en-GB" altLang="cy-GB" dirty="0" err="1">
                <a:ea typeface="ＭＳ Ｐゴシック" panose="020B0600070205080204" pitchFamily="34" charset="-128"/>
              </a:rPr>
              <a:t>diogelwch</a:t>
            </a:r>
            <a:r>
              <a:rPr lang="en-GB" altLang="cy-GB" dirty="0">
                <a:ea typeface="ＭＳ Ｐゴシック" panose="020B0600070205080204" pitchFamily="34" charset="-128"/>
              </a:rPr>
              <a:t> pan </a:t>
            </a:r>
            <a:r>
              <a:rPr lang="en-GB" altLang="cy-GB" dirty="0" err="1">
                <a:ea typeface="ＭＳ Ｐゴシック" panose="020B0600070205080204" pitchFamily="34" charset="-128"/>
              </a:rPr>
              <a:t>yn</a:t>
            </a:r>
            <a:r>
              <a:rPr lang="en-GB" altLang="cy-GB" dirty="0">
                <a:ea typeface="ＭＳ Ｐゴシック" panose="020B0600070205080204" pitchFamily="34" charset="-128"/>
              </a:rPr>
              <a:t> </a:t>
            </a:r>
            <a:r>
              <a:rPr lang="en-GB" altLang="cy-GB" dirty="0" err="1">
                <a:ea typeface="ＭＳ Ｐゴシック" panose="020B0600070205080204" pitchFamily="34" charset="-128"/>
              </a:rPr>
              <a:t>defnyddio</a:t>
            </a:r>
            <a:r>
              <a:rPr lang="en-GB" altLang="cy-GB" dirty="0">
                <a:ea typeface="ＭＳ Ｐゴシック" panose="020B0600070205080204" pitchFamily="34" charset="-128"/>
              </a:rPr>
              <a:t> </a:t>
            </a:r>
            <a:r>
              <a:rPr lang="en-GB" altLang="cy-GB" dirty="0" err="1">
                <a:ea typeface="ＭＳ Ｐゴシック" panose="020B0600070205080204" pitchFamily="34" charset="-128"/>
              </a:rPr>
              <a:t>technoleg</a:t>
            </a:r>
            <a:r>
              <a:rPr lang="en-GB" altLang="cy-GB" dirty="0">
                <a:ea typeface="ＭＳ Ｐゴシック" panose="020B0600070205080204" pitchFamily="34" charset="-128"/>
              </a:rPr>
              <a:t> </a:t>
            </a:r>
            <a:r>
              <a:rPr lang="en-GB" altLang="cy-GB" dirty="0" err="1">
                <a:ea typeface="ＭＳ Ｐゴシック" panose="020B0600070205080204" pitchFamily="34" charset="-128"/>
              </a:rPr>
              <a:t>newydd</a:t>
            </a:r>
            <a:endParaRPr lang="en-GB" altLang="cy-GB" dirty="0">
              <a:ea typeface="ＭＳ Ｐゴシック" panose="020B0600070205080204" pitchFamily="34" charset="-128"/>
            </a:endParaRP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a:t>As well as life both within and outside of school, most children and young people also have an ‘online’ life</a:t>
            </a:r>
          </a:p>
          <a:p>
            <a:r>
              <a:rPr lang="en-GB" i="1" dirty="0"/>
              <a:t>This raises a number of new safeguarding issues </a:t>
            </a:r>
          </a:p>
          <a:p>
            <a:r>
              <a:rPr lang="en-GB" i="1" dirty="0"/>
              <a:t>E-safety is </a:t>
            </a:r>
            <a:r>
              <a:rPr lang="en-US" i="1" dirty="0">
                <a:ea typeface="ＭＳ Ｐゴシック" panose="020B0600070205080204" pitchFamily="34" charset="-128"/>
              </a:rPr>
              <a:t>c</a:t>
            </a:r>
            <a:r>
              <a:rPr lang="en-US" altLang="en-US" i="1" dirty="0">
                <a:ea typeface="ＭＳ Ｐゴシック" panose="020B0600070205080204" pitchFamily="34" charset="-128"/>
              </a:rPr>
              <a:t>oncerned with protecting children and young people in the digital world and ensuring they feel safe when accessing new technology</a:t>
            </a:r>
          </a:p>
          <a:p>
            <a:endParaRPr lang="en-GB" dirty="0"/>
          </a:p>
        </p:txBody>
      </p:sp>
    </p:spTree>
    <p:extLst>
      <p:ext uri="{BB962C8B-B14F-4D97-AF65-F5344CB8AC3E}">
        <p14:creationId xmlns:p14="http://schemas.microsoft.com/office/powerpoint/2010/main" val="964597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777877" y="2507433"/>
            <a:ext cx="10515600" cy="1325563"/>
          </a:xfrm>
        </p:spPr>
        <p:txBody>
          <a:bodyPr/>
          <a:lstStyle/>
          <a:p>
            <a:pPr algn="ctr"/>
            <a:r>
              <a:rPr lang="en-GB" dirty="0"/>
              <a:t>Ofcom, </a:t>
            </a:r>
            <a:br>
              <a:rPr lang="en-GB" dirty="0"/>
            </a:br>
            <a:r>
              <a:rPr lang="en-GB" dirty="0"/>
              <a:t>2023 </a:t>
            </a:r>
          </a:p>
        </p:txBody>
      </p:sp>
      <p:pic>
        <p:nvPicPr>
          <p:cNvPr id="2" name="Picture 1" descr="A screenshot of a computer&#10;&#10;Description automatically generated">
            <a:extLst>
              <a:ext uri="{FF2B5EF4-FFF2-40B4-BE49-F238E27FC236}">
                <a16:creationId xmlns:a16="http://schemas.microsoft.com/office/drawing/2014/main" id="{B35C6173-2A01-FF24-8849-9859999C08DC}"/>
              </a:ext>
            </a:extLst>
          </p:cNvPr>
          <p:cNvPicPr>
            <a:picLocks noChangeAspect="1"/>
          </p:cNvPicPr>
          <p:nvPr/>
        </p:nvPicPr>
        <p:blipFill rotWithShape="1">
          <a:blip r:embed="rId3"/>
          <a:srcRect l="6204" t="14626" r="54466" b="4769"/>
          <a:stretch/>
        </p:blipFill>
        <p:spPr bwMode="auto">
          <a:xfrm>
            <a:off x="7149737" y="530949"/>
            <a:ext cx="4659089" cy="5922101"/>
          </a:xfrm>
          <a:prstGeom prst="rect">
            <a:avLst/>
          </a:prstGeom>
          <a:ln>
            <a:noFill/>
          </a:ln>
          <a:extLst>
            <a:ext uri="{53640926-AAD7-44D8-BBD7-CCE9431645EC}">
              <a14:shadowObscured xmlns:a14="http://schemas.microsoft.com/office/drawing/2010/main"/>
            </a:ext>
          </a:extLst>
        </p:spPr>
      </p:pic>
      <p:pic>
        <p:nvPicPr>
          <p:cNvPr id="3" name="Picture 2" descr="A screenshot of a computer&#10;&#10;Description automatically generated">
            <a:extLst>
              <a:ext uri="{FF2B5EF4-FFF2-40B4-BE49-F238E27FC236}">
                <a16:creationId xmlns:a16="http://schemas.microsoft.com/office/drawing/2014/main" id="{065C75FD-1671-855A-211F-4EB772C36584}"/>
              </a:ext>
            </a:extLst>
          </p:cNvPr>
          <p:cNvPicPr>
            <a:picLocks noChangeAspect="1"/>
          </p:cNvPicPr>
          <p:nvPr/>
        </p:nvPicPr>
        <p:blipFill rotWithShape="1">
          <a:blip r:embed="rId4"/>
          <a:srcRect l="18281" t="27755" r="51806" b="8260"/>
          <a:stretch/>
        </p:blipFill>
        <p:spPr bwMode="auto">
          <a:xfrm>
            <a:off x="551452" y="530949"/>
            <a:ext cx="4386307" cy="59221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44592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0666-BEF6-43F3-A57B-2E77D29DDBFF}"/>
              </a:ext>
            </a:extLst>
          </p:cNvPr>
          <p:cNvSpPr>
            <a:spLocks noGrp="1"/>
          </p:cNvSpPr>
          <p:nvPr>
            <p:ph type="title"/>
          </p:nvPr>
        </p:nvSpPr>
        <p:spPr/>
        <p:txBody>
          <a:bodyPr>
            <a:normAutofit/>
          </a:bodyPr>
          <a:lstStyle/>
          <a:p>
            <a:pPr algn="ctr">
              <a:defRPr/>
            </a:pPr>
            <a:r>
              <a:rPr lang="en-GB" dirty="0"/>
              <a:t>E - </a:t>
            </a:r>
            <a:r>
              <a:rPr lang="en-GB" dirty="0" err="1"/>
              <a:t>ddiogelwch</a:t>
            </a:r>
            <a:br>
              <a:rPr lang="en-US" dirty="0">
                <a:solidFill>
                  <a:schemeClr val="tx1"/>
                </a:solidFill>
                <a:latin typeface="ＭＳ Ｐゴシック"/>
              </a:rPr>
            </a:br>
            <a:r>
              <a:rPr lang="en-GB" i="1" dirty="0">
                <a:solidFill>
                  <a:schemeClr val="accent2"/>
                </a:solidFill>
              </a:rPr>
              <a:t>E - safety</a:t>
            </a:r>
            <a:endParaRPr lang="en-US" i="1" dirty="0">
              <a:solidFill>
                <a:schemeClr val="accent2"/>
              </a:solidFill>
            </a:endParaRPr>
          </a:p>
        </p:txBody>
      </p:sp>
      <p:sp>
        <p:nvSpPr>
          <p:cNvPr id="27653" name="Content Placeholder 4">
            <a:extLst>
              <a:ext uri="{FF2B5EF4-FFF2-40B4-BE49-F238E27FC236}">
                <a16:creationId xmlns:a16="http://schemas.microsoft.com/office/drawing/2014/main" id="{9CA035FA-53E7-4C0E-B997-38F4769075BE}"/>
              </a:ext>
            </a:extLst>
          </p:cNvPr>
          <p:cNvSpPr>
            <a:spLocks noGrp="1"/>
          </p:cNvSpPr>
          <p:nvPr>
            <p:ph sz="half" idx="1"/>
          </p:nvPr>
        </p:nvSpPr>
        <p:spPr>
          <a:xfrm>
            <a:off x="838200" y="1825625"/>
            <a:ext cx="5181600" cy="2251076"/>
          </a:xfrm>
          <a:ln/>
        </p:spPr>
        <p:style>
          <a:lnRef idx="2">
            <a:schemeClr val="dk1"/>
          </a:lnRef>
          <a:fillRef idx="1">
            <a:schemeClr val="lt1"/>
          </a:fillRef>
          <a:effectRef idx="0">
            <a:schemeClr val="dk1"/>
          </a:effectRef>
          <a:fontRef idx="minor">
            <a:schemeClr val="dk1"/>
          </a:fontRef>
        </p:style>
        <p:txBody>
          <a:bodyPr/>
          <a:lstStyle/>
          <a:p>
            <a:pPr indent="-255270"/>
            <a:r>
              <a:rPr lang="en-GB" altLang="en-US" sz="2800" dirty="0" err="1">
                <a:ea typeface="ＭＳ Ｐゴシック" panose="020B0600070205080204" pitchFamily="34" charset="-128"/>
              </a:rPr>
              <a:t>Gwyliwch</a:t>
            </a:r>
            <a:r>
              <a:rPr lang="en-GB" altLang="en-US" sz="2800" dirty="0">
                <a:ea typeface="ＭＳ Ｐゴシック" panose="020B0600070205080204" pitchFamily="34" charset="-128"/>
              </a:rPr>
              <a:t> y clip o CEOP </a:t>
            </a:r>
            <a:r>
              <a:rPr lang="en-GB" altLang="en-US" sz="2800" dirty="0" err="1">
                <a:ea typeface="ＭＳ Ｐゴシック" panose="020B0600070205080204" pitchFamily="34" charset="-128"/>
              </a:rPr>
              <a:t>sydd</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wedi</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ei</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anelu</a:t>
            </a:r>
            <a:r>
              <a:rPr lang="en-GB" altLang="en-US" sz="2800" dirty="0">
                <a:ea typeface="ＭＳ Ｐゴシック" panose="020B0600070205080204" pitchFamily="34" charset="-128"/>
              </a:rPr>
              <a:t> at </a:t>
            </a:r>
            <a:r>
              <a:rPr lang="en-GB" altLang="en-US" sz="2800" dirty="0" err="1">
                <a:ea typeface="ＭＳ Ｐゴシック" panose="020B0600070205080204" pitchFamily="34" charset="-128"/>
              </a:rPr>
              <a:t>blant</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oed</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cynradd</a:t>
            </a:r>
            <a:endParaRPr lang="en-GB" altLang="en-US" sz="2800" dirty="0">
              <a:ea typeface="ＭＳ Ｐゴシック" panose="020B0600070205080204" pitchFamily="34" charset="-128"/>
            </a:endParaRPr>
          </a:p>
          <a:p>
            <a:pPr indent="-255270"/>
            <a:r>
              <a:rPr lang="en-GB" altLang="en-US" i="1" dirty="0">
                <a:ea typeface="ＭＳ Ｐゴシック" panose="020B0600070205080204" pitchFamily="34" charset="-128"/>
                <a:hlinkClick r:id="rId3"/>
              </a:rPr>
              <a:t>Jigsaw 8 - 10 year olds</a:t>
            </a:r>
            <a:endParaRPr lang="en-GB" altLang="en-US" i="1" dirty="0">
              <a:ea typeface="ＭＳ Ｐゴシック" panose="020B0600070205080204" pitchFamily="34" charset="-128"/>
            </a:endParaRPr>
          </a:p>
          <a:p>
            <a:pPr indent="-255270"/>
            <a:endParaRPr lang="en-US" dirty="0" err="1"/>
          </a:p>
        </p:txBody>
      </p:sp>
      <p:sp>
        <p:nvSpPr>
          <p:cNvPr id="27654" name="Content Placeholder 5">
            <a:extLst>
              <a:ext uri="{FF2B5EF4-FFF2-40B4-BE49-F238E27FC236}">
                <a16:creationId xmlns:a16="http://schemas.microsoft.com/office/drawing/2014/main" id="{62A42433-D5D7-438B-9008-C0BE67C995E3}"/>
              </a:ext>
            </a:extLst>
          </p:cNvPr>
          <p:cNvSpPr>
            <a:spLocks noGrp="1"/>
          </p:cNvSpPr>
          <p:nvPr>
            <p:ph sz="half" idx="2"/>
          </p:nvPr>
        </p:nvSpPr>
        <p:spPr>
          <a:xfrm>
            <a:off x="6172200" y="1825625"/>
            <a:ext cx="5181600" cy="2251076"/>
          </a:xfrm>
          <a:ln/>
        </p:spPr>
        <p:style>
          <a:lnRef idx="2">
            <a:schemeClr val="accent4"/>
          </a:lnRef>
          <a:fillRef idx="1">
            <a:schemeClr val="lt1"/>
          </a:fillRef>
          <a:effectRef idx="0">
            <a:schemeClr val="accent4"/>
          </a:effectRef>
          <a:fontRef idx="minor">
            <a:schemeClr val="dk1"/>
          </a:fontRef>
        </p:style>
        <p:txBody>
          <a:bodyPr/>
          <a:lstStyle/>
          <a:p>
            <a:pPr>
              <a:spcBef>
                <a:spcPct val="0"/>
              </a:spcBef>
            </a:pPr>
            <a:r>
              <a:rPr lang="en-GB" altLang="en-US" sz="2800" i="1" dirty="0">
                <a:ea typeface="ＭＳ Ｐゴシック" panose="020B0600070205080204" pitchFamily="34" charset="-128"/>
              </a:rPr>
              <a:t>Watch clip from CEOPs aimed at primary age children</a:t>
            </a:r>
          </a:p>
          <a:p>
            <a:pPr>
              <a:spcBef>
                <a:spcPct val="0"/>
              </a:spcBef>
            </a:pPr>
            <a:r>
              <a:rPr lang="en-GB" altLang="en-US" i="1" dirty="0">
                <a:ea typeface="ＭＳ Ｐゴシック" panose="020B0600070205080204" pitchFamily="34" charset="-128"/>
                <a:hlinkClick r:id="rId3"/>
              </a:rPr>
              <a:t>Jigsaw 8 - 10 year olds</a:t>
            </a:r>
            <a:endParaRPr lang="en-GB" altLang="en-US" i="1" dirty="0">
              <a:ea typeface="ＭＳ Ｐゴシック" panose="020B0600070205080204" pitchFamily="34" charset="-128"/>
            </a:endParaRPr>
          </a:p>
          <a:p>
            <a:pPr>
              <a:spcBef>
                <a:spcPct val="0"/>
              </a:spcBef>
            </a:pPr>
            <a:endParaRPr lang="en-GB" altLang="en-US" dirty="0">
              <a:ea typeface="ＭＳ Ｐゴシック" panose="020B0600070205080204" pitchFamily="34" charset="-128"/>
            </a:endParaRPr>
          </a:p>
        </p:txBody>
      </p:sp>
      <p:pic>
        <p:nvPicPr>
          <p:cNvPr id="27655" name="Picture 6">
            <a:extLst>
              <a:ext uri="{FF2B5EF4-FFF2-40B4-BE49-F238E27FC236}">
                <a16:creationId xmlns:a16="http://schemas.microsoft.com/office/drawing/2014/main" id="{21F48572-CA65-4F37-AC2D-8A71F307C59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78817" y="4076701"/>
            <a:ext cx="307340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3978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err="1"/>
              <a:t>Amddiffyn</a:t>
            </a:r>
            <a:r>
              <a:rPr lang="en-GB" sz="4000" dirty="0"/>
              <a:t> Plant</a:t>
            </a:r>
            <a:br>
              <a:rPr lang="en-GB" sz="4000" dirty="0"/>
            </a:br>
            <a:r>
              <a:rPr lang="en-GB" sz="4000" i="1" dirty="0">
                <a:solidFill>
                  <a:schemeClr val="accent2"/>
                </a:solidFill>
              </a:rPr>
              <a:t>Child Protection</a:t>
            </a:r>
          </a:p>
        </p:txBody>
      </p:sp>
      <p:sp>
        <p:nvSpPr>
          <p:cNvPr id="31750" name="Content Placeholder 3"/>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en-US" dirty="0">
                <a:ea typeface="ＭＳ Ｐゴシック" panose="020B0600070205080204" pitchFamily="34" charset="-128"/>
              </a:rPr>
              <a:t>Mae </a:t>
            </a:r>
            <a:r>
              <a:rPr lang="en-GB" altLang="en-US" b="1" dirty="0" err="1">
                <a:ea typeface="ＭＳ Ｐゴシック" panose="020B0600070205080204" pitchFamily="34" charset="-128"/>
              </a:rPr>
              <a:t>amddiffyn</a:t>
            </a:r>
            <a:r>
              <a:rPr lang="en-GB" altLang="en-US" b="1" dirty="0">
                <a:ea typeface="ＭＳ Ｐゴシック" panose="020B0600070205080204" pitchFamily="34" charset="-128"/>
              </a:rPr>
              <a:t> plant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rhan</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ddiogelu</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hybu</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lles</a:t>
            </a:r>
            <a:endParaRPr lang="en-GB" altLang="en-US" dirty="0">
              <a:ea typeface="ＭＳ Ｐゴシック" panose="020B0600070205080204" pitchFamily="34" charset="-128"/>
            </a:endParaRP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Mae </a:t>
            </a:r>
            <a:r>
              <a:rPr lang="en-GB" altLang="en-US" b="1" dirty="0" err="1">
                <a:ea typeface="ＭＳ Ｐゴシック" panose="020B0600070205080204" pitchFamily="34" charset="-128"/>
              </a:rPr>
              <a:t>amddiffyn</a:t>
            </a:r>
            <a:r>
              <a:rPr lang="en-GB" altLang="en-US" b="1" dirty="0">
                <a:ea typeface="ＭＳ Ｐゴシック" panose="020B0600070205080204" pitchFamily="34" charset="-128"/>
              </a:rPr>
              <a:t> plant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cyfeirio</a:t>
            </a:r>
            <a:r>
              <a:rPr lang="en-GB" altLang="en-US" dirty="0">
                <a:ea typeface="ＭＳ Ｐゴシック" panose="020B0600070205080204" pitchFamily="34" charset="-128"/>
              </a:rPr>
              <a:t> at y </a:t>
            </a:r>
            <a:r>
              <a:rPr lang="en-GB" altLang="en-US" dirty="0" err="1">
                <a:ea typeface="ＭＳ Ｐゴシック" panose="020B0600070205080204" pitchFamily="34" charset="-128"/>
              </a:rPr>
              <a:t>weithgaredd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benodol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amdddiffyn</a:t>
            </a:r>
            <a:r>
              <a:rPr lang="en-GB" altLang="en-US" dirty="0">
                <a:ea typeface="ＭＳ Ｐゴシック" panose="020B0600070205080204" pitchFamily="34" charset="-128"/>
              </a:rPr>
              <a:t> plant </a:t>
            </a:r>
            <a:r>
              <a:rPr lang="en-GB" altLang="en-US" dirty="0" err="1">
                <a:ea typeface="ＭＳ Ｐゴシック" panose="020B0600070205080204" pitchFamily="34" charset="-128"/>
              </a:rPr>
              <a:t>penodol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dioddef</a:t>
            </a:r>
            <a:r>
              <a:rPr lang="en-GB" altLang="en-US" dirty="0">
                <a:ea typeface="ＭＳ Ｐゴシック" panose="020B0600070205080204" pitchFamily="34" charset="-128"/>
              </a:rPr>
              <a:t> </a:t>
            </a:r>
            <a:r>
              <a:rPr lang="en-GB" altLang="en-US" dirty="0" err="1">
                <a:ea typeface="ＭＳ Ｐゴシック" panose="020B0600070205080204" pitchFamily="34" charset="-128"/>
              </a:rPr>
              <a:t>neu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mewn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peryg</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ddioddef</a:t>
            </a:r>
            <a:r>
              <a:rPr lang="en-GB" altLang="en-US" dirty="0">
                <a:ea typeface="ＭＳ Ｐゴシック" panose="020B0600070205080204" pitchFamily="34" charset="-128"/>
              </a:rPr>
              <a:t> </a:t>
            </a:r>
            <a:r>
              <a:rPr lang="en-GB" altLang="en-US" dirty="0" err="1">
                <a:ea typeface="ＭＳ Ｐゴシック" panose="020B0600070205080204" pitchFamily="34" charset="-128"/>
              </a:rPr>
              <a:t>niwed</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ganlyniad</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gamdriniaeth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neu</a:t>
            </a:r>
            <a:r>
              <a:rPr lang="en-GB" altLang="en-US" dirty="0">
                <a:ea typeface="ＭＳ Ｐゴシック" panose="020B0600070205080204" pitchFamily="34" charset="-128"/>
              </a:rPr>
              <a:t> </a:t>
            </a:r>
            <a:r>
              <a:rPr lang="en-GB" altLang="en-US" dirty="0" err="1">
                <a:ea typeface="ＭＳ Ｐゴシック" panose="020B0600070205080204" pitchFamily="34" charset="-128"/>
              </a:rPr>
              <a:t>esgeulustod</a:t>
            </a:r>
            <a:r>
              <a:rPr lang="en-GB" altLang="en-US" dirty="0">
                <a:ea typeface="ＭＳ Ｐゴシック" panose="020B0600070205080204" pitchFamily="34" charset="-128"/>
              </a:rPr>
              <a:t>. </a:t>
            </a:r>
          </a:p>
        </p:txBody>
      </p:sp>
      <p:sp>
        <p:nvSpPr>
          <p:cNvPr id="2" name="Content Placeholder 1"/>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a:spcBef>
                <a:spcPct val="0"/>
              </a:spcBef>
            </a:pPr>
            <a:r>
              <a:rPr lang="en-US" altLang="en-US" b="1" i="1" dirty="0">
                <a:ea typeface="ＭＳ Ｐゴシック" panose="020B0600070205080204" pitchFamily="34" charset="-128"/>
              </a:rPr>
              <a:t>Child protection </a:t>
            </a:r>
            <a:r>
              <a:rPr lang="en-US" altLang="en-US" i="1" dirty="0">
                <a:ea typeface="ＭＳ Ｐゴシック" panose="020B0600070205080204" pitchFamily="34" charset="-128"/>
              </a:rPr>
              <a:t>is a part of safeguarding and promoting welfare. </a:t>
            </a:r>
          </a:p>
          <a:p>
            <a:pPr marL="0" indent="0">
              <a:spcBef>
                <a:spcPct val="0"/>
              </a:spcBef>
              <a:buNone/>
            </a:pPr>
            <a:endParaRPr lang="en-US" altLang="en-US" i="1" dirty="0">
              <a:ea typeface="ＭＳ Ｐゴシック" panose="020B0600070205080204" pitchFamily="34" charset="-128"/>
            </a:endParaRPr>
          </a:p>
          <a:p>
            <a:pPr>
              <a:spcBef>
                <a:spcPct val="0"/>
              </a:spcBef>
            </a:pPr>
            <a:r>
              <a:rPr lang="en-US" altLang="en-US" b="1" i="1" dirty="0">
                <a:ea typeface="ＭＳ Ｐゴシック" panose="020B0600070205080204" pitchFamily="34" charset="-128"/>
              </a:rPr>
              <a:t>Child protection </a:t>
            </a:r>
            <a:r>
              <a:rPr lang="en-US" altLang="en-US" i="1" dirty="0">
                <a:ea typeface="ＭＳ Ｐゴシック" panose="020B0600070205080204" pitchFamily="34" charset="-128"/>
              </a:rPr>
              <a:t>refers to the activity which is undertaken to protect specific children who are suffering or are at risk of suffering significant harm as a result of abuse or neglect. </a:t>
            </a:r>
          </a:p>
          <a:p>
            <a:pPr algn="r"/>
            <a:r>
              <a:rPr lang="en-GB" dirty="0"/>
              <a:t>Walker, 2011</a:t>
            </a:r>
          </a:p>
        </p:txBody>
      </p:sp>
    </p:spTree>
    <p:extLst>
      <p:ext uri="{BB962C8B-B14F-4D97-AF65-F5344CB8AC3E}">
        <p14:creationId xmlns:p14="http://schemas.microsoft.com/office/powerpoint/2010/main" val="38735908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Amddiffyn</a:t>
            </a:r>
            <a:r>
              <a:rPr lang="en-GB" dirty="0"/>
              <a:t> Plant</a:t>
            </a:r>
            <a:br>
              <a:rPr lang="en-GB" dirty="0"/>
            </a:br>
            <a:r>
              <a:rPr lang="en-GB" i="1" dirty="0">
                <a:solidFill>
                  <a:schemeClr val="accent2"/>
                </a:solidFill>
              </a:rPr>
              <a:t>Child Protection</a:t>
            </a:r>
            <a:endParaRPr lang="cy-GB" i="1" dirty="0">
              <a:solidFill>
                <a:schemeClr val="accent2"/>
              </a:solidFill>
            </a:endParaRPr>
          </a:p>
        </p:txBody>
      </p:sp>
      <p:sp>
        <p:nvSpPr>
          <p:cNvPr id="32773" name="Content Placeholder 4"/>
          <p:cNvSpPr>
            <a:spLocks noGrp="1"/>
          </p:cNvSpPr>
          <p:nvPr>
            <p:ph sz="half" idx="1"/>
          </p:nvPr>
        </p:nvSpPr>
        <p:spPr>
          <a:xfrm>
            <a:off x="673100" y="4006848"/>
            <a:ext cx="5181600" cy="2633664"/>
          </a:xfrm>
          <a:ln/>
        </p:spPr>
        <p:style>
          <a:lnRef idx="2">
            <a:schemeClr val="dk1"/>
          </a:lnRef>
          <a:fillRef idx="1">
            <a:schemeClr val="lt1"/>
          </a:fillRef>
          <a:effectRef idx="0">
            <a:schemeClr val="dk1"/>
          </a:effectRef>
          <a:fontRef idx="minor">
            <a:schemeClr val="dk1"/>
          </a:fontRef>
        </p:style>
        <p:txBody>
          <a:bodyPr>
            <a:normAutofit fontScale="92500"/>
          </a:bodyPr>
          <a:lstStyle/>
          <a:p>
            <a:r>
              <a:rPr lang="en-GB" altLang="en-US" dirty="0" err="1">
                <a:ea typeface="ＭＳ Ｐゴシック" panose="020B0600070205080204" pitchFamily="34" charset="-128"/>
              </a:rPr>
              <a:t>Rhan</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Ddiogelu</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Mae </a:t>
            </a:r>
            <a:r>
              <a:rPr lang="en-GB" altLang="en-US" dirty="0" err="1">
                <a:ea typeface="ＭＳ Ｐゴシック" panose="020B0600070205080204" pitchFamily="34" charset="-128"/>
              </a:rPr>
              <a:t>gan</a:t>
            </a:r>
            <a:r>
              <a:rPr lang="en-GB" altLang="en-US" dirty="0">
                <a:ea typeface="ＭＳ Ｐゴシック" panose="020B0600070205080204" pitchFamily="34" charset="-128"/>
              </a:rPr>
              <a:t> bob </a:t>
            </a:r>
            <a:r>
              <a:rPr lang="en-GB" altLang="en-US" dirty="0" err="1">
                <a:ea typeface="ＭＳ Ｐゴシック" panose="020B0600070205080204" pitchFamily="34" charset="-128"/>
              </a:rPr>
              <a:t>ysgol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lleoliad</a:t>
            </a:r>
            <a:r>
              <a:rPr lang="en-GB" altLang="en-US" dirty="0">
                <a:ea typeface="ＭＳ Ｐゴシック" panose="020B0600070205080204" pitchFamily="34" charset="-128"/>
              </a:rPr>
              <a:t> </a:t>
            </a:r>
            <a:r>
              <a:rPr lang="en-GB" altLang="en-US" dirty="0" err="1">
                <a:ea typeface="ＭＳ Ｐゴシック" panose="020B0600070205080204" pitchFamily="34" charset="-128"/>
              </a:rPr>
              <a:t>aelod</a:t>
            </a:r>
            <a:r>
              <a:rPr lang="en-GB" altLang="en-US" dirty="0">
                <a:ea typeface="ＭＳ Ｐゴシック" panose="020B0600070205080204" pitchFamily="34" charset="-128"/>
              </a:rPr>
              <a:t> </a:t>
            </a:r>
            <a:r>
              <a:rPr lang="en-GB" altLang="en-US" dirty="0" err="1">
                <a:ea typeface="ＭＳ Ｐゴシック" panose="020B0600070205080204" pitchFamily="34" charset="-128"/>
              </a:rPr>
              <a:t>penodedig</a:t>
            </a:r>
            <a:r>
              <a:rPr lang="en-GB" altLang="en-US" dirty="0">
                <a:ea typeface="ＭＳ Ｐゴシック" panose="020B0600070205080204" pitchFamily="34" charset="-128"/>
              </a:rPr>
              <a:t> o staff </a:t>
            </a:r>
            <a:r>
              <a:rPr lang="en-GB" altLang="en-US" dirty="0" err="1">
                <a:ea typeface="ＭＳ Ｐゴシック" panose="020B0600070205080204" pitchFamily="34" charset="-128"/>
              </a:rPr>
              <a:t>sydd</a:t>
            </a:r>
            <a:r>
              <a:rPr lang="en-GB" altLang="en-US" dirty="0">
                <a:ea typeface="ＭＳ Ｐゴシック" panose="020B0600070205080204" pitchFamily="34" charset="-128"/>
              </a:rPr>
              <a:t> â </a:t>
            </a:r>
            <a:r>
              <a:rPr lang="en-GB" altLang="en-US" dirty="0" err="1">
                <a:ea typeface="ＭＳ Ｐゴシック" panose="020B0600070205080204" pitchFamily="34" charset="-128"/>
              </a:rPr>
              <a:t>chyfrifoldeb</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arweiniol</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Canllawiau</a:t>
            </a:r>
            <a:r>
              <a:rPr lang="en-GB" altLang="en-US" dirty="0">
                <a:ea typeface="ＭＳ Ｐゴシック" panose="020B0600070205080204" pitchFamily="34" charset="-128"/>
              </a:rPr>
              <a:t> : </a:t>
            </a:r>
            <a:r>
              <a:rPr lang="en-GB" altLang="en-US" dirty="0" err="1">
                <a:ea typeface="ＭＳ Ｐゴシック" panose="020B0600070205080204" pitchFamily="34" charset="-128"/>
              </a:rPr>
              <a:t>Canllawiau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Amddiffyn</a:t>
            </a:r>
            <a:r>
              <a:rPr lang="en-GB" altLang="en-US" dirty="0">
                <a:ea typeface="ＭＳ Ｐゴシック" panose="020B0600070205080204" pitchFamily="34" charset="-128"/>
              </a:rPr>
              <a:t> Plant Cymru </a:t>
            </a:r>
            <a:r>
              <a:rPr lang="en-GB" altLang="en-US" dirty="0" err="1">
                <a:ea typeface="ＭＳ Ｐゴシック" panose="020B0600070205080204" pitchFamily="34" charset="-128"/>
              </a:rPr>
              <a:t>Gyfan</a:t>
            </a:r>
            <a:r>
              <a:rPr lang="en-GB" altLang="en-US" dirty="0">
                <a:ea typeface="ＭＳ Ｐゴシック" panose="020B0600070205080204" pitchFamily="34" charset="-128"/>
              </a:rPr>
              <a:t> (2008)</a:t>
            </a:r>
          </a:p>
        </p:txBody>
      </p:sp>
      <p:sp>
        <p:nvSpPr>
          <p:cNvPr id="32774" name="Content Placeholder 5"/>
          <p:cNvSpPr>
            <a:spLocks noGrp="1"/>
          </p:cNvSpPr>
          <p:nvPr>
            <p:ph sz="half" idx="2"/>
          </p:nvPr>
        </p:nvSpPr>
        <p:spPr>
          <a:xfrm>
            <a:off x="6438900" y="4006848"/>
            <a:ext cx="5181600" cy="2576514"/>
          </a:xfrm>
          <a:ln/>
        </p:spPr>
        <p:style>
          <a:lnRef idx="2">
            <a:schemeClr val="accent2"/>
          </a:lnRef>
          <a:fillRef idx="1">
            <a:schemeClr val="lt1"/>
          </a:fillRef>
          <a:effectRef idx="0">
            <a:schemeClr val="accent2"/>
          </a:effectRef>
          <a:fontRef idx="minor">
            <a:schemeClr val="dk1"/>
          </a:fontRef>
        </p:style>
        <p:txBody>
          <a:bodyPr>
            <a:normAutofit fontScale="92500"/>
          </a:bodyPr>
          <a:lstStyle/>
          <a:p>
            <a:pPr>
              <a:spcBef>
                <a:spcPct val="0"/>
              </a:spcBef>
            </a:pPr>
            <a:r>
              <a:rPr lang="en-GB" altLang="en-US" dirty="0">
                <a:ea typeface="ＭＳ Ｐゴシック" panose="020B0600070205080204" pitchFamily="34" charset="-128"/>
              </a:rPr>
              <a:t>Part of Safeguarding</a:t>
            </a:r>
          </a:p>
          <a:p>
            <a:pPr>
              <a:spcBef>
                <a:spcPct val="0"/>
              </a:spcBef>
            </a:pPr>
            <a:r>
              <a:rPr lang="en-GB" altLang="en-US" dirty="0">
                <a:ea typeface="ＭＳ Ｐゴシック" panose="020B0600070205080204" pitchFamily="34" charset="-128"/>
              </a:rPr>
              <a:t>Every school has a designated member of staff who has lead responsibility</a:t>
            </a:r>
          </a:p>
          <a:p>
            <a:pPr>
              <a:spcBef>
                <a:spcPct val="0"/>
              </a:spcBef>
            </a:pPr>
            <a:r>
              <a:rPr lang="en-GB" altLang="en-US" dirty="0">
                <a:ea typeface="ＭＳ Ｐゴシック" panose="020B0600070205080204" pitchFamily="34" charset="-128"/>
              </a:rPr>
              <a:t>Guidelines : All Wales Child Protection Procedures (2008)</a:t>
            </a:r>
          </a:p>
        </p:txBody>
      </p:sp>
      <p:pic>
        <p:nvPicPr>
          <p:cNvPr id="3" name="Picture 2"/>
          <p:cNvPicPr>
            <a:picLocks noChangeAspect="1"/>
          </p:cNvPicPr>
          <p:nvPr/>
        </p:nvPicPr>
        <p:blipFill>
          <a:blip r:embed="rId3"/>
          <a:stretch>
            <a:fillRect/>
          </a:stretch>
        </p:blipFill>
        <p:spPr>
          <a:xfrm>
            <a:off x="3676650" y="1867692"/>
            <a:ext cx="4356100" cy="1962151"/>
          </a:xfrm>
          <a:prstGeom prst="rect">
            <a:avLst/>
          </a:prstGeom>
        </p:spPr>
      </p:pic>
    </p:spTree>
    <p:extLst>
      <p:ext uri="{BB962C8B-B14F-4D97-AF65-F5344CB8AC3E}">
        <p14:creationId xmlns:p14="http://schemas.microsoft.com/office/powerpoint/2010/main" val="3287816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a:t>Camdriniaeth</a:t>
            </a:r>
            <a:r>
              <a:rPr lang="en-GB" dirty="0"/>
              <a:t> neu </a:t>
            </a:r>
            <a:r>
              <a:rPr lang="en-GB" dirty="0" err="1"/>
              <a:t>Esgeuluso</a:t>
            </a:r>
            <a:r>
              <a:rPr lang="en-GB" dirty="0"/>
              <a:t>? </a:t>
            </a:r>
            <a:br>
              <a:rPr lang="en-GB" dirty="0"/>
            </a:br>
            <a:r>
              <a:rPr lang="en-GB" i="1" dirty="0">
                <a:solidFill>
                  <a:schemeClr val="accent2"/>
                </a:solidFill>
              </a:rPr>
              <a:t>Abuse or Neglect? </a:t>
            </a:r>
          </a:p>
        </p:txBody>
      </p:sp>
      <p:sp>
        <p:nvSpPr>
          <p:cNvPr id="8" name="Rounded Rectangle 7"/>
          <p:cNvSpPr/>
          <p:nvPr/>
        </p:nvSpPr>
        <p:spPr>
          <a:xfrm>
            <a:off x="333829" y="2158999"/>
            <a:ext cx="11393713" cy="3717925"/>
          </a:xfrm>
          <a:prstGeom prst="round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GB" sz="2800" b="0" i="0" dirty="0">
                <a:solidFill>
                  <a:srgbClr val="525455"/>
                </a:solidFill>
                <a:effectLst/>
                <a:latin typeface="NSPCCRegular"/>
              </a:rPr>
              <a:t>Child abuse is when a child is intentionally harmed by an adult or another child – it can be over a period of time but can also be a one-off action. It can be physical, sexual or emotional and it can happen in person or online. It can also be a lack of love, care and attention – this is neglect.</a:t>
            </a:r>
            <a:endParaRPr lang="en-GB" sz="2800" dirty="0"/>
          </a:p>
          <a:p>
            <a:pPr algn="r">
              <a:defRPr/>
            </a:pPr>
            <a:r>
              <a:rPr lang="en-GB" sz="2400" dirty="0"/>
              <a:t>NSPCC, 2024 </a:t>
            </a:r>
          </a:p>
        </p:txBody>
      </p:sp>
    </p:spTree>
    <p:extLst>
      <p:ext uri="{BB962C8B-B14F-4D97-AF65-F5344CB8AC3E}">
        <p14:creationId xmlns:p14="http://schemas.microsoft.com/office/powerpoint/2010/main" val="4105142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Camdriniaeth</a:t>
            </a:r>
            <a:r>
              <a:rPr lang="en-GB" dirty="0"/>
              <a:t> / </a:t>
            </a:r>
            <a:r>
              <a:rPr lang="en-GB" i="1" dirty="0">
                <a:solidFill>
                  <a:schemeClr val="accent2"/>
                </a:solidFill>
              </a:rPr>
              <a:t>Abuse </a:t>
            </a:r>
          </a:p>
        </p:txBody>
      </p:sp>
      <p:sp>
        <p:nvSpPr>
          <p:cNvPr id="34822" name="Content Placeholder 5"/>
          <p:cNvSpPr>
            <a:spLocks noGrp="1"/>
          </p:cNvSpPr>
          <p:nvPr>
            <p:ph sz="half" idx="1"/>
          </p:nvPr>
        </p:nvSpPr>
        <p:spPr>
          <a:xfrm>
            <a:off x="6895652" y="3928269"/>
            <a:ext cx="5181600" cy="2501901"/>
          </a:xfrm>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a:ea typeface="ＭＳ Ｐゴシック" panose="020B0600070205080204" pitchFamily="34" charset="-128"/>
              </a:rPr>
              <a:t>There are 5 types of abuse:</a:t>
            </a:r>
          </a:p>
          <a:p>
            <a:pPr lvl="1"/>
            <a:r>
              <a:rPr lang="en-GB" altLang="en-US" i="1" dirty="0">
                <a:ea typeface="ＭＳ Ｐゴシック" panose="020B0600070205080204" pitchFamily="34" charset="-128"/>
              </a:rPr>
              <a:t>Physical</a:t>
            </a:r>
          </a:p>
          <a:p>
            <a:pPr lvl="1"/>
            <a:r>
              <a:rPr lang="en-GB" altLang="en-US" i="1" dirty="0">
                <a:ea typeface="ＭＳ Ｐゴシック" panose="020B0600070205080204" pitchFamily="34" charset="-128"/>
              </a:rPr>
              <a:t>Sexual</a:t>
            </a:r>
          </a:p>
          <a:p>
            <a:pPr lvl="1"/>
            <a:r>
              <a:rPr lang="en-GB" altLang="en-US" i="1" dirty="0">
                <a:ea typeface="ＭＳ Ｐゴシック" panose="020B0600070205080204" pitchFamily="34" charset="-128"/>
              </a:rPr>
              <a:t>Emotional</a:t>
            </a:r>
          </a:p>
          <a:p>
            <a:pPr lvl="1"/>
            <a:r>
              <a:rPr lang="en-GB" altLang="en-US" i="1" dirty="0">
                <a:ea typeface="ＭＳ Ｐゴシック" panose="020B0600070205080204" pitchFamily="34" charset="-128"/>
              </a:rPr>
              <a:t>Neglect</a:t>
            </a:r>
          </a:p>
          <a:p>
            <a:pPr lvl="1"/>
            <a:r>
              <a:rPr lang="en-GB" altLang="en-US" i="1" dirty="0">
                <a:ea typeface="ＭＳ Ｐゴシック" panose="020B0600070205080204" pitchFamily="34" charset="-128"/>
              </a:rPr>
              <a:t>Exploitation</a:t>
            </a:r>
          </a:p>
          <a:p>
            <a:pPr>
              <a:spcBef>
                <a:spcPct val="0"/>
              </a:spcBef>
            </a:pPr>
            <a:endParaRPr lang="en-GB" altLang="en-US" dirty="0">
              <a:ea typeface="ＭＳ Ｐゴシック" panose="020B0600070205080204" pitchFamily="34" charset="-128"/>
            </a:endParaRPr>
          </a:p>
        </p:txBody>
      </p:sp>
      <p:sp>
        <p:nvSpPr>
          <p:cNvPr id="34821" name="Content Placeholder 4"/>
          <p:cNvSpPr>
            <a:spLocks noGrp="1"/>
          </p:cNvSpPr>
          <p:nvPr>
            <p:ph sz="half" idx="2"/>
          </p:nvPr>
        </p:nvSpPr>
        <p:spPr>
          <a:xfrm>
            <a:off x="506757" y="3928269"/>
            <a:ext cx="5181600" cy="2603500"/>
          </a:xfrm>
          <a:ln/>
        </p:spPr>
        <p:style>
          <a:lnRef idx="2">
            <a:schemeClr val="dk1"/>
          </a:lnRef>
          <a:fillRef idx="1">
            <a:schemeClr val="lt1"/>
          </a:fillRef>
          <a:effectRef idx="0">
            <a:schemeClr val="dk1"/>
          </a:effectRef>
          <a:fontRef idx="minor">
            <a:schemeClr val="dk1"/>
          </a:fontRef>
        </p:style>
        <p:txBody>
          <a:bodyPr>
            <a:normAutofit/>
          </a:bodyPr>
          <a:lstStyle/>
          <a:p>
            <a:r>
              <a:rPr lang="en-GB" altLang="en-US" dirty="0">
                <a:ea typeface="ＭＳ Ｐゴシック" panose="020B0600070205080204" pitchFamily="34" charset="-128"/>
              </a:rPr>
              <a:t>Mae 5 math o </a:t>
            </a:r>
            <a:r>
              <a:rPr lang="en-GB" altLang="en-US" dirty="0" err="1">
                <a:ea typeface="ＭＳ Ｐゴシック" panose="020B0600070205080204" pitchFamily="34" charset="-128"/>
              </a:rPr>
              <a:t>gamdriniaeth</a:t>
            </a:r>
            <a:r>
              <a:rPr lang="en-GB" altLang="en-US" dirty="0">
                <a:ea typeface="ＭＳ Ｐゴシック" panose="020B0600070205080204" pitchFamily="34" charset="-128"/>
              </a:rPr>
              <a:t>:</a:t>
            </a:r>
          </a:p>
          <a:p>
            <a:pPr lvl="1"/>
            <a:r>
              <a:rPr lang="en-GB" altLang="en-US" dirty="0" err="1">
                <a:ea typeface="ＭＳ Ｐゴシック" panose="020B0600070205080204" pitchFamily="34" charset="-128"/>
              </a:rPr>
              <a:t>Corfforol</a:t>
            </a:r>
            <a:endParaRPr lang="en-GB" altLang="en-US" dirty="0">
              <a:ea typeface="ＭＳ Ｐゴシック" panose="020B0600070205080204" pitchFamily="34" charset="-128"/>
            </a:endParaRPr>
          </a:p>
          <a:p>
            <a:pPr lvl="1"/>
            <a:r>
              <a:rPr lang="en-GB" altLang="en-US" dirty="0" err="1">
                <a:ea typeface="ＭＳ Ｐゴシック" panose="020B0600070205080204" pitchFamily="34" charset="-128"/>
              </a:rPr>
              <a:t>Rhywiol</a:t>
            </a:r>
            <a:endParaRPr lang="en-GB" altLang="en-US" dirty="0">
              <a:ea typeface="ＭＳ Ｐゴシック" panose="020B0600070205080204" pitchFamily="34" charset="-128"/>
            </a:endParaRPr>
          </a:p>
          <a:p>
            <a:pPr lvl="1"/>
            <a:r>
              <a:rPr lang="en-GB" altLang="en-US" dirty="0" err="1">
                <a:ea typeface="ＭＳ Ｐゴシック" panose="020B0600070205080204" pitchFamily="34" charset="-128"/>
              </a:rPr>
              <a:t>Emosiynol</a:t>
            </a:r>
            <a:r>
              <a:rPr lang="en-GB" altLang="en-US" dirty="0">
                <a:ea typeface="ＭＳ Ｐゴシック" panose="020B0600070205080204" pitchFamily="34" charset="-128"/>
              </a:rPr>
              <a:t> </a:t>
            </a:r>
          </a:p>
          <a:p>
            <a:pPr lvl="1"/>
            <a:r>
              <a:rPr lang="en-GB" altLang="en-US" dirty="0" err="1">
                <a:ea typeface="ＭＳ Ｐゴシック" panose="020B0600070205080204" pitchFamily="34" charset="-128"/>
              </a:rPr>
              <a:t>Esgeulustod</a:t>
            </a:r>
            <a:endParaRPr lang="en-GB" altLang="en-US" dirty="0">
              <a:ea typeface="ＭＳ Ｐゴシック" panose="020B0600070205080204" pitchFamily="34" charset="-128"/>
            </a:endParaRPr>
          </a:p>
          <a:p>
            <a:pPr lvl="1"/>
            <a:r>
              <a:rPr lang="en-GB" altLang="en-US" dirty="0" err="1">
                <a:ea typeface="ＭＳ Ｐゴシック" panose="020B0600070205080204" pitchFamily="34" charset="-128"/>
              </a:rPr>
              <a:t>Ecsploitiaeth</a:t>
            </a:r>
            <a:r>
              <a:rPr lang="en-GB" altLang="en-US" dirty="0">
                <a:ea typeface="ＭＳ Ｐゴシック" panose="020B0600070205080204" pitchFamily="34" charset="-128"/>
              </a:rPr>
              <a:t> </a:t>
            </a:r>
          </a:p>
        </p:txBody>
      </p:sp>
      <p:pic>
        <p:nvPicPr>
          <p:cNvPr id="12" name="Picture 11"/>
          <p:cNvPicPr>
            <a:picLocks noChangeAspect="1"/>
          </p:cNvPicPr>
          <p:nvPr/>
        </p:nvPicPr>
        <p:blipFill>
          <a:blip r:embed="rId3"/>
          <a:stretch>
            <a:fillRect/>
          </a:stretch>
        </p:blipFill>
        <p:spPr>
          <a:xfrm>
            <a:off x="5270845" y="1690688"/>
            <a:ext cx="1650309" cy="2025650"/>
          </a:xfrm>
          <a:prstGeom prst="rect">
            <a:avLst/>
          </a:prstGeom>
        </p:spPr>
      </p:pic>
    </p:spTree>
    <p:extLst>
      <p:ext uri="{BB962C8B-B14F-4D97-AF65-F5344CB8AC3E}">
        <p14:creationId xmlns:p14="http://schemas.microsoft.com/office/powerpoint/2010/main" val="22652444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Dyletswyddau</a:t>
            </a:r>
            <a:r>
              <a:rPr lang="en-GB" dirty="0"/>
              <a:t> </a:t>
            </a:r>
            <a:br>
              <a:rPr lang="en-GB" dirty="0"/>
            </a:br>
            <a:r>
              <a:rPr lang="en-GB" i="1" dirty="0">
                <a:solidFill>
                  <a:schemeClr val="accent2"/>
                </a:solidFill>
              </a:rPr>
              <a:t>Responsibilities </a:t>
            </a:r>
          </a:p>
        </p:txBody>
      </p:sp>
      <p:sp>
        <p:nvSpPr>
          <p:cNvPr id="36868" name="Content Placeholder 4"/>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en-US" dirty="0" err="1">
                <a:ea typeface="ＭＳ Ｐゴシック" panose="020B0600070205080204" pitchFamily="34" charset="-128"/>
              </a:rPr>
              <a:t>Rhaid</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bob </a:t>
            </a:r>
            <a:r>
              <a:rPr lang="en-GB" altLang="en-US" dirty="0" err="1">
                <a:ea typeface="ＭＳ Ｐゴシック" panose="020B0600070205080204" pitchFamily="34" charset="-128"/>
              </a:rPr>
              <a:t>aelod</a:t>
            </a:r>
            <a:r>
              <a:rPr lang="en-GB" altLang="en-US" dirty="0">
                <a:ea typeface="ＭＳ Ｐゴシック" panose="020B0600070205080204" pitchFamily="34" charset="-128"/>
              </a:rPr>
              <a:t> o staff </a:t>
            </a:r>
            <a:r>
              <a:rPr lang="en-GB" altLang="en-US" dirty="0" err="1">
                <a:ea typeface="ＭＳ Ｐゴシック" panose="020B0600070205080204" pitchFamily="34" charset="-128"/>
              </a:rPr>
              <a:t>mewn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ysgol</a:t>
            </a:r>
            <a:r>
              <a:rPr lang="en-GB" altLang="en-US" dirty="0">
                <a:ea typeface="ＭＳ Ｐゴシック" panose="020B0600070205080204" pitchFamily="34" charset="-128"/>
              </a:rPr>
              <a:t>:</a:t>
            </a:r>
          </a:p>
          <a:p>
            <a:pPr lvl="1"/>
            <a:r>
              <a:rPr lang="en-GB" altLang="en-US" dirty="0" err="1">
                <a:ea typeface="ＭＳ Ｐゴシック" panose="020B0600070205080204" pitchFamily="34" charset="-128"/>
              </a:rPr>
              <a:t>Wybod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yr</a:t>
            </a:r>
            <a:r>
              <a:rPr lang="en-GB" altLang="en-US" dirty="0">
                <a:ea typeface="ＭＳ Ｐゴシック" panose="020B0600070205080204" pitchFamily="34" charset="-128"/>
              </a:rPr>
              <a:t> </a:t>
            </a:r>
            <a:r>
              <a:rPr lang="en-GB" altLang="en-US" dirty="0" err="1">
                <a:ea typeface="ＭＳ Ｐゴシック" panose="020B0600070205080204" pitchFamily="34" charset="-128"/>
              </a:rPr>
              <a:t>arwyddion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posib</a:t>
            </a:r>
            <a:r>
              <a:rPr lang="en-GB" altLang="en-US" dirty="0">
                <a:ea typeface="ＭＳ Ｐゴシック" panose="020B0600070205080204" pitchFamily="34" charset="-128"/>
              </a:rPr>
              <a:t> o </a:t>
            </a:r>
            <a:r>
              <a:rPr lang="en-GB" altLang="en-US" dirty="0" err="1">
                <a:ea typeface="ＭＳ Ｐゴシック" panose="020B0600070205080204" pitchFamily="34" charset="-128"/>
              </a:rPr>
              <a:t>gamdriniaeth</a:t>
            </a:r>
            <a:endParaRPr lang="en-GB" altLang="en-US" dirty="0">
              <a:ea typeface="ＭＳ Ｐゴシック" panose="020B0600070205080204" pitchFamily="34" charset="-128"/>
            </a:endParaRPr>
          </a:p>
          <a:p>
            <a:pPr lvl="1"/>
            <a:r>
              <a:rPr lang="en-GB" altLang="en-US" dirty="0" err="1">
                <a:ea typeface="ＭＳ Ｐゴシック" panose="020B0600070205080204" pitchFamily="34" charset="-128"/>
              </a:rPr>
              <a:t>Ddeall</a:t>
            </a:r>
            <a:r>
              <a:rPr lang="en-GB" altLang="en-US" dirty="0">
                <a:ea typeface="ＭＳ Ｐゴシック" panose="020B0600070205080204" pitchFamily="34" charset="-128"/>
              </a:rPr>
              <a:t> </a:t>
            </a:r>
            <a:r>
              <a:rPr lang="en-GB" altLang="en-US" dirty="0" err="1">
                <a:ea typeface="ＭＳ Ｐゴシック" panose="020B0600070205080204" pitchFamily="34" charset="-128"/>
              </a:rPr>
              <a:t>ei</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cyfrifoldebau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adrodd</a:t>
            </a:r>
            <a:r>
              <a:rPr lang="en-GB" altLang="en-US" dirty="0">
                <a:ea typeface="ＭＳ Ｐゴシック" panose="020B0600070205080204" pitchFamily="34" charset="-128"/>
              </a:rPr>
              <a:t> </a:t>
            </a:r>
          </a:p>
          <a:p>
            <a:pPr lvl="1"/>
            <a:r>
              <a:rPr lang="en-GB" altLang="en-US" dirty="0" err="1">
                <a:ea typeface="ＭＳ Ｐゴシック" panose="020B0600070205080204" pitchFamily="34" charset="-128"/>
              </a:rPr>
              <a:t>Ddeall</a:t>
            </a:r>
            <a:r>
              <a:rPr lang="en-GB" altLang="en-US" dirty="0">
                <a:ea typeface="ＭＳ Ｐゴシック" panose="020B0600070205080204" pitchFamily="34" charset="-128"/>
              </a:rPr>
              <a:t> </a:t>
            </a:r>
            <a:r>
              <a:rPr lang="en-GB" altLang="en-US" dirty="0" err="1">
                <a:ea typeface="ＭＳ Ｐゴシック" panose="020B0600070205080204" pitchFamily="34" charset="-128"/>
              </a:rPr>
              <a:t>systemau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amddiffyn</a:t>
            </a:r>
            <a:r>
              <a:rPr lang="en-GB" altLang="en-US" dirty="0">
                <a:ea typeface="ＭＳ Ｐゴシック" panose="020B0600070205080204" pitchFamily="34" charset="-128"/>
              </a:rPr>
              <a:t> plant </a:t>
            </a:r>
            <a:r>
              <a:rPr lang="en-GB" altLang="en-US" dirty="0" err="1">
                <a:ea typeface="ＭＳ Ｐゴシック" panose="020B0600070205080204" pitchFamily="34" charset="-128"/>
              </a:rPr>
              <a:t>yr</a:t>
            </a:r>
            <a:r>
              <a:rPr lang="en-GB" altLang="en-US" dirty="0">
                <a:ea typeface="ＭＳ Ｐゴシック" panose="020B0600070205080204" pitchFamily="34" charset="-128"/>
              </a:rPr>
              <a:t> </a:t>
            </a:r>
            <a:r>
              <a:rPr lang="en-GB" altLang="en-US" dirty="0" err="1">
                <a:ea typeface="ＭＳ Ｐゴシック" panose="020B0600070205080204" pitchFamily="34" charset="-128"/>
              </a:rPr>
              <a:t>ysgol</a:t>
            </a:r>
            <a:endParaRPr lang="en-GB" altLang="en-US" dirty="0">
              <a:ea typeface="ＭＳ Ｐゴシック" panose="020B0600070205080204" pitchFamily="34" charset="-128"/>
            </a:endParaRPr>
          </a:p>
          <a:p>
            <a:pPr lvl="1"/>
            <a:r>
              <a:rPr lang="en-GB" altLang="en-US" dirty="0">
                <a:ea typeface="ＭＳ Ｐゴシック" panose="020B0600070205080204" pitchFamily="34" charset="-128"/>
              </a:rPr>
              <a:t>I </a:t>
            </a:r>
            <a:r>
              <a:rPr lang="en-GB" altLang="en-US" dirty="0" err="1">
                <a:ea typeface="ＭＳ Ｐゴシック" panose="020B0600070205080204" pitchFamily="34" charset="-128"/>
              </a:rPr>
              <a:t>bwy</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adrodd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pryderon</a:t>
            </a:r>
            <a:endParaRPr lang="en-GB" altLang="en-US" dirty="0">
              <a:ea typeface="ＭＳ Ｐゴシック" panose="020B0600070205080204" pitchFamily="34" charset="-128"/>
            </a:endParaRPr>
          </a:p>
          <a:p>
            <a:pPr lvl="1"/>
            <a:r>
              <a:rPr lang="en-GB" altLang="en-US" dirty="0">
                <a:ea typeface="ＭＳ Ｐゴシック" panose="020B0600070205080204" pitchFamily="34" charset="-128"/>
              </a:rPr>
              <a:t>Beth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wneud</a:t>
            </a:r>
            <a:r>
              <a:rPr lang="en-GB" altLang="en-US" dirty="0">
                <a:ea typeface="ＭＳ Ｐゴシック" panose="020B0600070205080204" pitchFamily="34" charset="-128"/>
              </a:rPr>
              <a:t> </a:t>
            </a:r>
            <a:r>
              <a:rPr lang="en-GB" altLang="en-US" dirty="0" err="1">
                <a:ea typeface="ＭＳ Ｐゴシック" panose="020B0600070205080204" pitchFamily="34" charset="-128"/>
              </a:rPr>
              <a:t>os</a:t>
            </a:r>
            <a:r>
              <a:rPr lang="en-GB" altLang="en-US" dirty="0">
                <a:ea typeface="ＭＳ Ｐゴシック" panose="020B0600070205080204" pitchFamily="34" charset="-128"/>
              </a:rPr>
              <a:t> </a:t>
            </a:r>
            <a:r>
              <a:rPr lang="en-GB" altLang="en-US" dirty="0" err="1">
                <a:ea typeface="ＭＳ Ｐゴシック" panose="020B0600070205080204" pitchFamily="34" charset="-128"/>
              </a:rPr>
              <a:t>mae</a:t>
            </a:r>
            <a:r>
              <a:rPr lang="en-GB" altLang="en-US" dirty="0">
                <a:ea typeface="ＭＳ Ｐゴシック" panose="020B0600070205080204" pitchFamily="34" charset="-128"/>
              </a:rPr>
              <a:t> </a:t>
            </a:r>
            <a:r>
              <a:rPr lang="en-GB" altLang="en-US" dirty="0" err="1">
                <a:ea typeface="ＭＳ Ｐゴシック" panose="020B0600070205080204" pitchFamily="34" charset="-128"/>
              </a:rPr>
              <a:t>plentyn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rhannu</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gwybodaeth</a:t>
            </a:r>
            <a:r>
              <a:rPr lang="en-GB" altLang="en-US" dirty="0">
                <a:ea typeface="ＭＳ Ｐゴシック" panose="020B0600070205080204" pitchFamily="34" charset="-128"/>
              </a:rPr>
              <a:t> </a:t>
            </a:r>
          </a:p>
          <a:p>
            <a:pPr lvl="1"/>
            <a:endParaRPr lang="en-GB" altLang="en-US" dirty="0">
              <a:ea typeface="ＭＳ Ｐゴシック" panose="020B0600070205080204" pitchFamily="34" charset="-128"/>
            </a:endParaRPr>
          </a:p>
        </p:txBody>
      </p:sp>
      <p:sp>
        <p:nvSpPr>
          <p:cNvPr id="36869" name="Content Placeholder 5"/>
          <p:cNvSpPr>
            <a:spLocks noGrp="1"/>
          </p:cNvSpPr>
          <p:nvPr>
            <p:ph sz="half" idx="2"/>
          </p:nvPr>
        </p:nvSpPr>
        <p:spPr>
          <a:ln/>
        </p:spPr>
        <p:style>
          <a:lnRef idx="2">
            <a:schemeClr val="accent2"/>
          </a:lnRef>
          <a:fillRef idx="1">
            <a:schemeClr val="lt1"/>
          </a:fillRef>
          <a:effectRef idx="0">
            <a:schemeClr val="accent2"/>
          </a:effectRef>
          <a:fontRef idx="minor">
            <a:schemeClr val="dk1"/>
          </a:fontRef>
        </p:style>
        <p:txBody>
          <a:bodyPr>
            <a:normAutofit lnSpcReduction="10000"/>
          </a:bodyPr>
          <a:lstStyle/>
          <a:p>
            <a:pPr>
              <a:spcBef>
                <a:spcPct val="0"/>
              </a:spcBef>
            </a:pPr>
            <a:r>
              <a:rPr lang="en-GB" altLang="en-US" i="1" dirty="0">
                <a:ea typeface="ＭＳ Ｐゴシック" panose="020B0600070205080204" pitchFamily="34" charset="-128"/>
              </a:rPr>
              <a:t>All school staff must be aware of:</a:t>
            </a:r>
          </a:p>
          <a:p>
            <a:pPr lvl="1"/>
            <a:r>
              <a:rPr lang="en-GB" altLang="en-US" i="1" dirty="0">
                <a:ea typeface="ＭＳ Ｐゴシック" panose="020B0600070205080204" pitchFamily="34" charset="-128"/>
              </a:rPr>
              <a:t>The possible signs of abuse</a:t>
            </a:r>
          </a:p>
          <a:p>
            <a:pPr lvl="1"/>
            <a:r>
              <a:rPr lang="en-GB" altLang="en-US" i="1" dirty="0">
                <a:ea typeface="ＭＳ Ｐゴシック" panose="020B0600070205080204" pitchFamily="34" charset="-128"/>
              </a:rPr>
              <a:t>Their responsibility to report concerns (no matter how small)</a:t>
            </a:r>
          </a:p>
          <a:p>
            <a:pPr lvl="1"/>
            <a:r>
              <a:rPr lang="en-GB" altLang="en-US" i="1" dirty="0">
                <a:ea typeface="ＭＳ Ｐゴシック" panose="020B0600070205080204" pitchFamily="34" charset="-128"/>
              </a:rPr>
              <a:t>The school child protection procedures  </a:t>
            </a:r>
          </a:p>
          <a:p>
            <a:pPr lvl="1"/>
            <a:r>
              <a:rPr lang="en-GB" altLang="en-US" i="1" dirty="0">
                <a:ea typeface="ＭＳ Ｐゴシック" panose="020B0600070205080204" pitchFamily="34" charset="-128"/>
              </a:rPr>
              <a:t>To whom to report concerns about abuse (designated child protection officer) </a:t>
            </a:r>
          </a:p>
          <a:p>
            <a:pPr lvl="1"/>
            <a:r>
              <a:rPr lang="en-GB" altLang="en-US" i="1" dirty="0">
                <a:ea typeface="ＭＳ Ｐゴシック" panose="020B0600070205080204" pitchFamily="34" charset="-128"/>
              </a:rPr>
              <a:t>What to do in the event of a disclosure </a:t>
            </a:r>
          </a:p>
          <a:p>
            <a:pPr>
              <a:spcBef>
                <a:spcPct val="0"/>
              </a:spcBef>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0521177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a:t>Atal </a:t>
            </a:r>
            <a:r>
              <a:rPr lang="en-GB" dirty="0" err="1"/>
              <a:t>Camdriniaeth</a:t>
            </a:r>
            <a:r>
              <a:rPr lang="en-GB" dirty="0"/>
              <a:t> </a:t>
            </a:r>
            <a:br>
              <a:rPr lang="en-GB" dirty="0"/>
            </a:br>
            <a:r>
              <a:rPr lang="en-GB" i="1" dirty="0">
                <a:solidFill>
                  <a:schemeClr val="accent2"/>
                </a:solidFill>
              </a:rPr>
              <a:t>Preventative Approaches </a:t>
            </a:r>
          </a:p>
        </p:txBody>
      </p:sp>
      <p:sp>
        <p:nvSpPr>
          <p:cNvPr id="39941" name="Content Placeholder 4"/>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a:ea typeface="ＭＳ Ｐゴシック" panose="020B0600070205080204" pitchFamily="34" charset="-128"/>
              </a:rPr>
              <a:t>Ymgyrch</a:t>
            </a:r>
            <a:r>
              <a:rPr lang="en-GB" altLang="en-US" dirty="0">
                <a:ea typeface="ＭＳ Ｐゴシック" panose="020B0600070205080204" pitchFamily="34" charset="-128"/>
              </a:rPr>
              <a:t> NSPCC ‘PANTS’ </a:t>
            </a:r>
          </a:p>
          <a:p>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Adfyfyriwch</a:t>
            </a:r>
            <a:r>
              <a:rPr lang="en-GB" altLang="en-US" dirty="0">
                <a:ea typeface="ＭＳ Ｐゴシック" panose="020B0600070205080204" pitchFamily="34" charset="-128"/>
              </a:rPr>
              <a:t>:</a:t>
            </a:r>
          </a:p>
          <a:p>
            <a:pPr lvl="1"/>
            <a:r>
              <a:rPr lang="en-GB" altLang="en-US" dirty="0" err="1">
                <a:ea typeface="ＭＳ Ｐゴシック" panose="020B0600070205080204" pitchFamily="34" charset="-128"/>
              </a:rPr>
              <a:t>Sut</a:t>
            </a:r>
            <a:r>
              <a:rPr lang="en-GB" altLang="en-US" dirty="0">
                <a:ea typeface="ＭＳ Ｐゴシック" panose="020B0600070205080204" pitchFamily="34" charset="-128"/>
              </a:rPr>
              <a:t> </a:t>
            </a:r>
            <a:r>
              <a:rPr lang="en-GB" altLang="en-US" dirty="0" err="1">
                <a:ea typeface="ＭＳ Ｐゴシック" panose="020B0600070205080204" pitchFamily="34" charset="-128"/>
              </a:rPr>
              <a:t>mae’r</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ymgyrch</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yma</a:t>
            </a:r>
            <a:r>
              <a:rPr lang="en-GB" altLang="en-US" dirty="0">
                <a:ea typeface="ＭＳ Ｐゴシック" panose="020B0600070205080204" pitchFamily="34" charset="-128"/>
              </a:rPr>
              <a:t> </a:t>
            </a:r>
            <a:r>
              <a:rPr lang="en-GB" altLang="en-US" dirty="0" err="1">
                <a:ea typeface="ＭＳ Ｐゴシック" panose="020B0600070205080204" pitchFamily="34" charset="-128"/>
              </a:rPr>
              <a:t>wedi</a:t>
            </a:r>
            <a:r>
              <a:rPr lang="en-GB" altLang="en-US" dirty="0">
                <a:ea typeface="ＭＳ Ｐゴシック" panose="020B0600070205080204" pitchFamily="34" charset="-128"/>
              </a:rPr>
              <a:t> </a:t>
            </a:r>
            <a:r>
              <a:rPr lang="en-GB" altLang="en-US" dirty="0" err="1">
                <a:ea typeface="ＭＳ Ｐゴシック" panose="020B0600070205080204" pitchFamily="34" charset="-128"/>
              </a:rPr>
              <a:t>ei</a:t>
            </a:r>
            <a:r>
              <a:rPr lang="en-GB" altLang="en-US" dirty="0">
                <a:ea typeface="ＭＳ Ｐゴシック" panose="020B0600070205080204" pitchFamily="34" charset="-128"/>
              </a:rPr>
              <a:t> </a:t>
            </a:r>
            <a:r>
              <a:rPr lang="en-GB" altLang="en-US" dirty="0" err="1">
                <a:ea typeface="ＭＳ Ｐゴシック" panose="020B0600070205080204" pitchFamily="34" charset="-128"/>
              </a:rPr>
              <a:t>gynllunio</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fod</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effeithiol</a:t>
            </a:r>
            <a:r>
              <a:rPr lang="en-GB" altLang="en-US" dirty="0">
                <a:ea typeface="ＭＳ Ｐゴシック" panose="020B0600070205080204" pitchFamily="34" charset="-128"/>
              </a:rPr>
              <a:t>?</a:t>
            </a:r>
          </a:p>
          <a:p>
            <a:pPr lvl="1"/>
            <a:r>
              <a:rPr lang="en-GB" altLang="en-US" dirty="0" err="1">
                <a:ea typeface="ＭＳ Ｐゴシック" panose="020B0600070205080204" pitchFamily="34" charset="-128"/>
              </a:rPr>
              <a:t>Sut</a:t>
            </a:r>
            <a:r>
              <a:rPr lang="en-GB" altLang="en-US" dirty="0">
                <a:ea typeface="ＭＳ Ｐゴシック" panose="020B0600070205080204" pitchFamily="34" charset="-128"/>
              </a:rPr>
              <a:t> gall </a:t>
            </a:r>
            <a:r>
              <a:rPr lang="en-GB" altLang="en-US" dirty="0" err="1">
                <a:ea typeface="ＭＳ Ｐゴシック" panose="020B0600070205080204" pitchFamily="34" charset="-128"/>
              </a:rPr>
              <a:t>ysgolion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ddefnyddio’r</a:t>
            </a:r>
            <a:r>
              <a:rPr lang="en-GB" altLang="en-US" dirty="0">
                <a:ea typeface="ＭＳ Ｐゴシック" panose="020B0600070205080204" pitchFamily="34" charset="-128"/>
              </a:rPr>
              <a:t> </a:t>
            </a:r>
            <a:r>
              <a:rPr lang="en-GB" altLang="en-US" dirty="0" err="1">
                <a:ea typeface="ＭＳ Ｐゴシック" panose="020B0600070205080204" pitchFamily="34" charset="-128"/>
              </a:rPr>
              <a:t>adnoddau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yma</a:t>
            </a:r>
            <a:r>
              <a:rPr lang="en-GB" altLang="en-US" dirty="0">
                <a:ea typeface="ＭＳ Ｐゴシック" panose="020B0600070205080204" pitchFamily="34" charset="-128"/>
              </a:rPr>
              <a:t> </a:t>
            </a:r>
            <a:r>
              <a:rPr lang="en-GB" altLang="en-US" dirty="0" err="1">
                <a:ea typeface="ＭＳ Ｐゴシック" panose="020B0600070205080204" pitchFamily="34" charset="-128"/>
              </a:rPr>
              <a:t>mewn</a:t>
            </a:r>
            <a:r>
              <a:rPr lang="en-GB" altLang="en-US" dirty="0">
                <a:ea typeface="ＭＳ Ｐゴシック" panose="020B0600070205080204" pitchFamily="34" charset="-128"/>
              </a:rPr>
              <a:t> </a:t>
            </a:r>
            <a:r>
              <a:rPr lang="en-GB" altLang="en-US" dirty="0" err="1">
                <a:ea typeface="ＭＳ Ｐゴシック" panose="020B0600070205080204" pitchFamily="34" charset="-128"/>
              </a:rPr>
              <a:t>ffordd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addas</a:t>
            </a:r>
            <a:r>
              <a:rPr lang="en-GB" altLang="en-US" dirty="0">
                <a:ea typeface="ＭＳ Ｐゴシック" panose="020B0600070205080204" pitchFamily="34" charset="-128"/>
              </a:rPr>
              <a:t>?</a:t>
            </a:r>
          </a:p>
          <a:p>
            <a:pPr lvl="1"/>
            <a:r>
              <a:rPr lang="en-GB" altLang="en-US" dirty="0" err="1">
                <a:ea typeface="ＭＳ Ｐゴシック" panose="020B0600070205080204" pitchFamily="34" charset="-128"/>
              </a:rPr>
              <a:t>Manteision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Anfanteision</a:t>
            </a:r>
            <a:r>
              <a:rPr lang="en-GB" altLang="en-US" dirty="0">
                <a:ea typeface="ＭＳ Ｐゴシック" panose="020B0600070205080204" pitchFamily="34" charset="-128"/>
              </a:rPr>
              <a:t>? </a:t>
            </a:r>
          </a:p>
        </p:txBody>
      </p:sp>
      <p:sp>
        <p:nvSpPr>
          <p:cNvPr id="39942" name="Content Placeholder 5"/>
          <p:cNvSpPr>
            <a:spLocks noGrp="1"/>
          </p:cNvSpPr>
          <p:nvPr>
            <p:ph sz="half" idx="2"/>
          </p:nvPr>
        </p:nvSpPr>
        <p:spPr>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dirty="0">
                <a:ea typeface="ＭＳ Ｐゴシック" panose="020B0600070205080204" pitchFamily="34" charset="-128"/>
              </a:rPr>
              <a:t>NSPCC PANTS Campaign </a:t>
            </a:r>
          </a:p>
          <a:p>
            <a:pPr lvl="1">
              <a:spcBef>
                <a:spcPct val="0"/>
              </a:spcBef>
            </a:pPr>
            <a:r>
              <a:rPr lang="en-GB" altLang="en-US" dirty="0">
                <a:ea typeface="ＭＳ Ｐゴシック" panose="020B0600070205080204" pitchFamily="34" charset="-128"/>
                <a:hlinkClick r:id="rId3"/>
              </a:rPr>
              <a:t>https://www.nspcc.org.uk/preventing-abuse/keeping-children-safe/underwear-rule/</a:t>
            </a:r>
            <a:r>
              <a:rPr lang="en-GB" altLang="en-US" dirty="0">
                <a:ea typeface="ＭＳ Ｐゴシック" panose="020B0600070205080204" pitchFamily="34" charset="-128"/>
              </a:rPr>
              <a:t> </a:t>
            </a:r>
          </a:p>
          <a:p>
            <a:pPr>
              <a:spcBef>
                <a:spcPct val="0"/>
              </a:spcBef>
            </a:pPr>
            <a:endParaRPr lang="en-GB" altLang="en-US" dirty="0">
              <a:ea typeface="ＭＳ Ｐゴシック" panose="020B0600070205080204" pitchFamily="34" charset="-128"/>
            </a:endParaRPr>
          </a:p>
          <a:p>
            <a:pPr>
              <a:spcBef>
                <a:spcPct val="0"/>
              </a:spcBef>
            </a:pPr>
            <a:r>
              <a:rPr lang="en-GB" altLang="en-US" dirty="0">
                <a:ea typeface="ＭＳ Ｐゴシック" panose="020B0600070205080204" pitchFamily="34" charset="-128"/>
              </a:rPr>
              <a:t>Reflect:</a:t>
            </a:r>
          </a:p>
          <a:p>
            <a:pPr lvl="1"/>
            <a:r>
              <a:rPr lang="en-GB" altLang="en-US" dirty="0">
                <a:ea typeface="ＭＳ Ｐゴシック" panose="020B0600070205080204" pitchFamily="34" charset="-128"/>
              </a:rPr>
              <a:t>How is this campaign designed to work?</a:t>
            </a:r>
          </a:p>
          <a:p>
            <a:pPr lvl="1"/>
            <a:r>
              <a:rPr lang="en-GB" altLang="en-US" dirty="0">
                <a:ea typeface="ＭＳ Ｐゴシック" panose="020B0600070205080204" pitchFamily="34" charset="-128"/>
              </a:rPr>
              <a:t>How could schools use these resources appropriately?</a:t>
            </a:r>
          </a:p>
          <a:p>
            <a:pPr lvl="1"/>
            <a:r>
              <a:rPr lang="en-GB" altLang="en-US" dirty="0">
                <a:ea typeface="ＭＳ Ｐゴシック" panose="020B0600070205080204" pitchFamily="34" charset="-128"/>
              </a:rPr>
              <a:t>Benefits? Drawbacks?</a:t>
            </a:r>
          </a:p>
        </p:txBody>
      </p:sp>
    </p:spTree>
    <p:extLst>
      <p:ext uri="{BB962C8B-B14F-4D97-AF65-F5344CB8AC3E}">
        <p14:creationId xmlns:p14="http://schemas.microsoft.com/office/powerpoint/2010/main" val="459254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a:t>Ymarfer</a:t>
            </a:r>
            <a:r>
              <a:rPr lang="en-GB" dirty="0"/>
              <a:t> </a:t>
            </a:r>
            <a:r>
              <a:rPr lang="en-GB" dirty="0" err="1"/>
              <a:t>Plentyn</a:t>
            </a:r>
            <a:r>
              <a:rPr lang="en-GB" dirty="0"/>
              <a:t> </a:t>
            </a:r>
            <a:r>
              <a:rPr lang="en-GB" dirty="0" err="1"/>
              <a:t>Canolog</a:t>
            </a:r>
            <a:br>
              <a:rPr lang="en-GB" dirty="0"/>
            </a:br>
            <a:r>
              <a:rPr lang="en-GB" i="1" dirty="0">
                <a:solidFill>
                  <a:schemeClr val="accent2"/>
                </a:solidFill>
              </a:rPr>
              <a:t>Child Centred Approach</a:t>
            </a:r>
          </a:p>
        </p:txBody>
      </p:sp>
      <p:sp>
        <p:nvSpPr>
          <p:cNvPr id="37893" name="Content Placeholder 4"/>
          <p:cNvSpPr>
            <a:spLocks noGrp="1"/>
          </p:cNvSpPr>
          <p:nvPr>
            <p:ph sz="half" idx="1"/>
          </p:nvPr>
        </p:nvSpPr>
        <p:spPr>
          <a:ln/>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a:ea typeface="ＭＳ Ｐゴシック" panose="020B0600070205080204" pitchFamily="34" charset="-128"/>
              </a:rPr>
              <a:t>Gwyliadwraeth</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Deallusrwydd</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Cysondeb</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Parch</a:t>
            </a:r>
          </a:p>
          <a:p>
            <a:r>
              <a:rPr lang="en-GB" altLang="en-US" dirty="0" err="1">
                <a:ea typeface="ＭＳ Ｐゴシック" panose="020B0600070205080204" pitchFamily="34" charset="-128"/>
              </a:rPr>
              <a:t>Gwybodaeth</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Esbonio</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Cefnogi</a:t>
            </a:r>
            <a:endParaRPr lang="en-GB" altLang="en-US" dirty="0">
              <a:ea typeface="ＭＳ Ｐゴシック" panose="020B0600070205080204" pitchFamily="34" charset="-128"/>
            </a:endParaRPr>
          </a:p>
          <a:p>
            <a:r>
              <a:rPr lang="en-GB" altLang="en-US" dirty="0" err="1">
                <a:ea typeface="ＭＳ Ｐゴシック" panose="020B0600070205080204" pitchFamily="34" charset="-128"/>
              </a:rPr>
              <a:t>Eirioli</a:t>
            </a:r>
            <a:r>
              <a:rPr lang="en-GB" altLang="en-US" dirty="0">
                <a:ea typeface="ＭＳ Ｐゴシック" panose="020B0600070205080204" pitchFamily="34" charset="-128"/>
              </a:rPr>
              <a:t> </a:t>
            </a:r>
          </a:p>
          <a:p>
            <a:endParaRPr lang="en-GB" altLang="en-US" dirty="0">
              <a:ea typeface="ＭＳ Ｐゴシック" panose="020B0600070205080204" pitchFamily="34" charset="-128"/>
            </a:endParaRPr>
          </a:p>
        </p:txBody>
      </p:sp>
      <p:sp>
        <p:nvSpPr>
          <p:cNvPr id="37894" name="Content Placeholder 5"/>
          <p:cNvSpPr>
            <a:spLocks noGrp="1"/>
          </p:cNvSpPr>
          <p:nvPr>
            <p:ph sz="half" idx="2"/>
          </p:nvPr>
        </p:nvSpPr>
        <p:spPr>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sz="3200" i="1" dirty="0" err="1">
                <a:ea typeface="ＭＳ Ｐゴシック" panose="020B0600070205080204" pitchFamily="34" charset="-128"/>
              </a:rPr>
              <a:t>Vigilence</a:t>
            </a:r>
            <a:endParaRPr lang="en-GB" altLang="en-US" sz="3200" i="1" dirty="0">
              <a:ea typeface="ＭＳ Ｐゴシック" panose="020B0600070205080204" pitchFamily="34" charset="-128"/>
            </a:endParaRPr>
          </a:p>
          <a:p>
            <a:pPr>
              <a:spcBef>
                <a:spcPct val="0"/>
              </a:spcBef>
            </a:pPr>
            <a:r>
              <a:rPr lang="en-GB" altLang="en-US" sz="3200" i="1" dirty="0">
                <a:ea typeface="ＭＳ Ｐゴシック" panose="020B0600070205080204" pitchFamily="34" charset="-128"/>
              </a:rPr>
              <a:t>Understanding</a:t>
            </a:r>
          </a:p>
          <a:p>
            <a:pPr>
              <a:spcBef>
                <a:spcPct val="0"/>
              </a:spcBef>
            </a:pPr>
            <a:r>
              <a:rPr lang="en-GB" altLang="en-US" sz="3200" i="1" dirty="0">
                <a:ea typeface="ＭＳ Ｐゴシック" panose="020B0600070205080204" pitchFamily="34" charset="-128"/>
              </a:rPr>
              <a:t>Stability</a:t>
            </a:r>
          </a:p>
          <a:p>
            <a:pPr>
              <a:spcBef>
                <a:spcPct val="0"/>
              </a:spcBef>
            </a:pPr>
            <a:r>
              <a:rPr lang="en-GB" altLang="en-US" sz="3200" i="1" dirty="0">
                <a:ea typeface="ＭＳ Ｐゴシック" panose="020B0600070205080204" pitchFamily="34" charset="-128"/>
              </a:rPr>
              <a:t>Respect</a:t>
            </a:r>
          </a:p>
          <a:p>
            <a:pPr>
              <a:spcBef>
                <a:spcPct val="0"/>
              </a:spcBef>
            </a:pPr>
            <a:r>
              <a:rPr lang="en-GB" altLang="en-US" sz="3200" i="1" dirty="0">
                <a:ea typeface="ＭＳ Ｐゴシック" panose="020B0600070205080204" pitchFamily="34" charset="-128"/>
              </a:rPr>
              <a:t>Information </a:t>
            </a:r>
          </a:p>
          <a:p>
            <a:pPr>
              <a:spcBef>
                <a:spcPct val="0"/>
              </a:spcBef>
            </a:pPr>
            <a:r>
              <a:rPr lang="en-GB" altLang="en-US" sz="3200" i="1" dirty="0">
                <a:ea typeface="ＭＳ Ｐゴシック" panose="020B0600070205080204" pitchFamily="34" charset="-128"/>
              </a:rPr>
              <a:t>Explanation</a:t>
            </a:r>
          </a:p>
          <a:p>
            <a:pPr>
              <a:spcBef>
                <a:spcPct val="0"/>
              </a:spcBef>
            </a:pPr>
            <a:r>
              <a:rPr lang="en-GB" altLang="en-US" sz="3200" i="1" dirty="0">
                <a:ea typeface="ＭＳ Ｐゴシック" panose="020B0600070205080204" pitchFamily="34" charset="-128"/>
              </a:rPr>
              <a:t>Support</a:t>
            </a:r>
          </a:p>
          <a:p>
            <a:pPr>
              <a:spcBef>
                <a:spcPct val="0"/>
              </a:spcBef>
            </a:pPr>
            <a:r>
              <a:rPr lang="en-GB" altLang="en-US" sz="3200" i="1" dirty="0">
                <a:ea typeface="ＭＳ Ｐゴシック" panose="020B0600070205080204" pitchFamily="34" charset="-128"/>
              </a:rPr>
              <a:t>Advocacy </a:t>
            </a:r>
          </a:p>
        </p:txBody>
      </p:sp>
      <p:sp>
        <p:nvSpPr>
          <p:cNvPr id="3" name="Cloud 2"/>
          <p:cNvSpPr/>
          <p:nvPr/>
        </p:nvSpPr>
        <p:spPr>
          <a:xfrm>
            <a:off x="3790950" y="2476500"/>
            <a:ext cx="4610100" cy="3416300"/>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i="1" dirty="0"/>
              <a:t>Sut </a:t>
            </a:r>
            <a:r>
              <a:rPr lang="en-GB" sz="2400" i="1" dirty="0" err="1"/>
              <a:t>mae</a:t>
            </a:r>
            <a:r>
              <a:rPr lang="en-GB" sz="2400" i="1" dirty="0"/>
              <a:t> </a:t>
            </a:r>
            <a:r>
              <a:rPr lang="en-GB" sz="2400" i="1" dirty="0" err="1"/>
              <a:t>hwn</a:t>
            </a:r>
            <a:r>
              <a:rPr lang="en-GB" sz="2400" i="1" dirty="0"/>
              <a:t> </a:t>
            </a:r>
            <a:r>
              <a:rPr lang="en-GB" sz="2400" i="1" dirty="0" err="1"/>
              <a:t>yn</a:t>
            </a:r>
            <a:r>
              <a:rPr lang="en-GB" sz="2400" i="1" dirty="0"/>
              <a:t> </a:t>
            </a:r>
            <a:r>
              <a:rPr lang="en-GB" sz="2400" i="1" dirty="0" err="1"/>
              <a:t>adlewyrchu</a:t>
            </a:r>
            <a:r>
              <a:rPr lang="en-GB" sz="2400" i="1" dirty="0"/>
              <a:t> </a:t>
            </a:r>
            <a:r>
              <a:rPr lang="en-GB" sz="2400" i="1" dirty="0" err="1"/>
              <a:t>ymateb</a:t>
            </a:r>
            <a:r>
              <a:rPr lang="en-GB" sz="2400" i="1" dirty="0"/>
              <a:t> </a:t>
            </a:r>
            <a:r>
              <a:rPr lang="en-GB" sz="2400" i="1" dirty="0" err="1"/>
              <a:t>hawliau</a:t>
            </a:r>
            <a:r>
              <a:rPr lang="en-GB" sz="2400" i="1" dirty="0"/>
              <a:t> plant? </a:t>
            </a:r>
          </a:p>
          <a:p>
            <a:pPr algn="ctr"/>
            <a:endParaRPr lang="en-GB" sz="2400" i="1" dirty="0"/>
          </a:p>
          <a:p>
            <a:pPr algn="ctr"/>
            <a:r>
              <a:rPr lang="en-GB" sz="2400" dirty="0"/>
              <a:t>How does this reflect a children’s rights approach? </a:t>
            </a:r>
          </a:p>
          <a:p>
            <a:pPr algn="ctr"/>
            <a:endParaRPr lang="en-GB" sz="2400" dirty="0"/>
          </a:p>
        </p:txBody>
      </p:sp>
    </p:spTree>
    <p:extLst>
      <p:ext uri="{BB962C8B-B14F-4D97-AF65-F5344CB8AC3E}">
        <p14:creationId xmlns:p14="http://schemas.microsoft.com/office/powerpoint/2010/main" val="15374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Amddiffyn</a:t>
            </a:r>
            <a:r>
              <a:rPr lang="en-GB" dirty="0"/>
              <a:t> Plant ac </a:t>
            </a:r>
            <a:r>
              <a:rPr lang="en-GB" dirty="0" err="1"/>
              <a:t>Hawliau</a:t>
            </a:r>
            <a:r>
              <a:rPr lang="en-GB" dirty="0"/>
              <a:t> Plant</a:t>
            </a:r>
            <a:br>
              <a:rPr lang="en-GB" i="1" dirty="0">
                <a:solidFill>
                  <a:schemeClr val="accent2"/>
                </a:solidFill>
              </a:rPr>
            </a:br>
            <a:r>
              <a:rPr lang="en-GB" i="1" dirty="0">
                <a:solidFill>
                  <a:schemeClr val="accent2"/>
                </a:solidFill>
              </a:rPr>
              <a:t>Child Protection and Children’s Rights </a:t>
            </a:r>
          </a:p>
        </p:txBody>
      </p:sp>
      <p:sp>
        <p:nvSpPr>
          <p:cNvPr id="3" name="Content Placeholder 2"/>
          <p:cNvSpPr>
            <a:spLocks noGrp="1"/>
          </p:cNvSpPr>
          <p:nvPr>
            <p:ph sz="half" idx="1"/>
          </p:nvPr>
        </p:nvSpPr>
        <p:spPr/>
        <p:txBody>
          <a:bodyPr>
            <a:normAutofit fontScale="92500" lnSpcReduction="20000"/>
          </a:bodyPr>
          <a:lstStyle/>
          <a:p>
            <a:r>
              <a:rPr lang="en-GB" dirty="0"/>
              <a:t>Mae Walker (2011) </a:t>
            </a:r>
            <a:r>
              <a:rPr lang="en-GB" dirty="0" err="1"/>
              <a:t>yn</a:t>
            </a:r>
            <a:r>
              <a:rPr lang="en-GB" dirty="0"/>
              <a:t> </a:t>
            </a:r>
            <a:r>
              <a:rPr lang="en-GB" dirty="0" err="1"/>
              <a:t>dadlau</a:t>
            </a:r>
            <a:r>
              <a:rPr lang="en-GB" dirty="0"/>
              <a:t> </a:t>
            </a:r>
            <a:r>
              <a:rPr lang="en-GB" dirty="0" err="1"/>
              <a:t>fod</a:t>
            </a:r>
            <a:r>
              <a:rPr lang="en-GB" dirty="0"/>
              <a:t> </a:t>
            </a:r>
            <a:r>
              <a:rPr lang="en-GB" dirty="0" err="1"/>
              <a:t>tensiynau</a:t>
            </a:r>
            <a:r>
              <a:rPr lang="en-GB" dirty="0"/>
              <a:t> </a:t>
            </a:r>
            <a:r>
              <a:rPr lang="en-GB" dirty="0" err="1"/>
              <a:t>yn</a:t>
            </a:r>
            <a:r>
              <a:rPr lang="en-GB" dirty="0"/>
              <a:t> dal </a:t>
            </a:r>
            <a:r>
              <a:rPr lang="en-GB" dirty="0" err="1"/>
              <a:t>i</a:t>
            </a:r>
            <a:r>
              <a:rPr lang="en-GB" dirty="0"/>
              <a:t> </a:t>
            </a:r>
            <a:r>
              <a:rPr lang="en-GB" dirty="0" err="1"/>
              <a:t>fodoli</a:t>
            </a:r>
            <a:r>
              <a:rPr lang="en-GB" dirty="0"/>
              <a:t> </a:t>
            </a:r>
            <a:r>
              <a:rPr lang="en-GB" dirty="0" err="1"/>
              <a:t>rhwng</a:t>
            </a:r>
            <a:r>
              <a:rPr lang="en-GB" dirty="0"/>
              <a:t> </a:t>
            </a:r>
            <a:r>
              <a:rPr lang="en-GB" dirty="0" err="1"/>
              <a:t>hawliau</a:t>
            </a:r>
            <a:r>
              <a:rPr lang="en-GB" dirty="0"/>
              <a:t> plant </a:t>
            </a:r>
            <a:r>
              <a:rPr lang="en-GB" dirty="0" err="1"/>
              <a:t>a’r</a:t>
            </a:r>
            <a:r>
              <a:rPr lang="en-GB" dirty="0"/>
              <a:t> </a:t>
            </a:r>
            <a:r>
              <a:rPr lang="en-GB" dirty="0" err="1"/>
              <a:t>angen</a:t>
            </a:r>
            <a:r>
              <a:rPr lang="en-GB" dirty="0"/>
              <a:t> </a:t>
            </a:r>
            <a:r>
              <a:rPr lang="en-GB" dirty="0" err="1"/>
              <a:t>i</a:t>
            </a:r>
            <a:r>
              <a:rPr lang="en-GB" dirty="0"/>
              <a:t> </a:t>
            </a:r>
            <a:r>
              <a:rPr lang="en-GB" dirty="0" err="1"/>
              <a:t>amddiffyn</a:t>
            </a:r>
            <a:r>
              <a:rPr lang="en-GB" dirty="0"/>
              <a:t> </a:t>
            </a:r>
            <a:r>
              <a:rPr lang="en-GB" dirty="0" err="1"/>
              <a:t>nhw</a:t>
            </a:r>
            <a:r>
              <a:rPr lang="en-GB" dirty="0"/>
              <a:t>. </a:t>
            </a:r>
          </a:p>
          <a:p>
            <a:endParaRPr lang="en-GB" dirty="0"/>
          </a:p>
          <a:p>
            <a:r>
              <a:rPr lang="en-GB" dirty="0"/>
              <a:t>Mae </a:t>
            </a:r>
            <a:r>
              <a:rPr lang="en-GB" dirty="0" err="1"/>
              <a:t>hyn</a:t>
            </a:r>
            <a:r>
              <a:rPr lang="en-GB" dirty="0"/>
              <a:t> </a:t>
            </a:r>
            <a:r>
              <a:rPr lang="en-GB" dirty="0" err="1"/>
              <a:t>yn</a:t>
            </a:r>
            <a:r>
              <a:rPr lang="en-GB" dirty="0"/>
              <a:t> </a:t>
            </a:r>
            <a:r>
              <a:rPr lang="en-GB" dirty="0" err="1"/>
              <a:t>berthnasol</a:t>
            </a:r>
            <a:r>
              <a:rPr lang="en-GB" dirty="0"/>
              <a:t> i:</a:t>
            </a:r>
          </a:p>
          <a:p>
            <a:pPr lvl="1"/>
            <a:r>
              <a:rPr lang="en-GB" dirty="0" err="1"/>
              <a:t>Sut</a:t>
            </a:r>
            <a:r>
              <a:rPr lang="en-GB" dirty="0"/>
              <a:t> </a:t>
            </a:r>
            <a:r>
              <a:rPr lang="en-GB" dirty="0" err="1"/>
              <a:t>rydym</a:t>
            </a:r>
            <a:r>
              <a:rPr lang="en-GB" dirty="0"/>
              <a:t> </a:t>
            </a:r>
            <a:r>
              <a:rPr lang="en-GB" dirty="0" err="1"/>
              <a:t>yn</a:t>
            </a:r>
            <a:r>
              <a:rPr lang="en-GB" dirty="0"/>
              <a:t> </a:t>
            </a:r>
            <a:r>
              <a:rPr lang="en-GB" dirty="0" err="1"/>
              <a:t>ystyried</a:t>
            </a:r>
            <a:r>
              <a:rPr lang="en-GB" dirty="0"/>
              <a:t> </a:t>
            </a:r>
            <a:r>
              <a:rPr lang="en-GB" dirty="0" err="1"/>
              <a:t>beth</a:t>
            </a:r>
            <a:r>
              <a:rPr lang="en-GB" dirty="0"/>
              <a:t> </a:t>
            </a:r>
            <a:r>
              <a:rPr lang="en-GB" dirty="0" err="1"/>
              <a:t>yw</a:t>
            </a:r>
            <a:r>
              <a:rPr lang="en-GB" dirty="0"/>
              <a:t> ‘</a:t>
            </a:r>
            <a:r>
              <a:rPr lang="en-GB" dirty="0" err="1"/>
              <a:t>niwed</a:t>
            </a:r>
            <a:r>
              <a:rPr lang="en-GB" dirty="0"/>
              <a:t>’</a:t>
            </a:r>
          </a:p>
          <a:p>
            <a:pPr lvl="1"/>
            <a:r>
              <a:rPr lang="en-GB" dirty="0" err="1"/>
              <a:t>Pwy</a:t>
            </a:r>
            <a:r>
              <a:rPr lang="en-GB" dirty="0"/>
              <a:t> </a:t>
            </a:r>
            <a:r>
              <a:rPr lang="en-GB" dirty="0" err="1"/>
              <a:t>sy’n</a:t>
            </a:r>
            <a:r>
              <a:rPr lang="en-GB" dirty="0"/>
              <a:t> </a:t>
            </a:r>
            <a:r>
              <a:rPr lang="en-GB" dirty="0" err="1"/>
              <a:t>rheoli</a:t>
            </a:r>
            <a:r>
              <a:rPr lang="en-GB" dirty="0"/>
              <a:t> </a:t>
            </a:r>
            <a:r>
              <a:rPr lang="en-GB" dirty="0" err="1"/>
              <a:t>mynediad</a:t>
            </a:r>
            <a:r>
              <a:rPr lang="en-GB" dirty="0"/>
              <a:t> </a:t>
            </a:r>
            <a:r>
              <a:rPr lang="en-GB" dirty="0" err="1"/>
              <a:t>i</a:t>
            </a:r>
            <a:r>
              <a:rPr lang="en-GB" dirty="0"/>
              <a:t> </a:t>
            </a:r>
            <a:r>
              <a:rPr lang="en-GB" dirty="0" err="1"/>
              <a:t>gefnogaeth</a:t>
            </a:r>
            <a:endParaRPr lang="en-GB" dirty="0"/>
          </a:p>
          <a:p>
            <a:pPr lvl="1"/>
            <a:r>
              <a:rPr lang="en-GB" dirty="0" err="1"/>
              <a:t>Diffiniad</a:t>
            </a:r>
            <a:r>
              <a:rPr lang="en-GB" dirty="0"/>
              <a:t> ‘</a:t>
            </a:r>
            <a:r>
              <a:rPr lang="en-GB" dirty="0" err="1"/>
              <a:t>niwed</a:t>
            </a:r>
            <a:r>
              <a:rPr lang="en-GB" dirty="0"/>
              <a:t>’ </a:t>
            </a:r>
            <a:r>
              <a:rPr lang="en-GB" dirty="0" err="1"/>
              <a:t>sy’n</a:t>
            </a:r>
            <a:r>
              <a:rPr lang="en-GB" dirty="0"/>
              <a:t> </a:t>
            </a:r>
            <a:r>
              <a:rPr lang="en-GB" dirty="0" err="1"/>
              <a:t>berthnasol</a:t>
            </a:r>
            <a:r>
              <a:rPr lang="en-GB" dirty="0"/>
              <a:t> </a:t>
            </a:r>
            <a:r>
              <a:rPr lang="en-GB" dirty="0" err="1"/>
              <a:t>i’r</a:t>
            </a:r>
            <a:r>
              <a:rPr lang="en-GB" dirty="0"/>
              <a:t> </a:t>
            </a:r>
            <a:r>
              <a:rPr lang="en-GB" dirty="0" err="1"/>
              <a:t>plentyn</a:t>
            </a:r>
            <a:r>
              <a:rPr lang="en-GB" dirty="0"/>
              <a:t> </a:t>
            </a:r>
            <a:r>
              <a:rPr lang="en-GB" dirty="0" err="1"/>
              <a:t>e.e</a:t>
            </a:r>
            <a:r>
              <a:rPr lang="en-GB" dirty="0"/>
              <a:t>. </a:t>
            </a:r>
            <a:r>
              <a:rPr lang="en-GB" dirty="0" err="1"/>
              <a:t>tlodi</a:t>
            </a:r>
            <a:endParaRPr lang="en-GB" dirty="0"/>
          </a:p>
          <a:p>
            <a:pPr lvl="1"/>
            <a:r>
              <a:rPr lang="en-GB" dirty="0"/>
              <a:t>I </a:t>
            </a:r>
            <a:r>
              <a:rPr lang="en-GB" dirty="0" err="1"/>
              <a:t>ba</a:t>
            </a:r>
            <a:r>
              <a:rPr lang="en-GB" dirty="0"/>
              <a:t> </a:t>
            </a:r>
            <a:r>
              <a:rPr lang="en-GB" dirty="0" err="1"/>
              <a:t>raddau</a:t>
            </a:r>
            <a:r>
              <a:rPr lang="en-GB" dirty="0"/>
              <a:t> </a:t>
            </a:r>
            <a:r>
              <a:rPr lang="en-GB" dirty="0" err="1"/>
              <a:t>rydym</a:t>
            </a:r>
            <a:r>
              <a:rPr lang="en-GB" dirty="0"/>
              <a:t> </a:t>
            </a:r>
            <a:r>
              <a:rPr lang="en-GB" dirty="0" err="1"/>
              <a:t>yn</a:t>
            </a:r>
            <a:r>
              <a:rPr lang="en-GB" dirty="0"/>
              <a:t> </a:t>
            </a:r>
            <a:r>
              <a:rPr lang="en-GB" dirty="0" err="1"/>
              <a:t>derbyn</a:t>
            </a:r>
            <a:r>
              <a:rPr lang="en-GB" dirty="0"/>
              <a:t> pa </a:t>
            </a:r>
            <a:r>
              <a:rPr lang="en-GB" dirty="0" err="1"/>
              <a:t>mor</a:t>
            </a:r>
            <a:r>
              <a:rPr lang="en-GB" dirty="0"/>
              <a:t> </a:t>
            </a:r>
            <a:r>
              <a:rPr lang="en-GB" dirty="0" err="1"/>
              <a:t>annibynnol</a:t>
            </a:r>
            <a:r>
              <a:rPr lang="en-GB" dirty="0"/>
              <a:t> a </a:t>
            </a:r>
            <a:r>
              <a:rPr lang="en-GB" dirty="0" err="1"/>
              <a:t>galluog</a:t>
            </a:r>
            <a:r>
              <a:rPr lang="en-GB" dirty="0"/>
              <a:t> </a:t>
            </a:r>
            <a:r>
              <a:rPr lang="en-GB" dirty="0" err="1"/>
              <a:t>yw</a:t>
            </a:r>
            <a:r>
              <a:rPr lang="en-GB" dirty="0"/>
              <a:t> plant</a:t>
            </a:r>
          </a:p>
        </p:txBody>
      </p:sp>
      <p:sp>
        <p:nvSpPr>
          <p:cNvPr id="4" name="Content Placeholder 3"/>
          <p:cNvSpPr>
            <a:spLocks noGrp="1"/>
          </p:cNvSpPr>
          <p:nvPr>
            <p:ph sz="half" idx="2"/>
          </p:nvPr>
        </p:nvSpPr>
        <p:spPr/>
        <p:txBody>
          <a:bodyPr>
            <a:normAutofit fontScale="92500" lnSpcReduction="20000"/>
          </a:bodyPr>
          <a:lstStyle/>
          <a:p>
            <a:r>
              <a:rPr lang="en-GB" i="1" dirty="0"/>
              <a:t>Walker (2011) argues that there are some tensions which remain between a right’s based approach and child protection.</a:t>
            </a:r>
          </a:p>
          <a:p>
            <a:endParaRPr lang="en-GB" i="1" dirty="0"/>
          </a:p>
          <a:p>
            <a:r>
              <a:rPr lang="en-GB" i="1" dirty="0"/>
              <a:t>These relate to:</a:t>
            </a:r>
          </a:p>
          <a:p>
            <a:pPr lvl="1"/>
            <a:r>
              <a:rPr lang="en-GB" i="1" dirty="0"/>
              <a:t>How we define ‘significant harm’ </a:t>
            </a:r>
          </a:p>
          <a:p>
            <a:pPr lvl="1"/>
            <a:r>
              <a:rPr lang="en-GB" i="1" dirty="0"/>
              <a:t>Who controls access to support </a:t>
            </a:r>
          </a:p>
          <a:p>
            <a:pPr lvl="1"/>
            <a:r>
              <a:rPr lang="en-GB" i="1" dirty="0"/>
              <a:t>Acceptance of some ‘harm’ because it is the ‘norm’ within that child’s circumstances (e.g. poverty)</a:t>
            </a:r>
          </a:p>
          <a:p>
            <a:pPr lvl="1"/>
            <a:r>
              <a:rPr lang="en-GB" i="1" dirty="0"/>
              <a:t>The extent to which we believe children are active, capable, competent, thinking agents </a:t>
            </a:r>
          </a:p>
        </p:txBody>
      </p:sp>
    </p:spTree>
    <p:extLst>
      <p:ext uri="{BB962C8B-B14F-4D97-AF65-F5344CB8AC3E}">
        <p14:creationId xmlns:p14="http://schemas.microsoft.com/office/powerpoint/2010/main" val="2572758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Darllen</a:t>
            </a:r>
            <a:r>
              <a:rPr lang="en-GB" dirty="0"/>
              <a:t> </a:t>
            </a:r>
            <a:r>
              <a:rPr lang="en-GB" dirty="0" err="1"/>
              <a:t>Pellach</a:t>
            </a:r>
            <a:br>
              <a:rPr lang="en-GB" dirty="0"/>
            </a:br>
            <a:r>
              <a:rPr lang="en-GB" i="1" dirty="0">
                <a:solidFill>
                  <a:schemeClr val="accent2"/>
                </a:solidFill>
              </a:rPr>
              <a:t>Further Reading</a:t>
            </a:r>
          </a:p>
        </p:txBody>
      </p:sp>
      <p:sp>
        <p:nvSpPr>
          <p:cNvPr id="5" name="Content Placeholder 4"/>
          <p:cNvSpPr>
            <a:spLocks noGrp="1"/>
          </p:cNvSpPr>
          <p:nvPr>
            <p:ph idx="1"/>
          </p:nvPr>
        </p:nvSpPr>
        <p:spPr/>
        <p:txBody>
          <a:bodyPr>
            <a:normAutofit fontScale="92500" lnSpcReduction="10000"/>
          </a:bodyPr>
          <a:lstStyle/>
          <a:p>
            <a:r>
              <a:rPr lang="en-GB" dirty="0"/>
              <a:t>Chapters 5 &amp; 6 in:</a:t>
            </a:r>
          </a:p>
          <a:p>
            <a:pPr lvl="1"/>
            <a:r>
              <a:rPr lang="en-GB" dirty="0"/>
              <a:t>Walker, G. (2018) </a:t>
            </a:r>
            <a:r>
              <a:rPr lang="en-GB" i="1" dirty="0"/>
              <a:t>Working Together for Children: a critical introduction to multi-agency working, </a:t>
            </a:r>
            <a:r>
              <a:rPr lang="en-GB" dirty="0"/>
              <a:t>London: Bloomsbury. </a:t>
            </a:r>
          </a:p>
          <a:p>
            <a:pPr lvl="2"/>
            <a:r>
              <a:rPr lang="en-GB" b="1" u="sng" dirty="0"/>
              <a:t>Multiple copies of this book available. </a:t>
            </a:r>
          </a:p>
          <a:p>
            <a:pPr lvl="1"/>
            <a:endParaRPr lang="en-GB" dirty="0"/>
          </a:p>
          <a:p>
            <a:r>
              <a:rPr lang="en-GB" dirty="0"/>
              <a:t>Chapter 5 – ‘Safeguarding and Protection’ in:</a:t>
            </a:r>
          </a:p>
          <a:p>
            <a:pPr lvl="1"/>
            <a:r>
              <a:rPr lang="en-GB" altLang="en-US" dirty="0">
                <a:ea typeface="ＭＳ Ｐゴシック" charset="-128"/>
              </a:rPr>
              <a:t>Jones, P. &amp; Walker, G. (</a:t>
            </a:r>
            <a:r>
              <a:rPr lang="en-GB" altLang="en-US" dirty="0" err="1">
                <a:ea typeface="ＭＳ Ｐゴシック" charset="-128"/>
              </a:rPr>
              <a:t>eds</a:t>
            </a:r>
            <a:r>
              <a:rPr lang="en-GB" altLang="en-US" dirty="0">
                <a:ea typeface="ＭＳ Ｐゴシック" charset="-128"/>
              </a:rPr>
              <a:t>) (2011) </a:t>
            </a:r>
            <a:r>
              <a:rPr lang="en-GB" altLang="en-US" i="1" dirty="0">
                <a:ea typeface="ＭＳ Ｐゴシック" charset="-128"/>
              </a:rPr>
              <a:t>Children’s Rights in Practice, </a:t>
            </a:r>
            <a:r>
              <a:rPr lang="en-GB" altLang="en-US" dirty="0">
                <a:ea typeface="ＭＳ Ｐゴシック" charset="-128"/>
              </a:rPr>
              <a:t>SAGE: London.</a:t>
            </a:r>
          </a:p>
          <a:p>
            <a:pPr lvl="2"/>
            <a:r>
              <a:rPr lang="en-GB" altLang="en-US" b="1" u="sng" dirty="0">
                <a:ea typeface="ＭＳ Ｐゴシック" charset="-128"/>
              </a:rPr>
              <a:t>This text is available as an e-book.  </a:t>
            </a:r>
          </a:p>
          <a:p>
            <a:pPr lvl="2"/>
            <a:endParaRPr lang="en-GB" altLang="en-US" dirty="0">
              <a:ea typeface="ＭＳ Ｐゴシック" charset="-128"/>
            </a:endParaRPr>
          </a:p>
          <a:p>
            <a:r>
              <a:rPr lang="en-GB" altLang="en-US" dirty="0">
                <a:ea typeface="ＭＳ Ｐゴシック" charset="-128"/>
              </a:rPr>
              <a:t>Lindon, J. (2012) </a:t>
            </a:r>
            <a:r>
              <a:rPr lang="en-GB" altLang="en-US" i="1" dirty="0">
                <a:ea typeface="ＭＳ Ｐゴシック" charset="-128"/>
              </a:rPr>
              <a:t>Safeguarding and Child Protection: 0-8 years (4</a:t>
            </a:r>
            <a:r>
              <a:rPr lang="en-GB" altLang="en-US" i="1" baseline="30000" dirty="0">
                <a:ea typeface="ＭＳ Ｐゴシック" charset="-128"/>
              </a:rPr>
              <a:t>th</a:t>
            </a:r>
            <a:r>
              <a:rPr lang="en-GB" altLang="en-US" i="1" dirty="0">
                <a:ea typeface="ＭＳ Ｐゴシック" charset="-128"/>
              </a:rPr>
              <a:t> ed.) </a:t>
            </a:r>
            <a:r>
              <a:rPr lang="en-GB" altLang="en-US" dirty="0">
                <a:ea typeface="ＭＳ Ｐゴシック" charset="-128"/>
              </a:rPr>
              <a:t>Oxon: Hodder Education. </a:t>
            </a:r>
          </a:p>
          <a:p>
            <a:pPr lvl="1"/>
            <a:r>
              <a:rPr lang="en-GB" altLang="en-US" sz="2000" b="1" u="sng" dirty="0">
                <a:ea typeface="ＭＳ Ｐゴシック" charset="-128"/>
              </a:rPr>
              <a:t>This text is available as an e-book</a:t>
            </a:r>
            <a:r>
              <a:rPr lang="en-GB" altLang="en-US" dirty="0">
                <a:ea typeface="ＭＳ Ｐゴシック" charset="-128"/>
              </a:rPr>
              <a:t>. </a:t>
            </a:r>
          </a:p>
        </p:txBody>
      </p:sp>
    </p:spTree>
    <p:extLst>
      <p:ext uri="{BB962C8B-B14F-4D97-AF65-F5344CB8AC3E}">
        <p14:creationId xmlns:p14="http://schemas.microsoft.com/office/powerpoint/2010/main" val="37745582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lgn="ctr">
              <a:defRPr/>
            </a:pPr>
            <a:r>
              <a:rPr lang="en-GB" dirty="0" err="1"/>
              <a:t>Llyfryddiaeth</a:t>
            </a:r>
            <a:br>
              <a:rPr lang="en-GB" dirty="0"/>
            </a:br>
            <a:r>
              <a:rPr lang="en-GB" i="1" dirty="0">
                <a:solidFill>
                  <a:schemeClr val="accent2"/>
                </a:solidFill>
              </a:rPr>
              <a:t>Bibliography</a:t>
            </a:r>
          </a:p>
        </p:txBody>
      </p:sp>
      <p:sp>
        <p:nvSpPr>
          <p:cNvPr id="37890" name="Rectangle 3"/>
          <p:cNvSpPr>
            <a:spLocks noGrp="1" noChangeArrowheads="1"/>
          </p:cNvSpPr>
          <p:nvPr>
            <p:ph idx="1"/>
          </p:nvPr>
        </p:nvSpPr>
        <p:spPr>
          <a:xfrm>
            <a:off x="330200" y="1825624"/>
            <a:ext cx="11518900" cy="4755479"/>
          </a:xfrm>
        </p:spPr>
        <p:txBody>
          <a:bodyPr>
            <a:normAutofit fontScale="92500" lnSpcReduction="10000"/>
          </a:bodyPr>
          <a:lstStyle/>
          <a:p>
            <a:pPr>
              <a:lnSpc>
                <a:spcPct val="80000"/>
              </a:lnSpc>
              <a:defRPr/>
            </a:pPr>
            <a:r>
              <a:rPr lang="en-GB" altLang="en-US" sz="1800" dirty="0"/>
              <a:t>Child Exploitation and Online Protection Agency </a:t>
            </a:r>
            <a:r>
              <a:rPr lang="en-GB" altLang="en-US" sz="1800" dirty="0">
                <a:hlinkClick r:id="rId3"/>
              </a:rPr>
              <a:t>http://www.thinkuknow.co.uk/</a:t>
            </a:r>
            <a:r>
              <a:rPr lang="en-GB" altLang="en-US" sz="1800" dirty="0"/>
              <a:t> [Accessed 05.08.14]</a:t>
            </a:r>
          </a:p>
          <a:p>
            <a:pPr>
              <a:lnSpc>
                <a:spcPct val="80000"/>
              </a:lnSpc>
              <a:defRPr/>
            </a:pPr>
            <a:r>
              <a:rPr lang="en-GB" altLang="en-US" sz="1800" dirty="0"/>
              <a:t>Church in Wales Diocese of Swansea and Brecon (Safeguarding) Available at </a:t>
            </a:r>
            <a:r>
              <a:rPr lang="en-GB" altLang="en-US" sz="1800" dirty="0">
                <a:hlinkClick r:id="rId4"/>
              </a:rPr>
              <a:t>http://swanseaandbrecon.churchinwales.org.uk/home-page/safeguarding/</a:t>
            </a:r>
            <a:r>
              <a:rPr lang="en-GB" altLang="en-US" sz="1800" dirty="0"/>
              <a:t> [Accessed 05.08.14]</a:t>
            </a:r>
          </a:p>
          <a:p>
            <a:pPr>
              <a:lnSpc>
                <a:spcPct val="80000"/>
              </a:lnSpc>
              <a:defRPr/>
            </a:pPr>
            <a:r>
              <a:rPr lang="en-GB" altLang="en-US" sz="1800" dirty="0"/>
              <a:t>Estyn (2018) </a:t>
            </a:r>
            <a:r>
              <a:rPr lang="en-US" sz="1800" i="1" dirty="0"/>
              <a:t>Supplementary guidance for inspecting safeguarding in schools and PRUs, </a:t>
            </a:r>
            <a:r>
              <a:rPr lang="en-US" sz="1800" dirty="0"/>
              <a:t>Cardiff: </a:t>
            </a:r>
            <a:r>
              <a:rPr lang="en-US" sz="1800" dirty="0" err="1"/>
              <a:t>Estyn</a:t>
            </a:r>
            <a:endParaRPr lang="en-GB" altLang="en-US" sz="1800" dirty="0">
              <a:ea typeface="ＭＳ Ｐゴシック" charset="-128"/>
            </a:endParaRPr>
          </a:p>
          <a:p>
            <a:pPr>
              <a:lnSpc>
                <a:spcPct val="80000"/>
              </a:lnSpc>
              <a:defRPr/>
            </a:pPr>
            <a:r>
              <a:rPr lang="en-GB" altLang="en-US" sz="1800" dirty="0">
                <a:ea typeface="ＭＳ Ｐゴシック" charset="-128"/>
              </a:rPr>
              <a:t>Jones, P. &amp; Walker, G. (</a:t>
            </a:r>
            <a:r>
              <a:rPr lang="en-GB" altLang="en-US" sz="1800" dirty="0" err="1">
                <a:ea typeface="ＭＳ Ｐゴシック" charset="-128"/>
              </a:rPr>
              <a:t>eds</a:t>
            </a:r>
            <a:r>
              <a:rPr lang="en-GB" altLang="en-US" sz="1800" dirty="0">
                <a:ea typeface="ＭＳ Ｐゴシック" charset="-128"/>
              </a:rPr>
              <a:t>) (2011) </a:t>
            </a:r>
            <a:r>
              <a:rPr lang="en-GB" altLang="en-US" sz="1800" i="1" dirty="0">
                <a:ea typeface="ＭＳ Ｐゴシック" charset="-128"/>
              </a:rPr>
              <a:t>Children’s Rights in Practice, </a:t>
            </a:r>
            <a:r>
              <a:rPr lang="en-GB" altLang="en-US" sz="1800" dirty="0">
                <a:ea typeface="ＭＳ Ｐゴシック" charset="-128"/>
              </a:rPr>
              <a:t>SAGE: London.</a:t>
            </a:r>
          </a:p>
          <a:p>
            <a:pPr>
              <a:lnSpc>
                <a:spcPct val="80000"/>
              </a:lnSpc>
              <a:defRPr/>
            </a:pPr>
            <a:r>
              <a:rPr lang="en-GB" altLang="en-US" sz="1800" dirty="0">
                <a:ea typeface="ＭＳ Ｐゴシック" charset="-128"/>
              </a:rPr>
              <a:t>Lindon, J. (2012) </a:t>
            </a:r>
            <a:r>
              <a:rPr lang="en-GB" altLang="en-US" sz="1800" i="1" dirty="0">
                <a:ea typeface="ＭＳ Ｐゴシック" charset="-128"/>
              </a:rPr>
              <a:t>Safeguarding and Child Protection: 0-8 years (4</a:t>
            </a:r>
            <a:r>
              <a:rPr lang="en-GB" altLang="en-US" sz="1800" i="1" baseline="30000" dirty="0">
                <a:ea typeface="ＭＳ Ｐゴシック" charset="-128"/>
              </a:rPr>
              <a:t>th</a:t>
            </a:r>
            <a:r>
              <a:rPr lang="en-GB" altLang="en-US" sz="1800" i="1" dirty="0">
                <a:ea typeface="ＭＳ Ｐゴシック" charset="-128"/>
              </a:rPr>
              <a:t> ed.) </a:t>
            </a:r>
            <a:r>
              <a:rPr lang="en-GB" altLang="en-US" sz="1800" dirty="0">
                <a:ea typeface="ＭＳ Ｐゴシック" charset="-128"/>
              </a:rPr>
              <a:t>Oxon: Hodder Education. </a:t>
            </a:r>
          </a:p>
          <a:p>
            <a:pPr>
              <a:lnSpc>
                <a:spcPct val="80000"/>
              </a:lnSpc>
              <a:defRPr/>
            </a:pPr>
            <a:r>
              <a:rPr lang="en-US" sz="1800" dirty="0"/>
              <a:t>Local Safeguarding Children’s Boards in Wales ( 2008) All Wales Child Protection Procedures. Available at </a:t>
            </a:r>
            <a:r>
              <a:rPr lang="en-US" sz="1800" dirty="0">
                <a:hlinkClick r:id="rId5"/>
              </a:rPr>
              <a:t>www.awcpp.org.uk</a:t>
            </a:r>
            <a:r>
              <a:rPr lang="en-US" sz="1800" dirty="0"/>
              <a:t> ( Accessed 09.09.15)</a:t>
            </a:r>
            <a:endParaRPr lang="en-GB" altLang="en-US" sz="1800" dirty="0">
              <a:ea typeface="ＭＳ Ｐゴシック" charset="-128"/>
            </a:endParaRPr>
          </a:p>
          <a:p>
            <a:pPr>
              <a:lnSpc>
                <a:spcPct val="80000"/>
              </a:lnSpc>
              <a:defRPr/>
            </a:pPr>
            <a:r>
              <a:rPr lang="en-GB" sz="1800" dirty="0"/>
              <a:t>National Society for the Prevention of Cruelty to Children (</a:t>
            </a:r>
            <a:r>
              <a:rPr lang="en-GB" altLang="en-US" sz="1800" dirty="0"/>
              <a:t>2017) </a:t>
            </a:r>
            <a:r>
              <a:rPr lang="en-GB" altLang="en-US" sz="1800" i="1" dirty="0"/>
              <a:t>Definitions and Signs of Abuse [Online]</a:t>
            </a:r>
            <a:r>
              <a:rPr lang="en-GB" altLang="en-US" sz="1800" dirty="0"/>
              <a:t>, Available at: </a:t>
            </a:r>
            <a:r>
              <a:rPr lang="en-GB" altLang="en-US" sz="1800" dirty="0">
                <a:hlinkClick r:id="rId6"/>
              </a:rPr>
              <a:t>https://www.nspcc.org.uk/globalassets/documents/information-service/definitions-signs-child-abuse.pdf</a:t>
            </a:r>
            <a:r>
              <a:rPr lang="en-GB" altLang="en-US" sz="1800" dirty="0"/>
              <a:t> (Accessed 29/08018). </a:t>
            </a:r>
          </a:p>
          <a:p>
            <a:pPr>
              <a:lnSpc>
                <a:spcPct val="80000"/>
              </a:lnSpc>
              <a:defRPr/>
            </a:pPr>
            <a:r>
              <a:rPr lang="en-GB" altLang="en-US" sz="1800" dirty="0"/>
              <a:t>Ofcom (2017) ‘</a:t>
            </a:r>
            <a:r>
              <a:rPr lang="en-GB" sz="1800" dirty="0"/>
              <a:t>Plant a </a:t>
            </a:r>
            <a:r>
              <a:rPr lang="en-GB" sz="1800" dirty="0" err="1"/>
              <a:t>Rhieni</a:t>
            </a:r>
            <a:r>
              <a:rPr lang="en-GB" sz="1800" dirty="0"/>
              <a:t>: </a:t>
            </a:r>
            <a:r>
              <a:rPr lang="en-GB" sz="1800" dirty="0" err="1"/>
              <a:t>Adroddiad</a:t>
            </a:r>
            <a:r>
              <a:rPr lang="en-GB" sz="1800" dirty="0"/>
              <a:t> </a:t>
            </a:r>
            <a:r>
              <a:rPr lang="en-GB" sz="1800" dirty="0" err="1"/>
              <a:t>ar</a:t>
            </a:r>
            <a:r>
              <a:rPr lang="en-GB" sz="1800" dirty="0"/>
              <a:t> </a:t>
            </a:r>
            <a:r>
              <a:rPr lang="en-GB" sz="1800" dirty="0" err="1"/>
              <a:t>Agweddau</a:t>
            </a:r>
            <a:r>
              <a:rPr lang="en-GB" sz="1800" dirty="0"/>
              <a:t> a </a:t>
            </a:r>
            <a:r>
              <a:rPr lang="en-GB" sz="1800" dirty="0" err="1"/>
              <a:t>Defnydd</a:t>
            </a:r>
            <a:r>
              <a:rPr lang="en-GB" sz="1800" dirty="0"/>
              <a:t> o </a:t>
            </a:r>
            <a:r>
              <a:rPr lang="en-GB" sz="1800" dirty="0" err="1"/>
              <a:t>Gyfryngau</a:t>
            </a:r>
            <a:r>
              <a:rPr lang="en-GB" sz="1800" dirty="0"/>
              <a:t>’ [</a:t>
            </a:r>
            <a:r>
              <a:rPr lang="en-GB" sz="1800" dirty="0" err="1"/>
              <a:t>Arlein</a:t>
            </a:r>
            <a:r>
              <a:rPr lang="en-GB" sz="1800" dirty="0"/>
              <a:t>] </a:t>
            </a:r>
            <a:r>
              <a:rPr lang="en-GB" sz="1800" dirty="0">
                <a:hlinkClick r:id="rId7"/>
              </a:rPr>
              <a:t>https://www.ofcom.org.uk/__data/assets/pdf_file/0029/108299/plant-rhieni-adroddiad-agweddau-defnydd-gyfryngau.pdf</a:t>
            </a:r>
            <a:r>
              <a:rPr lang="en-GB" sz="1800" dirty="0"/>
              <a:t> (Accessed 31/08/18)</a:t>
            </a:r>
          </a:p>
          <a:p>
            <a:pPr>
              <a:lnSpc>
                <a:spcPct val="80000"/>
              </a:lnSpc>
              <a:defRPr/>
            </a:pPr>
            <a:r>
              <a:rPr lang="en-GB" altLang="en-US" sz="1800" dirty="0"/>
              <a:t>Ofcom (2017) </a:t>
            </a:r>
            <a:r>
              <a:rPr lang="en-GB" sz="1800" dirty="0"/>
              <a:t>Children and Parents: Media Use and Attitudes Report [Online]. </a:t>
            </a:r>
            <a:r>
              <a:rPr lang="en-GB" sz="1800" dirty="0">
                <a:hlinkClick r:id="rId8"/>
              </a:rPr>
              <a:t>https://www.ofcom.org.uk/__data/assets/pdf_file/0020/108182/children-parents-media-use-attitudes-2017.pdf</a:t>
            </a:r>
            <a:r>
              <a:rPr lang="en-GB" sz="1800" dirty="0"/>
              <a:t> (Accessed 31/08/18)</a:t>
            </a:r>
            <a:endParaRPr lang="en-GB" altLang="en-US" sz="1800" dirty="0"/>
          </a:p>
          <a:p>
            <a:pPr eaLnBrk="1" hangingPunct="1">
              <a:lnSpc>
                <a:spcPct val="80000"/>
              </a:lnSpc>
              <a:defRPr/>
            </a:pPr>
            <a:r>
              <a:rPr lang="en-GB" altLang="en-US" sz="1800" dirty="0"/>
              <a:t>Welsh Rugby Union Safeguarding Unit. Available at </a:t>
            </a:r>
            <a:r>
              <a:rPr lang="en-GB" altLang="en-US" sz="1800" dirty="0">
                <a:hlinkClick r:id="rId9"/>
              </a:rPr>
              <a:t>http://www.wru.co.uk/eng/development/safeguarding/policies_and_procedures.php</a:t>
            </a:r>
            <a:r>
              <a:rPr lang="en-GB" altLang="en-US" sz="1800" dirty="0"/>
              <a:t> [Accessed 05.08.14]</a:t>
            </a:r>
          </a:p>
        </p:txBody>
      </p:sp>
    </p:spTree>
    <p:extLst>
      <p:ext uri="{BB962C8B-B14F-4D97-AF65-F5344CB8AC3E}">
        <p14:creationId xmlns:p14="http://schemas.microsoft.com/office/powerpoint/2010/main" val="3476022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382</TotalTime>
  <Words>3386</Words>
  <Application>Microsoft Office PowerPoint</Application>
  <PresentationFormat>Widescreen</PresentationFormat>
  <Paragraphs>356</Paragraphs>
  <Slides>37</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ＭＳ Ｐゴシック</vt:lpstr>
      <vt:lpstr>NSPCCRegular</vt:lpstr>
      <vt:lpstr>Arial</vt:lpstr>
      <vt:lpstr>Calibri</vt:lpstr>
      <vt:lpstr>Calibri Light</vt:lpstr>
      <vt:lpstr>Symbol</vt:lpstr>
      <vt:lpstr>Wingdings</vt:lpstr>
      <vt:lpstr>Office Theme</vt:lpstr>
      <vt:lpstr>ECES4014/C</vt:lpstr>
      <vt:lpstr>Learning Outcomes Deilliannau Dysgu </vt:lpstr>
      <vt:lpstr>Learning Outcomes Deilliannau Dysgu </vt:lpstr>
      <vt:lpstr>Learning Outcomes Deilliannau Dysgu </vt:lpstr>
      <vt:lpstr>PowerPoint Presentation</vt:lpstr>
      <vt:lpstr>Beth yw diogelu? What is safeguarding?</vt:lpstr>
      <vt:lpstr>Diogelu Plant Child Protection</vt:lpstr>
      <vt:lpstr>PowerPoint Presentation</vt:lpstr>
      <vt:lpstr>PowerPoint Presentation</vt:lpstr>
      <vt:lpstr>Beth yw Diogelu? What is Safeguarding?</vt:lpstr>
      <vt:lpstr>Materion Diogelu yn Ysgolion Safeguarding Issues in Schools</vt:lpstr>
      <vt:lpstr>Pwy sydd yn gyfrifol am Ddiogelu? Who is responsible for Safeguarding?</vt:lpstr>
      <vt:lpstr>Sut? / How?</vt:lpstr>
      <vt:lpstr>Diogelu a’r Cwricwlwm Safeguarding and the Curriculum </vt:lpstr>
      <vt:lpstr>Angen system sydd yn….. Requires a system which….</vt:lpstr>
      <vt:lpstr>Diogelu Safeguarding</vt:lpstr>
      <vt:lpstr>Polisiau diogelu Safeguarding policies</vt:lpstr>
      <vt:lpstr>Deddfwriaeth </vt:lpstr>
      <vt:lpstr> Legislation</vt:lpstr>
      <vt:lpstr>Digwyddiadau Allweddol  Key Events</vt:lpstr>
      <vt:lpstr>Deddfwriaeth </vt:lpstr>
      <vt:lpstr> Legislation</vt:lpstr>
      <vt:lpstr> Polisiau Diogelu Safeguarding Policies  </vt:lpstr>
      <vt:lpstr>Polisiau Diogelu Safeguarding Policies</vt:lpstr>
      <vt:lpstr>Diogelu Plant mewn Byd Digidol  Safeguarding in a Digital World</vt:lpstr>
      <vt:lpstr>Ofcom,  2023 </vt:lpstr>
      <vt:lpstr>E - ddiogelwch E - safety</vt:lpstr>
      <vt:lpstr>Amddiffyn Plant Child Protection</vt:lpstr>
      <vt:lpstr>Amddiffyn Plant Child Protection</vt:lpstr>
      <vt:lpstr>Camdriniaeth neu Esgeuluso?  Abuse or Neglect? </vt:lpstr>
      <vt:lpstr>Camdriniaeth / Abuse </vt:lpstr>
      <vt:lpstr>Dyletswyddau  Responsibilities </vt:lpstr>
      <vt:lpstr>Atal Camdriniaeth  Preventative Approaches </vt:lpstr>
      <vt:lpstr>Ymarfer Plentyn Canolog Child Centred Approach</vt:lpstr>
      <vt:lpstr>Amddiffyn Plant ac Hawliau Plant Child Protection and Children’s Rights </vt:lpstr>
      <vt:lpstr>Darllen Pellach Further Reading</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Helen A Griffiths</cp:lastModifiedBy>
  <cp:revision>19</cp:revision>
  <dcterms:created xsi:type="dcterms:W3CDTF">2018-08-16T14:39:56Z</dcterms:created>
  <dcterms:modified xsi:type="dcterms:W3CDTF">2024-02-25T20:51:35Z</dcterms:modified>
</cp:coreProperties>
</file>