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9" r:id="rId5"/>
    <p:sldId id="266" r:id="rId6"/>
    <p:sldId id="260" r:id="rId7"/>
    <p:sldId id="261" r:id="rId8"/>
    <p:sldId id="262" r:id="rId9"/>
    <p:sldId id="263" r:id="rId10"/>
    <p:sldId id="267" r:id="rId11"/>
    <p:sldId id="264" r:id="rId12"/>
    <p:sldId id="268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>
        <p:scale>
          <a:sx n="70" d="100"/>
          <a:sy n="70" d="100"/>
        </p:scale>
        <p:origin x="-336" y="-2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208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21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384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611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693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92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4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161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21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41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3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7D672-04B3-45E0-B111-EB758CA3E40A}" type="datetimeFigureOut">
              <a:rPr lang="en-GB" smtClean="0"/>
              <a:t>25/01/2016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82060-0970-409A-AF20-0CDD2DC15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61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125" y="1122363"/>
            <a:ext cx="11818962" cy="2387600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 smtClean="0"/>
              <a:t>Youth Work as Recreation</a:t>
            </a:r>
            <a:br>
              <a:rPr lang="en-GB" sz="4800" b="1" dirty="0" smtClean="0"/>
            </a:br>
            <a:r>
              <a:rPr lang="en-GB" sz="4800" b="1" dirty="0" err="1"/>
              <a:t>Gwaith</a:t>
            </a:r>
            <a:r>
              <a:rPr lang="en-GB" sz="4800" b="1" dirty="0"/>
              <a:t> </a:t>
            </a:r>
            <a:r>
              <a:rPr lang="en-GB" sz="4800" b="1" dirty="0" err="1"/>
              <a:t>Ieuenctid</a:t>
            </a:r>
            <a:r>
              <a:rPr lang="en-GB" sz="4800" b="1" dirty="0"/>
              <a:t>: </a:t>
            </a:r>
            <a:r>
              <a:rPr lang="en-GB" sz="4800" b="1" dirty="0" err="1"/>
              <a:t>Gweithgarwch</a:t>
            </a:r>
            <a:r>
              <a:rPr lang="en-GB" sz="4800" b="1" dirty="0"/>
              <a:t> </a:t>
            </a:r>
            <a:r>
              <a:rPr lang="en-GB" sz="4800" b="1" dirty="0" err="1"/>
              <a:t>Hamdden</a:t>
            </a:r>
            <a:endParaRPr lang="en-GB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3773" y="3602038"/>
            <a:ext cx="10504227" cy="1655762"/>
          </a:xfrm>
        </p:spPr>
        <p:txBody>
          <a:bodyPr/>
          <a:lstStyle/>
          <a:p>
            <a:pPr algn="l"/>
            <a:r>
              <a:rPr lang="en-GB" dirty="0" smtClean="0"/>
              <a:t>SJYW6014/C (TL02)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610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21" y="365125"/>
            <a:ext cx="11791666" cy="1325563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The Learning Outcomes of modules in the programme will enable students to</a:t>
            </a:r>
            <a:br>
              <a:rPr lang="en-GB" sz="2800" b="1" dirty="0" smtClean="0"/>
            </a:br>
            <a:r>
              <a:rPr lang="en-GB" sz="2800" b="1" dirty="0" smtClean="0"/>
              <a:t>demonstrate (QAA, 2009):</a:t>
            </a:r>
            <a:br>
              <a:rPr lang="en-GB" sz="2800" b="1" dirty="0" smtClean="0"/>
            </a:br>
            <a:r>
              <a:rPr lang="en-GB" sz="2800" b="1" i="1" dirty="0" err="1" smtClean="0"/>
              <a:t>Bydd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deilliannau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dysgu’r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modylau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yn</a:t>
            </a:r>
            <a:r>
              <a:rPr lang="en-GB" sz="2800" b="1" i="1" dirty="0" smtClean="0"/>
              <a:t> y </a:t>
            </a:r>
            <a:r>
              <a:rPr lang="en-GB" sz="2800" b="1" i="1" dirty="0" err="1" smtClean="0"/>
              <a:t>rhaglen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yn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galluogi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myfyrwyr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i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ddangos</a:t>
            </a:r>
            <a:r>
              <a:rPr lang="en-GB" sz="2800" b="1" i="1" dirty="0" smtClean="0"/>
              <a:t> (ASA, 2009):</a:t>
            </a:r>
            <a:endParaRPr lang="en-GB" sz="28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5495" y="2506662"/>
            <a:ext cx="51816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(2.4) Facilitating personal and collective learning development and capacity building:</a:t>
            </a:r>
          </a:p>
          <a:p>
            <a:r>
              <a:rPr lang="en-GB" dirty="0" smtClean="0"/>
              <a:t>the </a:t>
            </a:r>
            <a:r>
              <a:rPr lang="en-GB" dirty="0"/>
              <a:t>capacity to engage with young people and community groups, build relationships </a:t>
            </a:r>
            <a:r>
              <a:rPr lang="en-GB" dirty="0" smtClean="0"/>
              <a:t>and facilitate </a:t>
            </a:r>
            <a:r>
              <a:rPr lang="en-GB" dirty="0"/>
              <a:t>young people and adults' individual and collective learning and development;</a:t>
            </a:r>
          </a:p>
          <a:p>
            <a:r>
              <a:rPr lang="en-GB" dirty="0" smtClean="0"/>
              <a:t>the </a:t>
            </a:r>
            <a:r>
              <a:rPr lang="en-GB" dirty="0"/>
              <a:t>ability to analyse policies and practices in the light of a range of </a:t>
            </a:r>
            <a:r>
              <a:rPr lang="en-GB" dirty="0" smtClean="0"/>
              <a:t>theoretical perspectives</a:t>
            </a:r>
            <a:r>
              <a:rPr lang="en-GB" dirty="0"/>
              <a:t>, from the standpoint of participants in programmes, and to devise </a:t>
            </a:r>
            <a:r>
              <a:rPr lang="en-GB" dirty="0" smtClean="0"/>
              <a:t>practice responses </a:t>
            </a:r>
            <a:r>
              <a:rPr lang="en-GB" dirty="0"/>
              <a:t>with them</a:t>
            </a:r>
            <a:r>
              <a:rPr lang="en-GB" dirty="0" smtClean="0"/>
              <a:t>;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506662"/>
            <a:ext cx="51816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(2.4) </a:t>
            </a:r>
            <a:r>
              <a:rPr lang="en-GB" b="1" dirty="0" err="1"/>
              <a:t>Hwyluso</a:t>
            </a:r>
            <a:r>
              <a:rPr lang="en-GB" b="1" dirty="0"/>
              <a:t>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personol</a:t>
            </a:r>
            <a:r>
              <a:rPr lang="en-GB" b="1" dirty="0"/>
              <a:t> ac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gr</a:t>
            </a:r>
            <a:r>
              <a:rPr lang="en-GB" dirty="0" err="1"/>
              <a:t>w</a:t>
            </a:r>
            <a:r>
              <a:rPr lang="en-GB" b="1" dirty="0" err="1"/>
              <a:t>p</a:t>
            </a:r>
            <a:r>
              <a:rPr lang="en-GB" b="1" dirty="0"/>
              <a:t> a </a:t>
            </a:r>
            <a:r>
              <a:rPr lang="en-GB" b="1" dirty="0" err="1"/>
              <a:t>meithrin</a:t>
            </a:r>
            <a:r>
              <a:rPr lang="en-GB" b="1" dirty="0"/>
              <a:t> </a:t>
            </a:r>
            <a:r>
              <a:rPr lang="en-GB" b="1" dirty="0" err="1"/>
              <a:t>gallu</a:t>
            </a:r>
            <a:r>
              <a:rPr lang="en-GB" b="1" dirty="0"/>
              <a:t>:</a:t>
            </a:r>
          </a:p>
          <a:p>
            <a:r>
              <a:rPr lang="en-GB" dirty="0" smtClean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â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,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perthnasau</a:t>
            </a:r>
            <a:r>
              <a:rPr lang="en-GB" dirty="0"/>
              <a:t> a </a:t>
            </a:r>
            <a:r>
              <a:rPr lang="en-GB" dirty="0" err="1" smtClean="0"/>
              <a:t>hwyluso</a:t>
            </a:r>
            <a:r>
              <a:rPr lang="en-GB" dirty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a </a:t>
            </a:r>
            <a:r>
              <a:rPr lang="en-GB" dirty="0" err="1"/>
              <a:t>chyfunol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ac </a:t>
            </a:r>
            <a:r>
              <a:rPr lang="en-GB" dirty="0" err="1"/>
              <a:t>oedolion</a:t>
            </a:r>
            <a:r>
              <a:rPr lang="en-GB" dirty="0"/>
              <a:t>;</a:t>
            </a:r>
          </a:p>
          <a:p>
            <a:r>
              <a:rPr lang="en-GB" dirty="0" smtClean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ddadansoddi</a:t>
            </a:r>
            <a:r>
              <a:rPr lang="en-GB" dirty="0"/>
              <a:t> </a:t>
            </a:r>
            <a:r>
              <a:rPr lang="en-GB" dirty="0" err="1"/>
              <a:t>polisïau</a:t>
            </a:r>
            <a:r>
              <a:rPr lang="en-GB" dirty="0"/>
              <a:t> ac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ngoleuni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 smtClean="0"/>
              <a:t>safbwyntiau</a:t>
            </a:r>
            <a:r>
              <a:rPr lang="en-GB" dirty="0" smtClean="0"/>
              <a:t> </a:t>
            </a:r>
            <a:r>
              <a:rPr lang="en-GB" dirty="0" err="1" smtClean="0"/>
              <a:t>damcaniaethol</a:t>
            </a:r>
            <a:r>
              <a:rPr lang="en-GB" dirty="0"/>
              <a:t>, o </a:t>
            </a:r>
            <a:r>
              <a:rPr lang="en-GB" dirty="0" err="1"/>
              <a:t>safbwynt</a:t>
            </a:r>
            <a:r>
              <a:rPr lang="en-GB" dirty="0"/>
              <a:t> </a:t>
            </a:r>
            <a:r>
              <a:rPr lang="en-GB" dirty="0" err="1"/>
              <a:t>cyfranogwyr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rhaglenni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ymatebion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nhw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664418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037165"/>
            <a:ext cx="5181600" cy="4820835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ability to support and develop a range of literacies, including emotional literacy;</a:t>
            </a:r>
          </a:p>
          <a:p>
            <a:r>
              <a:rPr lang="en-GB" dirty="0" smtClean="0"/>
              <a:t>the </a:t>
            </a:r>
            <a:r>
              <a:rPr lang="en-GB" dirty="0"/>
              <a:t>ability to design and implement initiatives, projects and programmes </a:t>
            </a:r>
            <a:r>
              <a:rPr lang="en-GB" dirty="0" smtClean="0"/>
              <a:t>using appropriate </a:t>
            </a:r>
            <a:r>
              <a:rPr lang="en-GB" dirty="0"/>
              <a:t>professional frameworks and methods;</a:t>
            </a:r>
          </a:p>
          <a:p>
            <a:r>
              <a:rPr lang="en-GB" dirty="0" smtClean="0"/>
              <a:t>the </a:t>
            </a:r>
            <a:r>
              <a:rPr lang="en-GB" dirty="0"/>
              <a:t>ability to select, plan and evaluate appropriate approaches from a range </a:t>
            </a:r>
            <a:r>
              <a:rPr lang="en-GB" dirty="0" smtClean="0"/>
              <a:t>of intervention </a:t>
            </a:r>
            <a:r>
              <a:rPr lang="en-GB" dirty="0"/>
              <a:t>methods and techniques;</a:t>
            </a:r>
          </a:p>
          <a:p>
            <a:r>
              <a:rPr lang="en-GB" dirty="0" smtClean="0"/>
              <a:t>skill </a:t>
            </a:r>
            <a:r>
              <a:rPr lang="en-GB" dirty="0"/>
              <a:t>in evaluation of the impact and effectiveness of their work and the work </a:t>
            </a:r>
            <a:r>
              <a:rPr lang="en-GB" dirty="0" smtClean="0"/>
              <a:t>of community-based </a:t>
            </a:r>
            <a:r>
              <a:rPr lang="en-GB" dirty="0"/>
              <a:t>projects;</a:t>
            </a:r>
          </a:p>
          <a:p>
            <a:r>
              <a:rPr lang="en-GB" dirty="0" smtClean="0"/>
              <a:t>a </a:t>
            </a:r>
            <a:r>
              <a:rPr lang="en-GB" dirty="0"/>
              <a:t>commitment to the learning cycle, both as an individual and as part of an organisation.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8552" y="2064461"/>
            <a:ext cx="5181600" cy="4793539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;</a:t>
            </a:r>
          </a:p>
          <a:p>
            <a:r>
              <a:rPr lang="en-GB" dirty="0" smtClean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ddylunio</a:t>
            </a:r>
            <a:r>
              <a:rPr lang="en-GB" dirty="0"/>
              <a:t> a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mentrau</a:t>
            </a:r>
            <a:r>
              <a:rPr lang="en-GB" dirty="0"/>
              <a:t>, </a:t>
            </a:r>
            <a:r>
              <a:rPr lang="en-GB" dirty="0" err="1"/>
              <a:t>prosiectau</a:t>
            </a:r>
            <a:r>
              <a:rPr lang="en-GB" dirty="0"/>
              <a:t> a </a:t>
            </a:r>
            <a:r>
              <a:rPr lang="en-GB" dirty="0" err="1"/>
              <a:t>rhaglenni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 smtClean="0"/>
              <a:t>ddefnyddio</a:t>
            </a:r>
            <a:r>
              <a:rPr lang="en-GB" dirty="0"/>
              <a:t> </a:t>
            </a:r>
            <a:r>
              <a:rPr lang="en-GB" dirty="0" err="1" smtClean="0"/>
              <a:t>fframweithiau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 smtClean="0"/>
              <a:t>priodol</a:t>
            </a:r>
            <a:r>
              <a:rPr lang="en-GB" dirty="0" smtClean="0"/>
              <a:t>;</a:t>
            </a:r>
          </a:p>
          <a:p>
            <a:r>
              <a:rPr lang="en-GB" dirty="0" smtClean="0"/>
              <a:t>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, </a:t>
            </a:r>
            <a:r>
              <a:rPr lang="en-GB" dirty="0" err="1"/>
              <a:t>cynllunio</a:t>
            </a:r>
            <a:r>
              <a:rPr lang="en-GB" dirty="0"/>
              <a:t> ac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priodol</a:t>
            </a:r>
            <a:r>
              <a:rPr lang="en-GB" dirty="0"/>
              <a:t> o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ddulliau</a:t>
            </a:r>
            <a:r>
              <a:rPr lang="en-GB" dirty="0"/>
              <a:t> a </a:t>
            </a:r>
            <a:r>
              <a:rPr lang="en-GB" dirty="0" err="1" smtClean="0"/>
              <a:t>thechnegau</a:t>
            </a:r>
            <a:r>
              <a:rPr lang="en-GB" dirty="0"/>
              <a:t> </a:t>
            </a:r>
            <a:r>
              <a:rPr lang="en-GB" dirty="0" err="1" smtClean="0"/>
              <a:t>ymyrryd</a:t>
            </a:r>
            <a:r>
              <a:rPr lang="en-GB" dirty="0" smtClean="0"/>
              <a:t>;</a:t>
            </a:r>
          </a:p>
          <a:p>
            <a:r>
              <a:rPr lang="en-GB" dirty="0" err="1" smtClean="0"/>
              <a:t>sgil</a:t>
            </a:r>
            <a:r>
              <a:rPr lang="en-GB" dirty="0" smtClean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ac </a:t>
            </a:r>
            <a:r>
              <a:rPr lang="en-GB" dirty="0" err="1"/>
              <a:t>effeithiolrwydd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a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prosiectau</a:t>
            </a:r>
            <a:r>
              <a:rPr lang="en-GB" dirty="0"/>
              <a:t> </a:t>
            </a:r>
            <a:r>
              <a:rPr lang="en-GB" dirty="0" err="1" smtClean="0"/>
              <a:t>cymunedol</a:t>
            </a:r>
            <a:r>
              <a:rPr lang="en-GB" dirty="0" smtClean="0"/>
              <a:t>;</a:t>
            </a:r>
          </a:p>
          <a:p>
            <a:r>
              <a:rPr lang="en-GB" dirty="0" err="1" smtClean="0"/>
              <a:t>ymrwymiad</a:t>
            </a:r>
            <a:r>
              <a:rPr lang="en-GB" dirty="0" smtClean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ac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sefydliad</a:t>
            </a:r>
            <a:r>
              <a:rPr lang="en-GB" dirty="0"/>
              <a:t>.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63773" y="365125"/>
            <a:ext cx="11709779" cy="1325563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The Learning Outcomes of modules in the programme will enable students to</a:t>
            </a:r>
            <a:br>
              <a:rPr lang="en-GB" sz="2800" b="1" dirty="0" smtClean="0"/>
            </a:br>
            <a:r>
              <a:rPr lang="en-GB" sz="2800" b="1" dirty="0" smtClean="0"/>
              <a:t>demonstrate (QAA, 2009):</a:t>
            </a:r>
            <a:br>
              <a:rPr lang="en-GB" sz="2800" b="1" dirty="0" smtClean="0"/>
            </a:br>
            <a:r>
              <a:rPr lang="en-GB" sz="2800" b="1" i="1" dirty="0" err="1" smtClean="0"/>
              <a:t>Bydd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deilliannau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dysgu’r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modylau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yn</a:t>
            </a:r>
            <a:r>
              <a:rPr lang="en-GB" sz="2800" b="1" i="1" dirty="0" smtClean="0"/>
              <a:t> y </a:t>
            </a:r>
            <a:r>
              <a:rPr lang="en-GB" sz="2800" b="1" i="1" dirty="0" err="1" smtClean="0"/>
              <a:t>rhaglen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yn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galluogi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myfyrwyr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i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ddangos</a:t>
            </a:r>
            <a:r>
              <a:rPr lang="en-GB" sz="2800" b="1" i="1" dirty="0" smtClean="0"/>
              <a:t> (ASA, 2009):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4186609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660" y="365125"/>
            <a:ext cx="11627892" cy="1325563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The QAA proposes that graduates should possess sustainable literacy skills</a:t>
            </a:r>
            <a:br>
              <a:rPr lang="en-GB" sz="2800" b="1" dirty="0" smtClean="0"/>
            </a:br>
            <a:r>
              <a:rPr lang="en-GB" sz="2800" b="1" i="1" dirty="0" err="1" smtClean="0"/>
              <a:t>Mae’r</a:t>
            </a:r>
            <a:r>
              <a:rPr lang="en-GB" sz="2800" b="1" i="1" dirty="0" smtClean="0"/>
              <a:t> ASA </a:t>
            </a:r>
            <a:r>
              <a:rPr lang="en-GB" sz="2800" b="1" i="1" dirty="0" err="1" smtClean="0"/>
              <a:t>yn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cynnig</a:t>
            </a:r>
            <a:r>
              <a:rPr lang="en-GB" sz="2800" b="1" i="1" dirty="0" smtClean="0"/>
              <a:t> y </a:t>
            </a:r>
            <a:r>
              <a:rPr lang="en-GB" sz="2800" b="1" i="1" dirty="0" err="1" smtClean="0"/>
              <a:t>dylai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graddedigion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feddu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ar</a:t>
            </a:r>
            <a:r>
              <a:rPr lang="en-GB" sz="2800" b="1" i="1" dirty="0" smtClean="0"/>
              <a:t> </a:t>
            </a:r>
            <a:r>
              <a:rPr lang="en-GB" sz="2800" b="1" i="1" dirty="0" err="1"/>
              <a:t>sgiliau</a:t>
            </a:r>
            <a:r>
              <a:rPr lang="en-GB" sz="2800" b="1" i="1" dirty="0"/>
              <a:t> </a:t>
            </a:r>
            <a:r>
              <a:rPr lang="en-GB" sz="2800" b="1" i="1" dirty="0" err="1"/>
              <a:t>llythrennedd</a:t>
            </a:r>
            <a:r>
              <a:rPr lang="en-GB" sz="2800" b="1" i="1" dirty="0"/>
              <a:t> </a:t>
            </a:r>
            <a:r>
              <a:rPr lang="en-GB" sz="2800" b="1" i="1" dirty="0" err="1"/>
              <a:t>cynaliadwy</a:t>
            </a:r>
            <a:endParaRPr lang="en-GB" sz="28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‘sustainability literate graduate’ would:</a:t>
            </a:r>
          </a:p>
          <a:p>
            <a:r>
              <a:rPr lang="en-GB" dirty="0" smtClean="0"/>
              <a:t>be </a:t>
            </a:r>
            <a:r>
              <a:rPr lang="en-GB" dirty="0"/>
              <a:t>able to appreciate the importance of environmental, social and political contexts </a:t>
            </a:r>
            <a:r>
              <a:rPr lang="en-GB" dirty="0" smtClean="0"/>
              <a:t>to their </a:t>
            </a:r>
            <a:r>
              <a:rPr lang="en-GB" dirty="0"/>
              <a:t>studies;</a:t>
            </a:r>
          </a:p>
          <a:p>
            <a:r>
              <a:rPr lang="en-GB" dirty="0" smtClean="0"/>
              <a:t>be </a:t>
            </a:r>
            <a:r>
              <a:rPr lang="en-GB" dirty="0"/>
              <a:t>able to solve or ameliorate real life problems through employing holistic as well </a:t>
            </a:r>
            <a:r>
              <a:rPr lang="en-GB" dirty="0" smtClean="0"/>
              <a:t>as reductionist approaches, as appropriate to the issue;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Byddai’r</a:t>
            </a:r>
            <a:r>
              <a:rPr lang="en-GB" dirty="0"/>
              <a:t> ‘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llythrennog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cynaliadwyedd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:</a:t>
            </a:r>
          </a:p>
          <a:p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/>
              <a:t>gwerthfawrogi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/>
              <a:t>amgylcheddol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gwleidyddol</a:t>
            </a:r>
            <a:r>
              <a:rPr lang="en-GB" dirty="0" smtClean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hastudiaethau</a:t>
            </a:r>
            <a:r>
              <a:rPr lang="en-GB" dirty="0"/>
              <a:t>;</a:t>
            </a:r>
          </a:p>
          <a:p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leddfu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 smtClean="0"/>
              <a:t>holistaidd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rhydwythiadol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bo’n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mater</a:t>
            </a:r>
            <a:r>
              <a:rPr lang="en-GB" dirty="0" smtClean="0"/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695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659" y="365125"/>
            <a:ext cx="11709779" cy="1325563"/>
          </a:xfrm>
        </p:spPr>
        <p:txBody>
          <a:bodyPr>
            <a:normAutofit fontScale="90000"/>
          </a:bodyPr>
          <a:lstStyle/>
          <a:p>
            <a:r>
              <a:rPr lang="en-GB" sz="3100" b="1" dirty="0"/>
              <a:t>The QAA proposes that graduates should possess sustainable literacy skills</a:t>
            </a:r>
            <a:br>
              <a:rPr lang="en-GB" sz="3100" b="1" dirty="0"/>
            </a:br>
            <a:r>
              <a:rPr lang="en-GB" sz="3100" b="1" i="1" dirty="0" err="1"/>
              <a:t>Mae’r</a:t>
            </a:r>
            <a:r>
              <a:rPr lang="en-GB" sz="3100" b="1" i="1" dirty="0"/>
              <a:t> ASA </a:t>
            </a:r>
            <a:r>
              <a:rPr lang="en-GB" sz="3100" b="1" i="1" dirty="0" err="1"/>
              <a:t>yn</a:t>
            </a:r>
            <a:r>
              <a:rPr lang="en-GB" sz="3100" b="1" i="1" dirty="0"/>
              <a:t> </a:t>
            </a:r>
            <a:r>
              <a:rPr lang="en-GB" sz="3100" b="1" i="1" dirty="0" err="1"/>
              <a:t>cynnig</a:t>
            </a:r>
            <a:r>
              <a:rPr lang="en-GB" sz="3100" b="1" i="1" dirty="0"/>
              <a:t> y </a:t>
            </a:r>
            <a:r>
              <a:rPr lang="en-GB" sz="3100" b="1" i="1" dirty="0" err="1"/>
              <a:t>dylai</a:t>
            </a:r>
            <a:r>
              <a:rPr lang="en-GB" sz="3100" b="1" i="1" dirty="0"/>
              <a:t> </a:t>
            </a:r>
            <a:r>
              <a:rPr lang="en-GB" sz="3100" b="1" i="1" dirty="0" err="1"/>
              <a:t>graddedigion</a:t>
            </a:r>
            <a:r>
              <a:rPr lang="en-GB" sz="3100" b="1" i="1" dirty="0"/>
              <a:t> </a:t>
            </a:r>
            <a:r>
              <a:rPr lang="en-GB" sz="3100" b="1" i="1" dirty="0" err="1"/>
              <a:t>feddu</a:t>
            </a:r>
            <a:r>
              <a:rPr lang="en-GB" sz="3100" b="1" i="1" dirty="0"/>
              <a:t> </a:t>
            </a:r>
            <a:r>
              <a:rPr lang="en-GB" sz="3100" b="1" i="1" dirty="0" err="1"/>
              <a:t>ar</a:t>
            </a:r>
            <a:r>
              <a:rPr lang="en-GB" sz="3100" b="1" i="1" dirty="0"/>
              <a:t> </a:t>
            </a:r>
            <a:r>
              <a:rPr lang="en-GB" sz="3100" b="1" i="1" dirty="0" err="1"/>
              <a:t>sgiliau</a:t>
            </a:r>
            <a:r>
              <a:rPr lang="en-GB" sz="3100" b="1" i="1" dirty="0"/>
              <a:t> </a:t>
            </a:r>
            <a:r>
              <a:rPr lang="en-GB" sz="3100" b="1" i="1" dirty="0" err="1"/>
              <a:t>llythrennedd</a:t>
            </a:r>
            <a:r>
              <a:rPr lang="en-GB" sz="3100" b="1" i="1" dirty="0"/>
              <a:t> </a:t>
            </a:r>
            <a:r>
              <a:rPr lang="en-GB" sz="3100" b="1" i="1" dirty="0" err="1"/>
              <a:t>cynaliadwy</a:t>
            </a: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be </a:t>
            </a:r>
            <a:r>
              <a:rPr lang="en-GB" dirty="0"/>
              <a:t>able to think creatively, holistically, and systemically and make critical </a:t>
            </a:r>
            <a:r>
              <a:rPr lang="en-GB" dirty="0" smtClean="0"/>
              <a:t>judgments on </a:t>
            </a:r>
            <a:r>
              <a:rPr lang="en-GB" dirty="0"/>
              <a:t>issues;</a:t>
            </a:r>
          </a:p>
          <a:p>
            <a:r>
              <a:rPr lang="en-GB" dirty="0" smtClean="0"/>
              <a:t>be </a:t>
            </a:r>
            <a:r>
              <a:rPr lang="en-GB" dirty="0"/>
              <a:t>able to develop a high level of self-reflection at a personal and professional level;</a:t>
            </a:r>
          </a:p>
          <a:p>
            <a:r>
              <a:rPr lang="en-GB" dirty="0" smtClean="0"/>
              <a:t>be </a:t>
            </a:r>
            <a:r>
              <a:rPr lang="en-GB" dirty="0"/>
              <a:t>able to understand, critically evaluate and adopt thoughtfully sustainability values;</a:t>
            </a:r>
          </a:p>
          <a:p>
            <a:r>
              <a:rPr lang="en-GB" dirty="0" smtClean="0"/>
              <a:t>be </a:t>
            </a:r>
            <a:r>
              <a:rPr lang="en-GB" dirty="0"/>
              <a:t>able to apply theory to practice and vice versa.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greadigol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holistaidd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barnau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faterion</a:t>
            </a:r>
            <a:r>
              <a:rPr lang="en-GB" dirty="0"/>
              <a:t>;</a:t>
            </a:r>
          </a:p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o </a:t>
            </a:r>
            <a:r>
              <a:rPr lang="en-GB" dirty="0" err="1"/>
              <a:t>hunan-adfyfyrdod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bersonol</a:t>
            </a:r>
            <a:r>
              <a:rPr lang="en-GB" dirty="0"/>
              <a:t> a </a:t>
            </a:r>
            <a:r>
              <a:rPr lang="en-GB" dirty="0" err="1"/>
              <a:t>phroffesiynol</a:t>
            </a:r>
            <a:r>
              <a:rPr lang="en-GB" dirty="0"/>
              <a:t>;</a:t>
            </a:r>
          </a:p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, </a:t>
            </a:r>
            <a:r>
              <a:rPr lang="en-GB" dirty="0" err="1"/>
              <a:t>arfarnu’n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a </a:t>
            </a:r>
            <a:r>
              <a:rPr lang="en-GB" dirty="0" err="1"/>
              <a:t>mabwysiadu</a:t>
            </a:r>
            <a:r>
              <a:rPr lang="en-GB" dirty="0"/>
              <a:t> </a:t>
            </a:r>
            <a:r>
              <a:rPr lang="en-GB" dirty="0" err="1"/>
              <a:t>gwerthoedd</a:t>
            </a:r>
            <a:r>
              <a:rPr lang="en-GB" dirty="0"/>
              <a:t> </a:t>
            </a:r>
            <a:r>
              <a:rPr lang="en-GB" dirty="0" err="1"/>
              <a:t>cynaliadwyedd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ystyriol</a:t>
            </a:r>
            <a:r>
              <a:rPr lang="en-GB" dirty="0"/>
              <a:t>;</a:t>
            </a:r>
          </a:p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ac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gwrthwyneb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208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616" y="392421"/>
            <a:ext cx="11095630" cy="1422731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Facilitate the personal, social and educational development of young people (LSIS, 2012</a:t>
            </a:r>
            <a:r>
              <a:rPr lang="en-GB" sz="3600" b="1" dirty="0"/>
              <a:t>)</a:t>
            </a:r>
            <a:br>
              <a:rPr lang="en-GB" sz="3600" b="1" dirty="0"/>
            </a:br>
            <a:r>
              <a:rPr lang="en-GB" sz="3600" b="1" i="1" dirty="0" err="1" smtClean="0"/>
              <a:t>Hwyluso</a:t>
            </a:r>
            <a:r>
              <a:rPr lang="en-GB" sz="3600" b="1" i="1" dirty="0" smtClean="0"/>
              <a:t> </a:t>
            </a:r>
            <a:r>
              <a:rPr lang="en-GB" sz="3600" b="1" i="1" dirty="0" err="1" smtClean="0"/>
              <a:t>datblygiad</a:t>
            </a:r>
            <a:r>
              <a:rPr lang="en-GB" sz="3600" b="1" i="1" dirty="0" smtClean="0"/>
              <a:t> </a:t>
            </a:r>
            <a:r>
              <a:rPr lang="en-GB" sz="3600" b="1" i="1" dirty="0" err="1" smtClean="0"/>
              <a:t>personol</a:t>
            </a:r>
            <a:r>
              <a:rPr lang="en-GB" sz="3600" b="1" i="1" dirty="0" smtClean="0"/>
              <a:t>, </a:t>
            </a:r>
            <a:r>
              <a:rPr lang="en-GB" sz="3600" b="1" i="1" dirty="0" err="1" smtClean="0"/>
              <a:t>cymdeithasol</a:t>
            </a:r>
            <a:r>
              <a:rPr lang="en-GB" sz="3600" b="1" i="1" dirty="0" smtClean="0"/>
              <a:t> ac </a:t>
            </a:r>
            <a:r>
              <a:rPr lang="en-GB" sz="3600" b="1" i="1" dirty="0" err="1" smtClean="0"/>
              <a:t>addysgol</a:t>
            </a:r>
            <a:r>
              <a:rPr lang="en-GB" sz="3600" b="1" i="1" dirty="0" smtClean="0"/>
              <a:t> </a:t>
            </a:r>
            <a:r>
              <a:rPr lang="en-GB" sz="3600" b="1" i="1" dirty="0" err="1" smtClean="0"/>
              <a:t>pobl</a:t>
            </a:r>
            <a:r>
              <a:rPr lang="en-GB" sz="3600" b="1" i="1" dirty="0" smtClean="0"/>
              <a:t> </a:t>
            </a:r>
            <a:r>
              <a:rPr lang="en-GB" sz="3600" b="1" i="1" dirty="0" err="1" smtClean="0"/>
              <a:t>ifanc</a:t>
            </a:r>
            <a:r>
              <a:rPr lang="en-GB" sz="3600" b="1" i="1" dirty="0" smtClean="0"/>
              <a:t> (LSIS, 2012)</a:t>
            </a:r>
            <a:r>
              <a:rPr lang="en-GB" sz="2400" b="1" dirty="0"/>
              <a:t/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292823"/>
            <a:ext cx="5181600" cy="456517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B2 Plan and implement </a:t>
            </a:r>
            <a:r>
              <a:rPr lang="en-GB" b="1" dirty="0" smtClean="0"/>
              <a:t>learning activities </a:t>
            </a:r>
            <a:r>
              <a:rPr lang="en-GB" b="1" dirty="0"/>
              <a:t>in youth </a:t>
            </a:r>
            <a:r>
              <a:rPr lang="en-GB" b="1" dirty="0" smtClean="0"/>
              <a:t>work: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2800" dirty="0"/>
              <a:t>YW 11 Plan, prepare and facilitate activities with young people</a:t>
            </a:r>
          </a:p>
          <a:p>
            <a:pPr lvl="1"/>
            <a:r>
              <a:rPr lang="en-GB" sz="2800" dirty="0"/>
              <a:t>YW 12 Work with young people to manage resources for youth work activities</a:t>
            </a:r>
          </a:p>
          <a:p>
            <a:pPr lvl="1"/>
            <a:r>
              <a:rPr lang="en-GB" sz="2800" dirty="0"/>
              <a:t>YW 13 Support young people in evaluating the impact of youth work activities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79176"/>
            <a:ext cx="5181600" cy="45788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B2 </a:t>
            </a:r>
            <a:r>
              <a:rPr lang="en-GB" b="1" dirty="0" err="1"/>
              <a:t>Cynllunio</a:t>
            </a:r>
            <a:r>
              <a:rPr lang="en-GB" b="1" dirty="0"/>
              <a:t> </a:t>
            </a:r>
            <a:r>
              <a:rPr lang="en-GB" b="1" dirty="0" err="1" smtClean="0"/>
              <a:t>gweithgareddau</a:t>
            </a:r>
            <a:r>
              <a:rPr lang="en-GB" b="1" dirty="0"/>
              <a:t> </a:t>
            </a:r>
            <a:r>
              <a:rPr lang="en-GB" b="1" dirty="0" err="1" smtClean="0"/>
              <a:t>dysgu</a:t>
            </a:r>
            <a:r>
              <a:rPr lang="en-GB" b="1" dirty="0" smtClean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gwaith</a:t>
            </a:r>
            <a:r>
              <a:rPr lang="en-GB" b="1" dirty="0"/>
              <a:t> </a:t>
            </a:r>
            <a:r>
              <a:rPr lang="en-GB" b="1" dirty="0" err="1"/>
              <a:t>ieuenctid</a:t>
            </a:r>
            <a:r>
              <a:rPr lang="en-GB" b="1" dirty="0"/>
              <a:t> </a:t>
            </a:r>
            <a:r>
              <a:rPr lang="en-GB" b="1" dirty="0" err="1" smtClean="0"/>
              <a:t>a’u</a:t>
            </a:r>
            <a:r>
              <a:rPr lang="en-GB" b="1" dirty="0"/>
              <a:t> </a:t>
            </a:r>
            <a:r>
              <a:rPr lang="en-GB" b="1" dirty="0" err="1" smtClean="0"/>
              <a:t>rhoi</a:t>
            </a:r>
            <a:r>
              <a:rPr lang="en-GB" b="1" dirty="0" smtClean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 smtClean="0"/>
              <a:t>waith</a:t>
            </a:r>
            <a:r>
              <a:rPr lang="en-GB" b="1" dirty="0" smtClean="0"/>
              <a:t>:</a:t>
            </a:r>
          </a:p>
          <a:p>
            <a:endParaRPr lang="en-GB" dirty="0" smtClean="0"/>
          </a:p>
          <a:p>
            <a:r>
              <a:rPr lang="en-GB" dirty="0"/>
              <a:t>YW 11 </a:t>
            </a:r>
            <a:r>
              <a:rPr lang="en-GB" dirty="0" err="1"/>
              <a:t>Cynllunio</a:t>
            </a:r>
            <a:r>
              <a:rPr lang="en-GB" dirty="0"/>
              <a:t>, </a:t>
            </a:r>
            <a:r>
              <a:rPr lang="en-GB" dirty="0" err="1"/>
              <a:t>paratoi</a:t>
            </a:r>
            <a:r>
              <a:rPr lang="en-GB" dirty="0"/>
              <a:t> a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/>
              <a:t>YW 12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ieuenctid</a:t>
            </a:r>
            <a:endParaRPr lang="en-GB" dirty="0"/>
          </a:p>
          <a:p>
            <a:r>
              <a:rPr lang="en-GB" dirty="0"/>
              <a:t>YW 13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73871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Aims			</a:t>
            </a:r>
            <a:r>
              <a:rPr lang="en-GB" b="1" dirty="0" err="1" smtClean="0"/>
              <a:t>Amcanion</a:t>
            </a:r>
            <a:r>
              <a:rPr lang="en-GB" b="1" dirty="0" smtClean="0"/>
              <a:t> y </a:t>
            </a:r>
            <a:r>
              <a:rPr lang="en-GB" b="1" dirty="0" err="1" smtClean="0"/>
              <a:t>Modiwl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To provide students with an advanced understanding of the role of Youth </a:t>
            </a:r>
            <a:r>
              <a:rPr lang="en-GB" dirty="0" smtClean="0"/>
              <a:t>and Community </a:t>
            </a:r>
            <a:r>
              <a:rPr lang="en-GB" dirty="0"/>
              <a:t>Work in recreational activities that young people engage in during </a:t>
            </a:r>
            <a:r>
              <a:rPr lang="en-GB" dirty="0" smtClean="0"/>
              <a:t>their free </a:t>
            </a:r>
            <a:r>
              <a:rPr lang="en-GB" dirty="0"/>
              <a:t>time, that they enjoy, and that they recognise as having socially </a:t>
            </a:r>
            <a:r>
              <a:rPr lang="en-GB" dirty="0" smtClean="0"/>
              <a:t>redeeming values.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provide students with the opportunity to test out theories, ideas, and models </a:t>
            </a:r>
            <a:r>
              <a:rPr lang="en-GB" dirty="0" smtClean="0"/>
              <a:t>of work </a:t>
            </a:r>
            <a:r>
              <a:rPr lang="en-GB" dirty="0"/>
              <a:t>which are regarded as having social value, the wise use of free time, </a:t>
            </a:r>
            <a:r>
              <a:rPr lang="en-GB" dirty="0" smtClean="0"/>
              <a:t>physical fitness </a:t>
            </a:r>
            <a:r>
              <a:rPr lang="en-GB" dirty="0"/>
              <a:t>and enhancement of subjective wellbeing.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fyfyrwyr</a:t>
            </a:r>
            <a:r>
              <a:rPr lang="en-GB" dirty="0"/>
              <a:t> o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/>
              <a:t>Chymuned</a:t>
            </a:r>
            <a:r>
              <a:rPr lang="en-GB" dirty="0"/>
              <a:t> </a:t>
            </a:r>
            <a:r>
              <a:rPr lang="en-GB" dirty="0" err="1" smtClean="0"/>
              <a:t>mewn</a:t>
            </a:r>
            <a:r>
              <a:rPr lang="en-GB" dirty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/>
              <a:t>hamdden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ynddynt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 smtClean="0"/>
              <a:t>eu</a:t>
            </a:r>
            <a:r>
              <a:rPr lang="en-GB" dirty="0"/>
              <a:t> </a:t>
            </a:r>
            <a:r>
              <a:rPr lang="en-GB" dirty="0" err="1" smtClean="0"/>
              <a:t>hamser</a:t>
            </a:r>
            <a:r>
              <a:rPr lang="en-GB" dirty="0" smtClean="0"/>
              <a:t> </a:t>
            </a:r>
            <a:r>
              <a:rPr lang="en-GB" dirty="0" err="1"/>
              <a:t>rhydd</a:t>
            </a:r>
            <a:r>
              <a:rPr lang="en-GB" dirty="0"/>
              <a:t>, y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bod </a:t>
            </a:r>
            <a:r>
              <a:rPr lang="en-GB" dirty="0" err="1" smtClean="0"/>
              <a:t>ganddynt</a:t>
            </a:r>
            <a:r>
              <a:rPr lang="en-GB" dirty="0"/>
              <a:t> </a:t>
            </a:r>
            <a:r>
              <a:rPr lang="en-GB" dirty="0" err="1" smtClean="0"/>
              <a:t>werthoedd</a:t>
            </a:r>
            <a:r>
              <a:rPr lang="en-GB" dirty="0" smtClean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achubol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fyfyrwyr</a:t>
            </a:r>
            <a:r>
              <a:rPr lang="en-GB" dirty="0"/>
              <a:t> </a:t>
            </a:r>
            <a:r>
              <a:rPr lang="en-GB" dirty="0" err="1"/>
              <a:t>brofi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, </a:t>
            </a:r>
            <a:r>
              <a:rPr lang="en-GB" dirty="0" err="1"/>
              <a:t>syniadau</a:t>
            </a:r>
            <a:r>
              <a:rPr lang="en-GB" dirty="0"/>
              <a:t> a </a:t>
            </a:r>
            <a:r>
              <a:rPr lang="en-GB" dirty="0" err="1"/>
              <a:t>modelau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ystyrir</a:t>
            </a:r>
            <a:r>
              <a:rPr lang="en-GB" dirty="0"/>
              <a:t> </a:t>
            </a:r>
            <a:r>
              <a:rPr lang="en-GB" dirty="0" smtClean="0"/>
              <a:t>bod </a:t>
            </a:r>
            <a:r>
              <a:rPr lang="en-GB" dirty="0" err="1" smtClean="0"/>
              <a:t>iddynt</a:t>
            </a:r>
            <a:r>
              <a:rPr lang="en-GB" dirty="0" smtClean="0"/>
              <a:t> </a:t>
            </a:r>
            <a:r>
              <a:rPr lang="en-GB" dirty="0" err="1"/>
              <a:t>werth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defnydd</a:t>
            </a:r>
            <a:r>
              <a:rPr lang="en-GB" dirty="0"/>
              <a:t> doeth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rhydd</a:t>
            </a:r>
            <a:r>
              <a:rPr lang="en-GB" dirty="0"/>
              <a:t>, </a:t>
            </a:r>
            <a:r>
              <a:rPr lang="en-GB" dirty="0" err="1"/>
              <a:t>ffitrwydd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a </a:t>
            </a:r>
            <a:r>
              <a:rPr lang="en-GB" dirty="0" err="1" smtClean="0"/>
              <a:t>gwella</a:t>
            </a:r>
            <a:r>
              <a:rPr lang="en-GB" dirty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/>
              <a:t>goddrychol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8013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Learning </a:t>
            </a:r>
            <a:r>
              <a:rPr lang="en-GB" b="1" dirty="0"/>
              <a:t>Outcomes</a:t>
            </a:r>
            <a:br>
              <a:rPr lang="en-GB" b="1" dirty="0"/>
            </a:br>
            <a:r>
              <a:rPr lang="en-GB" b="1" dirty="0" err="1" smtClean="0"/>
              <a:t>Deilliannau</a:t>
            </a:r>
            <a:r>
              <a:rPr lang="en-GB" b="1" dirty="0" smtClean="0"/>
              <a:t> </a:t>
            </a:r>
            <a:r>
              <a:rPr lang="en-GB" b="1" dirty="0" err="1" smtClean="0"/>
              <a:t>Dysgu’r</a:t>
            </a:r>
            <a:r>
              <a:rPr lang="en-GB" b="1" dirty="0" smtClean="0"/>
              <a:t> </a:t>
            </a:r>
            <a:r>
              <a:rPr lang="en-GB" b="1" dirty="0" err="1" smtClean="0"/>
              <a:t>Modiwl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06662"/>
            <a:ext cx="5181600" cy="4351338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Have </a:t>
            </a:r>
            <a:r>
              <a:rPr lang="en-GB" dirty="0"/>
              <a:t>a systematic knowledge of the place of recreation within a Youth </a:t>
            </a:r>
            <a:r>
              <a:rPr lang="en-GB" dirty="0" smtClean="0"/>
              <a:t>and Community </a:t>
            </a:r>
            <a:r>
              <a:rPr lang="en-GB" dirty="0"/>
              <a:t>Work </a:t>
            </a:r>
            <a:r>
              <a:rPr lang="en-GB" dirty="0" smtClean="0"/>
              <a:t>context.</a:t>
            </a:r>
          </a:p>
          <a:p>
            <a:pPr marL="514350" indent="-514350">
              <a:buAutoNum type="arabicPeriod"/>
            </a:pPr>
            <a:r>
              <a:rPr lang="en-GB" dirty="0" smtClean="0"/>
              <a:t>Critique </a:t>
            </a:r>
            <a:r>
              <a:rPr lang="en-GB" dirty="0"/>
              <a:t>the social, pedagogical and recreational tasks required of Youth </a:t>
            </a:r>
            <a:r>
              <a:rPr lang="en-GB" dirty="0" smtClean="0"/>
              <a:t>and Community Workers.</a:t>
            </a:r>
          </a:p>
          <a:p>
            <a:pPr marL="514350" indent="-514350">
              <a:buAutoNum type="arabicPeriod"/>
            </a:pPr>
            <a:r>
              <a:rPr lang="en-GB" dirty="0" smtClean="0"/>
              <a:t>Engage </a:t>
            </a:r>
            <a:r>
              <a:rPr lang="en-GB" dirty="0"/>
              <a:t>critically, leading recreational activities within a Youth and Community </a:t>
            </a:r>
            <a:r>
              <a:rPr lang="en-GB" dirty="0" smtClean="0"/>
              <a:t>Work context.</a:t>
            </a:r>
          </a:p>
          <a:p>
            <a:pPr marL="514350" indent="-514350">
              <a:buAutoNum type="arabicPeriod"/>
            </a:pPr>
            <a:r>
              <a:rPr lang="en-GB" dirty="0" smtClean="0"/>
              <a:t>Be </a:t>
            </a:r>
            <a:r>
              <a:rPr lang="en-GB" dirty="0"/>
              <a:t>confident about discussing and evaluating practice in the </a:t>
            </a:r>
            <a:r>
              <a:rPr lang="en-GB" dirty="0" smtClean="0"/>
              <a:t>field.</a:t>
            </a:r>
          </a:p>
          <a:p>
            <a:pPr marL="514350" indent="-514350">
              <a:buAutoNum type="arabicPeriod"/>
            </a:pPr>
            <a:r>
              <a:rPr lang="en-GB" dirty="0" smtClean="0"/>
              <a:t>Organise </a:t>
            </a:r>
            <a:r>
              <a:rPr lang="en-GB" dirty="0"/>
              <a:t>their knowledge and learning through use of a range of </a:t>
            </a:r>
            <a:r>
              <a:rPr lang="en-GB" dirty="0" smtClean="0"/>
              <a:t>information resources</a:t>
            </a:r>
            <a:r>
              <a:rPr lang="en-GB" dirty="0"/>
              <a:t>, and present their work appropriately, and reflect upon sustainable </a:t>
            </a:r>
            <a:r>
              <a:rPr lang="en-GB" dirty="0" smtClean="0"/>
              <a:t>literacy skills developed.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506662"/>
            <a:ext cx="5181600" cy="4351338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err="1"/>
              <a:t>Meddu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systematig</a:t>
            </a:r>
            <a:r>
              <a:rPr lang="en-GB" dirty="0"/>
              <a:t> am le </a:t>
            </a:r>
            <a:r>
              <a:rPr lang="en-GB" dirty="0" err="1"/>
              <a:t>gweithgarwch</a:t>
            </a:r>
            <a:r>
              <a:rPr lang="en-GB" dirty="0"/>
              <a:t> </a:t>
            </a:r>
            <a:r>
              <a:rPr lang="en-GB" dirty="0" err="1"/>
              <a:t>hamdden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 smtClean="0"/>
              <a:t>cyd-destun</a:t>
            </a:r>
            <a:r>
              <a:rPr lang="en-GB" dirty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 smtClean="0"/>
              <a:t>Chymuned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Beirniadu’r</a:t>
            </a:r>
            <a:r>
              <a:rPr lang="en-GB" dirty="0" smtClean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addysgol</a:t>
            </a:r>
            <a:r>
              <a:rPr lang="en-GB" dirty="0"/>
              <a:t> a </a:t>
            </a:r>
            <a:r>
              <a:rPr lang="en-GB" dirty="0" err="1"/>
              <a:t>hamddenol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 smtClean="0"/>
              <a:t>Weithwyr</a:t>
            </a:r>
            <a:r>
              <a:rPr lang="en-GB" dirty="0"/>
              <a:t> </a:t>
            </a:r>
            <a:r>
              <a:rPr lang="en-GB" dirty="0" err="1" smtClean="0"/>
              <a:t>Ieuenctid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Chymuned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hamdden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 smtClean="0"/>
              <a:t>cyd-destun</a:t>
            </a:r>
            <a:r>
              <a:rPr lang="en-GB" dirty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 smtClean="0"/>
              <a:t>Chymuned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ac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 smtClean="0"/>
              <a:t>maes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Trefnu</a:t>
            </a:r>
            <a:r>
              <a:rPr lang="en-GB" dirty="0" smtClean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chyflwyno’u</a:t>
            </a:r>
            <a:r>
              <a:rPr lang="en-GB" dirty="0" smtClean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, ac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ddatblygwyd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500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Indicative Content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err="1"/>
              <a:t>Cynnwys</a:t>
            </a:r>
            <a:r>
              <a:rPr lang="en-GB" b="1" dirty="0"/>
              <a:t> </a:t>
            </a:r>
            <a:r>
              <a:rPr lang="en-GB" b="1" dirty="0" err="1"/>
              <a:t>Dangosol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1848" y="2506662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Observing </a:t>
            </a:r>
            <a:r>
              <a:rPr lang="en-GB" dirty="0"/>
              <a:t>the needs and resources of young people, reflecting upon relevant </a:t>
            </a:r>
            <a:r>
              <a:rPr lang="en-GB" dirty="0" smtClean="0"/>
              <a:t>means of </a:t>
            </a:r>
            <a:r>
              <a:rPr lang="en-GB" dirty="0"/>
              <a:t>action and different possible methods.</a:t>
            </a:r>
          </a:p>
          <a:p>
            <a:r>
              <a:rPr lang="en-GB" dirty="0" smtClean="0"/>
              <a:t>The </a:t>
            </a:r>
            <a:r>
              <a:rPr lang="en-GB" dirty="0"/>
              <a:t>role of Youth and Community Work in enhancing the wellbeing of young people.</a:t>
            </a:r>
          </a:p>
          <a:p>
            <a:r>
              <a:rPr lang="en-GB" dirty="0" smtClean="0"/>
              <a:t>In </a:t>
            </a:r>
            <a:r>
              <a:rPr lang="en-GB" dirty="0"/>
              <a:t>addition to traditional academic skills, the acquisition or improvement of a </a:t>
            </a:r>
            <a:r>
              <a:rPr lang="en-GB" dirty="0" smtClean="0"/>
              <a:t>personal skill</a:t>
            </a:r>
            <a:r>
              <a:rPr lang="en-GB" dirty="0"/>
              <a:t>, for example in music, the arts, crafts, health and fitness, sport, group </a:t>
            </a:r>
            <a:r>
              <a:rPr lang="en-GB" dirty="0" smtClean="0"/>
              <a:t>work, recreation</a:t>
            </a:r>
            <a:r>
              <a:rPr lang="en-GB" dirty="0"/>
              <a:t>.</a:t>
            </a:r>
          </a:p>
          <a:p>
            <a:r>
              <a:rPr lang="en-GB" dirty="0" smtClean="0"/>
              <a:t>Working </a:t>
            </a:r>
            <a:r>
              <a:rPr lang="en-GB" dirty="0"/>
              <a:t>participatively with young people, initiating adequate action to </a:t>
            </a:r>
            <a:r>
              <a:rPr lang="en-GB" dirty="0" smtClean="0"/>
              <a:t>develop opportunities </a:t>
            </a:r>
            <a:r>
              <a:rPr lang="en-GB" dirty="0"/>
              <a:t>for recreation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506662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smtClean="0"/>
              <a:t>o </a:t>
            </a:r>
            <a:r>
              <a:rPr lang="en-GB" dirty="0" err="1" smtClean="0"/>
              <a:t>weithredu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.</a:t>
            </a:r>
          </a:p>
          <a:p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/>
              <a:t>Chymuned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r>
              <a:rPr lang="en-GB" dirty="0"/>
              <a:t>, </a:t>
            </a:r>
            <a:r>
              <a:rPr lang="en-GB" dirty="0" err="1"/>
              <a:t>caffael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 smtClean="0"/>
              <a:t>er</a:t>
            </a:r>
            <a:r>
              <a:rPr lang="en-GB" dirty="0"/>
              <a:t> </a:t>
            </a:r>
            <a:r>
              <a:rPr lang="en-GB" dirty="0" err="1" smtClean="0"/>
              <a:t>enghraifft</a:t>
            </a:r>
            <a:r>
              <a:rPr lang="en-GB" dirty="0" smtClean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cerddoriaeth</a:t>
            </a:r>
            <a:r>
              <a:rPr lang="en-GB" dirty="0"/>
              <a:t>, y </a:t>
            </a:r>
            <a:r>
              <a:rPr lang="en-GB" dirty="0" err="1"/>
              <a:t>celfyddydau</a:t>
            </a:r>
            <a:r>
              <a:rPr lang="en-GB" dirty="0"/>
              <a:t>, </a:t>
            </a:r>
            <a:r>
              <a:rPr lang="en-GB" dirty="0" err="1"/>
              <a:t>crefftau</a:t>
            </a:r>
            <a:r>
              <a:rPr lang="en-GB" dirty="0"/>
              <a:t>,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ffitrwydd</a:t>
            </a:r>
            <a:r>
              <a:rPr lang="en-GB" dirty="0"/>
              <a:t>, </a:t>
            </a:r>
            <a:r>
              <a:rPr lang="en-GB" dirty="0" err="1" smtClean="0"/>
              <a:t>chwaraeon</a:t>
            </a:r>
            <a:r>
              <a:rPr lang="en-GB" dirty="0" smtClean="0"/>
              <a:t>,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grwp</a:t>
            </a:r>
            <a:r>
              <a:rPr lang="en-GB" dirty="0"/>
              <a:t>, </a:t>
            </a:r>
            <a:r>
              <a:rPr lang="en-GB" dirty="0" err="1"/>
              <a:t>hamdden</a:t>
            </a:r>
            <a:r>
              <a:rPr lang="en-GB" dirty="0" smtClean="0"/>
              <a:t>.</a:t>
            </a:r>
          </a:p>
          <a:p>
            <a:r>
              <a:rPr lang="en-GB" dirty="0" err="1"/>
              <a:t>Gweithio’n</a:t>
            </a:r>
            <a:r>
              <a:rPr lang="en-GB" dirty="0"/>
              <a:t> </a:t>
            </a:r>
            <a:r>
              <a:rPr lang="en-GB" dirty="0" err="1"/>
              <a:t>gyfranogol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gychwyn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digonol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 smtClean="0"/>
              <a:t>ddatblygu</a:t>
            </a:r>
            <a:r>
              <a:rPr lang="en-GB" dirty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hamdden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48636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Indicative Content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/>
              <a:t>Cynnwys</a:t>
            </a:r>
            <a:r>
              <a:rPr lang="en-GB" b="1" dirty="0" smtClean="0"/>
              <a:t> </a:t>
            </a:r>
            <a:r>
              <a:rPr lang="en-GB" b="1" dirty="0" err="1" smtClean="0"/>
              <a:t>Dangosol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06662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Reflecting </a:t>
            </a:r>
            <a:r>
              <a:rPr lang="en-GB" dirty="0"/>
              <a:t>upon student’s own actions, evaluating their success and </a:t>
            </a:r>
            <a:r>
              <a:rPr lang="en-GB" dirty="0" smtClean="0"/>
              <a:t>becoming confident </a:t>
            </a:r>
            <a:r>
              <a:rPr lang="en-GB" dirty="0"/>
              <a:t>in exercising critical judgement.</a:t>
            </a:r>
          </a:p>
          <a:p>
            <a:r>
              <a:rPr lang="en-GB" dirty="0" smtClean="0"/>
              <a:t>Visits </a:t>
            </a:r>
            <a:r>
              <a:rPr lang="en-GB" dirty="0"/>
              <a:t>to recreation centres, youth hostels.</a:t>
            </a:r>
          </a:p>
          <a:p>
            <a:r>
              <a:rPr lang="en-GB" dirty="0" smtClean="0"/>
              <a:t>Outdoor </a:t>
            </a:r>
            <a:r>
              <a:rPr lang="en-GB" dirty="0"/>
              <a:t>and residential activities.</a:t>
            </a:r>
          </a:p>
          <a:p>
            <a:r>
              <a:rPr lang="en-GB" dirty="0" smtClean="0"/>
              <a:t>Social </a:t>
            </a:r>
            <a:r>
              <a:rPr lang="en-GB" dirty="0"/>
              <a:t>pedagogy and its application within the UK context.</a:t>
            </a:r>
          </a:p>
          <a:p>
            <a:r>
              <a:rPr lang="en-GB" dirty="0" smtClean="0"/>
              <a:t>Youth </a:t>
            </a:r>
            <a:r>
              <a:rPr lang="en-GB" dirty="0"/>
              <a:t>and Community Work as a form of recreation.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506662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gamau’r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a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hyderus</a:t>
            </a:r>
            <a:r>
              <a:rPr lang="en-GB" dirty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/>
              <a:t>lunio</a:t>
            </a:r>
            <a:r>
              <a:rPr lang="en-GB" dirty="0"/>
              <a:t> barn </a:t>
            </a:r>
            <a:r>
              <a:rPr lang="en-GB" dirty="0" err="1"/>
              <a:t>feirniadol</a:t>
            </a:r>
            <a:r>
              <a:rPr lang="en-GB" dirty="0"/>
              <a:t>.</a:t>
            </a:r>
          </a:p>
          <a:p>
            <a:r>
              <a:rPr lang="en-GB" dirty="0" err="1" smtClean="0"/>
              <a:t>Ymweliadau</a:t>
            </a:r>
            <a:r>
              <a:rPr lang="en-GB" dirty="0" smtClean="0"/>
              <a:t> </a:t>
            </a:r>
            <a:r>
              <a:rPr lang="en-GB" dirty="0"/>
              <a:t>â </a:t>
            </a:r>
            <a:r>
              <a:rPr lang="en-GB" dirty="0" err="1"/>
              <a:t>chanolfannau</a:t>
            </a:r>
            <a:r>
              <a:rPr lang="en-GB" dirty="0"/>
              <a:t> </a:t>
            </a:r>
            <a:r>
              <a:rPr lang="en-GB" dirty="0" err="1"/>
              <a:t>adloniant</a:t>
            </a:r>
            <a:r>
              <a:rPr lang="en-GB" dirty="0"/>
              <a:t>, </a:t>
            </a:r>
            <a:r>
              <a:rPr lang="en-GB" dirty="0" err="1"/>
              <a:t>hosteli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.</a:t>
            </a:r>
          </a:p>
          <a:p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 </a:t>
            </a:r>
            <a:r>
              <a:rPr lang="en-GB" dirty="0" err="1"/>
              <a:t>phreswyl</a:t>
            </a:r>
            <a:r>
              <a:rPr lang="en-GB" dirty="0"/>
              <a:t>.</a:t>
            </a:r>
          </a:p>
          <a:p>
            <a:r>
              <a:rPr lang="en-GB" dirty="0" err="1" smtClean="0"/>
              <a:t>Addysgeg</a:t>
            </a:r>
            <a:r>
              <a:rPr lang="en-GB" dirty="0" smtClean="0"/>
              <a:t> </a:t>
            </a:r>
            <a:r>
              <a:rPr lang="en-GB" dirty="0" err="1"/>
              <a:t>gymdeithasol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nghyd-destun</a:t>
            </a:r>
            <a:r>
              <a:rPr lang="en-GB" dirty="0"/>
              <a:t> y DU.</a:t>
            </a:r>
          </a:p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/>
              <a:t>Chymuned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math o </a:t>
            </a:r>
            <a:r>
              <a:rPr lang="en-GB" dirty="0" err="1"/>
              <a:t>adloniant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9349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Learning and Teaching Strategy</a:t>
            </a:r>
            <a:br>
              <a:rPr lang="en-GB" b="1" dirty="0" smtClean="0"/>
            </a:br>
            <a:r>
              <a:rPr lang="en-GB" b="1" dirty="0" err="1" smtClean="0"/>
              <a:t>Strategaeth</a:t>
            </a:r>
            <a:r>
              <a:rPr lang="en-GB" b="1" dirty="0" smtClean="0"/>
              <a:t> </a:t>
            </a:r>
            <a:r>
              <a:rPr lang="en-GB" b="1" dirty="0" err="1" smtClean="0"/>
              <a:t>Ddysgu</a:t>
            </a:r>
            <a:r>
              <a:rPr lang="en-GB" b="1" dirty="0" smtClean="0"/>
              <a:t> </a:t>
            </a:r>
            <a:r>
              <a:rPr lang="en-GB" b="1" dirty="0" smtClean="0"/>
              <a:t>ac </a:t>
            </a:r>
            <a:r>
              <a:rPr lang="en-GB" b="1" dirty="0" err="1" smtClean="0"/>
              <a:t>Addysgu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9962" y="2179116"/>
            <a:ext cx="51816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300" b="1" dirty="0"/>
              <a:t>LEARNING AND TEACHING STRATEGY</a:t>
            </a:r>
          </a:p>
          <a:p>
            <a:r>
              <a:rPr lang="en-GB" sz="3300" dirty="0"/>
              <a:t>Lectures will introduce the students to the concepts, principles and practices. Tutorials </a:t>
            </a:r>
            <a:r>
              <a:rPr lang="en-GB" sz="3300" dirty="0" smtClean="0"/>
              <a:t>and seminars </a:t>
            </a:r>
            <a:r>
              <a:rPr lang="en-GB" sz="3300" dirty="0"/>
              <a:t>will introduce practical examples which will be used to support the </a:t>
            </a:r>
            <a:r>
              <a:rPr lang="en-GB" sz="3300" dirty="0" smtClean="0"/>
              <a:t>application, discussion</a:t>
            </a:r>
            <a:r>
              <a:rPr lang="en-GB" sz="3300" dirty="0"/>
              <a:t>, and critical evaluation of techniques learned. Case studies will also be used </a:t>
            </a:r>
            <a:r>
              <a:rPr lang="en-GB" sz="3300" dirty="0" smtClean="0"/>
              <a:t>to develop </a:t>
            </a:r>
            <a:r>
              <a:rPr lang="en-GB" sz="3300" dirty="0"/>
              <a:t>understanding and application of the techniques.</a:t>
            </a:r>
          </a:p>
          <a:p>
            <a:r>
              <a:rPr lang="en-GB" sz="3300" dirty="0"/>
              <a:t>Allocation of teaching to </a:t>
            </a:r>
            <a:r>
              <a:rPr lang="en-GB" sz="3300" dirty="0" smtClean="0"/>
              <a:t>deliver </a:t>
            </a:r>
            <a:r>
              <a:rPr lang="en-GB" sz="3300" dirty="0"/>
              <a:t>the module are</a:t>
            </a:r>
            <a:r>
              <a:rPr lang="en-GB" sz="3300" dirty="0" smtClean="0"/>
              <a:t>: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44904" y="2179115"/>
            <a:ext cx="51816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STRATEGAETH DDYSGU AC ADDYSGU</a:t>
            </a:r>
          </a:p>
          <a:p>
            <a:r>
              <a:rPr lang="en-GB" sz="3300" dirty="0" err="1"/>
              <a:t>Bydd</a:t>
            </a:r>
            <a:r>
              <a:rPr lang="en-GB" sz="3300" dirty="0"/>
              <a:t> </a:t>
            </a:r>
            <a:r>
              <a:rPr lang="en-GB" sz="3300" dirty="0" err="1"/>
              <a:t>darlithoedd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cyflwyno</a:t>
            </a:r>
            <a:r>
              <a:rPr lang="en-GB" sz="3300" dirty="0"/>
              <a:t> </a:t>
            </a:r>
            <a:r>
              <a:rPr lang="en-GB" sz="3300" dirty="0" err="1"/>
              <a:t>myfyrwyr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gysyniadau</a:t>
            </a:r>
            <a:r>
              <a:rPr lang="en-GB" sz="3300" dirty="0"/>
              <a:t>, </a:t>
            </a:r>
            <a:r>
              <a:rPr lang="en-GB" sz="3300" dirty="0" err="1"/>
              <a:t>egwyddorion</a:t>
            </a:r>
            <a:r>
              <a:rPr lang="en-GB" sz="3300" dirty="0"/>
              <a:t> ac </a:t>
            </a:r>
            <a:r>
              <a:rPr lang="en-GB" sz="3300" dirty="0" err="1"/>
              <a:t>arferion</a:t>
            </a:r>
            <a:r>
              <a:rPr lang="en-GB" sz="3300" dirty="0"/>
              <a:t>. </a:t>
            </a:r>
            <a:r>
              <a:rPr lang="en-GB" sz="3300" dirty="0" err="1" smtClean="0"/>
              <a:t>Bydd</a:t>
            </a:r>
            <a:r>
              <a:rPr lang="en-GB" sz="3300" dirty="0"/>
              <a:t> </a:t>
            </a:r>
            <a:r>
              <a:rPr lang="en-GB" sz="3300" dirty="0" err="1" smtClean="0"/>
              <a:t>sesiynau</a:t>
            </a:r>
            <a:r>
              <a:rPr lang="en-GB" sz="3300" dirty="0" smtClean="0"/>
              <a:t> </a:t>
            </a:r>
            <a:r>
              <a:rPr lang="en-GB" sz="3300" dirty="0" err="1"/>
              <a:t>tiwtorial</a:t>
            </a:r>
            <a:r>
              <a:rPr lang="en-GB" sz="3300" dirty="0"/>
              <a:t> a </a:t>
            </a:r>
            <a:r>
              <a:rPr lang="en-GB" sz="3300" dirty="0" err="1"/>
              <a:t>seminarau’n</a:t>
            </a:r>
            <a:r>
              <a:rPr lang="en-GB" sz="3300" dirty="0"/>
              <a:t> </a:t>
            </a:r>
            <a:r>
              <a:rPr lang="en-GB" sz="3300" dirty="0" err="1"/>
              <a:t>cyflwyno</a:t>
            </a:r>
            <a:r>
              <a:rPr lang="en-GB" sz="3300" dirty="0"/>
              <a:t> </a:t>
            </a:r>
            <a:r>
              <a:rPr lang="en-GB" sz="3300" dirty="0" err="1"/>
              <a:t>enghreifftiau</a:t>
            </a:r>
            <a:r>
              <a:rPr lang="en-GB" sz="3300" dirty="0"/>
              <a:t> </a:t>
            </a:r>
            <a:r>
              <a:rPr lang="en-GB" sz="3300" dirty="0" err="1"/>
              <a:t>ymarferol</a:t>
            </a:r>
            <a:r>
              <a:rPr lang="en-GB" sz="3300" dirty="0"/>
              <a:t> a </a:t>
            </a:r>
            <a:r>
              <a:rPr lang="en-GB" sz="3300" dirty="0" err="1"/>
              <a:t>fydd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cael</a:t>
            </a:r>
            <a:r>
              <a:rPr lang="en-GB" sz="3300" dirty="0"/>
              <a:t>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 smtClean="0"/>
              <a:t>defnyddio</a:t>
            </a:r>
            <a:r>
              <a:rPr lang="en-GB" sz="3300" dirty="0"/>
              <a:t> </a:t>
            </a:r>
            <a:r>
              <a:rPr lang="en-GB" sz="3300" dirty="0" err="1" smtClean="0"/>
              <a:t>i</a:t>
            </a:r>
            <a:r>
              <a:rPr lang="en-GB" sz="3300" dirty="0" smtClean="0"/>
              <a:t> </a:t>
            </a:r>
            <a:r>
              <a:rPr lang="en-GB" sz="3300" dirty="0" err="1"/>
              <a:t>gefnogi’r</a:t>
            </a:r>
            <a:r>
              <a:rPr lang="en-GB" sz="3300" dirty="0"/>
              <a:t> </a:t>
            </a:r>
            <a:r>
              <a:rPr lang="en-GB" sz="3300" dirty="0" err="1"/>
              <a:t>gweithrediad</a:t>
            </a:r>
            <a:r>
              <a:rPr lang="en-GB" sz="3300" dirty="0"/>
              <a:t>, y </a:t>
            </a:r>
            <a:r>
              <a:rPr lang="en-GB" sz="3300" dirty="0" err="1"/>
              <a:t>drafodaeth</a:t>
            </a:r>
            <a:r>
              <a:rPr lang="en-GB" sz="3300" dirty="0"/>
              <a:t> </a:t>
            </a:r>
            <a:r>
              <a:rPr lang="en-GB" sz="3300" dirty="0" err="1"/>
              <a:t>a’r</a:t>
            </a:r>
            <a:r>
              <a:rPr lang="en-GB" sz="3300" dirty="0"/>
              <a:t> </a:t>
            </a:r>
            <a:r>
              <a:rPr lang="en-GB" sz="3300" dirty="0" err="1"/>
              <a:t>arfarniad</a:t>
            </a:r>
            <a:r>
              <a:rPr lang="en-GB" sz="3300" dirty="0"/>
              <a:t> </a:t>
            </a:r>
            <a:r>
              <a:rPr lang="en-GB" sz="3300" dirty="0" err="1"/>
              <a:t>beirniadol</a:t>
            </a:r>
            <a:r>
              <a:rPr lang="en-GB" sz="3300" dirty="0"/>
              <a:t> </a:t>
            </a:r>
            <a:r>
              <a:rPr lang="en-GB" sz="3300" dirty="0" err="1"/>
              <a:t>o’r</a:t>
            </a:r>
            <a:r>
              <a:rPr lang="en-GB" sz="3300" dirty="0"/>
              <a:t> </a:t>
            </a:r>
            <a:r>
              <a:rPr lang="en-GB" sz="3300" dirty="0" err="1"/>
              <a:t>technegau</a:t>
            </a:r>
            <a:r>
              <a:rPr lang="en-GB" sz="3300" dirty="0"/>
              <a:t> a </a:t>
            </a:r>
            <a:r>
              <a:rPr lang="en-GB" sz="3300" dirty="0" err="1" smtClean="0"/>
              <a:t>ddysgwyd</a:t>
            </a:r>
            <a:r>
              <a:rPr lang="en-GB" sz="3300" dirty="0" smtClean="0"/>
              <a:t>. </a:t>
            </a:r>
            <a:r>
              <a:rPr lang="en-GB" sz="3300" dirty="0" err="1" smtClean="0"/>
              <a:t>Bydd</a:t>
            </a:r>
            <a:r>
              <a:rPr lang="en-GB" sz="3300" dirty="0" smtClean="0"/>
              <a:t> </a:t>
            </a:r>
            <a:r>
              <a:rPr lang="en-GB" sz="3300" dirty="0" err="1"/>
              <a:t>astudiaethau</a:t>
            </a:r>
            <a:r>
              <a:rPr lang="en-GB" sz="3300" dirty="0"/>
              <a:t> </a:t>
            </a:r>
            <a:r>
              <a:rPr lang="en-GB" sz="3300" dirty="0" err="1"/>
              <a:t>achos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cael</a:t>
            </a:r>
            <a:r>
              <a:rPr lang="en-GB" sz="3300" dirty="0"/>
              <a:t>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defnyddio</a:t>
            </a:r>
            <a:r>
              <a:rPr lang="en-GB" sz="3300" dirty="0"/>
              <a:t> </a:t>
            </a:r>
            <a:r>
              <a:rPr lang="en-GB" sz="3300" dirty="0" err="1"/>
              <a:t>hefyd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ddatblygu</a:t>
            </a:r>
            <a:r>
              <a:rPr lang="en-GB" sz="3300" dirty="0"/>
              <a:t> </a:t>
            </a:r>
            <a:r>
              <a:rPr lang="en-GB" sz="3300" dirty="0" err="1"/>
              <a:t>dealltwriaeth</a:t>
            </a:r>
            <a:r>
              <a:rPr lang="en-GB" sz="3300" dirty="0"/>
              <a:t> </a:t>
            </a:r>
            <a:r>
              <a:rPr lang="en-GB" sz="3300" dirty="0" smtClean="0"/>
              <a:t>a </a:t>
            </a:r>
            <a:r>
              <a:rPr lang="en-GB" sz="3300" dirty="0" err="1" smtClean="0"/>
              <a:t>gweithrediad</a:t>
            </a:r>
            <a:r>
              <a:rPr lang="en-GB" sz="3300" dirty="0" smtClean="0"/>
              <a:t> </a:t>
            </a:r>
            <a:r>
              <a:rPr lang="en-GB" sz="3300" dirty="0"/>
              <a:t>y </a:t>
            </a:r>
            <a:r>
              <a:rPr lang="en-GB" sz="3300" dirty="0" err="1"/>
              <a:t>technegau</a:t>
            </a:r>
            <a:r>
              <a:rPr lang="en-GB" sz="3300" dirty="0"/>
              <a:t>.</a:t>
            </a:r>
          </a:p>
          <a:p>
            <a:r>
              <a:rPr lang="en-GB" sz="3300" dirty="0" err="1"/>
              <a:t>Dyma</a:t>
            </a:r>
            <a:r>
              <a:rPr lang="en-GB" sz="3300" dirty="0"/>
              <a:t> </a:t>
            </a:r>
            <a:r>
              <a:rPr lang="en-GB" sz="3300" dirty="0" err="1"/>
              <a:t>sut</a:t>
            </a:r>
            <a:r>
              <a:rPr lang="en-GB" sz="3300" dirty="0"/>
              <a:t> </a:t>
            </a:r>
            <a:r>
              <a:rPr lang="en-GB" sz="3300" dirty="0" err="1"/>
              <a:t>clustnodir</a:t>
            </a:r>
            <a:r>
              <a:rPr lang="en-GB" sz="3300" dirty="0"/>
              <a:t> </a:t>
            </a:r>
            <a:r>
              <a:rPr lang="en-GB" sz="3300" dirty="0" err="1"/>
              <a:t>yr</a:t>
            </a:r>
            <a:r>
              <a:rPr lang="en-GB" sz="3300" dirty="0"/>
              <a:t> </a:t>
            </a:r>
            <a:r>
              <a:rPr lang="en-GB" sz="3300" dirty="0" err="1"/>
              <a:t>addysgu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gyflwyno’r</a:t>
            </a:r>
            <a:r>
              <a:rPr lang="en-GB" sz="3300" dirty="0"/>
              <a:t> </a:t>
            </a:r>
            <a:r>
              <a:rPr lang="en-GB" sz="3300" dirty="0" err="1"/>
              <a:t>modwl</a:t>
            </a:r>
            <a:r>
              <a:rPr lang="en-GB" sz="33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181216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Learning and Teaching Strategy</a:t>
            </a:r>
            <a:br>
              <a:rPr lang="en-GB" b="1" dirty="0" smtClean="0"/>
            </a:br>
            <a:r>
              <a:rPr lang="en-GB" b="1" dirty="0" err="1"/>
              <a:t>Strategaeth</a:t>
            </a:r>
            <a:r>
              <a:rPr lang="en-GB" b="1" dirty="0"/>
              <a:t> </a:t>
            </a:r>
            <a:r>
              <a:rPr lang="en-GB" b="1" dirty="0" err="1"/>
              <a:t>Ddysgu</a:t>
            </a:r>
            <a:r>
              <a:rPr lang="en-GB" b="1" dirty="0"/>
              <a:t> </a:t>
            </a:r>
            <a:r>
              <a:rPr lang="en-GB" b="1" dirty="0" smtClean="0"/>
              <a:t>ac </a:t>
            </a:r>
            <a:r>
              <a:rPr lang="en-GB" b="1" dirty="0" err="1"/>
              <a:t>Addysgu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829090"/>
              </p:ext>
            </p:extLst>
          </p:nvPr>
        </p:nvGraphicFramePr>
        <p:xfrm>
          <a:off x="489803" y="2111738"/>
          <a:ext cx="10660418" cy="1813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1439"/>
                <a:gridCol w="3571439"/>
                <a:gridCol w="3517540"/>
              </a:tblGrid>
              <a:tr h="4813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Activity type 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Hours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Percentage</a:t>
                      </a:r>
                      <a:endParaRPr lang="en-GB" sz="2000" dirty="0" smtClean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10%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</a:t>
                      </a:r>
                      <a:r>
                        <a:rPr lang="en-GB" sz="20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%</a:t>
                      </a:r>
                      <a:r>
                        <a:rPr lang="en-GB" sz="20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TOTAL 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200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+mn-lt"/>
                          <a:ea typeface="Calibri" panose="020F0502020204030204" pitchFamily="34" charset="0"/>
                          <a:cs typeface="Helvetica-Bold"/>
                        </a:rPr>
                        <a:t>100%</a:t>
                      </a:r>
                      <a:endParaRPr lang="en-GB" sz="20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617577"/>
              </p:ext>
            </p:extLst>
          </p:nvPr>
        </p:nvGraphicFramePr>
        <p:xfrm>
          <a:off x="476155" y="4240788"/>
          <a:ext cx="10715010" cy="188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1670"/>
                <a:gridCol w="3571670"/>
                <a:gridCol w="357167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1" i="0" u="none" strike="noStrike" baseline="0" dirty="0" smtClean="0">
                          <a:latin typeface="+mn-lt"/>
                        </a:rPr>
                        <a:t>Math o </a:t>
                      </a:r>
                      <a:r>
                        <a:rPr lang="en-GB" sz="2000" b="1" i="0" u="none" strike="noStrike" baseline="0" dirty="0" err="1" smtClean="0">
                          <a:latin typeface="+mn-lt"/>
                        </a:rPr>
                        <a:t>weithgaredd</a:t>
                      </a:r>
                      <a:endParaRPr lang="en-GB" sz="2000" b="1" i="0" u="none" strike="noStrike" baseline="0" dirty="0" smtClean="0">
                        <a:latin typeface="+mn-lt"/>
                      </a:endParaRPr>
                    </a:p>
                    <a:p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i="0" u="none" strike="noStrike" baseline="0" dirty="0" err="1" smtClean="0">
                          <a:latin typeface="+mn-lt"/>
                        </a:rPr>
                        <a:t>Oriau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i="0" u="none" strike="noStrike" baseline="0" dirty="0" err="1" smtClean="0">
                          <a:latin typeface="+mn-lt"/>
                        </a:rPr>
                        <a:t>Canran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0" i="0" u="none" strike="noStrike" kern="1200" baseline="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GB" sz="20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2000" b="0" i="0" u="none" strike="noStrike" kern="1200" baseline="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drefnwyd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+mn-lt"/>
                        </a:rPr>
                        <a:t>20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+mn-lt"/>
                        </a:rPr>
                        <a:t>10%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0" i="0" u="none" strike="noStrike" kern="1200" baseline="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GB" sz="20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0" i="0" u="none" strike="noStrike" kern="1200" baseline="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annibynnol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+mn-lt"/>
                        </a:rPr>
                        <a:t>180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+mn-lt"/>
                        </a:rPr>
                        <a:t>90%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CYFANSWM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+mn-lt"/>
                        </a:rPr>
                        <a:t>200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+mn-lt"/>
                        </a:rPr>
                        <a:t>100%</a:t>
                      </a:r>
                      <a:endParaRPr lang="en-GB" sz="2000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9148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436790"/>
              </p:ext>
            </p:extLst>
          </p:nvPr>
        </p:nvGraphicFramePr>
        <p:xfrm>
          <a:off x="286603" y="323249"/>
          <a:ext cx="11641539" cy="2739644"/>
        </p:xfrm>
        <a:graphic>
          <a:graphicData uri="http://schemas.openxmlformats.org/drawingml/2006/table">
            <a:tbl>
              <a:tblPr firstRow="1" firstCol="1" bandRow="1"/>
              <a:tblGrid>
                <a:gridCol w="3352612"/>
                <a:gridCol w="3918066"/>
                <a:gridCol w="1855926"/>
                <a:gridCol w="2514935"/>
              </a:tblGrid>
              <a:tr h="487049">
                <a:tc grid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SJYW6014: Youth Work as Recreation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636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Component 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Title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Submission Date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Provisional</a:t>
                      </a:r>
                      <a:r>
                        <a:rPr lang="en-GB" sz="1400" b="0" baseline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Grades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and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Tutor Feedback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48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Assessment Component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– 50%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Practical: Performance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10minutes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The preparation, execution and evaluation of a ten minute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practical recreational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activity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19th April 2016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18th May 2016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Assessment Component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– 25%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Practical Assignment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 minutes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Video diary of the process of learning and practice of the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acquisition of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 practical skill.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3rd May 2016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1st June 2016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00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Assessment Component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– 25% Reflective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Account (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1500 words)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 reflective account to support the Video diary assessment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10th May 2016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8th June 2016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5762283"/>
              </p:ext>
            </p:extLst>
          </p:nvPr>
        </p:nvGraphicFramePr>
        <p:xfrm>
          <a:off x="272956" y="3728954"/>
          <a:ext cx="11614244" cy="2916436"/>
        </p:xfrm>
        <a:graphic>
          <a:graphicData uri="http://schemas.openxmlformats.org/drawingml/2006/table">
            <a:tbl>
              <a:tblPr firstRow="1" firstCol="1" bandRow="1"/>
              <a:tblGrid>
                <a:gridCol w="3384644"/>
                <a:gridCol w="3916907"/>
                <a:gridCol w="1842448"/>
                <a:gridCol w="2470245"/>
              </a:tblGrid>
              <a:tr h="570091">
                <a:tc grid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SJYW6014C: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Gwaith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Ieuenctid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Gweithgarwch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Hamdden</a:t>
                      </a:r>
                      <a:endParaRPr lang="en-GB" sz="1400" b="1" dirty="0" smtClean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7748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Elfen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4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Teitl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Dyddiad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Cyflwyno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Dyddiad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Graddau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err="1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Dros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b="1" dirty="0" err="1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Dro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ac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Adborth</a:t>
                      </a:r>
                      <a:r>
                        <a:rPr lang="en-GB" sz="1400" b="1" dirty="0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dirty="0" err="1" smtClean="0">
                          <a:effectLst/>
                          <a:latin typeface="Arial" panose="020B0604020202020204" pitchFamily="34" charset="0"/>
                          <a:ea typeface="Times New Roman"/>
                          <a:cs typeface="Arial" panose="020B0604020202020204" pitchFamily="34" charset="0"/>
                        </a:rPr>
                        <a:t>Tiwtor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48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Elfen</a:t>
                      </a:r>
                      <a:r>
                        <a:rPr lang="es-ES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s-ES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Asesu</a:t>
                      </a:r>
                      <a:r>
                        <a:rPr lang="es-ES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1 – 50%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Perfformiad</a:t>
                      </a:r>
                      <a:r>
                        <a:rPr lang="es-ES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(10 </a:t>
                      </a:r>
                      <a:r>
                        <a:rPr lang="es-ES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munud</a:t>
                      </a:r>
                      <a:r>
                        <a:rPr lang="es-ES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Paratoi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cyflawni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arfarnu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gweithgaredd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hamdden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ymarferol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ddeng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munud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 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19eg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Ebrill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2016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18fed Mai 2016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Elfen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Asesu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2 – 25%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Aseiniad Ymarferol (5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munud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Dyddiadur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fideo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broses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ddysgu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a’r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arfer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gaffael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sgil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ymarferol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3ydd Mai 2016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1af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Mehefin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2016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00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Elfen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Asesu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3 – 25%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Adroddiad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Adfyfyriol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(1500 o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eiriau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Adroddiad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adfyfyriol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gefnogi’r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asesiad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dyddiadur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fideo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10fed Mai 2016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8fed</a:t>
                      </a:r>
                      <a:r>
                        <a:rPr lang="en-GB" sz="120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aseline="0" dirty="0" err="1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Mehefin</a:t>
                      </a:r>
                      <a:r>
                        <a:rPr lang="en-GB" sz="120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2016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9411" marR="594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74056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1632</Words>
  <Application>Microsoft Office PowerPoint</Application>
  <PresentationFormat>Custom</PresentationFormat>
  <Paragraphs>178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Youth Work as Recreation Gwaith Ieuenctid: Gweithgarwch Hamdden</vt:lpstr>
      <vt:lpstr>The Learning Outcomes of modules in the programme will enable students to demonstrate (QAA, 2009): Bydd deilliannau dysgu’r modylau yn y rhaglen yn galluogi myfyrwyr i ddangos (ASA, 2009):</vt:lpstr>
      <vt:lpstr>The Learning Outcomes of modules in the programme will enable students to demonstrate (QAA, 2009): Bydd deilliannau dysgu’r modylau yn y rhaglen yn galluogi myfyrwyr i ddangos (ASA, 2009):</vt:lpstr>
      <vt:lpstr>The QAA proposes that graduates should possess sustainable literacy skills Mae’r ASA yn cynnig y dylai graddedigion feddu ar sgiliau llythrennedd cynaliadwy</vt:lpstr>
      <vt:lpstr>The QAA proposes that graduates should possess sustainable literacy skills Mae’r ASA yn cynnig y dylai graddedigion feddu ar sgiliau llythrennedd cynaliadwy </vt:lpstr>
      <vt:lpstr> Facilitate the personal, social and educational development of young people (LSIS, 2012) Hwyluso datblygiad personol, cymdeithasol ac addysgol pobl ifanc (LSIS, 2012) </vt:lpstr>
      <vt:lpstr>Module Aims   Amcanion y Modiwl</vt:lpstr>
      <vt:lpstr>Module Learning Outcomes Deilliannau Dysgu’r Modiwl</vt:lpstr>
      <vt:lpstr>Indicative Content Cynnwys Dangosol</vt:lpstr>
      <vt:lpstr>Indicative Content Cynnwys Dangosol</vt:lpstr>
      <vt:lpstr>Learning and Teaching Strategy Strategaeth Ddysgu ac Addysgu </vt:lpstr>
      <vt:lpstr>Learning and Teaching Strategy Strategaeth Ddysgu ac Addysgu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Youth Work as Recreation</dc:title>
  <dc:creator>Darrell Williams</dc:creator>
  <cp:lastModifiedBy>Administrator</cp:lastModifiedBy>
  <cp:revision>9</cp:revision>
  <dcterms:created xsi:type="dcterms:W3CDTF">2016-01-25T17:27:21Z</dcterms:created>
  <dcterms:modified xsi:type="dcterms:W3CDTF">2016-01-25T23:51:23Z</dcterms:modified>
</cp:coreProperties>
</file>