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57" r:id="rId1"/>
  </p:sldMasterIdLst>
  <p:notesMasterIdLst>
    <p:notesMasterId r:id="rId55"/>
  </p:notesMasterIdLst>
  <p:sldIdLst>
    <p:sldId id="281" r:id="rId2"/>
    <p:sldId id="277" r:id="rId3"/>
    <p:sldId id="271" r:id="rId4"/>
    <p:sldId id="371" r:id="rId5"/>
    <p:sldId id="373" r:id="rId6"/>
    <p:sldId id="413" r:id="rId7"/>
    <p:sldId id="372" r:id="rId8"/>
    <p:sldId id="374" r:id="rId9"/>
    <p:sldId id="376" r:id="rId10"/>
    <p:sldId id="377" r:id="rId11"/>
    <p:sldId id="378" r:id="rId12"/>
    <p:sldId id="379" r:id="rId13"/>
    <p:sldId id="380" r:id="rId14"/>
    <p:sldId id="381" r:id="rId15"/>
    <p:sldId id="414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415" r:id="rId24"/>
    <p:sldId id="389" r:id="rId25"/>
    <p:sldId id="390" r:id="rId26"/>
    <p:sldId id="391" r:id="rId27"/>
    <p:sldId id="392" r:id="rId28"/>
    <p:sldId id="393" r:id="rId29"/>
    <p:sldId id="394" r:id="rId30"/>
    <p:sldId id="395" r:id="rId31"/>
    <p:sldId id="416" r:id="rId32"/>
    <p:sldId id="396" r:id="rId33"/>
    <p:sldId id="397" r:id="rId34"/>
    <p:sldId id="398" r:id="rId35"/>
    <p:sldId id="417" r:id="rId36"/>
    <p:sldId id="399" r:id="rId37"/>
    <p:sldId id="418" r:id="rId38"/>
    <p:sldId id="400" r:id="rId39"/>
    <p:sldId id="401" r:id="rId40"/>
    <p:sldId id="402" r:id="rId41"/>
    <p:sldId id="419" r:id="rId42"/>
    <p:sldId id="404" r:id="rId43"/>
    <p:sldId id="420" r:id="rId44"/>
    <p:sldId id="405" r:id="rId45"/>
    <p:sldId id="406" r:id="rId46"/>
    <p:sldId id="407" r:id="rId47"/>
    <p:sldId id="408" r:id="rId48"/>
    <p:sldId id="409" r:id="rId49"/>
    <p:sldId id="410" r:id="rId50"/>
    <p:sldId id="421" r:id="rId51"/>
    <p:sldId id="422" r:id="rId52"/>
    <p:sldId id="423" r:id="rId53"/>
    <p:sldId id="412" r:id="rId5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003399"/>
    <a:srgbClr val="11107F"/>
    <a:srgbClr val="ACACAC"/>
    <a:srgbClr val="3333CC"/>
    <a:srgbClr val="50655C"/>
    <a:srgbClr val="CC9900"/>
    <a:srgbClr val="BB7A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94" autoAdjust="0"/>
  </p:normalViewPr>
  <p:slideViewPr>
    <p:cSldViewPr snapToGrid="0">
      <p:cViewPr varScale="1">
        <p:scale>
          <a:sx n="101" d="100"/>
          <a:sy n="101" d="100"/>
        </p:scale>
        <p:origin x="84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5895" cy="7589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31.xml"/><Relationship Id="rId1" Type="http://schemas.openxmlformats.org/officeDocument/2006/relationships/slide" Target="slides/slide30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04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5B64E35-1503-426D-BE64-4F1F6B0BAC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7801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 l="-2000" t="-1000" r="-3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479803" y="380993"/>
            <a:ext cx="4605868" cy="812807"/>
          </a:xfrm>
        </p:spPr>
        <p:txBody>
          <a:bodyPr/>
          <a:lstStyle>
            <a:lvl1pPr>
              <a:defRPr lang="en-US" smtClean="0">
                <a:solidFill>
                  <a:srgbClr val="BB7A05"/>
                </a:solidFill>
                <a:effectLst>
                  <a:outerShdw blurRad="50800" dist="38100" dir="2700000">
                    <a:schemeClr val="bg2">
                      <a:lumMod val="60000"/>
                      <a:lumOff val="4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488270" y="1134534"/>
            <a:ext cx="5435600" cy="2523066"/>
          </a:xfrm>
        </p:spPr>
        <p:txBody>
          <a:bodyPr/>
          <a:lstStyle>
            <a:lvl1pPr marL="0" indent="0" algn="l">
              <a:buFontTx/>
              <a:buNone/>
              <a:defRPr sz="4000" b="1" i="0" cap="all" spc="0">
                <a:effectLst>
                  <a:outerShdw blurRad="50800" dist="38100" dir="2700000">
                    <a:srgbClr val="000000">
                      <a:alpha val="43000"/>
                    </a:srgbClr>
                  </a:outerShdw>
                </a:effectLst>
                <a:latin typeface="Arial Narrow Bold"/>
                <a:cs typeface="Arial Narrow Bold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0"/>
          </p:nvPr>
        </p:nvSpPr>
        <p:spPr>
          <a:xfrm>
            <a:off x="4706938" y="5961063"/>
            <a:ext cx="4437062" cy="904875"/>
          </a:xfrm>
        </p:spPr>
        <p:txBody>
          <a:bodyPr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459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4F102-AEC3-4E9D-A704-6E952DBD485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218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B3D1D-8C5B-4F88-8909-1AD17A57C7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88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1CDB7-116F-44A4-8234-96E8DABF530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181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0554E-4399-490F-B2C2-743D22CFE98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934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F998C-248B-4CE8-AE41-0651945164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079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1075A-7F33-478E-80A4-970F74D02A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62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BB426-3D73-4C46-A369-B263CC5971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47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4722D-A8D8-4BA9-BF5E-D759C2A7407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402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9D4E4-A084-4B5E-A882-33D6B9F242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836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00" y="274638"/>
            <a:ext cx="16383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274638"/>
            <a:ext cx="47625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9C449-65F5-42F9-B4AF-00130C35A49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93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74638"/>
            <a:ext cx="655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37325"/>
            <a:ext cx="73152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077200" y="6400800"/>
            <a:ext cx="6096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2D9BE5-649C-4492-AE58-05554CD0611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598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 l="-3000" t="-2000" r="-6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160338"/>
            <a:ext cx="70183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760538"/>
            <a:ext cx="7993062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7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35938" y="6469063"/>
            <a:ext cx="609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404040"/>
                </a:solidFill>
              </a:defRPr>
            </a:lvl1pPr>
          </a:lstStyle>
          <a:p>
            <a:pPr>
              <a:defRPr/>
            </a:pPr>
            <a:fld id="{4F870EEC-CCB3-4472-8B5E-B1779C5837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3"/>
          </p:nvPr>
        </p:nvSpPr>
        <p:spPr>
          <a:xfrm>
            <a:off x="685800" y="6492875"/>
            <a:ext cx="7467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>
                <a:solidFill>
                  <a:srgbClr val="606060"/>
                </a:solidFill>
                <a:latin typeface="Arial Narrow" pitchFamily="-105" charset="0"/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effectLst>
            <a:outerShdw blurRad="50800" dist="38100" dir="2700000">
              <a:schemeClr val="bg2">
                <a:lumMod val="75000"/>
                <a:alpha val="43000"/>
              </a:schemeClr>
            </a:outerShdw>
          </a:effectLst>
          <a:latin typeface="Arial Narrow Bold"/>
          <a:ea typeface="ＭＳ Ｐゴシック" pitchFamily="-109" charset="-128"/>
          <a:cs typeface="Arial Narrow Bold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0090"/>
        </a:buClr>
        <a:buChar char="•"/>
        <a:defRPr sz="2800">
          <a:solidFill>
            <a:schemeClr val="tx1"/>
          </a:solidFill>
          <a:latin typeface="+mn-lt"/>
          <a:ea typeface="ＭＳ Ｐゴシック" pitchFamily="-109" charset="-128"/>
          <a:cs typeface="ＭＳ Ｐゴシック" pitchFamily="-10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B7A05"/>
        </a:buClr>
        <a:buFont typeface="Wingdings" pitchFamily="2" charset="2"/>
        <a:buChar char="§"/>
        <a:defRPr sz="2400">
          <a:solidFill>
            <a:schemeClr val="tx1"/>
          </a:solidFill>
          <a:latin typeface="+mn-lt"/>
          <a:ea typeface="ＭＳ Ｐゴシック" pitchFamily="-10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10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0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oleObject" Target="../embeddings/oleObject7.bin"/><Relationship Id="rId18" Type="http://schemas.openxmlformats.org/officeDocument/2006/relationships/oleObject" Target="../embeddings/oleObject12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oleObject" Target="../embeddings/oleObject6.bin"/><Relationship Id="rId1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0.bin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9.bin"/><Relationship Id="rId10" Type="http://schemas.openxmlformats.org/officeDocument/2006/relationships/image" Target="../media/image10.wmf"/><Relationship Id="rId4" Type="http://schemas.openxmlformats.org/officeDocument/2006/relationships/image" Target="../media/image7.wmf"/><Relationship Id="rId9" Type="http://schemas.openxmlformats.org/officeDocument/2006/relationships/oleObject" Target="../embeddings/oleObject4.bin"/><Relationship Id="rId14" Type="http://schemas.openxmlformats.org/officeDocument/2006/relationships/oleObject" Target="../embeddings/oleObject8.bin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4.bin"/><Relationship Id="rId4" Type="http://schemas.openxmlformats.org/officeDocument/2006/relationships/image" Target="../media/image11.e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ubtitle 4"/>
          <p:cNvSpPr>
            <a:spLocks noGrp="1"/>
          </p:cNvSpPr>
          <p:nvPr>
            <p:ph type="subTitle" idx="1"/>
          </p:nvPr>
        </p:nvSpPr>
        <p:spPr>
          <a:xfrm>
            <a:off x="4925963" y="368710"/>
            <a:ext cx="4660490" cy="4483510"/>
          </a:xfrm>
        </p:spPr>
        <p:txBody>
          <a:bodyPr/>
          <a:lstStyle/>
          <a:p>
            <a:pPr eaLnBrk="1" hangingPunct="1"/>
            <a:r>
              <a:rPr lang="en-US" sz="3600" b="0" cap="none" dirty="0" smtClean="0">
                <a:solidFill>
                  <a:schemeClr val="bg1"/>
                </a:solidFill>
                <a:effectLst/>
                <a:latin typeface="Arial" charset="0"/>
                <a:ea typeface="ＭＳ Ｐゴシック" pitchFamily="-105" charset="-128"/>
              </a:rPr>
              <a:t>PROCESS MANAGEMENT:   LEAN &amp; SIX SIGMA IN THE SUPPLY CHAIN</a:t>
            </a:r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062854" y="0"/>
            <a:ext cx="4605337" cy="812800"/>
          </a:xfrm>
        </p:spPr>
        <p:txBody>
          <a:bodyPr/>
          <a:lstStyle/>
          <a:p>
            <a:pPr eaLnBrk="1" hangingPunct="1">
              <a:defRPr/>
            </a:pPr>
            <a:r>
              <a:rPr b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Chapter 8</a:t>
            </a:r>
          </a:p>
        </p:txBody>
      </p:sp>
      <p:sp>
        <p:nvSpPr>
          <p:cNvPr id="3" name="Rectangle 2"/>
          <p:cNvSpPr/>
          <p:nvPr/>
        </p:nvSpPr>
        <p:spPr>
          <a:xfrm>
            <a:off x="3495368" y="5890736"/>
            <a:ext cx="564863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14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Prepared by Cynthia Wisner, MBA</a:t>
            </a:r>
          </a:p>
          <a:p>
            <a:pPr lvl="0">
              <a:defRPr/>
            </a:pPr>
            <a:endParaRPr lang="en-US" sz="1400" dirty="0">
              <a:solidFill>
                <a:srgbClr val="808080">
                  <a:lumMod val="60000"/>
                  <a:lumOff val="40000"/>
                </a:srgbClr>
              </a:solidFill>
              <a:latin typeface="Arial Narrow" pitchFamily="34" charset="0"/>
            </a:endParaRPr>
          </a:p>
          <a:p>
            <a:pPr lvl="0">
              <a:defRPr/>
            </a:pPr>
            <a:r>
              <a:rPr lang="en-US" sz="14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 </a:t>
            </a:r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0EB9692A-3083-4D36-B15E-E30911B58A84}" type="slidenum">
              <a:rPr lang="en-US" smtClean="0">
                <a:solidFill>
                  <a:srgbClr val="404040"/>
                </a:solidFill>
              </a:rPr>
              <a:pPr eaLnBrk="1" hangingPunct="1"/>
              <a:t>2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+mj-ea"/>
              </a:rPr>
              <a:t>Learning Objectives</a:t>
            </a:r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7225" y="1595438"/>
            <a:ext cx="8356600" cy="4883150"/>
          </a:xfrm>
        </p:spPr>
        <p:txBody>
          <a:bodyPr/>
          <a:lstStyle/>
          <a:p>
            <a:pPr marL="234950" indent="-230188" eaLnBrk="1" hangingPunct="1">
              <a:lnSpc>
                <a:spcPct val="90000"/>
              </a:lnSpc>
              <a:buFontTx/>
              <a:buNone/>
              <a:tabLst>
                <a:tab pos="234950" algn="l"/>
              </a:tabLst>
            </a:pPr>
            <a:r>
              <a:rPr lang="en-US" b="1" dirty="0" smtClean="0">
                <a:ea typeface="ＭＳ Ｐゴシック" pitchFamily="-105" charset="-128"/>
                <a:cs typeface="Times New Roman" pitchFamily="18" charset="0"/>
              </a:rPr>
              <a:t>You should be able to:</a:t>
            </a:r>
            <a:endParaRPr lang="en-US" sz="2400" dirty="0" smtClean="0">
              <a:ea typeface="ＭＳ Ｐゴシック" pitchFamily="-105" charset="-128"/>
            </a:endParaRP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List &amp; discuss the major elements of lean production &amp; Six Sigma quality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Describe why lean production &amp; Six Sigma quality are integral parts of SCM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Discuss the Toyota Production System &amp; its association with lean production 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Discuss the linkage between lean production &amp; environmental protection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Describe the historical developments of lean production &amp; Six Sigma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Describe &amp; use the various tools of Six Sigma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Understand the importance of statistical process control for improving quality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 </a:t>
            </a:r>
          </a:p>
        </p:txBody>
      </p:sp>
      <p:sp>
        <p:nvSpPr>
          <p:cNvPr id="1945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7F76964E-A4B1-4978-972E-035AB052419A}" type="slidenum">
              <a:rPr lang="en-US" smtClean="0">
                <a:solidFill>
                  <a:srgbClr val="404040"/>
                </a:solidFill>
              </a:rPr>
              <a:pPr eaLnBrk="1" hangingPunct="1"/>
              <a:t>3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Times New Roman" pitchFamily="-109" charset="0"/>
                <a:cs typeface="Times New Roman" pitchFamily="-109" charset="0"/>
              </a:rPr>
              <a:t>Chapter Outline</a:t>
            </a:r>
          </a:p>
        </p:txBody>
      </p:sp>
      <p:sp>
        <p:nvSpPr>
          <p:cNvPr id="1946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716088"/>
            <a:ext cx="8001000" cy="4622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1175"/>
              </a:spcBef>
            </a:pPr>
            <a:r>
              <a:rPr lang="en-US" sz="2400" smtClean="0">
                <a:ea typeface="ＭＳ Ｐゴシック" pitchFamily="-105" charset="-128"/>
              </a:rPr>
              <a:t>Introduction 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Lean Production &amp; the Toyota Production System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Lean Thinking &amp; Supply Chain Management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The Elements of Lean Production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Lean Systems &amp; the Environment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The Origins of Six Sigma Quality 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Comparing Six Sigma &amp; Lean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Six Sigma &amp; Supply Chain Management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The Elements of Six Sigma </a:t>
            </a:r>
          </a:p>
          <a:p>
            <a:pPr>
              <a:lnSpc>
                <a:spcPct val="80000"/>
              </a:lnSpc>
            </a:pPr>
            <a:r>
              <a:rPr lang="en-US" sz="2400" smtClean="0">
                <a:ea typeface="ＭＳ Ｐゴシック" pitchFamily="-105" charset="-128"/>
              </a:rPr>
              <a:t>The Statistical Tools of Six Sigma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90725" y="133350"/>
            <a:ext cx="65532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Times New Roman" pitchFamily="18" charset="0"/>
              </a:rPr>
              <a:t>Introduction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6763" y="1657350"/>
            <a:ext cx="8077200" cy="51816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In 1990s, supply chain management combined: </a:t>
            </a: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Quick response</a:t>
            </a: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(QR) -</a:t>
            </a:r>
            <a:r>
              <a:rPr lang="en-US" dirty="0" smtClean="0">
                <a:ea typeface="ＭＳ Ｐゴシック" pitchFamily="-105" charset="-128"/>
              </a:rPr>
              <a:t> speed &amp; flexibility</a:t>
            </a:r>
            <a:r>
              <a:rPr lang="en-US" b="1" dirty="0" smtClean="0">
                <a:ea typeface="ＭＳ Ｐゴシック" pitchFamily="-105" charset="-128"/>
              </a:rPr>
              <a:t> </a:t>
            </a: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Efficient Consumer Response (ECR) -</a:t>
            </a:r>
            <a:r>
              <a:rPr lang="en-US" b="1" dirty="0" smtClean="0"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speed &amp; flexibility</a:t>
            </a:r>
            <a:r>
              <a:rPr lang="en-US" b="1" dirty="0" smtClean="0">
                <a:ea typeface="ＭＳ Ｐゴシック" pitchFamily="-105" charset="-128"/>
              </a:rPr>
              <a:t> </a:t>
            </a: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JIT - </a:t>
            </a:r>
            <a:r>
              <a:rPr lang="en-US" dirty="0" smtClean="0">
                <a:ea typeface="ＭＳ Ｐゴシック" pitchFamily="-105" charset="-128"/>
              </a:rPr>
              <a:t>Continuous reduction of waste</a:t>
            </a: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Keiretsu Relationships –</a:t>
            </a:r>
            <a:r>
              <a:rPr lang="en-US" b="1" dirty="0" smtClean="0"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partnership arrangements</a:t>
            </a:r>
          </a:p>
          <a:p>
            <a:pPr lvl="1">
              <a:buFont typeface="Wingdings" pitchFamily="2" charset="2"/>
              <a:buNone/>
            </a:pPr>
            <a:endParaRPr lang="en-US" dirty="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These approaches have emerged as philosophies &amp; practices known as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Lean Production</a:t>
            </a:r>
            <a:r>
              <a:rPr lang="en-US" dirty="0" smtClean="0">
                <a:ea typeface="ＭＳ Ｐゴシック" pitchFamily="-105" charset="-128"/>
              </a:rPr>
              <a:t> (or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Lean Manufacturing</a:t>
            </a:r>
            <a:r>
              <a:rPr lang="en-US" dirty="0" smtClean="0">
                <a:ea typeface="ＭＳ Ｐゴシック" pitchFamily="-105" charset="-128"/>
              </a:rPr>
              <a:t>) &amp;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Lean Thinking</a:t>
            </a:r>
            <a:r>
              <a:rPr lang="en-US" dirty="0" smtClean="0">
                <a:ea typeface="ＭＳ Ｐゴシック" pitchFamily="-105" charset="-128"/>
              </a:rPr>
              <a:t>  </a:t>
            </a:r>
            <a:endParaRPr lang="en-US" b="1" i="1" dirty="0" smtClean="0">
              <a:solidFill>
                <a:schemeClr val="bg2"/>
              </a:solidFill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28588"/>
            <a:ext cx="6705600" cy="10969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Lean Production &amp; the Toyota Production System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76238" y="1628775"/>
            <a:ext cx="8291512" cy="4724400"/>
          </a:xfrm>
        </p:spPr>
        <p:txBody>
          <a:bodyPr/>
          <a:lstStyle/>
          <a:p>
            <a:pPr>
              <a:buFontTx/>
              <a:buNone/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Lean Production</a:t>
            </a:r>
            <a:r>
              <a:rPr lang="en-US" sz="2400" dirty="0" smtClean="0">
                <a:ea typeface="ＭＳ Ｐゴシック" pitchFamily="-105" charset="-128"/>
              </a:rPr>
              <a:t> </a:t>
            </a:r>
          </a:p>
          <a:p>
            <a:pPr>
              <a:buClr>
                <a:srgbClr val="BB7A05"/>
              </a:buClr>
              <a:buFont typeface="Wingdings" pitchFamily="2" charset="2"/>
              <a:buNone/>
            </a:pPr>
            <a:r>
              <a:rPr lang="en-US" sz="2400" dirty="0" smtClean="0">
                <a:ea typeface="ＭＳ Ｐゴシック" pitchFamily="-105" charset="-128"/>
              </a:rPr>
              <a:t>	</a:t>
            </a:r>
            <a:r>
              <a:rPr lang="en-US" sz="2400" i="1" dirty="0" smtClean="0">
                <a:ea typeface="ＭＳ Ｐゴシック" pitchFamily="-105" charset="-128"/>
              </a:rPr>
              <a:t>an operating philosophy of waste reduction &amp; value enhancement  &amp; was originally created as </a:t>
            </a:r>
            <a:r>
              <a:rPr lang="en-US" sz="2400" i="1" dirty="0" smtClean="0">
                <a:solidFill>
                  <a:srgbClr val="FF6600"/>
                </a:solidFill>
                <a:ea typeface="ＭＳ Ｐゴシック" pitchFamily="-105" charset="-128"/>
              </a:rPr>
              <a:t>Toyota Production System (TPS)</a:t>
            </a:r>
            <a:r>
              <a:rPr lang="en-US" sz="2400" i="1" dirty="0" smtClean="0">
                <a:ea typeface="ＭＳ Ｐゴシック" pitchFamily="-105" charset="-128"/>
              </a:rPr>
              <a:t> by key Toyota executives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endParaRPr lang="en-US" sz="800" i="1" dirty="0" smtClean="0">
              <a:ea typeface="ＭＳ Ｐゴシック" pitchFamily="-105" charset="-128"/>
            </a:endParaRPr>
          </a:p>
          <a:p>
            <a:pPr marL="800100" lvl="1"/>
            <a:r>
              <a:rPr lang="en-US" dirty="0" smtClean="0">
                <a:ea typeface="ＭＳ Ｐゴシック" pitchFamily="-105" charset="-128"/>
              </a:rPr>
              <a:t>Early versions were based on Ford assembly plants &amp; U.S. supermarket distribution systems</a:t>
            </a:r>
          </a:p>
          <a:p>
            <a:pPr marL="457200" lvl="1" indent="0">
              <a:buNone/>
            </a:pPr>
            <a:endParaRPr lang="en-US" sz="7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28588"/>
            <a:ext cx="6705600" cy="10969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Lean Production &amp; the Toyota Production System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76238" y="1628775"/>
            <a:ext cx="8291512" cy="4724400"/>
          </a:xfrm>
        </p:spPr>
        <p:txBody>
          <a:bodyPr/>
          <a:lstStyle/>
          <a:p>
            <a:pPr marL="57150" indent="0">
              <a:buNone/>
              <a:tabLst>
                <a:tab pos="2566988" algn="l"/>
              </a:tabLst>
            </a:pPr>
            <a:r>
              <a:rPr lang="en-US" dirty="0" smtClean="0">
                <a:ea typeface="ＭＳ Ｐゴシック" pitchFamily="-105" charset="-128"/>
              </a:rPr>
              <a:t>Key concepts incorporated in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TPS</a:t>
            </a:r>
            <a:r>
              <a:rPr lang="en-US" dirty="0" smtClean="0">
                <a:ea typeface="ＭＳ Ｐゴシック" pitchFamily="-105" charset="-128"/>
              </a:rPr>
              <a:t> are –</a:t>
            </a:r>
          </a:p>
          <a:p>
            <a:pPr lvl="1">
              <a:tabLst>
                <a:tab pos="2566988" algn="l"/>
              </a:tabLst>
            </a:pPr>
            <a:r>
              <a:rPr lang="en-US" dirty="0" err="1" smtClean="0">
                <a:solidFill>
                  <a:srgbClr val="FF6600"/>
                </a:solidFill>
                <a:ea typeface="ＭＳ Ｐゴシック" pitchFamily="-105" charset="-128"/>
              </a:rPr>
              <a:t>Muda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 - </a:t>
            </a:r>
            <a:r>
              <a:rPr lang="en-US" dirty="0" smtClean="0">
                <a:ea typeface="ＭＳ Ｐゴシック" pitchFamily="-105" charset="-128"/>
              </a:rPr>
              <a:t>waste in all aspects of production</a:t>
            </a:r>
          </a:p>
          <a:p>
            <a:pPr lvl="1"/>
            <a:r>
              <a:rPr lang="en-US" dirty="0" err="1" smtClean="0">
                <a:solidFill>
                  <a:srgbClr val="FF6600"/>
                </a:solidFill>
                <a:ea typeface="ＭＳ Ｐゴシック" pitchFamily="-105" charset="-128"/>
              </a:rPr>
              <a:t>Kanban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 - </a:t>
            </a:r>
            <a:r>
              <a:rPr lang="en-US" dirty="0" smtClean="0">
                <a:ea typeface="ＭＳ Ｐゴシック" pitchFamily="-105" charset="-128"/>
              </a:rPr>
              <a:t>signal card &amp; part of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JIT</a:t>
            </a: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Statistical process control (SPC) </a:t>
            </a:r>
            <a:r>
              <a:rPr lang="en-US" dirty="0" smtClean="0">
                <a:ea typeface="ＭＳ Ｐゴシック" pitchFamily="-105" charset="-128"/>
              </a:rPr>
              <a:t>as part of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TQM</a:t>
            </a:r>
            <a:r>
              <a:rPr lang="en-US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efforts</a:t>
            </a:r>
          </a:p>
          <a:p>
            <a:pPr lvl="1"/>
            <a:r>
              <a:rPr lang="en-US" dirty="0" err="1" smtClean="0">
                <a:solidFill>
                  <a:srgbClr val="FF6600"/>
                </a:solidFill>
                <a:ea typeface="ＭＳ Ｐゴシック" pitchFamily="-105" charset="-128"/>
              </a:rPr>
              <a:t>Poka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-Yoke -</a:t>
            </a:r>
            <a:r>
              <a:rPr lang="en-US" dirty="0" smtClean="0">
                <a:ea typeface="ＭＳ Ｐゴシック" pitchFamily="-105" charset="-128"/>
              </a:rPr>
              <a:t> error or mistake-proofing</a:t>
            </a:r>
          </a:p>
          <a:p>
            <a:pPr lvl="1"/>
            <a:r>
              <a:rPr lang="en-US" dirty="0" err="1" smtClean="0">
                <a:solidFill>
                  <a:srgbClr val="FF6600"/>
                </a:solidFill>
                <a:ea typeface="ＭＳ Ｐゴシック" pitchFamily="-105" charset="-128"/>
              </a:rPr>
              <a:t>Yokoten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 – </a:t>
            </a:r>
            <a:r>
              <a:rPr lang="en-US" dirty="0" smtClean="0">
                <a:ea typeface="ＭＳ Ｐゴシック" pitchFamily="-105" charset="-128"/>
              </a:rPr>
              <a:t>sharing of best practices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78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33350"/>
            <a:ext cx="6705600" cy="1096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Lean Production &amp; the Toyota Production System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2475" y="1681163"/>
            <a:ext cx="8077200" cy="51054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Lean production emphasizes –  </a:t>
            </a:r>
          </a:p>
          <a:p>
            <a:pPr marL="635000" lvl="1" indent="-3429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Reduction of waste </a:t>
            </a:r>
          </a:p>
          <a:p>
            <a:pPr marL="635000" lvl="1" indent="-3429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Continuous improvement </a:t>
            </a:r>
          </a:p>
          <a:p>
            <a:pPr marL="635000" lvl="1" indent="-3429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Synchronization of material flows within the organization </a:t>
            </a:r>
          </a:p>
          <a:p>
            <a:pPr marL="635000" lvl="1" indent="-3429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Channel integration-</a:t>
            </a:r>
            <a:r>
              <a:rPr lang="en-US" b="1" dirty="0" smtClean="0"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extending partnerships in the supply chain</a:t>
            </a:r>
          </a:p>
          <a:p>
            <a:pPr marL="635000" lvl="1" indent="-342900">
              <a:lnSpc>
                <a:spcPct val="90000"/>
              </a:lnSpc>
            </a:pPr>
            <a:endParaRPr lang="en-US" dirty="0" smtClean="0">
              <a:ea typeface="ＭＳ Ｐゴシック" pitchFamily="-105" charset="-128"/>
            </a:endParaRPr>
          </a:p>
          <a:p>
            <a:pPr marL="635000" lvl="1" indent="-342900">
              <a:lnSpc>
                <a:spcPct val="90000"/>
              </a:lnSpc>
            </a:pPr>
            <a:endParaRPr lang="en-US" dirty="0" smtClean="0">
              <a:ea typeface="ＭＳ Ｐゴシック" pitchFamily="-105" charset="-128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endParaRPr lang="en-US" sz="800" dirty="0" smtClean="0">
              <a:ea typeface="ＭＳ Ｐゴシック" pitchFamily="-105" charset="-128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US" sz="2000" dirty="0" smtClean="0">
                <a:ea typeface="ＭＳ Ｐゴシック" pitchFamily="-105" charset="-128"/>
              </a:rPr>
              <a:t>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33588" y="133350"/>
            <a:ext cx="65532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Lean Production &amp; Supply Chain Management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76238" y="1676400"/>
            <a:ext cx="8402637" cy="4525963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Supply chain management (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SCM</a:t>
            </a:r>
            <a:r>
              <a:rPr lang="en-US" sz="2400" dirty="0" smtClean="0">
                <a:ea typeface="ＭＳ Ｐゴシック" pitchFamily="-105" charset="-128"/>
              </a:rPr>
              <a:t>) seeks to incorporate 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Lean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elements using – 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cross-training, 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satisfying internal customer demand 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quickly moving products in the production system 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communicating demand forecasts &amp; production schedules up the supply chain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optimizing inventory levels across the supply chain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52400"/>
            <a:ext cx="7162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5325" y="1614488"/>
            <a:ext cx="7162800" cy="50292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The Elements of </a:t>
            </a: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Lean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Waste Reduction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Lean Supply Chain Relationships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Lean Layouts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Inventory &amp; Setup Time Reduction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Small Batch Scheduling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Continuous Improvement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Workforce Empowerment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47638"/>
            <a:ext cx="7162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8175" y="1638300"/>
            <a:ext cx="8118475" cy="50292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Waste (</a:t>
            </a: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Muda</a:t>
            </a:r>
            <a:r>
              <a:rPr lang="en-US" b="1" smtClean="0">
                <a:ea typeface="ＭＳ Ｐゴシック" pitchFamily="-105" charset="-128"/>
              </a:rPr>
              <a:t>) Reduction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Firms reduce costs &amp; add value by eliminating waste from the productive system. 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Waste encompasses wait times, inventories, material &amp; people movement, processing steps, variability, any other non-value-adding activity.</a:t>
            </a:r>
          </a:p>
          <a:p>
            <a:pPr lvl="1"/>
            <a:r>
              <a:rPr lang="en-US" sz="2800" smtClean="0">
                <a:ea typeface="ＭＳ Ｐゴシック" pitchFamily="-105" charset="-128"/>
              </a:rPr>
              <a:t>Taiichi Ohno described the </a:t>
            </a:r>
            <a:r>
              <a:rPr lang="en-US" sz="2800" smtClean="0">
                <a:solidFill>
                  <a:srgbClr val="FF6600"/>
                </a:solidFill>
                <a:ea typeface="ＭＳ Ｐゴシック" pitchFamily="-105" charset="-128"/>
              </a:rPr>
              <a:t>seven wastes</a:t>
            </a:r>
            <a:endParaRPr lang="en-US" sz="280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33350"/>
            <a:ext cx="7138987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1038" y="1581150"/>
            <a:ext cx="6553200" cy="533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The Seven Wastes</a:t>
            </a:r>
          </a:p>
          <a:p>
            <a:pPr marL="0" indent="0">
              <a:buFontTx/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graphicFrame>
        <p:nvGraphicFramePr>
          <p:cNvPr id="185349" name="Group 5"/>
          <p:cNvGraphicFramePr>
            <a:graphicFrameLocks noGrp="1"/>
          </p:cNvGraphicFramePr>
          <p:nvPr/>
        </p:nvGraphicFramePr>
        <p:xfrm>
          <a:off x="1090613" y="2209800"/>
          <a:ext cx="7010400" cy="4191001"/>
        </p:xfrm>
        <a:graphic>
          <a:graphicData uri="http://schemas.openxmlformats.org/drawingml/2006/table">
            <a:tbl>
              <a:tblPr/>
              <a:tblGrid>
                <a:gridCol w="187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3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Wastes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8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Description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0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Overproducing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Unnecessary production to maintain high utilizations</a:t>
                      </a: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Waiting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Excess idle machine &amp; operator &amp; inventory wait time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7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Transportation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Excess movement of materials &amp; multiple handling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56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Over-processing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Non-value adding manufacturing &amp; other activities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Excess Inventory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Storage of excess inventory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1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Excess Movement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Unnecessary movements of employees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588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Scrap &amp; Rework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Scrap materials &amp; rework due to poor quality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7681" name="Text Box 34"/>
          <p:cNvSpPr txBox="1">
            <a:spLocks noChangeArrowheads="1"/>
          </p:cNvSpPr>
          <p:nvPr/>
        </p:nvSpPr>
        <p:spPr bwMode="auto">
          <a:xfrm>
            <a:off x="3959225" y="6430963"/>
            <a:ext cx="118570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(Table </a:t>
            </a:r>
            <a:r>
              <a:rPr lang="en-US" sz="1600" b="1" dirty="0" smtClean="0"/>
              <a:t>8.2)</a:t>
            </a:r>
            <a:endParaRPr lang="en-US" sz="16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33350"/>
            <a:ext cx="71628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695325" y="1608138"/>
            <a:ext cx="2927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2400" b="1">
                <a:solidFill>
                  <a:srgbClr val="FF6600"/>
                </a:solidFill>
                <a:cs typeface="Times New Roman" pitchFamily="18" charset="0"/>
              </a:rPr>
              <a:t>The Five-S’s</a:t>
            </a:r>
            <a:r>
              <a:rPr lang="en-US" sz="2400" b="1">
                <a:cs typeface="Times New Roman" pitchFamily="18" charset="0"/>
              </a:rPr>
              <a:t> 	</a:t>
            </a:r>
          </a:p>
        </p:txBody>
      </p:sp>
      <p:graphicFrame>
        <p:nvGraphicFramePr>
          <p:cNvPr id="186373" name="Group 5"/>
          <p:cNvGraphicFramePr>
            <a:graphicFrameLocks noGrp="1"/>
          </p:cNvGraphicFramePr>
          <p:nvPr/>
        </p:nvGraphicFramePr>
        <p:xfrm>
          <a:off x="1081088" y="2209800"/>
          <a:ext cx="6858000" cy="3962402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96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49337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Japanese S-Term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English Translation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English S-Term Used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1. Seiri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Organization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Sort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2. Seiton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Tidiness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Set in order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3. Seiso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Purity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Sweep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4. Seiketsu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Cleanliness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Standardize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26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5. Shitsuke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Discipline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Self-discipline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L="45720" marR="4572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8706" name="Text Box 36"/>
          <p:cNvSpPr txBox="1">
            <a:spLocks noChangeArrowheads="1"/>
          </p:cNvSpPr>
          <p:nvPr/>
        </p:nvSpPr>
        <p:spPr bwMode="auto">
          <a:xfrm>
            <a:off x="3938588" y="6407150"/>
            <a:ext cx="1185709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(Table </a:t>
            </a:r>
            <a:r>
              <a:rPr lang="en-US" sz="1600" b="1" dirty="0" smtClean="0"/>
              <a:t>8.3)</a:t>
            </a:r>
            <a:endParaRPr lang="en-US" sz="16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33350"/>
            <a:ext cx="7138987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7713" y="1614488"/>
            <a:ext cx="8048625" cy="4953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Lean Supply Chain Relationships</a:t>
            </a:r>
            <a:endParaRPr lang="en-US" dirty="0" smtClean="0">
              <a:solidFill>
                <a:schemeClr val="bg2"/>
              </a:solidFill>
              <a:ea typeface="ＭＳ Ｐゴシック" pitchFamily="-105" charset="-128"/>
            </a:endParaRPr>
          </a:p>
          <a:p>
            <a:pPr lvl="1"/>
            <a:r>
              <a:rPr lang="en-US" dirty="0" smtClean="0">
                <a:ea typeface="ＭＳ Ｐゴシック" pitchFamily="-105" charset="-128"/>
              </a:rPr>
              <a:t>Suppliers &amp; customers work to remove waste, reduce cost, &amp; improve quality &amp; customer service</a:t>
            </a:r>
          </a:p>
          <a:p>
            <a:pPr lvl="1">
              <a:buFont typeface="Wingdings" pitchFamily="2" charset="2"/>
              <a:buNone/>
            </a:pPr>
            <a:endParaRPr lang="en-US" sz="800" dirty="0" smtClean="0">
              <a:ea typeface="ＭＳ Ｐゴシック" pitchFamily="-105" charset="-128"/>
            </a:endParaRPr>
          </a:p>
          <a:p>
            <a:pPr lvl="1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Lean Thinking </a:t>
            </a:r>
            <a:r>
              <a:rPr lang="en-US" dirty="0" smtClean="0">
                <a:ea typeface="ＭＳ Ｐゴシック" pitchFamily="-105" charset="-128"/>
              </a:rPr>
              <a:t>includes delivering smaller quantities, more frequently to point of use</a:t>
            </a:r>
          </a:p>
          <a:p>
            <a:pPr lvl="1">
              <a:buFont typeface="Wingdings" pitchFamily="2" charset="2"/>
              <a:buNone/>
            </a:pPr>
            <a:endParaRPr lang="en-US" sz="800" dirty="0" smtClean="0">
              <a:ea typeface="ＭＳ Ｐゴシック" pitchFamily="-105" charset="-128"/>
            </a:endParaRPr>
          </a:p>
          <a:p>
            <a:pPr lvl="1"/>
            <a:r>
              <a:rPr lang="en-US" dirty="0" smtClean="0">
                <a:ea typeface="ＭＳ Ｐゴシック" pitchFamily="-105" charset="-128"/>
              </a:rPr>
              <a:t>Firms develop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lean supply chain relationships</a:t>
            </a:r>
            <a:r>
              <a:rPr lang="en-US" dirty="0" smtClean="0">
                <a:ea typeface="ＭＳ Ｐゴシック" pitchFamily="-105" charset="-128"/>
              </a:rPr>
              <a:t> with key customers.  Mutual dependency &amp; benefits occur among these partners. </a:t>
            </a:r>
          </a:p>
          <a:p>
            <a:pPr lvl="1">
              <a:buNone/>
            </a:pPr>
            <a:endParaRPr lang="en-US" sz="800" dirty="0">
              <a:solidFill>
                <a:srgbClr val="000000"/>
              </a:solidFill>
              <a:ea typeface="ＭＳ Ｐゴシック" pitchFamily="-105" charset="-128"/>
            </a:endParaRPr>
          </a:p>
          <a:p>
            <a:pPr lvl="1"/>
            <a:r>
              <a:rPr lang="en-US" dirty="0" smtClean="0">
                <a:ea typeface="ＭＳ Ｐゴシック" pitchFamily="-105" charset="-128"/>
              </a:rPr>
              <a:t>Locate production or warehousing facilities close to key customers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52400"/>
            <a:ext cx="7138987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585913"/>
            <a:ext cx="8118475" cy="49530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Lean Layouts</a:t>
            </a:r>
            <a:endParaRPr lang="en-US" smtClean="0">
              <a:solidFill>
                <a:schemeClr val="bg2"/>
              </a:solidFill>
              <a:ea typeface="ＭＳ Ｐゴシック" pitchFamily="-105" charset="-128"/>
            </a:endParaRPr>
          </a:p>
          <a:p>
            <a:pPr lvl="1"/>
            <a:r>
              <a:rPr lang="en-US" smtClean="0">
                <a:ea typeface="ＭＳ Ｐゴシック" pitchFamily="-105" charset="-128"/>
              </a:rPr>
              <a:t>Move people &amp; materials when &amp; where needed, ASAP</a:t>
            </a:r>
            <a:endParaRPr lang="en-US" b="1" smtClean="0">
              <a:ea typeface="ＭＳ Ｐゴシック" pitchFamily="-105" charset="-128"/>
            </a:endParaRPr>
          </a:p>
          <a:p>
            <a:pPr lvl="1"/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Lean layouts</a:t>
            </a:r>
            <a:r>
              <a:rPr lang="en-US" smtClean="0">
                <a:ea typeface="ＭＳ Ｐゴシック" pitchFamily="-105" charset="-128"/>
              </a:rPr>
              <a:t> are very visual (lines of visibility are unobstructed) with operators at one processing center able to monitor work at another</a:t>
            </a:r>
            <a:endParaRPr lang="en-US" b="1" smtClean="0">
              <a:solidFill>
                <a:schemeClr val="bg2"/>
              </a:solidFill>
              <a:ea typeface="ＭＳ Ｐゴシック" pitchFamily="-105" charset="-128"/>
            </a:endParaRPr>
          </a:p>
          <a:p>
            <a:pPr lvl="1"/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Manufacturing cells</a:t>
            </a:r>
            <a:r>
              <a:rPr lang="en-US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ea typeface="ＭＳ Ｐゴシック" pitchFamily="-105" charset="-128"/>
              </a:rPr>
              <a:t>Process similar parts or components saving duplication of equipment &amp; labor 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ea typeface="ＭＳ Ｐゴシック" pitchFamily="-105" charset="-128"/>
              </a:rPr>
              <a:t>Are often U-shaped to facilitate easier operator &amp; material movements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52400"/>
            <a:ext cx="7138987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585913"/>
            <a:ext cx="8118475" cy="46411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Manufacturing cells</a:t>
            </a:r>
            <a:r>
              <a:rPr lang="en-US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  <p:pic>
        <p:nvPicPr>
          <p:cNvPr id="737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098" y="2070519"/>
            <a:ext cx="6341806" cy="4359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984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2950" y="1600200"/>
            <a:ext cx="7939088" cy="45259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Inventory &amp; Setup Time Reduction</a:t>
            </a:r>
            <a:r>
              <a:rPr lang="en-US" dirty="0" smtClean="0">
                <a:ea typeface="ＭＳ Ｐゴシック" pitchFamily="-105" charset="-128"/>
              </a:rPr>
              <a:t>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Excess inventory is a waste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Reducing inventory levels causes production problems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Once problems are detected, they can be solved.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The end result is a smoother running organization with less inventory investment.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Reduce purchase order quantities and production lot sizes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47638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grpSp>
        <p:nvGrpSpPr>
          <p:cNvPr id="32771" name="Group 4"/>
          <p:cNvGrpSpPr>
            <a:grpSpLocks/>
          </p:cNvGrpSpPr>
          <p:nvPr/>
        </p:nvGrpSpPr>
        <p:grpSpPr bwMode="auto">
          <a:xfrm>
            <a:off x="1114425" y="2781300"/>
            <a:ext cx="6843713" cy="3276600"/>
            <a:chOff x="1620" y="2520"/>
            <a:chExt cx="8640" cy="4500"/>
          </a:xfrm>
        </p:grpSpPr>
        <p:sp>
          <p:nvSpPr>
            <p:cNvPr id="32774" name="Text Box 5"/>
            <p:cNvSpPr txBox="1">
              <a:spLocks noChangeArrowheads="1"/>
            </p:cNvSpPr>
            <p:nvPr/>
          </p:nvSpPr>
          <p:spPr bwMode="auto">
            <a:xfrm>
              <a:off x="1620" y="2520"/>
              <a:ext cx="8640" cy="45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endParaRPr lang="en-US"/>
            </a:p>
          </p:txBody>
        </p:sp>
        <p:sp>
          <p:nvSpPr>
            <p:cNvPr id="32775" name="Line 6"/>
            <p:cNvSpPr>
              <a:spLocks noChangeShapeType="1"/>
            </p:cNvSpPr>
            <p:nvPr/>
          </p:nvSpPr>
          <p:spPr bwMode="auto">
            <a:xfrm flipH="1" flipV="1">
              <a:off x="2340" y="2770"/>
              <a:ext cx="0" cy="372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6" name="Line 7"/>
            <p:cNvSpPr>
              <a:spLocks noChangeShapeType="1"/>
            </p:cNvSpPr>
            <p:nvPr/>
          </p:nvSpPr>
          <p:spPr bwMode="auto">
            <a:xfrm>
              <a:off x="2340" y="6494"/>
              <a:ext cx="63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7" name="Line 8"/>
            <p:cNvSpPr>
              <a:spLocks noChangeShapeType="1"/>
            </p:cNvSpPr>
            <p:nvPr/>
          </p:nvSpPr>
          <p:spPr bwMode="auto">
            <a:xfrm flipH="1">
              <a:off x="2160" y="5253"/>
              <a:ext cx="1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8" name="Line 9"/>
            <p:cNvSpPr>
              <a:spLocks noChangeShapeType="1"/>
            </p:cNvSpPr>
            <p:nvPr/>
          </p:nvSpPr>
          <p:spPr bwMode="auto">
            <a:xfrm flipH="1">
              <a:off x="2160" y="4011"/>
              <a:ext cx="1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79" name="Line 10"/>
            <p:cNvSpPr>
              <a:spLocks noChangeShapeType="1"/>
            </p:cNvSpPr>
            <p:nvPr/>
          </p:nvSpPr>
          <p:spPr bwMode="auto">
            <a:xfrm>
              <a:off x="2340" y="4011"/>
              <a:ext cx="180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0" name="Line 11"/>
            <p:cNvSpPr>
              <a:spLocks noChangeShapeType="1"/>
            </p:cNvSpPr>
            <p:nvPr/>
          </p:nvSpPr>
          <p:spPr bwMode="auto">
            <a:xfrm flipV="1">
              <a:off x="4140" y="4011"/>
              <a:ext cx="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1" name="Line 12"/>
            <p:cNvSpPr>
              <a:spLocks noChangeShapeType="1"/>
            </p:cNvSpPr>
            <p:nvPr/>
          </p:nvSpPr>
          <p:spPr bwMode="auto">
            <a:xfrm>
              <a:off x="4140" y="4011"/>
              <a:ext cx="180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2" name="Line 13"/>
            <p:cNvSpPr>
              <a:spLocks noChangeShapeType="1"/>
            </p:cNvSpPr>
            <p:nvPr/>
          </p:nvSpPr>
          <p:spPr bwMode="auto">
            <a:xfrm flipV="1">
              <a:off x="5940" y="4011"/>
              <a:ext cx="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3" name="Line 14"/>
            <p:cNvSpPr>
              <a:spLocks noChangeShapeType="1"/>
            </p:cNvSpPr>
            <p:nvPr/>
          </p:nvSpPr>
          <p:spPr bwMode="auto">
            <a:xfrm>
              <a:off x="5940" y="4011"/>
              <a:ext cx="180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4" name="Line 15"/>
            <p:cNvSpPr>
              <a:spLocks noChangeShapeType="1"/>
            </p:cNvSpPr>
            <p:nvPr/>
          </p:nvSpPr>
          <p:spPr bwMode="auto">
            <a:xfrm flipV="1">
              <a:off x="7740" y="4011"/>
              <a:ext cx="0" cy="248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5" name="Line 16"/>
            <p:cNvSpPr>
              <a:spLocks noChangeShapeType="1"/>
            </p:cNvSpPr>
            <p:nvPr/>
          </p:nvSpPr>
          <p:spPr bwMode="auto">
            <a:xfrm>
              <a:off x="2340" y="5253"/>
              <a:ext cx="63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6" name="Line 17"/>
            <p:cNvSpPr>
              <a:spLocks noChangeShapeType="1"/>
            </p:cNvSpPr>
            <p:nvPr/>
          </p:nvSpPr>
          <p:spPr bwMode="auto">
            <a:xfrm>
              <a:off x="2340" y="5253"/>
              <a:ext cx="90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7" name="Line 18"/>
            <p:cNvSpPr>
              <a:spLocks noChangeShapeType="1"/>
            </p:cNvSpPr>
            <p:nvPr/>
          </p:nvSpPr>
          <p:spPr bwMode="auto">
            <a:xfrm>
              <a:off x="3240" y="5253"/>
              <a:ext cx="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8" name="Line 19"/>
            <p:cNvSpPr>
              <a:spLocks noChangeShapeType="1"/>
            </p:cNvSpPr>
            <p:nvPr/>
          </p:nvSpPr>
          <p:spPr bwMode="auto">
            <a:xfrm>
              <a:off x="4140" y="5253"/>
              <a:ext cx="90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89" name="Line 20"/>
            <p:cNvSpPr>
              <a:spLocks noChangeShapeType="1"/>
            </p:cNvSpPr>
            <p:nvPr/>
          </p:nvSpPr>
          <p:spPr bwMode="auto">
            <a:xfrm>
              <a:off x="5040" y="5253"/>
              <a:ext cx="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0" name="Line 21"/>
            <p:cNvSpPr>
              <a:spLocks noChangeShapeType="1"/>
            </p:cNvSpPr>
            <p:nvPr/>
          </p:nvSpPr>
          <p:spPr bwMode="auto">
            <a:xfrm>
              <a:off x="6840" y="5253"/>
              <a:ext cx="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1" name="Line 22"/>
            <p:cNvSpPr>
              <a:spLocks noChangeShapeType="1"/>
            </p:cNvSpPr>
            <p:nvPr/>
          </p:nvSpPr>
          <p:spPr bwMode="auto">
            <a:xfrm>
              <a:off x="5940" y="5253"/>
              <a:ext cx="900" cy="124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2" name="Line 23"/>
            <p:cNvSpPr>
              <a:spLocks noChangeShapeType="1"/>
            </p:cNvSpPr>
            <p:nvPr/>
          </p:nvSpPr>
          <p:spPr bwMode="auto">
            <a:xfrm>
              <a:off x="2340" y="5962"/>
              <a:ext cx="63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3" name="Line 24"/>
            <p:cNvSpPr>
              <a:spLocks noChangeShapeType="1"/>
            </p:cNvSpPr>
            <p:nvPr/>
          </p:nvSpPr>
          <p:spPr bwMode="auto">
            <a:xfrm flipH="1">
              <a:off x="2160" y="5962"/>
              <a:ext cx="1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794" name="Text Box 25"/>
            <p:cNvSpPr txBox="1">
              <a:spLocks noChangeArrowheads="1"/>
            </p:cNvSpPr>
            <p:nvPr/>
          </p:nvSpPr>
          <p:spPr bwMode="auto">
            <a:xfrm>
              <a:off x="2520" y="2700"/>
              <a:ext cx="7560" cy="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When order quantity/lot size Q = 100, avg. inventory = 50; when Q is reduced to 50, avg. inventory falls to 25.</a:t>
              </a:r>
              <a:endParaRPr lang="en-US" b="1"/>
            </a:p>
          </p:txBody>
        </p:sp>
        <p:sp>
          <p:nvSpPr>
            <p:cNvPr id="32795" name="Text Box 26"/>
            <p:cNvSpPr txBox="1">
              <a:spLocks noChangeArrowheads="1"/>
            </p:cNvSpPr>
            <p:nvPr/>
          </p:nvSpPr>
          <p:spPr bwMode="auto">
            <a:xfrm>
              <a:off x="1620" y="3600"/>
              <a:ext cx="90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100</a:t>
              </a:r>
              <a:endParaRPr lang="en-US" b="1"/>
            </a:p>
          </p:txBody>
        </p:sp>
        <p:sp>
          <p:nvSpPr>
            <p:cNvPr id="32796" name="Text Box 27"/>
            <p:cNvSpPr txBox="1">
              <a:spLocks noChangeArrowheads="1"/>
            </p:cNvSpPr>
            <p:nvPr/>
          </p:nvSpPr>
          <p:spPr bwMode="auto">
            <a:xfrm>
              <a:off x="1620" y="4860"/>
              <a:ext cx="72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50</a:t>
              </a:r>
              <a:endParaRPr lang="en-US" b="1"/>
            </a:p>
          </p:txBody>
        </p:sp>
        <p:sp>
          <p:nvSpPr>
            <p:cNvPr id="32797" name="Text Box 28"/>
            <p:cNvSpPr txBox="1">
              <a:spLocks noChangeArrowheads="1"/>
            </p:cNvSpPr>
            <p:nvPr/>
          </p:nvSpPr>
          <p:spPr bwMode="auto">
            <a:xfrm>
              <a:off x="7920" y="4680"/>
              <a:ext cx="2340" cy="9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avg. inventory </a:t>
              </a:r>
            </a:p>
            <a:p>
              <a:pPr eaLnBrk="1" hangingPunct="1"/>
              <a:r>
                <a:rPr lang="en-US" sz="1600" b="1">
                  <a:latin typeface="Arial Narrow" pitchFamily="34" charset="0"/>
                </a:rPr>
                <a:t>for Q=100</a:t>
              </a:r>
              <a:endParaRPr lang="en-US" b="1"/>
            </a:p>
          </p:txBody>
        </p:sp>
        <p:sp>
          <p:nvSpPr>
            <p:cNvPr id="32798" name="Text Box 29"/>
            <p:cNvSpPr txBox="1">
              <a:spLocks noChangeArrowheads="1"/>
            </p:cNvSpPr>
            <p:nvPr/>
          </p:nvSpPr>
          <p:spPr bwMode="auto">
            <a:xfrm>
              <a:off x="7920" y="5580"/>
              <a:ext cx="1980" cy="9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avg. inventory for Q=50</a:t>
              </a:r>
              <a:endParaRPr lang="en-US" b="1"/>
            </a:p>
          </p:txBody>
        </p:sp>
        <p:sp>
          <p:nvSpPr>
            <p:cNvPr id="32799" name="Text Box 30"/>
            <p:cNvSpPr txBox="1">
              <a:spLocks noChangeArrowheads="1"/>
            </p:cNvSpPr>
            <p:nvPr/>
          </p:nvSpPr>
          <p:spPr bwMode="auto">
            <a:xfrm>
              <a:off x="4860" y="6480"/>
              <a:ext cx="90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Time</a:t>
              </a:r>
            </a:p>
            <a:p>
              <a:pPr eaLnBrk="1" hangingPunct="1"/>
              <a:endParaRPr lang="en-US" b="1"/>
            </a:p>
          </p:txBody>
        </p:sp>
        <p:sp>
          <p:nvSpPr>
            <p:cNvPr id="32800" name="Text Box 31"/>
            <p:cNvSpPr txBox="1">
              <a:spLocks noChangeArrowheads="1"/>
            </p:cNvSpPr>
            <p:nvPr/>
          </p:nvSpPr>
          <p:spPr bwMode="auto">
            <a:xfrm>
              <a:off x="1620" y="5580"/>
              <a:ext cx="72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 b="1">
                  <a:latin typeface="Arial Narrow" pitchFamily="34" charset="0"/>
                </a:rPr>
                <a:t>25</a:t>
              </a:r>
              <a:endParaRPr lang="en-US" b="1"/>
            </a:p>
          </p:txBody>
        </p:sp>
      </p:grpSp>
      <p:sp>
        <p:nvSpPr>
          <p:cNvPr id="32772" name="Text Box 32"/>
          <p:cNvSpPr txBox="1">
            <a:spLocks noChangeArrowheads="1"/>
          </p:cNvSpPr>
          <p:nvPr/>
        </p:nvSpPr>
        <p:spPr bwMode="auto">
          <a:xfrm>
            <a:off x="1042988" y="1847850"/>
            <a:ext cx="68389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000" b="1"/>
              <a:t>Relationship between Order Quantity, Lot Size, and Average Inventory</a:t>
            </a:r>
          </a:p>
        </p:txBody>
      </p:sp>
      <p:sp>
        <p:nvSpPr>
          <p:cNvPr id="32773" name="Text Box 34"/>
          <p:cNvSpPr txBox="1">
            <a:spLocks noChangeArrowheads="1"/>
          </p:cNvSpPr>
          <p:nvPr/>
        </p:nvSpPr>
        <p:spPr bwMode="auto">
          <a:xfrm>
            <a:off x="3871152" y="6205024"/>
            <a:ext cx="129234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600" b="1" dirty="0"/>
              <a:t>(Figure </a:t>
            </a:r>
            <a:r>
              <a:rPr lang="en-US" sz="1600" b="1" dirty="0" smtClean="0"/>
              <a:t>8.2)</a:t>
            </a:r>
            <a:endParaRPr lang="en-US" sz="16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5325" y="1647825"/>
            <a:ext cx="8104188" cy="5105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Small Batch Scheduling</a:t>
            </a:r>
            <a:endParaRPr lang="en-US" smtClean="0">
              <a:ea typeface="ＭＳ Ｐゴシック" pitchFamily="-105" charset="-128"/>
            </a:endParaRPr>
          </a:p>
          <a:p>
            <a:pPr lvl="1"/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Small batch scheduling</a:t>
            </a:r>
            <a:r>
              <a:rPr lang="en-US" smtClean="0">
                <a:ea typeface="ＭＳ Ｐゴシック" pitchFamily="-105" charset="-128"/>
              </a:rPr>
              <a:t> drives down costs by –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ea typeface="ＭＳ Ｐゴシック" pitchFamily="-105" charset="-128"/>
              </a:rPr>
              <a:t>Reducing purchased, WIP, &amp; finished goods inventories 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ea typeface="ＭＳ Ｐゴシック" pitchFamily="-105" charset="-128"/>
              </a:rPr>
              <a:t>Makes the firm more flexible to meet customer demand </a:t>
            </a:r>
          </a:p>
          <a:p>
            <a:pPr lvl="2">
              <a:buFontTx/>
              <a:buNone/>
            </a:pPr>
            <a:endParaRPr lang="en-US" sz="800" smtClean="0">
              <a:ea typeface="ＭＳ Ｐゴシック" pitchFamily="-105" charset="-128"/>
            </a:endParaRPr>
          </a:p>
          <a:p>
            <a:pPr lvl="1"/>
            <a:r>
              <a:rPr lang="en-US" smtClean="0">
                <a:ea typeface="ＭＳ Ｐゴシック" pitchFamily="-105" charset="-128"/>
              </a:rPr>
              <a:t>Small production batches are accomplished with the use of </a:t>
            </a:r>
            <a:r>
              <a:rPr lang="en-US" i="1" smtClean="0">
                <a:solidFill>
                  <a:srgbClr val="FF6600"/>
                </a:solidFill>
                <a:ea typeface="ＭＳ Ｐゴシック" pitchFamily="-105" charset="-128"/>
              </a:rPr>
              <a:t>kanbans</a:t>
            </a:r>
            <a:endParaRPr lang="en-US" i="1" smtClean="0">
              <a:solidFill>
                <a:schemeClr val="accent2"/>
              </a:solidFill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</a:pPr>
            <a:endParaRPr lang="en-US" sz="800" b="1" smtClean="0">
              <a:ea typeface="ＭＳ Ｐゴシック" pitchFamily="-105" charset="-128"/>
            </a:endParaRPr>
          </a:p>
          <a:p>
            <a:pPr lvl="1"/>
            <a:r>
              <a:rPr lang="en-US" smtClean="0">
                <a:ea typeface="ＭＳ Ｐゴシック" pitchFamily="-105" charset="-128"/>
              </a:rPr>
              <a:t>Kanbans generate demand for parts at all stages of production creating a “pull” system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47638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Text Box 4"/>
          <p:cNvSpPr txBox="1">
            <a:spLocks noChangeArrowheads="1"/>
          </p:cNvSpPr>
          <p:nvPr/>
        </p:nvSpPr>
        <p:spPr bwMode="auto">
          <a:xfrm>
            <a:off x="1404938" y="2076450"/>
            <a:ext cx="6400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000" b="1"/>
              <a:t>Small Lot Size Increases Flexibility</a:t>
            </a:r>
            <a:endParaRPr lang="en-US" sz="2400"/>
          </a:p>
        </p:txBody>
      </p:sp>
      <p:sp>
        <p:nvSpPr>
          <p:cNvPr id="34821" name="Text Box 19"/>
          <p:cNvSpPr txBox="1">
            <a:spLocks noChangeArrowheads="1"/>
          </p:cNvSpPr>
          <p:nvPr/>
        </p:nvSpPr>
        <p:spPr bwMode="auto">
          <a:xfrm>
            <a:off x="3891755" y="5890956"/>
            <a:ext cx="12811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(Figure </a:t>
            </a:r>
            <a:r>
              <a:rPr lang="en-US" sz="1600" b="1" dirty="0" smtClean="0"/>
              <a:t>8.3)</a:t>
            </a:r>
            <a:endParaRPr lang="en-US" sz="16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  <p:sp>
        <p:nvSpPr>
          <p:cNvPr id="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47638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2610683"/>
            <a:ext cx="9144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IN" sz="1600" b="1" dirty="0"/>
              <a:t>Small Lot Size Approach</a:t>
            </a:r>
            <a:endParaRPr lang="en-US" sz="1600" dirty="0"/>
          </a:p>
          <a:p>
            <a:pPr lvl="0"/>
            <a:r>
              <a:rPr lang="en-IN" sz="1600" dirty="0"/>
              <a:t> </a:t>
            </a:r>
            <a:endParaRPr lang="en-US" sz="1600" dirty="0"/>
          </a:p>
          <a:p>
            <a:pPr lvl="0"/>
            <a:r>
              <a:rPr lang="en-IN" sz="1600" dirty="0"/>
              <a:t>AAAAA BBBBB CCCCC DDDDD AAAAA BBBBB CCCCC DDDDD AAAAA     9 product changes</a:t>
            </a:r>
            <a:endParaRPr lang="en-US" sz="1600" dirty="0"/>
          </a:p>
          <a:p>
            <a:pPr lvl="0"/>
            <a:r>
              <a:rPr lang="en-IN" sz="1600" dirty="0"/>
              <a:t>		    </a:t>
            </a:r>
            <a:endParaRPr lang="en-IN" sz="1600" dirty="0" smtClean="0"/>
          </a:p>
          <a:p>
            <a:pPr lvl="0"/>
            <a:r>
              <a:rPr lang="en-IN" sz="1600" dirty="0"/>
              <a:t>	</a:t>
            </a:r>
            <a:r>
              <a:rPr lang="en-IN" sz="1600" dirty="0" smtClean="0"/>
              <a:t>	</a:t>
            </a:r>
          </a:p>
          <a:p>
            <a:pPr lvl="0"/>
            <a:r>
              <a:rPr lang="en-IN" sz="1600" dirty="0" smtClean="0"/>
              <a:t>Short </a:t>
            </a:r>
            <a:r>
              <a:rPr lang="en-IN" sz="1600" dirty="0"/>
              <a:t>setup times</a:t>
            </a:r>
            <a:endParaRPr lang="en-US" sz="1600" dirty="0"/>
          </a:p>
          <a:p>
            <a:pPr lvl="0"/>
            <a:r>
              <a:rPr lang="en-IN" sz="1600" dirty="0"/>
              <a:t> </a:t>
            </a:r>
            <a:endParaRPr lang="en-US" sz="1600" dirty="0"/>
          </a:p>
          <a:p>
            <a:pPr lvl="0"/>
            <a:r>
              <a:rPr lang="en-IN" sz="1600" dirty="0"/>
              <a:t>	</a:t>
            </a:r>
            <a:endParaRPr lang="en-IN" sz="1600" dirty="0" smtClean="0"/>
          </a:p>
          <a:p>
            <a:pPr lvl="0"/>
            <a:r>
              <a:rPr lang="en-IN" sz="1600" dirty="0"/>
              <a:t>				Long setup times</a:t>
            </a:r>
            <a:endParaRPr lang="en-US" sz="1600" dirty="0"/>
          </a:p>
          <a:p>
            <a:pPr lvl="0"/>
            <a:r>
              <a:rPr lang="en-IN" sz="1600" b="1" dirty="0"/>
              <a:t>Large Lot Size Approach</a:t>
            </a:r>
            <a:endParaRPr lang="en-US" sz="1600" b="1" dirty="0"/>
          </a:p>
          <a:p>
            <a:pPr lvl="0"/>
            <a:r>
              <a:rPr lang="en-IN" sz="1600" dirty="0"/>
              <a:t> </a:t>
            </a:r>
            <a:endParaRPr lang="en-US" sz="1600" dirty="0"/>
          </a:p>
          <a:p>
            <a:pPr lvl="0"/>
            <a:r>
              <a:rPr lang="en-IN" sz="1600" dirty="0"/>
              <a:t>AAAAAAAAAAAAAAA     BBBBBBBBBBBBBBB      CCCCCCCCCCCCCCC     3 product changes</a:t>
            </a:r>
            <a:endParaRPr lang="en-US" sz="1600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796413" y="3421626"/>
            <a:ext cx="0" cy="3244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V="1">
            <a:off x="1524000" y="3411794"/>
            <a:ext cx="0" cy="3244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4532312" y="5008743"/>
            <a:ext cx="19844" cy="3154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Text Box 4"/>
          <p:cNvSpPr txBox="1">
            <a:spLocks noChangeArrowheads="1"/>
          </p:cNvSpPr>
          <p:nvPr/>
        </p:nvSpPr>
        <p:spPr bwMode="auto">
          <a:xfrm>
            <a:off x="1133475" y="1690688"/>
            <a:ext cx="6400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000" b="1"/>
              <a:t>A Kanban Pull System</a:t>
            </a:r>
            <a:endParaRPr lang="en-US" sz="2000"/>
          </a:p>
        </p:txBody>
      </p:sp>
      <p:grpSp>
        <p:nvGrpSpPr>
          <p:cNvPr id="35844" name="Group 5"/>
          <p:cNvGrpSpPr>
            <a:grpSpLocks/>
          </p:cNvGrpSpPr>
          <p:nvPr/>
        </p:nvGrpSpPr>
        <p:grpSpPr bwMode="auto">
          <a:xfrm>
            <a:off x="1128713" y="2300288"/>
            <a:ext cx="7197725" cy="3971925"/>
            <a:chOff x="1440" y="2700"/>
            <a:chExt cx="9000" cy="5580"/>
          </a:xfrm>
        </p:grpSpPr>
        <p:sp>
          <p:nvSpPr>
            <p:cNvPr id="35846" name="Oval 6"/>
            <p:cNvSpPr>
              <a:spLocks noChangeArrowheads="1"/>
            </p:cNvSpPr>
            <p:nvPr/>
          </p:nvSpPr>
          <p:spPr bwMode="auto">
            <a:xfrm>
              <a:off x="3600" y="4128"/>
              <a:ext cx="1260" cy="12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47" name="Text Box 7"/>
            <p:cNvSpPr txBox="1">
              <a:spLocks noChangeArrowheads="1"/>
            </p:cNvSpPr>
            <p:nvPr/>
          </p:nvSpPr>
          <p:spPr bwMode="auto">
            <a:xfrm>
              <a:off x="3600" y="4488"/>
              <a:ext cx="1620" cy="36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000"/>
                <a:t>Work cell A</a:t>
              </a:r>
              <a:endParaRPr lang="en-US"/>
            </a:p>
          </p:txBody>
        </p:sp>
        <p:sp>
          <p:nvSpPr>
            <p:cNvPr id="35848" name="Text Box 8"/>
            <p:cNvSpPr txBox="1">
              <a:spLocks noChangeArrowheads="1"/>
            </p:cNvSpPr>
            <p:nvPr/>
          </p:nvSpPr>
          <p:spPr bwMode="auto">
            <a:xfrm>
              <a:off x="1440" y="2700"/>
              <a:ext cx="9000" cy="558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endParaRPr lang="en-US"/>
            </a:p>
          </p:txBody>
        </p:sp>
        <p:sp>
          <p:nvSpPr>
            <p:cNvPr id="35849" name="Text Box 9"/>
            <p:cNvSpPr txBox="1">
              <a:spLocks noChangeArrowheads="1"/>
            </p:cNvSpPr>
            <p:nvPr/>
          </p:nvSpPr>
          <p:spPr bwMode="auto">
            <a:xfrm>
              <a:off x="9000" y="3408"/>
              <a:ext cx="720" cy="23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endParaRPr lang="en-US"/>
            </a:p>
          </p:txBody>
        </p:sp>
        <p:sp>
          <p:nvSpPr>
            <p:cNvPr id="35850" name="Rectangle 10"/>
            <p:cNvSpPr>
              <a:spLocks noChangeArrowheads="1"/>
            </p:cNvSpPr>
            <p:nvPr/>
          </p:nvSpPr>
          <p:spPr bwMode="auto">
            <a:xfrm>
              <a:off x="7920" y="3768"/>
              <a:ext cx="180" cy="18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1" name="AutoShape 11"/>
            <p:cNvSpPr>
              <a:spLocks noChangeArrowheads="1"/>
            </p:cNvSpPr>
            <p:nvPr/>
          </p:nvSpPr>
          <p:spPr bwMode="auto">
            <a:xfrm>
              <a:off x="8280" y="4488"/>
              <a:ext cx="540" cy="360"/>
            </a:xfrm>
            <a:custGeom>
              <a:avLst/>
              <a:gdLst>
                <a:gd name="T0" fmla="*/ 405 w 21600"/>
                <a:gd name="T1" fmla="*/ 0 h 21600"/>
                <a:gd name="T2" fmla="*/ 0 w 21600"/>
                <a:gd name="T3" fmla="*/ 180 h 21600"/>
                <a:gd name="T4" fmla="*/ 405 w 21600"/>
                <a:gd name="T5" fmla="*/ 360 h 21600"/>
                <a:gd name="T6" fmla="*/ 540 w 21600"/>
                <a:gd name="T7" fmla="*/ 18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60 w 21600"/>
                <a:gd name="T13" fmla="*/ 5400 h 21600"/>
                <a:gd name="T14" fmla="*/ 1888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2" name="Oval 12"/>
            <p:cNvSpPr>
              <a:spLocks noChangeArrowheads="1"/>
            </p:cNvSpPr>
            <p:nvPr/>
          </p:nvSpPr>
          <p:spPr bwMode="auto">
            <a:xfrm>
              <a:off x="6480" y="4128"/>
              <a:ext cx="1260" cy="12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3" name="Rectangle 13"/>
            <p:cNvSpPr>
              <a:spLocks noChangeArrowheads="1"/>
            </p:cNvSpPr>
            <p:nvPr/>
          </p:nvSpPr>
          <p:spPr bwMode="auto">
            <a:xfrm>
              <a:off x="6120" y="3768"/>
              <a:ext cx="180" cy="18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4" name="Rectangle 14"/>
            <p:cNvSpPr>
              <a:spLocks noChangeArrowheads="1"/>
            </p:cNvSpPr>
            <p:nvPr/>
          </p:nvSpPr>
          <p:spPr bwMode="auto">
            <a:xfrm>
              <a:off x="5040" y="3768"/>
              <a:ext cx="180" cy="18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5" name="AutoShape 15"/>
            <p:cNvSpPr>
              <a:spLocks noChangeArrowheads="1"/>
            </p:cNvSpPr>
            <p:nvPr/>
          </p:nvSpPr>
          <p:spPr bwMode="auto">
            <a:xfrm>
              <a:off x="5400" y="4488"/>
              <a:ext cx="540" cy="360"/>
            </a:xfrm>
            <a:custGeom>
              <a:avLst/>
              <a:gdLst>
                <a:gd name="T0" fmla="*/ 405 w 21600"/>
                <a:gd name="T1" fmla="*/ 0 h 21600"/>
                <a:gd name="T2" fmla="*/ 0 w 21600"/>
                <a:gd name="T3" fmla="*/ 180 h 21600"/>
                <a:gd name="T4" fmla="*/ 405 w 21600"/>
                <a:gd name="T5" fmla="*/ 360 h 21600"/>
                <a:gd name="T6" fmla="*/ 540 w 21600"/>
                <a:gd name="T7" fmla="*/ 18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60 w 21600"/>
                <a:gd name="T13" fmla="*/ 5400 h 21600"/>
                <a:gd name="T14" fmla="*/ 1888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6" name="Text Box 16"/>
            <p:cNvSpPr txBox="1">
              <a:spLocks noChangeArrowheads="1"/>
            </p:cNvSpPr>
            <p:nvPr/>
          </p:nvSpPr>
          <p:spPr bwMode="auto">
            <a:xfrm>
              <a:off x="6480" y="4140"/>
              <a:ext cx="1260" cy="12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tIns="137160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sz="1600">
                  <a:latin typeface="Arial Narrow" pitchFamily="34" charset="0"/>
                </a:rPr>
                <a:t>Mfg. Cell B</a:t>
              </a:r>
              <a:endParaRPr lang="en-US"/>
            </a:p>
          </p:txBody>
        </p:sp>
        <p:sp>
          <p:nvSpPr>
            <p:cNvPr id="35857" name="Oval 17"/>
            <p:cNvSpPr>
              <a:spLocks noChangeArrowheads="1"/>
            </p:cNvSpPr>
            <p:nvPr/>
          </p:nvSpPr>
          <p:spPr bwMode="auto">
            <a:xfrm>
              <a:off x="3600" y="4128"/>
              <a:ext cx="1260" cy="126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58" name="Text Box 18"/>
            <p:cNvSpPr txBox="1">
              <a:spLocks noChangeArrowheads="1"/>
            </p:cNvSpPr>
            <p:nvPr/>
          </p:nvSpPr>
          <p:spPr bwMode="auto">
            <a:xfrm>
              <a:off x="3600" y="4140"/>
              <a:ext cx="1260" cy="12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tIns="137160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sz="1600">
                  <a:latin typeface="Arial Narrow" pitchFamily="34" charset="0"/>
                </a:rPr>
                <a:t>Mfg. Cell A</a:t>
              </a:r>
              <a:endParaRPr lang="en-US"/>
            </a:p>
          </p:txBody>
        </p:sp>
        <p:sp>
          <p:nvSpPr>
            <p:cNvPr id="35859" name="Rectangle 19"/>
            <p:cNvSpPr>
              <a:spLocks noChangeArrowheads="1"/>
            </p:cNvSpPr>
            <p:nvPr/>
          </p:nvSpPr>
          <p:spPr bwMode="auto">
            <a:xfrm>
              <a:off x="3240" y="3768"/>
              <a:ext cx="180" cy="180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AutoShape 20"/>
            <p:cNvSpPr>
              <a:spLocks noChangeArrowheads="1"/>
            </p:cNvSpPr>
            <p:nvPr/>
          </p:nvSpPr>
          <p:spPr bwMode="auto">
            <a:xfrm>
              <a:off x="2520" y="4488"/>
              <a:ext cx="540" cy="360"/>
            </a:xfrm>
            <a:custGeom>
              <a:avLst/>
              <a:gdLst>
                <a:gd name="T0" fmla="*/ 405 w 21600"/>
                <a:gd name="T1" fmla="*/ 0 h 21600"/>
                <a:gd name="T2" fmla="*/ 0 w 21600"/>
                <a:gd name="T3" fmla="*/ 180 h 21600"/>
                <a:gd name="T4" fmla="*/ 405 w 21600"/>
                <a:gd name="T5" fmla="*/ 360 h 21600"/>
                <a:gd name="T6" fmla="*/ 540 w 21600"/>
                <a:gd name="T7" fmla="*/ 18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60 w 21600"/>
                <a:gd name="T13" fmla="*/ 5400 h 21600"/>
                <a:gd name="T14" fmla="*/ 1888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1" name="AutoShape 21"/>
            <p:cNvSpPr>
              <a:spLocks noChangeArrowheads="1"/>
            </p:cNvSpPr>
            <p:nvPr/>
          </p:nvSpPr>
          <p:spPr bwMode="auto">
            <a:xfrm>
              <a:off x="8100" y="5352"/>
              <a:ext cx="540" cy="720"/>
            </a:xfrm>
            <a:prstGeom prst="curvedLeftArrow">
              <a:avLst>
                <a:gd name="adj1" fmla="val 26667"/>
                <a:gd name="adj2" fmla="val 53333"/>
                <a:gd name="adj3" fmla="val 333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2" name="AutoShape 22"/>
            <p:cNvSpPr>
              <a:spLocks noChangeArrowheads="1"/>
            </p:cNvSpPr>
            <p:nvPr/>
          </p:nvSpPr>
          <p:spPr bwMode="auto">
            <a:xfrm>
              <a:off x="6300" y="5388"/>
              <a:ext cx="540" cy="720"/>
            </a:xfrm>
            <a:prstGeom prst="curvedLeftArrow">
              <a:avLst>
                <a:gd name="adj1" fmla="val 26667"/>
                <a:gd name="adj2" fmla="val 53333"/>
                <a:gd name="adj3" fmla="val 333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3" name="AutoShape 23"/>
            <p:cNvSpPr>
              <a:spLocks noChangeArrowheads="1"/>
            </p:cNvSpPr>
            <p:nvPr/>
          </p:nvSpPr>
          <p:spPr bwMode="auto">
            <a:xfrm>
              <a:off x="5220" y="5388"/>
              <a:ext cx="540" cy="720"/>
            </a:xfrm>
            <a:prstGeom prst="curvedLeftArrow">
              <a:avLst>
                <a:gd name="adj1" fmla="val 26667"/>
                <a:gd name="adj2" fmla="val 53333"/>
                <a:gd name="adj3" fmla="val 333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4" name="Text Box 24"/>
            <p:cNvSpPr txBox="1">
              <a:spLocks noChangeArrowheads="1"/>
            </p:cNvSpPr>
            <p:nvPr/>
          </p:nvSpPr>
          <p:spPr bwMode="auto">
            <a:xfrm>
              <a:off x="5760" y="6000"/>
              <a:ext cx="2196" cy="2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400">
                  <a:latin typeface="Arial Narrow" pitchFamily="34" charset="0"/>
                </a:rPr>
                <a:t>Movement of matl. into Work cell B creates a movement kanban  to Work cell A </a:t>
              </a:r>
              <a:endParaRPr lang="en-US"/>
            </a:p>
          </p:txBody>
        </p:sp>
        <p:sp>
          <p:nvSpPr>
            <p:cNvPr id="35865" name="Text Box 25"/>
            <p:cNvSpPr txBox="1">
              <a:spLocks noChangeArrowheads="1"/>
            </p:cNvSpPr>
            <p:nvPr/>
          </p:nvSpPr>
          <p:spPr bwMode="auto">
            <a:xfrm>
              <a:off x="8100" y="6000"/>
              <a:ext cx="2340" cy="22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400">
                  <a:latin typeface="Arial Narrow" pitchFamily="34" charset="0"/>
                </a:rPr>
                <a:t>Movement of finished component to assembly line creates a production kanban to Work cell B</a:t>
              </a:r>
              <a:endParaRPr lang="en-US"/>
            </a:p>
          </p:txBody>
        </p:sp>
        <p:sp>
          <p:nvSpPr>
            <p:cNvPr id="35866" name="Text Box 26"/>
            <p:cNvSpPr txBox="1">
              <a:spLocks noChangeArrowheads="1"/>
            </p:cNvSpPr>
            <p:nvPr/>
          </p:nvSpPr>
          <p:spPr bwMode="auto">
            <a:xfrm>
              <a:off x="3420" y="5940"/>
              <a:ext cx="2160" cy="2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400">
                  <a:latin typeface="Arial Narrow" pitchFamily="34" charset="0"/>
                </a:rPr>
                <a:t>Movement of matl. to input area of Work cell B creates a production kanban to Work cell A</a:t>
              </a:r>
              <a:endParaRPr lang="en-US"/>
            </a:p>
          </p:txBody>
        </p:sp>
        <p:sp>
          <p:nvSpPr>
            <p:cNvPr id="35867" name="AutoShape 27"/>
            <p:cNvSpPr>
              <a:spLocks noChangeArrowheads="1"/>
            </p:cNvSpPr>
            <p:nvPr/>
          </p:nvSpPr>
          <p:spPr bwMode="auto">
            <a:xfrm>
              <a:off x="3420" y="5388"/>
              <a:ext cx="540" cy="720"/>
            </a:xfrm>
            <a:prstGeom prst="curvedLeftArrow">
              <a:avLst>
                <a:gd name="adj1" fmla="val 26667"/>
                <a:gd name="adj2" fmla="val 53333"/>
                <a:gd name="adj3" fmla="val 33333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868" name="Text Box 28"/>
            <p:cNvSpPr txBox="1">
              <a:spLocks noChangeArrowheads="1"/>
            </p:cNvSpPr>
            <p:nvPr/>
          </p:nvSpPr>
          <p:spPr bwMode="auto">
            <a:xfrm>
              <a:off x="1440" y="5940"/>
              <a:ext cx="1980" cy="2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400">
                  <a:latin typeface="Arial Narrow" pitchFamily="34" charset="0"/>
                </a:rPr>
                <a:t>Movement of matl. into Work cell A creates a movement kanban to the external supplier</a:t>
              </a:r>
              <a:endParaRPr lang="en-US"/>
            </a:p>
          </p:txBody>
        </p:sp>
        <p:sp>
          <p:nvSpPr>
            <p:cNvPr id="35869" name="Text Box 29"/>
            <p:cNvSpPr txBox="1">
              <a:spLocks noChangeArrowheads="1"/>
            </p:cNvSpPr>
            <p:nvPr/>
          </p:nvSpPr>
          <p:spPr bwMode="auto">
            <a:xfrm>
              <a:off x="1620" y="3600"/>
              <a:ext cx="1440" cy="1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>
                  <a:latin typeface="Arial Narrow" pitchFamily="34" charset="0"/>
                </a:rPr>
                <a:t>External supplies</a:t>
              </a:r>
              <a:endParaRPr lang="en-US"/>
            </a:p>
          </p:txBody>
        </p:sp>
        <p:sp>
          <p:nvSpPr>
            <p:cNvPr id="35870" name="Text Box 30"/>
            <p:cNvSpPr txBox="1">
              <a:spLocks noChangeArrowheads="1"/>
            </p:cNvSpPr>
            <p:nvPr/>
          </p:nvSpPr>
          <p:spPr bwMode="auto">
            <a:xfrm>
              <a:off x="3060" y="3240"/>
              <a:ext cx="180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>
                  <a:latin typeface="Arial Narrow" pitchFamily="34" charset="0"/>
                </a:rPr>
                <a:t>      Input area</a:t>
              </a:r>
              <a:endParaRPr lang="en-US"/>
            </a:p>
          </p:txBody>
        </p:sp>
        <p:sp>
          <p:nvSpPr>
            <p:cNvPr id="35871" name="Text Box 31"/>
            <p:cNvSpPr txBox="1">
              <a:spLocks noChangeArrowheads="1"/>
            </p:cNvSpPr>
            <p:nvPr/>
          </p:nvSpPr>
          <p:spPr bwMode="auto">
            <a:xfrm>
              <a:off x="6300" y="3240"/>
              <a:ext cx="180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>
                  <a:latin typeface="Arial Narrow" pitchFamily="34" charset="0"/>
                </a:rPr>
                <a:t>Output area</a:t>
              </a:r>
              <a:endParaRPr lang="en-US"/>
            </a:p>
          </p:txBody>
        </p:sp>
        <p:sp>
          <p:nvSpPr>
            <p:cNvPr id="35872" name="Text Box 32"/>
            <p:cNvSpPr txBox="1">
              <a:spLocks noChangeArrowheads="1"/>
            </p:cNvSpPr>
            <p:nvPr/>
          </p:nvSpPr>
          <p:spPr bwMode="auto">
            <a:xfrm>
              <a:off x="8100" y="2880"/>
              <a:ext cx="2160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600">
                  <a:latin typeface="Arial Narrow" pitchFamily="34" charset="0"/>
                </a:rPr>
                <a:t>Final assembly line</a:t>
              </a:r>
              <a:endParaRPr lang="en-US"/>
            </a:p>
          </p:txBody>
        </p:sp>
      </p:grpSp>
      <p:sp>
        <p:nvSpPr>
          <p:cNvPr id="35845" name="Text Box 34"/>
          <p:cNvSpPr txBox="1">
            <a:spLocks noChangeArrowheads="1"/>
          </p:cNvSpPr>
          <p:nvPr/>
        </p:nvSpPr>
        <p:spPr bwMode="auto">
          <a:xfrm>
            <a:off x="3914775" y="6421438"/>
            <a:ext cx="12811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1600" b="1" dirty="0"/>
              <a:t>(Figure </a:t>
            </a:r>
            <a:r>
              <a:rPr lang="en-US" sz="1600" b="1" dirty="0" smtClean="0"/>
              <a:t>8.4)</a:t>
            </a:r>
            <a:endParaRPr lang="en-US" sz="16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  <p:sp>
        <p:nvSpPr>
          <p:cNvPr id="35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47484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38213" y="1628775"/>
            <a:ext cx="7904162" cy="1295400"/>
          </a:xfrm>
          <a:noFill/>
        </p:spPr>
        <p:txBody>
          <a:bodyPr/>
          <a:lstStyle/>
          <a:p>
            <a:pPr marL="0" indent="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To determine the </a:t>
            </a:r>
            <a:r>
              <a:rPr lang="en-US" sz="2400" smtClean="0">
                <a:solidFill>
                  <a:srgbClr val="FF6600"/>
                </a:solidFill>
                <a:ea typeface="ＭＳ Ｐゴシック" pitchFamily="-105" charset="-128"/>
              </a:rPr>
              <a:t>number of containers</a:t>
            </a:r>
            <a:r>
              <a:rPr lang="en-US" sz="2400" smtClean="0">
                <a:ea typeface="ＭＳ Ｐゴシック" pitchFamily="-105" charset="-128"/>
              </a:rPr>
              <a:t> or kanban card sets:</a:t>
            </a:r>
            <a:endParaRPr lang="en-US" sz="1800" smtClean="0">
              <a:ea typeface="ＭＳ Ｐゴシック" pitchFamily="-105" charset="-128"/>
            </a:endParaRP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36869" name="Rectangle 6"/>
          <p:cNvSpPr>
            <a:spLocks noChangeArrowheads="1"/>
          </p:cNvSpPr>
          <p:nvPr/>
        </p:nvSpPr>
        <p:spPr bwMode="auto">
          <a:xfrm>
            <a:off x="2362200" y="3886200"/>
            <a:ext cx="63246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457200" indent="-457200">
              <a:tabLst>
                <a:tab pos="457200" algn="l"/>
              </a:tabLst>
            </a:pPr>
            <a:r>
              <a:rPr lang="en-US" sz="2000"/>
              <a:t>D = the demand rate of the assembly line; </a:t>
            </a:r>
          </a:p>
          <a:p>
            <a:pPr marL="457200" indent="-457200">
              <a:tabLst>
                <a:tab pos="457200" algn="l"/>
              </a:tabLst>
            </a:pPr>
            <a:r>
              <a:rPr lang="en-US" sz="2000"/>
              <a:t>T = the time for a container to make an entire circuit through the system, from being filled, moving, being emptied, and returning to be filled again;  </a:t>
            </a:r>
          </a:p>
          <a:p>
            <a:pPr marL="457200" indent="-457200">
              <a:tabLst>
                <a:tab pos="457200" algn="l"/>
              </a:tabLst>
            </a:pPr>
            <a:r>
              <a:rPr lang="en-US" sz="2000"/>
              <a:t>C = the container size, in number of parts; and</a:t>
            </a:r>
          </a:p>
          <a:p>
            <a:pPr marL="457200" indent="-457200">
              <a:tabLst>
                <a:tab pos="457200" algn="l"/>
              </a:tabLst>
            </a:pPr>
            <a:r>
              <a:rPr lang="en-US" sz="2000"/>
              <a:t>S = the safety stock factor, from 0 to 100 percent.</a:t>
            </a:r>
          </a:p>
        </p:txBody>
      </p:sp>
      <p:graphicFrame>
        <p:nvGraphicFramePr>
          <p:cNvPr id="194578" name="Group 18"/>
          <p:cNvGraphicFramePr>
            <a:graphicFrameLocks noGrp="1"/>
          </p:cNvGraphicFramePr>
          <p:nvPr>
            <p:ph sz="half" idx="4294967295"/>
          </p:nvPr>
        </p:nvGraphicFramePr>
        <p:xfrm>
          <a:off x="758825" y="2560638"/>
          <a:ext cx="6042025" cy="914400"/>
        </p:xfrm>
        <a:graphic>
          <a:graphicData uri="http://schemas.openxmlformats.org/drawingml/2006/table">
            <a:tbl>
              <a:tblPr/>
              <a:tblGrid>
                <a:gridCol w="42275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14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6875">
                <a:tc rowSpan="2"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               # of containers  =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DT(1 + S)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338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C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6875" name="Text Box 19"/>
          <p:cNvSpPr txBox="1">
            <a:spLocks noChangeArrowheads="1"/>
          </p:cNvSpPr>
          <p:nvPr/>
        </p:nvSpPr>
        <p:spPr bwMode="auto">
          <a:xfrm>
            <a:off x="1379538" y="3913188"/>
            <a:ext cx="1022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b="1"/>
              <a:t>Where:</a:t>
            </a:r>
            <a:r>
              <a:rPr lang="en-US"/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  <p:sp>
        <p:nvSpPr>
          <p:cNvPr id="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211547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28775"/>
            <a:ext cx="8085137" cy="45259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Continuous Improvement (</a:t>
            </a:r>
            <a:r>
              <a:rPr lang="en-US" b="1" i="1" smtClean="0">
                <a:solidFill>
                  <a:srgbClr val="FF6600"/>
                </a:solidFill>
                <a:ea typeface="ＭＳ Ｐゴシック" pitchFamily="-105" charset="-128"/>
              </a:rPr>
              <a:t>Kaizen</a:t>
            </a: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)</a:t>
            </a:r>
            <a:endParaRPr lang="en-US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lvl="1"/>
            <a:r>
              <a:rPr lang="en-US" smtClean="0">
                <a:ea typeface="ＭＳ Ｐゴシック" pitchFamily="-105" charset="-128"/>
              </a:rPr>
              <a:t>Continuous approach to reduce process, delivery, &amp; quality problems, such as machine breakdown problems, setup problems, &amp; internal quality problems</a:t>
            </a:r>
            <a:endParaRPr lang="en-US" b="1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Workforce Commitment</a:t>
            </a:r>
            <a:endParaRPr lang="en-US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lvl="1"/>
            <a:r>
              <a:rPr lang="en-US" smtClean="0">
                <a:ea typeface="ＭＳ Ｐゴシック" pitchFamily="-105" charset="-128"/>
              </a:rPr>
              <a:t>Managers must support Lean Production by providing subordinates with the skills, tools, time, &amp; other necessary resources to identify problems &amp; implement solutions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82050"/>
            <a:ext cx="71247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Elements of Lean Production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2950" y="1600200"/>
            <a:ext cx="7939088" cy="45259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In Lean Manufacturing Employees are:</a:t>
            </a:r>
            <a:endParaRPr lang="en-US" dirty="0" smtClean="0">
              <a:ea typeface="ＭＳ Ｐゴシック" pitchFamily="-105" charset="-128"/>
            </a:endParaRPr>
          </a:p>
          <a:p>
            <a:pPr lvl="1"/>
            <a:r>
              <a:rPr lang="en-US" dirty="0" smtClean="0">
                <a:ea typeface="ＭＳ Ｐゴシック" pitchFamily="-105" charset="-128"/>
              </a:rPr>
              <a:t>Cross-trained on various production processes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Given time during their day to solve problems and work on reducing machine setup times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Expected to perform a number of quality checks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Empowered to shut down the production process until the source of a problem is found and corrected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6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46050"/>
            <a:ext cx="7018338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Lean Systems &amp; the Environment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7238" y="1614488"/>
            <a:ext cx="8021637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Lean </a:t>
            </a:r>
            <a:r>
              <a:rPr lang="en-US" b="1" dirty="0" smtClean="0">
                <a:solidFill>
                  <a:srgbClr val="33CC33"/>
                </a:solidFill>
                <a:ea typeface="ＭＳ Ｐゴシック" pitchFamily="-105" charset="-128"/>
              </a:rPr>
              <a:t>green</a:t>
            </a:r>
            <a:r>
              <a:rPr lang="en-US" b="1" dirty="0" smtClean="0">
                <a:ea typeface="ＭＳ Ｐゴシック" pitchFamily="-105" charset="-128"/>
              </a:rPr>
              <a:t> practices –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Reduce the cost of environmental management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Lead to improved environmental performance.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Increase the possibility that firms will adopt more advanced environmental management systems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95488" y="146050"/>
            <a:ext cx="7018337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Origins of Six Sigma Quality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5325" y="1614488"/>
            <a:ext cx="8097838" cy="4800600"/>
          </a:xfrm>
        </p:spPr>
        <p:txBody>
          <a:bodyPr/>
          <a:lstStyle/>
          <a:p>
            <a:pPr marL="0" indent="0">
              <a:buFontTx/>
              <a:buNone/>
              <a:tabLst>
                <a:tab pos="234950" algn="l"/>
              </a:tabLst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Six Sigma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mtClean="0">
                <a:ea typeface="ＭＳ Ｐゴシック" pitchFamily="-105" charset="-128"/>
              </a:rPr>
              <a:t> Near quality perfection (the statistical likelihood 	of non-defects 99.99966% of the time)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mtClean="0">
                <a:ea typeface="ＭＳ Ｐゴシック" pitchFamily="-105" charset="-128"/>
              </a:rPr>
              <a:t> Pioneered by Motorola in 1987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mtClean="0">
                <a:ea typeface="ＭＳ Ｐゴシック" pitchFamily="-105" charset="-128"/>
              </a:rPr>
              <a:t> A statistics-based decision-making framework 	designed to make significant quality 	improvements in value-adding processes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95488" y="131763"/>
            <a:ext cx="7018337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Origins of Six Sigma Quality</a:t>
            </a: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723900" y="1638300"/>
            <a:ext cx="4495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400" b="1">
                <a:cs typeface="Times New Roman" pitchFamily="18" charset="0"/>
              </a:rPr>
              <a:t>Six Sigma Metrics</a:t>
            </a:r>
            <a:endParaRPr lang="en-US" sz="2400"/>
          </a:p>
        </p:txBody>
      </p:sp>
      <p:graphicFrame>
        <p:nvGraphicFramePr>
          <p:cNvPr id="198660" name="Group 4"/>
          <p:cNvGraphicFramePr>
            <a:graphicFrameLocks noGrp="1"/>
          </p:cNvGraphicFramePr>
          <p:nvPr/>
        </p:nvGraphicFramePr>
        <p:xfrm>
          <a:off x="1323975" y="2249488"/>
          <a:ext cx="6705600" cy="3651252"/>
        </p:xfrm>
        <a:graphic>
          <a:graphicData uri="http://schemas.openxmlformats.org/drawingml/2006/table">
            <a:tbl>
              <a:tblPr/>
              <a:tblGrid>
                <a:gridCol w="223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3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89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# of std dev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above the mean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% of defect-free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output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DPMO</a:t>
                      </a:r>
                      <a:endParaRPr kumimoji="0" lang="en-US" sz="1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2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69.15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308,537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131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2.5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84.13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158,686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3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93.32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66,807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3.5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97.73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22,750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131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4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99.38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6,210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4.5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99.865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1,350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99.977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233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131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5.5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99.9968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32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97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6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99.99966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pitchFamily="-105" charset="-128"/>
                          <a:cs typeface="Times New Roman" pitchFamily="18" charset="0"/>
                        </a:rPr>
                        <a:t>3.4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1010" name="Rectangle 50"/>
          <p:cNvSpPr>
            <a:spLocks noChangeArrowheads="1"/>
          </p:cNvSpPr>
          <p:nvPr/>
        </p:nvSpPr>
        <p:spPr bwMode="auto">
          <a:xfrm>
            <a:off x="2133600" y="5989638"/>
            <a:ext cx="5257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1600" b="1">
                <a:cs typeface="Times New Roman" pitchFamily="18" charset="0"/>
              </a:rPr>
              <a:t>Note: standard deviations include 1.5 </a:t>
            </a:r>
            <a:r>
              <a:rPr lang="en-US" sz="1600" b="1">
                <a:solidFill>
                  <a:srgbClr val="FF6600"/>
                </a:solidFill>
                <a:cs typeface="Times New Roman" pitchFamily="18" charset="0"/>
              </a:rPr>
              <a:t>sigma “drift”</a:t>
            </a:r>
            <a:r>
              <a:rPr lang="en-US" sz="1600" b="1"/>
              <a:t> </a:t>
            </a:r>
          </a:p>
        </p:txBody>
      </p:sp>
      <p:sp>
        <p:nvSpPr>
          <p:cNvPr id="41011" name="Text Box 51"/>
          <p:cNvSpPr txBox="1">
            <a:spLocks noChangeArrowheads="1"/>
          </p:cNvSpPr>
          <p:nvPr/>
        </p:nvSpPr>
        <p:spPr bwMode="auto">
          <a:xfrm>
            <a:off x="3944938" y="6407150"/>
            <a:ext cx="11906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(Table </a:t>
            </a:r>
            <a:r>
              <a:rPr lang="en-US" sz="1600" b="1" dirty="0" smtClean="0"/>
              <a:t>8.4)</a:t>
            </a:r>
            <a:endParaRPr lang="en-US" sz="16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©2015 Cengage Learning. All Rights Reserved. May not be scanned, copied or duplicated, or posted to a publicly accessible website, in whole or in part. </a:t>
            </a:r>
            <a:endParaRPr lang="en-US" dirty="0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05000" y="138113"/>
            <a:ext cx="72390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Six Sigma &amp; Lean Production 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7713" y="1633538"/>
            <a:ext cx="8097837" cy="4572000"/>
          </a:xfrm>
        </p:spPr>
        <p:txBody>
          <a:bodyPr/>
          <a:lstStyle/>
          <a:p>
            <a:pPr marL="0" indent="0">
              <a:buFontTx/>
              <a:buNone/>
              <a:tabLst>
                <a:tab pos="290513" algn="l"/>
              </a:tabLst>
            </a:pPr>
            <a:r>
              <a:rPr lang="en-US" b="1" dirty="0" smtClean="0">
                <a:ea typeface="ＭＳ Ｐゴシック" pitchFamily="-105" charset="-128"/>
              </a:rPr>
              <a:t>Lean Six Sigma (</a:t>
            </a: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Lean Six </a:t>
            </a:r>
            <a:r>
              <a:rPr lang="el-GR" b="1" dirty="0" smtClean="0">
                <a:solidFill>
                  <a:srgbClr val="FF6600"/>
                </a:solidFill>
                <a:latin typeface="Times New Roman" pitchFamily="18" charset="0"/>
                <a:ea typeface="ＭＳ Ｐゴシック" pitchFamily="-105" charset="-128"/>
                <a:cs typeface="Times New Roman" pitchFamily="18" charset="0"/>
              </a:rPr>
              <a:t>σ</a:t>
            </a:r>
            <a:r>
              <a:rPr lang="en-US" b="1" dirty="0" smtClean="0">
                <a:ea typeface="ＭＳ Ｐゴシック" pitchFamily="-105" charset="-128"/>
              </a:rPr>
              <a:t>)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dirty="0" smtClean="0">
                <a:ea typeface="ＭＳ Ｐゴシック" pitchFamily="-105" charset="-128"/>
              </a:rPr>
              <a:t> Describes the melding of lean production and 	Six Sigma quality practices. 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dirty="0" smtClean="0">
                <a:ea typeface="ＭＳ Ｐゴシック" pitchFamily="-105" charset="-128"/>
              </a:rPr>
              <a:t> Both use –</a:t>
            </a:r>
          </a:p>
          <a:p>
            <a:pPr marL="685800" lvl="2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dirty="0" smtClean="0">
                <a:ea typeface="ＭＳ Ｐゴシック" pitchFamily="-105" charset="-128"/>
              </a:rPr>
              <a:t>High quality input materials, WIP, and finished goods</a:t>
            </a:r>
          </a:p>
          <a:p>
            <a:pPr marL="685800" lvl="2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dirty="0" smtClean="0">
                <a:ea typeface="ＭＳ Ｐゴシック" pitchFamily="-105" charset="-128"/>
              </a:rPr>
              <a:t>Continuous Improvement (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Kaizen</a:t>
            </a:r>
            <a:r>
              <a:rPr lang="en-US" dirty="0" smtClean="0">
                <a:ea typeface="ＭＳ Ｐゴシック" pitchFamily="-105" charset="-128"/>
              </a:rPr>
              <a:t>)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dirty="0" smtClean="0">
                <a:ea typeface="ＭＳ Ｐゴシック" pitchFamily="-105" charset="-128"/>
              </a:rPr>
              <a:t> Lean and Six Sigma use complementary tool 	sets and are not competing philosophies 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endParaRPr lang="en-US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6996113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Six Sigma &amp; Supply Chain Management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6725" y="1643063"/>
            <a:ext cx="8353425" cy="4525962"/>
          </a:xfrm>
        </p:spPr>
        <p:txBody>
          <a:bodyPr/>
          <a:lstStyle/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smtClean="0">
                <a:ea typeface="ＭＳ Ｐゴシック" pitchFamily="-105" charset="-128"/>
              </a:rPr>
              <a:t> Process integration &amp; communication lead to 	fewer negative chain reactions along the supply 	chain, such as greater levels of safety stock, lost 	time &amp; less productivity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  <a:tabLst>
                <a:tab pos="290513" algn="l"/>
              </a:tabLst>
            </a:pPr>
            <a:r>
              <a:rPr lang="en-US" smtClean="0">
                <a:ea typeface="ＭＳ Ｐゴシック" pitchFamily="-105" charset="-128"/>
              </a:rPr>
              <a:t> Six Sigma is an enterprise and supply chain-wide 	philosophy, that emphasizes a commitment 	toward excellence &amp; encompasses suppliers 	employees, and customers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33350"/>
            <a:ext cx="65532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195388" y="2062163"/>
            <a:ext cx="3767137" cy="4876800"/>
          </a:xfrm>
        </p:spPr>
        <p:txBody>
          <a:bodyPr/>
          <a:lstStyle/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Create constancy of purpose to improve product &amp; service.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Adopt the new philosophy.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Cease dependence on mass inspection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End the practice of awarding business on the basis of price.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Constantly improve the production &amp; service system.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r>
              <a:rPr lang="en-US" sz="2000" dirty="0" smtClean="0">
                <a:ea typeface="ＭＳ Ｐゴシック" pitchFamily="-105" charset="-128"/>
              </a:rPr>
              <a:t>Institute training on the job.</a:t>
            </a:r>
          </a:p>
          <a:p>
            <a:pPr marL="381000" indent="-381000">
              <a:buClr>
                <a:srgbClr val="BB7A05"/>
              </a:buClr>
              <a:buFontTx/>
              <a:buAutoNum type="arabicPeriod"/>
            </a:pPr>
            <a:endParaRPr lang="en-US" sz="2000" dirty="0" smtClean="0">
              <a:ea typeface="ＭＳ Ｐゴシック" pitchFamily="-105" charset="-128"/>
            </a:endParaRP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324475" y="2076450"/>
            <a:ext cx="3649663" cy="4876800"/>
          </a:xfrm>
        </p:spPr>
        <p:txBody>
          <a:bodyPr/>
          <a:lstStyle/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Institute leadership. 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Drive out fear.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Break down barriers between departments.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Eliminate slogans &amp; exhortations.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Eliminate quotas.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Remove barriers to pride of workmanship.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Institute program of self-improvement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sz="2000" smtClean="0">
                <a:ea typeface="ＭＳ Ｐゴシック" pitchFamily="-105" charset="-128"/>
              </a:rPr>
              <a:t>Put everyone to work to accomplish the transformation </a:t>
            </a:r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723900" y="1690688"/>
            <a:ext cx="4314825" cy="43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US" sz="2800" b="1">
                <a:solidFill>
                  <a:schemeClr val="accent2"/>
                </a:solidFill>
              </a:rPr>
              <a:t>Deming’s Way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46050"/>
            <a:ext cx="7018338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17663"/>
            <a:ext cx="7993062" cy="4337050"/>
          </a:xfrm>
        </p:spPr>
        <p:txBody>
          <a:bodyPr/>
          <a:lstStyle/>
          <a:p>
            <a:pPr marL="381000" indent="-381000">
              <a:buFontTx/>
              <a:buNone/>
            </a:pPr>
            <a:r>
              <a:rPr lang="en-US" b="1" smtClean="0">
                <a:solidFill>
                  <a:schemeClr val="accent2"/>
                </a:solidFill>
                <a:ea typeface="ＭＳ Ｐゴシック" pitchFamily="-105" charset="-128"/>
              </a:rPr>
              <a:t>Crosby’s Way </a:t>
            </a:r>
          </a:p>
          <a:p>
            <a:pPr marL="800100" lvl="1" indent="-342900">
              <a:buFont typeface="Wingdings" pitchFamily="2" charset="2"/>
              <a:buNone/>
            </a:pPr>
            <a:r>
              <a:rPr lang="en-US" b="1" smtClean="0">
                <a:ea typeface="ＭＳ Ｐゴシック" pitchFamily="-105" charset="-128"/>
              </a:rPr>
              <a:t>Four Absolutes of Quality</a:t>
            </a:r>
            <a:endParaRPr lang="en-US" smtClean="0">
              <a:ea typeface="ＭＳ Ｐゴシック" pitchFamily="-105" charset="-128"/>
            </a:endParaRPr>
          </a:p>
          <a:p>
            <a:pPr marL="800100" lvl="1" indent="-342900">
              <a:buFontTx/>
              <a:buAutoNum type="arabicPeriod"/>
            </a:pPr>
            <a:r>
              <a:rPr lang="en-US" smtClean="0">
                <a:ea typeface="ＭＳ Ｐゴシック" pitchFamily="-105" charset="-128"/>
              </a:rPr>
              <a:t>The definition of quality is conformance to requirements</a:t>
            </a:r>
          </a:p>
          <a:p>
            <a:pPr marL="800100" lvl="1" indent="-342900">
              <a:buFontTx/>
              <a:buAutoNum type="arabicPeriod"/>
            </a:pPr>
            <a:r>
              <a:rPr lang="en-US" smtClean="0">
                <a:ea typeface="ＭＳ Ｐゴシック" pitchFamily="-105" charset="-128"/>
              </a:rPr>
              <a:t>The system of quality is prevention.</a:t>
            </a:r>
          </a:p>
          <a:p>
            <a:pPr marL="800100" lvl="1" indent="-342900">
              <a:buFontTx/>
              <a:buAutoNum type="arabicPeriod"/>
            </a:pPr>
            <a:r>
              <a:rPr lang="en-US" smtClean="0">
                <a:ea typeface="ＭＳ Ｐゴシック" pitchFamily="-105" charset="-128"/>
              </a:rPr>
              <a:t>Performance standard is zero defects.</a:t>
            </a:r>
          </a:p>
          <a:p>
            <a:pPr marL="800100" lvl="1" indent="-342900">
              <a:buFontTx/>
              <a:buAutoNum type="arabicPeriod"/>
            </a:pPr>
            <a:r>
              <a:rPr lang="en-US" smtClean="0">
                <a:ea typeface="ＭＳ Ｐゴシック" pitchFamily="-105" charset="-128"/>
              </a:rPr>
              <a:t>The measure of quality is the price of nonconformance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46050"/>
            <a:ext cx="7018338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4481755"/>
              </p:ext>
            </p:extLst>
          </p:nvPr>
        </p:nvGraphicFramePr>
        <p:xfrm>
          <a:off x="707923" y="2094272"/>
          <a:ext cx="7138219" cy="3969675"/>
        </p:xfrm>
        <a:graphic>
          <a:graphicData uri="http://schemas.openxmlformats.org/drawingml/2006/table">
            <a:tbl>
              <a:tblPr/>
              <a:tblGrid>
                <a:gridCol w="2531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06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4683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24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	Table 8.6	Crosby’s Four Absolutes of Quality</a:t>
                      </a:r>
                      <a:r>
                        <a:rPr lang="en-US" sz="2400" b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24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A6A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08038">
                <a:tc>
                  <a:txBody>
                    <a:bodyPr/>
                    <a:lstStyle/>
                    <a:p>
                      <a:pPr marL="109855" indent="-1098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  <a:tab pos="16002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	1. The definition of quality is </a:t>
                      </a:r>
                      <a:r>
                        <a:rPr lang="en-US" sz="1600" b="1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conformance </a:t>
                      </a: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to requirements.</a:t>
                      </a:r>
                      <a:endParaRPr lang="en-US" sz="16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Adopt a do-it-right-the-first-time attitude. Never sell a faulty product to a customer.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8038">
                <a:tc>
                  <a:txBody>
                    <a:bodyPr/>
                    <a:lstStyle/>
                    <a:p>
                      <a:pPr marL="109855" indent="-1098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  <a:tab pos="16002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	2. The system of quality is </a:t>
                      </a:r>
                      <a:r>
                        <a:rPr lang="en-US" sz="1600" b="1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prevention</a:t>
                      </a: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en-US" sz="16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Use SPC as part of the prevention system. Make corrective changes when problems occur. Take preventative action.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08038">
                <a:tc>
                  <a:txBody>
                    <a:bodyPr/>
                    <a:lstStyle/>
                    <a:p>
                      <a:pPr marL="109855" indent="-109855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  <a:tab pos="16002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	3. The performance standard is </a:t>
                      </a:r>
                      <a:r>
                        <a:rPr lang="en-US" sz="1600" b="1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zero </a:t>
                      </a: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defects.</a:t>
                      </a:r>
                      <a:endParaRPr lang="en-US" sz="16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Insist on zero defects from suppliers and workers. Education, training, and commitment will eliminate defects.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08038">
                <a:tc>
                  <a:txBody>
                    <a:bodyPr/>
                    <a:lstStyle/>
                    <a:p>
                      <a:pPr marL="109855" indent="-109855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  <a:tab pos="16002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	4. The measure of quality is </a:t>
                      </a:r>
                      <a:r>
                        <a:rPr lang="en-US" sz="1600" b="1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the price </a:t>
                      </a: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of nonconformance.</a:t>
                      </a:r>
                      <a:endParaRPr lang="en-US" sz="16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The price of nonconformance is the cost of poor quality. Implementing a prevention program will eliminate this.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58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9775" y="147638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19138" y="1652588"/>
            <a:ext cx="8097837" cy="4525962"/>
          </a:xfrm>
        </p:spPr>
        <p:txBody>
          <a:bodyPr/>
          <a:lstStyle/>
          <a:p>
            <a:pPr marL="381000" indent="-381000">
              <a:buFontTx/>
              <a:buNone/>
            </a:pPr>
            <a:r>
              <a:rPr lang="en-US" b="1" smtClean="0">
                <a:solidFill>
                  <a:schemeClr val="accent2"/>
                </a:solidFill>
                <a:ea typeface="ＭＳ Ｐゴシック" pitchFamily="-105" charset="-128"/>
              </a:rPr>
              <a:t>Juran’s Way</a:t>
            </a:r>
          </a:p>
          <a:p>
            <a:pPr marL="381000" indent="-3810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b="1" smtClean="0">
                <a:ea typeface="ＭＳ Ｐゴシック" pitchFamily="-105" charset="-128"/>
              </a:rPr>
              <a:t>Quality Planning- </a:t>
            </a:r>
            <a:r>
              <a:rPr lang="en-US" sz="2400" smtClean="0">
                <a:ea typeface="ＭＳ Ｐゴシック" pitchFamily="-105" charset="-128"/>
              </a:rPr>
              <a:t>Identify internal/external customers &amp; their needs, develop products that satisfy those needs. Mangers set goals, priorities, &amp; compare results</a:t>
            </a:r>
          </a:p>
          <a:p>
            <a:pPr marL="381000" indent="-3810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b="1" smtClean="0">
                <a:ea typeface="ＭＳ Ｐゴシック" pitchFamily="-105" charset="-128"/>
              </a:rPr>
              <a:t>Quality Control- </a:t>
            </a:r>
            <a:r>
              <a:rPr lang="en-US" sz="2400" smtClean="0">
                <a:ea typeface="ＭＳ Ｐゴシック" pitchFamily="-105" charset="-128"/>
              </a:rPr>
              <a:t>Determine what to control, establish standards of performance, measure performance, interpret the difference, &amp; take action</a:t>
            </a:r>
          </a:p>
          <a:p>
            <a:pPr marL="381000" indent="-3810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b="1" smtClean="0">
                <a:ea typeface="ＭＳ Ｐゴシック" pitchFamily="-105" charset="-128"/>
              </a:rPr>
              <a:t>Quality Improvement- </a:t>
            </a:r>
            <a:r>
              <a:rPr lang="en-US" sz="2400" smtClean="0">
                <a:ea typeface="ＭＳ Ｐゴシック" pitchFamily="-105" charset="-128"/>
              </a:rPr>
              <a:t>Show need for improvement, identify projects for improvement, implement remedies, provide control to maintain improvement.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5240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19163" y="2062163"/>
            <a:ext cx="3429000" cy="3459162"/>
          </a:xfrm>
        </p:spPr>
        <p:txBody>
          <a:bodyPr/>
          <a:lstStyle/>
          <a:p>
            <a:pPr marL="381000" indent="-381000">
              <a:spcBef>
                <a:spcPct val="0"/>
              </a:spcBef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Objectives</a:t>
            </a:r>
            <a:r>
              <a:rPr lang="en-US" sz="2400" dirty="0" smtClean="0">
                <a:ea typeface="ＭＳ Ｐゴシック" pitchFamily="-105" charset="-128"/>
              </a:rPr>
              <a:t> </a:t>
            </a:r>
          </a:p>
          <a:p>
            <a:pPr marL="381000" indent="-381000">
              <a:buClr>
                <a:schemeClr val="tx1"/>
              </a:buClr>
              <a:buSzPct val="140000"/>
            </a:pPr>
            <a:r>
              <a:rPr lang="en-US" sz="2400" dirty="0" smtClean="0">
                <a:ea typeface="ＭＳ Ｐゴシック" pitchFamily="-105" charset="-128"/>
              </a:rPr>
              <a:t>Stimulate firms to improve</a:t>
            </a:r>
          </a:p>
          <a:p>
            <a:pPr marL="381000" indent="-381000">
              <a:buClr>
                <a:schemeClr val="tx1"/>
              </a:buClr>
              <a:buSzPct val="140000"/>
            </a:pPr>
            <a:r>
              <a:rPr lang="en-US" sz="2400" dirty="0" smtClean="0">
                <a:ea typeface="ＭＳ Ｐゴシック" pitchFamily="-105" charset="-128"/>
              </a:rPr>
              <a:t>Recognize firms for quality achievements, </a:t>
            </a:r>
          </a:p>
          <a:p>
            <a:pPr marL="381000" indent="-381000">
              <a:buClr>
                <a:schemeClr val="tx1"/>
              </a:buClr>
              <a:buSzPct val="140000"/>
            </a:pPr>
            <a:r>
              <a:rPr lang="en-US" sz="2400" dirty="0" smtClean="0">
                <a:ea typeface="ＭＳ Ｐゴシック" pitchFamily="-105" charset="-128"/>
              </a:rPr>
              <a:t>Establish guidelines so that organizations can evaluate their improvement &amp; provide  guidance to others</a:t>
            </a:r>
          </a:p>
          <a:p>
            <a:pPr marL="800100" lvl="1" indent="-342900">
              <a:buFont typeface="Wingdings" pitchFamily="2" charset="2"/>
              <a:buNone/>
            </a:pPr>
            <a:endParaRPr lang="en-US" sz="2000" dirty="0" smtClean="0">
              <a:ea typeface="ＭＳ Ｐゴシック" pitchFamily="-105" charset="-128"/>
            </a:endParaRPr>
          </a:p>
          <a:p>
            <a:pPr marL="800100" lvl="1" indent="-342900">
              <a:buFontTx/>
              <a:buAutoNum type="arabicPeriod"/>
            </a:pPr>
            <a:endParaRPr lang="en-US" sz="1200" dirty="0" smtClean="0">
              <a:ea typeface="ＭＳ Ｐゴシック" pitchFamily="-105" charset="-128"/>
            </a:endParaRP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99063" y="2062163"/>
            <a:ext cx="3673475" cy="3459162"/>
          </a:xfrm>
        </p:spPr>
        <p:txBody>
          <a:bodyPr/>
          <a:lstStyle/>
          <a:p>
            <a:pPr marL="457200" indent="-457200">
              <a:buFontTx/>
              <a:buNone/>
            </a:pPr>
            <a:r>
              <a:rPr lang="en-US" sz="2400" b="1" dirty="0" smtClean="0">
                <a:ea typeface="ＭＳ Ｐゴシック" pitchFamily="-105" charset="-128"/>
              </a:rPr>
              <a:t>Categories Measured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Leadership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Strategic planning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Customer &amp; market focus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Information &amp; analysis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Human resource focus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Process management</a:t>
            </a:r>
          </a:p>
          <a:p>
            <a:pPr marL="457200" indent="-457200"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Business Results</a:t>
            </a: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690563" y="1501953"/>
            <a:ext cx="72390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2800" b="1">
                <a:solidFill>
                  <a:schemeClr val="accent2"/>
                </a:solidFill>
              </a:rPr>
              <a:t>Malcolm Baldrige National Quality Award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5240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1612900"/>
            <a:ext cx="8062913" cy="4525963"/>
          </a:xfrm>
        </p:spPr>
        <p:txBody>
          <a:bodyPr/>
          <a:lstStyle/>
          <a:p>
            <a:pPr marL="457200" indent="-457200">
              <a:buFontTx/>
              <a:buNone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ISO 9000</a:t>
            </a:r>
            <a:r>
              <a:rPr lang="en-US" b="1" dirty="0" smtClean="0">
                <a:ea typeface="ＭＳ Ｐゴシック" pitchFamily="-105" charset="-128"/>
              </a:rPr>
              <a:t> and </a:t>
            </a: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ISO 14000</a:t>
            </a:r>
            <a:r>
              <a:rPr lang="en-US" b="1" dirty="0" smtClean="0">
                <a:ea typeface="ＭＳ Ｐゴシック" pitchFamily="-105" charset="-128"/>
              </a:rPr>
              <a:t> Families of Management Standards</a:t>
            </a:r>
            <a:r>
              <a:rPr lang="en-US" dirty="0" smtClean="0">
                <a:ea typeface="ＭＳ Ｐゴシック" pitchFamily="-105" charset="-128"/>
              </a:rPr>
              <a:t> 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International Organization for Standardization (ISO) located in Switzerland has &gt; 163 member countries.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ISO 9000 and 14000 govern quality and environmental certification standards of production, respectively.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ISO standards are voluntary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81000" y="16764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endParaRPr lang="en-US" sz="28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5240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1612900"/>
            <a:ext cx="8062913" cy="4525963"/>
          </a:xfrm>
        </p:spPr>
        <p:txBody>
          <a:bodyPr/>
          <a:lstStyle/>
          <a:p>
            <a:pPr marL="457200" indent="-457200">
              <a:buFontTx/>
              <a:buNone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ISO 9000</a:t>
            </a:r>
            <a:r>
              <a:rPr lang="en-US" b="1" dirty="0" smtClean="0">
                <a:ea typeface="ＭＳ Ｐゴシック" pitchFamily="-105" charset="-128"/>
              </a:rPr>
              <a:t> and </a:t>
            </a: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ISO 14000</a:t>
            </a:r>
            <a:r>
              <a:rPr lang="en-US" b="1" dirty="0" smtClean="0">
                <a:ea typeface="ＭＳ Ｐゴシック" pitchFamily="-105" charset="-128"/>
              </a:rPr>
              <a:t> Families of Management Standards</a:t>
            </a:r>
            <a:r>
              <a:rPr lang="en-US" dirty="0" smtClean="0">
                <a:ea typeface="ＭＳ Ｐゴシック" pitchFamily="-105" charset="-128"/>
              </a:rPr>
              <a:t> 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ISO requires  review of its standards at least every five years.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Worldwide reputation as “generic management system standards”</a:t>
            </a:r>
          </a:p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The ISO 9000 standards were adopted in the US by ANSI and ASQC. 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81000" y="1676400"/>
            <a:ext cx="81534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endParaRPr lang="en-US" sz="28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733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3335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24013"/>
            <a:ext cx="7010400" cy="990600"/>
          </a:xfrm>
        </p:spPr>
        <p:txBody>
          <a:bodyPr/>
          <a:lstStyle/>
          <a:p>
            <a:pPr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The </a:t>
            </a: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DMAIC Improvement Cycle</a:t>
            </a:r>
            <a:r>
              <a:rPr lang="en-US" b="1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endParaRPr lang="en-US" smtClean="0">
              <a:ea typeface="ＭＳ Ｐゴシック" pitchFamily="-105" charset="-128"/>
            </a:endParaRPr>
          </a:p>
        </p:txBody>
      </p:sp>
      <p:grpSp>
        <p:nvGrpSpPr>
          <p:cNvPr id="49156" name="Group 4"/>
          <p:cNvGrpSpPr>
            <a:grpSpLocks/>
          </p:cNvGrpSpPr>
          <p:nvPr/>
        </p:nvGrpSpPr>
        <p:grpSpPr bwMode="auto">
          <a:xfrm>
            <a:off x="1333500" y="2438400"/>
            <a:ext cx="6515100" cy="3467100"/>
            <a:chOff x="1440" y="2160"/>
            <a:chExt cx="8820" cy="4140"/>
          </a:xfrm>
        </p:grpSpPr>
        <p:sp>
          <p:nvSpPr>
            <p:cNvPr id="49158" name="Text Box 5"/>
            <p:cNvSpPr txBox="1">
              <a:spLocks noChangeArrowheads="1"/>
            </p:cNvSpPr>
            <p:nvPr/>
          </p:nvSpPr>
          <p:spPr bwMode="auto">
            <a:xfrm>
              <a:off x="1440" y="2160"/>
              <a:ext cx="234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b="1"/>
                <a:t>Define</a:t>
              </a:r>
              <a:endParaRPr lang="en-US"/>
            </a:p>
          </p:txBody>
        </p:sp>
        <p:sp>
          <p:nvSpPr>
            <p:cNvPr id="49159" name="Text Box 6"/>
            <p:cNvSpPr txBox="1">
              <a:spLocks noChangeArrowheads="1"/>
            </p:cNvSpPr>
            <p:nvPr/>
          </p:nvSpPr>
          <p:spPr bwMode="auto">
            <a:xfrm>
              <a:off x="2700" y="3060"/>
              <a:ext cx="288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b="1"/>
                <a:t>Measure</a:t>
              </a:r>
              <a:endParaRPr lang="en-US"/>
            </a:p>
          </p:txBody>
        </p:sp>
        <p:sp>
          <p:nvSpPr>
            <p:cNvPr id="49160" name="Text Box 7"/>
            <p:cNvSpPr txBox="1">
              <a:spLocks noChangeArrowheads="1"/>
            </p:cNvSpPr>
            <p:nvPr/>
          </p:nvSpPr>
          <p:spPr bwMode="auto">
            <a:xfrm>
              <a:off x="4500" y="3960"/>
              <a:ext cx="270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b="1"/>
                <a:t>Analyze</a:t>
              </a:r>
              <a:endParaRPr lang="en-US"/>
            </a:p>
          </p:txBody>
        </p:sp>
        <p:sp>
          <p:nvSpPr>
            <p:cNvPr id="49161" name="Text Box 8"/>
            <p:cNvSpPr txBox="1">
              <a:spLocks noChangeArrowheads="1"/>
            </p:cNvSpPr>
            <p:nvPr/>
          </p:nvSpPr>
          <p:spPr bwMode="auto">
            <a:xfrm>
              <a:off x="6300" y="4860"/>
              <a:ext cx="252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b="1"/>
                <a:t>Improve</a:t>
              </a:r>
              <a:endParaRPr lang="en-US"/>
            </a:p>
          </p:txBody>
        </p:sp>
        <p:sp>
          <p:nvSpPr>
            <p:cNvPr id="49162" name="Text Box 9"/>
            <p:cNvSpPr txBox="1">
              <a:spLocks noChangeArrowheads="1"/>
            </p:cNvSpPr>
            <p:nvPr/>
          </p:nvSpPr>
          <p:spPr bwMode="auto">
            <a:xfrm>
              <a:off x="7920" y="5760"/>
              <a:ext cx="234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en-US" b="1"/>
                <a:t>Control</a:t>
              </a:r>
              <a:endParaRPr lang="en-US"/>
            </a:p>
          </p:txBody>
        </p:sp>
        <p:sp>
          <p:nvSpPr>
            <p:cNvPr id="49163" name="Line 10"/>
            <p:cNvSpPr>
              <a:spLocks noChangeShapeType="1"/>
            </p:cNvSpPr>
            <p:nvPr/>
          </p:nvSpPr>
          <p:spPr bwMode="auto">
            <a:xfrm>
              <a:off x="3060" y="2700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164" name="Line 11"/>
            <p:cNvSpPr>
              <a:spLocks noChangeShapeType="1"/>
            </p:cNvSpPr>
            <p:nvPr/>
          </p:nvSpPr>
          <p:spPr bwMode="auto">
            <a:xfrm>
              <a:off x="4680" y="3600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165" name="Line 12"/>
            <p:cNvSpPr>
              <a:spLocks noChangeShapeType="1"/>
            </p:cNvSpPr>
            <p:nvPr/>
          </p:nvSpPr>
          <p:spPr bwMode="auto">
            <a:xfrm>
              <a:off x="6300" y="4500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166" name="Line 13"/>
            <p:cNvSpPr>
              <a:spLocks noChangeShapeType="1"/>
            </p:cNvSpPr>
            <p:nvPr/>
          </p:nvSpPr>
          <p:spPr bwMode="auto">
            <a:xfrm>
              <a:off x="8100" y="5400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9157" name="Text Box 14"/>
          <p:cNvSpPr txBox="1">
            <a:spLocks noChangeArrowheads="1"/>
          </p:cNvSpPr>
          <p:nvPr/>
        </p:nvSpPr>
        <p:spPr bwMode="auto">
          <a:xfrm>
            <a:off x="4041775" y="6396038"/>
            <a:ext cx="103105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(Fig. </a:t>
            </a:r>
            <a:r>
              <a:rPr lang="en-US" sz="1600" b="1" dirty="0" smtClean="0"/>
              <a:t>8.5)</a:t>
            </a:r>
            <a:endParaRPr lang="en-US" sz="16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3335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37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2839824"/>
              </p:ext>
            </p:extLst>
          </p:nvPr>
        </p:nvGraphicFramePr>
        <p:xfrm>
          <a:off x="1179871" y="1546615"/>
          <a:ext cx="7285703" cy="47155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7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382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5640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90"/>
                        </a:buClr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8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ＭＳ Ｐゴシック" pitchFamily="-105" charset="-128"/>
                        </a:rPr>
                        <a:t>The </a:t>
                      </a:r>
                      <a:r>
                        <a:rPr kumimoji="0" lang="en-US" sz="2800" b="1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ＭＳ Ｐゴシック" pitchFamily="-105" charset="-128"/>
                        </a:rPr>
                        <a:t>DMAIC Improvement Cycle </a:t>
                      </a:r>
                      <a:endParaRPr kumimoji="0" lang="en-US" sz="2800" b="0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ＭＳ Ｐゴシック" pitchFamily="-105" charset="-128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2261">
                <a:tc>
                  <a:txBody>
                    <a:bodyPr/>
                    <a:lstStyle/>
                    <a:p>
                      <a:r>
                        <a:rPr lang="en-US" dirty="0" smtClean="0"/>
                        <a:t>1. Define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Identify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customers</a:t>
                      </a:r>
                      <a:r>
                        <a:rPr lang="en-US" sz="1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service or product requirements critical to achieving customer satisfaction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1016">
                <a:tc>
                  <a:txBody>
                    <a:bodyPr/>
                    <a:lstStyle/>
                    <a:p>
                      <a:r>
                        <a:rPr lang="en-US" dirty="0" smtClean="0"/>
                        <a:t>2. Measure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Prepare a data-collection plan. Determine what to measure for each process gap and how to measure it.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4659">
                <a:tc>
                  <a:txBody>
                    <a:bodyPr/>
                    <a:lstStyle/>
                    <a:p>
                      <a:pPr>
                        <a:tabLst>
                          <a:tab pos="1312863" algn="l"/>
                        </a:tabLst>
                      </a:pPr>
                      <a:r>
                        <a:rPr lang="en-US" sz="18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Analyze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Perform a process analysis .Use Pareto charts and fishbone diagrams to identify the root causes of the process variations or defects.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74659">
                <a:tc>
                  <a:txBody>
                    <a:bodyPr/>
                    <a:lstStyle/>
                    <a:p>
                      <a:r>
                        <a:rPr lang="en-US" sz="18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Improve</a:t>
                      </a:r>
                      <a:endParaRPr lang="en-US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Design an improvement plan</a:t>
                      </a:r>
                      <a:r>
                        <a:rPr lang="en-US" sz="1800" u="non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en-US" sz="1800" u="none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</a:t>
                      </a:r>
                      <a:r>
                        <a:rPr lang="en-US" sz="1800" u="non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emove 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causes of process variation by implementing the improvement plan.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67493">
                <a:tc>
                  <a:txBody>
                    <a:bodyPr/>
                    <a:lstStyle/>
                    <a:p>
                      <a:r>
                        <a:rPr lang="en-US" sz="180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Control</a:t>
                      </a:r>
                      <a:endParaRPr lang="en-US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Monitor the process to assure that performance levels are maintained.  If performance gaps are identified, repeat Steps 1–5.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062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19300" y="13335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Elements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452563" y="1585913"/>
            <a:ext cx="6135687" cy="496887"/>
          </a:xfrm>
        </p:spPr>
        <p:txBody>
          <a:bodyPr/>
          <a:lstStyle/>
          <a:p>
            <a:pPr>
              <a:buFontTx/>
              <a:buNone/>
            </a:pPr>
            <a:r>
              <a:rPr lang="en-US" sz="2400" b="1" smtClean="0">
                <a:ea typeface="ＭＳ Ｐゴシック" pitchFamily="-105" charset="-128"/>
              </a:rPr>
              <a:t>Six Sigma Training Levels</a:t>
            </a:r>
          </a:p>
        </p:txBody>
      </p:sp>
      <p:graphicFrame>
        <p:nvGraphicFramePr>
          <p:cNvPr id="207876" name="Group 4"/>
          <p:cNvGraphicFramePr>
            <a:graphicFrameLocks noGrp="1"/>
          </p:cNvGraphicFramePr>
          <p:nvPr>
            <p:ph sz="half" idx="4294967295"/>
          </p:nvPr>
        </p:nvGraphicFramePr>
        <p:xfrm>
          <a:off x="1452563" y="2043113"/>
          <a:ext cx="6553200" cy="4405313"/>
        </p:xfrm>
        <a:graphic>
          <a:graphicData uri="http://schemas.openxmlformats.org/drawingml/2006/table">
            <a:tbl>
              <a:tblPr/>
              <a:tblGrid>
                <a:gridCol w="1281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720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5925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Levels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Description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969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Yellow Belt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Basic understanding of Six Sigma Methodology and tools in the DMAIC problem solving process. Team member on process improvement project.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969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Green Belt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A trained team member allowed to work on small, carefully defined Six Sigma projects, requiring less than a Black Belt’s full-time commitment.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9853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Black Belt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Thorough knowledge of Six Sigma philosophies and principles. Coaches successful project teams. Identifies projects and selects project team members.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969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Master Black Belt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A proven mastery of process variability reduction, waste reduction and growth principles and can effectively present training at all levels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05000" y="152400"/>
            <a:ext cx="70104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76225" y="1700213"/>
            <a:ext cx="8555038" cy="5257800"/>
          </a:xfrm>
        </p:spPr>
        <p:txBody>
          <a:bodyPr/>
          <a:lstStyle/>
          <a:p>
            <a:pPr marL="457200" indent="-457200">
              <a:lnSpc>
                <a:spcPct val="8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Flow Diagrams -</a:t>
            </a:r>
            <a:r>
              <a:rPr lang="en-US" smtClean="0">
                <a:ea typeface="ＭＳ Ｐゴシック" pitchFamily="-105" charset="-128"/>
              </a:rPr>
              <a:t> Annotated boxes representing process to show the flow of products or customers.</a:t>
            </a:r>
          </a:p>
          <a:p>
            <a:pPr marL="457200" indent="-457200">
              <a:lnSpc>
                <a:spcPct val="8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Check Sheets -</a:t>
            </a:r>
            <a:r>
              <a:rPr lang="en-US" smtClean="0">
                <a:ea typeface="ＭＳ Ｐゴシック" pitchFamily="-105" charset="-128"/>
              </a:rPr>
              <a:t> to determine frequencies for specific problems.</a:t>
            </a:r>
          </a:p>
          <a:p>
            <a:pPr marL="457200" indent="-457200">
              <a:lnSpc>
                <a:spcPct val="8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Pareto Charts -</a:t>
            </a:r>
            <a:r>
              <a:rPr lang="en-US" smtClean="0">
                <a:ea typeface="ＭＳ Ｐゴシック" pitchFamily="-105" charset="-128"/>
              </a:rPr>
              <a:t> for presenting data in an organized fashion, indicating process problems from most to least severe. </a:t>
            </a:r>
          </a:p>
          <a:p>
            <a:pPr marL="457200" indent="-457200">
              <a:lnSpc>
                <a:spcPct val="80000"/>
              </a:lnSpc>
              <a:buClr>
                <a:srgbClr val="BB7A05"/>
              </a:buClr>
              <a:buFont typeface="Wingdings" pitchFamily="2" charset="2"/>
              <a:buChar char="§"/>
            </a:pP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Cause and Effect Diagrams (Fishbone or Ishikawa diagrams) -</a:t>
            </a:r>
            <a:r>
              <a:rPr lang="en-US" smtClean="0">
                <a:ea typeface="ＭＳ Ｐゴシック" pitchFamily="-105" charset="-128"/>
              </a:rPr>
              <a:t> used to aid in brainstorming &amp; isolating the causes of a problem.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39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00238" y="152400"/>
            <a:ext cx="7315200" cy="11890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pic>
        <p:nvPicPr>
          <p:cNvPr id="52227" name="Picture 3" descr="wis080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lum contrast="8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10802" y="2443470"/>
            <a:ext cx="7313613" cy="3697287"/>
          </a:xfrm>
          <a:noFill/>
        </p:spPr>
      </p:pic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747713" y="1873250"/>
            <a:ext cx="80295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400" b="1">
                <a:solidFill>
                  <a:srgbClr val="FF6600"/>
                </a:solidFill>
              </a:rPr>
              <a:t>Process Map</a:t>
            </a:r>
            <a:r>
              <a:rPr lang="en-US" sz="2400" b="1"/>
              <a:t> for Customer Flow at a Restaurant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3952875" y="6521450"/>
            <a:ext cx="129234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dirty="0"/>
              <a:t>(</a:t>
            </a:r>
            <a:r>
              <a:rPr lang="en-US" sz="1600" b="1" dirty="0"/>
              <a:t>Figure </a:t>
            </a:r>
            <a:r>
              <a:rPr lang="en-US" sz="1600" b="1" dirty="0" smtClean="0"/>
              <a:t>8.6)</a:t>
            </a:r>
            <a:endParaRPr lang="en-US" sz="16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/>
              <a:t>©2015 Cengage Learning. All Rights Reserved. May not be scanned, copied or duplicated, or posted to a publicly accessible website, in whole or in part. </a:t>
            </a:r>
            <a:endParaRPr lang="en-US" dirty="0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4"/>
          <p:cNvSpPr>
            <a:spLocks noChangeArrowheads="1"/>
          </p:cNvSpPr>
          <p:nvPr/>
        </p:nvSpPr>
        <p:spPr bwMode="auto">
          <a:xfrm>
            <a:off x="0" y="62896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3376" name="Rectangle 130"/>
          <p:cNvSpPr>
            <a:spLocks noGrp="1" noChangeArrowheads="1"/>
          </p:cNvSpPr>
          <p:nvPr>
            <p:ph type="title" idx="4294967295"/>
          </p:nvPr>
        </p:nvSpPr>
        <p:spPr>
          <a:xfrm>
            <a:off x="1909763" y="146050"/>
            <a:ext cx="72771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41</a:t>
            </a:fld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203094"/>
              </p:ext>
            </p:extLst>
          </p:nvPr>
        </p:nvGraphicFramePr>
        <p:xfrm>
          <a:off x="1106600" y="1445976"/>
          <a:ext cx="7705106" cy="5020591"/>
        </p:xfrm>
        <a:graphic>
          <a:graphicData uri="http://schemas.openxmlformats.org/drawingml/2006/table">
            <a:tbl>
              <a:tblPr/>
              <a:tblGrid>
                <a:gridCol w="12093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04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1014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99420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383458">
                <a:tc gridSpan="10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1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	</a:t>
                      </a:r>
                      <a:r>
                        <a:rPr lang="en-US" sz="1600" b="1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Figure 8.7    Check Sheet for Problems at a Restaurant</a:t>
                      </a:r>
                      <a:r>
                        <a:rPr lang="en-US" sz="1600" b="0" dirty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en-US" sz="1600" b="1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9213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Problem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Mon.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Tues.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Wed.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Thurs.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Fri.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Sat.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Sun.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Totals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Font typeface="Symbol"/>
                        <a:buNone/>
                        <a:tabLst>
                          <a:tab pos="228600" algn="l"/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MS ??"/>
                          <a:cs typeface="Myriad Pro"/>
                        </a:rPr>
                        <a:t>% of Total</a:t>
                      </a:r>
                      <a:endParaRPr lang="en-US" sz="1600" b="1" dirty="0">
                        <a:effectLst/>
                        <a:latin typeface="Times"/>
                        <a:ea typeface="MS ??"/>
                        <a:cs typeface="Myriad Pro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921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long wait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/////////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48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26.5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cold food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9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5.0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bad food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11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6.1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393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wrong food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19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10.5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bad server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13.3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bad table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4.4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393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room temp.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15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8.3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393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 smtClean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expensive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11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6.1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3393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no parking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14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7.7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393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wrong change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///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18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9.9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Other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 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4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2.2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1448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b="1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Totals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26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18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31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14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42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Times New Roman"/>
                          <a:cs typeface="Times New Roman"/>
                        </a:rPr>
                        <a:t>43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7</a:t>
                      </a:r>
                      <a:endParaRPr lang="en-US" sz="16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11430" marR="11430" marT="1143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181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1000"/>
                        </a:spcAft>
                        <a:tabLst>
                          <a:tab pos="0" algn="l"/>
                        </a:tabLst>
                      </a:pPr>
                      <a:r>
                        <a:rPr lang="en-US" sz="1600" dirty="0">
                          <a:effectLst/>
                          <a:latin typeface="Times New Roman"/>
                          <a:ea typeface="Arial Unicode MS"/>
                          <a:cs typeface="Times New Roman"/>
                        </a:rPr>
                        <a:t>100</a:t>
                      </a:r>
                      <a:endParaRPr lang="en-US" sz="16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270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1193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1023938" y="1657350"/>
            <a:ext cx="7162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400" b="1">
                <a:solidFill>
                  <a:srgbClr val="FF6600"/>
                </a:solidFill>
              </a:rPr>
              <a:t>Pareto Chart</a:t>
            </a:r>
            <a:r>
              <a:rPr lang="en-US" sz="2400" b="1"/>
              <a:t> for Restaurant Problems</a:t>
            </a:r>
          </a:p>
        </p:txBody>
      </p:sp>
      <p:sp>
        <p:nvSpPr>
          <p:cNvPr id="1029" name="Text Box 6"/>
          <p:cNvSpPr txBox="1">
            <a:spLocks noChangeArrowheads="1"/>
          </p:cNvSpPr>
          <p:nvPr/>
        </p:nvSpPr>
        <p:spPr bwMode="auto">
          <a:xfrm>
            <a:off x="3814763" y="6074025"/>
            <a:ext cx="129234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(Figure </a:t>
            </a:r>
            <a:r>
              <a:rPr lang="en-US" sz="1600" b="1" dirty="0" smtClean="0"/>
              <a:t>8.8)</a:t>
            </a:r>
            <a:endParaRPr lang="en-US" sz="1600" b="1" dirty="0"/>
          </a:p>
        </p:txBody>
      </p:sp>
      <p:sp>
        <p:nvSpPr>
          <p:cNvPr id="1030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1895475" y="160338"/>
            <a:ext cx="7248525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753269" y="6438872"/>
            <a:ext cx="7704138" cy="320675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©2015 Cengage Learning. All Rights Reserved. May not be scanned, copied or duplicated, or posted to a publicly accessible website, in whole or in part. </a:t>
            </a:r>
            <a:endParaRPr lang="en-US" dirty="0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42</a:t>
            </a:fld>
            <a:endParaRPr lang="en-US"/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653"/>
          <a:stretch/>
        </p:blipFill>
        <p:spPr bwMode="auto">
          <a:xfrm>
            <a:off x="1023938" y="2114550"/>
            <a:ext cx="7162800" cy="3745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1193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1023938" y="1657350"/>
            <a:ext cx="7162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400" b="1">
                <a:solidFill>
                  <a:srgbClr val="FF6600"/>
                </a:solidFill>
              </a:rPr>
              <a:t>Pareto Chart</a:t>
            </a:r>
            <a:r>
              <a:rPr lang="en-US" sz="2400" b="1"/>
              <a:t> for Restaurant Problems</a:t>
            </a:r>
          </a:p>
        </p:txBody>
      </p:sp>
      <p:sp>
        <p:nvSpPr>
          <p:cNvPr id="1029" name="Text Box 6"/>
          <p:cNvSpPr txBox="1">
            <a:spLocks noChangeArrowheads="1"/>
          </p:cNvSpPr>
          <p:nvPr/>
        </p:nvSpPr>
        <p:spPr bwMode="auto">
          <a:xfrm>
            <a:off x="3814763" y="6074025"/>
            <a:ext cx="129234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(Figure </a:t>
            </a:r>
            <a:r>
              <a:rPr lang="en-US" sz="1600" b="1" dirty="0" smtClean="0"/>
              <a:t>8.8)</a:t>
            </a:r>
            <a:endParaRPr lang="en-US" sz="1600" b="1" dirty="0"/>
          </a:p>
        </p:txBody>
      </p:sp>
      <p:sp>
        <p:nvSpPr>
          <p:cNvPr id="1030" name="Rectangle 7"/>
          <p:cNvSpPr>
            <a:spLocks noGrp="1" noChangeArrowheads="1"/>
          </p:cNvSpPr>
          <p:nvPr>
            <p:ph type="title" idx="4294967295"/>
          </p:nvPr>
        </p:nvSpPr>
        <p:spPr>
          <a:xfrm>
            <a:off x="1895475" y="160338"/>
            <a:ext cx="7248525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753269" y="6438872"/>
            <a:ext cx="7704138" cy="320675"/>
          </a:xfrm>
        </p:spPr>
        <p:txBody>
          <a:bodyPr/>
          <a:lstStyle/>
          <a:p>
            <a:pPr>
              <a:defRPr/>
            </a:pPr>
            <a:r>
              <a:rPr lang="en-US" dirty="0" smtClean="0"/>
              <a:t>©2015 Cengage Learning. All Rights Reserved. May not be scanned, copied or duplicated, or posted to a publicly accessible website, in whole or in part. </a:t>
            </a:r>
            <a:endParaRPr lang="en-US" dirty="0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43</a:t>
            </a:fld>
            <a:endParaRPr lang="en-US"/>
          </a:p>
        </p:txBody>
      </p:sp>
      <p:pic>
        <p:nvPicPr>
          <p:cNvPr id="931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582" y="2325687"/>
            <a:ext cx="7477185" cy="3538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610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3738" y="1760538"/>
            <a:ext cx="3922712" cy="4365625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endParaRPr lang="en-US" sz="1800" smtClean="0">
              <a:ea typeface="ＭＳ Ｐゴシック" pitchFamily="-105" charset="-128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endParaRPr lang="en-US" sz="2400" smtClean="0">
              <a:ea typeface="ＭＳ Ｐゴシック" pitchFamily="-105" charset="-128"/>
            </a:endParaRPr>
          </a:p>
        </p:txBody>
      </p:sp>
      <p:grpSp>
        <p:nvGrpSpPr>
          <p:cNvPr id="54275" name="Group 4"/>
          <p:cNvGrpSpPr>
            <a:grpSpLocks/>
          </p:cNvGrpSpPr>
          <p:nvPr/>
        </p:nvGrpSpPr>
        <p:grpSpPr bwMode="auto">
          <a:xfrm>
            <a:off x="1485900" y="2457450"/>
            <a:ext cx="6005513" cy="3748088"/>
            <a:chOff x="1004" y="2160"/>
            <a:chExt cx="10007" cy="7200"/>
          </a:xfrm>
        </p:grpSpPr>
        <p:sp>
          <p:nvSpPr>
            <p:cNvPr id="54279" name="Text Box 27"/>
            <p:cNvSpPr txBox="1">
              <a:spLocks noChangeArrowheads="1"/>
            </p:cNvSpPr>
            <p:nvPr/>
          </p:nvSpPr>
          <p:spPr bwMode="auto">
            <a:xfrm>
              <a:off x="4353" y="3009"/>
              <a:ext cx="1939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45720" rIns="45720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Not enough tables</a:t>
              </a:r>
              <a:endParaRPr lang="en-US"/>
            </a:p>
          </p:txBody>
        </p:sp>
        <p:sp>
          <p:nvSpPr>
            <p:cNvPr id="54280" name="Text Box 21"/>
            <p:cNvSpPr txBox="1">
              <a:spLocks noChangeArrowheads="1"/>
            </p:cNvSpPr>
            <p:nvPr/>
          </p:nvSpPr>
          <p:spPr bwMode="auto">
            <a:xfrm>
              <a:off x="1179" y="2801"/>
              <a:ext cx="1963" cy="499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Run out of food</a:t>
              </a:r>
              <a:endParaRPr lang="en-US"/>
            </a:p>
          </p:txBody>
        </p:sp>
        <p:sp>
          <p:nvSpPr>
            <p:cNvPr id="54281" name="Line 5"/>
            <p:cNvSpPr>
              <a:spLocks noChangeShapeType="1"/>
            </p:cNvSpPr>
            <p:nvPr/>
          </p:nvSpPr>
          <p:spPr bwMode="auto">
            <a:xfrm>
              <a:off x="1620" y="5760"/>
              <a:ext cx="774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82" name="Text Box 6"/>
            <p:cNvSpPr txBox="1">
              <a:spLocks noChangeArrowheads="1"/>
            </p:cNvSpPr>
            <p:nvPr/>
          </p:nvSpPr>
          <p:spPr bwMode="auto">
            <a:xfrm>
              <a:off x="8018" y="7650"/>
              <a:ext cx="2232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Poor hiring practices</a:t>
              </a:r>
              <a:endParaRPr lang="en-US"/>
            </a:p>
          </p:txBody>
        </p:sp>
        <p:sp>
          <p:nvSpPr>
            <p:cNvPr id="54283" name="Text Box 7"/>
            <p:cNvSpPr txBox="1">
              <a:spLocks noChangeArrowheads="1"/>
            </p:cNvSpPr>
            <p:nvPr/>
          </p:nvSpPr>
          <p:spPr bwMode="auto">
            <a:xfrm>
              <a:off x="4378" y="3757"/>
              <a:ext cx="1959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Cooking delays</a:t>
              </a:r>
              <a:endParaRPr lang="en-US"/>
            </a:p>
          </p:txBody>
        </p:sp>
        <p:sp>
          <p:nvSpPr>
            <p:cNvPr id="54284" name="Text Box 8"/>
            <p:cNvSpPr txBox="1">
              <a:spLocks noChangeArrowheads="1"/>
            </p:cNvSpPr>
            <p:nvPr/>
          </p:nvSpPr>
          <p:spPr bwMode="auto">
            <a:xfrm>
              <a:off x="9360" y="5382"/>
              <a:ext cx="900" cy="72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 b="1">
                  <a:latin typeface="Arial Narrow" pitchFamily="34" charset="0"/>
                </a:rPr>
                <a:t>LONG</a:t>
              </a:r>
            </a:p>
            <a:p>
              <a:pPr eaLnBrk="1" hangingPunct="1"/>
              <a:r>
                <a:rPr lang="en-US" sz="1100" b="1">
                  <a:latin typeface="Arial Narrow" pitchFamily="34" charset="0"/>
                </a:rPr>
                <a:t>WAIT</a:t>
              </a:r>
              <a:endParaRPr lang="en-US"/>
            </a:p>
          </p:txBody>
        </p:sp>
        <p:sp>
          <p:nvSpPr>
            <p:cNvPr id="54285" name="Line 9"/>
            <p:cNvSpPr>
              <a:spLocks noChangeShapeType="1"/>
            </p:cNvSpPr>
            <p:nvPr/>
          </p:nvSpPr>
          <p:spPr bwMode="auto">
            <a:xfrm>
              <a:off x="6120" y="2700"/>
              <a:ext cx="1620" cy="30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86" name="Line 10"/>
            <p:cNvSpPr>
              <a:spLocks noChangeShapeType="1"/>
            </p:cNvSpPr>
            <p:nvPr/>
          </p:nvSpPr>
          <p:spPr bwMode="auto">
            <a:xfrm>
              <a:off x="3240" y="2700"/>
              <a:ext cx="1620" cy="30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87" name="Line 11"/>
            <p:cNvSpPr>
              <a:spLocks noChangeShapeType="1"/>
            </p:cNvSpPr>
            <p:nvPr/>
          </p:nvSpPr>
          <p:spPr bwMode="auto">
            <a:xfrm flipH="1">
              <a:off x="7020" y="5760"/>
              <a:ext cx="1260" cy="30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88" name="Line 12"/>
            <p:cNvSpPr>
              <a:spLocks noChangeShapeType="1"/>
            </p:cNvSpPr>
            <p:nvPr/>
          </p:nvSpPr>
          <p:spPr bwMode="auto">
            <a:xfrm flipH="1">
              <a:off x="3960" y="5760"/>
              <a:ext cx="1260" cy="30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89" name="Line 13"/>
            <p:cNvSpPr>
              <a:spLocks noChangeShapeType="1"/>
            </p:cNvSpPr>
            <p:nvPr/>
          </p:nvSpPr>
          <p:spPr bwMode="auto">
            <a:xfrm flipV="1">
              <a:off x="6660" y="3240"/>
              <a:ext cx="108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0" name="Text Box 14"/>
            <p:cNvSpPr txBox="1">
              <a:spLocks noChangeArrowheads="1"/>
            </p:cNvSpPr>
            <p:nvPr/>
          </p:nvSpPr>
          <p:spPr bwMode="auto">
            <a:xfrm>
              <a:off x="7633" y="2871"/>
              <a:ext cx="2835" cy="6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Washing machine breaks</a:t>
              </a:r>
              <a:endParaRPr lang="en-US"/>
            </a:p>
          </p:txBody>
        </p:sp>
        <p:sp>
          <p:nvSpPr>
            <p:cNvPr id="54291" name="Line 15"/>
            <p:cNvSpPr>
              <a:spLocks noChangeShapeType="1"/>
            </p:cNvSpPr>
            <p:nvPr/>
          </p:nvSpPr>
          <p:spPr bwMode="auto">
            <a:xfrm flipH="1" flipV="1">
              <a:off x="5832" y="4158"/>
              <a:ext cx="12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2" name="Line 16"/>
            <p:cNvSpPr>
              <a:spLocks noChangeShapeType="1"/>
            </p:cNvSpPr>
            <p:nvPr/>
          </p:nvSpPr>
          <p:spPr bwMode="auto">
            <a:xfrm flipV="1">
              <a:off x="7308" y="4572"/>
              <a:ext cx="108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3" name="Text Box 17"/>
            <p:cNvSpPr txBox="1">
              <a:spLocks noChangeArrowheads="1"/>
            </p:cNvSpPr>
            <p:nvPr/>
          </p:nvSpPr>
          <p:spPr bwMode="auto">
            <a:xfrm>
              <a:off x="8326" y="4331"/>
              <a:ext cx="2685" cy="6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Credit card scanner breaks</a:t>
              </a:r>
              <a:endParaRPr lang="en-US"/>
            </a:p>
          </p:txBody>
        </p:sp>
        <p:sp>
          <p:nvSpPr>
            <p:cNvPr id="54294" name="Line 18"/>
            <p:cNvSpPr>
              <a:spLocks noChangeShapeType="1"/>
            </p:cNvSpPr>
            <p:nvPr/>
          </p:nvSpPr>
          <p:spPr bwMode="auto">
            <a:xfrm flipH="1">
              <a:off x="6336" y="4374"/>
              <a:ext cx="360" cy="5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5" name="Text Box 19"/>
            <p:cNvSpPr txBox="1">
              <a:spLocks noChangeArrowheads="1"/>
            </p:cNvSpPr>
            <p:nvPr/>
          </p:nvSpPr>
          <p:spPr bwMode="auto">
            <a:xfrm>
              <a:off x="4623" y="4826"/>
              <a:ext cx="3209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New automated cooking bays</a:t>
              </a:r>
              <a:endParaRPr lang="en-US"/>
            </a:p>
          </p:txBody>
        </p:sp>
        <p:sp>
          <p:nvSpPr>
            <p:cNvPr id="54296" name="Line 20"/>
            <p:cNvSpPr>
              <a:spLocks noChangeShapeType="1"/>
            </p:cNvSpPr>
            <p:nvPr/>
          </p:nvSpPr>
          <p:spPr bwMode="auto">
            <a:xfrm flipH="1" flipV="1">
              <a:off x="2700" y="3060"/>
              <a:ext cx="90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7" name="Line 22"/>
            <p:cNvSpPr>
              <a:spLocks noChangeShapeType="1"/>
            </p:cNvSpPr>
            <p:nvPr/>
          </p:nvSpPr>
          <p:spPr bwMode="auto">
            <a:xfrm flipH="1">
              <a:off x="2880" y="3258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298" name="Text Box 23"/>
            <p:cNvSpPr txBox="1">
              <a:spLocks noChangeArrowheads="1"/>
            </p:cNvSpPr>
            <p:nvPr/>
          </p:nvSpPr>
          <p:spPr bwMode="auto">
            <a:xfrm>
              <a:off x="1443" y="3364"/>
              <a:ext cx="2333" cy="5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Late deliveries</a:t>
              </a:r>
              <a:endParaRPr lang="en-US"/>
            </a:p>
          </p:txBody>
        </p:sp>
        <p:sp>
          <p:nvSpPr>
            <p:cNvPr id="54299" name="Line 24"/>
            <p:cNvSpPr>
              <a:spLocks noChangeShapeType="1"/>
            </p:cNvSpPr>
            <p:nvPr/>
          </p:nvSpPr>
          <p:spPr bwMode="auto">
            <a:xfrm>
              <a:off x="7020" y="3456"/>
              <a:ext cx="54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0" name="Text Box 25"/>
            <p:cNvSpPr txBox="1">
              <a:spLocks noChangeArrowheads="1"/>
            </p:cNvSpPr>
            <p:nvPr/>
          </p:nvSpPr>
          <p:spPr bwMode="auto">
            <a:xfrm>
              <a:off x="7487" y="3386"/>
              <a:ext cx="3026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Needs frequent maintenance</a:t>
              </a:r>
              <a:endParaRPr lang="en-US"/>
            </a:p>
          </p:txBody>
        </p:sp>
        <p:sp>
          <p:nvSpPr>
            <p:cNvPr id="54301" name="Line 26"/>
            <p:cNvSpPr>
              <a:spLocks noChangeShapeType="1"/>
            </p:cNvSpPr>
            <p:nvPr/>
          </p:nvSpPr>
          <p:spPr bwMode="auto">
            <a:xfrm flipV="1">
              <a:off x="3834" y="3330"/>
              <a:ext cx="540" cy="5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2" name="Line 28"/>
            <p:cNvSpPr>
              <a:spLocks noChangeShapeType="1"/>
            </p:cNvSpPr>
            <p:nvPr/>
          </p:nvSpPr>
          <p:spPr bwMode="auto">
            <a:xfrm>
              <a:off x="3240" y="4500"/>
              <a:ext cx="108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3" name="Text Box 29"/>
            <p:cNvSpPr txBox="1">
              <a:spLocks noChangeArrowheads="1"/>
            </p:cNvSpPr>
            <p:nvPr/>
          </p:nvSpPr>
          <p:spPr bwMode="auto">
            <a:xfrm>
              <a:off x="1004" y="4160"/>
              <a:ext cx="2755" cy="8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Inadequate waiting area</a:t>
              </a:r>
              <a:endParaRPr lang="en-US"/>
            </a:p>
          </p:txBody>
        </p:sp>
        <p:sp>
          <p:nvSpPr>
            <p:cNvPr id="54304" name="Line 30"/>
            <p:cNvSpPr>
              <a:spLocks noChangeShapeType="1"/>
            </p:cNvSpPr>
            <p:nvPr/>
          </p:nvSpPr>
          <p:spPr bwMode="auto">
            <a:xfrm>
              <a:off x="3870" y="6660"/>
              <a:ext cx="90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5" name="Text Box 31"/>
            <p:cNvSpPr txBox="1">
              <a:spLocks noChangeArrowheads="1"/>
            </p:cNvSpPr>
            <p:nvPr/>
          </p:nvSpPr>
          <p:spPr bwMode="auto">
            <a:xfrm>
              <a:off x="1736" y="6199"/>
              <a:ext cx="2337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r" eaLnBrk="1" hangingPunct="1"/>
              <a:r>
                <a:rPr lang="en-US" sz="1100">
                  <a:latin typeface="Arial Narrow" pitchFamily="34" charset="0"/>
                </a:rPr>
                <a:t>Too much overbooking</a:t>
              </a:r>
              <a:endParaRPr lang="en-US"/>
            </a:p>
          </p:txBody>
        </p:sp>
        <p:sp>
          <p:nvSpPr>
            <p:cNvPr id="54306" name="Line 32"/>
            <p:cNvSpPr>
              <a:spLocks noChangeShapeType="1"/>
            </p:cNvSpPr>
            <p:nvPr/>
          </p:nvSpPr>
          <p:spPr bwMode="auto">
            <a:xfrm flipV="1">
              <a:off x="4500" y="7020"/>
              <a:ext cx="72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7" name="Text Box 33"/>
            <p:cNvSpPr txBox="1">
              <a:spLocks noChangeArrowheads="1"/>
            </p:cNvSpPr>
            <p:nvPr/>
          </p:nvSpPr>
          <p:spPr bwMode="auto">
            <a:xfrm>
              <a:off x="4813" y="6582"/>
              <a:ext cx="2315" cy="6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Preference to VIPs</a:t>
              </a:r>
              <a:endParaRPr lang="en-US"/>
            </a:p>
          </p:txBody>
        </p:sp>
        <p:sp>
          <p:nvSpPr>
            <p:cNvPr id="54308" name="Line 34"/>
            <p:cNvSpPr>
              <a:spLocks noChangeShapeType="1"/>
            </p:cNvSpPr>
            <p:nvPr/>
          </p:nvSpPr>
          <p:spPr bwMode="auto">
            <a:xfrm>
              <a:off x="3726" y="7398"/>
              <a:ext cx="72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09" name="Text Box 35"/>
            <p:cNvSpPr txBox="1">
              <a:spLocks noChangeArrowheads="1"/>
            </p:cNvSpPr>
            <p:nvPr/>
          </p:nvSpPr>
          <p:spPr bwMode="auto">
            <a:xfrm>
              <a:off x="1927" y="6958"/>
              <a:ext cx="2134" cy="8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r" eaLnBrk="1" hangingPunct="1"/>
              <a:r>
                <a:rPr lang="en-US" sz="1100">
                  <a:latin typeface="Arial Narrow" pitchFamily="34" charset="0"/>
                </a:rPr>
                <a:t>Can’t find customers</a:t>
              </a:r>
              <a:endParaRPr lang="en-US"/>
            </a:p>
          </p:txBody>
        </p:sp>
        <p:sp>
          <p:nvSpPr>
            <p:cNvPr id="54310" name="Line 36"/>
            <p:cNvSpPr>
              <a:spLocks noChangeShapeType="1"/>
            </p:cNvSpPr>
            <p:nvPr/>
          </p:nvSpPr>
          <p:spPr bwMode="auto">
            <a:xfrm flipV="1">
              <a:off x="4320" y="7920"/>
              <a:ext cx="720" cy="1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11" name="Text Box 37"/>
            <p:cNvSpPr txBox="1">
              <a:spLocks noChangeArrowheads="1"/>
            </p:cNvSpPr>
            <p:nvPr/>
          </p:nvSpPr>
          <p:spPr bwMode="auto">
            <a:xfrm>
              <a:off x="4908" y="7689"/>
              <a:ext cx="2484" cy="10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No system for food or drink pickup</a:t>
              </a:r>
              <a:endParaRPr lang="en-US"/>
            </a:p>
          </p:txBody>
        </p:sp>
        <p:sp>
          <p:nvSpPr>
            <p:cNvPr id="54312" name="Line 38"/>
            <p:cNvSpPr>
              <a:spLocks noChangeShapeType="1"/>
            </p:cNvSpPr>
            <p:nvPr/>
          </p:nvSpPr>
          <p:spPr bwMode="auto">
            <a:xfrm flipV="1">
              <a:off x="7740" y="6660"/>
              <a:ext cx="72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13" name="Text Box 39"/>
            <p:cNvSpPr txBox="1">
              <a:spLocks noChangeArrowheads="1"/>
            </p:cNvSpPr>
            <p:nvPr/>
          </p:nvSpPr>
          <p:spPr bwMode="auto">
            <a:xfrm>
              <a:off x="8397" y="6408"/>
              <a:ext cx="2350" cy="6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Understaffed shifts</a:t>
              </a:r>
              <a:endParaRPr lang="en-US"/>
            </a:p>
          </p:txBody>
        </p:sp>
        <p:sp>
          <p:nvSpPr>
            <p:cNvPr id="54314" name="Line 40"/>
            <p:cNvSpPr>
              <a:spLocks noChangeShapeType="1"/>
            </p:cNvSpPr>
            <p:nvPr/>
          </p:nvSpPr>
          <p:spPr bwMode="auto">
            <a:xfrm>
              <a:off x="8100" y="6840"/>
              <a:ext cx="36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15" name="Text Box 41"/>
            <p:cNvSpPr txBox="1">
              <a:spLocks noChangeArrowheads="1"/>
            </p:cNvSpPr>
            <p:nvPr/>
          </p:nvSpPr>
          <p:spPr bwMode="auto">
            <a:xfrm>
              <a:off x="8360" y="7107"/>
              <a:ext cx="1710" cy="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High turnover</a:t>
              </a:r>
              <a:endParaRPr lang="en-US"/>
            </a:p>
          </p:txBody>
        </p:sp>
        <p:sp>
          <p:nvSpPr>
            <p:cNvPr id="54316" name="Line 42"/>
            <p:cNvSpPr>
              <a:spLocks noChangeShapeType="1"/>
            </p:cNvSpPr>
            <p:nvPr/>
          </p:nvSpPr>
          <p:spPr bwMode="auto">
            <a:xfrm flipH="1" flipV="1">
              <a:off x="7200" y="6660"/>
              <a:ext cx="360" cy="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17" name="Text Box 43"/>
            <p:cNvSpPr txBox="1">
              <a:spLocks noChangeArrowheads="1"/>
            </p:cNvSpPr>
            <p:nvPr/>
          </p:nvSpPr>
          <p:spPr bwMode="auto">
            <a:xfrm>
              <a:off x="5619" y="6143"/>
              <a:ext cx="2608" cy="5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en-US" sz="1100">
                  <a:latin typeface="Arial Narrow" pitchFamily="34" charset="0"/>
                </a:rPr>
                <a:t>Untrained servers, cooks</a:t>
              </a:r>
              <a:endParaRPr lang="en-US"/>
            </a:p>
          </p:txBody>
        </p:sp>
        <p:sp>
          <p:nvSpPr>
            <p:cNvPr id="54318" name="Line 44"/>
            <p:cNvSpPr>
              <a:spLocks noChangeShapeType="1"/>
            </p:cNvSpPr>
            <p:nvPr/>
          </p:nvSpPr>
          <p:spPr bwMode="auto">
            <a:xfrm flipV="1">
              <a:off x="7218" y="7920"/>
              <a:ext cx="90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19" name="Line 45"/>
            <p:cNvSpPr>
              <a:spLocks noChangeShapeType="1"/>
            </p:cNvSpPr>
            <p:nvPr/>
          </p:nvSpPr>
          <p:spPr bwMode="auto">
            <a:xfrm flipH="1" flipV="1">
              <a:off x="6840" y="7560"/>
              <a:ext cx="540" cy="3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320" name="Text Box 46"/>
            <p:cNvSpPr txBox="1">
              <a:spLocks noChangeArrowheads="1"/>
            </p:cNvSpPr>
            <p:nvPr/>
          </p:nvSpPr>
          <p:spPr bwMode="auto">
            <a:xfrm>
              <a:off x="5692" y="7138"/>
              <a:ext cx="1811" cy="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r" eaLnBrk="1" hangingPunct="1"/>
              <a:r>
                <a:rPr lang="en-US" sz="1100">
                  <a:latin typeface="Arial Narrow" pitchFamily="34" charset="0"/>
                </a:rPr>
                <a:t>No supervision</a:t>
              </a:r>
              <a:endParaRPr lang="en-US"/>
            </a:p>
          </p:txBody>
        </p:sp>
        <p:sp>
          <p:nvSpPr>
            <p:cNvPr id="54321" name="Text Box 47"/>
            <p:cNvSpPr txBox="1">
              <a:spLocks noChangeArrowheads="1"/>
            </p:cNvSpPr>
            <p:nvPr/>
          </p:nvSpPr>
          <p:spPr bwMode="auto">
            <a:xfrm>
              <a:off x="2880" y="8820"/>
              <a:ext cx="180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/>
              <a:r>
                <a:rPr lang="pt-BR" sz="1200" b="1"/>
                <a:t>Methods</a:t>
              </a:r>
              <a:endParaRPr lang="en-US"/>
            </a:p>
          </p:txBody>
        </p:sp>
        <p:sp>
          <p:nvSpPr>
            <p:cNvPr id="54322" name="Text Box 48"/>
            <p:cNvSpPr txBox="1">
              <a:spLocks noChangeArrowheads="1"/>
            </p:cNvSpPr>
            <p:nvPr/>
          </p:nvSpPr>
          <p:spPr bwMode="auto">
            <a:xfrm>
              <a:off x="6120" y="8820"/>
              <a:ext cx="180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pt-BR" sz="1200" b="1"/>
                <a:t>Manpower</a:t>
              </a:r>
              <a:endParaRPr lang="en-US"/>
            </a:p>
          </p:txBody>
        </p:sp>
        <p:sp>
          <p:nvSpPr>
            <p:cNvPr id="54323" name="Text Box 49"/>
            <p:cNvSpPr txBox="1">
              <a:spLocks noChangeArrowheads="1"/>
            </p:cNvSpPr>
            <p:nvPr/>
          </p:nvSpPr>
          <p:spPr bwMode="auto">
            <a:xfrm>
              <a:off x="5220" y="2160"/>
              <a:ext cx="180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pt-BR" sz="1200" b="1"/>
                <a:t>Machinery</a:t>
              </a:r>
              <a:endParaRPr lang="en-US"/>
            </a:p>
          </p:txBody>
        </p:sp>
        <p:sp>
          <p:nvSpPr>
            <p:cNvPr id="54324" name="Text Box 50"/>
            <p:cNvSpPr txBox="1">
              <a:spLocks noChangeArrowheads="1"/>
            </p:cNvSpPr>
            <p:nvPr/>
          </p:nvSpPr>
          <p:spPr bwMode="auto">
            <a:xfrm>
              <a:off x="2340" y="2160"/>
              <a:ext cx="1620" cy="54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algn="ctr" eaLnBrk="1" hangingPunct="1"/>
              <a:r>
                <a:rPr lang="pt-BR" sz="1200" b="1"/>
                <a:t>Material</a:t>
              </a:r>
              <a:endParaRPr lang="en-US"/>
            </a:p>
          </p:txBody>
        </p:sp>
      </p:grpSp>
      <p:sp>
        <p:nvSpPr>
          <p:cNvPr id="54276" name="Rectangle 51"/>
          <p:cNvSpPr>
            <a:spLocks noChangeArrowheads="1"/>
          </p:cNvSpPr>
          <p:nvPr/>
        </p:nvSpPr>
        <p:spPr bwMode="auto">
          <a:xfrm>
            <a:off x="1695450" y="1643063"/>
            <a:ext cx="70104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400" b="1">
                <a:solidFill>
                  <a:srgbClr val="FF6600"/>
                </a:solidFill>
              </a:rPr>
              <a:t>Cause and Effect Diagram</a:t>
            </a:r>
            <a:r>
              <a:rPr lang="en-US" sz="2400" b="1"/>
              <a:t> for the Long Wait Problem</a:t>
            </a:r>
          </a:p>
        </p:txBody>
      </p:sp>
      <p:sp>
        <p:nvSpPr>
          <p:cNvPr id="54277" name="Text Box 52"/>
          <p:cNvSpPr txBox="1">
            <a:spLocks noChangeArrowheads="1"/>
          </p:cNvSpPr>
          <p:nvPr/>
        </p:nvSpPr>
        <p:spPr bwMode="auto">
          <a:xfrm>
            <a:off x="3937000" y="6419850"/>
            <a:ext cx="129234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(Figure </a:t>
            </a:r>
            <a:r>
              <a:rPr lang="en-US" sz="1600" b="1" dirty="0" smtClean="0"/>
              <a:t>8.9)</a:t>
            </a:r>
            <a:endParaRPr lang="en-US" sz="1600" b="1" dirty="0"/>
          </a:p>
        </p:txBody>
      </p:sp>
      <p:sp>
        <p:nvSpPr>
          <p:cNvPr id="54278" name="Rectangle 53"/>
          <p:cNvSpPr>
            <a:spLocks noGrp="1" noChangeArrowheads="1"/>
          </p:cNvSpPr>
          <p:nvPr>
            <p:ph type="title" idx="4294967295"/>
          </p:nvPr>
        </p:nvSpPr>
        <p:spPr>
          <a:xfrm>
            <a:off x="1909763" y="146050"/>
            <a:ext cx="7191375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614488"/>
            <a:ext cx="7994650" cy="4724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Statistical Process Control  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 Allows firms to –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visually monitor process performance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compare the performance to desired levels or standards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take corrective action </a:t>
            </a:r>
          </a:p>
          <a:p>
            <a:pPr marL="0" indent="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 Firms –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gather process performance data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create </a:t>
            </a:r>
            <a:r>
              <a:rPr lang="en-US" sz="2200" smtClean="0">
                <a:solidFill>
                  <a:srgbClr val="FF6600"/>
                </a:solidFill>
                <a:ea typeface="ＭＳ Ｐゴシック" pitchFamily="-105" charset="-128"/>
              </a:rPr>
              <a:t>control charts</a:t>
            </a:r>
            <a:r>
              <a:rPr lang="en-US" sz="2200" smtClean="0">
                <a:ea typeface="ＭＳ Ｐゴシック" pitchFamily="-105" charset="-128"/>
              </a:rPr>
              <a:t> to monitor process variability</a:t>
            </a:r>
          </a:p>
          <a:p>
            <a:pPr lvl="1"/>
            <a:r>
              <a:rPr lang="en-US" sz="2200" smtClean="0">
                <a:ea typeface="ＭＳ Ｐゴシック" pitchFamily="-105" charset="-128"/>
              </a:rPr>
              <a:t>then collect sample measurements of the process over time and plot on charts.</a:t>
            </a:r>
          </a:p>
        </p:txBody>
      </p:sp>
      <p:sp>
        <p:nvSpPr>
          <p:cNvPr id="5529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909763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0088" y="1609725"/>
            <a:ext cx="8070850" cy="45259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Statistical Process Control</a:t>
            </a:r>
            <a:endParaRPr lang="en-US" dirty="0" smtClean="0">
              <a:ea typeface="ＭＳ Ｐゴシック" pitchFamily="-105" charset="-128"/>
            </a:endParaRPr>
          </a:p>
          <a:p>
            <a:pPr marL="0" indent="0">
              <a:buClr>
                <a:srgbClr val="BB7A05"/>
              </a:buClr>
              <a:buNone/>
            </a:pP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Natural variations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expected and random (can’t control)</a:t>
            </a:r>
          </a:p>
          <a:p>
            <a:pPr marL="0" indent="0">
              <a:buClr>
                <a:srgbClr val="BB7A05"/>
              </a:buClr>
              <a:buNone/>
            </a:pP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Assignable variations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have a specific cause (can control)</a:t>
            </a:r>
          </a:p>
          <a:p>
            <a:pPr marL="0" indent="0">
              <a:buClr>
                <a:srgbClr val="BB7A05"/>
              </a:buClr>
              <a:buNone/>
            </a:pP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Variable data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continuous, (e.g., weight)</a:t>
            </a:r>
          </a:p>
          <a:p>
            <a:pPr marL="0" indent="0">
              <a:buClr>
                <a:srgbClr val="BB7A05"/>
              </a:buClr>
              <a:buNone/>
            </a:pP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Attribute data</a:t>
            </a:r>
            <a:r>
              <a:rPr lang="en-US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 indicate some attribute such as color &amp; satisfaction, or beauty. </a:t>
            </a:r>
          </a:p>
        </p:txBody>
      </p:sp>
      <p:sp>
        <p:nvSpPr>
          <p:cNvPr id="5632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524000"/>
            <a:ext cx="8097838" cy="53340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Statistical Process Control</a:t>
            </a:r>
            <a:endParaRPr lang="en-US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FontTx/>
              <a:buNone/>
            </a:pPr>
            <a:endParaRPr lang="en-US" sz="800" b="1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Variable Control Charts</a:t>
            </a:r>
            <a:r>
              <a:rPr lang="en-US" sz="2400" b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(2 types):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200" dirty="0" smtClean="0">
                <a:solidFill>
                  <a:srgbClr val="FF6600"/>
                </a:solidFill>
                <a:ea typeface="ＭＳ Ｐゴシック" pitchFamily="-105" charset="-128"/>
              </a:rPr>
              <a:t>x-bar chart</a:t>
            </a:r>
            <a:r>
              <a:rPr lang="en-US" sz="2200" dirty="0" smtClean="0">
                <a:ea typeface="ＭＳ Ｐゴシック" pitchFamily="-105" charset="-128"/>
              </a:rPr>
              <a:t> tracks central tendency of sample means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200" dirty="0" smtClean="0">
                <a:solidFill>
                  <a:srgbClr val="FF6600"/>
                </a:solidFill>
                <a:ea typeface="ＭＳ Ｐゴシック" pitchFamily="-105" charset="-128"/>
              </a:rPr>
              <a:t>R-chart</a:t>
            </a:r>
            <a:r>
              <a:rPr lang="en-US" sz="2200" dirty="0" smtClean="0">
                <a:ea typeface="ＭＳ Ｐゴシック" pitchFamily="-105" charset="-128"/>
              </a:rPr>
              <a:t> tracks sample ranges</a:t>
            </a: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sz="2600" b="1" dirty="0" smtClean="0">
                <a:ea typeface="ＭＳ Ｐゴシック" pitchFamily="-105" charset="-128"/>
              </a:rPr>
              <a:t>Steps – 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Gather data when the process is in control.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Calculate the mean &amp; the range for each sample.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Calculate the overall mean and average range of all the samples. Use the x-means to calculate the upper &amp; lower control limits.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Use the means &amp; control limits to construct x-bar and R control charts.</a:t>
            </a:r>
          </a:p>
          <a:p>
            <a:pPr marL="457200" indent="-457200">
              <a:lnSpc>
                <a:spcPct val="90000"/>
              </a:lnSpc>
              <a:buClr>
                <a:srgbClr val="BB7A05"/>
              </a:buClr>
              <a:buFontTx/>
              <a:buAutoNum type="arabicPeriod"/>
            </a:pPr>
            <a:r>
              <a:rPr lang="en-US" sz="2400" dirty="0" smtClean="0">
                <a:ea typeface="ＭＳ Ｐゴシック" pitchFamily="-105" charset="-128"/>
              </a:rPr>
              <a:t>Collect samples over time and plot.</a:t>
            </a:r>
          </a:p>
        </p:txBody>
      </p:sp>
      <p:sp>
        <p:nvSpPr>
          <p:cNvPr id="57347" name="Rectangle 5"/>
          <p:cNvSpPr>
            <a:spLocks noChangeArrowheads="1"/>
          </p:cNvSpPr>
          <p:nvPr/>
        </p:nvSpPr>
        <p:spPr bwMode="auto">
          <a:xfrm>
            <a:off x="0" y="3154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9" name="Rectangle 8"/>
          <p:cNvSpPr>
            <a:spLocks noChangeArrowheads="1"/>
          </p:cNvSpPr>
          <p:nvPr/>
        </p:nvSpPr>
        <p:spPr bwMode="auto">
          <a:xfrm>
            <a:off x="0" y="3187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0" name="Rectangle 9"/>
          <p:cNvSpPr>
            <a:spLocks noChangeArrowheads="1"/>
          </p:cNvSpPr>
          <p:nvPr/>
        </p:nvSpPr>
        <p:spPr bwMode="auto">
          <a:xfrm>
            <a:off x="0" y="339725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57351" name="Rectangle 10"/>
          <p:cNvSpPr>
            <a:spLocks noChangeArrowheads="1"/>
          </p:cNvSpPr>
          <p:nvPr/>
        </p:nvSpPr>
        <p:spPr bwMode="auto">
          <a:xfrm>
            <a:off x="0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2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42950" y="1685925"/>
            <a:ext cx="6477000" cy="685800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Formula’s</a:t>
            </a:r>
            <a:endParaRPr lang="en-US" smtClean="0">
              <a:ea typeface="ＭＳ Ｐゴシック" pitchFamily="-105" charset="-128"/>
            </a:endParaRPr>
          </a:p>
        </p:txBody>
      </p:sp>
      <p:sp>
        <p:nvSpPr>
          <p:cNvPr id="2063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064" name="Rectangle 6"/>
          <p:cNvSpPr>
            <a:spLocks noChangeArrowheads="1"/>
          </p:cNvSpPr>
          <p:nvPr/>
        </p:nvSpPr>
        <p:spPr bwMode="auto">
          <a:xfrm>
            <a:off x="2286000" y="358140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grpSp>
        <p:nvGrpSpPr>
          <p:cNvPr id="2065" name="Group 7"/>
          <p:cNvGrpSpPr>
            <a:grpSpLocks/>
          </p:cNvGrpSpPr>
          <p:nvPr/>
        </p:nvGrpSpPr>
        <p:grpSpPr bwMode="auto">
          <a:xfrm>
            <a:off x="2366963" y="2286000"/>
            <a:ext cx="4286250" cy="1257300"/>
            <a:chOff x="1920" y="3168"/>
            <a:chExt cx="2700" cy="792"/>
          </a:xfrm>
        </p:grpSpPr>
        <p:graphicFrame>
          <p:nvGraphicFramePr>
            <p:cNvPr id="2058" name="Object 8"/>
            <p:cNvGraphicFramePr>
              <a:graphicFrameLocks noChangeAspect="1"/>
            </p:cNvGraphicFramePr>
            <p:nvPr/>
          </p:nvGraphicFramePr>
          <p:xfrm>
            <a:off x="2352" y="3216"/>
            <a:ext cx="470" cy="74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86" name="Equation" r:id="rId3" imgW="406224" imgH="647419" progId="Equation.3">
                    <p:embed/>
                  </p:oleObj>
                </mc:Choice>
                <mc:Fallback>
                  <p:oleObj name="Equation" r:id="rId3" imgW="406224" imgH="647419" progId="Equation.3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352" y="3216"/>
                          <a:ext cx="470" cy="74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059" name="Object 9"/>
            <p:cNvGraphicFramePr>
              <a:graphicFrameLocks noChangeAspect="1"/>
            </p:cNvGraphicFramePr>
            <p:nvPr/>
          </p:nvGraphicFramePr>
          <p:xfrm>
            <a:off x="1920" y="3456"/>
            <a:ext cx="189" cy="36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87" name="Equation" r:id="rId5" imgW="139579" imgH="266469" progId="Equation.3">
                    <p:embed/>
                  </p:oleObj>
                </mc:Choice>
                <mc:Fallback>
                  <p:oleObj name="Equation" r:id="rId5" imgW="139579" imgH="266469" progId="Equation.3">
                    <p:embed/>
                    <p:pic>
                      <p:nvPicPr>
                        <p:cNvPr id="0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0" y="3456"/>
                          <a:ext cx="189" cy="36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91" name="Rectangle 10"/>
            <p:cNvSpPr>
              <a:spLocks noChangeArrowheads="1"/>
            </p:cNvSpPr>
            <p:nvPr/>
          </p:nvSpPr>
          <p:spPr bwMode="auto">
            <a:xfrm>
              <a:off x="3840" y="3552"/>
              <a:ext cx="267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/>
            <a:p>
              <a:r>
                <a:rPr lang="en-US" sz="1200">
                  <a:cs typeface="Times New Roman" pitchFamily="18" charset="0"/>
                </a:rPr>
                <a:t> </a:t>
              </a:r>
              <a:r>
                <a:rPr lang="en-US">
                  <a:cs typeface="Times New Roman" pitchFamily="18" charset="0"/>
                </a:rPr>
                <a:t>=</a:t>
              </a:r>
              <a:r>
                <a:rPr lang="en-US"/>
                <a:t> </a:t>
              </a:r>
            </a:p>
          </p:txBody>
        </p:sp>
        <p:sp>
          <p:nvSpPr>
            <p:cNvPr id="2092" name="Text Box 11"/>
            <p:cNvSpPr txBox="1">
              <a:spLocks noChangeArrowheads="1"/>
            </p:cNvSpPr>
            <p:nvPr/>
          </p:nvSpPr>
          <p:spPr bwMode="auto">
            <a:xfrm>
              <a:off x="2112" y="3600"/>
              <a:ext cx="19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/>
                <a:t>=</a:t>
              </a:r>
            </a:p>
          </p:txBody>
        </p:sp>
        <p:sp>
          <p:nvSpPr>
            <p:cNvPr id="2093" name="Rectangle 12"/>
            <p:cNvSpPr>
              <a:spLocks noChangeArrowheads="1"/>
            </p:cNvSpPr>
            <p:nvPr/>
          </p:nvSpPr>
          <p:spPr bwMode="auto">
            <a:xfrm>
              <a:off x="3216" y="3600"/>
              <a:ext cx="163" cy="1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/>
            <a:p>
              <a:r>
                <a:rPr lang="en-US" sz="1200">
                  <a:cs typeface="Times New Roman" pitchFamily="18" charset="0"/>
                </a:rPr>
                <a:t> </a:t>
              </a:r>
              <a:r>
                <a:rPr lang="en-US" sz="900"/>
                <a:t> </a:t>
              </a:r>
              <a:endParaRPr lang="en-US"/>
            </a:p>
          </p:txBody>
        </p:sp>
        <p:graphicFrame>
          <p:nvGraphicFramePr>
            <p:cNvPr id="2060" name="Object 13"/>
            <p:cNvGraphicFramePr>
              <a:graphicFrameLocks noChangeAspect="1"/>
            </p:cNvGraphicFramePr>
            <p:nvPr/>
          </p:nvGraphicFramePr>
          <p:xfrm>
            <a:off x="3552" y="3408"/>
            <a:ext cx="353" cy="4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88" name="Equation" r:id="rId7" imgW="165028" imgH="228501" progId="Equation.3">
                    <p:embed/>
                  </p:oleObj>
                </mc:Choice>
                <mc:Fallback>
                  <p:oleObj name="Equation" r:id="rId7" imgW="165028" imgH="228501" progId="Equation.3">
                    <p:embed/>
                    <p:pic>
                      <p:nvPicPr>
                        <p:cNvPr id="0" name="Object 1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552" y="3408"/>
                          <a:ext cx="353" cy="43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061" name="Object 14"/>
            <p:cNvGraphicFramePr>
              <a:graphicFrameLocks noChangeAspect="1"/>
            </p:cNvGraphicFramePr>
            <p:nvPr/>
          </p:nvGraphicFramePr>
          <p:xfrm>
            <a:off x="4128" y="3168"/>
            <a:ext cx="492" cy="74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89" name="Equation" r:id="rId9" imgW="431800" imgH="647700" progId="Equation.3">
                    <p:embed/>
                  </p:oleObj>
                </mc:Choice>
                <mc:Fallback>
                  <p:oleObj name="Equation" r:id="rId9" imgW="431800" imgH="647700" progId="Equation.3">
                    <p:embed/>
                    <p:pic>
                      <p:nvPicPr>
                        <p:cNvPr id="0" name="Object 1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128" y="3168"/>
                          <a:ext cx="492" cy="74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066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067" name="Rectangle 17"/>
          <p:cNvSpPr>
            <a:spLocks noChangeArrowheads="1"/>
          </p:cNvSpPr>
          <p:nvPr/>
        </p:nvSpPr>
        <p:spPr bwMode="auto">
          <a:xfrm>
            <a:off x="0" y="26670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2068" name="Rectangle 18"/>
          <p:cNvSpPr>
            <a:spLocks noChangeArrowheads="1"/>
          </p:cNvSpPr>
          <p:nvPr/>
        </p:nvSpPr>
        <p:spPr bwMode="auto">
          <a:xfrm>
            <a:off x="0" y="32718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069" name="Rectangle 19"/>
          <p:cNvSpPr>
            <a:spLocks noChangeArrowheads="1"/>
          </p:cNvSpPr>
          <p:nvPr/>
        </p:nvSpPr>
        <p:spPr bwMode="auto">
          <a:xfrm>
            <a:off x="0" y="33242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pSp>
        <p:nvGrpSpPr>
          <p:cNvPr id="2070" name="Group 20"/>
          <p:cNvGrpSpPr>
            <a:grpSpLocks/>
          </p:cNvGrpSpPr>
          <p:nvPr/>
        </p:nvGrpSpPr>
        <p:grpSpPr bwMode="auto">
          <a:xfrm>
            <a:off x="1976438" y="4000500"/>
            <a:ext cx="2720975" cy="900113"/>
            <a:chOff x="1632" y="2592"/>
            <a:chExt cx="1714" cy="567"/>
          </a:xfrm>
        </p:grpSpPr>
        <p:graphicFrame>
          <p:nvGraphicFramePr>
            <p:cNvPr id="2055" name="Object 21"/>
            <p:cNvGraphicFramePr>
              <a:graphicFrameLocks noChangeAspect="1"/>
            </p:cNvGraphicFramePr>
            <p:nvPr/>
          </p:nvGraphicFramePr>
          <p:xfrm>
            <a:off x="2016" y="2928"/>
            <a:ext cx="114" cy="22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0" name="Equation" r:id="rId11" imgW="139579" imgH="266469" progId="Equation.3">
                    <p:embed/>
                  </p:oleObj>
                </mc:Choice>
                <mc:Fallback>
                  <p:oleObj name="Equation" r:id="rId11" imgW="139579" imgH="266469" progId="Equation.3">
                    <p:embed/>
                    <p:pic>
                      <p:nvPicPr>
                        <p:cNvPr id="0" name="Object 2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016" y="2928"/>
                          <a:ext cx="114" cy="22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87" name="Text Box 22"/>
            <p:cNvSpPr txBox="1">
              <a:spLocks noChangeArrowheads="1"/>
            </p:cNvSpPr>
            <p:nvPr/>
          </p:nvSpPr>
          <p:spPr bwMode="auto">
            <a:xfrm>
              <a:off x="1632" y="2832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UCL</a:t>
              </a:r>
            </a:p>
          </p:txBody>
        </p:sp>
        <p:sp>
          <p:nvSpPr>
            <p:cNvPr id="2088" name="Rectangle 23"/>
            <p:cNvSpPr>
              <a:spLocks noChangeArrowheads="1"/>
            </p:cNvSpPr>
            <p:nvPr/>
          </p:nvSpPr>
          <p:spPr bwMode="auto">
            <a:xfrm>
              <a:off x="1728" y="2928"/>
              <a:ext cx="15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/>
                <a:t> </a:t>
              </a:r>
            </a:p>
          </p:txBody>
        </p:sp>
        <p:sp>
          <p:nvSpPr>
            <p:cNvPr id="2089" name="Text Box 24"/>
            <p:cNvSpPr txBox="1">
              <a:spLocks noChangeArrowheads="1"/>
            </p:cNvSpPr>
            <p:nvPr/>
          </p:nvSpPr>
          <p:spPr bwMode="auto">
            <a:xfrm>
              <a:off x="2160" y="2832"/>
              <a:ext cx="2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/>
                <a:t>=</a:t>
              </a:r>
            </a:p>
          </p:txBody>
        </p:sp>
        <p:graphicFrame>
          <p:nvGraphicFramePr>
            <p:cNvPr id="2056" name="Object 25"/>
            <p:cNvGraphicFramePr>
              <a:graphicFrameLocks noChangeAspect="1"/>
            </p:cNvGraphicFramePr>
            <p:nvPr/>
          </p:nvGraphicFramePr>
          <p:xfrm>
            <a:off x="2400" y="2592"/>
            <a:ext cx="243" cy="5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1" name="Equation" r:id="rId12" imgW="139579" imgH="266469" progId="Equation.3">
                    <p:embed/>
                  </p:oleObj>
                </mc:Choice>
                <mc:Fallback>
                  <p:oleObj name="Equation" r:id="rId12" imgW="139579" imgH="266469" progId="Equation.3">
                    <p:embed/>
                    <p:pic>
                      <p:nvPicPr>
                        <p:cNvPr id="0" name="Object 2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400" y="2592"/>
                          <a:ext cx="243" cy="53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90" name="Text Box 26"/>
            <p:cNvSpPr txBox="1">
              <a:spLocks noChangeArrowheads="1"/>
            </p:cNvSpPr>
            <p:nvPr/>
          </p:nvSpPr>
          <p:spPr bwMode="auto">
            <a:xfrm>
              <a:off x="2736" y="2832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+ A</a:t>
              </a:r>
              <a:r>
                <a:rPr lang="en-US" sz="2000" baseline="-25000"/>
                <a:t>2</a:t>
              </a:r>
              <a:r>
                <a:rPr lang="en-US" sz="2000"/>
                <a:t> </a:t>
              </a:r>
            </a:p>
          </p:txBody>
        </p:sp>
        <p:graphicFrame>
          <p:nvGraphicFramePr>
            <p:cNvPr id="2057" name="Object 27"/>
            <p:cNvGraphicFramePr>
              <a:graphicFrameLocks noChangeAspect="1"/>
            </p:cNvGraphicFramePr>
            <p:nvPr/>
          </p:nvGraphicFramePr>
          <p:xfrm>
            <a:off x="3120" y="2784"/>
            <a:ext cx="226" cy="2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2" name="Equation" r:id="rId13" imgW="165028" imgH="228501" progId="Equation.3">
                    <p:embed/>
                  </p:oleObj>
                </mc:Choice>
                <mc:Fallback>
                  <p:oleObj name="Equation" r:id="rId13" imgW="165028" imgH="228501" progId="Equation.3">
                    <p:embed/>
                    <p:pic>
                      <p:nvPicPr>
                        <p:cNvPr id="0" name="Object 2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120" y="2784"/>
                          <a:ext cx="226" cy="27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071" name="Group 28"/>
          <p:cNvGrpSpPr>
            <a:grpSpLocks/>
          </p:cNvGrpSpPr>
          <p:nvPr/>
        </p:nvGrpSpPr>
        <p:grpSpPr bwMode="auto">
          <a:xfrm>
            <a:off x="2014538" y="4857750"/>
            <a:ext cx="2720975" cy="900113"/>
            <a:chOff x="3744" y="2592"/>
            <a:chExt cx="1714" cy="567"/>
          </a:xfrm>
        </p:grpSpPr>
        <p:graphicFrame>
          <p:nvGraphicFramePr>
            <p:cNvPr id="2052" name="Object 29"/>
            <p:cNvGraphicFramePr>
              <a:graphicFrameLocks noChangeAspect="1"/>
            </p:cNvGraphicFramePr>
            <p:nvPr/>
          </p:nvGraphicFramePr>
          <p:xfrm>
            <a:off x="4128" y="2928"/>
            <a:ext cx="114" cy="22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3" name="Equation" r:id="rId14" imgW="139579" imgH="266469" progId="Equation.3">
                    <p:embed/>
                  </p:oleObj>
                </mc:Choice>
                <mc:Fallback>
                  <p:oleObj name="Equation" r:id="rId14" imgW="139579" imgH="266469" progId="Equation.3">
                    <p:embed/>
                    <p:pic>
                      <p:nvPicPr>
                        <p:cNvPr id="0" name="Object 2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128" y="2928"/>
                          <a:ext cx="114" cy="222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83" name="Text Box 30"/>
            <p:cNvSpPr txBox="1">
              <a:spLocks noChangeArrowheads="1"/>
            </p:cNvSpPr>
            <p:nvPr/>
          </p:nvSpPr>
          <p:spPr bwMode="auto">
            <a:xfrm>
              <a:off x="3744" y="2832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LCL</a:t>
              </a:r>
            </a:p>
          </p:txBody>
        </p:sp>
        <p:sp>
          <p:nvSpPr>
            <p:cNvPr id="2084" name="Rectangle 31"/>
            <p:cNvSpPr>
              <a:spLocks noChangeArrowheads="1"/>
            </p:cNvSpPr>
            <p:nvPr/>
          </p:nvSpPr>
          <p:spPr bwMode="auto">
            <a:xfrm>
              <a:off x="3840" y="2928"/>
              <a:ext cx="15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/>
                <a:t> </a:t>
              </a:r>
            </a:p>
          </p:txBody>
        </p:sp>
        <p:sp>
          <p:nvSpPr>
            <p:cNvPr id="2085" name="Text Box 32"/>
            <p:cNvSpPr txBox="1">
              <a:spLocks noChangeArrowheads="1"/>
            </p:cNvSpPr>
            <p:nvPr/>
          </p:nvSpPr>
          <p:spPr bwMode="auto">
            <a:xfrm>
              <a:off x="4272" y="2832"/>
              <a:ext cx="2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/>
                <a:t>=</a:t>
              </a:r>
            </a:p>
          </p:txBody>
        </p:sp>
        <p:graphicFrame>
          <p:nvGraphicFramePr>
            <p:cNvPr id="2053" name="Object 33"/>
            <p:cNvGraphicFramePr>
              <a:graphicFrameLocks noChangeAspect="1"/>
            </p:cNvGraphicFramePr>
            <p:nvPr/>
          </p:nvGraphicFramePr>
          <p:xfrm>
            <a:off x="4512" y="2592"/>
            <a:ext cx="243" cy="53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4" name="Equation" r:id="rId15" imgW="139579" imgH="266469" progId="Equation.3">
                    <p:embed/>
                  </p:oleObj>
                </mc:Choice>
                <mc:Fallback>
                  <p:oleObj name="Equation" r:id="rId15" imgW="139579" imgH="266469" progId="Equation.3">
                    <p:embed/>
                    <p:pic>
                      <p:nvPicPr>
                        <p:cNvPr id="0" name="Object 3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512" y="2592"/>
                          <a:ext cx="243" cy="534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086" name="Text Box 34"/>
            <p:cNvSpPr txBox="1">
              <a:spLocks noChangeArrowheads="1"/>
            </p:cNvSpPr>
            <p:nvPr/>
          </p:nvSpPr>
          <p:spPr bwMode="auto">
            <a:xfrm>
              <a:off x="4848" y="2832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- A</a:t>
              </a:r>
              <a:r>
                <a:rPr lang="en-US" sz="2000" baseline="-25000"/>
                <a:t>2</a:t>
              </a:r>
              <a:r>
                <a:rPr lang="en-US" sz="2000"/>
                <a:t> </a:t>
              </a:r>
            </a:p>
          </p:txBody>
        </p:sp>
        <p:graphicFrame>
          <p:nvGraphicFramePr>
            <p:cNvPr id="2054" name="Object 35"/>
            <p:cNvGraphicFramePr>
              <a:graphicFrameLocks noChangeAspect="1"/>
            </p:cNvGraphicFramePr>
            <p:nvPr/>
          </p:nvGraphicFramePr>
          <p:xfrm>
            <a:off x="5232" y="2784"/>
            <a:ext cx="226" cy="2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5" name="Equation" r:id="rId16" imgW="165028" imgH="228501" progId="Equation.3">
                    <p:embed/>
                  </p:oleObj>
                </mc:Choice>
                <mc:Fallback>
                  <p:oleObj name="Equation" r:id="rId16" imgW="165028" imgH="228501" progId="Equation.3">
                    <p:embed/>
                    <p:pic>
                      <p:nvPicPr>
                        <p:cNvPr id="0" name="Object 3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232" y="2784"/>
                          <a:ext cx="226" cy="27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072" name="Group 36"/>
          <p:cNvGrpSpPr>
            <a:grpSpLocks/>
          </p:cNvGrpSpPr>
          <p:nvPr/>
        </p:nvGrpSpPr>
        <p:grpSpPr bwMode="auto">
          <a:xfrm>
            <a:off x="5362575" y="4310063"/>
            <a:ext cx="2133600" cy="595312"/>
            <a:chOff x="1632" y="3552"/>
            <a:chExt cx="1344" cy="375"/>
          </a:xfrm>
        </p:grpSpPr>
        <p:sp>
          <p:nvSpPr>
            <p:cNvPr id="2079" name="Text Box 37"/>
            <p:cNvSpPr txBox="1">
              <a:spLocks noChangeArrowheads="1"/>
            </p:cNvSpPr>
            <p:nvPr/>
          </p:nvSpPr>
          <p:spPr bwMode="auto">
            <a:xfrm>
              <a:off x="1632" y="3600"/>
              <a:ext cx="62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UCL</a:t>
              </a:r>
              <a:r>
                <a:rPr lang="en-US" sz="2000" baseline="-25000"/>
                <a:t>R</a:t>
              </a:r>
            </a:p>
          </p:txBody>
        </p:sp>
        <p:sp>
          <p:nvSpPr>
            <p:cNvPr id="2080" name="Rectangle 38"/>
            <p:cNvSpPr>
              <a:spLocks noChangeArrowheads="1"/>
            </p:cNvSpPr>
            <p:nvPr/>
          </p:nvSpPr>
          <p:spPr bwMode="auto">
            <a:xfrm>
              <a:off x="1824" y="3696"/>
              <a:ext cx="15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/>
                <a:t> </a:t>
              </a:r>
            </a:p>
          </p:txBody>
        </p:sp>
        <p:sp>
          <p:nvSpPr>
            <p:cNvPr id="2081" name="Text Box 39"/>
            <p:cNvSpPr txBox="1">
              <a:spLocks noChangeArrowheads="1"/>
            </p:cNvSpPr>
            <p:nvPr/>
          </p:nvSpPr>
          <p:spPr bwMode="auto">
            <a:xfrm>
              <a:off x="2256" y="3600"/>
              <a:ext cx="2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/>
                <a:t>=</a:t>
              </a:r>
            </a:p>
          </p:txBody>
        </p:sp>
        <p:sp>
          <p:nvSpPr>
            <p:cNvPr id="2082" name="Text Box 40"/>
            <p:cNvSpPr txBox="1">
              <a:spLocks noChangeArrowheads="1"/>
            </p:cNvSpPr>
            <p:nvPr/>
          </p:nvSpPr>
          <p:spPr bwMode="auto">
            <a:xfrm>
              <a:off x="2496" y="3600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D</a:t>
              </a:r>
              <a:r>
                <a:rPr lang="en-US" sz="2000" baseline="-25000"/>
                <a:t>4</a:t>
              </a:r>
              <a:r>
                <a:rPr lang="en-US" sz="2000"/>
                <a:t> </a:t>
              </a:r>
            </a:p>
          </p:txBody>
        </p:sp>
        <p:graphicFrame>
          <p:nvGraphicFramePr>
            <p:cNvPr id="2051" name="Object 41"/>
            <p:cNvGraphicFramePr>
              <a:graphicFrameLocks noChangeAspect="1"/>
            </p:cNvGraphicFramePr>
            <p:nvPr/>
          </p:nvGraphicFramePr>
          <p:xfrm>
            <a:off x="2736" y="3552"/>
            <a:ext cx="226" cy="2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6" name="Equation" r:id="rId17" imgW="165028" imgH="228501" progId="Equation.3">
                    <p:embed/>
                  </p:oleObj>
                </mc:Choice>
                <mc:Fallback>
                  <p:oleObj name="Equation" r:id="rId17" imgW="165028" imgH="228501" progId="Equation.3">
                    <p:embed/>
                    <p:pic>
                      <p:nvPicPr>
                        <p:cNvPr id="0" name="Object 4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3552"/>
                          <a:ext cx="226" cy="27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073" name="Group 42"/>
          <p:cNvGrpSpPr>
            <a:grpSpLocks/>
          </p:cNvGrpSpPr>
          <p:nvPr/>
        </p:nvGrpSpPr>
        <p:grpSpPr bwMode="auto">
          <a:xfrm>
            <a:off x="5367338" y="5167313"/>
            <a:ext cx="2133600" cy="595312"/>
            <a:chOff x="3840" y="3552"/>
            <a:chExt cx="1344" cy="375"/>
          </a:xfrm>
        </p:grpSpPr>
        <p:sp>
          <p:nvSpPr>
            <p:cNvPr id="2075" name="Text Box 43"/>
            <p:cNvSpPr txBox="1">
              <a:spLocks noChangeArrowheads="1"/>
            </p:cNvSpPr>
            <p:nvPr/>
          </p:nvSpPr>
          <p:spPr bwMode="auto">
            <a:xfrm>
              <a:off x="3840" y="3596"/>
              <a:ext cx="62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LCL</a:t>
              </a:r>
              <a:r>
                <a:rPr lang="en-US" sz="2000" baseline="-25000"/>
                <a:t>R</a:t>
              </a:r>
            </a:p>
          </p:txBody>
        </p:sp>
        <p:sp>
          <p:nvSpPr>
            <p:cNvPr id="2076" name="Rectangle 44"/>
            <p:cNvSpPr>
              <a:spLocks noChangeArrowheads="1"/>
            </p:cNvSpPr>
            <p:nvPr/>
          </p:nvSpPr>
          <p:spPr bwMode="auto">
            <a:xfrm>
              <a:off x="4032" y="3696"/>
              <a:ext cx="15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/>
                <a:t> </a:t>
              </a:r>
            </a:p>
          </p:txBody>
        </p:sp>
        <p:sp>
          <p:nvSpPr>
            <p:cNvPr id="2077" name="Text Box 45"/>
            <p:cNvSpPr txBox="1">
              <a:spLocks noChangeArrowheads="1"/>
            </p:cNvSpPr>
            <p:nvPr/>
          </p:nvSpPr>
          <p:spPr bwMode="auto">
            <a:xfrm>
              <a:off x="4464" y="3600"/>
              <a:ext cx="24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/>
                <a:t>=</a:t>
              </a:r>
            </a:p>
          </p:txBody>
        </p:sp>
        <p:sp>
          <p:nvSpPr>
            <p:cNvPr id="2078" name="Text Box 46"/>
            <p:cNvSpPr txBox="1">
              <a:spLocks noChangeArrowheads="1"/>
            </p:cNvSpPr>
            <p:nvPr/>
          </p:nvSpPr>
          <p:spPr bwMode="auto">
            <a:xfrm>
              <a:off x="4704" y="3596"/>
              <a:ext cx="48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ea typeface="ＭＳ Ｐゴシック" pitchFamily="-105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sz="2000"/>
                <a:t>D</a:t>
              </a:r>
              <a:r>
                <a:rPr lang="en-US" sz="2000" baseline="-25000"/>
                <a:t>3</a:t>
              </a:r>
              <a:r>
                <a:rPr lang="en-US" sz="2000"/>
                <a:t> </a:t>
              </a:r>
            </a:p>
          </p:txBody>
        </p:sp>
        <p:graphicFrame>
          <p:nvGraphicFramePr>
            <p:cNvPr id="2050" name="Object 47"/>
            <p:cNvGraphicFramePr>
              <a:graphicFrameLocks noChangeAspect="1"/>
            </p:cNvGraphicFramePr>
            <p:nvPr/>
          </p:nvGraphicFramePr>
          <p:xfrm>
            <a:off x="4944" y="3552"/>
            <a:ext cx="226" cy="2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297" name="Equation" r:id="rId18" imgW="165028" imgH="228501" progId="Equation.3">
                    <p:embed/>
                  </p:oleObj>
                </mc:Choice>
                <mc:Fallback>
                  <p:oleObj name="Equation" r:id="rId18" imgW="165028" imgH="228501" progId="Equation.3">
                    <p:embed/>
                    <p:pic>
                      <p:nvPicPr>
                        <p:cNvPr id="0" name="Object 4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44" y="3552"/>
                          <a:ext cx="226" cy="276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074" name="Rectangle 48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0563" y="1709738"/>
            <a:ext cx="6629400" cy="457200"/>
          </a:xfrm>
        </p:spPr>
        <p:txBody>
          <a:bodyPr/>
          <a:lstStyle/>
          <a:p>
            <a:pPr marL="381000" indent="-381000">
              <a:lnSpc>
                <a:spcPct val="80000"/>
              </a:lnSpc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Statistical Process Control</a:t>
            </a:r>
            <a:r>
              <a:rPr lang="en-US" smtClean="0">
                <a:ea typeface="ＭＳ Ｐゴシック" pitchFamily="-105" charset="-128"/>
              </a:rPr>
              <a:t> </a:t>
            </a:r>
          </a:p>
        </p:txBody>
      </p:sp>
      <p:graphicFrame>
        <p:nvGraphicFramePr>
          <p:cNvPr id="3074" name="Object 4"/>
          <p:cNvGraphicFramePr>
            <a:graphicFrameLocks noGrp="1" noChangeAspect="1"/>
          </p:cNvGraphicFramePr>
          <p:nvPr>
            <p:ph sz="quarter" idx="4294967295"/>
          </p:nvPr>
        </p:nvGraphicFramePr>
        <p:xfrm>
          <a:off x="1227138" y="2466975"/>
          <a:ext cx="6648450" cy="3900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7" name="Chart" r:id="rId3" imgW="5667375" imgH="3324225" progId="Excel.Chart.8">
                  <p:embed/>
                </p:oleObj>
              </mc:Choice>
              <mc:Fallback>
                <p:oleObj name="Chart" r:id="rId3" imgW="5667375" imgH="3324225" progId="Excel.Chart.8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27138" y="2466975"/>
                        <a:ext cx="6648450" cy="3900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3078" name="Rectangle 7"/>
          <p:cNvSpPr>
            <a:spLocks noChangeArrowheads="1"/>
          </p:cNvSpPr>
          <p:nvPr/>
        </p:nvSpPr>
        <p:spPr bwMode="auto">
          <a:xfrm>
            <a:off x="2286000" y="358140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0" y="26670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3081" name="Rectangle 11"/>
          <p:cNvSpPr>
            <a:spLocks noChangeArrowheads="1"/>
          </p:cNvSpPr>
          <p:nvPr/>
        </p:nvSpPr>
        <p:spPr bwMode="auto">
          <a:xfrm>
            <a:off x="2794000" y="3035300"/>
            <a:ext cx="1098550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 b="1">
                <a:cs typeface="Times New Roman" pitchFamily="18" charset="0"/>
              </a:rPr>
              <a:t>	</a:t>
            </a:r>
            <a:endParaRPr lang="en-US"/>
          </a:p>
        </p:txBody>
      </p:sp>
      <p:graphicFrame>
        <p:nvGraphicFramePr>
          <p:cNvPr id="3075" name="Object 12"/>
          <p:cNvGraphicFramePr>
            <a:graphicFrameLocks noChangeAspect="1"/>
          </p:cNvGraphicFramePr>
          <p:nvPr/>
        </p:nvGraphicFramePr>
        <p:xfrm>
          <a:off x="1271588" y="2090738"/>
          <a:ext cx="249237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8" name="Equation" r:id="rId5" imgW="152334" imgH="241195" progId="Equation.3">
                  <p:embed/>
                </p:oleObj>
              </mc:Choice>
              <mc:Fallback>
                <p:oleObj name="Equation" r:id="rId5" imgW="152334" imgH="241195" progId="Equation.3">
                  <p:embed/>
                  <p:pic>
                    <p:nvPicPr>
                      <p:cNvPr id="0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71588" y="2090738"/>
                        <a:ext cx="249237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2" name="Rectangle 13"/>
          <p:cNvSpPr>
            <a:spLocks noChangeArrowheads="1"/>
          </p:cNvSpPr>
          <p:nvPr/>
        </p:nvSpPr>
        <p:spPr bwMode="auto">
          <a:xfrm>
            <a:off x="1443038" y="2139950"/>
            <a:ext cx="609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r>
              <a:rPr lang="en-US" sz="2000" b="1">
                <a:cs typeface="Times New Roman" pitchFamily="18" charset="0"/>
              </a:rPr>
              <a:t>chart for the Hayley Girl Soup Co. </a:t>
            </a:r>
            <a:endParaRPr lang="en-US" b="1"/>
          </a:p>
        </p:txBody>
      </p:sp>
      <p:sp>
        <p:nvSpPr>
          <p:cNvPr id="3083" name="Rectangle 14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084" name="Text Box 15"/>
          <p:cNvSpPr txBox="1">
            <a:spLocks noChangeArrowheads="1"/>
          </p:cNvSpPr>
          <p:nvPr/>
        </p:nvSpPr>
        <p:spPr bwMode="auto">
          <a:xfrm>
            <a:off x="3930650" y="6402388"/>
            <a:ext cx="1406154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 dirty="0"/>
              <a:t>(Figure </a:t>
            </a:r>
            <a:r>
              <a:rPr lang="en-US" sz="1600" b="1" dirty="0" smtClean="0"/>
              <a:t>8.10)</a:t>
            </a:r>
            <a:endParaRPr lang="en-US" sz="16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49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700213"/>
            <a:ext cx="8097838" cy="53340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Statistical Process Control</a:t>
            </a:r>
            <a:endParaRPr lang="en-US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FontTx/>
              <a:buNone/>
            </a:pPr>
            <a:endParaRPr lang="en-US" sz="800" b="1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Attribute Data Control Charts</a:t>
            </a:r>
            <a:r>
              <a:rPr lang="en-US" sz="2400" b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endParaRPr lang="en-US" sz="2400" dirty="0" smtClean="0">
              <a:ea typeface="ＭＳ Ｐゴシック" pitchFamily="-105" charset="-128"/>
            </a:endParaRPr>
          </a:p>
          <a:p>
            <a:pPr marL="838200" lvl="1" indent="-381000">
              <a:lnSpc>
                <a:spcPct val="90000"/>
              </a:lnSpc>
            </a:pPr>
            <a:r>
              <a:rPr lang="en-US" sz="2200" dirty="0" smtClean="0">
                <a:solidFill>
                  <a:srgbClr val="FF6600"/>
                </a:solidFill>
                <a:ea typeface="ＭＳ Ｐゴシック" pitchFamily="-105" charset="-128"/>
              </a:rPr>
              <a:t>P charts</a:t>
            </a:r>
            <a:r>
              <a:rPr lang="en-US" sz="2200" dirty="0" smtClean="0">
                <a:ea typeface="ＭＳ Ｐゴシック" pitchFamily="-105" charset="-128"/>
              </a:rPr>
              <a:t> monitor the percent defective in each sample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200" dirty="0" smtClean="0">
                <a:solidFill>
                  <a:srgbClr val="FF6600"/>
                </a:solidFill>
                <a:ea typeface="ＭＳ Ｐゴシック" pitchFamily="-105" charset="-128"/>
              </a:rPr>
              <a:t>C charts</a:t>
            </a:r>
            <a:r>
              <a:rPr lang="en-US" sz="2200" dirty="0" smtClean="0">
                <a:ea typeface="ＭＳ Ｐゴシック" pitchFamily="-105" charset="-128"/>
              </a:rPr>
              <a:t> count the number of defects per unit of output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200" dirty="0" smtClean="0">
                <a:ea typeface="ＭＳ Ｐゴシック" pitchFamily="-105" charset="-128"/>
              </a:rPr>
              <a:t>Calculate the center line where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200" dirty="0" smtClean="0">
                <a:ea typeface="ＭＳ Ｐゴシック" pitchFamily="-105" charset="-128"/>
              </a:rPr>
              <a:t>(    ) 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- mean fraction defective for all samples collected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IN" sz="2000" i="1" dirty="0" smtClean="0">
                <a:effectLst/>
                <a:latin typeface="Calibri"/>
                <a:ea typeface="Times New Roman"/>
                <a:cs typeface="Times New Roman"/>
              </a:rPr>
              <a:t>k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 - the number of samples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IN" sz="2000" i="1" dirty="0" smtClean="0">
                <a:effectLst/>
                <a:latin typeface="Calibri"/>
                <a:ea typeface="Times New Roman"/>
                <a:cs typeface="Times New Roman"/>
              </a:rPr>
              <a:t>P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 -the fraction defective in one sample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IN" sz="2000" i="1" dirty="0" err="1" smtClean="0">
                <a:effectLst/>
                <a:latin typeface="Calibri"/>
                <a:ea typeface="Times New Roman"/>
                <a:cs typeface="Times New Roman"/>
              </a:rPr>
              <a:t>i</a:t>
            </a:r>
            <a:r>
              <a:rPr lang="en-IN" sz="2000" i="1" dirty="0" smtClean="0"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-the specific sample</a:t>
            </a: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000" dirty="0"/>
              <a:t> </a:t>
            </a:r>
            <a:endParaRPr lang="en-US" sz="2000" dirty="0" smtClean="0"/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</p:txBody>
      </p:sp>
      <p:sp>
        <p:nvSpPr>
          <p:cNvPr id="57347" name="Rectangle 5"/>
          <p:cNvSpPr>
            <a:spLocks noChangeArrowheads="1"/>
          </p:cNvSpPr>
          <p:nvPr/>
        </p:nvSpPr>
        <p:spPr bwMode="auto">
          <a:xfrm>
            <a:off x="0" y="3154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9" name="Rectangle 8"/>
          <p:cNvSpPr>
            <a:spLocks noChangeArrowheads="1"/>
          </p:cNvSpPr>
          <p:nvPr/>
        </p:nvSpPr>
        <p:spPr bwMode="auto">
          <a:xfrm>
            <a:off x="0" y="3187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0" name="Rectangle 9"/>
          <p:cNvSpPr>
            <a:spLocks noChangeArrowheads="1"/>
          </p:cNvSpPr>
          <p:nvPr/>
        </p:nvSpPr>
        <p:spPr bwMode="auto">
          <a:xfrm>
            <a:off x="0" y="339725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57351" name="Rectangle 10"/>
          <p:cNvSpPr>
            <a:spLocks noChangeArrowheads="1"/>
          </p:cNvSpPr>
          <p:nvPr/>
        </p:nvSpPr>
        <p:spPr bwMode="auto">
          <a:xfrm>
            <a:off x="0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2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50</a:t>
            </a:fld>
            <a:endParaRPr lang="en-US"/>
          </a:p>
        </p:txBody>
      </p:sp>
      <p:pic>
        <p:nvPicPr>
          <p:cNvPr id="942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038" y="4157893"/>
            <a:ext cx="323306" cy="44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421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754" y="4798084"/>
            <a:ext cx="2337707" cy="133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3759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700213"/>
            <a:ext cx="8097838" cy="53340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Attribute Data Control Charts</a:t>
            </a:r>
            <a:r>
              <a:rPr lang="en-US" sz="2400" b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endParaRPr lang="en-US" sz="24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200" dirty="0" smtClean="0">
                <a:ea typeface="ＭＳ Ｐゴシック" pitchFamily="-105" charset="-128"/>
              </a:rPr>
              <a:t>Sample standard deviation for the P chart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spcBef>
                <a:spcPts val="650"/>
              </a:spcBef>
              <a:buNone/>
            </a:pPr>
            <a:r>
              <a:rPr lang="en-US" sz="2000" dirty="0" smtClean="0">
                <a:ea typeface="ＭＳ Ｐゴシック" pitchFamily="-105" charset="-128"/>
              </a:rPr>
              <a:t>Upper and lower control limits for the P chart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IN" sz="2000" i="1" dirty="0" smtClean="0">
              <a:effectLst/>
              <a:latin typeface="Calibri"/>
              <a:ea typeface="Times New Roman"/>
              <a:cs typeface="Times New Roman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IN" sz="2000" i="1" dirty="0">
              <a:latin typeface="Calibri"/>
              <a:ea typeface="Times New Roman"/>
              <a:cs typeface="Times New Roman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IN" sz="2000" i="1" dirty="0" smtClean="0">
              <a:effectLst/>
              <a:latin typeface="Calibri"/>
              <a:ea typeface="Times New Roman"/>
              <a:cs typeface="Times New Roman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IN" sz="2000" i="1" dirty="0" smtClean="0">
              <a:effectLst/>
              <a:latin typeface="Calibri"/>
              <a:ea typeface="Times New Roman"/>
              <a:cs typeface="Times New Roman"/>
            </a:endParaRPr>
          </a:p>
          <a:p>
            <a:pPr marL="457200" lvl="1" indent="0">
              <a:lnSpc>
                <a:spcPct val="90000"/>
              </a:lnSpc>
              <a:spcBef>
                <a:spcPts val="0"/>
              </a:spcBef>
              <a:buNone/>
            </a:pPr>
            <a:r>
              <a:rPr lang="en-IN" sz="2000" i="1" dirty="0" smtClean="0">
                <a:effectLst/>
                <a:latin typeface="Calibri"/>
                <a:ea typeface="Times New Roman"/>
                <a:cs typeface="Times New Roman"/>
              </a:rPr>
              <a:t>z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 – number of standard deviations from the mean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IN" sz="2000" dirty="0" smtClean="0">
                <a:latin typeface="Calibri"/>
                <a:ea typeface="Times New Roman"/>
                <a:cs typeface="Times New Roman"/>
              </a:rPr>
              <a:t>n - 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size of each sample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  <a:sym typeface="Symbol"/>
              </a:rPr>
              <a:t></a:t>
            </a:r>
            <a:r>
              <a:rPr lang="en-IN" sz="2000" baseline="-25000" dirty="0" smtClean="0">
                <a:effectLst/>
                <a:latin typeface="Calibri"/>
                <a:ea typeface="Times New Roman"/>
                <a:cs typeface="Times New Roman"/>
                <a:sym typeface="Symbol"/>
              </a:rPr>
              <a:t>p</a:t>
            </a:r>
            <a:r>
              <a:rPr lang="en-IN" sz="2000" dirty="0" smtClean="0">
                <a:effectLst/>
                <a:latin typeface="Calibri"/>
                <a:ea typeface="Times New Roman"/>
                <a:cs typeface="Times New Roman"/>
              </a:rPr>
              <a:t>- standard deviation of the sampling distribution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</p:txBody>
      </p:sp>
      <p:sp>
        <p:nvSpPr>
          <p:cNvPr id="57347" name="Rectangle 5"/>
          <p:cNvSpPr>
            <a:spLocks noChangeArrowheads="1"/>
          </p:cNvSpPr>
          <p:nvPr/>
        </p:nvSpPr>
        <p:spPr bwMode="auto">
          <a:xfrm>
            <a:off x="0" y="3154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9" name="Rectangle 8"/>
          <p:cNvSpPr>
            <a:spLocks noChangeArrowheads="1"/>
          </p:cNvSpPr>
          <p:nvPr/>
        </p:nvSpPr>
        <p:spPr bwMode="auto">
          <a:xfrm>
            <a:off x="0" y="3187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0" name="Rectangle 9"/>
          <p:cNvSpPr>
            <a:spLocks noChangeArrowheads="1"/>
          </p:cNvSpPr>
          <p:nvPr/>
        </p:nvSpPr>
        <p:spPr bwMode="auto">
          <a:xfrm>
            <a:off x="0" y="339725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57351" name="Rectangle 10"/>
          <p:cNvSpPr>
            <a:spLocks noChangeArrowheads="1"/>
          </p:cNvSpPr>
          <p:nvPr/>
        </p:nvSpPr>
        <p:spPr bwMode="auto">
          <a:xfrm>
            <a:off x="0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2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51</a:t>
            </a:fld>
            <a:endParaRPr lang="en-US"/>
          </a:p>
        </p:txBody>
      </p:sp>
      <p:pic>
        <p:nvPicPr>
          <p:cNvPr id="9523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15" y="4003289"/>
            <a:ext cx="2208196" cy="1134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440" y="2497094"/>
            <a:ext cx="2598057" cy="121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0083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700213"/>
            <a:ext cx="8097838" cy="5334000"/>
          </a:xfrm>
        </p:spPr>
        <p:txBody>
          <a:bodyPr/>
          <a:lstStyle/>
          <a:p>
            <a:pPr marL="457200" indent="-457200">
              <a:lnSpc>
                <a:spcPct val="90000"/>
              </a:lnSpc>
              <a:buNone/>
            </a:pPr>
            <a:r>
              <a:rPr lang="en-US" b="1" dirty="0" smtClean="0">
                <a:ea typeface="ＭＳ Ｐゴシック" pitchFamily="-105" charset="-128"/>
              </a:rPr>
              <a:t>Attribute Data Control Charts</a:t>
            </a:r>
            <a:r>
              <a:rPr lang="en-US" sz="2400" b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endParaRPr lang="en-US" sz="2400" dirty="0" smtClean="0">
              <a:ea typeface="ＭＳ Ｐゴシック" pitchFamily="-105" charset="-128"/>
            </a:endParaRPr>
          </a:p>
          <a:p>
            <a:pPr marL="457200" indent="-457200">
              <a:lnSpc>
                <a:spcPct val="90000"/>
              </a:lnSpc>
              <a:buFontTx/>
              <a:buNone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	C Charts</a:t>
            </a:r>
            <a:r>
              <a:rPr lang="en-US" sz="2400" b="1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endParaRPr lang="en-US" sz="24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200" dirty="0" smtClean="0">
                <a:ea typeface="ＭＳ Ｐゴシック" pitchFamily="-105" charset="-128"/>
              </a:rPr>
              <a:t>      = </a:t>
            </a:r>
            <a:r>
              <a:rPr lang="en-IN" sz="2000" dirty="0"/>
              <a:t>mean errors per unit of measure </a:t>
            </a:r>
            <a:endParaRPr lang="en-IN" sz="2000" dirty="0" smtClean="0"/>
          </a:p>
          <a:p>
            <a:pPr marL="457200" lvl="1" indent="0">
              <a:lnSpc>
                <a:spcPct val="90000"/>
              </a:lnSpc>
              <a:buNone/>
            </a:pPr>
            <a:endParaRPr lang="en-IN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r>
              <a:rPr lang="en-US" sz="2200" dirty="0" smtClean="0">
                <a:ea typeface="ＭＳ Ｐゴシック" pitchFamily="-105" charset="-128"/>
              </a:rPr>
              <a:t>        = sample standard deviation</a:t>
            </a:r>
            <a:endParaRPr lang="en-US" sz="22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spcBef>
                <a:spcPts val="650"/>
              </a:spcBef>
              <a:buNone/>
            </a:pPr>
            <a:r>
              <a:rPr lang="en-US" sz="2200" dirty="0" smtClean="0">
                <a:ea typeface="ＭＳ Ｐゴシック" pitchFamily="-105" charset="-128"/>
              </a:rPr>
              <a:t>                       = upper and lower </a:t>
            </a:r>
            <a:r>
              <a:rPr lang="en-US" sz="2000" dirty="0" smtClean="0">
                <a:ea typeface="ＭＳ Ｐゴシック" pitchFamily="-105" charset="-128"/>
              </a:rPr>
              <a:t>control limits</a:t>
            </a:r>
            <a:endParaRPr lang="en-IN" sz="2000" i="1" dirty="0" smtClean="0">
              <a:effectLst/>
              <a:latin typeface="Calibri"/>
              <a:ea typeface="Times New Roman"/>
              <a:cs typeface="Times New Roman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 smtClean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000" dirty="0">
              <a:ea typeface="ＭＳ Ｐゴシック" pitchFamily="-105" charset="-128"/>
            </a:endParaRPr>
          </a:p>
          <a:p>
            <a:pPr marL="457200" lvl="1" indent="0">
              <a:lnSpc>
                <a:spcPct val="90000"/>
              </a:lnSpc>
              <a:buNone/>
            </a:pPr>
            <a:endParaRPr lang="en-US" sz="2200" dirty="0" smtClean="0">
              <a:ea typeface="ＭＳ Ｐゴシック" pitchFamily="-105" charset="-128"/>
            </a:endParaRPr>
          </a:p>
        </p:txBody>
      </p:sp>
      <p:sp>
        <p:nvSpPr>
          <p:cNvPr id="57347" name="Rectangle 5"/>
          <p:cNvSpPr>
            <a:spLocks noChangeArrowheads="1"/>
          </p:cNvSpPr>
          <p:nvPr/>
        </p:nvSpPr>
        <p:spPr bwMode="auto">
          <a:xfrm>
            <a:off x="0" y="3154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49" name="Rectangle 8"/>
          <p:cNvSpPr>
            <a:spLocks noChangeArrowheads="1"/>
          </p:cNvSpPr>
          <p:nvPr/>
        </p:nvSpPr>
        <p:spPr bwMode="auto">
          <a:xfrm>
            <a:off x="0" y="3187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0" name="Rectangle 9"/>
          <p:cNvSpPr>
            <a:spLocks noChangeArrowheads="1"/>
          </p:cNvSpPr>
          <p:nvPr/>
        </p:nvSpPr>
        <p:spPr bwMode="auto">
          <a:xfrm>
            <a:off x="0" y="3397250"/>
            <a:ext cx="258763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r>
              <a:rPr lang="en-US" sz="1200">
                <a:cs typeface="Times New Roman" pitchFamily="18" charset="0"/>
              </a:rPr>
              <a:t> </a:t>
            </a:r>
            <a:r>
              <a:rPr lang="en-US" sz="900"/>
              <a:t> </a:t>
            </a:r>
            <a:endParaRPr lang="en-US"/>
          </a:p>
        </p:txBody>
      </p:sp>
      <p:sp>
        <p:nvSpPr>
          <p:cNvPr id="57351" name="Rectangle 10"/>
          <p:cNvSpPr>
            <a:spLocks noChangeArrowheads="1"/>
          </p:cNvSpPr>
          <p:nvPr/>
        </p:nvSpPr>
        <p:spPr bwMode="auto">
          <a:xfrm>
            <a:off x="0" y="31051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57352" name="Rectangle 11"/>
          <p:cNvSpPr>
            <a:spLocks noGrp="1" noChangeArrowheads="1"/>
          </p:cNvSpPr>
          <p:nvPr>
            <p:ph type="title" idx="4294967295"/>
          </p:nvPr>
        </p:nvSpPr>
        <p:spPr>
          <a:xfrm>
            <a:off x="1924050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52</a:t>
            </a:fld>
            <a:endParaRPr lang="en-US"/>
          </a:p>
        </p:txBody>
      </p:sp>
      <p:pic>
        <p:nvPicPr>
          <p:cNvPr id="962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777" y="3584804"/>
            <a:ext cx="689882" cy="689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62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966" y="2608716"/>
            <a:ext cx="465952" cy="788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62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853" y="4644463"/>
            <a:ext cx="1845543" cy="8479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423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89100"/>
            <a:ext cx="8153400" cy="5287963"/>
          </a:xfrm>
        </p:spPr>
        <p:txBody>
          <a:bodyPr/>
          <a:lstStyle/>
          <a:p>
            <a:pPr marL="381000" indent="-381000">
              <a:buFontTx/>
              <a:buNone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Acceptance Sampling</a:t>
            </a:r>
          </a:p>
          <a:p>
            <a:pPr marL="381000" indent="-3810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200" dirty="0" smtClean="0">
                <a:ea typeface="ＭＳ Ｐゴシック" pitchFamily="-105" charset="-128"/>
              </a:rPr>
              <a:t>When shipments are received from suppliers, samples are taken and measured against the quality acceptance standard. Shipment is assumed to have the same quality.</a:t>
            </a:r>
          </a:p>
          <a:p>
            <a:pPr marL="381000" indent="-3810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200" dirty="0" smtClean="0">
                <a:ea typeface="ＭＳ Ｐゴシック" pitchFamily="-105" charset="-128"/>
              </a:rPr>
              <a:t>Sampling is less time-consuming than testing every unit but can result in errors</a:t>
            </a:r>
            <a:endParaRPr lang="en-US" sz="2200" b="1" dirty="0" smtClean="0">
              <a:ea typeface="ＭＳ Ｐゴシック" pitchFamily="-105" charset="-128"/>
            </a:endParaRPr>
          </a:p>
          <a:p>
            <a:pPr marL="381000" indent="-381000">
              <a:buFontTx/>
              <a:buNone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Producer’s risk-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A buyer rejects a shipment of good quality units because the sample quality level did not meet standards (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type I error</a:t>
            </a:r>
            <a:r>
              <a:rPr lang="en-US" sz="2400" dirty="0" smtClean="0">
                <a:ea typeface="ＭＳ Ｐゴシック" pitchFamily="-105" charset="-128"/>
              </a:rPr>
              <a:t>) </a:t>
            </a:r>
            <a:endParaRPr lang="en-US" sz="2400" b="1" dirty="0" smtClean="0">
              <a:ea typeface="ＭＳ Ｐゴシック" pitchFamily="-105" charset="-128"/>
            </a:endParaRPr>
          </a:p>
          <a:p>
            <a:pPr marL="381000" indent="-381000">
              <a:buFontTx/>
              <a:buNone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Consumer’s risk-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Buyer accepts a shipment of poor-quality units because the sample falsely provides a positive answer (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type II error</a:t>
            </a:r>
            <a:r>
              <a:rPr lang="en-US" sz="2400" dirty="0" smtClean="0">
                <a:ea typeface="ＭＳ Ｐゴシック" pitchFamily="-105" charset="-128"/>
              </a:rPr>
              <a:t>)</a:t>
            </a:r>
          </a:p>
        </p:txBody>
      </p:sp>
      <p:sp>
        <p:nvSpPr>
          <p:cNvPr id="5939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909763" y="146050"/>
            <a:ext cx="7162800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Statistical Tools of Six Sigma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 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FE4F102-AEC3-4E9D-A704-6E952DBD4852}" type="slidenum">
              <a:rPr lang="en-US" smtClean="0"/>
              <a:pPr>
                <a:defRPr/>
              </a:pPr>
              <a:t>53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4525</TotalTime>
  <Words>4687</Words>
  <Application>Microsoft Office PowerPoint</Application>
  <PresentationFormat>On-screen Show (4:3)</PresentationFormat>
  <Paragraphs>753</Paragraphs>
  <Slides>53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53</vt:i4>
      </vt:variant>
    </vt:vector>
  </HeadingPairs>
  <TitlesOfParts>
    <vt:vector size="68" baseType="lpstr">
      <vt:lpstr>ＭＳ Ｐゴシック</vt:lpstr>
      <vt:lpstr>Arial</vt:lpstr>
      <vt:lpstr>Arial Narrow</vt:lpstr>
      <vt:lpstr>Arial Narrow Bold</vt:lpstr>
      <vt:lpstr>Arial Unicode MS</vt:lpstr>
      <vt:lpstr>Calibri</vt:lpstr>
      <vt:lpstr>MS ??</vt:lpstr>
      <vt:lpstr>Myriad Pro</vt:lpstr>
      <vt:lpstr>Symbol</vt:lpstr>
      <vt:lpstr>Times</vt:lpstr>
      <vt:lpstr>Times New Roman</vt:lpstr>
      <vt:lpstr>Wingdings</vt:lpstr>
      <vt:lpstr>Blank Presentation</vt:lpstr>
      <vt:lpstr>Equation</vt:lpstr>
      <vt:lpstr>Chart</vt:lpstr>
      <vt:lpstr>Chapter 8</vt:lpstr>
      <vt:lpstr>Learning Objectives</vt:lpstr>
      <vt:lpstr>Chapter Outline</vt:lpstr>
      <vt:lpstr>Introduction</vt:lpstr>
      <vt:lpstr>Lean Production &amp; the Toyota Production System (Continued) </vt:lpstr>
      <vt:lpstr>Lean Production &amp; the Toyota Production System (Continued) </vt:lpstr>
      <vt:lpstr>Lean Production &amp; the Toyota Production System </vt:lpstr>
      <vt:lpstr>Lean Production &amp; Supply Chain Management</vt:lpstr>
      <vt:lpstr>The Elements of Lean Production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The Elements of Lean Production (Continued)</vt:lpstr>
      <vt:lpstr>Lean Systems &amp; the Environment </vt:lpstr>
      <vt:lpstr>The Origins of Six Sigma Quality</vt:lpstr>
      <vt:lpstr>The Origins of Six Sigma Quality</vt:lpstr>
      <vt:lpstr>Six Sigma &amp; Lean Production </vt:lpstr>
      <vt:lpstr>Six Sigma &amp; Supply Chain Management</vt:lpstr>
      <vt:lpstr>Elements of Six Sigma</vt:lpstr>
      <vt:lpstr>Elements of Six Sigma (Continued)</vt:lpstr>
      <vt:lpstr>Elements of Six Sigma (Continued)</vt:lpstr>
      <vt:lpstr>Elements of Six Sigma (Continued)</vt:lpstr>
      <vt:lpstr>Elements of Six Sigma (Continued)</vt:lpstr>
      <vt:lpstr>Elements of Six Sigma (Continued)</vt:lpstr>
      <vt:lpstr>Elements of Six Sigma (Continued)</vt:lpstr>
      <vt:lpstr>Elements of Six Sigma (Continued)</vt:lpstr>
      <vt:lpstr>Elements of Six Sigma (Continued)</vt:lpstr>
      <vt:lpstr>Elements of Six Sigma (Continued)</vt:lpstr>
      <vt:lpstr>Statistical Tools of Six Sigma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  <vt:lpstr>Statistical Tools of Six Sigma (Continued)</vt:lpstr>
    </vt:vector>
  </TitlesOfParts>
  <Company>JCWIZ Inc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8 PROCESS MANAGEMENT</dc:title>
  <dc:creator>CJ</dc:creator>
  <cp:lastModifiedBy>Irina Neaga</cp:lastModifiedBy>
  <cp:revision>79</cp:revision>
  <dcterms:created xsi:type="dcterms:W3CDTF">2010-11-11T21:46:59Z</dcterms:created>
  <dcterms:modified xsi:type="dcterms:W3CDTF">2020-01-27T13:03:50Z</dcterms:modified>
</cp:coreProperties>
</file>