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80" r:id="rId2"/>
    <p:sldId id="281" r:id="rId3"/>
    <p:sldId id="282" r:id="rId4"/>
    <p:sldId id="283" r:id="rId5"/>
    <p:sldId id="284" r:id="rId6"/>
    <p:sldId id="285" r:id="rId7"/>
    <p:sldId id="286" r:id="rId8"/>
    <p:sldId id="287" r:id="rId9"/>
    <p:sldId id="288" r:id="rId10"/>
    <p:sldId id="289" r:id="rId11"/>
    <p:sldId id="290" r:id="rId12"/>
    <p:sldId id="291" r:id="rId13"/>
    <p:sldId id="292" r:id="rId14"/>
    <p:sldId id="293" r:id="rId15"/>
    <p:sldId id="294" r:id="rId16"/>
    <p:sldId id="295" r:id="rId17"/>
    <p:sldId id="296" r:id="rId1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11" d="100"/>
          <a:sy n="111" d="100"/>
        </p:scale>
        <p:origin x="1614" y="11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FA4F3C18-9311-4A11-9752-B2D8B03E30B9}" type="datetimeFigureOut">
              <a:rPr lang="en-GB" smtClean="0"/>
              <a:t>10/10/2019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30613E-A642-4508-906A-B24864A6A040}" type="slidenum">
              <a:rPr lang="en-GB" smtClean="0"/>
              <a:t>‹#›</a:t>
            </a:fld>
            <a:endParaRPr lang="en-GB"/>
          </a:p>
        </p:txBody>
      </p:sp>
    </p:spTree>
    <p:extLst>
      <p:ext uri="{BB962C8B-B14F-4D97-AF65-F5344CB8AC3E}">
        <p14:creationId xmlns:p14="http://schemas.microsoft.com/office/powerpoint/2010/main" val="6935300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A4F3C18-9311-4A11-9752-B2D8B03E30B9}" type="datetimeFigureOut">
              <a:rPr lang="en-GB" smtClean="0"/>
              <a:t>10/10/2019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30613E-A642-4508-906A-B24864A6A040}" type="slidenum">
              <a:rPr lang="en-GB" smtClean="0"/>
              <a:t>‹#›</a:t>
            </a:fld>
            <a:endParaRPr lang="en-GB"/>
          </a:p>
        </p:txBody>
      </p:sp>
    </p:spTree>
    <p:extLst>
      <p:ext uri="{BB962C8B-B14F-4D97-AF65-F5344CB8AC3E}">
        <p14:creationId xmlns:p14="http://schemas.microsoft.com/office/powerpoint/2010/main" val="617129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A4F3C18-9311-4A11-9752-B2D8B03E30B9}" type="datetimeFigureOut">
              <a:rPr lang="en-GB" smtClean="0"/>
              <a:t>10/10/2019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30613E-A642-4508-906A-B24864A6A040}" type="slidenum">
              <a:rPr lang="en-GB" smtClean="0"/>
              <a:t>‹#›</a:t>
            </a:fld>
            <a:endParaRPr lang="en-GB"/>
          </a:p>
        </p:txBody>
      </p:sp>
    </p:spTree>
    <p:extLst>
      <p:ext uri="{BB962C8B-B14F-4D97-AF65-F5344CB8AC3E}">
        <p14:creationId xmlns:p14="http://schemas.microsoft.com/office/powerpoint/2010/main" val="18189573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FA4F3C18-9311-4A11-9752-B2D8B03E30B9}" type="datetimeFigureOut">
              <a:rPr lang="en-GB" smtClean="0"/>
              <a:t>10/10/2019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430613E-A642-4508-906A-B24864A6A040}" type="slidenum">
              <a:rPr lang="en-GB" smtClean="0"/>
              <a:t>‹#›</a:t>
            </a:fld>
            <a:endParaRPr lang="en-GB"/>
          </a:p>
        </p:txBody>
      </p:sp>
    </p:spTree>
    <p:extLst>
      <p:ext uri="{BB962C8B-B14F-4D97-AF65-F5344CB8AC3E}">
        <p14:creationId xmlns:p14="http://schemas.microsoft.com/office/powerpoint/2010/main" val="12339134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FA4F3C18-9311-4A11-9752-B2D8B03E30B9}" type="datetimeFigureOut">
              <a:rPr lang="en-GB" smtClean="0"/>
              <a:t>10/10/2019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430613E-A642-4508-906A-B24864A6A040}" type="slidenum">
              <a:rPr lang="en-GB" smtClean="0"/>
              <a:t>‹#›</a:t>
            </a:fld>
            <a:endParaRPr lang="en-GB"/>
          </a:p>
        </p:txBody>
      </p:sp>
    </p:spTree>
    <p:extLst>
      <p:ext uri="{BB962C8B-B14F-4D97-AF65-F5344CB8AC3E}">
        <p14:creationId xmlns:p14="http://schemas.microsoft.com/office/powerpoint/2010/main" val="23072989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FA4F3C18-9311-4A11-9752-B2D8B03E30B9}" type="datetimeFigureOut">
              <a:rPr lang="en-GB" smtClean="0"/>
              <a:t>10/10/2019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430613E-A642-4508-906A-B24864A6A040}" type="slidenum">
              <a:rPr lang="en-GB" smtClean="0"/>
              <a:t>‹#›</a:t>
            </a:fld>
            <a:endParaRPr lang="en-GB"/>
          </a:p>
        </p:txBody>
      </p:sp>
    </p:spTree>
    <p:extLst>
      <p:ext uri="{BB962C8B-B14F-4D97-AF65-F5344CB8AC3E}">
        <p14:creationId xmlns:p14="http://schemas.microsoft.com/office/powerpoint/2010/main" val="31035771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A4F3C18-9311-4A11-9752-B2D8B03E30B9}" type="datetimeFigureOut">
              <a:rPr lang="en-GB" smtClean="0"/>
              <a:t>10/10/2019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430613E-A642-4508-906A-B24864A6A040}" type="slidenum">
              <a:rPr lang="en-GB" smtClean="0"/>
              <a:t>‹#›</a:t>
            </a:fld>
            <a:endParaRPr lang="en-GB"/>
          </a:p>
        </p:txBody>
      </p:sp>
    </p:spTree>
    <p:extLst>
      <p:ext uri="{BB962C8B-B14F-4D97-AF65-F5344CB8AC3E}">
        <p14:creationId xmlns:p14="http://schemas.microsoft.com/office/powerpoint/2010/main" val="35943877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A4F3C18-9311-4A11-9752-B2D8B03E30B9}" type="datetimeFigureOut">
              <a:rPr lang="en-GB" smtClean="0"/>
              <a:t>10/10/2019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430613E-A642-4508-906A-B24864A6A040}" type="slidenum">
              <a:rPr lang="en-GB" smtClean="0"/>
              <a:t>‹#›</a:t>
            </a:fld>
            <a:endParaRPr lang="en-GB"/>
          </a:p>
        </p:txBody>
      </p:sp>
    </p:spTree>
    <p:extLst>
      <p:ext uri="{BB962C8B-B14F-4D97-AF65-F5344CB8AC3E}">
        <p14:creationId xmlns:p14="http://schemas.microsoft.com/office/powerpoint/2010/main" val="32686293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A4F3C18-9311-4A11-9752-B2D8B03E30B9}" type="datetimeFigureOut">
              <a:rPr lang="en-GB" smtClean="0"/>
              <a:t>10/10/2019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430613E-A642-4508-906A-B24864A6A040}" type="slidenum">
              <a:rPr lang="en-GB" smtClean="0"/>
              <a:t>‹#›</a:t>
            </a:fld>
            <a:endParaRPr lang="en-GB"/>
          </a:p>
        </p:txBody>
      </p:sp>
    </p:spTree>
    <p:extLst>
      <p:ext uri="{BB962C8B-B14F-4D97-AF65-F5344CB8AC3E}">
        <p14:creationId xmlns:p14="http://schemas.microsoft.com/office/powerpoint/2010/main" val="24675236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A4F3C18-9311-4A11-9752-B2D8B03E30B9}" type="datetimeFigureOut">
              <a:rPr lang="en-GB" smtClean="0"/>
              <a:t>10/10/2019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30613E-A642-4508-906A-B24864A6A040}" type="slidenum">
              <a:rPr lang="en-GB" smtClean="0"/>
              <a:t>‹#›</a:t>
            </a:fld>
            <a:endParaRPr lang="en-GB"/>
          </a:p>
        </p:txBody>
      </p:sp>
    </p:spTree>
    <p:extLst>
      <p:ext uri="{BB962C8B-B14F-4D97-AF65-F5344CB8AC3E}">
        <p14:creationId xmlns:p14="http://schemas.microsoft.com/office/powerpoint/2010/main" val="15962348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A4F3C18-9311-4A11-9752-B2D8B03E30B9}" type="datetimeFigureOut">
              <a:rPr lang="en-GB" smtClean="0"/>
              <a:t>10/10/2019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30613E-A642-4508-906A-B24864A6A040}" type="slidenum">
              <a:rPr lang="en-GB" smtClean="0"/>
              <a:t>‹#›</a:t>
            </a:fld>
            <a:endParaRPr lang="en-GB"/>
          </a:p>
        </p:txBody>
      </p:sp>
    </p:spTree>
    <p:extLst>
      <p:ext uri="{BB962C8B-B14F-4D97-AF65-F5344CB8AC3E}">
        <p14:creationId xmlns:p14="http://schemas.microsoft.com/office/powerpoint/2010/main" val="12997343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A4F3C18-9311-4A11-9752-B2D8B03E30B9}" type="datetimeFigureOut">
              <a:rPr lang="en-GB" smtClean="0"/>
              <a:t>10/10/2019</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430613E-A642-4508-906A-B24864A6A040}" type="slidenum">
              <a:rPr lang="en-GB" smtClean="0"/>
              <a:t>‹#›</a:t>
            </a:fld>
            <a:endParaRPr lang="en-GB"/>
          </a:p>
        </p:txBody>
      </p:sp>
    </p:spTree>
    <p:extLst>
      <p:ext uri="{BB962C8B-B14F-4D97-AF65-F5344CB8AC3E}">
        <p14:creationId xmlns:p14="http://schemas.microsoft.com/office/powerpoint/2010/main" val="256098885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hyperlink" Target="http://www.grc.nasa.gov/" TargetMode="External"/><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image" Target="../media/image5.jpeg"/><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image" Target="../media/image6.emf"/><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9.emf"/><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8.emf"/><Relationship Id="rId5" Type="http://schemas.openxmlformats.org/officeDocument/2006/relationships/image" Target="../media/image7.png"/><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12.emf"/><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image" Target="../media/image13.emf"/><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16.emf"/><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15.emf"/><Relationship Id="rId5" Type="http://schemas.openxmlformats.org/officeDocument/2006/relationships/image" Target="../media/image14.png"/><Relationship Id="rId4" Type="http://schemas.openxmlformats.org/officeDocument/2006/relationships/image" Target="../media/image3.png"/></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19.emf"/><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18.emf"/><Relationship Id="rId5" Type="http://schemas.openxmlformats.org/officeDocument/2006/relationships/image" Target="../media/image17.emf"/><Relationship Id="rId4" Type="http://schemas.openxmlformats.org/officeDocument/2006/relationships/image" Target="../media/image3.png"/></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image" Target="../media/image20.png"/><Relationship Id="rId4" Type="http://schemas.openxmlformats.org/officeDocument/2006/relationships/image" Target="../media/image3.png"/></Relationships>
</file>

<file path=ppt/slides/_rels/slide16.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22.emf"/><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21.emf"/><Relationship Id="rId5" Type="http://schemas.openxmlformats.org/officeDocument/2006/relationships/image" Target="../media/image20.png"/><Relationship Id="rId4" Type="http://schemas.openxmlformats.org/officeDocument/2006/relationships/image" Target="../media/image3.png"/></Relationships>
</file>

<file path=ppt/slides/_rels/slide17.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25.emf"/><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24.emf"/><Relationship Id="rId5" Type="http://schemas.openxmlformats.org/officeDocument/2006/relationships/image" Target="../media/image23.emf"/><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75656" y="1124745"/>
            <a:ext cx="6480720" cy="2592287"/>
          </a:xfrm>
        </p:spPr>
        <p:txBody>
          <a:bodyPr>
            <a:normAutofit/>
          </a:bodyPr>
          <a:lstStyle/>
          <a:p>
            <a:r>
              <a:rPr lang="en-GB" sz="8800" b="1" dirty="0" smtClean="0">
                <a:solidFill>
                  <a:srgbClr val="00B0F0"/>
                </a:solidFill>
              </a:rPr>
              <a:t>Gas Laws</a:t>
            </a:r>
            <a:endParaRPr lang="en-GB" sz="8800" b="1" dirty="0">
              <a:solidFill>
                <a:srgbClr val="00B0F0"/>
              </a:solidFill>
              <a:latin typeface="+mn-lt"/>
            </a:endParaRPr>
          </a:p>
        </p:txBody>
      </p:sp>
      <p:pic>
        <p:nvPicPr>
          <p:cNvPr id="4" name="Picture 3"/>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23529" y="5877272"/>
            <a:ext cx="1800200" cy="701427"/>
          </a:xfrm>
          <a:prstGeom prst="rect">
            <a:avLst/>
          </a:prstGeom>
          <a:noFill/>
          <a:ln>
            <a:noFill/>
          </a:ln>
        </p:spPr>
      </p:pic>
      <p:pic>
        <p:nvPicPr>
          <p:cNvPr id="3" name="Picture 2"/>
          <p:cNvPicPr>
            <a:picLocks noChangeAspect="1"/>
          </p:cNvPicPr>
          <p:nvPr/>
        </p:nvPicPr>
        <p:blipFill>
          <a:blip r:embed="rId3"/>
          <a:stretch>
            <a:fillRect/>
          </a:stretch>
        </p:blipFill>
        <p:spPr>
          <a:xfrm>
            <a:off x="2390" y="15867"/>
            <a:ext cx="1473266" cy="2223053"/>
          </a:xfrm>
          <a:prstGeom prst="rect">
            <a:avLst/>
          </a:prstGeom>
        </p:spPr>
      </p:pic>
      <p:pic>
        <p:nvPicPr>
          <p:cNvPr id="5" name="Picture 4"/>
          <p:cNvPicPr>
            <a:picLocks noChangeAspect="1"/>
          </p:cNvPicPr>
          <p:nvPr/>
        </p:nvPicPr>
        <p:blipFill>
          <a:blip r:embed="rId4"/>
          <a:stretch>
            <a:fillRect/>
          </a:stretch>
        </p:blipFill>
        <p:spPr>
          <a:xfrm>
            <a:off x="7380312" y="4187973"/>
            <a:ext cx="1763688" cy="2670027"/>
          </a:xfrm>
          <a:prstGeom prst="rect">
            <a:avLst/>
          </a:prstGeom>
        </p:spPr>
      </p:pic>
    </p:spTree>
    <p:extLst>
      <p:ext uri="{BB962C8B-B14F-4D97-AF65-F5344CB8AC3E}">
        <p14:creationId xmlns:p14="http://schemas.microsoft.com/office/powerpoint/2010/main" val="8519264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19672" y="1124745"/>
            <a:ext cx="6336704" cy="4392487"/>
          </a:xfrm>
        </p:spPr>
        <p:txBody>
          <a:bodyPr>
            <a:noAutofit/>
          </a:bodyPr>
          <a:lstStyle/>
          <a:p>
            <a:pPr algn="l"/>
            <a:r>
              <a:rPr lang="en-GB" altLang="en-US" sz="3600" dirty="0" smtClean="0">
                <a:solidFill>
                  <a:srgbClr val="00B0F0"/>
                </a:solidFill>
              </a:rPr>
              <a:t>Introduction</a:t>
            </a:r>
            <a:br>
              <a:rPr lang="en-GB" altLang="en-US" sz="3600" dirty="0" smtClean="0">
                <a:solidFill>
                  <a:srgbClr val="00B0F0"/>
                </a:solidFill>
              </a:rPr>
            </a:br>
            <a:r>
              <a:rPr lang="en-GB" altLang="en-US" sz="3600" dirty="0" smtClean="0">
                <a:solidFill>
                  <a:srgbClr val="00B0F0"/>
                </a:solidFill>
              </a:rPr>
              <a:t>Properties </a:t>
            </a:r>
            <a:r>
              <a:rPr lang="en-GB" altLang="en-US" sz="3600" dirty="0">
                <a:solidFill>
                  <a:srgbClr val="00B0F0"/>
                </a:solidFill>
              </a:rPr>
              <a:t>of a gas</a:t>
            </a:r>
            <a:br>
              <a:rPr lang="en-GB" altLang="en-US" sz="3600" dirty="0">
                <a:solidFill>
                  <a:srgbClr val="00B0F0"/>
                </a:solidFill>
              </a:rPr>
            </a:br>
            <a:r>
              <a:rPr lang="en-GB" altLang="en-US" sz="3600" dirty="0">
                <a:solidFill>
                  <a:srgbClr val="00B0F0"/>
                </a:solidFill>
              </a:rPr>
              <a:t>Charles’ Law</a:t>
            </a:r>
            <a:br>
              <a:rPr lang="en-GB" altLang="en-US" sz="3600" dirty="0">
                <a:solidFill>
                  <a:srgbClr val="00B0F0"/>
                </a:solidFill>
              </a:rPr>
            </a:br>
            <a:r>
              <a:rPr lang="en-GB" altLang="en-US" sz="3600" dirty="0">
                <a:solidFill>
                  <a:srgbClr val="00B0F0"/>
                </a:solidFill>
              </a:rPr>
              <a:t>Boyle’s Law</a:t>
            </a:r>
            <a:br>
              <a:rPr lang="en-GB" altLang="en-US" sz="3600" dirty="0">
                <a:solidFill>
                  <a:srgbClr val="00B0F0"/>
                </a:solidFill>
              </a:rPr>
            </a:br>
            <a:r>
              <a:rPr lang="en-GB" altLang="en-US" sz="3600" dirty="0" smtClean="0">
                <a:solidFill>
                  <a:srgbClr val="00B0F0"/>
                </a:solidFill>
              </a:rPr>
              <a:t>Universal Gas Law</a:t>
            </a:r>
            <a:r>
              <a:rPr lang="en-GB" altLang="en-US" sz="3600" dirty="0">
                <a:solidFill>
                  <a:srgbClr val="00B0F0"/>
                </a:solidFill>
              </a:rPr>
              <a:t/>
            </a:r>
            <a:br>
              <a:rPr lang="en-GB" altLang="en-US" sz="3600" dirty="0">
                <a:solidFill>
                  <a:srgbClr val="00B0F0"/>
                </a:solidFill>
              </a:rPr>
            </a:br>
            <a:r>
              <a:rPr lang="en-GB" altLang="en-US" sz="3600" dirty="0" smtClean="0">
                <a:solidFill>
                  <a:srgbClr val="00B0F0"/>
                </a:solidFill>
              </a:rPr>
              <a:t/>
            </a:r>
            <a:br>
              <a:rPr lang="en-GB" altLang="en-US" sz="3600" dirty="0" smtClean="0">
                <a:solidFill>
                  <a:srgbClr val="00B0F0"/>
                </a:solidFill>
              </a:rPr>
            </a:br>
            <a:r>
              <a:rPr lang="en-GB" altLang="en-US" sz="3600" dirty="0"/>
              <a:t/>
            </a:r>
            <a:br>
              <a:rPr lang="en-GB" altLang="en-US" sz="3600" dirty="0"/>
            </a:br>
            <a:r>
              <a:rPr lang="en-GB" altLang="en-US" sz="3600" u="sng" dirty="0" smtClean="0">
                <a:hlinkClick r:id="rId2"/>
              </a:rPr>
              <a:t>www.grc.nasa.gov</a:t>
            </a:r>
            <a:r>
              <a:rPr lang="en-GB" altLang="en-US" sz="3600" u="sng" dirty="0" smtClean="0"/>
              <a:t>, 2016</a:t>
            </a:r>
            <a:endParaRPr lang="en-GB" altLang="en-US" sz="3600" u="sng" dirty="0"/>
          </a:p>
        </p:txBody>
      </p:sp>
      <p:pic>
        <p:nvPicPr>
          <p:cNvPr id="4" name="Picture 3"/>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23529" y="5877272"/>
            <a:ext cx="1800200" cy="701427"/>
          </a:xfrm>
          <a:prstGeom prst="rect">
            <a:avLst/>
          </a:prstGeom>
          <a:noFill/>
          <a:ln>
            <a:noFill/>
          </a:ln>
        </p:spPr>
      </p:pic>
      <p:pic>
        <p:nvPicPr>
          <p:cNvPr id="3" name="Picture 2"/>
          <p:cNvPicPr>
            <a:picLocks noChangeAspect="1"/>
          </p:cNvPicPr>
          <p:nvPr/>
        </p:nvPicPr>
        <p:blipFill>
          <a:blip r:embed="rId4"/>
          <a:stretch>
            <a:fillRect/>
          </a:stretch>
        </p:blipFill>
        <p:spPr>
          <a:xfrm>
            <a:off x="2390" y="15867"/>
            <a:ext cx="1473266" cy="2223053"/>
          </a:xfrm>
          <a:prstGeom prst="rect">
            <a:avLst/>
          </a:prstGeom>
        </p:spPr>
      </p:pic>
      <p:pic>
        <p:nvPicPr>
          <p:cNvPr id="5" name="Picture 4"/>
          <p:cNvPicPr>
            <a:picLocks noChangeAspect="1"/>
          </p:cNvPicPr>
          <p:nvPr/>
        </p:nvPicPr>
        <p:blipFill>
          <a:blip r:embed="rId5"/>
          <a:stretch>
            <a:fillRect/>
          </a:stretch>
        </p:blipFill>
        <p:spPr>
          <a:xfrm>
            <a:off x="7380312" y="4187973"/>
            <a:ext cx="1763688" cy="2670027"/>
          </a:xfrm>
          <a:prstGeom prst="rect">
            <a:avLst/>
          </a:prstGeom>
        </p:spPr>
      </p:pic>
    </p:spTree>
    <p:extLst>
      <p:ext uri="{BB962C8B-B14F-4D97-AF65-F5344CB8AC3E}">
        <p14:creationId xmlns:p14="http://schemas.microsoft.com/office/powerpoint/2010/main" val="23566206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19672" y="1124745"/>
            <a:ext cx="6336704" cy="4392487"/>
          </a:xfrm>
        </p:spPr>
        <p:txBody>
          <a:bodyPr>
            <a:noAutofit/>
          </a:bodyPr>
          <a:lstStyle/>
          <a:p>
            <a:pPr algn="l">
              <a:lnSpc>
                <a:spcPct val="90000"/>
              </a:lnSpc>
            </a:pPr>
            <a:r>
              <a:rPr lang="en-GB" altLang="en-US" sz="3600" dirty="0" smtClean="0">
                <a:solidFill>
                  <a:srgbClr val="00B0F0"/>
                </a:solidFill>
              </a:rPr>
              <a:t>Introduction</a:t>
            </a:r>
            <a:br>
              <a:rPr lang="en-GB" altLang="en-US" sz="3600" dirty="0" smtClean="0">
                <a:solidFill>
                  <a:srgbClr val="00B0F0"/>
                </a:solidFill>
              </a:rPr>
            </a:br>
            <a:r>
              <a:rPr lang="en-GB" altLang="en-US" sz="3600" dirty="0">
                <a:solidFill>
                  <a:srgbClr val="00B0F0"/>
                </a:solidFill>
              </a:rPr>
              <a:t/>
            </a:r>
            <a:br>
              <a:rPr lang="en-GB" altLang="en-US" sz="3600" dirty="0">
                <a:solidFill>
                  <a:srgbClr val="00B0F0"/>
                </a:solidFill>
              </a:rPr>
            </a:br>
            <a:r>
              <a:rPr lang="en-GB" altLang="en-US" sz="2000" dirty="0" smtClean="0"/>
              <a:t>Gases </a:t>
            </a:r>
            <a:r>
              <a:rPr lang="en-GB" altLang="en-US" sz="2000" dirty="0"/>
              <a:t>are all around us.</a:t>
            </a:r>
            <a:br>
              <a:rPr lang="en-GB" altLang="en-US" sz="2000" dirty="0"/>
            </a:br>
            <a:r>
              <a:rPr lang="en-GB" altLang="en-US" sz="2000" dirty="0"/>
              <a:t/>
            </a:r>
            <a:br>
              <a:rPr lang="en-GB" altLang="en-US" sz="2000" dirty="0"/>
            </a:br>
            <a:r>
              <a:rPr lang="en-GB" altLang="en-US" sz="2000" dirty="0"/>
              <a:t>They are particularly important in vehicles (intake air, combustion gases, tyre air, aerodynamics, heater systems </a:t>
            </a:r>
            <a:r>
              <a:rPr lang="en-GB" altLang="en-US" sz="2000" dirty="0" err="1"/>
              <a:t>etc</a:t>
            </a:r>
            <a:r>
              <a:rPr lang="en-GB" altLang="en-US" sz="2000" dirty="0"/>
              <a:t>).</a:t>
            </a:r>
            <a:br>
              <a:rPr lang="en-GB" altLang="en-US" sz="2000" dirty="0"/>
            </a:br>
            <a:r>
              <a:rPr lang="en-GB" altLang="en-US" sz="2000" dirty="0"/>
              <a:t/>
            </a:r>
            <a:br>
              <a:rPr lang="en-GB" altLang="en-US" sz="2000" dirty="0"/>
            </a:br>
            <a:r>
              <a:rPr lang="en-GB" altLang="en-US" sz="2000" dirty="0"/>
              <a:t>An understanding of the basic laws which govern gas behaviour is essential for an automotive engineer.</a:t>
            </a:r>
            <a:br>
              <a:rPr lang="en-GB" altLang="en-US" sz="2000" dirty="0"/>
            </a:br>
            <a:endParaRPr lang="en-GB" altLang="en-US" sz="2000" dirty="0" smtClean="0">
              <a:solidFill>
                <a:srgbClr val="00B0F0"/>
              </a:solidFill>
            </a:endParaRPr>
          </a:p>
        </p:txBody>
      </p:sp>
      <p:pic>
        <p:nvPicPr>
          <p:cNvPr id="4" name="Picture 3"/>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23529" y="5877272"/>
            <a:ext cx="1800200" cy="701427"/>
          </a:xfrm>
          <a:prstGeom prst="rect">
            <a:avLst/>
          </a:prstGeom>
          <a:noFill/>
          <a:ln>
            <a:noFill/>
          </a:ln>
        </p:spPr>
      </p:pic>
      <p:pic>
        <p:nvPicPr>
          <p:cNvPr id="3" name="Picture 2"/>
          <p:cNvPicPr>
            <a:picLocks noChangeAspect="1"/>
          </p:cNvPicPr>
          <p:nvPr/>
        </p:nvPicPr>
        <p:blipFill>
          <a:blip r:embed="rId3"/>
          <a:stretch>
            <a:fillRect/>
          </a:stretch>
        </p:blipFill>
        <p:spPr>
          <a:xfrm>
            <a:off x="2390" y="15867"/>
            <a:ext cx="1473266" cy="2223053"/>
          </a:xfrm>
          <a:prstGeom prst="rect">
            <a:avLst/>
          </a:prstGeom>
        </p:spPr>
      </p:pic>
      <p:pic>
        <p:nvPicPr>
          <p:cNvPr id="5" name="Picture 4"/>
          <p:cNvPicPr>
            <a:picLocks noChangeAspect="1"/>
          </p:cNvPicPr>
          <p:nvPr/>
        </p:nvPicPr>
        <p:blipFill>
          <a:blip r:embed="rId4"/>
          <a:stretch>
            <a:fillRect/>
          </a:stretch>
        </p:blipFill>
        <p:spPr>
          <a:xfrm>
            <a:off x="7380312" y="4187973"/>
            <a:ext cx="1763688" cy="2670027"/>
          </a:xfrm>
          <a:prstGeom prst="rect">
            <a:avLst/>
          </a:prstGeom>
        </p:spPr>
      </p:pic>
      <p:pic>
        <p:nvPicPr>
          <p:cNvPr id="6" name="Picture 5"/>
          <p:cNvPicPr>
            <a:picLocks noChangeAspect="1"/>
          </p:cNvPicPr>
          <p:nvPr/>
        </p:nvPicPr>
        <p:blipFill>
          <a:blip r:embed="rId5"/>
          <a:stretch>
            <a:fillRect/>
          </a:stretch>
        </p:blipFill>
        <p:spPr>
          <a:xfrm>
            <a:off x="5713929" y="150965"/>
            <a:ext cx="2918704" cy="2485947"/>
          </a:xfrm>
          <a:prstGeom prst="rect">
            <a:avLst/>
          </a:prstGeom>
        </p:spPr>
      </p:pic>
    </p:spTree>
    <p:extLst>
      <p:ext uri="{BB962C8B-B14F-4D97-AF65-F5344CB8AC3E}">
        <p14:creationId xmlns:p14="http://schemas.microsoft.com/office/powerpoint/2010/main" val="2166420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19672" y="1124745"/>
            <a:ext cx="6336704" cy="4392487"/>
          </a:xfrm>
        </p:spPr>
        <p:txBody>
          <a:bodyPr>
            <a:noAutofit/>
          </a:bodyPr>
          <a:lstStyle/>
          <a:p>
            <a:pPr algn="l">
              <a:lnSpc>
                <a:spcPct val="90000"/>
              </a:lnSpc>
              <a:spcAft>
                <a:spcPts val="1200"/>
              </a:spcAft>
              <a:defRPr/>
            </a:pPr>
            <a:r>
              <a:rPr lang="en-GB" altLang="en-US" sz="3600" dirty="0" smtClean="0">
                <a:solidFill>
                  <a:srgbClr val="00B0F0"/>
                </a:solidFill>
              </a:rPr>
              <a:t>Introduction</a:t>
            </a:r>
            <a:br>
              <a:rPr lang="en-GB" altLang="en-US" sz="3600" dirty="0" smtClean="0">
                <a:solidFill>
                  <a:srgbClr val="00B0F0"/>
                </a:solidFill>
              </a:rPr>
            </a:br>
            <a:r>
              <a:rPr lang="en-GB" altLang="en-US" sz="3600" dirty="0">
                <a:solidFill>
                  <a:srgbClr val="00B0F0"/>
                </a:solidFill>
              </a:rPr>
              <a:t/>
            </a:r>
            <a:br>
              <a:rPr lang="en-GB" altLang="en-US" sz="3600" dirty="0">
                <a:solidFill>
                  <a:srgbClr val="00B0F0"/>
                </a:solidFill>
              </a:rPr>
            </a:br>
            <a:r>
              <a:rPr lang="en-GB" altLang="en-US" sz="2000" b="1" dirty="0"/>
              <a:t>What are gases</a:t>
            </a:r>
            <a:r>
              <a:rPr lang="en-GB" altLang="en-US" sz="2000" b="1" dirty="0" smtClean="0"/>
              <a:t>?</a:t>
            </a:r>
            <a:br>
              <a:rPr lang="en-GB" altLang="en-US" sz="2000" b="1" dirty="0" smtClean="0"/>
            </a:br>
            <a:r>
              <a:rPr lang="en-GB" altLang="en-US" sz="2000" b="1" dirty="0"/>
              <a:t/>
            </a:r>
            <a:br>
              <a:rPr lang="en-GB" altLang="en-US" sz="2000" b="1" dirty="0"/>
            </a:br>
            <a:r>
              <a:rPr lang="en-GB" altLang="en-US" sz="2000" dirty="0"/>
              <a:t>Under normal conditions, all matter is either a solid, liquid or </a:t>
            </a:r>
            <a:r>
              <a:rPr lang="en-GB" altLang="en-US" sz="2000" dirty="0" smtClean="0"/>
              <a:t>gas</a:t>
            </a:r>
            <a:br>
              <a:rPr lang="en-GB" altLang="en-US" sz="2000" dirty="0" smtClean="0"/>
            </a:br>
            <a:r>
              <a:rPr lang="en-GB" altLang="en-US" sz="2000" dirty="0"/>
              <a:t/>
            </a:r>
            <a:br>
              <a:rPr lang="en-GB" altLang="en-US" sz="2000" dirty="0"/>
            </a:br>
            <a:r>
              <a:rPr lang="en-GB" altLang="en-US" sz="2000" dirty="0"/>
              <a:t>Think of water – what’s it made from? </a:t>
            </a:r>
            <a:r>
              <a:rPr lang="en-GB" altLang="en-US" sz="2000" dirty="0" smtClean="0"/>
              <a:t/>
            </a:r>
            <a:br>
              <a:rPr lang="en-GB" altLang="en-US" sz="2000" dirty="0" smtClean="0"/>
            </a:br>
            <a:r>
              <a:rPr lang="en-GB" altLang="en-US" sz="2000" dirty="0"/>
              <a:t/>
            </a:r>
            <a:br>
              <a:rPr lang="en-GB" altLang="en-US" sz="2000" dirty="0"/>
            </a:br>
            <a:r>
              <a:rPr lang="en-GB" altLang="en-US" sz="2000" dirty="0"/>
              <a:t>It can either be a solid (ice), liquid (water) or a gas (vapour</a:t>
            </a:r>
            <a:r>
              <a:rPr lang="en-GB" altLang="en-US" sz="2000" dirty="0" smtClean="0"/>
              <a:t>)</a:t>
            </a:r>
            <a:br>
              <a:rPr lang="en-GB" altLang="en-US" sz="2000" dirty="0" smtClean="0"/>
            </a:br>
            <a:r>
              <a:rPr lang="en-GB" altLang="en-US" sz="2000" dirty="0"/>
              <a:t/>
            </a:r>
            <a:br>
              <a:rPr lang="en-GB" altLang="en-US" sz="2000" dirty="0"/>
            </a:br>
            <a:r>
              <a:rPr lang="en-GB" altLang="en-US" sz="2000" dirty="0"/>
              <a:t>What’s the difference?</a:t>
            </a:r>
            <a:br>
              <a:rPr lang="en-GB" altLang="en-US" sz="2000" dirty="0"/>
            </a:br>
            <a:endParaRPr lang="en-GB" altLang="en-US" sz="2000" dirty="0" smtClean="0">
              <a:solidFill>
                <a:srgbClr val="00B0F0"/>
              </a:solidFill>
            </a:endParaRPr>
          </a:p>
        </p:txBody>
      </p:sp>
      <p:pic>
        <p:nvPicPr>
          <p:cNvPr id="4" name="Picture 3"/>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23529" y="5877272"/>
            <a:ext cx="1800200" cy="701427"/>
          </a:xfrm>
          <a:prstGeom prst="rect">
            <a:avLst/>
          </a:prstGeom>
          <a:noFill/>
          <a:ln>
            <a:noFill/>
          </a:ln>
        </p:spPr>
      </p:pic>
      <p:pic>
        <p:nvPicPr>
          <p:cNvPr id="3" name="Picture 2"/>
          <p:cNvPicPr>
            <a:picLocks noChangeAspect="1"/>
          </p:cNvPicPr>
          <p:nvPr/>
        </p:nvPicPr>
        <p:blipFill>
          <a:blip r:embed="rId3"/>
          <a:stretch>
            <a:fillRect/>
          </a:stretch>
        </p:blipFill>
        <p:spPr>
          <a:xfrm>
            <a:off x="2390" y="15867"/>
            <a:ext cx="1473266" cy="2223053"/>
          </a:xfrm>
          <a:prstGeom prst="rect">
            <a:avLst/>
          </a:prstGeom>
        </p:spPr>
      </p:pic>
      <p:pic>
        <p:nvPicPr>
          <p:cNvPr id="5" name="Picture 4"/>
          <p:cNvPicPr>
            <a:picLocks noChangeAspect="1"/>
          </p:cNvPicPr>
          <p:nvPr/>
        </p:nvPicPr>
        <p:blipFill>
          <a:blip r:embed="rId4"/>
          <a:stretch>
            <a:fillRect/>
          </a:stretch>
        </p:blipFill>
        <p:spPr>
          <a:xfrm>
            <a:off x="7380312" y="4187973"/>
            <a:ext cx="1763688" cy="2670027"/>
          </a:xfrm>
          <a:prstGeom prst="rect">
            <a:avLst/>
          </a:prstGeom>
        </p:spPr>
      </p:pic>
    </p:spTree>
    <p:extLst>
      <p:ext uri="{BB962C8B-B14F-4D97-AF65-F5344CB8AC3E}">
        <p14:creationId xmlns:p14="http://schemas.microsoft.com/office/powerpoint/2010/main" val="24498461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19672" y="1124745"/>
            <a:ext cx="6336704" cy="4392487"/>
          </a:xfrm>
        </p:spPr>
        <p:txBody>
          <a:bodyPr>
            <a:noAutofit/>
          </a:bodyPr>
          <a:lstStyle/>
          <a:p>
            <a:pPr algn="l">
              <a:lnSpc>
                <a:spcPct val="90000"/>
              </a:lnSpc>
              <a:spcAft>
                <a:spcPts val="1200"/>
              </a:spcAft>
              <a:defRPr/>
            </a:pPr>
            <a:r>
              <a:rPr lang="en-GB" altLang="en-US" sz="3600" dirty="0" smtClean="0">
                <a:solidFill>
                  <a:srgbClr val="00B0F0"/>
                </a:solidFill>
              </a:rPr>
              <a:t>Introduction</a:t>
            </a:r>
            <a:br>
              <a:rPr lang="en-GB" altLang="en-US" sz="3600" dirty="0" smtClean="0">
                <a:solidFill>
                  <a:srgbClr val="00B0F0"/>
                </a:solidFill>
              </a:rPr>
            </a:br>
            <a:r>
              <a:rPr lang="en-GB" altLang="en-US" sz="3600" dirty="0">
                <a:solidFill>
                  <a:srgbClr val="00B0F0"/>
                </a:solidFill>
              </a:rPr>
              <a:t/>
            </a:r>
            <a:br>
              <a:rPr lang="en-GB" altLang="en-US" sz="3600" dirty="0">
                <a:solidFill>
                  <a:srgbClr val="00B0F0"/>
                </a:solidFill>
              </a:rPr>
            </a:br>
            <a:r>
              <a:rPr lang="en-GB" altLang="en-US" sz="3600" dirty="0" smtClean="0">
                <a:solidFill>
                  <a:srgbClr val="00B0F0"/>
                </a:solidFill>
              </a:rPr>
              <a:t/>
            </a:r>
            <a:br>
              <a:rPr lang="en-GB" altLang="en-US" sz="3600" dirty="0" smtClean="0">
                <a:solidFill>
                  <a:srgbClr val="00B0F0"/>
                </a:solidFill>
              </a:rPr>
            </a:br>
            <a:r>
              <a:rPr lang="en-GB" altLang="en-US" sz="3600" dirty="0">
                <a:solidFill>
                  <a:srgbClr val="00B0F0"/>
                </a:solidFill>
              </a:rPr>
              <a:t/>
            </a:r>
            <a:br>
              <a:rPr lang="en-GB" altLang="en-US" sz="3600" dirty="0">
                <a:solidFill>
                  <a:srgbClr val="00B0F0"/>
                </a:solidFill>
              </a:rPr>
            </a:br>
            <a:r>
              <a:rPr lang="en-GB" altLang="en-US" sz="3600" dirty="0" smtClean="0">
                <a:solidFill>
                  <a:srgbClr val="00B0F0"/>
                </a:solidFill>
              </a:rPr>
              <a:t/>
            </a:r>
            <a:br>
              <a:rPr lang="en-GB" altLang="en-US" sz="3600" dirty="0" smtClean="0">
                <a:solidFill>
                  <a:srgbClr val="00B0F0"/>
                </a:solidFill>
              </a:rPr>
            </a:br>
            <a:r>
              <a:rPr lang="en-GB" altLang="en-US" sz="3600" dirty="0">
                <a:solidFill>
                  <a:srgbClr val="00B0F0"/>
                </a:solidFill>
              </a:rPr>
              <a:t/>
            </a:r>
            <a:br>
              <a:rPr lang="en-GB" altLang="en-US" sz="3600" dirty="0">
                <a:solidFill>
                  <a:srgbClr val="00B0F0"/>
                </a:solidFill>
              </a:rPr>
            </a:br>
            <a:r>
              <a:rPr lang="en-GB" altLang="en-US" sz="3600" dirty="0" smtClean="0">
                <a:solidFill>
                  <a:srgbClr val="00B0F0"/>
                </a:solidFill>
              </a:rPr>
              <a:t/>
            </a:r>
            <a:br>
              <a:rPr lang="en-GB" altLang="en-US" sz="3600" dirty="0" smtClean="0">
                <a:solidFill>
                  <a:srgbClr val="00B0F0"/>
                </a:solidFill>
              </a:rPr>
            </a:br>
            <a:r>
              <a:rPr lang="en-GB" altLang="en-US" sz="3600" dirty="0">
                <a:solidFill>
                  <a:srgbClr val="00B0F0"/>
                </a:solidFill>
              </a:rPr>
              <a:t/>
            </a:r>
            <a:br>
              <a:rPr lang="en-GB" altLang="en-US" sz="3600" dirty="0">
                <a:solidFill>
                  <a:srgbClr val="00B0F0"/>
                </a:solidFill>
              </a:rPr>
            </a:br>
            <a:r>
              <a:rPr lang="en-GB" altLang="en-US" sz="3600" dirty="0" smtClean="0">
                <a:solidFill>
                  <a:srgbClr val="00B0F0"/>
                </a:solidFill>
              </a:rPr>
              <a:t/>
            </a:r>
            <a:br>
              <a:rPr lang="en-GB" altLang="en-US" sz="3600" dirty="0" smtClean="0">
                <a:solidFill>
                  <a:srgbClr val="00B0F0"/>
                </a:solidFill>
              </a:rPr>
            </a:br>
            <a:endParaRPr lang="en-GB" altLang="en-US" sz="2000" dirty="0" smtClean="0">
              <a:solidFill>
                <a:srgbClr val="00B0F0"/>
              </a:solidFill>
            </a:endParaRPr>
          </a:p>
        </p:txBody>
      </p:sp>
      <p:pic>
        <p:nvPicPr>
          <p:cNvPr id="4" name="Picture 3"/>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23529" y="5877272"/>
            <a:ext cx="1800200" cy="701427"/>
          </a:xfrm>
          <a:prstGeom prst="rect">
            <a:avLst/>
          </a:prstGeom>
          <a:noFill/>
          <a:ln>
            <a:noFill/>
          </a:ln>
        </p:spPr>
      </p:pic>
      <p:pic>
        <p:nvPicPr>
          <p:cNvPr id="3" name="Picture 2"/>
          <p:cNvPicPr>
            <a:picLocks noChangeAspect="1"/>
          </p:cNvPicPr>
          <p:nvPr/>
        </p:nvPicPr>
        <p:blipFill>
          <a:blip r:embed="rId3"/>
          <a:stretch>
            <a:fillRect/>
          </a:stretch>
        </p:blipFill>
        <p:spPr>
          <a:xfrm>
            <a:off x="2390" y="15867"/>
            <a:ext cx="1473266" cy="2223053"/>
          </a:xfrm>
          <a:prstGeom prst="rect">
            <a:avLst/>
          </a:prstGeom>
        </p:spPr>
      </p:pic>
      <p:pic>
        <p:nvPicPr>
          <p:cNvPr id="5" name="Picture 4"/>
          <p:cNvPicPr>
            <a:picLocks noChangeAspect="1"/>
          </p:cNvPicPr>
          <p:nvPr/>
        </p:nvPicPr>
        <p:blipFill>
          <a:blip r:embed="rId4"/>
          <a:stretch>
            <a:fillRect/>
          </a:stretch>
        </p:blipFill>
        <p:spPr>
          <a:xfrm>
            <a:off x="7380312" y="4187973"/>
            <a:ext cx="1763688" cy="2670027"/>
          </a:xfrm>
          <a:prstGeom prst="rect">
            <a:avLst/>
          </a:prstGeom>
        </p:spPr>
      </p:pic>
      <p:pic>
        <p:nvPicPr>
          <p:cNvPr id="6" name="Picture 4" descr="state.jpg"/>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1979712" y="2045382"/>
            <a:ext cx="5184576" cy="38884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037477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19672" y="1124745"/>
            <a:ext cx="6336704" cy="4392487"/>
          </a:xfrm>
        </p:spPr>
        <p:txBody>
          <a:bodyPr>
            <a:noAutofit/>
          </a:bodyPr>
          <a:lstStyle/>
          <a:p>
            <a:pPr algn="l">
              <a:lnSpc>
                <a:spcPct val="90000"/>
              </a:lnSpc>
            </a:pPr>
            <a:r>
              <a:rPr lang="en-GB" altLang="en-US" sz="3600" dirty="0" smtClean="0">
                <a:solidFill>
                  <a:srgbClr val="00B0F0"/>
                </a:solidFill>
              </a:rPr>
              <a:t>Introduction</a:t>
            </a:r>
            <a:br>
              <a:rPr lang="en-GB" altLang="en-US" sz="3600" dirty="0" smtClean="0">
                <a:solidFill>
                  <a:srgbClr val="00B0F0"/>
                </a:solidFill>
              </a:rPr>
            </a:br>
            <a:r>
              <a:rPr lang="en-GB" altLang="en-US" sz="2000" b="1" dirty="0" smtClean="0"/>
              <a:t>Solid</a:t>
            </a:r>
            <a:r>
              <a:rPr lang="en-GB" altLang="en-US" sz="2000" b="1" dirty="0"/>
              <a:t/>
            </a:r>
            <a:br>
              <a:rPr lang="en-GB" altLang="en-US" sz="2000" b="1" dirty="0"/>
            </a:br>
            <a:r>
              <a:rPr lang="en-GB" altLang="en-US" sz="2000" dirty="0"/>
              <a:t>Molecules closely bound together by molecular forces;</a:t>
            </a:r>
            <a:br>
              <a:rPr lang="en-GB" altLang="en-US" sz="2000" dirty="0"/>
            </a:br>
            <a:r>
              <a:rPr lang="en-GB" altLang="en-US" sz="2000" dirty="0"/>
              <a:t>Solid holds its shape and volume</a:t>
            </a:r>
            <a:r>
              <a:rPr lang="en-GB" altLang="en-US" sz="2000" dirty="0" smtClean="0"/>
              <a:t>.</a:t>
            </a:r>
            <a:br>
              <a:rPr lang="en-GB" altLang="en-US" sz="2000" dirty="0" smtClean="0"/>
            </a:br>
            <a:r>
              <a:rPr lang="en-GB" altLang="en-US" sz="2000" dirty="0"/>
              <a:t/>
            </a:r>
            <a:br>
              <a:rPr lang="en-GB" altLang="en-US" sz="2000" dirty="0"/>
            </a:br>
            <a:r>
              <a:rPr lang="en-GB" altLang="en-US" sz="2000" b="1" dirty="0"/>
              <a:t>Liquid</a:t>
            </a:r>
            <a:br>
              <a:rPr lang="en-GB" altLang="en-US" sz="2000" b="1" dirty="0"/>
            </a:br>
            <a:r>
              <a:rPr lang="en-GB" altLang="en-US" sz="2000" dirty="0"/>
              <a:t>Molecular forces are weaker than a solid;</a:t>
            </a:r>
            <a:br>
              <a:rPr lang="en-GB" altLang="en-US" sz="2000" dirty="0"/>
            </a:br>
            <a:r>
              <a:rPr lang="en-GB" altLang="en-US" sz="2000" dirty="0"/>
              <a:t>Molecules are able to slide and move over one another, but remain in close contact;</a:t>
            </a:r>
            <a:br>
              <a:rPr lang="en-GB" altLang="en-US" sz="2000" dirty="0"/>
            </a:br>
            <a:r>
              <a:rPr lang="en-GB" altLang="en-US" sz="2000" dirty="0"/>
              <a:t>Liquid takes the shape of its container under the influence of gravity</a:t>
            </a:r>
            <a:r>
              <a:rPr lang="en-GB" altLang="en-US" sz="2000" dirty="0" smtClean="0"/>
              <a:t>.</a:t>
            </a:r>
            <a:br>
              <a:rPr lang="en-GB" altLang="en-US" sz="2000" dirty="0" smtClean="0"/>
            </a:br>
            <a:r>
              <a:rPr lang="en-GB" altLang="en-US" sz="2000" dirty="0"/>
              <a:t/>
            </a:r>
            <a:br>
              <a:rPr lang="en-GB" altLang="en-US" sz="2000" dirty="0"/>
            </a:br>
            <a:r>
              <a:rPr lang="en-GB" altLang="en-US" sz="2000" b="1" dirty="0" smtClean="0"/>
              <a:t>Gas</a:t>
            </a:r>
            <a:r>
              <a:rPr lang="en-GB" altLang="en-US" sz="2000" b="1" dirty="0"/>
              <a:t/>
            </a:r>
            <a:br>
              <a:rPr lang="en-GB" altLang="en-US" sz="2000" b="1" dirty="0"/>
            </a:br>
            <a:r>
              <a:rPr lang="en-GB" altLang="en-US" sz="2000" dirty="0"/>
              <a:t>Molecular forces are very weak;</a:t>
            </a:r>
            <a:br>
              <a:rPr lang="en-GB" altLang="en-US" sz="2000" dirty="0"/>
            </a:br>
            <a:r>
              <a:rPr lang="en-GB" altLang="en-US" sz="2000" dirty="0"/>
              <a:t>Large movements of gas molecules;</a:t>
            </a:r>
            <a:br>
              <a:rPr lang="en-GB" altLang="en-US" sz="2000" dirty="0"/>
            </a:br>
            <a:r>
              <a:rPr lang="en-GB" altLang="en-US" sz="2000" dirty="0"/>
              <a:t>Gas fills the volume available.</a:t>
            </a:r>
            <a:br>
              <a:rPr lang="en-GB" altLang="en-US" sz="2000" dirty="0"/>
            </a:br>
            <a:endParaRPr lang="en-GB" altLang="en-US" sz="2000" dirty="0" smtClean="0">
              <a:solidFill>
                <a:srgbClr val="00B0F0"/>
              </a:solidFill>
            </a:endParaRPr>
          </a:p>
        </p:txBody>
      </p:sp>
      <p:pic>
        <p:nvPicPr>
          <p:cNvPr id="4" name="Picture 3"/>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23529" y="5877272"/>
            <a:ext cx="1800200" cy="701427"/>
          </a:xfrm>
          <a:prstGeom prst="rect">
            <a:avLst/>
          </a:prstGeom>
          <a:noFill/>
          <a:ln>
            <a:noFill/>
          </a:ln>
        </p:spPr>
      </p:pic>
      <p:pic>
        <p:nvPicPr>
          <p:cNvPr id="3" name="Picture 2"/>
          <p:cNvPicPr>
            <a:picLocks noChangeAspect="1"/>
          </p:cNvPicPr>
          <p:nvPr/>
        </p:nvPicPr>
        <p:blipFill>
          <a:blip r:embed="rId3"/>
          <a:stretch>
            <a:fillRect/>
          </a:stretch>
        </p:blipFill>
        <p:spPr>
          <a:xfrm>
            <a:off x="2390" y="15867"/>
            <a:ext cx="1473266" cy="2223053"/>
          </a:xfrm>
          <a:prstGeom prst="rect">
            <a:avLst/>
          </a:prstGeom>
        </p:spPr>
      </p:pic>
      <p:pic>
        <p:nvPicPr>
          <p:cNvPr id="5" name="Picture 4"/>
          <p:cNvPicPr>
            <a:picLocks noChangeAspect="1"/>
          </p:cNvPicPr>
          <p:nvPr/>
        </p:nvPicPr>
        <p:blipFill>
          <a:blip r:embed="rId4"/>
          <a:stretch>
            <a:fillRect/>
          </a:stretch>
        </p:blipFill>
        <p:spPr>
          <a:xfrm>
            <a:off x="7380312" y="4187973"/>
            <a:ext cx="1763688" cy="2670027"/>
          </a:xfrm>
          <a:prstGeom prst="rect">
            <a:avLst/>
          </a:prstGeom>
        </p:spPr>
      </p:pic>
    </p:spTree>
    <p:extLst>
      <p:ext uri="{BB962C8B-B14F-4D97-AF65-F5344CB8AC3E}">
        <p14:creationId xmlns:p14="http://schemas.microsoft.com/office/powerpoint/2010/main" val="35462847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03648" y="548680"/>
            <a:ext cx="5976664" cy="4608512"/>
          </a:xfrm>
        </p:spPr>
        <p:txBody>
          <a:bodyPr>
            <a:noAutofit/>
          </a:bodyPr>
          <a:lstStyle/>
          <a:p>
            <a:pPr algn="l">
              <a:lnSpc>
                <a:spcPct val="90000"/>
              </a:lnSpc>
              <a:spcAft>
                <a:spcPts val="1800"/>
              </a:spcAft>
            </a:pPr>
            <a:r>
              <a:rPr lang="en-GB" altLang="en-US" sz="3600" dirty="0" smtClean="0">
                <a:solidFill>
                  <a:srgbClr val="00B0F0"/>
                </a:solidFill>
              </a:rPr>
              <a:t>Properties of a Gas</a:t>
            </a:r>
            <a:br>
              <a:rPr lang="en-GB" altLang="en-US" sz="3600" dirty="0" smtClean="0">
                <a:solidFill>
                  <a:srgbClr val="00B0F0"/>
                </a:solidFill>
              </a:rPr>
            </a:br>
            <a:r>
              <a:rPr lang="en-GB" altLang="en-US" sz="3600" dirty="0" smtClean="0">
                <a:solidFill>
                  <a:srgbClr val="00B0F0"/>
                </a:solidFill>
              </a:rPr>
              <a:t/>
            </a:r>
            <a:br>
              <a:rPr lang="en-GB" altLang="en-US" sz="3600" dirty="0" smtClean="0">
                <a:solidFill>
                  <a:srgbClr val="00B0F0"/>
                </a:solidFill>
              </a:rPr>
            </a:br>
            <a:r>
              <a:rPr lang="en-GB" altLang="en-US" sz="2000" dirty="0" smtClean="0"/>
              <a:t>At </a:t>
            </a:r>
            <a:r>
              <a:rPr lang="en-GB" altLang="en-US" sz="2000" dirty="0"/>
              <a:t>the macro-scale (large) which we are interested in, we can treat gases as a homogeneous medium, with properties averaged from the various molecules which make up the gas</a:t>
            </a:r>
            <a:r>
              <a:rPr lang="en-GB" altLang="en-US" sz="2000" dirty="0" smtClean="0"/>
              <a:t>.</a:t>
            </a:r>
            <a:br>
              <a:rPr lang="en-GB" altLang="en-US" sz="2000" dirty="0" smtClean="0"/>
            </a:br>
            <a:r>
              <a:rPr lang="en-GB" altLang="en-US" sz="2000" dirty="0"/>
              <a:t/>
            </a:r>
            <a:br>
              <a:rPr lang="en-GB" altLang="en-US" sz="2000" dirty="0"/>
            </a:br>
            <a:r>
              <a:rPr lang="en-GB" altLang="en-US" sz="2000" dirty="0"/>
              <a:t>Properties at this scale are effects we can measure</a:t>
            </a:r>
            <a:r>
              <a:rPr lang="en-GB" altLang="en-US" sz="2000" dirty="0" smtClean="0"/>
              <a:t>.</a:t>
            </a:r>
            <a:br>
              <a:rPr lang="en-GB" altLang="en-US" sz="2000" dirty="0" smtClean="0"/>
            </a:br>
            <a:r>
              <a:rPr lang="en-GB" altLang="en-US" sz="2000" dirty="0"/>
              <a:t/>
            </a:r>
            <a:br>
              <a:rPr lang="en-GB" altLang="en-US" sz="2000" dirty="0"/>
            </a:br>
            <a:r>
              <a:rPr lang="en-GB" altLang="en-US" sz="2000" dirty="0"/>
              <a:t>Pressure, Temperature, Volume, Density</a:t>
            </a:r>
            <a:r>
              <a:rPr lang="en-GB" altLang="en-US" sz="2000" dirty="0" smtClean="0"/>
              <a:t>.</a:t>
            </a:r>
            <a:br>
              <a:rPr lang="en-GB" altLang="en-US" sz="2000" dirty="0" smtClean="0"/>
            </a:br>
            <a:r>
              <a:rPr lang="en-GB" altLang="en-US" sz="2000" dirty="0"/>
              <a:t/>
            </a:r>
            <a:br>
              <a:rPr lang="en-GB" altLang="en-US" sz="2000" dirty="0"/>
            </a:br>
            <a:r>
              <a:rPr lang="en-GB" altLang="en-US" sz="2000" dirty="0"/>
              <a:t>Careful observation shows that these properties are related to one another, and </a:t>
            </a:r>
            <a:r>
              <a:rPr lang="en-GB" altLang="en-US" sz="2000" u="sng" dirty="0"/>
              <a:t>we can use simple rules </a:t>
            </a:r>
            <a:r>
              <a:rPr lang="en-GB" altLang="en-US" sz="2000" dirty="0"/>
              <a:t>to determine how a change in one property affects the other properties.</a:t>
            </a:r>
          </a:p>
        </p:txBody>
      </p:sp>
      <p:pic>
        <p:nvPicPr>
          <p:cNvPr id="4" name="Picture 3"/>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23529" y="5877272"/>
            <a:ext cx="1800200" cy="701427"/>
          </a:xfrm>
          <a:prstGeom prst="rect">
            <a:avLst/>
          </a:prstGeom>
          <a:noFill/>
          <a:ln>
            <a:noFill/>
          </a:ln>
        </p:spPr>
      </p:pic>
      <p:pic>
        <p:nvPicPr>
          <p:cNvPr id="3" name="Picture 2"/>
          <p:cNvPicPr>
            <a:picLocks noChangeAspect="1"/>
          </p:cNvPicPr>
          <p:nvPr/>
        </p:nvPicPr>
        <p:blipFill>
          <a:blip r:embed="rId3"/>
          <a:stretch>
            <a:fillRect/>
          </a:stretch>
        </p:blipFill>
        <p:spPr>
          <a:xfrm>
            <a:off x="2390" y="15867"/>
            <a:ext cx="1473266" cy="2223053"/>
          </a:xfrm>
          <a:prstGeom prst="rect">
            <a:avLst/>
          </a:prstGeom>
        </p:spPr>
      </p:pic>
      <p:pic>
        <p:nvPicPr>
          <p:cNvPr id="5" name="Picture 4"/>
          <p:cNvPicPr>
            <a:picLocks noChangeAspect="1"/>
          </p:cNvPicPr>
          <p:nvPr/>
        </p:nvPicPr>
        <p:blipFill>
          <a:blip r:embed="rId4"/>
          <a:stretch>
            <a:fillRect/>
          </a:stretch>
        </p:blipFill>
        <p:spPr>
          <a:xfrm>
            <a:off x="7380312" y="4187973"/>
            <a:ext cx="1763688" cy="2670027"/>
          </a:xfrm>
          <a:prstGeom prst="rect">
            <a:avLst/>
          </a:prstGeom>
        </p:spPr>
      </p:pic>
    </p:spTree>
    <p:extLst>
      <p:ext uri="{BB962C8B-B14F-4D97-AF65-F5344CB8AC3E}">
        <p14:creationId xmlns:p14="http://schemas.microsoft.com/office/powerpoint/2010/main" val="21652505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03648" y="548680"/>
            <a:ext cx="5976664" cy="4608512"/>
          </a:xfrm>
        </p:spPr>
        <p:txBody>
          <a:bodyPr>
            <a:noAutofit/>
          </a:bodyPr>
          <a:lstStyle/>
          <a:p>
            <a:pPr algn="l">
              <a:lnSpc>
                <a:spcPct val="90000"/>
              </a:lnSpc>
            </a:pPr>
            <a:r>
              <a:rPr lang="en-GB" altLang="en-US" sz="3600" dirty="0" smtClean="0">
                <a:solidFill>
                  <a:srgbClr val="00B0F0"/>
                </a:solidFill>
              </a:rPr>
              <a:t>Charles Law</a:t>
            </a:r>
            <a:br>
              <a:rPr lang="en-GB" altLang="en-US" sz="3600" dirty="0" smtClean="0">
                <a:solidFill>
                  <a:srgbClr val="00B0F0"/>
                </a:solidFill>
              </a:rPr>
            </a:br>
            <a:r>
              <a:rPr lang="en-GB" altLang="en-US" sz="3600" dirty="0" smtClean="0">
                <a:solidFill>
                  <a:srgbClr val="00B0F0"/>
                </a:solidFill>
              </a:rPr>
              <a:t/>
            </a:r>
            <a:br>
              <a:rPr lang="en-GB" altLang="en-US" sz="3600" dirty="0" smtClean="0">
                <a:solidFill>
                  <a:srgbClr val="00B0F0"/>
                </a:solidFill>
              </a:rPr>
            </a:br>
            <a:r>
              <a:rPr lang="en-GB" altLang="en-US" sz="2000" b="1" dirty="0"/>
              <a:t>For a given </a:t>
            </a:r>
            <a:r>
              <a:rPr lang="en-GB" altLang="en-US" sz="2000" b="1" u="sng" dirty="0"/>
              <a:t>mass </a:t>
            </a:r>
            <a:r>
              <a:rPr lang="en-GB" altLang="en-US" sz="2000" b="1" dirty="0"/>
              <a:t>of gas at a </a:t>
            </a:r>
            <a:r>
              <a:rPr lang="en-GB" altLang="en-US" sz="2000" b="1" u="sng" dirty="0"/>
              <a:t>constant pressure</a:t>
            </a:r>
            <a:r>
              <a:rPr lang="en-GB" altLang="en-US" sz="2000" b="1" dirty="0"/>
              <a:t>, the volume is directly proportional to temperature</a:t>
            </a:r>
            <a:br>
              <a:rPr lang="en-GB" altLang="en-US" sz="2000" b="1" dirty="0"/>
            </a:br>
            <a:r>
              <a:rPr lang="en-GB" altLang="en-US" sz="2000" dirty="0"/>
              <a:t/>
            </a:r>
            <a:br>
              <a:rPr lang="en-GB" altLang="en-US" sz="2000" dirty="0"/>
            </a:br>
            <a:r>
              <a:rPr lang="en-GB" altLang="en-US" sz="2000" dirty="0"/>
              <a:t/>
            </a:r>
            <a:br>
              <a:rPr lang="en-GB" altLang="en-US" sz="2000" dirty="0"/>
            </a:br>
            <a:r>
              <a:rPr lang="en-GB" altLang="en-US" sz="2000" dirty="0"/>
              <a:t/>
            </a:r>
            <a:br>
              <a:rPr lang="en-GB" altLang="en-US" sz="2000" dirty="0"/>
            </a:br>
            <a:r>
              <a:rPr lang="en-GB" altLang="en-US" sz="2000" dirty="0"/>
              <a:t/>
            </a:r>
            <a:br>
              <a:rPr lang="en-GB" altLang="en-US" sz="2000" dirty="0"/>
            </a:br>
            <a:r>
              <a:rPr lang="en-GB" altLang="en-US" sz="2000" dirty="0"/>
              <a:t/>
            </a:r>
            <a:br>
              <a:rPr lang="en-GB" altLang="en-US" sz="2000" dirty="0"/>
            </a:br>
            <a:r>
              <a:rPr lang="en-GB" altLang="en-US" sz="2000" dirty="0"/>
              <a:t/>
            </a:r>
            <a:br>
              <a:rPr lang="en-GB" altLang="en-US" sz="2000" dirty="0"/>
            </a:br>
            <a:r>
              <a:rPr lang="en-GB" altLang="en-US" sz="2000" dirty="0"/>
              <a:t/>
            </a:r>
            <a:br>
              <a:rPr lang="en-GB" altLang="en-US" sz="2000" dirty="0"/>
            </a:br>
            <a:r>
              <a:rPr lang="en-GB" altLang="en-US" sz="2000" dirty="0"/>
              <a:t>If you heat a gas up, energy transfers to the molecules;</a:t>
            </a:r>
            <a:br>
              <a:rPr lang="en-GB" altLang="en-US" sz="2000" dirty="0"/>
            </a:br>
            <a:r>
              <a:rPr lang="en-GB" altLang="en-US" sz="2000" dirty="0"/>
              <a:t>This increases their movement, and the gas expands to fill a larger volume.</a:t>
            </a:r>
            <a:br>
              <a:rPr lang="en-GB" altLang="en-US" sz="2000" dirty="0"/>
            </a:br>
            <a:r>
              <a:rPr lang="en-GB" altLang="en-US" sz="2000" dirty="0"/>
              <a:t>Party balloon.</a:t>
            </a:r>
          </a:p>
        </p:txBody>
      </p:sp>
      <p:pic>
        <p:nvPicPr>
          <p:cNvPr id="4" name="Picture 3"/>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23529" y="5877272"/>
            <a:ext cx="1800200" cy="701427"/>
          </a:xfrm>
          <a:prstGeom prst="rect">
            <a:avLst/>
          </a:prstGeom>
          <a:noFill/>
          <a:ln>
            <a:noFill/>
          </a:ln>
        </p:spPr>
      </p:pic>
      <p:pic>
        <p:nvPicPr>
          <p:cNvPr id="3" name="Picture 2"/>
          <p:cNvPicPr>
            <a:picLocks noChangeAspect="1"/>
          </p:cNvPicPr>
          <p:nvPr/>
        </p:nvPicPr>
        <p:blipFill>
          <a:blip r:embed="rId3"/>
          <a:stretch>
            <a:fillRect/>
          </a:stretch>
        </p:blipFill>
        <p:spPr>
          <a:xfrm>
            <a:off x="2390" y="15867"/>
            <a:ext cx="1473266" cy="2223053"/>
          </a:xfrm>
          <a:prstGeom prst="rect">
            <a:avLst/>
          </a:prstGeom>
        </p:spPr>
      </p:pic>
      <p:pic>
        <p:nvPicPr>
          <p:cNvPr id="5" name="Picture 4"/>
          <p:cNvPicPr>
            <a:picLocks noChangeAspect="1"/>
          </p:cNvPicPr>
          <p:nvPr/>
        </p:nvPicPr>
        <p:blipFill>
          <a:blip r:embed="rId4"/>
          <a:stretch>
            <a:fillRect/>
          </a:stretch>
        </p:blipFill>
        <p:spPr>
          <a:xfrm>
            <a:off x="7380312" y="4187973"/>
            <a:ext cx="1763688" cy="2670027"/>
          </a:xfrm>
          <a:prstGeom prst="rect">
            <a:avLst/>
          </a:prstGeom>
        </p:spPr>
      </p:pic>
      <p:pic>
        <p:nvPicPr>
          <p:cNvPr id="6" name="Picture 5"/>
          <p:cNvPicPr>
            <a:picLocks noChangeAspect="1"/>
          </p:cNvPicPr>
          <p:nvPr/>
        </p:nvPicPr>
        <p:blipFill>
          <a:blip r:embed="rId5"/>
          <a:stretch>
            <a:fillRect/>
          </a:stretch>
        </p:blipFill>
        <p:spPr>
          <a:xfrm>
            <a:off x="3347864" y="2492896"/>
            <a:ext cx="1890635" cy="1310286"/>
          </a:xfrm>
          <a:prstGeom prst="rect">
            <a:avLst/>
          </a:prstGeom>
        </p:spPr>
      </p:pic>
    </p:spTree>
    <p:extLst>
      <p:ext uri="{BB962C8B-B14F-4D97-AF65-F5344CB8AC3E}">
        <p14:creationId xmlns:p14="http://schemas.microsoft.com/office/powerpoint/2010/main" val="29123082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03648" y="548680"/>
            <a:ext cx="5976664" cy="1296144"/>
          </a:xfrm>
        </p:spPr>
        <p:txBody>
          <a:bodyPr>
            <a:noAutofit/>
          </a:bodyPr>
          <a:lstStyle/>
          <a:p>
            <a:pPr algn="l">
              <a:lnSpc>
                <a:spcPct val="90000"/>
              </a:lnSpc>
            </a:pPr>
            <a:r>
              <a:rPr lang="en-GB" altLang="en-US" sz="3600" dirty="0" smtClean="0">
                <a:solidFill>
                  <a:srgbClr val="00B0F0"/>
                </a:solidFill>
              </a:rPr>
              <a:t/>
            </a:r>
            <a:br>
              <a:rPr lang="en-GB" altLang="en-US" sz="3600" dirty="0" smtClean="0">
                <a:solidFill>
                  <a:srgbClr val="00B0F0"/>
                </a:solidFill>
              </a:rPr>
            </a:br>
            <a:r>
              <a:rPr lang="en-GB" altLang="en-US" sz="3600" dirty="0">
                <a:solidFill>
                  <a:srgbClr val="00B0F0"/>
                </a:solidFill>
              </a:rPr>
              <a:t/>
            </a:r>
            <a:br>
              <a:rPr lang="en-GB" altLang="en-US" sz="3600" dirty="0">
                <a:solidFill>
                  <a:srgbClr val="00B0F0"/>
                </a:solidFill>
              </a:rPr>
            </a:br>
            <a:r>
              <a:rPr lang="en-GB" altLang="en-US" sz="3600" dirty="0" smtClean="0">
                <a:solidFill>
                  <a:srgbClr val="00B0F0"/>
                </a:solidFill>
              </a:rPr>
              <a:t/>
            </a:r>
            <a:br>
              <a:rPr lang="en-GB" altLang="en-US" sz="3600" dirty="0" smtClean="0">
                <a:solidFill>
                  <a:srgbClr val="00B0F0"/>
                </a:solidFill>
              </a:rPr>
            </a:br>
            <a:r>
              <a:rPr lang="en-GB" altLang="en-US" sz="3600" dirty="0">
                <a:solidFill>
                  <a:srgbClr val="00B0F0"/>
                </a:solidFill>
              </a:rPr>
              <a:t/>
            </a:r>
            <a:br>
              <a:rPr lang="en-GB" altLang="en-US" sz="3600" dirty="0">
                <a:solidFill>
                  <a:srgbClr val="00B0F0"/>
                </a:solidFill>
              </a:rPr>
            </a:br>
            <a:r>
              <a:rPr lang="en-GB" altLang="en-US" sz="3600" dirty="0" smtClean="0">
                <a:solidFill>
                  <a:srgbClr val="00B0F0"/>
                </a:solidFill>
              </a:rPr>
              <a:t/>
            </a:r>
            <a:br>
              <a:rPr lang="en-GB" altLang="en-US" sz="3600" dirty="0" smtClean="0">
                <a:solidFill>
                  <a:srgbClr val="00B0F0"/>
                </a:solidFill>
              </a:rPr>
            </a:br>
            <a:r>
              <a:rPr lang="en-GB" altLang="en-US" sz="3600" dirty="0">
                <a:solidFill>
                  <a:srgbClr val="00B0F0"/>
                </a:solidFill>
              </a:rPr>
              <a:t/>
            </a:r>
            <a:br>
              <a:rPr lang="en-GB" altLang="en-US" sz="3600" dirty="0">
                <a:solidFill>
                  <a:srgbClr val="00B0F0"/>
                </a:solidFill>
              </a:rPr>
            </a:br>
            <a:r>
              <a:rPr lang="en-GB" altLang="en-US" sz="3600" dirty="0" smtClean="0">
                <a:solidFill>
                  <a:srgbClr val="00B0F0"/>
                </a:solidFill>
              </a:rPr>
              <a:t/>
            </a:r>
            <a:br>
              <a:rPr lang="en-GB" altLang="en-US" sz="3600" dirty="0" smtClean="0">
                <a:solidFill>
                  <a:srgbClr val="00B0F0"/>
                </a:solidFill>
              </a:rPr>
            </a:br>
            <a:r>
              <a:rPr lang="en-GB" altLang="en-US" sz="3600" dirty="0" smtClean="0">
                <a:solidFill>
                  <a:srgbClr val="00B0F0"/>
                </a:solidFill>
              </a:rPr>
              <a:t/>
            </a:r>
            <a:br>
              <a:rPr lang="en-GB" altLang="en-US" sz="3600" dirty="0" smtClean="0">
                <a:solidFill>
                  <a:srgbClr val="00B0F0"/>
                </a:solidFill>
              </a:rPr>
            </a:br>
            <a:r>
              <a:rPr lang="en-GB" altLang="en-US" sz="3600" dirty="0">
                <a:solidFill>
                  <a:srgbClr val="00B0F0"/>
                </a:solidFill>
              </a:rPr>
              <a:t>Charles Law</a:t>
            </a:r>
            <a:br>
              <a:rPr lang="en-GB" altLang="en-US" sz="3600" dirty="0">
                <a:solidFill>
                  <a:srgbClr val="00B0F0"/>
                </a:solidFill>
              </a:rPr>
            </a:br>
            <a:r>
              <a:rPr lang="en-GB" altLang="en-US" sz="3600" dirty="0" smtClean="0">
                <a:solidFill>
                  <a:srgbClr val="00B0F0"/>
                </a:solidFill>
              </a:rPr>
              <a:t/>
            </a:r>
            <a:br>
              <a:rPr lang="en-GB" altLang="en-US" sz="3600" dirty="0" smtClean="0">
                <a:solidFill>
                  <a:srgbClr val="00B0F0"/>
                </a:solidFill>
              </a:rPr>
            </a:br>
            <a:r>
              <a:rPr lang="en-GB" altLang="en-US" sz="3600" dirty="0" smtClean="0">
                <a:solidFill>
                  <a:srgbClr val="00B0F0"/>
                </a:solidFill>
              </a:rPr>
              <a:t/>
            </a:r>
            <a:br>
              <a:rPr lang="en-GB" altLang="en-US" sz="3600" dirty="0" smtClean="0">
                <a:solidFill>
                  <a:srgbClr val="00B0F0"/>
                </a:solidFill>
              </a:rPr>
            </a:br>
            <a:r>
              <a:rPr lang="en-GB" altLang="en-US" sz="3600" dirty="0">
                <a:solidFill>
                  <a:srgbClr val="00B0F0"/>
                </a:solidFill>
              </a:rPr>
              <a:t/>
            </a:r>
            <a:br>
              <a:rPr lang="en-GB" altLang="en-US" sz="3600" dirty="0">
                <a:solidFill>
                  <a:srgbClr val="00B0F0"/>
                </a:solidFill>
              </a:rPr>
            </a:br>
            <a:r>
              <a:rPr lang="en-GB" altLang="en-US" sz="3600" dirty="0" smtClean="0">
                <a:solidFill>
                  <a:srgbClr val="00B0F0"/>
                </a:solidFill>
              </a:rPr>
              <a:t/>
            </a:r>
            <a:br>
              <a:rPr lang="en-GB" altLang="en-US" sz="3600" dirty="0" smtClean="0">
                <a:solidFill>
                  <a:srgbClr val="00B0F0"/>
                </a:solidFill>
              </a:rPr>
            </a:br>
            <a:r>
              <a:rPr lang="en-GB" altLang="en-US" sz="3600" dirty="0">
                <a:solidFill>
                  <a:srgbClr val="00B0F0"/>
                </a:solidFill>
              </a:rPr>
              <a:t/>
            </a:r>
            <a:br>
              <a:rPr lang="en-GB" altLang="en-US" sz="3600" dirty="0">
                <a:solidFill>
                  <a:srgbClr val="00B0F0"/>
                </a:solidFill>
              </a:rPr>
            </a:br>
            <a:r>
              <a:rPr lang="en-GB" altLang="en-US" sz="2000" dirty="0" smtClean="0"/>
              <a:t>Consider </a:t>
            </a:r>
            <a:r>
              <a:rPr lang="en-GB" altLang="en-US" sz="2000" dirty="0"/>
              <a:t>as gas at two states</a:t>
            </a:r>
            <a:br>
              <a:rPr lang="en-GB" altLang="en-US" sz="2000" dirty="0"/>
            </a:br>
            <a:r>
              <a:rPr lang="en-GB" altLang="en-US" sz="2000" dirty="0"/>
              <a:t>Initially it is at V</a:t>
            </a:r>
            <a:r>
              <a:rPr lang="en-GB" altLang="en-US" sz="2000" baseline="-25000" dirty="0"/>
              <a:t>1</a:t>
            </a:r>
            <a:r>
              <a:rPr lang="en-GB" altLang="en-US" sz="2000" dirty="0"/>
              <a:t> and T</a:t>
            </a:r>
            <a:r>
              <a:rPr lang="en-GB" altLang="en-US" sz="2000" baseline="-25000" dirty="0"/>
              <a:t>1</a:t>
            </a:r>
            <a:br>
              <a:rPr lang="en-GB" altLang="en-US" sz="2000" baseline="-25000" dirty="0"/>
            </a:br>
            <a:r>
              <a:rPr lang="en-GB" altLang="en-US" sz="2000" dirty="0"/>
              <a:t/>
            </a:r>
            <a:br>
              <a:rPr lang="en-GB" altLang="en-US" sz="2000" dirty="0"/>
            </a:br>
            <a:r>
              <a:rPr lang="en-GB" altLang="en-US" sz="2000" dirty="0"/>
              <a:t/>
            </a:r>
            <a:br>
              <a:rPr lang="en-GB" altLang="en-US" sz="2000" dirty="0"/>
            </a:br>
            <a:r>
              <a:rPr lang="en-GB" altLang="en-US" sz="2000" dirty="0"/>
              <a:t>It is then heated to T</a:t>
            </a:r>
            <a:r>
              <a:rPr lang="en-GB" altLang="en-US" sz="2000" baseline="-25000" dirty="0"/>
              <a:t>2</a:t>
            </a:r>
            <a:r>
              <a:rPr lang="en-GB" altLang="en-US" sz="2000" dirty="0"/>
              <a:t> and its volume expands to V</a:t>
            </a:r>
            <a:r>
              <a:rPr lang="en-GB" altLang="en-US" sz="2000" baseline="-25000" dirty="0"/>
              <a:t>2</a:t>
            </a:r>
            <a:br>
              <a:rPr lang="en-GB" altLang="en-US" sz="2000" baseline="-25000" dirty="0"/>
            </a:br>
            <a:r>
              <a:rPr lang="en-GB" altLang="en-US" sz="2000" dirty="0"/>
              <a:t/>
            </a:r>
            <a:br>
              <a:rPr lang="en-GB" altLang="en-US" sz="2000" dirty="0"/>
            </a:br>
            <a:r>
              <a:rPr lang="en-GB" altLang="en-US" sz="2000" dirty="0" smtClean="0">
                <a:solidFill>
                  <a:srgbClr val="00B0F0"/>
                </a:solidFill>
              </a:rPr>
              <a:t/>
            </a:r>
            <a:br>
              <a:rPr lang="en-GB" altLang="en-US" sz="2000" dirty="0" smtClean="0">
                <a:solidFill>
                  <a:srgbClr val="00B0F0"/>
                </a:solidFill>
              </a:rPr>
            </a:br>
            <a:endParaRPr lang="en-GB" altLang="en-US" sz="2000" dirty="0"/>
          </a:p>
        </p:txBody>
      </p:sp>
      <p:pic>
        <p:nvPicPr>
          <p:cNvPr id="4" name="Picture 3"/>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23529" y="5877272"/>
            <a:ext cx="1800200" cy="701427"/>
          </a:xfrm>
          <a:prstGeom prst="rect">
            <a:avLst/>
          </a:prstGeom>
          <a:noFill/>
          <a:ln>
            <a:noFill/>
          </a:ln>
        </p:spPr>
      </p:pic>
      <p:pic>
        <p:nvPicPr>
          <p:cNvPr id="3" name="Picture 2"/>
          <p:cNvPicPr>
            <a:picLocks noChangeAspect="1"/>
          </p:cNvPicPr>
          <p:nvPr/>
        </p:nvPicPr>
        <p:blipFill>
          <a:blip r:embed="rId3"/>
          <a:stretch>
            <a:fillRect/>
          </a:stretch>
        </p:blipFill>
        <p:spPr>
          <a:xfrm>
            <a:off x="2390" y="15867"/>
            <a:ext cx="1473266" cy="2223053"/>
          </a:xfrm>
          <a:prstGeom prst="rect">
            <a:avLst/>
          </a:prstGeom>
        </p:spPr>
      </p:pic>
      <p:pic>
        <p:nvPicPr>
          <p:cNvPr id="5" name="Picture 4"/>
          <p:cNvPicPr>
            <a:picLocks noChangeAspect="1"/>
          </p:cNvPicPr>
          <p:nvPr/>
        </p:nvPicPr>
        <p:blipFill>
          <a:blip r:embed="rId4"/>
          <a:stretch>
            <a:fillRect/>
          </a:stretch>
        </p:blipFill>
        <p:spPr>
          <a:xfrm>
            <a:off x="7380312" y="4187973"/>
            <a:ext cx="1763688" cy="2670027"/>
          </a:xfrm>
          <a:prstGeom prst="rect">
            <a:avLst/>
          </a:prstGeom>
        </p:spPr>
      </p:pic>
      <p:pic>
        <p:nvPicPr>
          <p:cNvPr id="7" name="Picture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220395" y="93021"/>
            <a:ext cx="4759965" cy="3168352"/>
          </a:xfrm>
          <a:prstGeom prst="rect">
            <a:avLst/>
          </a:prstGeom>
        </p:spPr>
      </p:pic>
      <p:pic>
        <p:nvPicPr>
          <p:cNvPr id="9" name="Picture 8"/>
          <p:cNvPicPr>
            <a:picLocks noChangeAspect="1"/>
          </p:cNvPicPr>
          <p:nvPr/>
        </p:nvPicPr>
        <p:blipFill>
          <a:blip r:embed="rId6"/>
          <a:stretch>
            <a:fillRect/>
          </a:stretch>
        </p:blipFill>
        <p:spPr>
          <a:xfrm>
            <a:off x="5342763" y="3391153"/>
            <a:ext cx="1157278" cy="1277879"/>
          </a:xfrm>
          <a:prstGeom prst="rect">
            <a:avLst/>
          </a:prstGeom>
        </p:spPr>
      </p:pic>
      <p:pic>
        <p:nvPicPr>
          <p:cNvPr id="10" name="Picture 9"/>
          <p:cNvPicPr>
            <a:picLocks noChangeAspect="1"/>
          </p:cNvPicPr>
          <p:nvPr/>
        </p:nvPicPr>
        <p:blipFill>
          <a:blip r:embed="rId7"/>
          <a:stretch>
            <a:fillRect/>
          </a:stretch>
        </p:blipFill>
        <p:spPr>
          <a:xfrm>
            <a:off x="5351477" y="5085184"/>
            <a:ext cx="1248901" cy="1296144"/>
          </a:xfrm>
          <a:prstGeom prst="rect">
            <a:avLst/>
          </a:prstGeom>
        </p:spPr>
      </p:pic>
    </p:spTree>
    <p:extLst>
      <p:ext uri="{BB962C8B-B14F-4D97-AF65-F5344CB8AC3E}">
        <p14:creationId xmlns:p14="http://schemas.microsoft.com/office/powerpoint/2010/main" val="31239791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03648" y="404664"/>
            <a:ext cx="5976664" cy="5328592"/>
          </a:xfrm>
        </p:spPr>
        <p:txBody>
          <a:bodyPr>
            <a:noAutofit/>
          </a:bodyPr>
          <a:lstStyle/>
          <a:p>
            <a:pPr algn="l">
              <a:lnSpc>
                <a:spcPct val="90000"/>
              </a:lnSpc>
              <a:defRPr/>
            </a:pPr>
            <a:r>
              <a:rPr lang="en-GB" altLang="en-US" sz="3600" dirty="0" smtClean="0">
                <a:solidFill>
                  <a:srgbClr val="00B0F0"/>
                </a:solidFill>
              </a:rPr>
              <a:t>Charles Law</a:t>
            </a:r>
            <a:br>
              <a:rPr lang="en-GB" altLang="en-US" sz="3600" dirty="0" smtClean="0">
                <a:solidFill>
                  <a:srgbClr val="00B0F0"/>
                </a:solidFill>
              </a:rPr>
            </a:br>
            <a:r>
              <a:rPr lang="en-GB" altLang="en-US" sz="3600" dirty="0" smtClean="0">
                <a:solidFill>
                  <a:srgbClr val="00B0F0"/>
                </a:solidFill>
              </a:rPr>
              <a:t/>
            </a:r>
            <a:br>
              <a:rPr lang="en-GB" altLang="en-US" sz="3600" dirty="0" smtClean="0">
                <a:solidFill>
                  <a:srgbClr val="00B0F0"/>
                </a:solidFill>
              </a:rPr>
            </a:br>
            <a:r>
              <a:rPr lang="en-GB" sz="2000" dirty="0" smtClean="0"/>
              <a:t>At </a:t>
            </a:r>
            <a:r>
              <a:rPr lang="en-GB" sz="2000" dirty="0"/>
              <a:t>both of these states, the constant is the same (it’s a constant!!!)</a:t>
            </a:r>
            <a:br>
              <a:rPr lang="en-GB" sz="2000" dirty="0"/>
            </a:br>
            <a:r>
              <a:rPr lang="en-GB" sz="2000" dirty="0"/>
              <a:t/>
            </a:r>
            <a:br>
              <a:rPr lang="en-GB" sz="2000" dirty="0"/>
            </a:br>
            <a:r>
              <a:rPr lang="en-GB" sz="2000" dirty="0"/>
              <a:t/>
            </a:r>
            <a:br>
              <a:rPr lang="en-GB" sz="2000" dirty="0"/>
            </a:br>
            <a:r>
              <a:rPr lang="en-GB" sz="2000" dirty="0"/>
              <a:t/>
            </a:r>
            <a:br>
              <a:rPr lang="en-GB" sz="2000" dirty="0"/>
            </a:br>
            <a:r>
              <a:rPr lang="en-GB" sz="2000" dirty="0"/>
              <a:t/>
            </a:r>
            <a:br>
              <a:rPr lang="en-GB" sz="2000" dirty="0"/>
            </a:br>
            <a:r>
              <a:rPr lang="en-GB" sz="2000" dirty="0"/>
              <a:t>Thus we can equate them to give the common form of Charles’ Law</a:t>
            </a:r>
            <a:br>
              <a:rPr lang="en-GB" sz="2000" dirty="0"/>
            </a:br>
            <a:r>
              <a:rPr lang="en-GB" sz="2000" dirty="0"/>
              <a:t/>
            </a:r>
            <a:br>
              <a:rPr lang="en-GB" sz="2000" dirty="0"/>
            </a:br>
            <a:r>
              <a:rPr lang="en-GB" sz="2000" dirty="0"/>
              <a:t/>
            </a:r>
            <a:br>
              <a:rPr lang="en-GB" sz="2000" dirty="0"/>
            </a:br>
            <a:r>
              <a:rPr lang="en-GB" sz="2000" dirty="0" smtClean="0"/>
              <a:t/>
            </a:r>
            <a:br>
              <a:rPr lang="en-GB" sz="2000" dirty="0" smtClean="0"/>
            </a:br>
            <a:r>
              <a:rPr lang="en-GB" sz="2000" dirty="0"/>
              <a:t/>
            </a:r>
            <a:br>
              <a:rPr lang="en-GB" sz="2000" dirty="0"/>
            </a:br>
            <a:r>
              <a:rPr lang="en-GB" sz="2000" dirty="0" smtClean="0"/>
              <a:t>From </a:t>
            </a:r>
            <a:r>
              <a:rPr lang="en-GB" sz="2000" dirty="0"/>
              <a:t>known initial conditions, we can find the volume at  new temperature, or the temperature at a new volume, temperature being measured in Kelvin and volume in m</a:t>
            </a:r>
            <a:r>
              <a:rPr lang="en-GB" sz="2000" baseline="30000" dirty="0"/>
              <a:t>3</a:t>
            </a:r>
            <a:r>
              <a:rPr lang="en-GB" sz="2000" dirty="0"/>
              <a:t>.</a:t>
            </a:r>
          </a:p>
        </p:txBody>
      </p:sp>
      <p:pic>
        <p:nvPicPr>
          <p:cNvPr id="4" name="Picture 3"/>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23529" y="5877272"/>
            <a:ext cx="1800200" cy="701427"/>
          </a:xfrm>
          <a:prstGeom prst="rect">
            <a:avLst/>
          </a:prstGeom>
          <a:noFill/>
          <a:ln>
            <a:noFill/>
          </a:ln>
        </p:spPr>
      </p:pic>
      <p:pic>
        <p:nvPicPr>
          <p:cNvPr id="3" name="Picture 2"/>
          <p:cNvPicPr>
            <a:picLocks noChangeAspect="1"/>
          </p:cNvPicPr>
          <p:nvPr/>
        </p:nvPicPr>
        <p:blipFill>
          <a:blip r:embed="rId3"/>
          <a:stretch>
            <a:fillRect/>
          </a:stretch>
        </p:blipFill>
        <p:spPr>
          <a:xfrm>
            <a:off x="2390" y="15867"/>
            <a:ext cx="1473266" cy="2223053"/>
          </a:xfrm>
          <a:prstGeom prst="rect">
            <a:avLst/>
          </a:prstGeom>
        </p:spPr>
      </p:pic>
      <p:pic>
        <p:nvPicPr>
          <p:cNvPr id="5" name="Picture 4"/>
          <p:cNvPicPr>
            <a:picLocks noChangeAspect="1"/>
          </p:cNvPicPr>
          <p:nvPr/>
        </p:nvPicPr>
        <p:blipFill>
          <a:blip r:embed="rId4"/>
          <a:stretch>
            <a:fillRect/>
          </a:stretch>
        </p:blipFill>
        <p:spPr>
          <a:xfrm>
            <a:off x="7380312" y="4187973"/>
            <a:ext cx="1763688" cy="2670027"/>
          </a:xfrm>
          <a:prstGeom prst="rect">
            <a:avLst/>
          </a:prstGeom>
        </p:spPr>
      </p:pic>
      <p:pic>
        <p:nvPicPr>
          <p:cNvPr id="7" name="Picture 6"/>
          <p:cNvPicPr>
            <a:picLocks noChangeAspect="1"/>
          </p:cNvPicPr>
          <p:nvPr/>
        </p:nvPicPr>
        <p:blipFill>
          <a:blip r:embed="rId5"/>
          <a:stretch>
            <a:fillRect/>
          </a:stretch>
        </p:blipFill>
        <p:spPr>
          <a:xfrm>
            <a:off x="3059832" y="1996580"/>
            <a:ext cx="1031525" cy="970289"/>
          </a:xfrm>
          <a:prstGeom prst="rect">
            <a:avLst/>
          </a:prstGeom>
        </p:spPr>
      </p:pic>
      <p:pic>
        <p:nvPicPr>
          <p:cNvPr id="8" name="Picture 7"/>
          <p:cNvPicPr>
            <a:picLocks noChangeAspect="1"/>
          </p:cNvPicPr>
          <p:nvPr/>
        </p:nvPicPr>
        <p:blipFill>
          <a:blip r:embed="rId6"/>
          <a:stretch>
            <a:fillRect/>
          </a:stretch>
        </p:blipFill>
        <p:spPr>
          <a:xfrm>
            <a:off x="5176373" y="1933646"/>
            <a:ext cx="1126713" cy="1033223"/>
          </a:xfrm>
          <a:prstGeom prst="rect">
            <a:avLst/>
          </a:prstGeom>
        </p:spPr>
      </p:pic>
      <p:pic>
        <p:nvPicPr>
          <p:cNvPr id="9" name="Picture 8"/>
          <p:cNvPicPr>
            <a:picLocks noChangeAspect="1"/>
          </p:cNvPicPr>
          <p:nvPr/>
        </p:nvPicPr>
        <p:blipFill>
          <a:blip r:embed="rId7"/>
          <a:stretch>
            <a:fillRect/>
          </a:stretch>
        </p:blipFill>
        <p:spPr>
          <a:xfrm>
            <a:off x="3973081" y="3487386"/>
            <a:ext cx="1229171" cy="1042297"/>
          </a:xfrm>
          <a:prstGeom prst="rect">
            <a:avLst/>
          </a:prstGeom>
        </p:spPr>
      </p:pic>
    </p:spTree>
    <p:extLst>
      <p:ext uri="{BB962C8B-B14F-4D97-AF65-F5344CB8AC3E}">
        <p14:creationId xmlns:p14="http://schemas.microsoft.com/office/powerpoint/2010/main" val="35949970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03648" y="404664"/>
            <a:ext cx="5976664" cy="5328592"/>
          </a:xfrm>
        </p:spPr>
        <p:txBody>
          <a:bodyPr>
            <a:noAutofit/>
          </a:bodyPr>
          <a:lstStyle/>
          <a:p>
            <a:pPr algn="l">
              <a:lnSpc>
                <a:spcPct val="90000"/>
              </a:lnSpc>
            </a:pPr>
            <a:r>
              <a:rPr lang="en-GB" altLang="en-US" sz="3600" dirty="0" smtClean="0">
                <a:solidFill>
                  <a:srgbClr val="00B0F0"/>
                </a:solidFill>
              </a:rPr>
              <a:t>Boyle’s Law</a:t>
            </a:r>
            <a:br>
              <a:rPr lang="en-GB" altLang="en-US" sz="3600" dirty="0" smtClean="0">
                <a:solidFill>
                  <a:srgbClr val="00B0F0"/>
                </a:solidFill>
              </a:rPr>
            </a:br>
            <a:r>
              <a:rPr lang="en-GB" altLang="en-US" sz="3600" dirty="0" smtClean="0">
                <a:solidFill>
                  <a:srgbClr val="00B0F0"/>
                </a:solidFill>
              </a:rPr>
              <a:t/>
            </a:r>
            <a:br>
              <a:rPr lang="en-GB" altLang="en-US" sz="3600" dirty="0" smtClean="0">
                <a:solidFill>
                  <a:srgbClr val="00B0F0"/>
                </a:solidFill>
              </a:rPr>
            </a:br>
            <a:r>
              <a:rPr lang="en-GB" altLang="en-US" sz="2000" b="1" dirty="0"/>
              <a:t>For a given </a:t>
            </a:r>
            <a:r>
              <a:rPr lang="en-GB" altLang="en-US" sz="2000" b="1" u="sng" dirty="0"/>
              <a:t>mass</a:t>
            </a:r>
            <a:r>
              <a:rPr lang="en-GB" altLang="en-US" sz="2000" b="1" dirty="0"/>
              <a:t>, at a constant temperature, the product of pressure and volume is a constant.</a:t>
            </a:r>
            <a:br>
              <a:rPr lang="en-GB" altLang="en-US" sz="2000" b="1" dirty="0"/>
            </a:br>
            <a:r>
              <a:rPr lang="en-GB" altLang="en-US" sz="2000" b="1" dirty="0"/>
              <a:t/>
            </a:r>
            <a:br>
              <a:rPr lang="en-GB" altLang="en-US" sz="2000" b="1" dirty="0"/>
            </a:br>
            <a:r>
              <a:rPr lang="en-GB" altLang="en-US" sz="2000" b="1" dirty="0"/>
              <a:t/>
            </a:r>
            <a:br>
              <a:rPr lang="en-GB" altLang="en-US" sz="2000" b="1" dirty="0"/>
            </a:br>
            <a:r>
              <a:rPr lang="en-GB" altLang="en-US" sz="2000" b="1" dirty="0"/>
              <a:t/>
            </a:r>
            <a:br>
              <a:rPr lang="en-GB" altLang="en-US" sz="2000" b="1" dirty="0"/>
            </a:br>
            <a:r>
              <a:rPr lang="en-GB" altLang="en-US" sz="2000" b="1" dirty="0"/>
              <a:t/>
            </a:r>
            <a:br>
              <a:rPr lang="en-GB" altLang="en-US" sz="2000" b="1" dirty="0"/>
            </a:br>
            <a:r>
              <a:rPr lang="en-GB" altLang="en-US" sz="2000" b="1" dirty="0"/>
              <a:t/>
            </a:r>
            <a:br>
              <a:rPr lang="en-GB" altLang="en-US" sz="2000" b="1" dirty="0"/>
            </a:br>
            <a:r>
              <a:rPr lang="en-GB" altLang="en-US" sz="2000" b="1" dirty="0"/>
              <a:t/>
            </a:r>
            <a:br>
              <a:rPr lang="en-GB" altLang="en-US" sz="2000" b="1" dirty="0"/>
            </a:br>
            <a:r>
              <a:rPr lang="en-GB" altLang="en-US" sz="2000" dirty="0"/>
              <a:t>This is </a:t>
            </a:r>
            <a:r>
              <a:rPr lang="en-GB" altLang="en-US" sz="2000" i="1" dirty="0"/>
              <a:t>exactly</a:t>
            </a:r>
            <a:r>
              <a:rPr lang="en-GB" altLang="en-US" sz="2000" dirty="0"/>
              <a:t> correct for an ideal gas.</a:t>
            </a:r>
            <a:br>
              <a:rPr lang="en-GB" altLang="en-US" sz="2000" dirty="0"/>
            </a:br>
            <a:r>
              <a:rPr lang="en-GB" altLang="en-US" sz="2000" dirty="0"/>
              <a:t>For a </a:t>
            </a:r>
            <a:r>
              <a:rPr lang="en-GB" altLang="en-US" sz="2000" u="sng" dirty="0"/>
              <a:t>real</a:t>
            </a:r>
            <a:r>
              <a:rPr lang="en-GB" altLang="en-US" sz="2000" dirty="0"/>
              <a:t> gas, Boyle’s law is so close to the real behaviour of gases that it may be taken to be correct for analysis purposes.</a:t>
            </a:r>
          </a:p>
        </p:txBody>
      </p:sp>
      <p:pic>
        <p:nvPicPr>
          <p:cNvPr id="4" name="Picture 3"/>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23529" y="5877272"/>
            <a:ext cx="1800200" cy="701427"/>
          </a:xfrm>
          <a:prstGeom prst="rect">
            <a:avLst/>
          </a:prstGeom>
          <a:noFill/>
          <a:ln>
            <a:noFill/>
          </a:ln>
        </p:spPr>
      </p:pic>
      <p:pic>
        <p:nvPicPr>
          <p:cNvPr id="3" name="Picture 2"/>
          <p:cNvPicPr>
            <a:picLocks noChangeAspect="1"/>
          </p:cNvPicPr>
          <p:nvPr/>
        </p:nvPicPr>
        <p:blipFill>
          <a:blip r:embed="rId3"/>
          <a:stretch>
            <a:fillRect/>
          </a:stretch>
        </p:blipFill>
        <p:spPr>
          <a:xfrm>
            <a:off x="2390" y="15867"/>
            <a:ext cx="1473266" cy="2223053"/>
          </a:xfrm>
          <a:prstGeom prst="rect">
            <a:avLst/>
          </a:prstGeom>
        </p:spPr>
      </p:pic>
      <p:pic>
        <p:nvPicPr>
          <p:cNvPr id="5" name="Picture 4"/>
          <p:cNvPicPr>
            <a:picLocks noChangeAspect="1"/>
          </p:cNvPicPr>
          <p:nvPr/>
        </p:nvPicPr>
        <p:blipFill>
          <a:blip r:embed="rId4"/>
          <a:stretch>
            <a:fillRect/>
          </a:stretch>
        </p:blipFill>
        <p:spPr>
          <a:xfrm>
            <a:off x="7380312" y="4187973"/>
            <a:ext cx="1763688" cy="2670027"/>
          </a:xfrm>
          <a:prstGeom prst="rect">
            <a:avLst/>
          </a:prstGeom>
        </p:spPr>
      </p:pic>
      <p:pic>
        <p:nvPicPr>
          <p:cNvPr id="6" name="Picture 5"/>
          <p:cNvPicPr>
            <a:picLocks noChangeAspect="1"/>
          </p:cNvPicPr>
          <p:nvPr/>
        </p:nvPicPr>
        <p:blipFill>
          <a:blip r:embed="rId5"/>
          <a:stretch>
            <a:fillRect/>
          </a:stretch>
        </p:blipFill>
        <p:spPr>
          <a:xfrm>
            <a:off x="2935898" y="3047394"/>
            <a:ext cx="1478965" cy="598075"/>
          </a:xfrm>
          <a:prstGeom prst="rect">
            <a:avLst/>
          </a:prstGeom>
        </p:spPr>
      </p:pic>
    </p:spTree>
    <p:extLst>
      <p:ext uri="{BB962C8B-B14F-4D97-AF65-F5344CB8AC3E}">
        <p14:creationId xmlns:p14="http://schemas.microsoft.com/office/powerpoint/2010/main" val="1412634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03648" y="404664"/>
            <a:ext cx="5976664" cy="5328592"/>
          </a:xfrm>
        </p:spPr>
        <p:txBody>
          <a:bodyPr>
            <a:noAutofit/>
          </a:bodyPr>
          <a:lstStyle/>
          <a:p>
            <a:pPr algn="l">
              <a:lnSpc>
                <a:spcPct val="90000"/>
              </a:lnSpc>
            </a:pPr>
            <a:r>
              <a:rPr lang="en-GB" altLang="en-US" sz="3600" dirty="0" smtClean="0">
                <a:solidFill>
                  <a:srgbClr val="00B0F0"/>
                </a:solidFill>
              </a:rPr>
              <a:t/>
            </a:r>
            <a:br>
              <a:rPr lang="en-GB" altLang="en-US" sz="3600" dirty="0" smtClean="0">
                <a:solidFill>
                  <a:srgbClr val="00B0F0"/>
                </a:solidFill>
              </a:rPr>
            </a:br>
            <a:r>
              <a:rPr lang="en-GB" altLang="en-US" sz="3600" dirty="0" smtClean="0">
                <a:solidFill>
                  <a:srgbClr val="00B0F0"/>
                </a:solidFill>
              </a:rPr>
              <a:t/>
            </a:r>
            <a:br>
              <a:rPr lang="en-GB" altLang="en-US" sz="3600" dirty="0" smtClean="0">
                <a:solidFill>
                  <a:srgbClr val="00B0F0"/>
                </a:solidFill>
              </a:rPr>
            </a:br>
            <a:r>
              <a:rPr lang="en-GB" altLang="en-US" sz="3600" dirty="0">
                <a:solidFill>
                  <a:srgbClr val="00B0F0"/>
                </a:solidFill>
              </a:rPr>
              <a:t/>
            </a:r>
            <a:br>
              <a:rPr lang="en-GB" altLang="en-US" sz="3600" dirty="0">
                <a:solidFill>
                  <a:srgbClr val="00B0F0"/>
                </a:solidFill>
              </a:rPr>
            </a:br>
            <a:r>
              <a:rPr lang="en-GB" altLang="en-US" sz="3600" dirty="0" smtClean="0">
                <a:solidFill>
                  <a:srgbClr val="00B0F0"/>
                </a:solidFill>
              </a:rPr>
              <a:t/>
            </a:r>
            <a:br>
              <a:rPr lang="en-GB" altLang="en-US" sz="3600" dirty="0" smtClean="0">
                <a:solidFill>
                  <a:srgbClr val="00B0F0"/>
                </a:solidFill>
              </a:rPr>
            </a:br>
            <a:r>
              <a:rPr lang="en-GB" altLang="en-US" sz="3600" dirty="0">
                <a:solidFill>
                  <a:srgbClr val="00B0F0"/>
                </a:solidFill>
              </a:rPr>
              <a:t/>
            </a:r>
            <a:br>
              <a:rPr lang="en-GB" altLang="en-US" sz="3600" dirty="0">
                <a:solidFill>
                  <a:srgbClr val="00B0F0"/>
                </a:solidFill>
              </a:rPr>
            </a:br>
            <a:r>
              <a:rPr lang="en-GB" altLang="en-US" sz="3600" dirty="0">
                <a:solidFill>
                  <a:srgbClr val="00B0F0"/>
                </a:solidFill>
              </a:rPr>
              <a:t>Boyle’s Law</a:t>
            </a:r>
            <a:r>
              <a:rPr lang="en-GB" altLang="en-US" sz="3600" dirty="0" smtClean="0">
                <a:solidFill>
                  <a:srgbClr val="00B0F0"/>
                </a:solidFill>
              </a:rPr>
              <a:t/>
            </a:r>
            <a:br>
              <a:rPr lang="en-GB" altLang="en-US" sz="3600" dirty="0" smtClean="0">
                <a:solidFill>
                  <a:srgbClr val="00B0F0"/>
                </a:solidFill>
              </a:rPr>
            </a:br>
            <a:r>
              <a:rPr lang="en-GB" altLang="en-US" sz="3600" dirty="0">
                <a:solidFill>
                  <a:srgbClr val="00B0F0"/>
                </a:solidFill>
              </a:rPr>
              <a:t/>
            </a:r>
            <a:br>
              <a:rPr lang="en-GB" altLang="en-US" sz="3600" dirty="0">
                <a:solidFill>
                  <a:srgbClr val="00B0F0"/>
                </a:solidFill>
              </a:rPr>
            </a:br>
            <a:r>
              <a:rPr lang="en-GB" altLang="en-US" sz="2000" dirty="0" smtClean="0"/>
              <a:t>Consider </a:t>
            </a:r>
            <a:r>
              <a:rPr lang="en-GB" altLang="en-US" sz="2000" dirty="0"/>
              <a:t>as gas at two states;</a:t>
            </a:r>
            <a:br>
              <a:rPr lang="en-GB" altLang="en-US" sz="2000" dirty="0"/>
            </a:br>
            <a:r>
              <a:rPr lang="en-GB" altLang="en-US" sz="2000" dirty="0"/>
              <a:t>Initially it is at V</a:t>
            </a:r>
            <a:r>
              <a:rPr lang="en-GB" altLang="en-US" sz="2000" baseline="-25000" dirty="0"/>
              <a:t>1</a:t>
            </a:r>
            <a:r>
              <a:rPr lang="en-GB" altLang="en-US" sz="2000" dirty="0"/>
              <a:t> and p</a:t>
            </a:r>
            <a:r>
              <a:rPr lang="en-GB" altLang="en-US" sz="2000" baseline="-25000" dirty="0"/>
              <a:t>1</a:t>
            </a:r>
            <a:br>
              <a:rPr lang="en-GB" altLang="en-US" sz="2000" baseline="-25000" dirty="0"/>
            </a:br>
            <a:r>
              <a:rPr lang="en-GB" altLang="en-US" sz="2000" baseline="-25000" dirty="0"/>
              <a:t/>
            </a:r>
            <a:br>
              <a:rPr lang="en-GB" altLang="en-US" sz="2000" baseline="-25000" dirty="0"/>
            </a:br>
            <a:r>
              <a:rPr lang="en-GB" altLang="en-US" sz="2000" baseline="-25000" dirty="0"/>
              <a:t/>
            </a:r>
            <a:br>
              <a:rPr lang="en-GB" altLang="en-US" sz="2000" baseline="-25000" dirty="0"/>
            </a:br>
            <a:r>
              <a:rPr lang="en-GB" altLang="en-US" sz="2000" baseline="-25000" dirty="0"/>
              <a:t/>
            </a:r>
            <a:br>
              <a:rPr lang="en-GB" altLang="en-US" sz="2000" baseline="-25000" dirty="0"/>
            </a:br>
            <a:r>
              <a:rPr lang="en-GB" altLang="en-US" sz="2000" baseline="-25000" dirty="0"/>
              <a:t/>
            </a:r>
            <a:br>
              <a:rPr lang="en-GB" altLang="en-US" sz="2000" baseline="-25000" dirty="0"/>
            </a:br>
            <a:r>
              <a:rPr lang="en-GB" altLang="en-US" sz="2000" baseline="-25000" dirty="0"/>
              <a:t/>
            </a:r>
            <a:br>
              <a:rPr lang="en-GB" altLang="en-US" sz="2000" baseline="-25000" dirty="0"/>
            </a:br>
            <a:r>
              <a:rPr lang="en-GB" altLang="en-US" sz="2000" baseline="-25000" dirty="0"/>
              <a:t/>
            </a:r>
            <a:br>
              <a:rPr lang="en-GB" altLang="en-US" sz="2000" baseline="-25000" dirty="0"/>
            </a:br>
            <a:r>
              <a:rPr lang="en-GB" altLang="en-US" sz="2000" dirty="0" smtClean="0"/>
              <a:t>It </a:t>
            </a:r>
            <a:r>
              <a:rPr lang="en-GB" altLang="en-US" sz="2000" dirty="0"/>
              <a:t>is then expanded to V</a:t>
            </a:r>
            <a:r>
              <a:rPr lang="en-GB" altLang="en-US" sz="2000" baseline="-25000" dirty="0"/>
              <a:t>2</a:t>
            </a:r>
            <a:r>
              <a:rPr lang="en-GB" altLang="en-US" sz="2000" dirty="0"/>
              <a:t> and its pressure drops to p</a:t>
            </a:r>
            <a:r>
              <a:rPr lang="en-GB" altLang="en-US" sz="2000" baseline="-25000" dirty="0"/>
              <a:t>2</a:t>
            </a:r>
            <a:br>
              <a:rPr lang="en-GB" altLang="en-US" sz="2000" baseline="-25000" dirty="0"/>
            </a:br>
            <a:r>
              <a:rPr lang="en-GB" altLang="en-US" sz="3600" dirty="0"/>
              <a:t/>
            </a:r>
            <a:br>
              <a:rPr lang="en-GB" altLang="en-US" sz="3600" dirty="0"/>
            </a:br>
            <a:r>
              <a:rPr lang="en-GB" altLang="en-US" sz="3600" dirty="0"/>
              <a:t/>
            </a:r>
            <a:br>
              <a:rPr lang="en-GB" altLang="en-US" sz="3600" dirty="0"/>
            </a:br>
            <a:r>
              <a:rPr lang="en-GB" altLang="en-US" sz="3600" dirty="0" smtClean="0">
                <a:solidFill>
                  <a:srgbClr val="00B0F0"/>
                </a:solidFill>
              </a:rPr>
              <a:t/>
            </a:r>
            <a:br>
              <a:rPr lang="en-GB" altLang="en-US" sz="3600" dirty="0" smtClean="0">
                <a:solidFill>
                  <a:srgbClr val="00B0F0"/>
                </a:solidFill>
              </a:rPr>
            </a:br>
            <a:r>
              <a:rPr lang="en-GB" altLang="en-US" sz="3600" dirty="0" smtClean="0">
                <a:solidFill>
                  <a:srgbClr val="00B0F0"/>
                </a:solidFill>
              </a:rPr>
              <a:t/>
            </a:r>
            <a:br>
              <a:rPr lang="en-GB" altLang="en-US" sz="3600" dirty="0" smtClean="0">
                <a:solidFill>
                  <a:srgbClr val="00B0F0"/>
                </a:solidFill>
              </a:rPr>
            </a:br>
            <a:endParaRPr lang="en-GB" altLang="en-US" sz="2000" dirty="0"/>
          </a:p>
        </p:txBody>
      </p:sp>
      <p:pic>
        <p:nvPicPr>
          <p:cNvPr id="4" name="Picture 3"/>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23529" y="5877272"/>
            <a:ext cx="1800200" cy="701427"/>
          </a:xfrm>
          <a:prstGeom prst="rect">
            <a:avLst/>
          </a:prstGeom>
          <a:noFill/>
          <a:ln>
            <a:noFill/>
          </a:ln>
        </p:spPr>
      </p:pic>
      <p:pic>
        <p:nvPicPr>
          <p:cNvPr id="3" name="Picture 2"/>
          <p:cNvPicPr>
            <a:picLocks noChangeAspect="1"/>
          </p:cNvPicPr>
          <p:nvPr/>
        </p:nvPicPr>
        <p:blipFill>
          <a:blip r:embed="rId3"/>
          <a:stretch>
            <a:fillRect/>
          </a:stretch>
        </p:blipFill>
        <p:spPr>
          <a:xfrm>
            <a:off x="2390" y="15867"/>
            <a:ext cx="1473266" cy="2223053"/>
          </a:xfrm>
          <a:prstGeom prst="rect">
            <a:avLst/>
          </a:prstGeom>
        </p:spPr>
      </p:pic>
      <p:pic>
        <p:nvPicPr>
          <p:cNvPr id="5" name="Picture 4"/>
          <p:cNvPicPr>
            <a:picLocks noChangeAspect="1"/>
          </p:cNvPicPr>
          <p:nvPr/>
        </p:nvPicPr>
        <p:blipFill>
          <a:blip r:embed="rId4"/>
          <a:stretch>
            <a:fillRect/>
          </a:stretch>
        </p:blipFill>
        <p:spPr>
          <a:xfrm>
            <a:off x="7380312" y="4187973"/>
            <a:ext cx="1763688" cy="2670027"/>
          </a:xfrm>
          <a:prstGeom prst="rect">
            <a:avLst/>
          </a:prstGeom>
        </p:spPr>
      </p:pic>
      <p:pic>
        <p:nvPicPr>
          <p:cNvPr id="7" name="Picture 6"/>
          <p:cNvPicPr>
            <a:picLocks noChangeAspect="1"/>
          </p:cNvPicPr>
          <p:nvPr/>
        </p:nvPicPr>
        <p:blipFill>
          <a:blip r:embed="rId5"/>
          <a:stretch>
            <a:fillRect/>
          </a:stretch>
        </p:blipFill>
        <p:spPr>
          <a:xfrm>
            <a:off x="5004048" y="236082"/>
            <a:ext cx="3951341" cy="2817292"/>
          </a:xfrm>
          <a:prstGeom prst="rect">
            <a:avLst/>
          </a:prstGeom>
        </p:spPr>
      </p:pic>
      <p:pic>
        <p:nvPicPr>
          <p:cNvPr id="8" name="Picture 7"/>
          <p:cNvPicPr>
            <a:picLocks noChangeAspect="1"/>
          </p:cNvPicPr>
          <p:nvPr/>
        </p:nvPicPr>
        <p:blipFill>
          <a:blip r:embed="rId6"/>
          <a:stretch>
            <a:fillRect/>
          </a:stretch>
        </p:blipFill>
        <p:spPr>
          <a:xfrm>
            <a:off x="1835696" y="3356992"/>
            <a:ext cx="1587219" cy="610249"/>
          </a:xfrm>
          <a:prstGeom prst="rect">
            <a:avLst/>
          </a:prstGeom>
        </p:spPr>
      </p:pic>
      <p:pic>
        <p:nvPicPr>
          <p:cNvPr id="9" name="Picture 8"/>
          <p:cNvPicPr>
            <a:picLocks noChangeAspect="1"/>
          </p:cNvPicPr>
          <p:nvPr/>
        </p:nvPicPr>
        <p:blipFill>
          <a:blip r:embed="rId7"/>
          <a:stretch>
            <a:fillRect/>
          </a:stretch>
        </p:blipFill>
        <p:spPr>
          <a:xfrm>
            <a:off x="1841689" y="4911215"/>
            <a:ext cx="1695473" cy="611771"/>
          </a:xfrm>
          <a:prstGeom prst="rect">
            <a:avLst/>
          </a:prstGeom>
        </p:spPr>
      </p:pic>
    </p:spTree>
    <p:extLst>
      <p:ext uri="{BB962C8B-B14F-4D97-AF65-F5344CB8AC3E}">
        <p14:creationId xmlns:p14="http://schemas.microsoft.com/office/powerpoint/2010/main" val="30269447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03648" y="404664"/>
            <a:ext cx="6120680" cy="5328592"/>
          </a:xfrm>
        </p:spPr>
        <p:txBody>
          <a:bodyPr>
            <a:noAutofit/>
          </a:bodyPr>
          <a:lstStyle/>
          <a:p>
            <a:pPr algn="l">
              <a:lnSpc>
                <a:spcPct val="90000"/>
              </a:lnSpc>
            </a:pPr>
            <a:r>
              <a:rPr lang="en-GB" altLang="en-US" sz="3600" dirty="0" smtClean="0">
                <a:solidFill>
                  <a:srgbClr val="00B0F0"/>
                </a:solidFill>
              </a:rPr>
              <a:t>Boyle’s Law</a:t>
            </a:r>
            <a:br>
              <a:rPr lang="en-GB" altLang="en-US" sz="3600" dirty="0" smtClean="0">
                <a:solidFill>
                  <a:srgbClr val="00B0F0"/>
                </a:solidFill>
              </a:rPr>
            </a:br>
            <a:r>
              <a:rPr lang="en-GB" altLang="en-US" sz="2000" dirty="0"/>
              <a:t>As with Charles’ Law, we can equate these two equations since they are both equal to C:</a:t>
            </a:r>
            <a:r>
              <a:rPr lang="en-GB" altLang="en-US" sz="3600" dirty="0"/>
              <a:t/>
            </a:r>
            <a:br>
              <a:rPr lang="en-GB" altLang="en-US" sz="3600" dirty="0"/>
            </a:br>
            <a:r>
              <a:rPr lang="en-GB" altLang="en-US" sz="3600" dirty="0"/>
              <a:t/>
            </a:r>
            <a:br>
              <a:rPr lang="en-GB" altLang="en-US" sz="3600" dirty="0"/>
            </a:br>
            <a:r>
              <a:rPr lang="en-GB" altLang="en-US" sz="3600" dirty="0"/>
              <a:t/>
            </a:r>
            <a:br>
              <a:rPr lang="en-GB" altLang="en-US" sz="3600" dirty="0"/>
            </a:br>
            <a:r>
              <a:rPr lang="en-GB" altLang="en-US" sz="2000" dirty="0"/>
              <a:t>Therefore, when the temperature is constant</a:t>
            </a:r>
            <a:br>
              <a:rPr lang="en-GB" altLang="en-US" sz="2000" dirty="0"/>
            </a:br>
            <a:r>
              <a:rPr lang="en-GB" altLang="en-US" sz="2000" dirty="0"/>
              <a:t/>
            </a:r>
            <a:br>
              <a:rPr lang="en-GB" altLang="en-US" sz="2000" dirty="0"/>
            </a:br>
            <a:r>
              <a:rPr lang="en-GB" altLang="en-US" sz="2000" dirty="0"/>
              <a:t/>
            </a:r>
            <a:br>
              <a:rPr lang="en-GB" altLang="en-US" sz="2000" dirty="0"/>
            </a:br>
            <a:r>
              <a:rPr lang="en-GB" altLang="en-US" sz="2000" dirty="0"/>
              <a:t/>
            </a:r>
            <a:br>
              <a:rPr lang="en-GB" altLang="en-US" sz="2000" dirty="0"/>
            </a:br>
            <a:r>
              <a:rPr lang="en-GB" altLang="en-US" sz="2000" dirty="0"/>
              <a:t/>
            </a:r>
            <a:br>
              <a:rPr lang="en-GB" altLang="en-US" sz="2000" dirty="0"/>
            </a:br>
            <a:r>
              <a:rPr lang="en-GB" altLang="en-US" sz="2000" dirty="0"/>
              <a:t>Thus, for given initial conditions, we can find the resulting pressure when the volume of a gas is changed, or the resulting volume for a given pressure change.</a:t>
            </a:r>
            <a:br>
              <a:rPr lang="en-GB" altLang="en-US" sz="2000" dirty="0"/>
            </a:br>
            <a:r>
              <a:rPr lang="en-GB" altLang="en-US" sz="2000" dirty="0"/>
              <a:t>Volume calculated in m</a:t>
            </a:r>
            <a:r>
              <a:rPr lang="en-GB" altLang="en-US" sz="2000" baseline="30000" dirty="0"/>
              <a:t>3</a:t>
            </a:r>
            <a:r>
              <a:rPr lang="en-GB" altLang="en-US" sz="2000" dirty="0"/>
              <a:t> and pressure in Pascal (Pa) or N/m</a:t>
            </a:r>
            <a:r>
              <a:rPr lang="en-GB" altLang="en-US" sz="2000" baseline="30000" dirty="0"/>
              <a:t>2.</a:t>
            </a:r>
            <a:endParaRPr lang="en-GB" altLang="en-US" sz="2000" dirty="0"/>
          </a:p>
        </p:txBody>
      </p:sp>
      <p:pic>
        <p:nvPicPr>
          <p:cNvPr id="4" name="Picture 3"/>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23529" y="5877272"/>
            <a:ext cx="1800200" cy="701427"/>
          </a:xfrm>
          <a:prstGeom prst="rect">
            <a:avLst/>
          </a:prstGeom>
          <a:noFill/>
          <a:ln>
            <a:noFill/>
          </a:ln>
        </p:spPr>
      </p:pic>
      <p:pic>
        <p:nvPicPr>
          <p:cNvPr id="3" name="Picture 2"/>
          <p:cNvPicPr>
            <a:picLocks noChangeAspect="1"/>
          </p:cNvPicPr>
          <p:nvPr/>
        </p:nvPicPr>
        <p:blipFill>
          <a:blip r:embed="rId3"/>
          <a:stretch>
            <a:fillRect/>
          </a:stretch>
        </p:blipFill>
        <p:spPr>
          <a:xfrm>
            <a:off x="2390" y="15867"/>
            <a:ext cx="1473266" cy="2223053"/>
          </a:xfrm>
          <a:prstGeom prst="rect">
            <a:avLst/>
          </a:prstGeom>
        </p:spPr>
      </p:pic>
      <p:pic>
        <p:nvPicPr>
          <p:cNvPr id="5" name="Picture 4"/>
          <p:cNvPicPr>
            <a:picLocks noChangeAspect="1"/>
          </p:cNvPicPr>
          <p:nvPr/>
        </p:nvPicPr>
        <p:blipFill>
          <a:blip r:embed="rId4"/>
          <a:stretch>
            <a:fillRect/>
          </a:stretch>
        </p:blipFill>
        <p:spPr>
          <a:xfrm>
            <a:off x="7380312" y="4187973"/>
            <a:ext cx="1763688" cy="2670027"/>
          </a:xfrm>
          <a:prstGeom prst="rect">
            <a:avLst/>
          </a:prstGeom>
        </p:spPr>
      </p:pic>
      <p:pic>
        <p:nvPicPr>
          <p:cNvPr id="7" name="Picture 6"/>
          <p:cNvPicPr>
            <a:picLocks noChangeAspect="1"/>
          </p:cNvPicPr>
          <p:nvPr/>
        </p:nvPicPr>
        <p:blipFill>
          <a:blip r:embed="rId5"/>
          <a:stretch>
            <a:fillRect/>
          </a:stretch>
        </p:blipFill>
        <p:spPr>
          <a:xfrm>
            <a:off x="2084067" y="1844824"/>
            <a:ext cx="1585694" cy="610249"/>
          </a:xfrm>
          <a:prstGeom prst="rect">
            <a:avLst/>
          </a:prstGeom>
        </p:spPr>
      </p:pic>
      <p:pic>
        <p:nvPicPr>
          <p:cNvPr id="8" name="Picture 7"/>
          <p:cNvPicPr>
            <a:picLocks noChangeAspect="1"/>
          </p:cNvPicPr>
          <p:nvPr/>
        </p:nvPicPr>
        <p:blipFill>
          <a:blip r:embed="rId6"/>
          <a:stretch>
            <a:fillRect/>
          </a:stretch>
        </p:blipFill>
        <p:spPr>
          <a:xfrm>
            <a:off x="4572000" y="1839353"/>
            <a:ext cx="1693948" cy="611771"/>
          </a:xfrm>
          <a:prstGeom prst="rect">
            <a:avLst/>
          </a:prstGeom>
        </p:spPr>
      </p:pic>
      <p:pic>
        <p:nvPicPr>
          <p:cNvPr id="9" name="Picture 8"/>
          <p:cNvPicPr>
            <a:picLocks noChangeAspect="1"/>
          </p:cNvPicPr>
          <p:nvPr/>
        </p:nvPicPr>
        <p:blipFill>
          <a:blip r:embed="rId7"/>
          <a:stretch>
            <a:fillRect/>
          </a:stretch>
        </p:blipFill>
        <p:spPr>
          <a:xfrm>
            <a:off x="3059832" y="3284984"/>
            <a:ext cx="2055304" cy="610249"/>
          </a:xfrm>
          <a:prstGeom prst="rect">
            <a:avLst/>
          </a:prstGeom>
        </p:spPr>
      </p:pic>
    </p:spTree>
    <p:extLst>
      <p:ext uri="{BB962C8B-B14F-4D97-AF65-F5344CB8AC3E}">
        <p14:creationId xmlns:p14="http://schemas.microsoft.com/office/powerpoint/2010/main" val="17208497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03648" y="556529"/>
            <a:ext cx="6120680" cy="5328592"/>
          </a:xfrm>
        </p:spPr>
        <p:txBody>
          <a:bodyPr>
            <a:noAutofit/>
          </a:bodyPr>
          <a:lstStyle/>
          <a:p>
            <a:pPr algn="l">
              <a:lnSpc>
                <a:spcPct val="90000"/>
              </a:lnSpc>
              <a:spcBef>
                <a:spcPts val="1200"/>
              </a:spcBef>
              <a:spcAft>
                <a:spcPts val="1200"/>
              </a:spcAft>
            </a:pPr>
            <a:r>
              <a:rPr lang="en-GB" altLang="en-US" sz="3600" dirty="0" smtClean="0">
                <a:solidFill>
                  <a:srgbClr val="00B0F0"/>
                </a:solidFill>
              </a:rPr>
              <a:t>Universal or Combined Gas Law</a:t>
            </a:r>
            <a:br>
              <a:rPr lang="en-GB" altLang="en-US" sz="3600" dirty="0" smtClean="0">
                <a:solidFill>
                  <a:srgbClr val="00B0F0"/>
                </a:solidFill>
              </a:rPr>
            </a:br>
            <a:r>
              <a:rPr lang="en-GB" altLang="en-US" sz="3600" dirty="0">
                <a:solidFill>
                  <a:srgbClr val="00B0F0"/>
                </a:solidFill>
              </a:rPr>
              <a:t/>
            </a:r>
            <a:br>
              <a:rPr lang="en-GB" altLang="en-US" sz="3600" dirty="0">
                <a:solidFill>
                  <a:srgbClr val="00B0F0"/>
                </a:solidFill>
              </a:rPr>
            </a:br>
            <a:r>
              <a:rPr lang="en-GB" altLang="en-US" sz="2000" dirty="0"/>
              <a:t>Consider a situation where Volume, Pressure and Temperature all are allowed to </a:t>
            </a:r>
            <a:r>
              <a:rPr lang="en-GB" altLang="en-US" sz="2000" dirty="0" smtClean="0"/>
              <a:t>change:</a:t>
            </a:r>
            <a:br>
              <a:rPr lang="en-GB" altLang="en-US" sz="2000" dirty="0" smtClean="0"/>
            </a:br>
            <a:r>
              <a:rPr lang="en-GB" altLang="en-US" sz="2000" dirty="0"/>
              <a:t/>
            </a:r>
            <a:br>
              <a:rPr lang="en-GB" altLang="en-US" sz="2000" dirty="0"/>
            </a:br>
            <a:r>
              <a:rPr lang="en-GB" altLang="en-US" sz="2000" dirty="0"/>
              <a:t>i.e. Initially as gas is a V</a:t>
            </a:r>
            <a:r>
              <a:rPr lang="en-GB" altLang="en-US" sz="2000" baseline="-25000" dirty="0"/>
              <a:t>1</a:t>
            </a:r>
            <a:r>
              <a:rPr lang="en-GB" altLang="en-US" sz="2000" dirty="0"/>
              <a:t>, p</a:t>
            </a:r>
            <a:r>
              <a:rPr lang="en-GB" altLang="en-US" sz="2000" baseline="-25000" dirty="0"/>
              <a:t>1</a:t>
            </a:r>
            <a:r>
              <a:rPr lang="en-GB" altLang="en-US" sz="2000" dirty="0"/>
              <a:t> and </a:t>
            </a:r>
            <a:r>
              <a:rPr lang="en-GB" altLang="en-US" sz="2000" dirty="0" smtClean="0"/>
              <a:t>T</a:t>
            </a:r>
            <a:r>
              <a:rPr lang="en-GB" altLang="en-US" sz="2000" baseline="-25000" dirty="0" smtClean="0"/>
              <a:t>1</a:t>
            </a:r>
            <a:br>
              <a:rPr lang="en-GB" altLang="en-US" sz="2000" baseline="-25000" dirty="0" smtClean="0"/>
            </a:br>
            <a:r>
              <a:rPr lang="en-GB" altLang="en-US" sz="2000" baseline="-25000" dirty="0"/>
              <a:t/>
            </a:r>
            <a:br>
              <a:rPr lang="en-GB" altLang="en-US" sz="2000" baseline="-25000" dirty="0"/>
            </a:br>
            <a:r>
              <a:rPr lang="en-GB" altLang="en-US" sz="2000" dirty="0"/>
              <a:t>Finally it is at V</a:t>
            </a:r>
            <a:r>
              <a:rPr lang="en-GB" altLang="en-US" sz="2000" baseline="-25000" dirty="0"/>
              <a:t>2</a:t>
            </a:r>
            <a:r>
              <a:rPr lang="en-GB" altLang="en-US" sz="2000" dirty="0"/>
              <a:t>, p</a:t>
            </a:r>
            <a:r>
              <a:rPr lang="en-GB" altLang="en-US" sz="2000" baseline="-25000" dirty="0"/>
              <a:t>2</a:t>
            </a:r>
            <a:r>
              <a:rPr lang="en-GB" altLang="en-US" sz="2000" dirty="0"/>
              <a:t> and </a:t>
            </a:r>
            <a:r>
              <a:rPr lang="en-GB" altLang="en-US" sz="2000" dirty="0" smtClean="0"/>
              <a:t>T</a:t>
            </a:r>
            <a:r>
              <a:rPr lang="en-GB" altLang="en-US" sz="2000" baseline="-25000" dirty="0" smtClean="0"/>
              <a:t>2</a:t>
            </a:r>
            <a:br>
              <a:rPr lang="en-GB" altLang="en-US" sz="2000" baseline="-25000" dirty="0" smtClean="0"/>
            </a:br>
            <a:r>
              <a:rPr lang="en-GB" altLang="en-US" sz="2000" baseline="-25000" dirty="0"/>
              <a:t/>
            </a:r>
            <a:br>
              <a:rPr lang="en-GB" altLang="en-US" sz="2000" baseline="-25000" dirty="0"/>
            </a:br>
            <a:r>
              <a:rPr lang="en-GB" altLang="en-US" sz="2000" dirty="0"/>
              <a:t>This can be thought of as a two stage </a:t>
            </a:r>
            <a:r>
              <a:rPr lang="en-GB" altLang="en-US" sz="2000" dirty="0" smtClean="0"/>
              <a:t>process:</a:t>
            </a:r>
            <a:br>
              <a:rPr lang="en-GB" altLang="en-US" sz="2000" dirty="0" smtClean="0"/>
            </a:br>
            <a:r>
              <a:rPr lang="en-GB" altLang="en-US" sz="2000" dirty="0"/>
              <a:t/>
            </a:r>
            <a:br>
              <a:rPr lang="en-GB" altLang="en-US" sz="2000" dirty="0"/>
            </a:br>
            <a:r>
              <a:rPr lang="en-GB" altLang="en-US" sz="2000" dirty="0" smtClean="0"/>
              <a:t>Isothermal process to p</a:t>
            </a:r>
            <a:r>
              <a:rPr lang="en-GB" altLang="en-US" sz="2000" baseline="-25000" dirty="0" smtClean="0"/>
              <a:t>2</a:t>
            </a:r>
            <a:r>
              <a:rPr lang="en-GB" altLang="en-US" sz="2000" dirty="0" smtClean="0"/>
              <a:t>, </a:t>
            </a:r>
            <a:r>
              <a:rPr lang="en-GB" altLang="en-US" sz="2000" dirty="0" err="1" smtClean="0"/>
              <a:t>V</a:t>
            </a:r>
            <a:r>
              <a:rPr lang="en-GB" altLang="en-US" sz="2000" baseline="-25000" dirty="0" err="1" smtClean="0"/>
              <a:t>a</a:t>
            </a:r>
            <a:r>
              <a:rPr lang="en-GB" altLang="en-US" sz="2000" dirty="0" smtClean="0"/>
              <a:t> at temperature T</a:t>
            </a:r>
            <a:r>
              <a:rPr lang="en-GB" altLang="en-US" sz="2000" baseline="-25000" dirty="0" smtClean="0"/>
              <a:t>1</a:t>
            </a:r>
            <a:br>
              <a:rPr lang="en-GB" altLang="en-US" sz="2000" baseline="-25000" dirty="0" smtClean="0"/>
            </a:br>
            <a:r>
              <a:rPr lang="en-GB" altLang="en-US" sz="2000" baseline="-25000" dirty="0" smtClean="0"/>
              <a:t/>
            </a:r>
            <a:br>
              <a:rPr lang="en-GB" altLang="en-US" sz="2000" baseline="-25000" dirty="0" smtClean="0"/>
            </a:br>
            <a:r>
              <a:rPr lang="en-GB" altLang="en-US" sz="2000" dirty="0" smtClean="0"/>
              <a:t>Isobaric process to T</a:t>
            </a:r>
            <a:r>
              <a:rPr lang="en-GB" altLang="en-US" sz="2000" baseline="-25000" dirty="0" smtClean="0"/>
              <a:t>2</a:t>
            </a:r>
            <a:r>
              <a:rPr lang="en-GB" altLang="en-US" sz="2000" dirty="0" smtClean="0"/>
              <a:t>, V</a:t>
            </a:r>
            <a:r>
              <a:rPr lang="en-GB" altLang="en-US" sz="2000" baseline="-25000" dirty="0" smtClean="0"/>
              <a:t>2</a:t>
            </a:r>
            <a:r>
              <a:rPr lang="en-GB" altLang="en-US" sz="2000" dirty="0" smtClean="0"/>
              <a:t> at pressure p</a:t>
            </a:r>
            <a:r>
              <a:rPr lang="en-GB" altLang="en-US" sz="2000" baseline="-25000" dirty="0" smtClean="0"/>
              <a:t>2</a:t>
            </a:r>
            <a:br>
              <a:rPr lang="en-GB" altLang="en-US" sz="2000" baseline="-25000" dirty="0" smtClean="0"/>
            </a:br>
            <a:r>
              <a:rPr lang="en-GB" altLang="en-US" sz="2000" baseline="-25000" dirty="0"/>
              <a:t/>
            </a:r>
            <a:br>
              <a:rPr lang="en-GB" altLang="en-US" sz="2000" baseline="-25000" dirty="0"/>
            </a:br>
            <a:r>
              <a:rPr lang="en-GB" altLang="en-US" sz="2000" dirty="0"/>
              <a:t>The isothermal process follows Boyle’s </a:t>
            </a:r>
            <a:r>
              <a:rPr lang="en-GB" altLang="en-US" sz="2000" dirty="0" smtClean="0"/>
              <a:t>Law</a:t>
            </a:r>
            <a:br>
              <a:rPr lang="en-GB" altLang="en-US" sz="2000" dirty="0" smtClean="0"/>
            </a:br>
            <a:r>
              <a:rPr lang="en-GB" altLang="en-US" sz="2000" dirty="0"/>
              <a:t/>
            </a:r>
            <a:br>
              <a:rPr lang="en-GB" altLang="en-US" sz="2000" dirty="0"/>
            </a:br>
            <a:r>
              <a:rPr lang="en-GB" altLang="en-US" sz="2000" dirty="0"/>
              <a:t>The isobaric process follows Charles’ Law</a:t>
            </a:r>
            <a:r>
              <a:rPr lang="en-GB" altLang="en-US" sz="3600" dirty="0"/>
              <a:t/>
            </a:r>
            <a:br>
              <a:rPr lang="en-GB" altLang="en-US" sz="3600" dirty="0"/>
            </a:br>
            <a:r>
              <a:rPr lang="en-GB" altLang="en-US" sz="3600" dirty="0" smtClean="0">
                <a:solidFill>
                  <a:srgbClr val="00B0F0"/>
                </a:solidFill>
              </a:rPr>
              <a:t/>
            </a:r>
            <a:br>
              <a:rPr lang="en-GB" altLang="en-US" sz="3600" dirty="0" smtClean="0">
                <a:solidFill>
                  <a:srgbClr val="00B0F0"/>
                </a:solidFill>
              </a:rPr>
            </a:br>
            <a:endParaRPr lang="en-GB" altLang="en-US" sz="2000" dirty="0"/>
          </a:p>
        </p:txBody>
      </p:sp>
      <p:pic>
        <p:nvPicPr>
          <p:cNvPr id="4" name="Picture 3"/>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23529" y="5877272"/>
            <a:ext cx="1800200" cy="701427"/>
          </a:xfrm>
          <a:prstGeom prst="rect">
            <a:avLst/>
          </a:prstGeom>
          <a:noFill/>
          <a:ln>
            <a:noFill/>
          </a:ln>
        </p:spPr>
      </p:pic>
      <p:pic>
        <p:nvPicPr>
          <p:cNvPr id="3" name="Picture 2"/>
          <p:cNvPicPr>
            <a:picLocks noChangeAspect="1"/>
          </p:cNvPicPr>
          <p:nvPr/>
        </p:nvPicPr>
        <p:blipFill>
          <a:blip r:embed="rId3"/>
          <a:stretch>
            <a:fillRect/>
          </a:stretch>
        </p:blipFill>
        <p:spPr>
          <a:xfrm>
            <a:off x="2390" y="15867"/>
            <a:ext cx="1473266" cy="2223053"/>
          </a:xfrm>
          <a:prstGeom prst="rect">
            <a:avLst/>
          </a:prstGeom>
        </p:spPr>
      </p:pic>
      <p:pic>
        <p:nvPicPr>
          <p:cNvPr id="5" name="Picture 4"/>
          <p:cNvPicPr>
            <a:picLocks noChangeAspect="1"/>
          </p:cNvPicPr>
          <p:nvPr/>
        </p:nvPicPr>
        <p:blipFill>
          <a:blip r:embed="rId4"/>
          <a:stretch>
            <a:fillRect/>
          </a:stretch>
        </p:blipFill>
        <p:spPr>
          <a:xfrm>
            <a:off x="7380312" y="4187973"/>
            <a:ext cx="1763688" cy="2670027"/>
          </a:xfrm>
          <a:prstGeom prst="rect">
            <a:avLst/>
          </a:prstGeom>
        </p:spPr>
      </p:pic>
    </p:spTree>
    <p:extLst>
      <p:ext uri="{BB962C8B-B14F-4D97-AF65-F5344CB8AC3E}">
        <p14:creationId xmlns:p14="http://schemas.microsoft.com/office/powerpoint/2010/main" val="14872473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03648" y="556529"/>
            <a:ext cx="6120680" cy="5328592"/>
          </a:xfrm>
        </p:spPr>
        <p:txBody>
          <a:bodyPr>
            <a:noAutofit/>
          </a:bodyPr>
          <a:lstStyle/>
          <a:p>
            <a:pPr algn="l"/>
            <a:r>
              <a:rPr lang="en-GB" altLang="en-US" sz="3600" dirty="0" smtClean="0">
                <a:solidFill>
                  <a:srgbClr val="00B0F0"/>
                </a:solidFill>
              </a:rPr>
              <a:t/>
            </a:r>
            <a:br>
              <a:rPr lang="en-GB" altLang="en-US" sz="3600" dirty="0" smtClean="0">
                <a:solidFill>
                  <a:srgbClr val="00B0F0"/>
                </a:solidFill>
              </a:rPr>
            </a:br>
            <a:r>
              <a:rPr lang="en-GB" altLang="en-US" sz="3600" dirty="0">
                <a:solidFill>
                  <a:srgbClr val="00B0F0"/>
                </a:solidFill>
              </a:rPr>
              <a:t/>
            </a:r>
            <a:br>
              <a:rPr lang="en-GB" altLang="en-US" sz="3600" dirty="0">
                <a:solidFill>
                  <a:srgbClr val="00B0F0"/>
                </a:solidFill>
              </a:rPr>
            </a:br>
            <a:r>
              <a:rPr lang="en-GB" altLang="en-US" sz="3600" dirty="0" smtClean="0">
                <a:solidFill>
                  <a:srgbClr val="00B0F0"/>
                </a:solidFill>
              </a:rPr>
              <a:t/>
            </a:r>
            <a:br>
              <a:rPr lang="en-GB" altLang="en-US" sz="3600" dirty="0" smtClean="0">
                <a:solidFill>
                  <a:srgbClr val="00B0F0"/>
                </a:solidFill>
              </a:rPr>
            </a:br>
            <a:r>
              <a:rPr lang="en-GB" altLang="en-US" sz="3600" dirty="0">
                <a:solidFill>
                  <a:srgbClr val="00B0F0"/>
                </a:solidFill>
              </a:rPr>
              <a:t/>
            </a:r>
            <a:br>
              <a:rPr lang="en-GB" altLang="en-US" sz="3600" dirty="0">
                <a:solidFill>
                  <a:srgbClr val="00B0F0"/>
                </a:solidFill>
              </a:rPr>
            </a:br>
            <a:r>
              <a:rPr lang="en-GB" altLang="en-US" sz="3600" dirty="0" smtClean="0">
                <a:solidFill>
                  <a:srgbClr val="00B0F0"/>
                </a:solidFill>
              </a:rPr>
              <a:t/>
            </a:r>
            <a:br>
              <a:rPr lang="en-GB" altLang="en-US" sz="3600" dirty="0" smtClean="0">
                <a:solidFill>
                  <a:srgbClr val="00B0F0"/>
                </a:solidFill>
              </a:rPr>
            </a:br>
            <a:r>
              <a:rPr lang="en-GB" altLang="en-US" sz="3600" dirty="0">
                <a:solidFill>
                  <a:srgbClr val="00B0F0"/>
                </a:solidFill>
              </a:rPr>
              <a:t/>
            </a:r>
            <a:br>
              <a:rPr lang="en-GB" altLang="en-US" sz="3600" dirty="0">
                <a:solidFill>
                  <a:srgbClr val="00B0F0"/>
                </a:solidFill>
              </a:rPr>
            </a:br>
            <a:r>
              <a:rPr lang="en-GB" altLang="en-US" sz="3600" dirty="0" smtClean="0">
                <a:solidFill>
                  <a:srgbClr val="00B0F0"/>
                </a:solidFill>
              </a:rPr>
              <a:t/>
            </a:r>
            <a:br>
              <a:rPr lang="en-GB" altLang="en-US" sz="3600" dirty="0" smtClean="0">
                <a:solidFill>
                  <a:srgbClr val="00B0F0"/>
                </a:solidFill>
              </a:rPr>
            </a:br>
            <a:r>
              <a:rPr lang="en-GB" altLang="en-US" sz="3600" dirty="0" smtClean="0">
                <a:solidFill>
                  <a:srgbClr val="00B0F0"/>
                </a:solidFill>
              </a:rPr>
              <a:t>Universal or Combined Gas Law</a:t>
            </a:r>
            <a:br>
              <a:rPr lang="en-GB" altLang="en-US" sz="3600" dirty="0" smtClean="0">
                <a:solidFill>
                  <a:srgbClr val="00B0F0"/>
                </a:solidFill>
              </a:rPr>
            </a:br>
            <a:r>
              <a:rPr lang="en-GB" altLang="en-US" sz="3600" dirty="0">
                <a:solidFill>
                  <a:srgbClr val="00B0F0"/>
                </a:solidFill>
              </a:rPr>
              <a:t/>
            </a:r>
            <a:br>
              <a:rPr lang="en-GB" altLang="en-US" sz="3600" dirty="0">
                <a:solidFill>
                  <a:srgbClr val="00B0F0"/>
                </a:solidFill>
              </a:rPr>
            </a:br>
            <a:r>
              <a:rPr lang="en-GB" altLang="en-US" sz="2000" dirty="0"/>
              <a:t>Isothermal Process</a:t>
            </a:r>
            <a:br>
              <a:rPr lang="en-GB" altLang="en-US" sz="2000" dirty="0"/>
            </a:br>
            <a:r>
              <a:rPr lang="en-GB" altLang="en-US" sz="2000" dirty="0"/>
              <a:t/>
            </a:r>
            <a:br>
              <a:rPr lang="en-GB" altLang="en-US" sz="2000" dirty="0"/>
            </a:br>
            <a:r>
              <a:rPr lang="en-GB" altLang="en-US" sz="2000" dirty="0"/>
              <a:t/>
            </a:r>
            <a:br>
              <a:rPr lang="en-GB" altLang="en-US" sz="2000" dirty="0"/>
            </a:br>
            <a:r>
              <a:rPr lang="en-GB" altLang="en-US" sz="2000" dirty="0"/>
              <a:t/>
            </a:r>
            <a:br>
              <a:rPr lang="en-GB" altLang="en-US" sz="2000" dirty="0"/>
            </a:br>
            <a:r>
              <a:rPr lang="en-GB" altLang="en-US" sz="2000" dirty="0"/>
              <a:t/>
            </a:r>
            <a:br>
              <a:rPr lang="en-GB" altLang="en-US" sz="2000" dirty="0"/>
            </a:br>
            <a:r>
              <a:rPr lang="en-GB" altLang="en-US" sz="2000" dirty="0"/>
              <a:t/>
            </a:r>
            <a:br>
              <a:rPr lang="en-GB" altLang="en-US" sz="2000" dirty="0"/>
            </a:br>
            <a:r>
              <a:rPr lang="en-GB" altLang="en-US" sz="2000" dirty="0"/>
              <a:t/>
            </a:r>
            <a:br>
              <a:rPr lang="en-GB" altLang="en-US" sz="2000" dirty="0"/>
            </a:br>
            <a:r>
              <a:rPr lang="en-GB" altLang="en-US" sz="2000" dirty="0"/>
              <a:t/>
            </a:r>
            <a:br>
              <a:rPr lang="en-GB" altLang="en-US" sz="2000" dirty="0"/>
            </a:br>
            <a:r>
              <a:rPr lang="en-GB" altLang="en-US" sz="2000" dirty="0"/>
              <a:t>Isobaric Process</a:t>
            </a:r>
            <a:r>
              <a:rPr lang="en-GB" altLang="en-US" sz="3600" dirty="0"/>
              <a:t/>
            </a:r>
            <a:br>
              <a:rPr lang="en-GB" altLang="en-US" sz="3600" dirty="0"/>
            </a:br>
            <a:r>
              <a:rPr lang="en-GB" altLang="en-US" sz="3600" dirty="0" smtClean="0">
                <a:solidFill>
                  <a:srgbClr val="00B0F0"/>
                </a:solidFill>
              </a:rPr>
              <a:t/>
            </a:r>
            <a:br>
              <a:rPr lang="en-GB" altLang="en-US" sz="3600" dirty="0" smtClean="0">
                <a:solidFill>
                  <a:srgbClr val="00B0F0"/>
                </a:solidFill>
              </a:rPr>
            </a:br>
            <a:r>
              <a:rPr lang="en-GB" altLang="en-US" sz="3600" dirty="0">
                <a:solidFill>
                  <a:srgbClr val="00B0F0"/>
                </a:solidFill>
              </a:rPr>
              <a:t/>
            </a:r>
            <a:br>
              <a:rPr lang="en-GB" altLang="en-US" sz="3600" dirty="0">
                <a:solidFill>
                  <a:srgbClr val="00B0F0"/>
                </a:solidFill>
              </a:rPr>
            </a:br>
            <a:r>
              <a:rPr lang="en-GB" altLang="en-US" sz="3600" dirty="0" smtClean="0">
                <a:solidFill>
                  <a:srgbClr val="00B0F0"/>
                </a:solidFill>
              </a:rPr>
              <a:t/>
            </a:r>
            <a:br>
              <a:rPr lang="en-GB" altLang="en-US" sz="3600" dirty="0" smtClean="0">
                <a:solidFill>
                  <a:srgbClr val="00B0F0"/>
                </a:solidFill>
              </a:rPr>
            </a:br>
            <a:r>
              <a:rPr lang="en-GB" altLang="en-US" sz="3600" dirty="0">
                <a:solidFill>
                  <a:srgbClr val="00B0F0"/>
                </a:solidFill>
              </a:rPr>
              <a:t/>
            </a:r>
            <a:br>
              <a:rPr lang="en-GB" altLang="en-US" sz="3600" dirty="0">
                <a:solidFill>
                  <a:srgbClr val="00B0F0"/>
                </a:solidFill>
              </a:rPr>
            </a:br>
            <a:r>
              <a:rPr lang="en-GB" altLang="en-US" sz="3600" dirty="0" smtClean="0">
                <a:solidFill>
                  <a:srgbClr val="00B0F0"/>
                </a:solidFill>
              </a:rPr>
              <a:t/>
            </a:r>
            <a:br>
              <a:rPr lang="en-GB" altLang="en-US" sz="3600" dirty="0" smtClean="0">
                <a:solidFill>
                  <a:srgbClr val="00B0F0"/>
                </a:solidFill>
              </a:rPr>
            </a:br>
            <a:r>
              <a:rPr lang="en-GB" altLang="en-US" sz="3600" dirty="0">
                <a:solidFill>
                  <a:srgbClr val="00B0F0"/>
                </a:solidFill>
              </a:rPr>
              <a:t/>
            </a:r>
            <a:br>
              <a:rPr lang="en-GB" altLang="en-US" sz="3600" dirty="0">
                <a:solidFill>
                  <a:srgbClr val="00B0F0"/>
                </a:solidFill>
              </a:rPr>
            </a:br>
            <a:r>
              <a:rPr lang="en-GB" altLang="en-US" sz="3600" dirty="0" smtClean="0">
                <a:solidFill>
                  <a:srgbClr val="00B0F0"/>
                </a:solidFill>
              </a:rPr>
              <a:t/>
            </a:r>
            <a:br>
              <a:rPr lang="en-GB" altLang="en-US" sz="3600" dirty="0" smtClean="0">
                <a:solidFill>
                  <a:srgbClr val="00B0F0"/>
                </a:solidFill>
              </a:rPr>
            </a:br>
            <a:r>
              <a:rPr lang="en-GB" altLang="en-US" sz="3600" dirty="0">
                <a:solidFill>
                  <a:srgbClr val="00B0F0"/>
                </a:solidFill>
              </a:rPr>
              <a:t/>
            </a:r>
            <a:br>
              <a:rPr lang="en-GB" altLang="en-US" sz="3600" dirty="0">
                <a:solidFill>
                  <a:srgbClr val="00B0F0"/>
                </a:solidFill>
              </a:rPr>
            </a:br>
            <a:endParaRPr lang="en-GB" altLang="en-US" sz="2000" dirty="0"/>
          </a:p>
        </p:txBody>
      </p:sp>
      <p:pic>
        <p:nvPicPr>
          <p:cNvPr id="4" name="Picture 3"/>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23529" y="5877272"/>
            <a:ext cx="1800200" cy="701427"/>
          </a:xfrm>
          <a:prstGeom prst="rect">
            <a:avLst/>
          </a:prstGeom>
          <a:noFill/>
          <a:ln>
            <a:noFill/>
          </a:ln>
        </p:spPr>
      </p:pic>
      <p:pic>
        <p:nvPicPr>
          <p:cNvPr id="3" name="Picture 2"/>
          <p:cNvPicPr>
            <a:picLocks noChangeAspect="1"/>
          </p:cNvPicPr>
          <p:nvPr/>
        </p:nvPicPr>
        <p:blipFill>
          <a:blip r:embed="rId3"/>
          <a:stretch>
            <a:fillRect/>
          </a:stretch>
        </p:blipFill>
        <p:spPr>
          <a:xfrm>
            <a:off x="2390" y="15867"/>
            <a:ext cx="1473266" cy="2223053"/>
          </a:xfrm>
          <a:prstGeom prst="rect">
            <a:avLst/>
          </a:prstGeom>
        </p:spPr>
      </p:pic>
      <p:pic>
        <p:nvPicPr>
          <p:cNvPr id="5" name="Picture 4"/>
          <p:cNvPicPr>
            <a:picLocks noChangeAspect="1"/>
          </p:cNvPicPr>
          <p:nvPr/>
        </p:nvPicPr>
        <p:blipFill>
          <a:blip r:embed="rId4"/>
          <a:stretch>
            <a:fillRect/>
          </a:stretch>
        </p:blipFill>
        <p:spPr>
          <a:xfrm>
            <a:off x="7380312" y="4187973"/>
            <a:ext cx="1763688" cy="2670027"/>
          </a:xfrm>
          <a:prstGeom prst="rect">
            <a:avLst/>
          </a:prstGeom>
        </p:spPr>
      </p:pic>
      <p:pic>
        <p:nvPicPr>
          <p:cNvPr id="6" name="Picture 5"/>
          <p:cNvPicPr>
            <a:picLocks noChangeAspect="1"/>
          </p:cNvPicPr>
          <p:nvPr/>
        </p:nvPicPr>
        <p:blipFill>
          <a:blip r:embed="rId5"/>
          <a:stretch>
            <a:fillRect/>
          </a:stretch>
        </p:blipFill>
        <p:spPr>
          <a:xfrm>
            <a:off x="3779912" y="1556792"/>
            <a:ext cx="3295650" cy="4505325"/>
          </a:xfrm>
          <a:prstGeom prst="rect">
            <a:avLst/>
          </a:prstGeom>
        </p:spPr>
      </p:pic>
    </p:spTree>
    <p:extLst>
      <p:ext uri="{BB962C8B-B14F-4D97-AF65-F5344CB8AC3E}">
        <p14:creationId xmlns:p14="http://schemas.microsoft.com/office/powerpoint/2010/main" val="336838829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03648" y="-1467544"/>
            <a:ext cx="6120680" cy="7352665"/>
          </a:xfrm>
        </p:spPr>
        <p:txBody>
          <a:bodyPr>
            <a:noAutofit/>
          </a:bodyPr>
          <a:lstStyle/>
          <a:p>
            <a:pPr algn="l"/>
            <a:r>
              <a:rPr lang="en-GB" altLang="en-US" sz="3600" dirty="0" smtClean="0">
                <a:solidFill>
                  <a:srgbClr val="00B0F0"/>
                </a:solidFill>
              </a:rPr>
              <a:t/>
            </a:r>
            <a:br>
              <a:rPr lang="en-GB" altLang="en-US" sz="3600" dirty="0" smtClean="0">
                <a:solidFill>
                  <a:srgbClr val="00B0F0"/>
                </a:solidFill>
              </a:rPr>
            </a:br>
            <a:r>
              <a:rPr lang="en-GB" altLang="en-US" sz="3600" dirty="0">
                <a:solidFill>
                  <a:srgbClr val="00B0F0"/>
                </a:solidFill>
              </a:rPr>
              <a:t/>
            </a:r>
            <a:br>
              <a:rPr lang="en-GB" altLang="en-US" sz="3600" dirty="0">
                <a:solidFill>
                  <a:srgbClr val="00B0F0"/>
                </a:solidFill>
              </a:rPr>
            </a:br>
            <a:r>
              <a:rPr lang="en-GB" altLang="en-US" sz="3600" dirty="0" smtClean="0">
                <a:solidFill>
                  <a:srgbClr val="00B0F0"/>
                </a:solidFill>
              </a:rPr>
              <a:t/>
            </a:r>
            <a:br>
              <a:rPr lang="en-GB" altLang="en-US" sz="3600" dirty="0" smtClean="0">
                <a:solidFill>
                  <a:srgbClr val="00B0F0"/>
                </a:solidFill>
              </a:rPr>
            </a:br>
            <a:r>
              <a:rPr lang="en-GB" altLang="en-US" sz="3600" dirty="0">
                <a:solidFill>
                  <a:srgbClr val="00B0F0"/>
                </a:solidFill>
              </a:rPr>
              <a:t/>
            </a:r>
            <a:br>
              <a:rPr lang="en-GB" altLang="en-US" sz="3600" dirty="0">
                <a:solidFill>
                  <a:srgbClr val="00B0F0"/>
                </a:solidFill>
              </a:rPr>
            </a:br>
            <a:r>
              <a:rPr lang="en-GB" altLang="en-US" sz="3600" dirty="0" smtClean="0">
                <a:solidFill>
                  <a:srgbClr val="00B0F0"/>
                </a:solidFill>
              </a:rPr>
              <a:t/>
            </a:r>
            <a:br>
              <a:rPr lang="en-GB" altLang="en-US" sz="3600" dirty="0" smtClean="0">
                <a:solidFill>
                  <a:srgbClr val="00B0F0"/>
                </a:solidFill>
              </a:rPr>
            </a:br>
            <a:r>
              <a:rPr lang="en-GB" altLang="en-US" sz="3600" dirty="0">
                <a:solidFill>
                  <a:srgbClr val="00B0F0"/>
                </a:solidFill>
              </a:rPr>
              <a:t/>
            </a:r>
            <a:br>
              <a:rPr lang="en-GB" altLang="en-US" sz="3600" dirty="0">
                <a:solidFill>
                  <a:srgbClr val="00B0F0"/>
                </a:solidFill>
              </a:rPr>
            </a:br>
            <a:r>
              <a:rPr lang="en-GB" altLang="en-US" sz="3600" dirty="0" smtClean="0">
                <a:solidFill>
                  <a:srgbClr val="00B0F0"/>
                </a:solidFill>
              </a:rPr>
              <a:t/>
            </a:r>
            <a:br>
              <a:rPr lang="en-GB" altLang="en-US" sz="3600" dirty="0" smtClean="0">
                <a:solidFill>
                  <a:srgbClr val="00B0F0"/>
                </a:solidFill>
              </a:rPr>
            </a:br>
            <a:r>
              <a:rPr lang="en-GB" altLang="en-US" sz="3600" dirty="0" smtClean="0">
                <a:solidFill>
                  <a:srgbClr val="00B0F0"/>
                </a:solidFill>
              </a:rPr>
              <a:t/>
            </a:r>
            <a:br>
              <a:rPr lang="en-GB" altLang="en-US" sz="3600" dirty="0" smtClean="0">
                <a:solidFill>
                  <a:srgbClr val="00B0F0"/>
                </a:solidFill>
              </a:rPr>
            </a:br>
            <a:r>
              <a:rPr lang="en-GB" altLang="en-US" sz="3600" dirty="0" smtClean="0">
                <a:solidFill>
                  <a:srgbClr val="00B0F0"/>
                </a:solidFill>
              </a:rPr>
              <a:t>Universal or Combined Gas Law</a:t>
            </a:r>
            <a:br>
              <a:rPr lang="en-GB" altLang="en-US" sz="3600" dirty="0" smtClean="0">
                <a:solidFill>
                  <a:srgbClr val="00B0F0"/>
                </a:solidFill>
              </a:rPr>
            </a:br>
            <a:r>
              <a:rPr lang="en-GB" altLang="en-US" sz="2000" dirty="0" smtClean="0"/>
              <a:t>Isothermal </a:t>
            </a:r>
            <a:r>
              <a:rPr lang="en-GB" altLang="en-US" sz="2000" dirty="0"/>
              <a:t>Process</a:t>
            </a:r>
            <a:br>
              <a:rPr lang="en-GB" altLang="en-US" sz="2000" dirty="0"/>
            </a:br>
            <a:r>
              <a:rPr lang="en-GB" altLang="en-US" sz="2000" dirty="0"/>
              <a:t/>
            </a:r>
            <a:br>
              <a:rPr lang="en-GB" altLang="en-US" sz="2000" dirty="0"/>
            </a:br>
            <a:r>
              <a:rPr lang="en-GB" altLang="en-US" sz="2000" dirty="0"/>
              <a:t/>
            </a:r>
            <a:br>
              <a:rPr lang="en-GB" altLang="en-US" sz="2000" dirty="0"/>
            </a:br>
            <a:r>
              <a:rPr lang="en-GB" altLang="en-US" sz="2000" dirty="0"/>
              <a:t/>
            </a:r>
            <a:br>
              <a:rPr lang="en-GB" altLang="en-US" sz="2000" dirty="0"/>
            </a:br>
            <a:r>
              <a:rPr lang="en-GB" altLang="en-US" sz="2000" dirty="0"/>
              <a:t/>
            </a:r>
            <a:br>
              <a:rPr lang="en-GB" altLang="en-US" sz="2000" dirty="0"/>
            </a:br>
            <a:r>
              <a:rPr lang="en-GB" altLang="en-US" sz="2000" dirty="0"/>
              <a:t/>
            </a:r>
            <a:br>
              <a:rPr lang="en-GB" altLang="en-US" sz="2000" dirty="0"/>
            </a:br>
            <a:r>
              <a:rPr lang="en-GB" altLang="en-US" sz="2000" dirty="0" smtClean="0"/>
              <a:t/>
            </a:r>
            <a:br>
              <a:rPr lang="en-GB" altLang="en-US" sz="2000" dirty="0" smtClean="0"/>
            </a:br>
            <a:r>
              <a:rPr lang="en-GB" altLang="en-US" sz="2000" dirty="0"/>
              <a:t/>
            </a:r>
            <a:br>
              <a:rPr lang="en-GB" altLang="en-US" sz="2000" dirty="0"/>
            </a:br>
            <a:r>
              <a:rPr lang="en-GB" altLang="en-US" sz="2000" dirty="0" smtClean="0"/>
              <a:t>Isobaric </a:t>
            </a:r>
            <a:r>
              <a:rPr lang="en-GB" altLang="en-US" sz="2000" dirty="0"/>
              <a:t>Process</a:t>
            </a:r>
            <a:r>
              <a:rPr lang="en-GB" altLang="en-US" sz="3600" dirty="0"/>
              <a:t/>
            </a:r>
            <a:br>
              <a:rPr lang="en-GB" altLang="en-US" sz="3600" dirty="0"/>
            </a:br>
            <a:r>
              <a:rPr lang="en-GB" altLang="en-US" sz="3600" dirty="0" smtClean="0">
                <a:solidFill>
                  <a:srgbClr val="00B0F0"/>
                </a:solidFill>
              </a:rPr>
              <a:t/>
            </a:r>
            <a:br>
              <a:rPr lang="en-GB" altLang="en-US" sz="3600" dirty="0" smtClean="0">
                <a:solidFill>
                  <a:srgbClr val="00B0F0"/>
                </a:solidFill>
              </a:rPr>
            </a:br>
            <a:r>
              <a:rPr lang="en-GB" altLang="en-US" sz="3600" dirty="0">
                <a:solidFill>
                  <a:srgbClr val="00B0F0"/>
                </a:solidFill>
              </a:rPr>
              <a:t/>
            </a:r>
            <a:br>
              <a:rPr lang="en-GB" altLang="en-US" sz="3600" dirty="0">
                <a:solidFill>
                  <a:srgbClr val="00B0F0"/>
                </a:solidFill>
              </a:rPr>
            </a:br>
            <a:r>
              <a:rPr lang="en-GB" altLang="en-US" sz="3600" dirty="0" smtClean="0">
                <a:solidFill>
                  <a:srgbClr val="00B0F0"/>
                </a:solidFill>
              </a:rPr>
              <a:t/>
            </a:r>
            <a:br>
              <a:rPr lang="en-GB" altLang="en-US" sz="3600" dirty="0" smtClean="0">
                <a:solidFill>
                  <a:srgbClr val="00B0F0"/>
                </a:solidFill>
              </a:rPr>
            </a:br>
            <a:r>
              <a:rPr lang="en-GB" altLang="en-US" sz="3600" dirty="0">
                <a:solidFill>
                  <a:srgbClr val="00B0F0"/>
                </a:solidFill>
              </a:rPr>
              <a:t/>
            </a:r>
            <a:br>
              <a:rPr lang="en-GB" altLang="en-US" sz="3600" dirty="0">
                <a:solidFill>
                  <a:srgbClr val="00B0F0"/>
                </a:solidFill>
              </a:rPr>
            </a:br>
            <a:r>
              <a:rPr lang="en-GB" altLang="en-US" sz="3600" dirty="0" smtClean="0">
                <a:solidFill>
                  <a:srgbClr val="00B0F0"/>
                </a:solidFill>
              </a:rPr>
              <a:t/>
            </a:r>
            <a:br>
              <a:rPr lang="en-GB" altLang="en-US" sz="3600" dirty="0" smtClean="0">
                <a:solidFill>
                  <a:srgbClr val="00B0F0"/>
                </a:solidFill>
              </a:rPr>
            </a:br>
            <a:r>
              <a:rPr lang="en-GB" altLang="en-US" sz="3600" dirty="0">
                <a:solidFill>
                  <a:srgbClr val="00B0F0"/>
                </a:solidFill>
              </a:rPr>
              <a:t/>
            </a:r>
            <a:br>
              <a:rPr lang="en-GB" altLang="en-US" sz="3600" dirty="0">
                <a:solidFill>
                  <a:srgbClr val="00B0F0"/>
                </a:solidFill>
              </a:rPr>
            </a:br>
            <a:r>
              <a:rPr lang="en-GB" altLang="en-US" sz="3600" dirty="0" smtClean="0">
                <a:solidFill>
                  <a:srgbClr val="00B0F0"/>
                </a:solidFill>
              </a:rPr>
              <a:t/>
            </a:r>
            <a:br>
              <a:rPr lang="en-GB" altLang="en-US" sz="3600" dirty="0" smtClean="0">
                <a:solidFill>
                  <a:srgbClr val="00B0F0"/>
                </a:solidFill>
              </a:rPr>
            </a:br>
            <a:r>
              <a:rPr lang="en-GB" altLang="en-US" sz="3600" dirty="0">
                <a:solidFill>
                  <a:srgbClr val="00B0F0"/>
                </a:solidFill>
              </a:rPr>
              <a:t/>
            </a:r>
            <a:br>
              <a:rPr lang="en-GB" altLang="en-US" sz="3600" dirty="0">
                <a:solidFill>
                  <a:srgbClr val="00B0F0"/>
                </a:solidFill>
              </a:rPr>
            </a:br>
            <a:endParaRPr lang="en-GB" altLang="en-US" sz="2000" dirty="0"/>
          </a:p>
        </p:txBody>
      </p:sp>
      <p:pic>
        <p:nvPicPr>
          <p:cNvPr id="4" name="Picture 3"/>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23529" y="5877272"/>
            <a:ext cx="1800200" cy="701427"/>
          </a:xfrm>
          <a:prstGeom prst="rect">
            <a:avLst/>
          </a:prstGeom>
          <a:noFill/>
          <a:ln>
            <a:noFill/>
          </a:ln>
        </p:spPr>
      </p:pic>
      <p:pic>
        <p:nvPicPr>
          <p:cNvPr id="3" name="Picture 2"/>
          <p:cNvPicPr>
            <a:picLocks noChangeAspect="1"/>
          </p:cNvPicPr>
          <p:nvPr/>
        </p:nvPicPr>
        <p:blipFill>
          <a:blip r:embed="rId3"/>
          <a:stretch>
            <a:fillRect/>
          </a:stretch>
        </p:blipFill>
        <p:spPr>
          <a:xfrm>
            <a:off x="2390" y="15867"/>
            <a:ext cx="1473266" cy="2223053"/>
          </a:xfrm>
          <a:prstGeom prst="rect">
            <a:avLst/>
          </a:prstGeom>
        </p:spPr>
      </p:pic>
      <p:pic>
        <p:nvPicPr>
          <p:cNvPr id="5" name="Picture 4"/>
          <p:cNvPicPr>
            <a:picLocks noChangeAspect="1"/>
          </p:cNvPicPr>
          <p:nvPr/>
        </p:nvPicPr>
        <p:blipFill>
          <a:blip r:embed="rId4"/>
          <a:stretch>
            <a:fillRect/>
          </a:stretch>
        </p:blipFill>
        <p:spPr>
          <a:xfrm>
            <a:off x="7380312" y="4187973"/>
            <a:ext cx="1763688" cy="2670027"/>
          </a:xfrm>
          <a:prstGeom prst="rect">
            <a:avLst/>
          </a:prstGeom>
        </p:spPr>
      </p:pic>
      <p:pic>
        <p:nvPicPr>
          <p:cNvPr id="6" name="Picture 5"/>
          <p:cNvPicPr>
            <a:picLocks noChangeAspect="1"/>
          </p:cNvPicPr>
          <p:nvPr/>
        </p:nvPicPr>
        <p:blipFill>
          <a:blip r:embed="rId5"/>
          <a:stretch>
            <a:fillRect/>
          </a:stretch>
        </p:blipFill>
        <p:spPr>
          <a:xfrm>
            <a:off x="4060601" y="1252564"/>
            <a:ext cx="3295650" cy="4505325"/>
          </a:xfrm>
          <a:prstGeom prst="rect">
            <a:avLst/>
          </a:prstGeom>
        </p:spPr>
      </p:pic>
      <p:pic>
        <p:nvPicPr>
          <p:cNvPr id="7" name="Picture 6"/>
          <p:cNvPicPr>
            <a:picLocks noChangeAspect="1"/>
          </p:cNvPicPr>
          <p:nvPr/>
        </p:nvPicPr>
        <p:blipFill>
          <a:blip r:embed="rId6"/>
          <a:stretch>
            <a:fillRect/>
          </a:stretch>
        </p:blipFill>
        <p:spPr>
          <a:xfrm>
            <a:off x="1558886" y="1450618"/>
            <a:ext cx="1764085" cy="1576604"/>
          </a:xfrm>
          <a:prstGeom prst="rect">
            <a:avLst/>
          </a:prstGeom>
        </p:spPr>
      </p:pic>
      <p:pic>
        <p:nvPicPr>
          <p:cNvPr id="8" name="Picture 7"/>
          <p:cNvPicPr>
            <a:picLocks noChangeAspect="1"/>
          </p:cNvPicPr>
          <p:nvPr/>
        </p:nvPicPr>
        <p:blipFill>
          <a:blip r:embed="rId7"/>
          <a:stretch>
            <a:fillRect/>
          </a:stretch>
        </p:blipFill>
        <p:spPr>
          <a:xfrm>
            <a:off x="1590905" y="3747797"/>
            <a:ext cx="1732066" cy="2116849"/>
          </a:xfrm>
          <a:prstGeom prst="rect">
            <a:avLst/>
          </a:prstGeom>
        </p:spPr>
      </p:pic>
    </p:spTree>
    <p:extLst>
      <p:ext uri="{BB962C8B-B14F-4D97-AF65-F5344CB8AC3E}">
        <p14:creationId xmlns:p14="http://schemas.microsoft.com/office/powerpoint/2010/main" val="29520592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03648" y="556529"/>
            <a:ext cx="6120680" cy="5328592"/>
          </a:xfrm>
        </p:spPr>
        <p:txBody>
          <a:bodyPr>
            <a:noAutofit/>
          </a:bodyPr>
          <a:lstStyle/>
          <a:p>
            <a:pPr algn="l"/>
            <a:r>
              <a:rPr lang="en-GB" altLang="en-US" sz="3600" dirty="0" smtClean="0">
                <a:solidFill>
                  <a:srgbClr val="00B0F0"/>
                </a:solidFill>
              </a:rPr>
              <a:t>Universal or Combined Gas Law</a:t>
            </a:r>
            <a:br>
              <a:rPr lang="en-GB" altLang="en-US" sz="3600" dirty="0" smtClean="0">
                <a:solidFill>
                  <a:srgbClr val="00B0F0"/>
                </a:solidFill>
              </a:rPr>
            </a:br>
            <a:r>
              <a:rPr lang="en-GB" altLang="en-US" sz="2000" dirty="0" smtClean="0"/>
              <a:t>So </a:t>
            </a:r>
            <a:r>
              <a:rPr lang="en-GB" altLang="en-US" sz="2000" dirty="0"/>
              <a:t>now we have two expressions for </a:t>
            </a:r>
            <a:r>
              <a:rPr lang="en-GB" altLang="en-US" sz="2000" dirty="0" err="1"/>
              <a:t>Va</a:t>
            </a:r>
            <a:r>
              <a:rPr lang="en-GB" altLang="en-US" sz="2000" dirty="0"/>
              <a:t>:</a:t>
            </a:r>
            <a:br>
              <a:rPr lang="en-GB" altLang="en-US" sz="2000" dirty="0"/>
            </a:br>
            <a:r>
              <a:rPr lang="en-GB" altLang="en-US" sz="2000" dirty="0" smtClean="0"/>
              <a:t/>
            </a:r>
            <a:br>
              <a:rPr lang="en-GB" altLang="en-US" sz="2000" dirty="0" smtClean="0"/>
            </a:br>
            <a:r>
              <a:rPr lang="en-GB" altLang="en-US" sz="2000" dirty="0"/>
              <a:t/>
            </a:r>
            <a:br>
              <a:rPr lang="en-GB" altLang="en-US" sz="2000" dirty="0"/>
            </a:br>
            <a:r>
              <a:rPr lang="en-GB" altLang="en-US" sz="2000" dirty="0"/>
              <a:t/>
            </a:r>
            <a:br>
              <a:rPr lang="en-GB" altLang="en-US" sz="2000" dirty="0"/>
            </a:br>
            <a:r>
              <a:rPr lang="en-GB" altLang="en-US" sz="2000" dirty="0"/>
              <a:t/>
            </a:r>
            <a:br>
              <a:rPr lang="en-GB" altLang="en-US" sz="2000" dirty="0"/>
            </a:br>
            <a:r>
              <a:rPr lang="en-GB" altLang="en-US" sz="2000" dirty="0"/>
              <a:t/>
            </a:r>
            <a:br>
              <a:rPr lang="en-GB" altLang="en-US" sz="2000" dirty="0"/>
            </a:br>
            <a:r>
              <a:rPr lang="en-GB" altLang="en-US" sz="2000" dirty="0"/>
              <a:t/>
            </a:r>
            <a:br>
              <a:rPr lang="en-GB" altLang="en-US" sz="2000" dirty="0"/>
            </a:br>
            <a:r>
              <a:rPr lang="en-GB" altLang="en-US" sz="2000" dirty="0"/>
              <a:t>These can be equated and rearranged</a:t>
            </a:r>
            <a:br>
              <a:rPr lang="en-GB" altLang="en-US" sz="2000" dirty="0"/>
            </a:br>
            <a:r>
              <a:rPr lang="en-GB" altLang="en-US" sz="2000" dirty="0"/>
              <a:t/>
            </a:r>
            <a:br>
              <a:rPr lang="en-GB" altLang="en-US" sz="2000" dirty="0"/>
            </a:br>
            <a:r>
              <a:rPr lang="en-GB" altLang="en-US" sz="2000" dirty="0" smtClean="0"/>
              <a:t/>
            </a:r>
            <a:br>
              <a:rPr lang="en-GB" altLang="en-US" sz="2000" dirty="0" smtClean="0"/>
            </a:br>
            <a:r>
              <a:rPr lang="en-GB" altLang="en-US" sz="2000" dirty="0"/>
              <a:t/>
            </a:r>
            <a:br>
              <a:rPr lang="en-GB" altLang="en-US" sz="2000" dirty="0"/>
            </a:br>
            <a:r>
              <a:rPr lang="en-GB" altLang="en-US" sz="2000" dirty="0" smtClean="0"/>
              <a:t/>
            </a:r>
            <a:br>
              <a:rPr lang="en-GB" altLang="en-US" sz="2000" dirty="0" smtClean="0"/>
            </a:br>
            <a:r>
              <a:rPr lang="en-GB" altLang="en-US" sz="2000" dirty="0"/>
              <a:t/>
            </a:r>
            <a:br>
              <a:rPr lang="en-GB" altLang="en-US" sz="2000" dirty="0"/>
            </a:br>
            <a:endParaRPr lang="en-GB" altLang="en-US" sz="2000" dirty="0"/>
          </a:p>
        </p:txBody>
      </p:sp>
      <p:pic>
        <p:nvPicPr>
          <p:cNvPr id="4" name="Picture 3"/>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23529" y="5877272"/>
            <a:ext cx="1800200" cy="701427"/>
          </a:xfrm>
          <a:prstGeom prst="rect">
            <a:avLst/>
          </a:prstGeom>
          <a:noFill/>
          <a:ln>
            <a:noFill/>
          </a:ln>
        </p:spPr>
      </p:pic>
      <p:pic>
        <p:nvPicPr>
          <p:cNvPr id="3" name="Picture 2"/>
          <p:cNvPicPr>
            <a:picLocks noChangeAspect="1"/>
          </p:cNvPicPr>
          <p:nvPr/>
        </p:nvPicPr>
        <p:blipFill>
          <a:blip r:embed="rId3"/>
          <a:stretch>
            <a:fillRect/>
          </a:stretch>
        </p:blipFill>
        <p:spPr>
          <a:xfrm>
            <a:off x="2390" y="15867"/>
            <a:ext cx="1473266" cy="2223053"/>
          </a:xfrm>
          <a:prstGeom prst="rect">
            <a:avLst/>
          </a:prstGeom>
        </p:spPr>
      </p:pic>
      <p:pic>
        <p:nvPicPr>
          <p:cNvPr id="5" name="Picture 4"/>
          <p:cNvPicPr>
            <a:picLocks noChangeAspect="1"/>
          </p:cNvPicPr>
          <p:nvPr/>
        </p:nvPicPr>
        <p:blipFill>
          <a:blip r:embed="rId4"/>
          <a:stretch>
            <a:fillRect/>
          </a:stretch>
        </p:blipFill>
        <p:spPr>
          <a:xfrm>
            <a:off x="7380312" y="4187973"/>
            <a:ext cx="1763688" cy="2670027"/>
          </a:xfrm>
          <a:prstGeom prst="rect">
            <a:avLst/>
          </a:prstGeom>
        </p:spPr>
      </p:pic>
      <p:pic>
        <p:nvPicPr>
          <p:cNvPr id="6" name="Picture 5"/>
          <p:cNvPicPr>
            <a:picLocks noChangeAspect="1"/>
          </p:cNvPicPr>
          <p:nvPr/>
        </p:nvPicPr>
        <p:blipFill>
          <a:blip r:embed="rId5"/>
          <a:stretch>
            <a:fillRect/>
          </a:stretch>
        </p:blipFill>
        <p:spPr>
          <a:xfrm>
            <a:off x="2132095" y="1928317"/>
            <a:ext cx="1489638" cy="1028749"/>
          </a:xfrm>
          <a:prstGeom prst="rect">
            <a:avLst/>
          </a:prstGeom>
        </p:spPr>
      </p:pic>
      <p:pic>
        <p:nvPicPr>
          <p:cNvPr id="7" name="Picture 6"/>
          <p:cNvPicPr>
            <a:picLocks noChangeAspect="1"/>
          </p:cNvPicPr>
          <p:nvPr/>
        </p:nvPicPr>
        <p:blipFill>
          <a:blip r:embed="rId6"/>
          <a:stretch>
            <a:fillRect/>
          </a:stretch>
        </p:blipFill>
        <p:spPr>
          <a:xfrm>
            <a:off x="4932040" y="1916832"/>
            <a:ext cx="1457619" cy="1028749"/>
          </a:xfrm>
          <a:prstGeom prst="rect">
            <a:avLst/>
          </a:prstGeom>
        </p:spPr>
      </p:pic>
      <p:pic>
        <p:nvPicPr>
          <p:cNvPr id="8" name="Picture 7"/>
          <p:cNvPicPr>
            <a:picLocks noChangeAspect="1"/>
          </p:cNvPicPr>
          <p:nvPr/>
        </p:nvPicPr>
        <p:blipFill>
          <a:blip r:embed="rId7"/>
          <a:stretch>
            <a:fillRect/>
          </a:stretch>
        </p:blipFill>
        <p:spPr>
          <a:xfrm>
            <a:off x="3370011" y="4109614"/>
            <a:ext cx="2187953" cy="2118371"/>
          </a:xfrm>
          <a:prstGeom prst="rect">
            <a:avLst/>
          </a:prstGeom>
        </p:spPr>
      </p:pic>
    </p:spTree>
    <p:extLst>
      <p:ext uri="{BB962C8B-B14F-4D97-AF65-F5344CB8AC3E}">
        <p14:creationId xmlns:p14="http://schemas.microsoft.com/office/powerpoint/2010/main" val="397605793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297</TotalTime>
  <Words>29</Words>
  <Application>Microsoft Office PowerPoint</Application>
  <PresentationFormat>On-screen Show (4:3)</PresentationFormat>
  <Paragraphs>17</Paragraphs>
  <Slides>17</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17</vt:i4>
      </vt:variant>
    </vt:vector>
  </HeadingPairs>
  <TitlesOfParts>
    <vt:vector size="20" baseType="lpstr">
      <vt:lpstr>Arial</vt:lpstr>
      <vt:lpstr>Calibri</vt:lpstr>
      <vt:lpstr>Office Theme</vt:lpstr>
      <vt:lpstr>Gas Laws</vt:lpstr>
      <vt:lpstr>Introduction Properties of a gas Charles’ Law Boyle’s Law Universal Gas Law   www.grc.nasa.gov, 2016</vt:lpstr>
      <vt:lpstr>Introduction  Gases are all around us.  They are particularly important in vehicles (intake air, combustion gases, tyre air, aerodynamics, heater systems etc).  An understanding of the basic laws which govern gas behaviour is essential for an automotive engineer. </vt:lpstr>
      <vt:lpstr>Introduction  What are gases?  Under normal conditions, all matter is either a solid, liquid or gas  Think of water – what’s it made from?   It can either be a solid (ice), liquid (water) or a gas (vapour)  What’s the difference? </vt:lpstr>
      <vt:lpstr>Introduction         </vt:lpstr>
      <vt:lpstr>Introduction Solid Molecules closely bound together by molecular forces; Solid holds its shape and volume.  Liquid Molecular forces are weaker than a solid; Molecules are able to slide and move over one another, but remain in close contact; Liquid takes the shape of its container under the influence of gravity.  Gas Molecular forces are very weak; Large movements of gas molecules; Gas fills the volume available. </vt:lpstr>
      <vt:lpstr>Properties of a Gas  At the macro-scale (large) which we are interested in, we can treat gases as a homogeneous medium, with properties averaged from the various molecules which make up the gas.  Properties at this scale are effects we can measure.  Pressure, Temperature, Volume, Density.  Careful observation shows that these properties are related to one another, and we can use simple rules to determine how a change in one property affects the other properties.</vt:lpstr>
      <vt:lpstr>Charles Law  For a given mass of gas at a constant pressure, the volume is directly proportional to temperature        If you heat a gas up, energy transfers to the molecules; This increases their movement, and the gas expands to fill a larger volume. Party balloon.</vt:lpstr>
      <vt:lpstr>        Charles Law      Consider as gas at two states Initially it is at V1 and T1   It is then heated to T2 and its volume expands to V2   </vt:lpstr>
      <vt:lpstr>Charles Law  At both of these states, the constant is the same (it’s a constant!!!)     Thus we can equate them to give the common form of Charles’ Law     From known initial conditions, we can find the volume at  new temperature, or the temperature at a new volume, temperature being measured in Kelvin and volume in m3.</vt:lpstr>
      <vt:lpstr>Boyle’s Law  For a given mass, at a constant temperature, the product of pressure and volume is a constant.       This is exactly correct for an ideal gas. For a real gas, Boyle’s law is so close to the real behaviour of gases that it may be taken to be correct for analysis purposes.</vt:lpstr>
      <vt:lpstr>     Boyle’s Law  Consider as gas at two states; Initially it is at V1 and p1       It is then expanded to V2 and its pressure drops to p2     </vt:lpstr>
      <vt:lpstr>Boyle’s Law As with Charles’ Law, we can equate these two equations since they are both equal to C:   Therefore, when the temperature is constant     Thus, for given initial conditions, we can find the resulting pressure when the volume of a gas is changed, or the resulting volume for a given pressure change. Volume calculated in m3 and pressure in Pascal (Pa) or N/m2.</vt:lpstr>
      <vt:lpstr>Universal or Combined Gas Law  Consider a situation where Volume, Pressure and Temperature all are allowed to change:  i.e. Initially as gas is a V1, p1 and T1  Finally it is at V2, p2 and T2  This can be thought of as a two stage process:  Isothermal process to p2, Va at temperature T1  Isobaric process to T2, V2 at pressure p2  The isothermal process follows Boyle’s Law  The isobaric process follows Charles’ Law  </vt:lpstr>
      <vt:lpstr>       Universal or Combined Gas Law  Isothermal Process        Isobaric Process         </vt:lpstr>
      <vt:lpstr>        Universal or Combined Gas Law Isothermal Process        Isobaric Process         </vt:lpstr>
      <vt:lpstr>Universal or Combined Gas Law So now we have two expressions for Va:       These can be equated and rearranged      </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Motorsport in Swansea &amp; South Wales</dc:title>
  <dc:creator>Summerfield, Abi</dc:creator>
  <cp:lastModifiedBy>Abi Summerfield</cp:lastModifiedBy>
  <cp:revision>24</cp:revision>
  <dcterms:created xsi:type="dcterms:W3CDTF">2013-09-17T11:49:36Z</dcterms:created>
  <dcterms:modified xsi:type="dcterms:W3CDTF">2019-10-10T08:44:04Z</dcterms:modified>
</cp:coreProperties>
</file>