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AC5EF6-75D8-417F-8729-36F4D7169C5F}" v="31" dt="2026-09-13T21:47:43.4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20" d="100"/>
          <a:sy n="20" d="100"/>
        </p:scale>
        <p:origin x="2482" y="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a Brook (2203480)" userId="f153773d-2097-4bc7-a83a-76c01eaa14bb" providerId="ADAL" clId="{77860310-0121-4D2F-86CC-05A2EA3D31A5}"/>
    <pc:docChg chg="undo custSel modSld">
      <pc:chgData name="Koa Brook (2203480)" userId="f153773d-2097-4bc7-a83a-76c01eaa14bb" providerId="ADAL" clId="{77860310-0121-4D2F-86CC-05A2EA3D31A5}" dt="2026-09-13T21:47:50.285" v="1675" actId="1076"/>
      <pc:docMkLst>
        <pc:docMk/>
      </pc:docMkLst>
      <pc:sldChg chg="addSp delSp modSp mod">
        <pc:chgData name="Koa Brook (2203480)" userId="f153773d-2097-4bc7-a83a-76c01eaa14bb" providerId="ADAL" clId="{77860310-0121-4D2F-86CC-05A2EA3D31A5}" dt="2026-09-13T21:47:50.285" v="1675" actId="1076"/>
        <pc:sldMkLst>
          <pc:docMk/>
          <pc:sldMk cId="1032727246" sldId="256"/>
        </pc:sldMkLst>
        <pc:spChg chg="del">
          <ac:chgData name="Koa Brook (2203480)" userId="f153773d-2097-4bc7-a83a-76c01eaa14bb" providerId="ADAL" clId="{77860310-0121-4D2F-86CC-05A2EA3D31A5}" dt="2026-09-13T21:47:46.854" v="1674" actId="21"/>
          <ac:spMkLst>
            <pc:docMk/>
            <pc:sldMk cId="1032727246" sldId="256"/>
            <ac:spMk id="5" creationId="{00000000-0000-0000-0000-000000000000}"/>
          </ac:spMkLst>
        </pc:spChg>
        <pc:spChg chg="mod">
          <ac:chgData name="Koa Brook (2203480)" userId="f153773d-2097-4bc7-a83a-76c01eaa14bb" providerId="ADAL" clId="{77860310-0121-4D2F-86CC-05A2EA3D31A5}" dt="2026-09-10T20:56:55.138" v="633"/>
          <ac:spMkLst>
            <pc:docMk/>
            <pc:sldMk cId="1032727246" sldId="256"/>
            <ac:spMk id="9" creationId="{00000000-0000-0000-0000-000000000000}"/>
          </ac:spMkLst>
        </pc:spChg>
        <pc:spChg chg="add mod">
          <ac:chgData name="Koa Brook (2203480)" userId="f153773d-2097-4bc7-a83a-76c01eaa14bb" providerId="ADAL" clId="{77860310-0121-4D2F-86CC-05A2EA3D31A5}" dt="2026-09-13T12:52:41.283" v="1663" actId="20577"/>
          <ac:spMkLst>
            <pc:docMk/>
            <pc:sldMk cId="1032727246" sldId="256"/>
            <ac:spMk id="10" creationId="{3B1E3407-3075-A7B3-6E69-670B041BE344}"/>
          </ac:spMkLst>
        </pc:spChg>
        <pc:spChg chg="add mod">
          <ac:chgData name="Koa Brook (2203480)" userId="f153773d-2097-4bc7-a83a-76c01eaa14bb" providerId="ADAL" clId="{77860310-0121-4D2F-86CC-05A2EA3D31A5}" dt="2026-09-13T12:28:10.519" v="1583" actId="13926"/>
          <ac:spMkLst>
            <pc:docMk/>
            <pc:sldMk cId="1032727246" sldId="256"/>
            <ac:spMk id="12" creationId="{BD625755-0695-4294-A88F-ABD1E156DE8A}"/>
          </ac:spMkLst>
        </pc:spChg>
        <pc:spChg chg="add mod">
          <ac:chgData name="Koa Brook (2203480)" userId="f153773d-2097-4bc7-a83a-76c01eaa14bb" providerId="ADAL" clId="{77860310-0121-4D2F-86CC-05A2EA3D31A5}" dt="2026-09-11T23:32:53.853" v="1116" actId="1036"/>
          <ac:spMkLst>
            <pc:docMk/>
            <pc:sldMk cId="1032727246" sldId="256"/>
            <ac:spMk id="14" creationId="{4AB8F8BB-D2BE-9C98-34E5-9B397ADA7C9B}"/>
          </ac:spMkLst>
        </pc:spChg>
        <pc:spChg chg="add mod">
          <ac:chgData name="Koa Brook (2203480)" userId="f153773d-2097-4bc7-a83a-76c01eaa14bb" providerId="ADAL" clId="{77860310-0121-4D2F-86CC-05A2EA3D31A5}" dt="2026-09-13T12:34:20.761" v="1614" actId="1036"/>
          <ac:spMkLst>
            <pc:docMk/>
            <pc:sldMk cId="1032727246" sldId="256"/>
            <ac:spMk id="15" creationId="{2FEE20A6-CCA9-B7CE-11E1-4F664CEB763B}"/>
          </ac:spMkLst>
        </pc:spChg>
        <pc:spChg chg="add mod">
          <ac:chgData name="Koa Brook (2203480)" userId="f153773d-2097-4bc7-a83a-76c01eaa14bb" providerId="ADAL" clId="{77860310-0121-4D2F-86CC-05A2EA3D31A5}" dt="2026-09-13T12:39:32.183" v="1655" actId="1036"/>
          <ac:spMkLst>
            <pc:docMk/>
            <pc:sldMk cId="1032727246" sldId="256"/>
            <ac:spMk id="21" creationId="{85802436-5C3F-0FDA-F25B-156C45F1DF84}"/>
          </ac:spMkLst>
        </pc:spChg>
        <pc:spChg chg="mod">
          <ac:chgData name="Koa Brook (2203480)" userId="f153773d-2097-4bc7-a83a-76c01eaa14bb" providerId="ADAL" clId="{77860310-0121-4D2F-86CC-05A2EA3D31A5}" dt="2026-09-11T23:38:48.166" v="1292" actId="1036"/>
          <ac:spMkLst>
            <pc:docMk/>
            <pc:sldMk cId="1032727246" sldId="256"/>
            <ac:spMk id="22" creationId="{00000000-0000-0000-0000-000000000000}"/>
          </ac:spMkLst>
        </pc:spChg>
        <pc:spChg chg="mod">
          <ac:chgData name="Koa Brook (2203480)" userId="f153773d-2097-4bc7-a83a-76c01eaa14bb" providerId="ADAL" clId="{77860310-0121-4D2F-86CC-05A2EA3D31A5}" dt="2026-09-13T12:57:19.056" v="1664" actId="20577"/>
          <ac:spMkLst>
            <pc:docMk/>
            <pc:sldMk cId="1032727246" sldId="256"/>
            <ac:spMk id="23" creationId="{00000000-0000-0000-0000-000000000000}"/>
          </ac:spMkLst>
        </pc:spChg>
        <pc:spChg chg="add mod">
          <ac:chgData name="Koa Brook (2203480)" userId="f153773d-2097-4bc7-a83a-76c01eaa14bb" providerId="ADAL" clId="{77860310-0121-4D2F-86CC-05A2EA3D31A5}" dt="2026-09-11T23:37:15.353" v="1248" actId="1036"/>
          <ac:spMkLst>
            <pc:docMk/>
            <pc:sldMk cId="1032727246" sldId="256"/>
            <ac:spMk id="24" creationId="{8DA79FD0-11D5-A79C-03E8-1B040D44F176}"/>
          </ac:spMkLst>
        </pc:spChg>
        <pc:spChg chg="add mod">
          <ac:chgData name="Koa Brook (2203480)" userId="f153773d-2097-4bc7-a83a-76c01eaa14bb" providerId="ADAL" clId="{77860310-0121-4D2F-86CC-05A2EA3D31A5}" dt="2026-09-11T23:46:59.108" v="1422" actId="20577"/>
          <ac:spMkLst>
            <pc:docMk/>
            <pc:sldMk cId="1032727246" sldId="256"/>
            <ac:spMk id="25" creationId="{D0A16ABF-9D6E-DFEC-C605-BDF4546D1476}"/>
          </ac:spMkLst>
        </pc:spChg>
        <pc:spChg chg="add mod">
          <ac:chgData name="Koa Brook (2203480)" userId="f153773d-2097-4bc7-a83a-76c01eaa14bb" providerId="ADAL" clId="{77860310-0121-4D2F-86CC-05A2EA3D31A5}" dt="2026-09-11T23:37:03.781" v="1230" actId="1036"/>
          <ac:spMkLst>
            <pc:docMk/>
            <pc:sldMk cId="1032727246" sldId="256"/>
            <ac:spMk id="26" creationId="{BAFA42A1-01B5-F598-F287-2A2A9F6CB271}"/>
          </ac:spMkLst>
        </pc:spChg>
        <pc:spChg chg="add mod">
          <ac:chgData name="Koa Brook (2203480)" userId="f153773d-2097-4bc7-a83a-76c01eaa14bb" providerId="ADAL" clId="{77860310-0121-4D2F-86CC-05A2EA3D31A5}" dt="2026-09-11T23:36:58.376" v="1205" actId="1036"/>
          <ac:spMkLst>
            <pc:docMk/>
            <pc:sldMk cId="1032727246" sldId="256"/>
            <ac:spMk id="27" creationId="{FB89E7D1-E408-0D93-B63F-F6FDA9489C94}"/>
          </ac:spMkLst>
        </pc:spChg>
        <pc:spChg chg="mod">
          <ac:chgData name="Koa Brook (2203480)" userId="f153773d-2097-4bc7-a83a-76c01eaa14bb" providerId="ADAL" clId="{77860310-0121-4D2F-86CC-05A2EA3D31A5}" dt="2026-09-11T22:50:32.302" v="1031" actId="1076"/>
          <ac:spMkLst>
            <pc:docMk/>
            <pc:sldMk cId="1032727246" sldId="256"/>
            <ac:spMk id="30" creationId="{00000000-0000-0000-0000-000000000000}"/>
          </ac:spMkLst>
        </pc:spChg>
        <pc:spChg chg="add mod">
          <ac:chgData name="Koa Brook (2203480)" userId="f153773d-2097-4bc7-a83a-76c01eaa14bb" providerId="ADAL" clId="{77860310-0121-4D2F-86CC-05A2EA3D31A5}" dt="2026-09-11T23:49:13.821" v="1560" actId="20577"/>
          <ac:spMkLst>
            <pc:docMk/>
            <pc:sldMk cId="1032727246" sldId="256"/>
            <ac:spMk id="33" creationId="{71FF013F-D813-B20A-61D5-E79A0561255A}"/>
          </ac:spMkLst>
        </pc:spChg>
        <pc:graphicFrameChg chg="mod modGraphic">
          <ac:chgData name="Koa Brook (2203480)" userId="f153773d-2097-4bc7-a83a-76c01eaa14bb" providerId="ADAL" clId="{77860310-0121-4D2F-86CC-05A2EA3D31A5}" dt="2026-09-13T12:40:07.251" v="1661" actId="20577"/>
          <ac:graphicFrameMkLst>
            <pc:docMk/>
            <pc:sldMk cId="1032727246" sldId="256"/>
            <ac:graphicFrameMk id="3" creationId="{3549781F-4BCB-141B-486A-05DF1F1E6059}"/>
          </ac:graphicFrameMkLst>
        </pc:graphicFrameChg>
        <pc:graphicFrameChg chg="add mod modGraphic">
          <ac:chgData name="Koa Brook (2203480)" userId="f153773d-2097-4bc7-a83a-76c01eaa14bb" providerId="ADAL" clId="{77860310-0121-4D2F-86CC-05A2EA3D31A5}" dt="2026-09-13T12:39:30.575" v="1653" actId="1036"/>
          <ac:graphicFrameMkLst>
            <pc:docMk/>
            <pc:sldMk cId="1032727246" sldId="256"/>
            <ac:graphicFrameMk id="44" creationId="{139436A0-B444-5C4C-35EF-928AC357D1BF}"/>
          </ac:graphicFrameMkLst>
        </pc:graphicFrameChg>
        <pc:graphicFrameChg chg="add mod modGraphic">
          <ac:chgData name="Koa Brook (2203480)" userId="f153773d-2097-4bc7-a83a-76c01eaa14bb" providerId="ADAL" clId="{77860310-0121-4D2F-86CC-05A2EA3D31A5}" dt="2026-09-13T12:34:25.984" v="1625" actId="1036"/>
          <ac:graphicFrameMkLst>
            <pc:docMk/>
            <pc:sldMk cId="1032727246" sldId="256"/>
            <ac:graphicFrameMk id="50" creationId="{F815B773-7582-4CFC-D3CA-A89DA20B47A4}"/>
          </ac:graphicFrameMkLst>
        </pc:graphicFrameChg>
        <pc:picChg chg="add mod modCrop">
          <ac:chgData name="Koa Brook (2203480)" userId="f153773d-2097-4bc7-a83a-76c01eaa14bb" providerId="ADAL" clId="{77860310-0121-4D2F-86CC-05A2EA3D31A5}" dt="2026-09-13T21:47:50.285" v="1675" actId="1076"/>
          <ac:picMkLst>
            <pc:docMk/>
            <pc:sldMk cId="1032727246" sldId="256"/>
            <ac:picMk id="11" creationId="{C645EBD3-8BDE-B1BB-3C9D-85FB3C62CBE3}"/>
          </ac:picMkLst>
        </pc:picChg>
        <pc:picChg chg="mod ord">
          <ac:chgData name="Koa Brook (2203480)" userId="f153773d-2097-4bc7-a83a-76c01eaa14bb" providerId="ADAL" clId="{77860310-0121-4D2F-86CC-05A2EA3D31A5}" dt="2026-09-11T23:48:13.818" v="1544" actId="1076"/>
          <ac:picMkLst>
            <pc:docMk/>
            <pc:sldMk cId="1032727246" sldId="256"/>
            <ac:picMk id="19" creationId="{30D5377E-62EA-55C1-381A-C08E35508776}"/>
          </ac:picMkLst>
        </pc:picChg>
        <pc:picChg chg="add mod">
          <ac:chgData name="Koa Brook (2203480)" userId="f153773d-2097-4bc7-a83a-76c01eaa14bb" providerId="ADAL" clId="{77860310-0121-4D2F-86CC-05A2EA3D31A5}" dt="2026-09-11T23:36:23.027" v="1185" actId="1038"/>
          <ac:picMkLst>
            <pc:docMk/>
            <pc:sldMk cId="1032727246" sldId="256"/>
            <ac:picMk id="28" creationId="{FE483417-D5C2-8AE6-98F3-215533AC7555}"/>
          </ac:picMkLst>
        </pc:picChg>
        <pc:picChg chg="mod ord modCrop">
          <ac:chgData name="Koa Brook (2203480)" userId="f153773d-2097-4bc7-a83a-76c01eaa14bb" providerId="ADAL" clId="{77860310-0121-4D2F-86CC-05A2EA3D31A5}" dt="2026-09-11T23:48:17.588" v="1553" actId="1037"/>
          <ac:picMkLst>
            <pc:docMk/>
            <pc:sldMk cId="1032727246" sldId="256"/>
            <ac:picMk id="29" creationId="{D9D9CFF0-1055-25D4-BED4-A2B5ADD98713}"/>
          </ac:picMkLst>
        </pc:picChg>
        <pc:picChg chg="add mod">
          <ac:chgData name="Koa Brook (2203480)" userId="f153773d-2097-4bc7-a83a-76c01eaa14bb" providerId="ADAL" clId="{77860310-0121-4D2F-86CC-05A2EA3D31A5}" dt="2026-09-11T23:37:13.001" v="1245" actId="1036"/>
          <ac:picMkLst>
            <pc:docMk/>
            <pc:sldMk cId="1032727246" sldId="256"/>
            <ac:picMk id="34" creationId="{81573B9E-366E-982E-9B48-F210FB0BBA63}"/>
          </ac:picMkLst>
        </pc:picChg>
        <pc:picChg chg="mod">
          <ac:chgData name="Koa Brook (2203480)" userId="f153773d-2097-4bc7-a83a-76c01eaa14bb" providerId="ADAL" clId="{77860310-0121-4D2F-86CC-05A2EA3D31A5}" dt="2026-09-11T23:29:38.648" v="1068" actId="1076"/>
          <ac:picMkLst>
            <pc:docMk/>
            <pc:sldMk cId="1032727246" sldId="256"/>
            <ac:picMk id="39" creationId="{13DC5944-4D90-6AC1-2211-E8E25FC2CCBF}"/>
          </ac:picMkLst>
        </pc:picChg>
        <pc:picChg chg="add mod">
          <ac:chgData name="Koa Brook (2203480)" userId="f153773d-2097-4bc7-a83a-76c01eaa14bb" providerId="ADAL" clId="{77860310-0121-4D2F-86CC-05A2EA3D31A5}" dt="2026-09-11T23:37:07.773" v="1239" actId="1036"/>
          <ac:picMkLst>
            <pc:docMk/>
            <pc:sldMk cId="1032727246" sldId="256"/>
            <ac:picMk id="40" creationId="{79004F51-0479-9B8C-3AEA-EB5DCE50D7E3}"/>
          </ac:picMkLst>
        </pc:picChg>
        <pc:picChg chg="add mod">
          <ac:chgData name="Koa Brook (2203480)" userId="f153773d-2097-4bc7-a83a-76c01eaa14bb" providerId="ADAL" clId="{77860310-0121-4D2F-86CC-05A2EA3D31A5}" dt="2026-09-11T23:37:00.892" v="1220" actId="1036"/>
          <ac:picMkLst>
            <pc:docMk/>
            <pc:sldMk cId="1032727246" sldId="256"/>
            <ac:picMk id="43" creationId="{D6A620A6-CEC3-1AC5-0C34-706E84E912C1}"/>
          </ac:picMkLst>
        </pc:picChg>
        <pc:picChg chg="del">
          <ac:chgData name="Koa Brook (2203480)" userId="f153773d-2097-4bc7-a83a-76c01eaa14bb" providerId="ADAL" clId="{77860310-0121-4D2F-86CC-05A2EA3D31A5}" dt="2026-09-13T21:47:43.493" v="1672" actId="21"/>
          <ac:picMkLst>
            <pc:docMk/>
            <pc:sldMk cId="1032727246" sldId="256"/>
            <ac:picMk id="2050" creationId="{3B8E54AC-DEF5-4F19-AEFC-E5319CBC8075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9" Type="http://schemas.openxmlformats.org/officeDocument/2006/relationships/image" Target="../media/image7.png"/><Relationship Id="rId14" Type="http://schemas.openxmlformats.org/officeDocument/2006/relationships/image" Target="../media/image1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981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endParaRPr lang="en-US" sz="3200" dirty="0"/>
          </a:p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endParaRPr lang="en-US" sz="3200" dirty="0"/>
          </a:p>
          <a:p>
            <a:pPr algn="ctr">
              <a:lnSpc>
                <a:spcPct val="110000"/>
              </a:lnSpc>
              <a:spcBef>
                <a:spcPct val="0"/>
              </a:spcBef>
              <a:buNone/>
            </a:pPr>
            <a:r>
              <a:rPr lang="en-GB" sz="3200" dirty="0"/>
              <a:t>Comparison of 1D and 3D Combustion Simulation Models</a:t>
            </a:r>
            <a:r>
              <a:rPr lang="en-US" sz="3200" dirty="0"/>
              <a:t> </a:t>
            </a:r>
            <a:endParaRPr lang="en-GB" altLang="en-US" sz="40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>
              <a:lnSpc>
                <a:spcPct val="110000"/>
              </a:lnSpc>
              <a:spcBef>
                <a:spcPct val="0"/>
              </a:spcBef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Koa Brook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Owen Williams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Science &amp; Art</a:t>
            </a:r>
            <a:endParaRPr lang="en-GB" altLang="en-US" sz="36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MSc Motorcycle Engineering 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547445" y="20445920"/>
            <a:ext cx="6802620" cy="478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 anchor="t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Acknowledgements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I would like to thank my supervisor, Dr Owen Williams, for their guidance and support throughout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the course of this work; their advice and assistance were instrumental in helping me carry it out 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effectively. </a:t>
            </a:r>
          </a:p>
          <a:p>
            <a:pPr>
              <a:spcBef>
                <a:spcPct val="50000"/>
              </a:spcBef>
            </a:pPr>
            <a:endParaRPr lang="en-US" altLang="en-US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561846" y="24230448"/>
            <a:ext cx="6788219" cy="4135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/>
              <a:t>Suzuki Motor Corporation (1990) GSX1100F Service Manual. Suzuki Motor Corporation.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/>
              <a:t>Glassman, I. and Yetter, R.A. (2008) Combustion. 4th </a:t>
            </a:r>
            <a:r>
              <a:rPr lang="en-GB" sz="1800" dirty="0" err="1"/>
              <a:t>edn</a:t>
            </a:r>
            <a:r>
              <a:rPr lang="en-GB" sz="1800" dirty="0"/>
              <a:t>. Burlington, MA: Academic Press. </a:t>
            </a:r>
          </a:p>
          <a:p>
            <a:pPr marL="0" indent="0">
              <a:spcBef>
                <a:spcPct val="50000"/>
              </a:spcBef>
            </a:pPr>
            <a:r>
              <a:rPr lang="en-GB" sz="1800"/>
              <a:t>Bozza</a:t>
            </a:r>
            <a:r>
              <a:rPr lang="en-GB" sz="1800" dirty="0"/>
              <a:t>, F., </a:t>
            </a:r>
            <a:r>
              <a:rPr lang="en-GB" sz="1800" dirty="0" err="1"/>
              <a:t>Gimelli</a:t>
            </a:r>
            <a:r>
              <a:rPr lang="en-GB" sz="1800" dirty="0"/>
              <a:t>, A., Merola, S.S. and </a:t>
            </a:r>
            <a:r>
              <a:rPr lang="en-GB" sz="1800" dirty="0" err="1"/>
              <a:t>Vaglieco</a:t>
            </a:r>
            <a:r>
              <a:rPr lang="en-GB" sz="1800" dirty="0"/>
              <a:t>, B.M. (2005) ‘Validation of a fractal combustion model through flame imaging’, SAE Technical Paper 2005-01-1120. SAE International.</a:t>
            </a:r>
          </a:p>
          <a:p>
            <a:pPr marL="0" indent="0">
              <a:spcBef>
                <a:spcPct val="50000"/>
              </a:spcBef>
            </a:pP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653944" y="18271223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Wales Institute for </a:t>
            </a:r>
            <a:r>
              <a:rPr lang="en-GB" altLang="en-US" sz="3200">
                <a:solidFill>
                  <a:srgbClr val="002060"/>
                </a:solidFill>
                <a:latin typeface="Eras Bold ITC" panose="020B0907030504020204" pitchFamily="34" charset="0"/>
                <a:ea typeface="Calibri" charset="0"/>
                <a:cs typeface="Calibri" charset="0"/>
              </a:rPr>
              <a:t>Science &amp; Art</a:t>
            </a:r>
            <a:endParaRPr lang="en-GB" sz="3200">
              <a:latin typeface="Eras Bold ITC" panose="020B0907030504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3549781F-4BCB-141B-486A-05DF1F1E605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25610303"/>
                  </p:ext>
                </p:extLst>
              </p:nvPr>
            </p:nvGraphicFramePr>
            <p:xfrm>
              <a:off x="263649" y="12739181"/>
              <a:ext cx="7001750" cy="292608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3500875">
                      <a:extLst>
                        <a:ext uri="{9D8B030D-6E8A-4147-A177-3AD203B41FA5}">
                          <a16:colId xmlns:a16="http://schemas.microsoft.com/office/drawing/2014/main" val="2287277185"/>
                        </a:ext>
                      </a:extLst>
                    </a:gridCol>
                    <a:gridCol w="3500875">
                      <a:extLst>
                        <a:ext uri="{9D8B030D-6E8A-4147-A177-3AD203B41FA5}">
                          <a16:colId xmlns:a16="http://schemas.microsoft.com/office/drawing/2014/main" val="3072856306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Fuels (</a:t>
                          </a:r>
                          <a:r>
                            <a:rPr lang="el-GR" sz="2800" dirty="0"/>
                            <a:t>λ</a:t>
                          </a:r>
                          <a:r>
                            <a:rPr lang="en-GB" sz="2800" dirty="0"/>
                            <a:t> = 1)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Iso-octane, Methanol, Ethanol, Hydrogen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9280773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Engine speed range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1,000 – 10,000 RPM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6549563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Load condition 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Fully open throttle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38943705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Total cases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80 (4 fuels </a:t>
                          </a:r>
                          <a14:m>
                            <m:oMath xmlns:m="http://schemas.openxmlformats.org/officeDocument/2006/math">
                              <m:r>
                                <a:rPr lang="en-GB" sz="2800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</m:oMath>
                          </a14:m>
                          <a:r>
                            <a:rPr lang="en-GB" sz="2800" dirty="0"/>
                            <a:t> 10 speeds </a:t>
                          </a:r>
                          <a14:m>
                            <m:oMath xmlns:m="http://schemas.openxmlformats.org/officeDocument/2006/math">
                              <m:r>
                                <a:rPr lang="en-GB" sz="2800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</m:oMath>
                          </a14:m>
                          <a:r>
                            <a:rPr lang="en-GB" sz="2800" dirty="0"/>
                            <a:t> 2 models)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0867294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3" name="Table 2">
                <a:extLst>
                  <a:ext uri="{FF2B5EF4-FFF2-40B4-BE49-F238E27FC236}">
                    <a16:creationId xmlns:a16="http://schemas.microsoft.com/office/drawing/2014/main" id="{3549781F-4BCB-141B-486A-05DF1F1E6059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925610303"/>
                  </p:ext>
                </p:extLst>
              </p:nvPr>
            </p:nvGraphicFramePr>
            <p:xfrm>
              <a:off x="263649" y="12739181"/>
              <a:ext cx="7001750" cy="292608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3500875">
                      <a:extLst>
                        <a:ext uri="{9D8B030D-6E8A-4147-A177-3AD203B41FA5}">
                          <a16:colId xmlns:a16="http://schemas.microsoft.com/office/drawing/2014/main" val="2287277185"/>
                        </a:ext>
                      </a:extLst>
                    </a:gridCol>
                    <a:gridCol w="3500875">
                      <a:extLst>
                        <a:ext uri="{9D8B030D-6E8A-4147-A177-3AD203B41FA5}">
                          <a16:colId xmlns:a16="http://schemas.microsoft.com/office/drawing/2014/main" val="3072856306"/>
                        </a:ext>
                      </a:extLst>
                    </a:gridCol>
                  </a:tblGrid>
                  <a:tr h="94488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Fuels (</a:t>
                          </a:r>
                          <a:r>
                            <a:rPr lang="el-GR" sz="2800" dirty="0"/>
                            <a:t>λ</a:t>
                          </a:r>
                          <a:r>
                            <a:rPr lang="en-GB" sz="2800" dirty="0"/>
                            <a:t> = 1)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Iso-octane, Methanol, Ethanol, Hydrogen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92807733"/>
                      </a:ext>
                    </a:extLst>
                  </a:tr>
                  <a:tr h="51816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Engine speed range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1,000 – 10,000 RPM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065495638"/>
                      </a:ext>
                    </a:extLst>
                  </a:tr>
                  <a:tr h="51816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Load condition 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Fully open throttle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20000"/>
                            <a:lumOff val="80000"/>
                          </a:schemeClr>
                        </a:solidFill>
                      </a:tcPr>
                    </a:tc>
                    <a:extLst>
                      <a:ext uri="{0D108BD9-81ED-4DB2-BD59-A6C34878D82A}">
                        <a16:rowId xmlns:a16="http://schemas.microsoft.com/office/drawing/2014/main" val="3389437056"/>
                      </a:ext>
                    </a:extLst>
                  </a:tr>
                  <a:tr h="944880">
                    <a:tc>
                      <a:txBody>
                        <a:bodyPr/>
                        <a:lstStyle/>
                        <a:p>
                          <a:r>
                            <a:rPr lang="en-GB" sz="2800" dirty="0"/>
                            <a:t>Total cases</a:t>
                          </a:r>
                          <a:endParaRPr lang="en-GB" sz="2800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5"/>
                          <a:stretch>
                            <a:fillRect l="-100348" t="-216129" r="-348" b="-1871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08672946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37" name="Picture 36">
            <a:extLst>
              <a:ext uri="{FF2B5EF4-FFF2-40B4-BE49-F238E27FC236}">
                <a16:creationId xmlns:a16="http://schemas.microsoft.com/office/drawing/2014/main" id="{4DD67718-D3D2-A594-7775-79376CBE23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28963297"/>
            <a:ext cx="4034143" cy="1311916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B39D25B1-6D04-221A-904C-56D25456F64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879" t="14973" r="14188" b="15835"/>
          <a:stretch>
            <a:fillRect/>
          </a:stretch>
        </p:blipFill>
        <p:spPr>
          <a:xfrm>
            <a:off x="4283273" y="28958405"/>
            <a:ext cx="1986898" cy="1293276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3DC5944-4D90-6AC1-2211-E8E25FC2CCB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0804" b="30057"/>
          <a:stretch>
            <a:fillRect/>
          </a:stretch>
        </p:blipFill>
        <p:spPr>
          <a:xfrm>
            <a:off x="6659001" y="28957698"/>
            <a:ext cx="5769299" cy="12667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FE483417-D5C2-8AE6-98F3-215533AC755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56166" y="6522651"/>
            <a:ext cx="5235254" cy="3587695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81573B9E-366E-982E-9B48-F210FB0BBA6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56166" y="11820647"/>
            <a:ext cx="5180148" cy="3587695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9004F51-0479-9B8C-3AEA-EB5DCE50D7E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23884" y="17219293"/>
            <a:ext cx="5212430" cy="3551688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6A620A6-CEC3-1AC5-0C34-706E84E912C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356166" y="22964509"/>
            <a:ext cx="5212430" cy="3587695"/>
          </a:xfrm>
          <a:prstGeom prst="rect">
            <a:avLst/>
          </a:prstGeom>
        </p:spPr>
      </p:pic>
      <p:graphicFrame>
        <p:nvGraphicFramePr>
          <p:cNvPr id="44" name="Table 43">
            <a:extLst>
              <a:ext uri="{FF2B5EF4-FFF2-40B4-BE49-F238E27FC236}">
                <a16:creationId xmlns:a16="http://schemas.microsoft.com/office/drawing/2014/main" id="{139436A0-B444-5C4C-35EF-928AC357D1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9473815"/>
              </p:ext>
            </p:extLst>
          </p:nvPr>
        </p:nvGraphicFramePr>
        <p:xfrm>
          <a:off x="314444" y="20846474"/>
          <a:ext cx="7097100" cy="7199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5700">
                  <a:extLst>
                    <a:ext uri="{9D8B030D-6E8A-4147-A177-3AD203B41FA5}">
                      <a16:colId xmlns:a16="http://schemas.microsoft.com/office/drawing/2014/main" val="422242939"/>
                    </a:ext>
                  </a:extLst>
                </a:gridCol>
                <a:gridCol w="2365700">
                  <a:extLst>
                    <a:ext uri="{9D8B030D-6E8A-4147-A177-3AD203B41FA5}">
                      <a16:colId xmlns:a16="http://schemas.microsoft.com/office/drawing/2014/main" val="2440461772"/>
                    </a:ext>
                  </a:extLst>
                </a:gridCol>
                <a:gridCol w="2365700">
                  <a:extLst>
                    <a:ext uri="{9D8B030D-6E8A-4147-A177-3AD203B41FA5}">
                      <a16:colId xmlns:a16="http://schemas.microsoft.com/office/drawing/2014/main" val="2382582088"/>
                    </a:ext>
                  </a:extLst>
                </a:gridCol>
              </a:tblGrid>
              <a:tr h="582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Models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WAVE — 1D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Forte — 3D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808363"/>
                  </a:ext>
                </a:extLst>
              </a:tr>
              <a:tr h="582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 setup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Single cylinder with ports &amp; valves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45°-cylinder</a:t>
                      </a:r>
                      <a:r>
                        <a:rPr lang="en-GB" sz="28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sector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93088376"/>
                  </a:ext>
                </a:extLst>
              </a:tr>
              <a:tr h="106251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Combustion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Two-zone SI combustion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DPIK → G-equation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05989006"/>
                  </a:ext>
                </a:extLst>
              </a:tr>
              <a:tr h="250204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Flame propagation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Speed-dependent fractal flame front surface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G-equation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6929455"/>
                  </a:ext>
                </a:extLst>
              </a:tr>
              <a:tr h="5826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Turbulence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K–k model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RNG k–</a:t>
                      </a:r>
                      <a:r>
                        <a:rPr lang="el-GR" sz="2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ε </a:t>
                      </a:r>
                      <a:r>
                        <a:rPr lang="en-GB" sz="2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0052513"/>
                  </a:ext>
                </a:extLst>
              </a:tr>
            </a:tbl>
          </a:graphicData>
        </a:graphic>
      </p:graphicFrame>
      <p:pic>
        <p:nvPicPr>
          <p:cNvPr id="19" name="Picture 18">
            <a:extLst>
              <a:ext uri="{FF2B5EF4-FFF2-40B4-BE49-F238E27FC236}">
                <a16:creationId xmlns:a16="http://schemas.microsoft.com/office/drawing/2014/main" id="{30D5377E-62EA-55C1-381A-C08E3550877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4561846" y="6358911"/>
            <a:ext cx="4031424" cy="286152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9D9CFF0-1055-25D4-BED4-A2B5ADD9871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01" r="40683" b="51418"/>
          <a:stretch>
            <a:fillRect/>
          </a:stretch>
        </p:blipFill>
        <p:spPr bwMode="auto">
          <a:xfrm>
            <a:off x="18746762" y="6375217"/>
            <a:ext cx="1738726" cy="284521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0" name="Table 49">
            <a:extLst>
              <a:ext uri="{FF2B5EF4-FFF2-40B4-BE49-F238E27FC236}">
                <a16:creationId xmlns:a16="http://schemas.microsoft.com/office/drawing/2014/main" id="{F815B773-7582-4CFC-D3CA-A89DA20B4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291490"/>
              </p:ext>
            </p:extLst>
          </p:nvPr>
        </p:nvGraphicFramePr>
        <p:xfrm>
          <a:off x="206508" y="17337950"/>
          <a:ext cx="7116440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3342">
                  <a:extLst>
                    <a:ext uri="{9D8B030D-6E8A-4147-A177-3AD203B41FA5}">
                      <a16:colId xmlns:a16="http://schemas.microsoft.com/office/drawing/2014/main" val="1106056308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1653240307"/>
                    </a:ext>
                  </a:extLst>
                </a:gridCol>
                <a:gridCol w="2255520">
                  <a:extLst>
                    <a:ext uri="{9D8B030D-6E8A-4147-A177-3AD203B41FA5}">
                      <a16:colId xmlns:a16="http://schemas.microsoft.com/office/drawing/2014/main" val="1613633031"/>
                    </a:ext>
                  </a:extLst>
                </a:gridCol>
                <a:gridCol w="2217418">
                  <a:extLst>
                    <a:ext uri="{9D8B030D-6E8A-4147-A177-3AD203B41FA5}">
                      <a16:colId xmlns:a16="http://schemas.microsoft.com/office/drawing/2014/main" val="7467428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Stroke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Compression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346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78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59 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10.0 :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282 cc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030351"/>
                  </a:ext>
                </a:extLst>
              </a:tr>
            </a:tbl>
          </a:graphicData>
        </a:graphic>
      </p:graphicFrame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7284746" cy="5612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Aims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This study compares the combustion modelling approaches used in (1D) Ricardo WAVE and (3D) ANSYS Forte. The comparison is carried out using a Suzuki GSX1100F spark-ignition engine model operating on iso-octane, methanol, ethanol and hydrogen over 1,000–10,000 rpm, to investigate the influence of fuel type and engine speed on the differences between the two combustion models.</a:t>
            </a:r>
            <a:endParaRPr lang="en-US" altLang="en-US" sz="2800" dirty="0"/>
          </a:p>
        </p:txBody>
      </p:sp>
      <p:sp>
        <p:nvSpPr>
          <p:cNvPr id="10" name="Text Box 6">
            <a:extLst>
              <a:ext uri="{FF2B5EF4-FFF2-40B4-BE49-F238E27FC236}">
                <a16:creationId xmlns:a16="http://schemas.microsoft.com/office/drawing/2014/main" id="{3B1E3407-3075-A7B3-6E69-670B041BE3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02732" y="10350355"/>
            <a:ext cx="7142818" cy="6259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Results </a:t>
            </a:r>
          </a:p>
          <a:p>
            <a:r>
              <a:rPr lang="en-GB" sz="2800" dirty="0"/>
              <a:t>For the liquid fuels, WAVE predicts CA50 14–22°CA later than Forte at 10,000 rpm, with CA10–90 up to 85°CA longer. This greater speed sensitivity is consistent with the engine-speed-dependent fractal flame model used by WAVE (Bozza et al., 2005). Hydrogen differs by only ~1°CA in CA10–90, yet peak pressure is ~8 MPa in Forte and 12–13 MPa in WAVE, despite its characteristically high laminar flame speed (Glassman &amp; Yetter, 2008).</a:t>
            </a:r>
          </a:p>
        </p:txBody>
      </p:sp>
      <p:sp>
        <p:nvSpPr>
          <p:cNvPr id="12" name="Text Box 6">
            <a:extLst>
              <a:ext uri="{FF2B5EF4-FFF2-40B4-BE49-F238E27FC236}">
                <a16:creationId xmlns:a16="http://schemas.microsoft.com/office/drawing/2014/main" id="{BD625755-0695-4294-A88F-ABD1E156DE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8654" y="16496943"/>
            <a:ext cx="7142818" cy="4320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Conclusion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WAVE–Forte disagreement varies with both fuel and engine speed, showing that predicted fuel effects depend strongly on combustion-model formulation. Experimental validation is required to determine which approach better represents the real engine.</a:t>
            </a:r>
            <a:endParaRPr lang="en-US" altLang="en-US" sz="2800" dirty="0"/>
          </a:p>
        </p:txBody>
      </p:sp>
      <p:sp>
        <p:nvSpPr>
          <p:cNvPr id="14" name="Text Box 16">
            <a:extLst>
              <a:ext uri="{FF2B5EF4-FFF2-40B4-BE49-F238E27FC236}">
                <a16:creationId xmlns:a16="http://schemas.microsoft.com/office/drawing/2014/main" id="{4AB8F8BB-D2BE-9C98-34E5-9B397ADA7C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631" y="11838021"/>
            <a:ext cx="5638800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1: Simulation case matrix.</a:t>
            </a:r>
          </a:p>
        </p:txBody>
      </p:sp>
      <p:sp>
        <p:nvSpPr>
          <p:cNvPr id="15" name="Text Box 16">
            <a:extLst>
              <a:ext uri="{FF2B5EF4-FFF2-40B4-BE49-F238E27FC236}">
                <a16:creationId xmlns:a16="http://schemas.microsoft.com/office/drawing/2014/main" id="{2FEE20A6-CCA9-B7CE-11E1-4F664CEB76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5124" y="16180037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Table 2: Suzuki GSX1100F cylinder geometry (Suzuki Motor Corporation, 1990).</a:t>
            </a:r>
          </a:p>
        </p:txBody>
      </p:sp>
      <p:sp>
        <p:nvSpPr>
          <p:cNvPr id="21" name="Text Box 16">
            <a:extLst>
              <a:ext uri="{FF2B5EF4-FFF2-40B4-BE49-F238E27FC236}">
                <a16:creationId xmlns:a16="http://schemas.microsoft.com/office/drawing/2014/main" id="{85802436-5C3F-0FDA-F25B-156C45F1DF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9597" y="19493522"/>
            <a:ext cx="563880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Table 3: WAVE and Forte combustion-model configurations.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4" name="Text Box 16">
            <a:extLst>
              <a:ext uri="{FF2B5EF4-FFF2-40B4-BE49-F238E27FC236}">
                <a16:creationId xmlns:a16="http://schemas.microsoft.com/office/drawing/2014/main" id="{8DA79FD0-11D5-A79C-03E8-1B040D44F1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31125" y="10365869"/>
            <a:ext cx="5638800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Figure 1: WAVE and Forte CA10–90 combustion duration predictions for all four fuels across engine speed</a:t>
            </a:r>
            <a:r>
              <a:rPr lang="en-AU" altLang="en-US" sz="2000" i="1" dirty="0">
                <a:latin typeface="Times New Roman" charset="0"/>
              </a:rPr>
              <a:t>.</a:t>
            </a:r>
          </a:p>
        </p:txBody>
      </p:sp>
      <p:sp>
        <p:nvSpPr>
          <p:cNvPr id="25" name="Text Box 16">
            <a:extLst>
              <a:ext uri="{FF2B5EF4-FFF2-40B4-BE49-F238E27FC236}">
                <a16:creationId xmlns:a16="http://schemas.microsoft.com/office/drawing/2014/main" id="{D0A16ABF-9D6E-DFEC-C605-BDF4546D14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8946" y="15630909"/>
            <a:ext cx="5638800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Figure 2: WAVE and Forte single-cylinder indicated power predictions for all four fuels across engine speed.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6" name="Text Box 16">
            <a:extLst>
              <a:ext uri="{FF2B5EF4-FFF2-40B4-BE49-F238E27FC236}">
                <a16:creationId xmlns:a16="http://schemas.microsoft.com/office/drawing/2014/main" id="{BAFA42A1-01B5-F598-F287-2A2A9F6CB2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48946" y="21146285"/>
            <a:ext cx="5638800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Figure 3: WAVE and Forte expansion mean polytropic index predictions for all four fuels across engine speed.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27" name="Text Box 16">
            <a:extLst>
              <a:ext uri="{FF2B5EF4-FFF2-40B4-BE49-F238E27FC236}">
                <a16:creationId xmlns:a16="http://schemas.microsoft.com/office/drawing/2014/main" id="{FB89E7D1-E408-0D93-B63F-F6FDA9489C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9599" y="26995306"/>
            <a:ext cx="5638800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GB" altLang="en-US" sz="2000" i="1" dirty="0">
                <a:latin typeface="Times New Roman" charset="0"/>
              </a:rPr>
              <a:t>Figure 4: WAVE and Forte CA50 combustion phasing predictions for all four fuels across engine speed.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33" name="Text Box 16">
            <a:extLst>
              <a:ext uri="{FF2B5EF4-FFF2-40B4-BE49-F238E27FC236}">
                <a16:creationId xmlns:a16="http://schemas.microsoft.com/office/drawing/2014/main" id="{71FF013F-D813-B20A-61D5-E79A056125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89581" y="9336564"/>
            <a:ext cx="5638800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it-IT" altLang="en-US" sz="2000" i="1" dirty="0">
                <a:latin typeface="Times New Roman" charset="0"/>
              </a:rPr>
              <a:t>Figure 5: Ricardo WAVE single-</a:t>
            </a:r>
            <a:r>
              <a:rPr lang="it-IT" altLang="en-US" sz="2000" i="1" dirty="0" err="1">
                <a:latin typeface="Times New Roman" charset="0"/>
              </a:rPr>
              <a:t>cylinder</a:t>
            </a:r>
            <a:r>
              <a:rPr lang="it-IT" altLang="en-US" sz="2000" i="1" dirty="0">
                <a:latin typeface="Times New Roman" charset="0"/>
              </a:rPr>
              <a:t> </a:t>
            </a:r>
            <a:r>
              <a:rPr lang="it-IT" altLang="en-US" sz="2000" i="1" dirty="0" err="1">
                <a:latin typeface="Times New Roman" charset="0"/>
              </a:rPr>
              <a:t>engine</a:t>
            </a:r>
            <a:r>
              <a:rPr lang="it-IT" altLang="en-US" sz="2000" i="1" dirty="0">
                <a:latin typeface="Times New Roman" charset="0"/>
              </a:rPr>
              <a:t> model and ANSYS Forte 45</a:t>
            </a:r>
            <a:r>
              <a:rPr lang="it-IT" alt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° </a:t>
            </a:r>
            <a:r>
              <a:rPr lang="it-IT" altLang="en-US" sz="2000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sector</a:t>
            </a:r>
            <a:r>
              <a:rPr lang="it-IT" altLang="en-US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mesh model (2 mm).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45EBD3-8BDE-B1BB-3C9D-85FB3C62CBE3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l="19705" t="18458" r="14449" b="20771"/>
          <a:stretch>
            <a:fillRect/>
          </a:stretch>
        </p:blipFill>
        <p:spPr>
          <a:xfrm>
            <a:off x="314444" y="2375782"/>
            <a:ext cx="2590800" cy="3188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2" ma:contentTypeDescription="Create a new document." ma:contentTypeScope="" ma:versionID="d60939558008e7b7e9469628040c4d44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31ae473d2a062be1208786405f3f600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9f920c2-6cc4-4d1e-a528-8efc586fe0cc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571362E-90FB-4232-84BB-0CE461D680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7da2dc2f-10e7-442f-ad91-645aa4b47b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225655-809D-4785-802C-0ABCE287F41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EF7B4C-66AB-4B68-8ED7-2177502C5BAA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terms/"/>
    <ds:schemaRef ds:uri="224cecc8-5b1a-4f4b-aa1d-4508502f11c0"/>
    <ds:schemaRef ds:uri="http://purl.org/dc/dcmitype/"/>
    <ds:schemaRef ds:uri="http://schemas.microsoft.com/office/2006/metadata/properties"/>
    <ds:schemaRef ds:uri="http://schemas.microsoft.com/office/infopath/2007/PartnerControls"/>
    <ds:schemaRef ds:uri="1684eeaa-63d5-4a8a-805f-2a73dd5a7c6a"/>
    <ds:schemaRef ds:uri="http://www.w3.org/XML/1998/namespace"/>
    <ds:schemaRef ds:uri="7da2dc2f-10e7-442f-ad91-645aa4b47b8a"/>
    <ds:schemaRef ds:uri="c9412f1f-c5de-433b-90f0-e30b35783b1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1243</TotalTime>
  <Words>569</Words>
  <Application>Microsoft Office PowerPoint</Application>
  <PresentationFormat>Custom</PresentationFormat>
  <Paragraphs>61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Cambria Math</vt:lpstr>
      <vt:lpstr>Eras Bold ITC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Koa Brook (2203480)</cp:lastModifiedBy>
  <cp:revision>2</cp:revision>
  <dcterms:created xsi:type="dcterms:W3CDTF">2016-02-25T08:27:32Z</dcterms:created>
  <dcterms:modified xsi:type="dcterms:W3CDTF">2026-09-13T21:47:53Z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  <property fmtid="{D5CDD505-2E9C-101B-9397-08002B2CF9AE}" pid="3" name="MediaServiceImageTags">
    <vt:lpwstr/>
  </property>
</Properties>
</file>