
<file path=[Content_Types].xml><?xml version="1.0" encoding="utf-8"?>
<Types xmlns="http://schemas.openxmlformats.org/package/2006/content-types">
  <Override PartName="/ppt/slides/slide17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6.xml" ContentType="application/vnd.openxmlformats-officedocument.presentationml.slideLayout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ppt/slides/slide5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8.xml" ContentType="application/vnd.openxmlformats-officedocument.presentationml.slide+xml"/>
  <Override PartName="/ppt/slideLayouts/slideLayout7.xml" ContentType="application/vnd.openxmlformats-officedocument.presentationml.slideLayout+xml"/>
  <Override PartName="/ppt/presProps.xml" ContentType="application/vnd.openxmlformats-officedocument.presentationml.presProps+xml"/>
  <Default Extension="jpeg" ContentType="image/jpeg"/>
  <Override PartName="/ppt/slideLayouts/slideLayout3.xml" ContentType="application/vnd.openxmlformats-officedocument.presentationml.slideLayout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Layouts/slideLayout5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Default Extension="xml" ContentType="application/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Masters/slideMaster1.xml" ContentType="application/vnd.openxmlformats-officedocument.presentationml.slideMaster+xml"/>
  <Override PartName="/ppt/slides/slide15.xml" ContentType="application/vnd.openxmlformats-officedocument.presentationml.slide+xml"/>
  <Override PartName="/ppt/viewProps.xml" ContentType="application/vnd.openxmlformats-officedocument.presentationml.viewProps+xml"/>
  <Default Extension="bin" ContentType="application/vnd.openxmlformats-officedocument.presentationml.printerSettings"/>
  <Default Extension="rels" ContentType="application/vnd.openxmlformats-package.relationships+xml"/>
  <Override PartName="/ppt/slides/slide9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6.xml" ContentType="application/vnd.openxmlformats-officedocument.presentationml.slide+xml"/>
  <Override PartName="/ppt/slides/slide16.xml" ContentType="application/vnd.openxmlformats-officedocument.presentationml.slide+xml"/>
  <Default Extension="gif" ContentType="image/gif"/>
  <Override PartName="/ppt/slides/slide19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r:id="rId1"/>
  </p:sldMasterIdLst>
  <p:sldIdLst>
    <p:sldId id="256" r:id="rId2"/>
    <p:sldId id="260" r:id="rId3"/>
    <p:sldId id="262" r:id="rId4"/>
    <p:sldId id="263" r:id="rId5"/>
    <p:sldId id="266" r:id="rId6"/>
    <p:sldId id="267" r:id="rId7"/>
    <p:sldId id="268" r:id="rId8"/>
    <p:sldId id="258" r:id="rId9"/>
    <p:sldId id="269" r:id="rId10"/>
    <p:sldId id="270" r:id="rId11"/>
    <p:sldId id="271" r:id="rId12"/>
    <p:sldId id="273" r:id="rId13"/>
    <p:sldId id="274" r:id="rId14"/>
    <p:sldId id="275" r:id="rId15"/>
    <p:sldId id="276" r:id="rId16"/>
    <p:sldId id="277" r:id="rId17"/>
    <p:sldId id="278" r:id="rId18"/>
    <p:sldId id="279" r:id="rId19"/>
    <p:sldId id="280" r:id="rId20"/>
    <p:sldId id="281" r:id="rId21"/>
    <p:sldId id="282" r:id="rId22"/>
    <p:sldId id="259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 showOutlineIcons="0">
    <p:restoredLeft sz="15620"/>
    <p:restoredTop sz="94660"/>
  </p:normalViewPr>
  <p:slideViewPr>
    <p:cSldViewPr snapToObjects="1">
      <p:cViewPr varScale="1">
        <p:scale>
          <a:sx n="80" d="100"/>
          <a:sy n="80" d="100"/>
        </p:scale>
        <p:origin x="-1160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7" Type="http://schemas.openxmlformats.org/officeDocument/2006/relationships/slide" Target="slides/slide6.xml"/><Relationship Id="rId1" Type="http://schemas.openxmlformats.org/officeDocument/2006/relationships/slideMaster" Target="slideMasters/slideMaster1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0" Type="http://schemas.openxmlformats.org/officeDocument/2006/relationships/slide" Target="slides/slide9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9" Type="http://schemas.openxmlformats.org/officeDocument/2006/relationships/slide" Target="slides/slide8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7" Type="http://schemas.openxmlformats.org/officeDocument/2006/relationships/theme" Target="theme/theme1.xml"/><Relationship Id="rId14" Type="http://schemas.openxmlformats.org/officeDocument/2006/relationships/slide" Target="slides/slide13.xml"/><Relationship Id="rId23" Type="http://schemas.openxmlformats.org/officeDocument/2006/relationships/slide" Target="slides/slide22.xml"/><Relationship Id="rId4" Type="http://schemas.openxmlformats.org/officeDocument/2006/relationships/slide" Target="slides/slide3.xml"/><Relationship Id="rId28" Type="http://schemas.openxmlformats.org/officeDocument/2006/relationships/tableStyles" Target="tableStyles.xml"/><Relationship Id="rId26" Type="http://schemas.openxmlformats.org/officeDocument/2006/relationships/viewProps" Target="viewProps.xml"/><Relationship Id="rId11" Type="http://schemas.openxmlformats.org/officeDocument/2006/relationships/slide" Target="slides/slide10.xml"/><Relationship Id="rId6" Type="http://schemas.openxmlformats.org/officeDocument/2006/relationships/slide" Target="slides/slide5.xml"/><Relationship Id="rId16" Type="http://schemas.openxmlformats.org/officeDocument/2006/relationships/slide" Target="slides/slide1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2" Type="http://schemas.openxmlformats.org/officeDocument/2006/relationships/slide" Target="slides/slide21.xml"/><Relationship Id="rId21" Type="http://schemas.openxmlformats.org/officeDocument/2006/relationships/slide" Target="slides/slide20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4" Type="http://schemas.openxmlformats.org/officeDocument/2006/relationships/slideLayout" Target="../slideLayouts/slideLayout4.xml"/><Relationship Id="rId10" Type="http://schemas.openxmlformats.org/officeDocument/2006/relationships/slideLayout" Target="../slideLayouts/slideLayout10.xml"/><Relationship Id="rId5" Type="http://schemas.openxmlformats.org/officeDocument/2006/relationships/slideLayout" Target="../slideLayouts/slideLayout5.xml"/><Relationship Id="rId7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9" Type="http://schemas.openxmlformats.org/officeDocument/2006/relationships/slideLayout" Target="../slideLayouts/slideLayout9.xml"/><Relationship Id="rId3" Type="http://schemas.openxmlformats.org/officeDocument/2006/relationships/slideLayout" Target="../slideLayouts/slideLayout3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7FEF9F-D90C-5342-AE69-24B3CEB74A45}" type="datetimeFigureOut">
              <a:rPr lang="en-US" smtClean="0"/>
              <a:t>12/9/13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389AE2-67BF-584B-9992-82B4CC142D1E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r:id="rId1"/>
    <p:sldLayoutId r:id="rId2"/>
    <p:sldLayoutId r:id="rId3"/>
    <p:sldLayoutId r:id="rId4"/>
    <p:sldLayoutId r:id="rId5"/>
    <p:sldLayoutId r:id="rId6"/>
    <p:sldLayoutId r:id="rId7"/>
    <p:sldLayoutId r:id="rId8"/>
    <p:sldLayoutId r:id="rId9"/>
    <p:sldLayoutId r:id="rId10"/>
    <p:sldLayoutId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Relationship Id="rId3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gif"/><Relationship Id="rId3" Type="http://schemas.openxmlformats.org/officeDocument/2006/relationships/image" Target="../media/image6.jpeg"/><Relationship Id="rId5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3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Relationship Id="rId3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3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3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3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6" Type="http://schemas.openxmlformats.org/officeDocument/2006/relationships/image" Target="../media/image26.jpeg"/><Relationship Id="rId4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jpeg"/><Relationship Id="rId3" Type="http://schemas.openxmlformats.org/officeDocument/2006/relationships/image" Target="../media/image23.jpeg"/><Relationship Id="rId5" Type="http://schemas.openxmlformats.org/officeDocument/2006/relationships/image" Target="../media/image2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Introduction to Judaism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Anti-Semitism and the Third Reich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Age of the Enlightenment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Emphasis on Assimilation and Integration: Abraham Geiger (1810-1874) and Samuel Hirsch (1808-1888).</a:t>
            </a:r>
          </a:p>
          <a:p>
            <a:r>
              <a:rPr lang="en-US" dirty="0" smtClean="0"/>
              <a:t>Rise of anti-Jewish and anti-Semitic prejudice. </a:t>
            </a:r>
          </a:p>
          <a:p>
            <a:r>
              <a:rPr lang="en-US" dirty="0" smtClean="0"/>
              <a:t>Basis of racism: society can be reconstructed, but some peoples are beyond salvation.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‘In the Age of the Enlightenment Christian anti-Judaism and its modern offspring, anti-</a:t>
            </a:r>
            <a:r>
              <a:rPr lang="en-US" dirty="0" err="1" smtClean="0">
                <a:solidFill>
                  <a:srgbClr val="FFFF00"/>
                </a:solidFill>
              </a:rPr>
              <a:t>semitism</a:t>
            </a:r>
            <a:r>
              <a:rPr lang="en-US" dirty="0" smtClean="0">
                <a:solidFill>
                  <a:srgbClr val="FFFF00"/>
                </a:solidFill>
              </a:rPr>
              <a:t>, not only survived but thrived, gaining popularity both West and East’ (Edward Kessler).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Rise of Anti-Semitism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Wilhelm Marr (1819-1904):</a:t>
            </a:r>
            <a:r>
              <a:rPr lang="en-US" dirty="0" smtClean="0"/>
              <a:t> first known example of the term ‘anti-Semitism’. Marr regarded Jews as different biologically from the Teutonic race. He viewed them as a threat to the people of Northern Europe. </a:t>
            </a:r>
          </a:p>
          <a:p>
            <a:r>
              <a:rPr lang="en-US" dirty="0" smtClean="0"/>
              <a:t>Developments in France at the end of the 19</a:t>
            </a:r>
            <a:r>
              <a:rPr lang="en-US" baseline="30000" dirty="0" smtClean="0"/>
              <a:t>th</a:t>
            </a:r>
            <a:r>
              <a:rPr lang="en-US" dirty="0" smtClean="0"/>
              <a:t> century: </a:t>
            </a:r>
            <a:r>
              <a:rPr lang="en-US" dirty="0" smtClean="0"/>
              <a:t>Jews held responsible for the fall of the </a:t>
            </a:r>
            <a:r>
              <a:rPr lang="en-US" dirty="0" smtClean="0"/>
              <a:t>Union </a:t>
            </a:r>
            <a:r>
              <a:rPr lang="en-US" dirty="0" err="1" smtClean="0"/>
              <a:t>Générale</a:t>
            </a:r>
            <a:r>
              <a:rPr lang="en-US" dirty="0" smtClean="0"/>
              <a:t> bank.</a:t>
            </a:r>
            <a:endParaRPr lang="en-US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Dreyfus Affair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 smtClean="0"/>
              <a:t>	‘</a:t>
            </a:r>
            <a:r>
              <a:rPr lang="en-US" dirty="0" err="1" smtClean="0"/>
              <a:t>L’affaire</a:t>
            </a:r>
            <a:r>
              <a:rPr lang="en-US" dirty="0" smtClean="0"/>
              <a:t> </a:t>
            </a:r>
            <a:r>
              <a:rPr lang="en-US" dirty="0" smtClean="0"/>
              <a:t>Dreyfus’ (1894</a:t>
            </a:r>
            <a:r>
              <a:rPr lang="en-US" dirty="0" smtClean="0"/>
              <a:t>-95</a:t>
            </a:r>
            <a:r>
              <a:rPr lang="en-US" dirty="0" smtClean="0"/>
              <a:t>):</a:t>
            </a:r>
            <a:r>
              <a:rPr lang="en-US" dirty="0" smtClean="0"/>
              <a:t> Captain Albert </a:t>
            </a:r>
            <a:r>
              <a:rPr lang="en-US" dirty="0" smtClean="0"/>
              <a:t>Dreyfus</a:t>
            </a:r>
            <a:r>
              <a:rPr lang="en-US" dirty="0" smtClean="0"/>
              <a:t> accused of betraying his country to the Germans. He was sentenced to life imprisonment.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smtClean="0"/>
              <a:t>Emile </a:t>
            </a:r>
            <a:r>
              <a:rPr lang="en-US" dirty="0" smtClean="0"/>
              <a:t>Zola</a:t>
            </a:r>
            <a:r>
              <a:rPr lang="en-US" dirty="0" smtClean="0"/>
              <a:t> protested against his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treatment (anti-Semitic) but the </a:t>
            </a:r>
          </a:p>
          <a:p>
            <a:pPr>
              <a:buNone/>
            </a:pPr>
            <a:r>
              <a:rPr lang="en-US" dirty="0" smtClean="0"/>
              <a:t>	decision was defended by the </a:t>
            </a:r>
          </a:p>
          <a:p>
            <a:pPr>
              <a:buNone/>
            </a:pPr>
            <a:r>
              <a:rPr lang="en-US" dirty="0" smtClean="0"/>
              <a:t>	Catholic Church in France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 descr="220px-Degradation_alfred_dreyfu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3429000"/>
            <a:ext cx="2514600" cy="2971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Anti-Semitism in Russia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Numerous attacks against Jews in the 18</a:t>
            </a:r>
            <a:r>
              <a:rPr lang="en-US" baseline="30000" dirty="0" smtClean="0"/>
              <a:t>th</a:t>
            </a:r>
            <a:r>
              <a:rPr lang="en-US" dirty="0" smtClean="0"/>
              <a:t> and 19</a:t>
            </a:r>
            <a:r>
              <a:rPr lang="en-US" baseline="30000" dirty="0" smtClean="0"/>
              <a:t>th</a:t>
            </a:r>
            <a:r>
              <a:rPr lang="en-US" dirty="0" smtClean="0"/>
              <a:t> centuries.</a:t>
            </a:r>
          </a:p>
          <a:p>
            <a:r>
              <a:rPr lang="en-US" dirty="0" smtClean="0"/>
              <a:t>Half the Jewish population during this period lived in Russia.</a:t>
            </a:r>
          </a:p>
          <a:p>
            <a:r>
              <a:rPr lang="en-US" dirty="0" smtClean="0"/>
              <a:t>Attempt to restrict them in designated areas </a:t>
            </a:r>
            <a:r>
              <a:rPr lang="en-US" dirty="0" smtClean="0"/>
              <a:t>(</a:t>
            </a:r>
            <a:r>
              <a:rPr lang="en-US" dirty="0" smtClean="0"/>
              <a:t>1791,</a:t>
            </a:r>
            <a:r>
              <a:rPr lang="en-US" dirty="0" smtClean="0"/>
              <a:t> </a:t>
            </a:r>
            <a:r>
              <a:rPr lang="en-US" dirty="0" smtClean="0"/>
              <a:t>the</a:t>
            </a:r>
            <a:r>
              <a:rPr lang="en-US" dirty="0" smtClean="0"/>
              <a:t> </a:t>
            </a:r>
            <a:r>
              <a:rPr lang="en-US" dirty="0" smtClean="0"/>
              <a:t>Pale);</a:t>
            </a:r>
            <a:r>
              <a:rPr lang="en-US" dirty="0" smtClean="0"/>
              <a:t> permission required to move to other areas.</a:t>
            </a:r>
          </a:p>
          <a:p>
            <a:r>
              <a:rPr lang="en-US" dirty="0" smtClean="0"/>
              <a:t>Pogrom (</a:t>
            </a:r>
            <a:r>
              <a:rPr lang="en-US" dirty="0" smtClean="0"/>
              <a:t>‘destruction’</a:t>
            </a:r>
            <a:r>
              <a:rPr lang="en-US" dirty="0" smtClean="0"/>
              <a:t>)</a:t>
            </a:r>
            <a:r>
              <a:rPr lang="en-US" dirty="0" smtClean="0"/>
              <a:t> was a regular occurrence (</a:t>
            </a:r>
            <a:r>
              <a:rPr lang="en-US" dirty="0" smtClean="0"/>
              <a:t>1881, 1903, 1905).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Jewish Pogroms</a:t>
            </a:r>
            <a:endParaRPr lang="en-US" dirty="0"/>
          </a:p>
        </p:txBody>
      </p:sp>
      <p:pic>
        <p:nvPicPr>
          <p:cNvPr id="4" name="Content Placeholder 3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00" y="1417638"/>
            <a:ext cx="3213100" cy="1968500"/>
          </a:xfrm>
        </p:spPr>
      </p:pic>
      <p:pic>
        <p:nvPicPr>
          <p:cNvPr id="6" name="Picture 5" descr="images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1200" y="3124200"/>
            <a:ext cx="4648200" cy="3340100"/>
          </a:xfrm>
          <a:prstGeom prst="rect">
            <a:avLst/>
          </a:prstGeom>
        </p:spPr>
      </p:pic>
      <p:pic>
        <p:nvPicPr>
          <p:cNvPr id="7" name="Picture 6" descr="pogrom-medre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3600" y="1417638"/>
            <a:ext cx="2743200" cy="213969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Road to Auschwitz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Adolf </a:t>
            </a:r>
            <a:r>
              <a:rPr lang="en-US" dirty="0" smtClean="0"/>
              <a:t>Hitler (1889-1945)</a:t>
            </a:r>
            <a:r>
              <a:rPr lang="en-US" dirty="0" smtClean="0"/>
              <a:t> and the Nazi party were motivated by hatred </a:t>
            </a:r>
            <a:r>
              <a:rPr lang="en-US" dirty="0" smtClean="0"/>
              <a:t>towards</a:t>
            </a:r>
            <a:r>
              <a:rPr lang="en-US" dirty="0" smtClean="0"/>
              <a:t> the Jews as a race (anti-Semitism) not because of their religion (anti-Judaism).</a:t>
            </a:r>
          </a:p>
          <a:p>
            <a:r>
              <a:rPr lang="en-US" dirty="0" smtClean="0"/>
              <a:t>Propaganda against the Jews: responsible for the fall of Germany during World War I.</a:t>
            </a:r>
          </a:p>
          <a:p>
            <a:r>
              <a:rPr lang="en-US" dirty="0" smtClean="0"/>
              <a:t>The fall of the </a:t>
            </a:r>
            <a:r>
              <a:rPr lang="en-US" dirty="0" smtClean="0"/>
              <a:t>Weimar Republic due to the financial corruption caused by the Jews. 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dolf-hitler1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457200"/>
            <a:ext cx="4043286" cy="2924373"/>
          </a:xfrm>
        </p:spPr>
      </p:pic>
      <p:pic>
        <p:nvPicPr>
          <p:cNvPr id="5" name="Picture 4" descr="09_warton_einsatzgruppen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486" y="3657600"/>
            <a:ext cx="3429000" cy="2540000"/>
          </a:xfrm>
          <a:prstGeom prst="rect">
            <a:avLst/>
          </a:prstGeom>
        </p:spPr>
      </p:pic>
      <p:pic>
        <p:nvPicPr>
          <p:cNvPr id="6" name="Picture 5" descr="Birkenau09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6645" y="826180"/>
            <a:ext cx="3880155" cy="3205272"/>
          </a:xfrm>
          <a:prstGeom prst="rect">
            <a:avLst/>
          </a:prstGeom>
        </p:spPr>
      </p:pic>
      <p:pic>
        <p:nvPicPr>
          <p:cNvPr id="8" name="Picture 7" descr="Jude-Star-of-David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34000" y="4031452"/>
            <a:ext cx="2737979" cy="222944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Nazi </a:t>
            </a:r>
            <a:r>
              <a:rPr lang="en-US" dirty="0" smtClean="0"/>
              <a:t>Propaganda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 </a:t>
            </a:r>
            <a:r>
              <a:rPr lang="en-US" i="1" dirty="0" err="1" smtClean="0"/>
              <a:t>Mein</a:t>
            </a:r>
            <a:r>
              <a:rPr lang="en-US" i="1" dirty="0" smtClean="0"/>
              <a:t> </a:t>
            </a:r>
            <a:r>
              <a:rPr lang="en-US" i="1" dirty="0" err="1" smtClean="0"/>
              <a:t>Kampf</a:t>
            </a:r>
            <a:r>
              <a:rPr lang="en-US" i="1" dirty="0" smtClean="0"/>
              <a:t> </a:t>
            </a:r>
            <a:r>
              <a:rPr lang="en-US" dirty="0" smtClean="0"/>
              <a:t>(1925)</a:t>
            </a:r>
            <a:r>
              <a:rPr lang="en-US" dirty="0" smtClean="0"/>
              <a:t> Hitler used Christian/religious language to incite hatred against the Jews.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‘I believe that I am acting in accordance with the will of the Almighty Creator; as I defend myself against the Jew, I fight for the word of the Lord’ </a:t>
            </a:r>
            <a:r>
              <a:rPr lang="en-US" dirty="0" smtClean="0">
                <a:solidFill>
                  <a:srgbClr val="FFFF00"/>
                </a:solidFill>
              </a:rPr>
              <a:t>(Hitler, </a:t>
            </a:r>
            <a:r>
              <a:rPr lang="en-US" i="1" dirty="0" err="1" smtClean="0">
                <a:solidFill>
                  <a:srgbClr val="FFFF00"/>
                </a:solidFill>
              </a:rPr>
              <a:t>Mein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Kampf</a:t>
            </a:r>
            <a:r>
              <a:rPr lang="en-US" dirty="0" smtClean="0">
                <a:solidFill>
                  <a:srgbClr val="FFFF00"/>
                </a:solidFill>
              </a:rPr>
              <a:t>).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Nazi Propaganda</a:t>
            </a:r>
            <a:endParaRPr lang="en-US" dirty="0"/>
          </a:p>
        </p:txBody>
      </p:sp>
      <p:pic>
        <p:nvPicPr>
          <p:cNvPr id="4" name="Content Placeholder 3" descr="images-3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14400" y="1752600"/>
            <a:ext cx="3352800" cy="4419600"/>
          </a:xfrm>
        </p:spPr>
      </p:pic>
      <p:pic>
        <p:nvPicPr>
          <p:cNvPr id="5" name="Picture 4" descr="images-4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752600"/>
            <a:ext cx="3111500" cy="42672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Nazi Propaganda</a:t>
            </a:r>
            <a:endParaRPr lang="en-US" dirty="0"/>
          </a:p>
        </p:txBody>
      </p:sp>
      <p:pic>
        <p:nvPicPr>
          <p:cNvPr id="4" name="Content Placeholder 3" descr="DownloadedFile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417638"/>
            <a:ext cx="2565400" cy="3162300"/>
          </a:xfrm>
        </p:spPr>
      </p:pic>
      <p:pic>
        <p:nvPicPr>
          <p:cNvPr id="8" name="Picture 7" descr="images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400" y="1473200"/>
            <a:ext cx="2349500" cy="3454400"/>
          </a:xfrm>
          <a:prstGeom prst="rect">
            <a:avLst/>
          </a:prstGeom>
        </p:spPr>
      </p:pic>
      <p:pic>
        <p:nvPicPr>
          <p:cNvPr id="9" name="Picture 8" descr="images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5000" y="2890838"/>
            <a:ext cx="2692400" cy="33782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50593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1933</a:t>
            </a:r>
            <a:r>
              <a:rPr lang="en-US" dirty="0" smtClean="0"/>
              <a:t>:</a:t>
            </a:r>
            <a:r>
              <a:rPr lang="en-US" dirty="0" smtClean="0"/>
              <a:t> </a:t>
            </a:r>
            <a:r>
              <a:rPr lang="en-US" dirty="0" smtClean="0"/>
              <a:t>burning of Jewish books</a:t>
            </a:r>
            <a:r>
              <a:rPr lang="en-US" dirty="0" smtClean="0"/>
              <a:t>. Jewish scholars and musicians were being removed from institutions. </a:t>
            </a:r>
            <a:endParaRPr lang="en-US" dirty="0"/>
          </a:p>
        </p:txBody>
      </p:sp>
      <p:pic>
        <p:nvPicPr>
          <p:cNvPr id="5" name="Picture 4" descr="DownloadedFile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3586163"/>
            <a:ext cx="3200400" cy="2540000"/>
          </a:xfrm>
          <a:prstGeom prst="rect">
            <a:avLst/>
          </a:prstGeom>
        </p:spPr>
      </p:pic>
      <p:pic>
        <p:nvPicPr>
          <p:cNvPr id="6" name="Picture 5" descr="DownloadedFile-1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3200400"/>
            <a:ext cx="3352800" cy="24257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838200"/>
            <a:ext cx="8229600" cy="52879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1935</a:t>
            </a:r>
            <a:r>
              <a:rPr lang="en-US" dirty="0" smtClean="0"/>
              <a:t>:</a:t>
            </a:r>
            <a:r>
              <a:rPr lang="en-US" dirty="0" smtClean="0"/>
              <a:t> all forms of communication between Jews and other people was prohibited.</a:t>
            </a:r>
            <a:endParaRPr lang="en-US" dirty="0"/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600" y="2667000"/>
            <a:ext cx="4648200" cy="304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09600"/>
            <a:ext cx="8229600" cy="5516563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	1938</a:t>
            </a:r>
            <a:r>
              <a:rPr lang="en-US" dirty="0" smtClean="0"/>
              <a:t>:</a:t>
            </a:r>
            <a:r>
              <a:rPr lang="en-US" dirty="0" smtClean="0"/>
              <a:t> all Jews were forced to register their possessions, and all Jewish movements and communities were placed under the control of the secret police (the Gestapo</a:t>
            </a:r>
            <a:r>
              <a:rPr lang="en-US" dirty="0" smtClean="0"/>
              <a:t>).</a:t>
            </a:r>
            <a:endParaRPr lang="en-US" dirty="0"/>
          </a:p>
        </p:txBody>
      </p:sp>
      <p:pic>
        <p:nvPicPr>
          <p:cNvPr id="4" name="Picture 3" descr="images-2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0" y="3276600"/>
            <a:ext cx="3810000" cy="225583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images-1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48200" y="2362200"/>
            <a:ext cx="3962400" cy="3962400"/>
          </a:xfrm>
        </p:spPr>
      </p:pic>
      <p:pic>
        <p:nvPicPr>
          <p:cNvPr id="11" name="Picture 10" descr="DownloadedFile-2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990600"/>
            <a:ext cx="3962400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txBody>
          <a:bodyPr/>
          <a:lstStyle/>
          <a:p>
            <a:r>
              <a:rPr lang="en-US" dirty="0" smtClean="0"/>
              <a:t> 9-10</a:t>
            </a:r>
            <a:r>
              <a:rPr lang="en-US" dirty="0" smtClean="0"/>
              <a:t> November </a:t>
            </a:r>
            <a:r>
              <a:rPr lang="en-US" dirty="0" smtClean="0"/>
              <a:t>1938 – </a:t>
            </a:r>
            <a:r>
              <a:rPr lang="en-US" i="1" dirty="0" err="1" smtClean="0"/>
              <a:t>Kristallnacht</a:t>
            </a:r>
            <a:r>
              <a:rPr lang="en-US" i="1" dirty="0" smtClean="0"/>
              <a:t> –</a:t>
            </a:r>
            <a:r>
              <a:rPr lang="en-US" i="1" dirty="0" smtClean="0"/>
              <a:t> </a:t>
            </a:r>
            <a:r>
              <a:rPr lang="en-US" dirty="0" smtClean="0"/>
              <a:t>night of the broken glass </a:t>
            </a:r>
            <a:r>
              <a:rPr lang="en-US" dirty="0" smtClean="0"/>
              <a:t>–</a:t>
            </a:r>
            <a:r>
              <a:rPr lang="en-US" dirty="0" smtClean="0"/>
              <a:t> when 300 synagogues, Jewish homes and businesses were destroyed in German cities. </a:t>
            </a:r>
            <a:endParaRPr lang="en-US" dirty="0"/>
          </a:p>
        </p:txBody>
      </p:sp>
      <p:pic>
        <p:nvPicPr>
          <p:cNvPr id="5" name="Picture 4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3124200"/>
            <a:ext cx="3098800" cy="2616200"/>
          </a:xfrm>
          <a:prstGeom prst="rect">
            <a:avLst/>
          </a:prstGeom>
        </p:spPr>
      </p:pic>
      <p:pic>
        <p:nvPicPr>
          <p:cNvPr id="6" name="Picture 5" descr="DownloadedFile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3124200"/>
            <a:ext cx="3467100" cy="26162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Beginning of World War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Whe</a:t>
            </a:r>
            <a:r>
              <a:rPr lang="en-US" dirty="0" smtClean="0"/>
              <a:t>n Poland was captured in</a:t>
            </a:r>
            <a:r>
              <a:rPr lang="en-US" dirty="0" smtClean="0"/>
              <a:t> </a:t>
            </a:r>
            <a:r>
              <a:rPr lang="en-US" dirty="0" smtClean="0"/>
              <a:t>1939,</a:t>
            </a:r>
            <a:r>
              <a:rPr lang="en-US" dirty="0" smtClean="0"/>
              <a:t> Jewish possessions were confiscated.</a:t>
            </a:r>
          </a:p>
          <a:p>
            <a:r>
              <a:rPr lang="en-US" dirty="0" smtClean="0"/>
              <a:t>Enforced hard </a:t>
            </a:r>
            <a:r>
              <a:rPr lang="en-US" dirty="0" err="1" smtClean="0"/>
              <a:t>labour</a:t>
            </a:r>
            <a:r>
              <a:rPr lang="en-US" dirty="0" smtClean="0"/>
              <a:t>: ‘destruction through work’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After Hitler entered Russia (</a:t>
            </a:r>
            <a:r>
              <a:rPr lang="en-US" dirty="0" smtClean="0"/>
              <a:t>1941),</a:t>
            </a:r>
            <a:r>
              <a:rPr lang="en-US" dirty="0" smtClean="0"/>
              <a:t> the Jews were gathered and taken to the edge of towns to be shot and buried. </a:t>
            </a:r>
          </a:p>
          <a:p>
            <a:r>
              <a:rPr lang="en-US" dirty="0" smtClean="0"/>
              <a:t>October-December 1941</a:t>
            </a:r>
            <a:r>
              <a:rPr lang="en-US" dirty="0" smtClean="0"/>
              <a:t>: 300,000</a:t>
            </a:r>
            <a:r>
              <a:rPr lang="en-US" dirty="0" smtClean="0"/>
              <a:t> Jews were killed.</a:t>
            </a:r>
          </a:p>
          <a:p>
            <a:r>
              <a:rPr lang="en-US" dirty="0" smtClean="0"/>
              <a:t>1942:</a:t>
            </a:r>
            <a:r>
              <a:rPr lang="en-US" dirty="0" smtClean="0"/>
              <a:t> 900,000 Jews were killed.</a:t>
            </a:r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Gas Chambers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US" dirty="0" smtClean="0"/>
              <a:t>1941:</a:t>
            </a:r>
            <a:r>
              <a:rPr lang="en-US" dirty="0" smtClean="0"/>
              <a:t> building of the concentration camps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>
                <a:solidFill>
                  <a:srgbClr val="FFFF00"/>
                </a:solidFill>
              </a:rPr>
              <a:t>Chelmno</a:t>
            </a:r>
            <a:r>
              <a:rPr lang="en-US" dirty="0" smtClean="0">
                <a:solidFill>
                  <a:srgbClr val="FFFF00"/>
                </a:solidFill>
              </a:rPr>
              <a:t>       Auschwitz       </a:t>
            </a:r>
            <a:r>
              <a:rPr lang="en-US" dirty="0" err="1" smtClean="0">
                <a:solidFill>
                  <a:srgbClr val="FFFF00"/>
                </a:solidFill>
              </a:rPr>
              <a:t>Majdanek</a:t>
            </a:r>
            <a:r>
              <a:rPr lang="en-US" dirty="0" smtClean="0">
                <a:solidFill>
                  <a:srgbClr val="FFFF00"/>
                </a:solidFill>
              </a:rPr>
              <a:t>      </a:t>
            </a:r>
            <a:r>
              <a:rPr lang="en-US" dirty="0" err="1" smtClean="0">
                <a:solidFill>
                  <a:srgbClr val="FFFF00"/>
                </a:solidFill>
              </a:rPr>
              <a:t>Sobibor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                        Treblinka           </a:t>
            </a:r>
            <a:r>
              <a:rPr lang="en-US" dirty="0" err="1" smtClean="0">
                <a:solidFill>
                  <a:srgbClr val="FFFF00"/>
                </a:solidFill>
              </a:rPr>
              <a:t>Belzec</a:t>
            </a: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Strategy of the Nazis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January</a:t>
            </a:r>
            <a:r>
              <a:rPr lang="en-US" dirty="0" smtClean="0"/>
              <a:t> </a:t>
            </a:r>
            <a:r>
              <a:rPr lang="en-US" dirty="0" smtClean="0"/>
              <a:t>1942,</a:t>
            </a:r>
            <a:r>
              <a:rPr lang="en-US" dirty="0" smtClean="0"/>
              <a:t> Conference in </a:t>
            </a:r>
            <a:r>
              <a:rPr lang="en-US" dirty="0" err="1" smtClean="0"/>
              <a:t>Wahnsee</a:t>
            </a:r>
            <a:r>
              <a:rPr lang="en-US" dirty="0" smtClean="0"/>
              <a:t>:</a:t>
            </a:r>
            <a:r>
              <a:rPr lang="en-US" dirty="0" smtClean="0"/>
              <a:t> transfer of Jews </a:t>
            </a:r>
            <a:r>
              <a:rPr lang="en-US" dirty="0" smtClean="0"/>
              <a:t>to the camps from various parts of Europe </a:t>
            </a:r>
            <a:r>
              <a:rPr lang="en-US" dirty="0" smtClean="0"/>
              <a:t>– </a:t>
            </a:r>
            <a:r>
              <a:rPr lang="en-US" dirty="0" smtClean="0"/>
              <a:t>‘the Final Solution’.</a:t>
            </a:r>
            <a:endParaRPr lang="en-US" dirty="0" smtClean="0"/>
          </a:p>
          <a:p>
            <a:r>
              <a:rPr lang="en-US" dirty="0" smtClean="0"/>
              <a:t>The elderly and infirm were the first to be targeted</a:t>
            </a:r>
          </a:p>
          <a:p>
            <a:r>
              <a:rPr lang="en-US" dirty="0" smtClean="0"/>
              <a:t>Young and fit people were forced to undertake hard </a:t>
            </a:r>
            <a:r>
              <a:rPr lang="en-US" dirty="0" err="1" smtClean="0"/>
              <a:t>labour</a:t>
            </a:r>
            <a:r>
              <a:rPr lang="en-US" dirty="0" smtClean="0"/>
              <a:t>.</a:t>
            </a:r>
            <a:endParaRPr lang="en-US" dirty="0" smtClean="0"/>
          </a:p>
          <a:p>
            <a:r>
              <a:rPr lang="en-US" dirty="0" smtClean="0"/>
              <a:t>Auschwitz</a:t>
            </a:r>
            <a:r>
              <a:rPr lang="en-US" dirty="0" smtClean="0"/>
              <a:t> could hold </a:t>
            </a:r>
            <a:r>
              <a:rPr lang="en-US" dirty="0" smtClean="0"/>
              <a:t>140,000</a:t>
            </a:r>
            <a:r>
              <a:rPr lang="en-US" dirty="0" smtClean="0"/>
              <a:t> people.</a:t>
            </a:r>
          </a:p>
          <a:p>
            <a:r>
              <a:rPr lang="en-US" dirty="0" smtClean="0"/>
              <a:t>Five furnaces that could remove 10,000 people every day.</a:t>
            </a:r>
          </a:p>
          <a:p>
            <a:r>
              <a:rPr lang="en-US" dirty="0" smtClean="0"/>
              <a:t>1.1 million people were killed in </a:t>
            </a:r>
            <a:r>
              <a:rPr lang="en-US" dirty="0" smtClean="0"/>
              <a:t>Auschwitz.</a:t>
            </a:r>
          </a:p>
          <a:p>
            <a:endParaRPr lang="en-US" dirty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mages.jpe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2300" y="3657600"/>
            <a:ext cx="3136900" cy="2971800"/>
          </a:xfrm>
        </p:spPr>
      </p:pic>
      <p:pic>
        <p:nvPicPr>
          <p:cNvPr id="5" name="Picture 4" descr="DownloadedFile-3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2667000"/>
            <a:ext cx="3263900" cy="2489200"/>
          </a:xfrm>
          <a:prstGeom prst="rect">
            <a:avLst/>
          </a:prstGeom>
        </p:spPr>
      </p:pic>
      <p:pic>
        <p:nvPicPr>
          <p:cNvPr id="6" name="Picture 5" descr="images-2.jpe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500" y="4622800"/>
            <a:ext cx="2451100" cy="1752600"/>
          </a:xfrm>
          <a:prstGeom prst="rect">
            <a:avLst/>
          </a:prstGeom>
        </p:spPr>
      </p:pic>
      <p:pic>
        <p:nvPicPr>
          <p:cNvPr id="8" name="Picture 7" descr="images-3.jpe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9200" y="533400"/>
            <a:ext cx="3810000" cy="2133600"/>
          </a:xfrm>
          <a:prstGeom prst="rect">
            <a:avLst/>
          </a:prstGeom>
        </p:spPr>
      </p:pic>
      <p:pic>
        <p:nvPicPr>
          <p:cNvPr id="9" name="Picture 8" descr="images-1.jpe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500" y="279400"/>
            <a:ext cx="3403600" cy="2387600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Nazi Campaign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To kill all Jews, including those who had converted to Christianity. </a:t>
            </a:r>
          </a:p>
          <a:p>
            <a:r>
              <a:rPr lang="en-US" dirty="0" smtClean="0"/>
              <a:t>Edith </a:t>
            </a:r>
            <a:r>
              <a:rPr lang="en-US" dirty="0" smtClean="0"/>
              <a:t>Stein, a Carmelite nun, was killed in Auschwitz </a:t>
            </a:r>
            <a:r>
              <a:rPr lang="en-US" dirty="0" smtClean="0"/>
              <a:t>i</a:t>
            </a:r>
            <a:r>
              <a:rPr lang="en-US" dirty="0" smtClean="0"/>
              <a:t>n </a:t>
            </a:r>
            <a:r>
              <a:rPr lang="en-US" dirty="0" smtClean="0"/>
              <a:t>1942.</a:t>
            </a:r>
            <a:r>
              <a:rPr lang="en-US" dirty="0" smtClean="0"/>
              <a:t> She was canonized as a martyr in 1998.</a:t>
            </a:r>
          </a:p>
          <a:p>
            <a:r>
              <a:rPr lang="en-US" dirty="0" smtClean="0"/>
              <a:t>By </a:t>
            </a:r>
            <a:r>
              <a:rPr lang="en-US" dirty="0" smtClean="0"/>
              <a:t>1945 6 million Jews had died.</a:t>
            </a:r>
          </a:p>
          <a:p>
            <a:r>
              <a:rPr lang="en-US" dirty="0" smtClean="0"/>
              <a:t>90%</a:t>
            </a:r>
            <a:r>
              <a:rPr lang="en-US" dirty="0" smtClean="0"/>
              <a:t> of the Jewish population of Poland, Latvia, Lithuania, Estonia, Germany, Austria.</a:t>
            </a:r>
            <a:endParaRPr lang="en-US" dirty="0" smtClean="0"/>
          </a:p>
          <a:p>
            <a:r>
              <a:rPr lang="en-US" dirty="0" smtClean="0"/>
              <a:t>70%</a:t>
            </a:r>
            <a:r>
              <a:rPr lang="en-US" dirty="0" smtClean="0"/>
              <a:t> of the Jewish populatio</a:t>
            </a:r>
            <a:r>
              <a:rPr lang="en-US" dirty="0" smtClean="0"/>
              <a:t>n of Russia, the Ukraine, Belgium, Yugoslavia, Norway and Romania.</a:t>
            </a:r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Church and the Jews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Many German churches accept the Nazi policy (‘race, land and blood’).</a:t>
            </a:r>
          </a:p>
          <a:p>
            <a:r>
              <a:rPr lang="en-US" dirty="0" smtClean="0"/>
              <a:t>Protests emerge from some circles: a meeting of churches in 1947 in Switzerland</a:t>
            </a:r>
            <a:r>
              <a:rPr lang="en-US" smtClean="0"/>
              <a:t>; call for </a:t>
            </a:r>
            <a:r>
              <a:rPr lang="en-US" dirty="0" smtClean="0"/>
              <a:t>a new perspective on Judaism and its people.</a:t>
            </a:r>
          </a:p>
          <a:p>
            <a:r>
              <a:rPr lang="en-US" dirty="0" smtClean="0"/>
              <a:t>World Council of Churches: need to include the Jews in the missionary work of the Church.</a:t>
            </a:r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854</Words>
  <Application>Microsoft Macintosh PowerPoint</Application>
  <PresentationFormat>On-screen Show (4:3)</PresentationFormat>
  <Paragraphs>67</Paragraphs>
  <Slides>22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Introduction to Judaism</vt:lpstr>
      <vt:lpstr>The Age of the Enlightenment</vt:lpstr>
      <vt:lpstr>The Rise of Anti-Semitism</vt:lpstr>
      <vt:lpstr>The Dreyfus Affair</vt:lpstr>
      <vt:lpstr>Anti-Semitism in Russia</vt:lpstr>
      <vt:lpstr>Jewish Pogroms</vt:lpstr>
      <vt:lpstr>The Road to Auschwitz</vt:lpstr>
      <vt:lpstr>Slide 8</vt:lpstr>
      <vt:lpstr>Nazi Propaganda</vt:lpstr>
      <vt:lpstr>Nazi Propaganda</vt:lpstr>
      <vt:lpstr>Nazi Propaganda</vt:lpstr>
      <vt:lpstr> </vt:lpstr>
      <vt:lpstr>Slide 13</vt:lpstr>
      <vt:lpstr>Slide 14</vt:lpstr>
      <vt:lpstr>Slide 15</vt:lpstr>
      <vt:lpstr>Slide 16</vt:lpstr>
      <vt:lpstr>The Beginning of World War II</vt:lpstr>
      <vt:lpstr>The Gas Chambers</vt:lpstr>
      <vt:lpstr>The Strategy of the Nazis</vt:lpstr>
      <vt:lpstr>Slide 20</vt:lpstr>
      <vt:lpstr>The Nazi Campaign</vt:lpstr>
      <vt:lpstr>The Church and the Jews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Judaism</dc:title>
  <dc:creator>Catrin Williams</dc:creator>
  <cp:lastModifiedBy>Catrin Williams</cp:lastModifiedBy>
  <cp:revision>10</cp:revision>
  <dcterms:created xsi:type="dcterms:W3CDTF">2013-12-09T11:24:57Z</dcterms:created>
  <dcterms:modified xsi:type="dcterms:W3CDTF">2013-12-09T14:54:49Z</dcterms:modified>
</cp:coreProperties>
</file>