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84" r:id="rId2"/>
  </p:sldMasterIdLst>
  <p:notesMasterIdLst>
    <p:notesMasterId r:id="rId16"/>
  </p:notesMasterIdLst>
  <p:sldIdLst>
    <p:sldId id="256" r:id="rId3"/>
    <p:sldId id="257" r:id="rId4"/>
    <p:sldId id="259" r:id="rId5"/>
    <p:sldId id="1092" r:id="rId6"/>
    <p:sldId id="1095" r:id="rId7"/>
    <p:sldId id="1086" r:id="rId8"/>
    <p:sldId id="1093" r:id="rId9"/>
    <p:sldId id="1094" r:id="rId10"/>
    <p:sldId id="1083" r:id="rId11"/>
    <p:sldId id="1084" r:id="rId12"/>
    <p:sldId id="1085" r:id="rId13"/>
    <p:sldId id="967" r:id="rId14"/>
    <p:sldId id="269" r:id="rId15"/>
  </p:sldIdLst>
  <p:sldSz cx="18288000" cy="10287000"/>
  <p:notesSz cx="6858000" cy="9144000"/>
  <p:embeddedFontLst>
    <p:embeddedFont>
      <p:font typeface="Meiryo" panose="020B0604030504040204" pitchFamily="34" charset="-128"/>
      <p:regular r:id="rId17"/>
      <p:bold r:id="rId18"/>
      <p:italic r:id="rId19"/>
      <p:boldItalic r:id="rId20"/>
    </p:embeddedFont>
    <p:embeddedFont>
      <p:font typeface="Berlin Sans FB" panose="020E0602020502020306" pitchFamily="34" charset="0"/>
      <p:regular r:id="rId21"/>
      <p:bold r:id="rId22"/>
    </p:embeddedFont>
    <p:embeddedFont>
      <p:font typeface="Public Sans" panose="020B0604020202020204" charset="0"/>
      <p:regular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D1B6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6DE424-EC83-48ED-B0F0-24C453E60F71}" v="28" dt="2026-04-22T07:04:10.2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>
        <p:scale>
          <a:sx n="62" d="100"/>
          <a:sy n="62" d="100"/>
        </p:scale>
        <p:origin x="188" y="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2.fntdata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font" Target="fonts/font5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1.fntdata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7.fntdata"/><Relationship Id="rId28" Type="http://schemas.microsoft.com/office/2015/10/relationships/revisionInfo" Target="revisionInfo.xml"/><Relationship Id="rId10" Type="http://schemas.openxmlformats.org/officeDocument/2006/relationships/slide" Target="slides/slide8.xml"/><Relationship Id="rId19" Type="http://schemas.openxmlformats.org/officeDocument/2006/relationships/font" Target="fonts/font3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6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21.04.2026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90763" y="512763"/>
            <a:ext cx="4562475" cy="25669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Read out the bed words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9C5E4A6-7B1B-B349-9119-F8C4EEFEB5C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6288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7136" y="2983261"/>
            <a:ext cx="15544800" cy="22050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38736" y="5616923"/>
            <a:ext cx="12801600" cy="26289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429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114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800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486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1072" y="9788016"/>
            <a:ext cx="1942256" cy="327783"/>
          </a:xfrm>
        </p:spPr>
        <p:txBody>
          <a:bodyPr/>
          <a:lstStyle/>
          <a:p>
            <a:fld id="{9C64F3F4-CE19-49F8-9EF4-FF4EE52031C2}" type="datetimeFigureOut">
              <a:rPr lang="en-GB" smtClean="0"/>
              <a:pPr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279904" y="9571993"/>
            <a:ext cx="5791200" cy="547688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7900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2400302"/>
            <a:ext cx="16459200" cy="587554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21/04/2026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63680" y="9692671"/>
            <a:ext cx="5791200" cy="547688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48744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7136" y="5989625"/>
            <a:ext cx="15544800" cy="2043113"/>
          </a:xfrm>
        </p:spPr>
        <p:txBody>
          <a:bodyPr anchor="t"/>
          <a:lstStyle>
            <a:lvl1pPr algn="l">
              <a:defRPr sz="6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136" y="3739345"/>
            <a:ext cx="15544800" cy="2250281"/>
          </a:xfrm>
        </p:spPr>
        <p:txBody>
          <a:bodyPr anchor="b"/>
          <a:lstStyle>
            <a:lvl1pPr marL="0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1pPr>
            <a:lvl2pPr marL="68580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2pPr>
            <a:lvl3pPr marL="1371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20574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4pPr>
            <a:lvl5pPr marL="27432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5pPr>
            <a:lvl6pPr marL="34290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6pPr>
            <a:lvl7pPr marL="41148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7pPr>
            <a:lvl8pPr marL="48006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8pPr>
            <a:lvl9pPr marL="54864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21/04/2026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055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2400302"/>
            <a:ext cx="8077200" cy="5983560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0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296400" y="2400302"/>
            <a:ext cx="8077200" cy="5983560"/>
          </a:xfrm>
        </p:spPr>
        <p:txBody>
          <a:bodyPr/>
          <a:lstStyle>
            <a:lvl1pPr>
              <a:defRPr sz="4200"/>
            </a:lvl1pPr>
            <a:lvl2pPr>
              <a:defRPr sz="3600"/>
            </a:lvl2pPr>
            <a:lvl3pPr>
              <a:defRPr sz="30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21/04/2026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7421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302670"/>
            <a:ext cx="8080376" cy="959643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4400" y="3262313"/>
            <a:ext cx="8080376" cy="5121548"/>
          </a:xfrm>
        </p:spPr>
        <p:txBody>
          <a:bodyPr/>
          <a:lstStyle>
            <a:lvl1pPr>
              <a:defRPr sz="3600"/>
            </a:lvl1pPr>
            <a:lvl2pPr>
              <a:defRPr sz="30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290051" y="2302670"/>
            <a:ext cx="8083550" cy="959643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290051" y="3262313"/>
            <a:ext cx="8083550" cy="5121548"/>
          </a:xfrm>
        </p:spPr>
        <p:txBody>
          <a:bodyPr/>
          <a:lstStyle>
            <a:lvl1pPr>
              <a:defRPr sz="3600"/>
            </a:lvl1pPr>
            <a:lvl2pPr>
              <a:defRPr sz="30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21/04/2026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17946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21/04/2026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24596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21/04/2026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99939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1" y="409575"/>
            <a:ext cx="6016626" cy="1743075"/>
          </a:xfrm>
        </p:spPr>
        <p:txBody>
          <a:bodyPr anchor="b"/>
          <a:lstStyle>
            <a:lvl1pPr algn="l">
              <a:defRPr sz="3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50100" y="409576"/>
            <a:ext cx="10223500" cy="7758260"/>
          </a:xfrm>
        </p:spPr>
        <p:txBody>
          <a:bodyPr/>
          <a:lstStyle>
            <a:lvl1pPr>
              <a:defRPr sz="4800"/>
            </a:lvl1pPr>
            <a:lvl2pPr>
              <a:defRPr sz="4200"/>
            </a:lvl2pPr>
            <a:lvl3pPr>
              <a:defRPr sz="36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1" y="2152651"/>
            <a:ext cx="6016626" cy="6044837"/>
          </a:xfrm>
        </p:spPr>
        <p:txBody>
          <a:bodyPr/>
          <a:lstStyle>
            <a:lvl1pPr marL="0" indent="0">
              <a:buNone/>
              <a:defRPr sz="2100"/>
            </a:lvl1pPr>
            <a:lvl2pPr marL="685800" indent="0">
              <a:buNone/>
              <a:defRPr sz="1800"/>
            </a:lvl2pPr>
            <a:lvl3pPr marL="1371600" indent="0">
              <a:buNone/>
              <a:defRPr sz="1500"/>
            </a:lvl3pPr>
            <a:lvl4pPr marL="2057400" indent="0">
              <a:buNone/>
              <a:defRPr sz="1350"/>
            </a:lvl4pPr>
            <a:lvl5pPr marL="2743200" indent="0">
              <a:buNone/>
              <a:defRPr sz="1350"/>
            </a:lvl5pPr>
            <a:lvl6pPr marL="3429000" indent="0">
              <a:buNone/>
              <a:defRPr sz="1350"/>
            </a:lvl6pPr>
            <a:lvl7pPr marL="4114800" indent="0">
              <a:buNone/>
              <a:defRPr sz="1350"/>
            </a:lvl7pPr>
            <a:lvl8pPr marL="4800600" indent="0">
              <a:buNone/>
              <a:defRPr sz="1350"/>
            </a:lvl8pPr>
            <a:lvl9pPr marL="5486400" indent="0">
              <a:buNone/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21/04/2026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32049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4576" y="6763680"/>
            <a:ext cx="10972800" cy="850107"/>
          </a:xfrm>
        </p:spPr>
        <p:txBody>
          <a:bodyPr anchor="b"/>
          <a:lstStyle>
            <a:lvl1pPr algn="l">
              <a:defRPr sz="3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584576" y="919163"/>
            <a:ext cx="10972800" cy="5736506"/>
          </a:xfrm>
        </p:spPr>
        <p:txBody>
          <a:bodyPr/>
          <a:lstStyle>
            <a:lvl1pPr marL="0" indent="0">
              <a:buNone/>
              <a:defRPr sz="4800"/>
            </a:lvl1pPr>
            <a:lvl2pPr marL="685800" indent="0">
              <a:buNone/>
              <a:defRPr sz="4200"/>
            </a:lvl2pPr>
            <a:lvl3pPr marL="1371600" indent="0">
              <a:buNone/>
              <a:defRPr sz="3600"/>
            </a:lvl3pPr>
            <a:lvl4pPr marL="2057400" indent="0">
              <a:buNone/>
              <a:defRPr sz="3000"/>
            </a:lvl4pPr>
            <a:lvl5pPr marL="2743200" indent="0">
              <a:buNone/>
              <a:defRPr sz="3000"/>
            </a:lvl5pPr>
            <a:lvl6pPr marL="3429000" indent="0">
              <a:buNone/>
              <a:defRPr sz="3000"/>
            </a:lvl6pPr>
            <a:lvl7pPr marL="4114800" indent="0">
              <a:buNone/>
              <a:defRPr sz="3000"/>
            </a:lvl7pPr>
            <a:lvl8pPr marL="4800600" indent="0">
              <a:buNone/>
              <a:defRPr sz="3000"/>
            </a:lvl8pPr>
            <a:lvl9pPr marL="5486400" indent="0">
              <a:buNone/>
              <a:defRPr sz="3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84576" y="7735788"/>
            <a:ext cx="10972800" cy="648072"/>
          </a:xfrm>
        </p:spPr>
        <p:txBody>
          <a:bodyPr/>
          <a:lstStyle>
            <a:lvl1pPr marL="0" indent="0">
              <a:buNone/>
              <a:defRPr sz="2100"/>
            </a:lvl1pPr>
            <a:lvl2pPr marL="685800" indent="0">
              <a:buNone/>
              <a:defRPr sz="1800"/>
            </a:lvl2pPr>
            <a:lvl3pPr marL="1371600" indent="0">
              <a:buNone/>
              <a:defRPr sz="1500"/>
            </a:lvl3pPr>
            <a:lvl4pPr marL="2057400" indent="0">
              <a:buNone/>
              <a:defRPr sz="1350"/>
            </a:lvl4pPr>
            <a:lvl5pPr marL="2743200" indent="0">
              <a:buNone/>
              <a:defRPr sz="1350"/>
            </a:lvl5pPr>
            <a:lvl6pPr marL="3429000" indent="0">
              <a:buNone/>
              <a:defRPr sz="1350"/>
            </a:lvl6pPr>
            <a:lvl7pPr marL="4114800" indent="0">
              <a:buNone/>
              <a:defRPr sz="1350"/>
            </a:lvl7pPr>
            <a:lvl8pPr marL="4800600" indent="0">
              <a:buNone/>
              <a:defRPr sz="1350"/>
            </a:lvl8pPr>
            <a:lvl9pPr marL="5486400" indent="0">
              <a:buNone/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21/04/2026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49561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21/04/2026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5048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3258800" y="411959"/>
            <a:ext cx="4114800" cy="786389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411959"/>
            <a:ext cx="12039600" cy="786389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pPr/>
              <a:t>21/04/2026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0268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411957"/>
            <a:ext cx="16459200" cy="1714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400302"/>
            <a:ext cx="16459200" cy="58755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03040" y="9788016"/>
            <a:ext cx="1942256" cy="3277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5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21/04/2026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912752" y="9571459"/>
            <a:ext cx="1460848" cy="51075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4919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1371600" rtl="0" eaLnBrk="1" latinLnBrk="0" hangingPunct="1"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14350" indent="-514350" algn="l" defTabSz="1371600" rtl="0" eaLnBrk="1" latinLnBrk="0" hangingPunct="1">
        <a:spcBef>
          <a:spcPct val="20000"/>
        </a:spcBef>
        <a:buFont typeface="Arial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1pPr>
      <a:lvl2pPr marL="1114425" indent="-428625" algn="l" defTabSz="1371600" rtl="0" eaLnBrk="1" latinLnBrk="0" hangingPunct="1">
        <a:spcBef>
          <a:spcPct val="20000"/>
        </a:spcBef>
        <a:buFont typeface="Arial" pitchFamily="34" charset="0"/>
        <a:buChar char="–"/>
        <a:defRPr sz="42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spcBef>
          <a:spcPct val="20000"/>
        </a:spcBef>
        <a:buFont typeface="Arial" pitchFamily="34" charset="0"/>
        <a:buChar char="»"/>
        <a:defRPr sz="30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1032">
            <a:extLst>
              <a:ext uri="{FF2B5EF4-FFF2-40B4-BE49-F238E27FC236}">
                <a16:creationId xmlns:a16="http://schemas.microsoft.com/office/drawing/2014/main" id="{9E90EB45-EEE9-4563-8179-65EF62AE0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23D0EF74-AD1E-4FD9-914D-8EC9058EB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5518" y="720090"/>
            <a:ext cx="16856964" cy="884682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8" name="Picture 4" descr="SXKJ Animal Reflection Contrast Canvas Paintings Cat Tiger Lion Posters and  Prints Wall Art Pictures for Living Room Home Decor 30x50cm Frameless : ...">
            <a:extLst>
              <a:ext uri="{FF2B5EF4-FFF2-40B4-BE49-F238E27FC236}">
                <a16:creationId xmlns:a16="http://schemas.microsoft.com/office/drawing/2014/main" id="{92C77085-23F9-182E-E5DF-16417C25A5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65006" y="965200"/>
            <a:ext cx="6058534" cy="8356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Group 2"/>
          <p:cNvGrpSpPr/>
          <p:nvPr/>
        </p:nvGrpSpPr>
        <p:grpSpPr>
          <a:xfrm>
            <a:off x="9264649" y="2161830"/>
            <a:ext cx="8058150" cy="5963338"/>
            <a:chOff x="-292367" y="-66675"/>
            <a:chExt cx="10735533" cy="7944705"/>
          </a:xfrm>
        </p:grpSpPr>
        <p:sp>
          <p:nvSpPr>
            <p:cNvPr id="3" name="TextBox 3"/>
            <p:cNvSpPr txBox="1"/>
            <p:nvPr/>
          </p:nvSpPr>
          <p:spPr>
            <a:xfrm>
              <a:off x="-292367" y="697526"/>
              <a:ext cx="10316166" cy="498127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15400"/>
                </a:lnSpc>
                <a:spcAft>
                  <a:spcPts val="600"/>
                </a:spcAft>
              </a:pPr>
              <a:r>
                <a:rPr lang="en-US" sz="9600" kern="1200" dirty="0">
                  <a:solidFill>
                    <a:srgbClr val="FFFFFF"/>
                  </a:solidFill>
                  <a:latin typeface="Public Sans"/>
                  <a:ea typeface="+mn-ea"/>
                  <a:cs typeface="+mn-cs"/>
                  <a:sym typeface="Public Sans"/>
                </a:rPr>
                <a:t>Coaching &amp; </a:t>
              </a:r>
              <a:r>
                <a:rPr lang="en-US" sz="9600" kern="1200" dirty="0">
                  <a:solidFill>
                    <a:srgbClr val="88FFFF"/>
                  </a:solidFill>
                  <a:latin typeface="Public Sans"/>
                  <a:ea typeface="+mn-ea"/>
                  <a:cs typeface="+mn-cs"/>
                  <a:sym typeface="Public Sans"/>
                </a:rPr>
                <a:t>Mentoring</a:t>
              </a:r>
              <a:endParaRPr lang="en-US" sz="9600" dirty="0">
                <a:solidFill>
                  <a:srgbClr val="5CE1E6"/>
                </a:solidFill>
                <a:latin typeface="Public Sans"/>
                <a:ea typeface="Public Sans"/>
                <a:cs typeface="Public Sans"/>
                <a:sym typeface="Public Sans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127000" y="7311822"/>
              <a:ext cx="10316166" cy="56620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500"/>
                </a:lnSpc>
                <a:spcAft>
                  <a:spcPts val="600"/>
                </a:spcAft>
              </a:pPr>
              <a:r>
                <a:rPr lang="en-US" sz="2500" kern="1200" dirty="0">
                  <a:solidFill>
                    <a:srgbClr val="FFFFFF"/>
                  </a:solidFill>
                  <a:latin typeface="Public Sans"/>
                  <a:ea typeface="+mn-ea"/>
                  <a:cs typeface="+mn-cs"/>
                  <a:sym typeface="Public Sans"/>
                </a:rPr>
                <a:t>BMPF7303D Day 2     </a:t>
              </a:r>
              <a:endParaRPr lang="en-US" sz="2500" dirty="0">
                <a:solidFill>
                  <a:srgbClr val="FFFFFF"/>
                </a:solidFill>
                <a:latin typeface="Public Sans"/>
                <a:ea typeface="Public Sans"/>
                <a:cs typeface="Public Sans"/>
                <a:sym typeface="Public Sans"/>
              </a:endParaRPr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127000" y="-66675"/>
              <a:ext cx="10316166" cy="56620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500"/>
                </a:lnSpc>
              </a:pPr>
              <a:endParaRPr/>
            </a:p>
          </p:txBody>
        </p:sp>
        <p:sp>
          <p:nvSpPr>
            <p:cNvPr id="6" name="AutoShape 6"/>
            <p:cNvSpPr/>
            <p:nvPr/>
          </p:nvSpPr>
          <p:spPr>
            <a:xfrm>
              <a:off x="0" y="6695278"/>
              <a:ext cx="10316166" cy="0"/>
            </a:xfrm>
            <a:prstGeom prst="line">
              <a:avLst/>
            </a:prstGeom>
            <a:ln w="139700" cap="flat">
              <a:solidFill>
                <a:srgbClr val="0097B2"/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191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>
            <a:extLs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606944" y="4329385"/>
            <a:ext cx="10961021" cy="0"/>
          </a:xfrm>
          <a:prstGeom prst="line">
            <a:avLst/>
          </a:prstGeom>
          <a:ln w="104775" cap="flat">
            <a:solidFill>
              <a:srgbClr val="0097B2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grpSp>
        <p:nvGrpSpPr>
          <p:cNvPr id="3" name="Group 3"/>
          <p:cNvGrpSpPr/>
          <p:nvPr/>
        </p:nvGrpSpPr>
        <p:grpSpPr>
          <a:xfrm>
            <a:off x="1824493" y="1587910"/>
            <a:ext cx="12753867" cy="2271241"/>
            <a:chOff x="0" y="0"/>
            <a:chExt cx="17005156" cy="3028321"/>
          </a:xfrm>
        </p:grpSpPr>
        <p:sp>
          <p:nvSpPr>
            <p:cNvPr id="4" name="TextBox 4"/>
            <p:cNvSpPr txBox="1"/>
            <p:nvPr/>
          </p:nvSpPr>
          <p:spPr>
            <a:xfrm>
              <a:off x="0" y="-9525"/>
              <a:ext cx="17005156" cy="18383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10800"/>
                </a:lnSpc>
              </a:pPr>
              <a:r>
                <a:rPr lang="en-US" sz="9000">
                  <a:solidFill>
                    <a:srgbClr val="FFFFFF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Learning </a:t>
              </a:r>
              <a:r>
                <a:rPr lang="en-US" sz="9000">
                  <a:solidFill>
                    <a:srgbClr val="FA632A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Outcomes</a:t>
              </a:r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0" y="2371096"/>
              <a:ext cx="17005156" cy="6572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900"/>
                </a:lnSpc>
              </a:pPr>
              <a:r>
                <a:rPr lang="en-US" sz="3000">
                  <a:solidFill>
                    <a:srgbClr val="FFFFFF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These are the broad topics this module will cover</a:t>
              </a:r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3321338" y="5826852"/>
            <a:ext cx="4880089" cy="769144"/>
            <a:chOff x="0" y="-9525"/>
            <a:chExt cx="6506785" cy="1025525"/>
          </a:xfrm>
        </p:grpSpPr>
        <p:sp>
          <p:nvSpPr>
            <p:cNvPr id="7" name="TextBox 7"/>
            <p:cNvSpPr txBox="1"/>
            <p:nvPr/>
          </p:nvSpPr>
          <p:spPr>
            <a:xfrm>
              <a:off x="0" y="-9525"/>
              <a:ext cx="1134891" cy="10255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6000"/>
                </a:lnSpc>
              </a:pPr>
              <a:r>
                <a:rPr lang="en-US" sz="5000">
                  <a:solidFill>
                    <a:srgbClr val="0097B2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01</a:t>
              </a:r>
            </a:p>
          </p:txBody>
        </p:sp>
        <p:sp>
          <p:nvSpPr>
            <p:cNvPr id="8" name="TextBox 8"/>
            <p:cNvSpPr txBox="1"/>
            <p:nvPr/>
          </p:nvSpPr>
          <p:spPr>
            <a:xfrm>
              <a:off x="1636111" y="218018"/>
              <a:ext cx="4870674" cy="5214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250"/>
                </a:lnSpc>
              </a:pPr>
              <a:r>
                <a:rPr lang="en-US" sz="2500" dirty="0">
                  <a:solidFill>
                    <a:srgbClr val="FFFFFF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Differentiation </a:t>
              </a:r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3321338" y="7795741"/>
            <a:ext cx="4880089" cy="762000"/>
            <a:chOff x="0" y="0"/>
            <a:chExt cx="6506785" cy="1016000"/>
          </a:xfrm>
        </p:grpSpPr>
        <p:sp>
          <p:nvSpPr>
            <p:cNvPr id="10" name="TextBox 10"/>
            <p:cNvSpPr txBox="1"/>
            <p:nvPr/>
          </p:nvSpPr>
          <p:spPr>
            <a:xfrm>
              <a:off x="0" y="-9525"/>
              <a:ext cx="1134891" cy="10255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6000"/>
                </a:lnSpc>
              </a:pPr>
              <a:r>
                <a:rPr lang="en-US" sz="5000">
                  <a:solidFill>
                    <a:srgbClr val="0097B2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03</a:t>
              </a:r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1636110" y="218017"/>
              <a:ext cx="4870675" cy="54186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250"/>
                </a:lnSpc>
              </a:pPr>
              <a:r>
                <a:rPr lang="en-US" sz="2500" dirty="0">
                  <a:solidFill>
                    <a:srgbClr val="FFFFFF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Coaching Models</a:t>
              </a:r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9144000" y="5733950"/>
            <a:ext cx="4880089" cy="762000"/>
            <a:chOff x="0" y="0"/>
            <a:chExt cx="6506785" cy="1016000"/>
          </a:xfrm>
        </p:grpSpPr>
        <p:sp>
          <p:nvSpPr>
            <p:cNvPr id="13" name="TextBox 13"/>
            <p:cNvSpPr txBox="1"/>
            <p:nvPr/>
          </p:nvSpPr>
          <p:spPr>
            <a:xfrm>
              <a:off x="0" y="-9525"/>
              <a:ext cx="1134891" cy="10255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6000"/>
                </a:lnSpc>
              </a:pPr>
              <a:r>
                <a:rPr lang="en-US" sz="5000">
                  <a:solidFill>
                    <a:srgbClr val="0097B2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02</a:t>
              </a:r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1636110" y="218017"/>
              <a:ext cx="4870675" cy="54186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250"/>
                </a:lnSpc>
              </a:pPr>
              <a:r>
                <a:rPr lang="en-US" sz="2500" dirty="0">
                  <a:solidFill>
                    <a:srgbClr val="FFFFFF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Coaching Theories</a:t>
              </a:r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9144000" y="7795741"/>
            <a:ext cx="4880089" cy="762000"/>
            <a:chOff x="0" y="0"/>
            <a:chExt cx="6506785" cy="1016000"/>
          </a:xfrm>
        </p:grpSpPr>
        <p:sp>
          <p:nvSpPr>
            <p:cNvPr id="16" name="TextBox 16"/>
            <p:cNvSpPr txBox="1"/>
            <p:nvPr/>
          </p:nvSpPr>
          <p:spPr>
            <a:xfrm>
              <a:off x="0" y="-9525"/>
              <a:ext cx="1134891" cy="10255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6000"/>
                </a:lnSpc>
              </a:pPr>
              <a:r>
                <a:rPr lang="en-US" sz="5000">
                  <a:solidFill>
                    <a:srgbClr val="0097B2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04</a:t>
              </a:r>
            </a:p>
          </p:txBody>
        </p:sp>
        <p:sp>
          <p:nvSpPr>
            <p:cNvPr id="17" name="TextBox 17"/>
            <p:cNvSpPr txBox="1"/>
            <p:nvPr/>
          </p:nvSpPr>
          <p:spPr>
            <a:xfrm>
              <a:off x="1636110" y="218017"/>
              <a:ext cx="4870675" cy="54186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250"/>
                </a:lnSpc>
              </a:pPr>
              <a:r>
                <a:rPr lang="en-US" sz="2500" dirty="0">
                  <a:solidFill>
                    <a:srgbClr val="FFFFFF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Coaching Practice</a:t>
              </a: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97B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lowchart: Off-page Connector 7">
            <a:extLst>
              <a:ext uri="{FF2B5EF4-FFF2-40B4-BE49-F238E27FC236}">
                <a16:creationId xmlns:a16="http://schemas.microsoft.com/office/drawing/2014/main" id="{74ED2CCF-D58E-44B6-6975-13D087D48CAA}"/>
              </a:ext>
            </a:extLst>
          </p:cNvPr>
          <p:cNvSpPr/>
          <p:nvPr/>
        </p:nvSpPr>
        <p:spPr>
          <a:xfrm rot="16200000">
            <a:off x="723900" y="2590800"/>
            <a:ext cx="4876800" cy="5105400"/>
          </a:xfrm>
          <a:prstGeom prst="flowChartOffpageConnector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9E2E75C-59B5-0AA6-7B3D-9E0B1A4E7A76}"/>
              </a:ext>
            </a:extLst>
          </p:cNvPr>
          <p:cNvSpPr txBox="1"/>
          <p:nvPr/>
        </p:nvSpPr>
        <p:spPr>
          <a:xfrm>
            <a:off x="987276" y="4681834"/>
            <a:ext cx="42705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Differentiation</a:t>
            </a:r>
          </a:p>
        </p:txBody>
      </p:sp>
      <p:pic>
        <p:nvPicPr>
          <p:cNvPr id="3" name="Picture 2" descr="Diagram&#10;&#10;Description automatically generated">
            <a:extLst>
              <a:ext uri="{FF2B5EF4-FFF2-40B4-BE49-F238E27FC236}">
                <a16:creationId xmlns:a16="http://schemas.microsoft.com/office/drawing/2014/main" id="{9F2B2B68-4775-AFAD-C97A-0252D6DD38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4466" y="3098675"/>
            <a:ext cx="3979068" cy="3989040"/>
          </a:xfrm>
          <a:prstGeom prst="rect">
            <a:avLst/>
          </a:prstGeom>
          <a:noFill/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408B324-1F5E-9AC4-D3E0-BBDEC63614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8867" y="3025666"/>
            <a:ext cx="4210266" cy="4235668"/>
          </a:xfrm>
          <a:prstGeom prst="rect">
            <a:avLst/>
          </a:prstGeom>
        </p:spPr>
      </p:pic>
      <p:pic>
        <p:nvPicPr>
          <p:cNvPr id="1026" name="Picture 2" descr="Old Vintage Scales">
            <a:extLst>
              <a:ext uri="{FF2B5EF4-FFF2-40B4-BE49-F238E27FC236}">
                <a16:creationId xmlns:a16="http://schemas.microsoft.com/office/drawing/2014/main" id="{1F891882-63F5-74F5-E746-A3DB6A035FE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" b="8519"/>
          <a:stretch>
            <a:fillRect/>
          </a:stretch>
        </p:blipFill>
        <p:spPr bwMode="auto">
          <a:xfrm>
            <a:off x="11811000" y="2340917"/>
            <a:ext cx="5650550" cy="5605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4D3620-2B96-E3D6-E1A6-1960ED88F3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>
            <a:extLst>
              <a:ext uri="{FF2B5EF4-FFF2-40B4-BE49-F238E27FC236}">
                <a16:creationId xmlns:a16="http://schemas.microsoft.com/office/drawing/2014/main" id="{7C073EE9-3348-53AE-50AF-9A6AD2487C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144000" y="0"/>
            <a:ext cx="9144000" cy="10287000"/>
          </a:xfrm>
          <a:prstGeom prst="rect">
            <a:avLst/>
          </a:prstGeom>
          <a:solidFill>
            <a:srgbClr val="002060"/>
          </a:solid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B9B513F-C410-8B64-5D99-3549AE54D9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0500" y="-114300"/>
            <a:ext cx="10401300" cy="1040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2875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oaching vs mentoring: What is the difference? | Skills for Justice">
            <a:extLst>
              <a:ext uri="{FF2B5EF4-FFF2-40B4-BE49-F238E27FC236}">
                <a16:creationId xmlns:a16="http://schemas.microsoft.com/office/drawing/2014/main" id="{EE5D9C5F-E3D6-920D-737B-7CD0DD288B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163" y="0"/>
            <a:ext cx="15433675" cy="1028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FD2A558-6829-E49A-C223-E290DBE34680}"/>
              </a:ext>
            </a:extLst>
          </p:cNvPr>
          <p:cNvSpPr txBox="1"/>
          <p:nvPr/>
        </p:nvSpPr>
        <p:spPr>
          <a:xfrm>
            <a:off x="1828800" y="7886700"/>
            <a:ext cx="1905000" cy="20574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87540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914400" y="411957"/>
            <a:ext cx="16459200" cy="1714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1371600" rtl="0" eaLnBrk="1" latinLnBrk="0" hangingPunct="1">
              <a:spcBef>
                <a:spcPct val="0"/>
              </a:spcBef>
              <a:buNone/>
              <a:defRPr sz="6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13716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600" b="1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yriad Pro"/>
                <a:ea typeface="+mj-ea"/>
                <a:cs typeface="+mj-cs"/>
              </a:rPr>
              <a:t>Coaching Theories</a:t>
            </a:r>
          </a:p>
        </p:txBody>
      </p:sp>
      <p:sp>
        <p:nvSpPr>
          <p:cNvPr id="4" name="TextBox 4"/>
          <p:cNvSpPr txBox="1">
            <a:spLocks noChangeArrowheads="1"/>
          </p:cNvSpPr>
          <p:nvPr/>
        </p:nvSpPr>
        <p:spPr bwMode="auto">
          <a:xfrm>
            <a:off x="1143000" y="2781300"/>
            <a:ext cx="16459200" cy="5909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1143000" lvl="1" indent="-685800" defTabSz="1371600"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5400" kern="0" dirty="0">
                <a:solidFill>
                  <a:prstClr val="black"/>
                </a:solidFill>
              </a:rPr>
              <a:t>Humanistic - </a:t>
            </a:r>
            <a:r>
              <a:rPr lang="en-GB" altLang="en-US" sz="5400" kern="0" dirty="0">
                <a:solidFill>
                  <a:srgbClr val="FF0000"/>
                </a:solidFill>
              </a:rPr>
              <a:t>Emily</a:t>
            </a:r>
          </a:p>
          <a:p>
            <a:pPr marL="1143000" lvl="1" indent="-685800" defTabSz="1371600"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5400" kern="0" dirty="0">
                <a:solidFill>
                  <a:prstClr val="black"/>
                </a:solidFill>
              </a:rPr>
              <a:t>Psychodynamic - </a:t>
            </a:r>
            <a:r>
              <a:rPr lang="en-GB" altLang="en-US" sz="5400" kern="0" dirty="0">
                <a:solidFill>
                  <a:srgbClr val="FF0000"/>
                </a:solidFill>
              </a:rPr>
              <a:t>Sarah</a:t>
            </a:r>
          </a:p>
          <a:p>
            <a:pPr marL="1143000" lvl="1" indent="-685800" defTabSz="1371600"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5400" kern="0" dirty="0">
                <a:solidFill>
                  <a:prstClr val="black"/>
                </a:solidFill>
              </a:rPr>
              <a:t>Behavioural - </a:t>
            </a:r>
            <a:r>
              <a:rPr lang="en-GB" altLang="en-US" sz="5400" kern="0" dirty="0">
                <a:solidFill>
                  <a:srgbClr val="FF0000"/>
                </a:solidFill>
              </a:rPr>
              <a:t>Lisa</a:t>
            </a:r>
          </a:p>
          <a:p>
            <a:pPr marL="1143000" lvl="1" indent="-685800" defTabSz="1371600"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5400" kern="0" dirty="0">
                <a:solidFill>
                  <a:prstClr val="black"/>
                </a:solidFill>
              </a:rPr>
              <a:t>Cognitive Behavioural Coaching - </a:t>
            </a:r>
            <a:r>
              <a:rPr lang="en-GB" altLang="en-US" sz="5400" kern="0" dirty="0">
                <a:solidFill>
                  <a:srgbClr val="FF0000"/>
                </a:solidFill>
              </a:rPr>
              <a:t>Jess</a:t>
            </a:r>
          </a:p>
          <a:p>
            <a:pPr marL="1143000" lvl="1" indent="-685800" defTabSz="1371600"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5400" kern="0" dirty="0">
                <a:solidFill>
                  <a:prstClr val="black"/>
                </a:solidFill>
              </a:rPr>
              <a:t>Positive Psychology</a:t>
            </a:r>
          </a:p>
          <a:p>
            <a:pPr marL="1143000" lvl="1" indent="-685800" defTabSz="1371600"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5400" kern="0" dirty="0">
                <a:solidFill>
                  <a:prstClr val="black"/>
                </a:solidFill>
              </a:rPr>
              <a:t>Transpersonal</a:t>
            </a:r>
          </a:p>
          <a:p>
            <a:pPr marL="1143000" lvl="1" indent="-685800" defTabSz="1371600" eaLnBrk="1" fontAlgn="base" hangingPunct="1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sz="5400" kern="0" dirty="0">
                <a:solidFill>
                  <a:prstClr val="black"/>
                </a:solidFill>
              </a:rPr>
              <a:t>Neurodiversity Coaching - </a:t>
            </a:r>
            <a:r>
              <a:rPr lang="en-GB" altLang="en-US" sz="5400" kern="0" dirty="0">
                <a:solidFill>
                  <a:srgbClr val="FF0000"/>
                </a:solidFill>
              </a:rPr>
              <a:t>Gwen</a:t>
            </a:r>
          </a:p>
        </p:txBody>
      </p:sp>
    </p:spTree>
    <p:extLst>
      <p:ext uri="{BB962C8B-B14F-4D97-AF65-F5344CB8AC3E}">
        <p14:creationId xmlns:p14="http://schemas.microsoft.com/office/powerpoint/2010/main" val="38937025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54C859C-671F-7352-CCAC-440A7707C5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2483926"/>
              </p:ext>
            </p:extLst>
          </p:nvPr>
        </p:nvGraphicFramePr>
        <p:xfrm>
          <a:off x="2108397" y="491732"/>
          <a:ext cx="14071206" cy="9303536"/>
        </p:xfrm>
        <a:graphic>
          <a:graphicData uri="http://schemas.openxmlformats.org/drawingml/2006/table">
            <a:tbl>
              <a:tblPr>
                <a:solidFill>
                  <a:srgbClr val="F2F2F2">
                    <a:alpha val="30196"/>
                  </a:srgbClr>
                </a:solidFill>
              </a:tblPr>
              <a:tblGrid>
                <a:gridCol w="2570435">
                  <a:extLst>
                    <a:ext uri="{9D8B030D-6E8A-4147-A177-3AD203B41FA5}">
                      <a16:colId xmlns:a16="http://schemas.microsoft.com/office/drawing/2014/main" val="2365012229"/>
                    </a:ext>
                  </a:extLst>
                </a:gridCol>
                <a:gridCol w="4947571">
                  <a:extLst>
                    <a:ext uri="{9D8B030D-6E8A-4147-A177-3AD203B41FA5}">
                      <a16:colId xmlns:a16="http://schemas.microsoft.com/office/drawing/2014/main" val="3769414415"/>
                    </a:ext>
                  </a:extLst>
                </a:gridCol>
                <a:gridCol w="3581400">
                  <a:extLst>
                    <a:ext uri="{9D8B030D-6E8A-4147-A177-3AD203B41FA5}">
                      <a16:colId xmlns:a16="http://schemas.microsoft.com/office/drawing/2014/main" val="3878509618"/>
                    </a:ext>
                  </a:extLst>
                </a:gridCol>
                <a:gridCol w="2971800">
                  <a:extLst>
                    <a:ext uri="{9D8B030D-6E8A-4147-A177-3AD203B41FA5}">
                      <a16:colId xmlns:a16="http://schemas.microsoft.com/office/drawing/2014/main" val="32582182"/>
                    </a:ext>
                  </a:extLst>
                </a:gridCol>
              </a:tblGrid>
              <a:tr h="81753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b="1" cap="none" spc="0" dirty="0">
                          <a:solidFill>
                            <a:schemeClr val="tx1"/>
                          </a:solidFill>
                          <a:effectLst/>
                        </a:rPr>
                        <a:t>Theory</a:t>
                      </a:r>
                    </a:p>
                  </a:txBody>
                  <a:tcPr marL="207938" marR="141377" marT="159952" marB="159952" anchor="ctr">
                    <a:lnL w="38100" cap="flat" cmpd="sng" algn="ctr">
                      <a:noFill/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3810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chemeClr val="accent5">
                        <a:lumMod val="75000"/>
                        <a:alpha val="3019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b="1" cap="none" spc="0">
                          <a:solidFill>
                            <a:schemeClr val="tx1"/>
                          </a:solidFill>
                          <a:effectLst/>
                        </a:rPr>
                        <a:t>Primary Focus</a:t>
                      </a:r>
                    </a:p>
                  </a:txBody>
                  <a:tcPr marL="207938" marR="141377" marT="159952" marB="159952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3810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chemeClr val="accent5">
                        <a:lumMod val="75000"/>
                        <a:alpha val="3019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b="1" cap="none" spc="0">
                          <a:solidFill>
                            <a:schemeClr val="tx1"/>
                          </a:solidFill>
                          <a:effectLst/>
                        </a:rPr>
                        <a:t>View of the Client</a:t>
                      </a:r>
                    </a:p>
                  </a:txBody>
                  <a:tcPr marL="207938" marR="141377" marT="159952" marB="159952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3810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  <a:alpha val="30196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b="1" cap="none" spc="0" dirty="0">
                          <a:solidFill>
                            <a:schemeClr val="tx1"/>
                          </a:solidFill>
                          <a:effectLst/>
                        </a:rPr>
                        <a:t>Role of the Coach</a:t>
                      </a:r>
                    </a:p>
                  </a:txBody>
                  <a:tcPr marL="207938" marR="141377" marT="159952" marB="159952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</a:lnR>
                    <a:lnT w="38100" cap="flat" cmpd="sng" algn="ctr">
                      <a:noFill/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75000"/>
                        <a:alpha val="30196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2534562"/>
                  </a:ext>
                </a:extLst>
              </a:tr>
              <a:tr h="75710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b="1" cap="none" spc="0">
                          <a:solidFill>
                            <a:schemeClr val="tx1"/>
                          </a:solidFill>
                          <a:effectLst/>
                        </a:rPr>
                        <a:t>Humanistic</a:t>
                      </a:r>
                      <a:endParaRPr lang="en-GB" sz="2400" cap="none" spc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07938" marR="141377" marT="159952" marB="159952" anchor="ctr">
                    <a:lnL w="38100" cap="flat" cmpd="sng" algn="ctr">
                      <a:noFill/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Growth, self‑actualisation</a:t>
                      </a:r>
                    </a:p>
                  </a:txBody>
                  <a:tcPr marL="207938" marR="141377" marT="159952" marB="159952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cap="none" spc="0" dirty="0">
                          <a:solidFill>
                            <a:schemeClr val="tx1"/>
                          </a:solidFill>
                          <a:effectLst/>
                        </a:rPr>
                        <a:t>Naturally capable, resourceful</a:t>
                      </a:r>
                    </a:p>
                  </a:txBody>
                  <a:tcPr marL="207938" marR="141377" marT="159952" marB="159952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Facilitates, listens deeply</a:t>
                      </a:r>
                    </a:p>
                  </a:txBody>
                  <a:tcPr marL="207938" marR="141377" marT="159952" marB="159952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1023525"/>
                  </a:ext>
                </a:extLst>
              </a:tr>
              <a:tr h="113032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b="1" cap="none" spc="0">
                          <a:solidFill>
                            <a:schemeClr val="tx1"/>
                          </a:solidFill>
                          <a:effectLst/>
                        </a:rPr>
                        <a:t>Psychodynamic</a:t>
                      </a:r>
                      <a:endParaRPr lang="en-GB" sz="2400" cap="none" spc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07938" marR="141377" marT="159952" marB="159952" anchor="ctr">
                    <a:lnL w="38100" cap="flat" cmpd="sng" algn="ctr">
                      <a:noFill/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Unconscious patterns</a:t>
                      </a:r>
                    </a:p>
                  </a:txBody>
                  <a:tcPr marL="207938" marR="141377" marT="159952" marB="159952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Shaped by past experience</a:t>
                      </a:r>
                    </a:p>
                  </a:txBody>
                  <a:tcPr marL="207938" marR="141377" marT="159952" marB="159952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Helps raise awareness</a:t>
                      </a:r>
                    </a:p>
                  </a:txBody>
                  <a:tcPr marL="207938" marR="141377" marT="159952" marB="159952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8091356"/>
                  </a:ext>
                </a:extLst>
              </a:tr>
              <a:tr h="113032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b="1" cap="none" spc="0">
                          <a:solidFill>
                            <a:schemeClr val="tx1"/>
                          </a:solidFill>
                          <a:effectLst/>
                        </a:rPr>
                        <a:t>Behavioural</a:t>
                      </a:r>
                      <a:endParaRPr lang="en-GB" sz="2400" cap="none" spc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07938" marR="141377" marT="159952" marB="159952" anchor="ctr">
                    <a:lnL w="38100" cap="flat" cmpd="sng" algn="ctr">
                      <a:noFill/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Observable behaviour</a:t>
                      </a:r>
                    </a:p>
                  </a:txBody>
                  <a:tcPr marL="207938" marR="141377" marT="159952" marB="159952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Capable of learning new habits</a:t>
                      </a:r>
                    </a:p>
                  </a:txBody>
                  <a:tcPr marL="207938" marR="141377" marT="159952" marB="159952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Directs behaviour change</a:t>
                      </a:r>
                    </a:p>
                  </a:txBody>
                  <a:tcPr marL="207938" marR="141377" marT="159952" marB="159952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2389179"/>
                  </a:ext>
                </a:extLst>
              </a:tr>
              <a:tr h="113032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b="1" cap="none" spc="0" dirty="0">
                          <a:solidFill>
                            <a:schemeClr val="tx1"/>
                          </a:solidFill>
                          <a:effectLst/>
                        </a:rPr>
                        <a:t>Cognitive‑</a:t>
                      </a:r>
                    </a:p>
                    <a:p>
                      <a:pPr>
                        <a:buNone/>
                      </a:pPr>
                      <a:r>
                        <a:rPr lang="en-GB" sz="2400" b="1" cap="none" spc="0" dirty="0">
                          <a:solidFill>
                            <a:schemeClr val="tx1"/>
                          </a:solidFill>
                          <a:effectLst/>
                        </a:rPr>
                        <a:t>Behavioural</a:t>
                      </a:r>
                      <a:endParaRPr lang="en-GB" sz="240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07938" marR="141377" marT="159952" marB="159952" anchor="ctr">
                    <a:lnL w="38100" cap="flat" cmpd="sng" algn="ctr">
                      <a:noFill/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Thoughts → feelings → behaviour</a:t>
                      </a:r>
                    </a:p>
                  </a:txBody>
                  <a:tcPr marL="207938" marR="141377" marT="159952" marB="159952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Can revise unhelpful beliefs</a:t>
                      </a:r>
                    </a:p>
                  </a:txBody>
                  <a:tcPr marL="207938" marR="141377" marT="159952" marB="159952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Challenges and reframes</a:t>
                      </a:r>
                    </a:p>
                  </a:txBody>
                  <a:tcPr marL="207938" marR="141377" marT="159952" marB="159952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3363782"/>
                  </a:ext>
                </a:extLst>
              </a:tr>
              <a:tr h="113032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b="1" cap="none" spc="0">
                          <a:solidFill>
                            <a:schemeClr val="tx1"/>
                          </a:solidFill>
                          <a:effectLst/>
                        </a:rPr>
                        <a:t>Positive Psychology</a:t>
                      </a:r>
                      <a:endParaRPr lang="en-GB" sz="2400" cap="none" spc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07938" marR="141377" marT="159952" marB="159952" anchor="ctr">
                    <a:lnL w="38100" cap="flat" cmpd="sng" algn="ctr">
                      <a:noFill/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Strengths, resilience, wellbeing</a:t>
                      </a:r>
                    </a:p>
                  </a:txBody>
                  <a:tcPr marL="207938" marR="141377" marT="159952" marB="159952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More than problems or deficits</a:t>
                      </a:r>
                    </a:p>
                  </a:txBody>
                  <a:tcPr marL="207938" marR="141377" marT="159952" marB="159952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Builds strengths</a:t>
                      </a:r>
                    </a:p>
                  </a:txBody>
                  <a:tcPr marL="207938" marR="141377" marT="159952" marB="159952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0525456"/>
                  </a:ext>
                </a:extLst>
              </a:tr>
              <a:tr h="113032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b="1" cap="none" spc="0">
                          <a:solidFill>
                            <a:schemeClr val="tx1"/>
                          </a:solidFill>
                          <a:effectLst/>
                        </a:rPr>
                        <a:t>Transpersonal</a:t>
                      </a:r>
                      <a:endParaRPr lang="en-GB" sz="2400" cap="none" spc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07938" marR="141377" marT="159952" marB="159952" anchor="ctr">
                    <a:lnL w="38100" cap="flat" cmpd="sng" algn="ctr">
                      <a:noFill/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Meaning, identity, purpose</a:t>
                      </a:r>
                    </a:p>
                  </a:txBody>
                  <a:tcPr marL="207938" marR="141377" marT="159952" marB="159952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Seeking fulfilment beyond ego</a:t>
                      </a:r>
                    </a:p>
                  </a:txBody>
                  <a:tcPr marL="207938" marR="141377" marT="159952" marB="159952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cap="none" spc="0" dirty="0">
                          <a:solidFill>
                            <a:schemeClr val="tx1"/>
                          </a:solidFill>
                          <a:effectLst/>
                        </a:rPr>
                        <a:t>Explores purpose &amp; values</a:t>
                      </a:r>
                    </a:p>
                  </a:txBody>
                  <a:tcPr marL="207938" marR="141377" marT="159952" marB="159952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8607464"/>
                  </a:ext>
                </a:extLst>
              </a:tr>
              <a:tr h="113032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b="1" cap="none" spc="0" dirty="0">
                          <a:solidFill>
                            <a:schemeClr val="tx1"/>
                          </a:solidFill>
                          <a:effectLst/>
                        </a:rPr>
                        <a:t>Neurodiversity</a:t>
                      </a:r>
                    </a:p>
                  </a:txBody>
                  <a:tcPr marL="207938" marR="141377" marT="159952" marB="159952" anchor="ctr">
                    <a:lnL w="38100" cap="flat" cmpd="sng" algn="ctr">
                      <a:noFill/>
                      <a:prstDash val="soli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Neurodiversity coaching draws selectively from multiple theories, adapting them to be inclusive, accessible, and ethical.</a:t>
                      </a:r>
                      <a:endParaRPr lang="en-GB" sz="240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07938" marR="141377" marT="159952" marB="159952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240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07938" marR="141377" marT="159952" marB="159952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en-GB" sz="240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207938" marR="141377" marT="159952" marB="159952" anchor="ctr">
                    <a:lnL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</a:lnR>
                    <a:lnT w="635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</a:lnB>
                    <a:solidFill>
                      <a:srgbClr val="F2F2F2">
                        <a:alpha val="30196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91877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89261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3270300-B0AE-27F2-F445-39B7629D9E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4095" y="0"/>
            <a:ext cx="9141292" cy="102870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58C728E-BA47-3825-2BF5-E1ED16BCA533}"/>
              </a:ext>
            </a:extLst>
          </p:cNvPr>
          <p:cNvSpPr txBox="1"/>
          <p:nvPr/>
        </p:nvSpPr>
        <p:spPr>
          <a:xfrm>
            <a:off x="8686800" y="2933700"/>
            <a:ext cx="10439400" cy="41242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			          </a:t>
            </a:r>
            <a:r>
              <a:rPr lang="en-GB" sz="2800" b="1" dirty="0">
                <a:solidFill>
                  <a:schemeClr val="tx2"/>
                </a:solidFill>
              </a:rPr>
              <a:t>TRANSPERSONAL</a:t>
            </a:r>
            <a:r>
              <a:rPr lang="en-GB" dirty="0"/>
              <a:t>          </a:t>
            </a:r>
          </a:p>
          <a:p>
            <a:r>
              <a:rPr lang="en-GB" dirty="0"/>
              <a:t>			</a:t>
            </a:r>
            <a:r>
              <a:rPr lang="en-GB" sz="2400" dirty="0"/>
              <a:t> (meaning, purpose, identity)                       </a:t>
            </a:r>
          </a:p>
          <a:p>
            <a:r>
              <a:rPr lang="en-GB" dirty="0"/>
              <a:t>	 			              ↑        </a:t>
            </a:r>
          </a:p>
          <a:p>
            <a:r>
              <a:rPr lang="en-GB" sz="2800" dirty="0"/>
              <a:t>                  </a:t>
            </a:r>
            <a:r>
              <a:rPr lang="en-GB" sz="2800" b="1" dirty="0">
                <a:solidFill>
                  <a:schemeClr val="accent3">
                    <a:lumMod val="50000"/>
                  </a:schemeClr>
                </a:solidFill>
              </a:rPr>
              <a:t>HUMANISTIC</a:t>
            </a:r>
            <a:r>
              <a:rPr lang="en-GB" sz="2800" dirty="0">
                <a:solidFill>
                  <a:schemeClr val="accent3">
                    <a:lumMod val="50000"/>
                  </a:schemeClr>
                </a:solidFill>
              </a:rPr>
              <a:t> ------------------ </a:t>
            </a:r>
            <a:r>
              <a:rPr lang="en-GB" sz="2800" b="1" dirty="0">
                <a:solidFill>
                  <a:schemeClr val="accent3">
                    <a:lumMod val="50000"/>
                  </a:schemeClr>
                </a:solidFill>
              </a:rPr>
              <a:t>POSITIVE PSYCHOLOGY   </a:t>
            </a:r>
          </a:p>
          <a:p>
            <a:r>
              <a:rPr lang="en-GB" dirty="0"/>
              <a:t>	</a:t>
            </a:r>
            <a:r>
              <a:rPr lang="en-GB" sz="2400" dirty="0"/>
              <a:t> (growth, autonomy, values)                 (strengths, wellbeing)                 </a:t>
            </a:r>
          </a:p>
          <a:p>
            <a:r>
              <a:rPr lang="en-GB" dirty="0"/>
              <a:t>				              ↑      </a:t>
            </a:r>
          </a:p>
          <a:p>
            <a:r>
              <a:rPr lang="en-GB" dirty="0"/>
              <a:t>                          </a:t>
            </a:r>
            <a:r>
              <a:rPr lang="en-GB" sz="2800" b="1" dirty="0">
                <a:solidFill>
                  <a:srgbClr val="7030A0"/>
                </a:solidFill>
              </a:rPr>
              <a:t>PSYCHODYNAMIC        COGNITIVE-BEHAVIOURAL     </a:t>
            </a:r>
            <a:r>
              <a:rPr lang="en-GB" b="1" dirty="0">
                <a:solidFill>
                  <a:srgbClr val="7030A0"/>
                </a:solidFill>
              </a:rPr>
              <a:t>        </a:t>
            </a:r>
            <a:r>
              <a:rPr lang="en-GB" dirty="0"/>
              <a:t>		</a:t>
            </a:r>
            <a:r>
              <a:rPr lang="en-GB" sz="2400" dirty="0"/>
              <a:t>(unconscious patterns)                         (thinking–behaviour link)   </a:t>
            </a:r>
          </a:p>
          <a:p>
            <a:r>
              <a:rPr lang="en-GB" dirty="0"/>
              <a:t>                     			              ↓                   </a:t>
            </a:r>
          </a:p>
          <a:p>
            <a:r>
              <a:rPr lang="en-GB" dirty="0"/>
              <a:t>		                               </a:t>
            </a:r>
            <a:r>
              <a:rPr lang="en-GB" sz="2800" b="1" dirty="0">
                <a:solidFill>
                  <a:schemeClr val="accent5">
                    <a:lumMod val="50000"/>
                  </a:schemeClr>
                </a:solidFill>
              </a:rPr>
              <a:t>BEHAVIOURAL</a:t>
            </a:r>
            <a:r>
              <a:rPr lang="en-GB" dirty="0"/>
              <a:t>            </a:t>
            </a:r>
          </a:p>
          <a:p>
            <a:r>
              <a:rPr lang="en-GB" dirty="0"/>
              <a:t>		</a:t>
            </a:r>
            <a:r>
              <a:rPr lang="en-GB" sz="2400" dirty="0"/>
              <a:t>            (habits, actions, reinforcement)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E878985-00F1-A535-C618-B8C764BC95E5}"/>
              </a:ext>
            </a:extLst>
          </p:cNvPr>
          <p:cNvSpPr txBox="1"/>
          <p:nvPr/>
        </p:nvSpPr>
        <p:spPr>
          <a:xfrm>
            <a:off x="799493" y="1364040"/>
            <a:ext cx="6781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SUMMARY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5BF9FA0-9A41-26B4-5D9C-8A57E627C083}"/>
              </a:ext>
            </a:extLst>
          </p:cNvPr>
          <p:cNvSpPr txBox="1"/>
          <p:nvPr/>
        </p:nvSpPr>
        <p:spPr>
          <a:xfrm>
            <a:off x="433924" y="3799700"/>
            <a:ext cx="780525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Coaching theories differ in depth (inner world vs behaviour) </a:t>
            </a:r>
          </a:p>
          <a:p>
            <a:r>
              <a:rPr lang="en-GB" sz="2400" b="1" dirty="0">
                <a:solidFill>
                  <a:schemeClr val="bg1"/>
                </a:solidFill>
              </a:rPr>
              <a:t>and focus (change, wellbeing, meaning)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DE8F6C3-763C-FC6C-69FD-D11B407A5BAE}"/>
              </a:ext>
            </a:extLst>
          </p:cNvPr>
          <p:cNvSpPr txBox="1"/>
          <p:nvPr/>
        </p:nvSpPr>
        <p:spPr>
          <a:xfrm>
            <a:off x="433924" y="5081198"/>
            <a:ext cx="841485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</a:rPr>
              <a:t>Neurodiversity coaching is not a single new theory.</a:t>
            </a:r>
          </a:p>
          <a:p>
            <a:r>
              <a:rPr lang="en-GB" sz="2400" b="1" dirty="0">
                <a:solidFill>
                  <a:schemeClr val="bg1"/>
                </a:solidFill>
              </a:rPr>
              <a:t>Instead, it is a neuro‑affirming application of coaching theories.</a:t>
            </a:r>
          </a:p>
        </p:txBody>
      </p:sp>
    </p:spTree>
    <p:extLst>
      <p:ext uri="{BB962C8B-B14F-4D97-AF65-F5344CB8AC3E}">
        <p14:creationId xmlns:p14="http://schemas.microsoft.com/office/powerpoint/2010/main" val="3908585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CACA5A-EEFF-9EDE-24DD-4109F12555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>
            <a:extLst>
              <a:ext uri="{FF2B5EF4-FFF2-40B4-BE49-F238E27FC236}">
                <a16:creationId xmlns:a16="http://schemas.microsoft.com/office/drawing/2014/main" id="{66FBCCBC-3B0D-36C3-A309-9BF7419428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144000" y="0"/>
            <a:ext cx="9144000" cy="10287000"/>
          </a:xfrm>
          <a:prstGeom prst="rect">
            <a:avLst/>
          </a:prstGeom>
          <a:solidFill>
            <a:srgbClr val="0097B2"/>
          </a:solid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AutoShape 10">
            <a:extLst>
              <a:ext uri="{FF2B5EF4-FFF2-40B4-BE49-F238E27FC236}">
                <a16:creationId xmlns:a16="http://schemas.microsoft.com/office/drawing/2014/main" id="{A4D57994-24AB-DF0F-6451-20AD8844B1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85799" y="8278122"/>
            <a:ext cx="7115175" cy="0"/>
          </a:xfrm>
          <a:prstGeom prst="line">
            <a:avLst/>
          </a:prstGeom>
          <a:ln w="104775" cap="flat">
            <a:solidFill>
              <a:srgbClr val="0097B2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36A6C06-B22E-DE87-060D-CABF6088CAAF}"/>
              </a:ext>
            </a:extLst>
          </p:cNvPr>
          <p:cNvSpPr txBox="1"/>
          <p:nvPr/>
        </p:nvSpPr>
        <p:spPr>
          <a:xfrm>
            <a:off x="10591800" y="2785734"/>
            <a:ext cx="66294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Coaching….</a:t>
            </a:r>
            <a:endParaRPr lang="en-GB" sz="9600" b="1" dirty="0">
              <a:solidFill>
                <a:prstClr val="white"/>
              </a:solidFill>
              <a:latin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…Models</a:t>
            </a:r>
            <a:endParaRPr kumimoji="0" lang="en-GB" sz="9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182B6A9-761F-F6EF-AD72-82475BE0F4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244" y="848325"/>
            <a:ext cx="7922280" cy="692180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7D33EB6-5642-531F-1DFA-501E9C1011B9}"/>
              </a:ext>
            </a:extLst>
          </p:cNvPr>
          <p:cNvSpPr txBox="1"/>
          <p:nvPr/>
        </p:nvSpPr>
        <p:spPr>
          <a:xfrm>
            <a:off x="9829800" y="6286500"/>
            <a:ext cx="8077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Models are neutral tools.</a:t>
            </a:r>
          </a:p>
          <a:p>
            <a:r>
              <a:rPr lang="en-GB" sz="3600" dirty="0">
                <a:solidFill>
                  <a:schemeClr val="bg1"/>
                </a:solidFill>
              </a:rPr>
              <a:t>The </a:t>
            </a:r>
            <a:r>
              <a:rPr lang="en-GB" sz="3600" b="1" dirty="0">
                <a:solidFill>
                  <a:schemeClr val="bg1"/>
                </a:solidFill>
              </a:rPr>
              <a:t>theory</a:t>
            </a:r>
            <a:r>
              <a:rPr lang="en-GB" sz="3600" dirty="0">
                <a:solidFill>
                  <a:schemeClr val="bg1"/>
                </a:solidFill>
              </a:rPr>
              <a:t> you work from determines </a:t>
            </a:r>
            <a:r>
              <a:rPr lang="en-GB" sz="3600" u="sng" dirty="0">
                <a:solidFill>
                  <a:schemeClr val="bg1"/>
                </a:solidFill>
              </a:rPr>
              <a:t>how</a:t>
            </a:r>
            <a:r>
              <a:rPr lang="en-GB" sz="3600" dirty="0">
                <a:solidFill>
                  <a:schemeClr val="bg1"/>
                </a:solidFill>
              </a:rPr>
              <a:t> and </a:t>
            </a:r>
            <a:r>
              <a:rPr lang="en-GB" sz="3600" u="sng" dirty="0">
                <a:solidFill>
                  <a:schemeClr val="bg1"/>
                </a:solidFill>
              </a:rPr>
              <a:t>why</a:t>
            </a:r>
            <a:r>
              <a:rPr lang="en-GB" sz="3600" dirty="0">
                <a:solidFill>
                  <a:schemeClr val="bg1"/>
                </a:solidFill>
              </a:rPr>
              <a:t> you use them.</a:t>
            </a:r>
          </a:p>
        </p:txBody>
      </p:sp>
    </p:spTree>
    <p:extLst>
      <p:ext uri="{BB962C8B-B14F-4D97-AF65-F5344CB8AC3E}">
        <p14:creationId xmlns:p14="http://schemas.microsoft.com/office/powerpoint/2010/main" val="2771822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8950AD4C-6AF3-49F8-94E1-DBCAFB394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8DBEAE55-3EA1-41D7-A212-5F7D8986C1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318309" y="0"/>
            <a:ext cx="3794584" cy="10287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CFC5F0E7-644F-4101-BE72-12825CF537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626326" y="0"/>
            <a:ext cx="3804651" cy="10287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4" name="Picture 2" descr="See the source image">
            <a:extLst>
              <a:ext uri="{FF2B5EF4-FFF2-40B4-BE49-F238E27FC236}">
                <a16:creationId xmlns:a16="http://schemas.microsoft.com/office/drawing/2014/main" id="{9D3C5E40-0B3E-4290-038A-6ECF0403EDC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42" r="13251"/>
          <a:stretch>
            <a:fillRect/>
          </a:stretch>
        </p:blipFill>
        <p:spPr bwMode="auto">
          <a:xfrm>
            <a:off x="3967164" y="10"/>
            <a:ext cx="14320836" cy="10286990"/>
          </a:xfrm>
          <a:custGeom>
            <a:avLst/>
            <a:gdLst/>
            <a:ahLst/>
            <a:cxnLst/>
            <a:rect l="l" t="t" r="r" b="b"/>
            <a:pathLst>
              <a:path w="9547224" h="6858000">
                <a:moveTo>
                  <a:pt x="1623023" y="0"/>
                </a:moveTo>
                <a:lnTo>
                  <a:pt x="2716256" y="0"/>
                </a:lnTo>
                <a:lnTo>
                  <a:pt x="3032455" y="0"/>
                </a:lnTo>
                <a:lnTo>
                  <a:pt x="3496422" y="0"/>
                </a:lnTo>
                <a:lnTo>
                  <a:pt x="5205951" y="0"/>
                </a:lnTo>
                <a:lnTo>
                  <a:pt x="9547224" y="0"/>
                </a:lnTo>
                <a:lnTo>
                  <a:pt x="9547224" y="6858000"/>
                </a:lnTo>
                <a:lnTo>
                  <a:pt x="5205951" y="6858000"/>
                </a:lnTo>
                <a:lnTo>
                  <a:pt x="3496422" y="6858000"/>
                </a:lnTo>
                <a:lnTo>
                  <a:pt x="3032455" y="6858000"/>
                </a:lnTo>
                <a:lnTo>
                  <a:pt x="271625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  <a:solidFill>
            <a:srgbClr val="FFFFFF"/>
          </a:solidFill>
        </p:spPr>
      </p:pic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B1F9B6B4-B0C4-45C6-A086-901C960D0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967161" y="0"/>
            <a:ext cx="4135339" cy="10287000"/>
          </a:xfrm>
          <a:custGeom>
            <a:avLst/>
            <a:gdLst>
              <a:gd name="connsiteX0" fmla="*/ 1133870 w 2756893"/>
              <a:gd name="connsiteY0" fmla="*/ 0 h 6858000"/>
              <a:gd name="connsiteX1" fmla="*/ 898082 w 2756893"/>
              <a:gd name="connsiteY1" fmla="*/ 0 h 6858000"/>
              <a:gd name="connsiteX2" fmla="*/ 920668 w 2756893"/>
              <a:gd name="connsiteY2" fmla="*/ 14997 h 6858000"/>
              <a:gd name="connsiteX3" fmla="*/ 2554961 w 2756893"/>
              <a:gd name="connsiteY3" fmla="*/ 3621656 h 6858000"/>
              <a:gd name="connsiteX4" fmla="*/ 641513 w 2756893"/>
              <a:gd name="connsiteY4" fmla="*/ 6374814 h 6858000"/>
              <a:gd name="connsiteX5" fmla="*/ 114086 w 2756893"/>
              <a:gd name="connsiteY5" fmla="*/ 6780599 h 6858000"/>
              <a:gd name="connsiteX6" fmla="*/ 0 w 2756893"/>
              <a:gd name="connsiteY6" fmla="*/ 6858000 h 6858000"/>
              <a:gd name="connsiteX7" fmla="*/ 40637 w 2756893"/>
              <a:gd name="connsiteY7" fmla="*/ 6858000 h 6858000"/>
              <a:gd name="connsiteX8" fmla="*/ 254139 w 2756893"/>
              <a:gd name="connsiteY8" fmla="*/ 6858000 h 6858000"/>
              <a:gd name="connsiteX9" fmla="*/ 365895 w 2756893"/>
              <a:gd name="connsiteY9" fmla="*/ 6780599 h 6858000"/>
              <a:gd name="connsiteX10" fmla="*/ 882543 w 2756893"/>
              <a:gd name="connsiteY10" fmla="*/ 6374814 h 6858000"/>
              <a:gd name="connsiteX11" fmla="*/ 2756893 w 2756893"/>
              <a:gd name="connsiteY11" fmla="*/ 3621656 h 6858000"/>
              <a:gd name="connsiteX12" fmla="*/ 1155994 w 2756893"/>
              <a:gd name="connsiteY12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756893" h="6858000">
                <a:moveTo>
                  <a:pt x="1133870" y="0"/>
                </a:moveTo>
                <a:lnTo>
                  <a:pt x="898082" y="0"/>
                </a:lnTo>
                <a:lnTo>
                  <a:pt x="920668" y="14997"/>
                </a:lnTo>
                <a:cubicBezTo>
                  <a:pt x="1969257" y="754641"/>
                  <a:pt x="2554961" y="2093192"/>
                  <a:pt x="2554961" y="3621656"/>
                </a:cubicBezTo>
                <a:cubicBezTo>
                  <a:pt x="2554961" y="4969131"/>
                  <a:pt x="1606863" y="5602839"/>
                  <a:pt x="641513" y="6374814"/>
                </a:cubicBezTo>
                <a:cubicBezTo>
                  <a:pt x="465717" y="6515397"/>
                  <a:pt x="291531" y="6653108"/>
                  <a:pt x="114086" y="6780599"/>
                </a:cubicBezTo>
                <a:lnTo>
                  <a:pt x="0" y="6858000"/>
                </a:lnTo>
                <a:lnTo>
                  <a:pt x="40637" y="6858000"/>
                </a:lnTo>
                <a:lnTo>
                  <a:pt x="254139" y="6858000"/>
                </a:lnTo>
                <a:lnTo>
                  <a:pt x="365895" y="6780599"/>
                </a:lnTo>
                <a:cubicBezTo>
                  <a:pt x="539713" y="6653108"/>
                  <a:pt x="710340" y="6515397"/>
                  <a:pt x="882543" y="6374814"/>
                </a:cubicBezTo>
                <a:cubicBezTo>
                  <a:pt x="1828168" y="5602839"/>
                  <a:pt x="2756893" y="4969131"/>
                  <a:pt x="2756893" y="3621656"/>
                </a:cubicBezTo>
                <a:cubicBezTo>
                  <a:pt x="2756893" y="2093192"/>
                  <a:pt x="2183157" y="754641"/>
                  <a:pt x="1155994" y="14997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4BA1DFC-CFBB-BEF3-29FD-7F665966408D}"/>
              </a:ext>
            </a:extLst>
          </p:cNvPr>
          <p:cNvSpPr txBox="1"/>
          <p:nvPr/>
        </p:nvSpPr>
        <p:spPr>
          <a:xfrm>
            <a:off x="-771611" y="3924300"/>
            <a:ext cx="745282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/>
            <a:r>
              <a:rPr lang="en-GB" sz="13200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LISTEN</a:t>
            </a:r>
          </a:p>
        </p:txBody>
      </p:sp>
    </p:spTree>
    <p:extLst>
      <p:ext uri="{BB962C8B-B14F-4D97-AF65-F5344CB8AC3E}">
        <p14:creationId xmlns:p14="http://schemas.microsoft.com/office/powerpoint/2010/main" val="17080533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8B95242-A54E-A182-247F-F5C1D2DC3B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CC81CEB7-3F7A-027F-F82F-41D1FD8423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CE9C058-4DD8-D526-8B76-3E6AA7534C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318309" y="0"/>
            <a:ext cx="3794584" cy="10287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9B96E616-1EDA-7CF5-751C-C8AF92ADB6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626326" y="0"/>
            <a:ext cx="3804651" cy="10287000"/>
          </a:xfrm>
          <a:custGeom>
            <a:avLst/>
            <a:gdLst>
              <a:gd name="connsiteX0" fmla="*/ 879731 w 2536434"/>
              <a:gd name="connsiteY0" fmla="*/ 0 h 6858000"/>
              <a:gd name="connsiteX1" fmla="*/ 913411 w 2536434"/>
              <a:gd name="connsiteY1" fmla="*/ 0 h 6858000"/>
              <a:gd name="connsiteX2" fmla="*/ 935535 w 2536434"/>
              <a:gd name="connsiteY2" fmla="*/ 14997 h 6858000"/>
              <a:gd name="connsiteX3" fmla="*/ 2536434 w 2536434"/>
              <a:gd name="connsiteY3" fmla="*/ 3621656 h 6858000"/>
              <a:gd name="connsiteX4" fmla="*/ 662084 w 2536434"/>
              <a:gd name="connsiteY4" fmla="*/ 6374814 h 6858000"/>
              <a:gd name="connsiteX5" fmla="*/ 145436 w 2536434"/>
              <a:gd name="connsiteY5" fmla="*/ 6780599 h 6858000"/>
              <a:gd name="connsiteX6" fmla="*/ 33680 w 2536434"/>
              <a:gd name="connsiteY6" fmla="*/ 6858000 h 6858000"/>
              <a:gd name="connsiteX7" fmla="*/ 0 w 2536434"/>
              <a:gd name="connsiteY7" fmla="*/ 6858000 h 6858000"/>
              <a:gd name="connsiteX8" fmla="*/ 111756 w 2536434"/>
              <a:gd name="connsiteY8" fmla="*/ 6780599 h 6858000"/>
              <a:gd name="connsiteX9" fmla="*/ 628404 w 2536434"/>
              <a:gd name="connsiteY9" fmla="*/ 6374814 h 6858000"/>
              <a:gd name="connsiteX10" fmla="*/ 2502754 w 2536434"/>
              <a:gd name="connsiteY10" fmla="*/ 3621656 h 6858000"/>
              <a:gd name="connsiteX11" fmla="*/ 901855 w 2536434"/>
              <a:gd name="connsiteY11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36434" h="6858000">
                <a:moveTo>
                  <a:pt x="879731" y="0"/>
                </a:moveTo>
                <a:lnTo>
                  <a:pt x="913411" y="0"/>
                </a:lnTo>
                <a:lnTo>
                  <a:pt x="935535" y="14997"/>
                </a:lnTo>
                <a:cubicBezTo>
                  <a:pt x="1962698" y="754641"/>
                  <a:pt x="2536434" y="2093192"/>
                  <a:pt x="2536434" y="3621656"/>
                </a:cubicBezTo>
                <a:cubicBezTo>
                  <a:pt x="2536434" y="4969131"/>
                  <a:pt x="1607709" y="5602839"/>
                  <a:pt x="662084" y="6374814"/>
                </a:cubicBezTo>
                <a:cubicBezTo>
                  <a:pt x="489881" y="6515397"/>
                  <a:pt x="319254" y="6653108"/>
                  <a:pt x="145436" y="6780599"/>
                </a:cubicBezTo>
                <a:lnTo>
                  <a:pt x="33680" y="6858000"/>
                </a:lnTo>
                <a:lnTo>
                  <a:pt x="0" y="6858000"/>
                </a:lnTo>
                <a:lnTo>
                  <a:pt x="111756" y="6780599"/>
                </a:lnTo>
                <a:cubicBezTo>
                  <a:pt x="285574" y="6653108"/>
                  <a:pt x="456201" y="6515397"/>
                  <a:pt x="628404" y="6374814"/>
                </a:cubicBezTo>
                <a:cubicBezTo>
                  <a:pt x="1574029" y="5602839"/>
                  <a:pt x="2502754" y="4969131"/>
                  <a:pt x="2502754" y="3621656"/>
                </a:cubicBezTo>
                <a:cubicBezTo>
                  <a:pt x="2502754" y="2093192"/>
                  <a:pt x="1929018" y="754641"/>
                  <a:pt x="901855" y="14997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4" name="Picture 2" descr="See the source image">
            <a:extLst>
              <a:ext uri="{FF2B5EF4-FFF2-40B4-BE49-F238E27FC236}">
                <a16:creationId xmlns:a16="http://schemas.microsoft.com/office/drawing/2014/main" id="{58B7373B-45EB-4BDE-E2ED-31A3C02731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42" r="13251"/>
          <a:stretch>
            <a:fillRect/>
          </a:stretch>
        </p:blipFill>
        <p:spPr bwMode="auto">
          <a:xfrm>
            <a:off x="3967164" y="10"/>
            <a:ext cx="14320836" cy="10286990"/>
          </a:xfrm>
          <a:custGeom>
            <a:avLst/>
            <a:gdLst/>
            <a:ahLst/>
            <a:cxnLst/>
            <a:rect l="l" t="t" r="r" b="b"/>
            <a:pathLst>
              <a:path w="9547224" h="6858000">
                <a:moveTo>
                  <a:pt x="1623023" y="0"/>
                </a:moveTo>
                <a:lnTo>
                  <a:pt x="2716256" y="0"/>
                </a:lnTo>
                <a:lnTo>
                  <a:pt x="3032455" y="0"/>
                </a:lnTo>
                <a:lnTo>
                  <a:pt x="3496422" y="0"/>
                </a:lnTo>
                <a:lnTo>
                  <a:pt x="5205951" y="0"/>
                </a:lnTo>
                <a:lnTo>
                  <a:pt x="9547224" y="0"/>
                </a:lnTo>
                <a:lnTo>
                  <a:pt x="9547224" y="6858000"/>
                </a:lnTo>
                <a:lnTo>
                  <a:pt x="5205951" y="6858000"/>
                </a:lnTo>
                <a:lnTo>
                  <a:pt x="3496422" y="6858000"/>
                </a:lnTo>
                <a:lnTo>
                  <a:pt x="3032455" y="6858000"/>
                </a:lnTo>
                <a:lnTo>
                  <a:pt x="2716256" y="6858000"/>
                </a:lnTo>
                <a:lnTo>
                  <a:pt x="2502754" y="6858000"/>
                </a:lnTo>
                <a:lnTo>
                  <a:pt x="2390998" y="6780599"/>
                </a:lnTo>
                <a:cubicBezTo>
                  <a:pt x="2217180" y="6653108"/>
                  <a:pt x="2046553" y="6515397"/>
                  <a:pt x="1874350" y="6374814"/>
                </a:cubicBezTo>
                <a:cubicBezTo>
                  <a:pt x="928725" y="5602839"/>
                  <a:pt x="0" y="4969131"/>
                  <a:pt x="0" y="3621656"/>
                </a:cubicBezTo>
                <a:cubicBezTo>
                  <a:pt x="0" y="2093192"/>
                  <a:pt x="573736" y="754641"/>
                  <a:pt x="1600899" y="14997"/>
                </a:cubicBezTo>
                <a:close/>
              </a:path>
            </a:pathLst>
          </a:custGeom>
          <a:solidFill>
            <a:srgbClr val="FFFFFF"/>
          </a:solidFill>
        </p:spPr>
      </p:pic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654CC7BE-52FF-A662-1394-83D4C1CD8F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967161" y="0"/>
            <a:ext cx="4135339" cy="10287000"/>
          </a:xfrm>
          <a:custGeom>
            <a:avLst/>
            <a:gdLst>
              <a:gd name="connsiteX0" fmla="*/ 1133870 w 2756893"/>
              <a:gd name="connsiteY0" fmla="*/ 0 h 6858000"/>
              <a:gd name="connsiteX1" fmla="*/ 898082 w 2756893"/>
              <a:gd name="connsiteY1" fmla="*/ 0 h 6858000"/>
              <a:gd name="connsiteX2" fmla="*/ 920668 w 2756893"/>
              <a:gd name="connsiteY2" fmla="*/ 14997 h 6858000"/>
              <a:gd name="connsiteX3" fmla="*/ 2554961 w 2756893"/>
              <a:gd name="connsiteY3" fmla="*/ 3621656 h 6858000"/>
              <a:gd name="connsiteX4" fmla="*/ 641513 w 2756893"/>
              <a:gd name="connsiteY4" fmla="*/ 6374814 h 6858000"/>
              <a:gd name="connsiteX5" fmla="*/ 114086 w 2756893"/>
              <a:gd name="connsiteY5" fmla="*/ 6780599 h 6858000"/>
              <a:gd name="connsiteX6" fmla="*/ 0 w 2756893"/>
              <a:gd name="connsiteY6" fmla="*/ 6858000 h 6858000"/>
              <a:gd name="connsiteX7" fmla="*/ 40637 w 2756893"/>
              <a:gd name="connsiteY7" fmla="*/ 6858000 h 6858000"/>
              <a:gd name="connsiteX8" fmla="*/ 254139 w 2756893"/>
              <a:gd name="connsiteY8" fmla="*/ 6858000 h 6858000"/>
              <a:gd name="connsiteX9" fmla="*/ 365895 w 2756893"/>
              <a:gd name="connsiteY9" fmla="*/ 6780599 h 6858000"/>
              <a:gd name="connsiteX10" fmla="*/ 882543 w 2756893"/>
              <a:gd name="connsiteY10" fmla="*/ 6374814 h 6858000"/>
              <a:gd name="connsiteX11" fmla="*/ 2756893 w 2756893"/>
              <a:gd name="connsiteY11" fmla="*/ 3621656 h 6858000"/>
              <a:gd name="connsiteX12" fmla="*/ 1155994 w 2756893"/>
              <a:gd name="connsiteY12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756893" h="6858000">
                <a:moveTo>
                  <a:pt x="1133870" y="0"/>
                </a:moveTo>
                <a:lnTo>
                  <a:pt x="898082" y="0"/>
                </a:lnTo>
                <a:lnTo>
                  <a:pt x="920668" y="14997"/>
                </a:lnTo>
                <a:cubicBezTo>
                  <a:pt x="1969257" y="754641"/>
                  <a:pt x="2554961" y="2093192"/>
                  <a:pt x="2554961" y="3621656"/>
                </a:cubicBezTo>
                <a:cubicBezTo>
                  <a:pt x="2554961" y="4969131"/>
                  <a:pt x="1606863" y="5602839"/>
                  <a:pt x="641513" y="6374814"/>
                </a:cubicBezTo>
                <a:cubicBezTo>
                  <a:pt x="465717" y="6515397"/>
                  <a:pt x="291531" y="6653108"/>
                  <a:pt x="114086" y="6780599"/>
                </a:cubicBezTo>
                <a:lnTo>
                  <a:pt x="0" y="6858000"/>
                </a:lnTo>
                <a:lnTo>
                  <a:pt x="40637" y="6858000"/>
                </a:lnTo>
                <a:lnTo>
                  <a:pt x="254139" y="6858000"/>
                </a:lnTo>
                <a:lnTo>
                  <a:pt x="365895" y="6780599"/>
                </a:lnTo>
                <a:cubicBezTo>
                  <a:pt x="539713" y="6653108"/>
                  <a:pt x="710340" y="6515397"/>
                  <a:pt x="882543" y="6374814"/>
                </a:cubicBezTo>
                <a:cubicBezTo>
                  <a:pt x="1828168" y="5602839"/>
                  <a:pt x="2756893" y="4969131"/>
                  <a:pt x="2756893" y="3621656"/>
                </a:cubicBezTo>
                <a:cubicBezTo>
                  <a:pt x="2756893" y="2093192"/>
                  <a:pt x="2183157" y="754641"/>
                  <a:pt x="1155994" y="14997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45DC720-395F-8EB5-AF84-85F3F10B7B57}"/>
              </a:ext>
            </a:extLst>
          </p:cNvPr>
          <p:cNvSpPr txBox="1"/>
          <p:nvPr/>
        </p:nvSpPr>
        <p:spPr>
          <a:xfrm>
            <a:off x="-1079628" y="3924300"/>
            <a:ext cx="745282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/>
            <a:r>
              <a:rPr lang="en-GB" sz="13200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SILENT</a:t>
            </a:r>
          </a:p>
        </p:txBody>
      </p:sp>
    </p:spTree>
    <p:extLst>
      <p:ext uri="{BB962C8B-B14F-4D97-AF65-F5344CB8AC3E}">
        <p14:creationId xmlns:p14="http://schemas.microsoft.com/office/powerpoint/2010/main" val="42830804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9FB433-7588-4EF1-B877-DA29D68B9C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F14025-4765-4368-97E5-70E2CC1EE1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50BC31D0-7222-4213-A75A-2849503A1D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81100"/>
            <a:ext cx="18794934" cy="11468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9CD5969-794C-4418-ABD4-B8B4C9615B5E}"/>
              </a:ext>
            </a:extLst>
          </p:cNvPr>
          <p:cNvSpPr txBox="1"/>
          <p:nvPr/>
        </p:nvSpPr>
        <p:spPr>
          <a:xfrm>
            <a:off x="3959424" y="411958"/>
            <a:ext cx="10045116" cy="2631490"/>
          </a:xfrm>
          <a:prstGeom prst="rect">
            <a:avLst/>
          </a:prstGeom>
          <a:noFill/>
        </p:spPr>
        <p:txBody>
          <a:bodyPr wrap="square" lIns="137160" tIns="68580" rIns="137160" bIns="68580" rtlCol="0" anchor="t">
            <a:spAutoFit/>
          </a:bodyPr>
          <a:lstStyle/>
          <a:p>
            <a:pPr algn="ctr" defTabSz="1371600"/>
            <a:r>
              <a:rPr lang="en-GB" sz="8100" b="1" dirty="0">
                <a:solidFill>
                  <a:prstClr val="white"/>
                </a:solidFill>
                <a:latin typeface="Myriad Pro"/>
              </a:rPr>
              <a:t>Coaching activity – triad work</a:t>
            </a:r>
          </a:p>
        </p:txBody>
      </p:sp>
    </p:spTree>
    <p:extLst>
      <p:ext uri="{BB962C8B-B14F-4D97-AF65-F5344CB8AC3E}">
        <p14:creationId xmlns:p14="http://schemas.microsoft.com/office/powerpoint/2010/main" val="24496422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276600" y="6131944"/>
            <a:ext cx="11658600" cy="3881849"/>
            <a:chOff x="0" y="-9525"/>
            <a:chExt cx="11179230" cy="5175798"/>
          </a:xfrm>
        </p:grpSpPr>
        <p:sp>
          <p:nvSpPr>
            <p:cNvPr id="3" name="TextBox 3"/>
            <p:cNvSpPr txBox="1"/>
            <p:nvPr/>
          </p:nvSpPr>
          <p:spPr>
            <a:xfrm>
              <a:off x="161667" y="-9525"/>
              <a:ext cx="10356836" cy="36671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10800"/>
                </a:lnSpc>
              </a:pPr>
              <a:r>
                <a:rPr lang="en-US" sz="9000">
                  <a:solidFill>
                    <a:srgbClr val="191919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Thank you!</a:t>
              </a:r>
            </a:p>
            <a:p>
              <a:pPr algn="l">
                <a:lnSpc>
                  <a:spcPts val="10800"/>
                </a:lnSpc>
              </a:pPr>
              <a:r>
                <a:rPr lang="en-US" sz="9000">
                  <a:solidFill>
                    <a:srgbClr val="0097B2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Diolch</a:t>
              </a: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161667" y="4548240"/>
              <a:ext cx="10356837" cy="61803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900"/>
                </a:lnSpc>
              </a:pPr>
              <a:r>
                <a:rPr lang="en-US" sz="3000" dirty="0">
                  <a:solidFill>
                    <a:srgbClr val="191919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Next session date: </a:t>
              </a:r>
              <a:r>
                <a:rPr lang="en-US" sz="3000" b="1" dirty="0">
                  <a:solidFill>
                    <a:srgbClr val="FA632A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29</a:t>
              </a:r>
              <a:r>
                <a:rPr lang="en-US" sz="3000" b="1" baseline="30000" dirty="0">
                  <a:solidFill>
                    <a:srgbClr val="FA632A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th</a:t>
              </a:r>
              <a:r>
                <a:rPr lang="en-US" sz="3000" b="1" dirty="0">
                  <a:solidFill>
                    <a:srgbClr val="FA632A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 April </a:t>
              </a:r>
              <a:endParaRPr lang="en-US" sz="3000" dirty="0">
                <a:solidFill>
                  <a:srgbClr val="FA632A"/>
                </a:solidFill>
                <a:latin typeface="Public Sans"/>
                <a:ea typeface="Public Sans"/>
                <a:cs typeface="Public Sans"/>
                <a:sym typeface="Public Sans"/>
              </a:endParaRPr>
            </a:p>
          </p:txBody>
        </p:sp>
        <p:sp>
          <p:nvSpPr>
            <p:cNvPr id="5" name="AutoShape 5"/>
            <p:cNvSpPr/>
            <p:nvPr/>
          </p:nvSpPr>
          <p:spPr>
            <a:xfrm>
              <a:off x="0" y="4078653"/>
              <a:ext cx="11179230" cy="0"/>
            </a:xfrm>
            <a:prstGeom prst="line">
              <a:avLst/>
            </a:prstGeom>
            <a:ln w="139700" cap="flat">
              <a:solidFill>
                <a:srgbClr val="0097B2"/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6" name="Freeform 6"/>
          <p:cNvSpPr/>
          <p:nvPr/>
        </p:nvSpPr>
        <p:spPr>
          <a:xfrm>
            <a:off x="3493371" y="697284"/>
            <a:ext cx="11301259" cy="5311592"/>
          </a:xfrm>
          <a:custGeom>
            <a:avLst/>
            <a:gdLst/>
            <a:ahLst/>
            <a:cxnLst/>
            <a:rect l="l" t="t" r="r" b="b"/>
            <a:pathLst>
              <a:path w="11301259" h="5311592">
                <a:moveTo>
                  <a:pt x="0" y="0"/>
                </a:moveTo>
                <a:lnTo>
                  <a:pt x="11301258" y="0"/>
                </a:lnTo>
                <a:lnTo>
                  <a:pt x="11301258" y="5311592"/>
                </a:lnTo>
                <a:lnTo>
                  <a:pt x="0" y="53115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332</Words>
  <Application>Microsoft Office PowerPoint</Application>
  <PresentationFormat>Custom</PresentationFormat>
  <Paragraphs>79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Berlin Sans FB</vt:lpstr>
      <vt:lpstr>Meiryo</vt:lpstr>
      <vt:lpstr>Public Sans</vt:lpstr>
      <vt:lpstr>Myriad Pro</vt:lpstr>
      <vt:lpstr>Calibri</vt:lpstr>
      <vt:lpstr>Office Theme</vt:lpstr>
      <vt:lpstr>1_20140311PresentationUWTSDTemplate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Leading Teams</dc:title>
  <dc:creator>Julie Crossman</dc:creator>
  <cp:lastModifiedBy>Julie Crossman</cp:lastModifiedBy>
  <cp:revision>7</cp:revision>
  <dcterms:created xsi:type="dcterms:W3CDTF">2006-08-16T00:00:00Z</dcterms:created>
  <dcterms:modified xsi:type="dcterms:W3CDTF">2026-04-22T07:05:11Z</dcterms:modified>
  <dc:identifier>DAGiwFFn1aA</dc:identifier>
</cp:coreProperties>
</file>