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4"/>
  </p:sldMasterIdLst>
  <p:notesMasterIdLst>
    <p:notesMasterId r:id="rId14"/>
  </p:notesMasterIdLst>
  <p:sldIdLst>
    <p:sldId id="256" r:id="rId5"/>
    <p:sldId id="267" r:id="rId6"/>
    <p:sldId id="273" r:id="rId7"/>
    <p:sldId id="274" r:id="rId8"/>
    <p:sldId id="261" r:id="rId9"/>
    <p:sldId id="262" r:id="rId10"/>
    <p:sldId id="271" r:id="rId11"/>
    <p:sldId id="272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DEB24F-46C3-67C5-EDDD-FBA7B339B571}" v="705" dt="2024-02-24T12:48:26.257"/>
    <p1510:client id="{48124DEB-6C55-A633-BB10-59F7CA9AB612}" v="13" dt="2024-02-25T21:04:08.230"/>
    <p1510:client id="{60536760-9392-FC8C-801D-E92BAE4404C8}" v="224" dt="2024-02-25T19:39:46.110"/>
    <p1510:client id="{8D882CCC-FA12-4FF7-AEAA-E4BEE077625C}" v="1221" dt="2024-02-25T18:06:56.964"/>
    <p1510:client id="{95B934BE-48B5-5AD1-66B4-A084CA744599}" v="1555" dt="2024-02-24T14:04:10.604"/>
    <p1510:client id="{9A442A08-EBD7-9F60-C100-507D48248B8E}" v="847" dt="2024-02-25T16:30:26.110"/>
    <p1510:client id="{BE57FE20-3962-7DBD-1A01-9E2A7909FF11}" v="141" dt="2024-02-26T09:08:23.481"/>
    <p1510:client id="{DA859429-873B-E65F-068D-412F2440BEBA}" v="8" dt="2024-02-25T18:55:10.615"/>
    <p1510:client id="{E573EA4E-E219-0340-DDED-D08750B78064}" v="4" dt="2024-02-25T15:45:35.667"/>
    <p1510:client id="{ECB9DA22-B7C8-4508-868E-4A0E8A708A71}" v="1" dt="2024-02-26T09:22:10.754"/>
    <p1510:client id="{EE953B51-9A55-47A0-95C6-828A7C6C4432}" v="903" dt="2024-02-25T11:28:57.8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683BCF-5616-4098-9FEB-1BFA85E28AA2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0E5CA92-7122-4943-A537-A50DAA0AB566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Update and Patch Management</a:t>
          </a:r>
          <a:endParaRPr lang="en-US"/>
        </a:p>
      </dgm:t>
    </dgm:pt>
    <dgm:pt modelId="{2855DD83-FA58-4209-8D4E-5315F074CF03}" type="parTrans" cxnId="{F3AF52F7-1CF4-4CAA-8683-5DC5C018D9B6}">
      <dgm:prSet/>
      <dgm:spPr/>
      <dgm:t>
        <a:bodyPr/>
        <a:lstStyle/>
        <a:p>
          <a:endParaRPr lang="en-US"/>
        </a:p>
      </dgm:t>
    </dgm:pt>
    <dgm:pt modelId="{F745ED7C-9C8D-4225-AFA3-F1DF153FCDE4}" type="sibTrans" cxnId="{F3AF52F7-1CF4-4CAA-8683-5DC5C018D9B6}">
      <dgm:prSet/>
      <dgm:spPr/>
      <dgm:t>
        <a:bodyPr/>
        <a:lstStyle/>
        <a:p>
          <a:endParaRPr lang="en-US"/>
        </a:p>
      </dgm:t>
    </dgm:pt>
    <dgm:pt modelId="{DBAE7EDE-1930-428E-B457-C6EBC36B8B44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Antimalware and Antivirus</a:t>
          </a:r>
          <a:endParaRPr lang="en-US"/>
        </a:p>
      </dgm:t>
    </dgm:pt>
    <dgm:pt modelId="{D19A1BE7-0339-4B6A-B128-28957A6A460A}" type="parTrans" cxnId="{A6329AFE-1D51-4619-98A3-E9E4B455CE81}">
      <dgm:prSet/>
      <dgm:spPr/>
      <dgm:t>
        <a:bodyPr/>
        <a:lstStyle/>
        <a:p>
          <a:endParaRPr lang="en-US"/>
        </a:p>
      </dgm:t>
    </dgm:pt>
    <dgm:pt modelId="{11990591-9ABB-42C6-AEF5-C0EAAF26CFB0}" type="sibTrans" cxnId="{A6329AFE-1D51-4619-98A3-E9E4B455CE81}">
      <dgm:prSet/>
      <dgm:spPr/>
      <dgm:t>
        <a:bodyPr/>
        <a:lstStyle/>
        <a:p>
          <a:endParaRPr lang="en-US"/>
        </a:p>
      </dgm:t>
    </dgm:pt>
    <dgm:pt modelId="{54C24705-FFF7-410F-B4D7-836B13FCC442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Data Encryption </a:t>
          </a:r>
          <a:endParaRPr lang="en-US"/>
        </a:p>
      </dgm:t>
    </dgm:pt>
    <dgm:pt modelId="{30E38182-CE2C-428D-AAB0-C6FB3E495584}" type="parTrans" cxnId="{BAE334DD-056F-4926-88FE-B0297D4271EF}">
      <dgm:prSet/>
      <dgm:spPr/>
      <dgm:t>
        <a:bodyPr/>
        <a:lstStyle/>
        <a:p>
          <a:endParaRPr lang="en-US"/>
        </a:p>
      </dgm:t>
    </dgm:pt>
    <dgm:pt modelId="{3E1AF88D-F55F-4219-AA5A-A1024F87377C}" type="sibTrans" cxnId="{BAE334DD-056F-4926-88FE-B0297D4271EF}">
      <dgm:prSet/>
      <dgm:spPr/>
      <dgm:t>
        <a:bodyPr/>
        <a:lstStyle/>
        <a:p>
          <a:endParaRPr lang="en-US"/>
        </a:p>
      </dgm:t>
    </dgm:pt>
    <dgm:pt modelId="{A7A777F5-C6A3-4BE3-8462-B6A71BD567FE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Multi-factor authentication</a:t>
          </a:r>
          <a:endParaRPr lang="en-US"/>
        </a:p>
      </dgm:t>
    </dgm:pt>
    <dgm:pt modelId="{3F9252A6-D06A-4D93-A3DB-4DB3A1D78AAF}" type="parTrans" cxnId="{78C7C18C-A6F5-4065-90B1-DFC05D89D62B}">
      <dgm:prSet/>
      <dgm:spPr/>
      <dgm:t>
        <a:bodyPr/>
        <a:lstStyle/>
        <a:p>
          <a:endParaRPr lang="en-US"/>
        </a:p>
      </dgm:t>
    </dgm:pt>
    <dgm:pt modelId="{DA7067BF-2150-431F-9118-5415949F4BE7}" type="sibTrans" cxnId="{78C7C18C-A6F5-4065-90B1-DFC05D89D62B}">
      <dgm:prSet/>
      <dgm:spPr/>
      <dgm:t>
        <a:bodyPr/>
        <a:lstStyle/>
        <a:p>
          <a:endParaRPr lang="en-US"/>
        </a:p>
      </dgm:t>
    </dgm:pt>
    <dgm:pt modelId="{EB52D59C-DD0F-484E-B39A-4010DF2D441E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Employee training</a:t>
          </a:r>
          <a:endParaRPr lang="en-US"/>
        </a:p>
      </dgm:t>
    </dgm:pt>
    <dgm:pt modelId="{EFF203BF-41C7-4CEB-9A81-1AAE58CE9DE9}" type="parTrans" cxnId="{8895D8B5-F631-4427-9574-134EBCC6CAB9}">
      <dgm:prSet/>
      <dgm:spPr/>
      <dgm:t>
        <a:bodyPr/>
        <a:lstStyle/>
        <a:p>
          <a:endParaRPr lang="en-US"/>
        </a:p>
      </dgm:t>
    </dgm:pt>
    <dgm:pt modelId="{68DDE0A3-ADD5-4607-A4B2-417ADB8C03C9}" type="sibTrans" cxnId="{8895D8B5-F631-4427-9574-134EBCC6CAB9}">
      <dgm:prSet/>
      <dgm:spPr/>
      <dgm:t>
        <a:bodyPr/>
        <a:lstStyle/>
        <a:p>
          <a:endParaRPr lang="en-US"/>
        </a:p>
      </dgm:t>
    </dgm:pt>
    <dgm:pt modelId="{E88BE9C3-18A3-4882-818D-F52074457B7C}" type="pres">
      <dgm:prSet presAssocID="{F9683BCF-5616-4098-9FEB-1BFA85E28AA2}" presName="root" presStyleCnt="0">
        <dgm:presLayoutVars>
          <dgm:dir/>
          <dgm:resizeHandles val="exact"/>
        </dgm:presLayoutVars>
      </dgm:prSet>
      <dgm:spPr/>
    </dgm:pt>
    <dgm:pt modelId="{434D92B5-3D25-4158-9228-80B126CCA925}" type="pres">
      <dgm:prSet presAssocID="{F0E5CA92-7122-4943-A537-A50DAA0AB566}" presName="compNode" presStyleCnt="0"/>
      <dgm:spPr/>
    </dgm:pt>
    <dgm:pt modelId="{5E5F5A7C-063B-4177-8F10-D406BA07B149}" type="pres">
      <dgm:prSet presAssocID="{F0E5CA92-7122-4943-A537-A50DAA0AB56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che"/>
        </a:ext>
      </dgm:extLst>
    </dgm:pt>
    <dgm:pt modelId="{695FA33C-7A3A-4314-9B96-69D09276D944}" type="pres">
      <dgm:prSet presAssocID="{F0E5CA92-7122-4943-A537-A50DAA0AB566}" presName="spaceRect" presStyleCnt="0"/>
      <dgm:spPr/>
    </dgm:pt>
    <dgm:pt modelId="{01BE5D99-D790-4B9D-BC65-F8E3222FB715}" type="pres">
      <dgm:prSet presAssocID="{F0E5CA92-7122-4943-A537-A50DAA0AB566}" presName="textRect" presStyleLbl="revTx" presStyleIdx="0" presStyleCnt="5">
        <dgm:presLayoutVars>
          <dgm:chMax val="1"/>
          <dgm:chPref val="1"/>
        </dgm:presLayoutVars>
      </dgm:prSet>
      <dgm:spPr/>
    </dgm:pt>
    <dgm:pt modelId="{68141CB8-B552-485B-A858-7091FC32BC43}" type="pres">
      <dgm:prSet presAssocID="{F745ED7C-9C8D-4225-AFA3-F1DF153FCDE4}" presName="sibTrans" presStyleCnt="0"/>
      <dgm:spPr/>
    </dgm:pt>
    <dgm:pt modelId="{3E9A33C2-9119-4B26-A987-1288F14CEB8B}" type="pres">
      <dgm:prSet presAssocID="{DBAE7EDE-1930-428E-B457-C6EBC36B8B44}" presName="compNode" presStyleCnt="0"/>
      <dgm:spPr/>
    </dgm:pt>
    <dgm:pt modelId="{1977989D-F174-4775-9D5A-2819AD0A2AA4}" type="pres">
      <dgm:prSet presAssocID="{DBAE7EDE-1930-428E-B457-C6EBC36B8B4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errou"/>
        </a:ext>
      </dgm:extLst>
    </dgm:pt>
    <dgm:pt modelId="{2A9A9502-EF45-4B9E-904F-ECBF2C653027}" type="pres">
      <dgm:prSet presAssocID="{DBAE7EDE-1930-428E-B457-C6EBC36B8B44}" presName="spaceRect" presStyleCnt="0"/>
      <dgm:spPr/>
    </dgm:pt>
    <dgm:pt modelId="{DF064E67-9974-43EF-A17C-4991EBE3EC7A}" type="pres">
      <dgm:prSet presAssocID="{DBAE7EDE-1930-428E-B457-C6EBC36B8B44}" presName="textRect" presStyleLbl="revTx" presStyleIdx="1" presStyleCnt="5">
        <dgm:presLayoutVars>
          <dgm:chMax val="1"/>
          <dgm:chPref val="1"/>
        </dgm:presLayoutVars>
      </dgm:prSet>
      <dgm:spPr/>
    </dgm:pt>
    <dgm:pt modelId="{F5E906C2-2E61-41D8-96A5-70DD1D3E871C}" type="pres">
      <dgm:prSet presAssocID="{11990591-9ABB-42C6-AEF5-C0EAAF26CFB0}" presName="sibTrans" presStyleCnt="0"/>
      <dgm:spPr/>
    </dgm:pt>
    <dgm:pt modelId="{2FAA26DF-1D4D-4239-A99A-840905C9E9EA}" type="pres">
      <dgm:prSet presAssocID="{54C24705-FFF7-410F-B4D7-836B13FCC442}" presName="compNode" presStyleCnt="0"/>
      <dgm:spPr/>
    </dgm:pt>
    <dgm:pt modelId="{F230E81B-52A1-42D3-8B81-8A23C565D45F}" type="pres">
      <dgm:prSet presAssocID="{54C24705-FFF7-410F-B4D7-836B13FCC44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é"/>
        </a:ext>
      </dgm:extLst>
    </dgm:pt>
    <dgm:pt modelId="{82BC3ED0-57CB-404B-ABB4-8D1F51E3083D}" type="pres">
      <dgm:prSet presAssocID="{54C24705-FFF7-410F-B4D7-836B13FCC442}" presName="spaceRect" presStyleCnt="0"/>
      <dgm:spPr/>
    </dgm:pt>
    <dgm:pt modelId="{C3BD05B1-9285-411C-AC7E-C290991D5250}" type="pres">
      <dgm:prSet presAssocID="{54C24705-FFF7-410F-B4D7-836B13FCC442}" presName="textRect" presStyleLbl="revTx" presStyleIdx="2" presStyleCnt="5">
        <dgm:presLayoutVars>
          <dgm:chMax val="1"/>
          <dgm:chPref val="1"/>
        </dgm:presLayoutVars>
      </dgm:prSet>
      <dgm:spPr/>
    </dgm:pt>
    <dgm:pt modelId="{1E83131D-074E-49A5-AEFB-1E01B4795DAA}" type="pres">
      <dgm:prSet presAssocID="{3E1AF88D-F55F-4219-AA5A-A1024F87377C}" presName="sibTrans" presStyleCnt="0"/>
      <dgm:spPr/>
    </dgm:pt>
    <dgm:pt modelId="{064C365B-F9A9-482A-83FF-27B4717A8757}" type="pres">
      <dgm:prSet presAssocID="{A7A777F5-C6A3-4BE3-8462-B6A71BD567FE}" presName="compNode" presStyleCnt="0"/>
      <dgm:spPr/>
    </dgm:pt>
    <dgm:pt modelId="{A0C0189F-A3D9-4859-A363-41DE1AD56473}" type="pres">
      <dgm:prSet presAssocID="{A7A777F5-C6A3-4BE3-8462-B6A71BD567F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éverrouiller"/>
        </a:ext>
      </dgm:extLst>
    </dgm:pt>
    <dgm:pt modelId="{6A7ABCB7-02E1-48A4-9FE0-5689E8949A52}" type="pres">
      <dgm:prSet presAssocID="{A7A777F5-C6A3-4BE3-8462-B6A71BD567FE}" presName="spaceRect" presStyleCnt="0"/>
      <dgm:spPr/>
    </dgm:pt>
    <dgm:pt modelId="{C240788F-D877-476D-AA61-BA4586F49A2E}" type="pres">
      <dgm:prSet presAssocID="{A7A777F5-C6A3-4BE3-8462-B6A71BD567FE}" presName="textRect" presStyleLbl="revTx" presStyleIdx="3" presStyleCnt="5">
        <dgm:presLayoutVars>
          <dgm:chMax val="1"/>
          <dgm:chPref val="1"/>
        </dgm:presLayoutVars>
      </dgm:prSet>
      <dgm:spPr/>
    </dgm:pt>
    <dgm:pt modelId="{517997AA-7049-49E1-9911-C835AD14D941}" type="pres">
      <dgm:prSet presAssocID="{DA7067BF-2150-431F-9118-5415949F4BE7}" presName="sibTrans" presStyleCnt="0"/>
      <dgm:spPr/>
    </dgm:pt>
    <dgm:pt modelId="{4ACBBCBB-A1D4-44C8-A9EC-E57DC5CCBD74}" type="pres">
      <dgm:prSet presAssocID="{EB52D59C-DD0F-484E-B39A-4010DF2D441E}" presName="compNode" presStyleCnt="0"/>
      <dgm:spPr/>
    </dgm:pt>
    <dgm:pt modelId="{AA2074C0-B022-42FD-A52E-70C0683A7CEF}" type="pres">
      <dgm:prSet presAssocID="{EB52D59C-DD0F-484E-B39A-4010DF2D441E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seignant"/>
        </a:ext>
      </dgm:extLst>
    </dgm:pt>
    <dgm:pt modelId="{84999552-FB51-4AAA-9EFB-1B8C1CB14DCA}" type="pres">
      <dgm:prSet presAssocID="{EB52D59C-DD0F-484E-B39A-4010DF2D441E}" presName="spaceRect" presStyleCnt="0"/>
      <dgm:spPr/>
    </dgm:pt>
    <dgm:pt modelId="{69BEF09B-6D9A-4555-BAEA-5CE8B68288E0}" type="pres">
      <dgm:prSet presAssocID="{EB52D59C-DD0F-484E-B39A-4010DF2D441E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78E5377C-021F-4264-85CD-1E217F8145F6}" type="presOf" srcId="{EB52D59C-DD0F-484E-B39A-4010DF2D441E}" destId="{69BEF09B-6D9A-4555-BAEA-5CE8B68288E0}" srcOrd="0" destOrd="0" presId="urn:microsoft.com/office/officeart/2018/2/layout/IconLabelList"/>
    <dgm:cxn modelId="{31CF0380-ED8F-4F1E-9C5D-B4D5CD7991E3}" type="presOf" srcId="{F0E5CA92-7122-4943-A537-A50DAA0AB566}" destId="{01BE5D99-D790-4B9D-BC65-F8E3222FB715}" srcOrd="0" destOrd="0" presId="urn:microsoft.com/office/officeart/2018/2/layout/IconLabelList"/>
    <dgm:cxn modelId="{DAAA158A-C621-49F6-B0E3-11FFE9077F1F}" type="presOf" srcId="{F9683BCF-5616-4098-9FEB-1BFA85E28AA2}" destId="{E88BE9C3-18A3-4882-818D-F52074457B7C}" srcOrd="0" destOrd="0" presId="urn:microsoft.com/office/officeart/2018/2/layout/IconLabelList"/>
    <dgm:cxn modelId="{78C7C18C-A6F5-4065-90B1-DFC05D89D62B}" srcId="{F9683BCF-5616-4098-9FEB-1BFA85E28AA2}" destId="{A7A777F5-C6A3-4BE3-8462-B6A71BD567FE}" srcOrd="3" destOrd="0" parTransId="{3F9252A6-D06A-4D93-A3DB-4DB3A1D78AAF}" sibTransId="{DA7067BF-2150-431F-9118-5415949F4BE7}"/>
    <dgm:cxn modelId="{F8E7B08E-5948-463C-8407-E9CC199CA215}" type="presOf" srcId="{A7A777F5-C6A3-4BE3-8462-B6A71BD567FE}" destId="{C240788F-D877-476D-AA61-BA4586F49A2E}" srcOrd="0" destOrd="0" presId="urn:microsoft.com/office/officeart/2018/2/layout/IconLabelList"/>
    <dgm:cxn modelId="{8895D8B5-F631-4427-9574-134EBCC6CAB9}" srcId="{F9683BCF-5616-4098-9FEB-1BFA85E28AA2}" destId="{EB52D59C-DD0F-484E-B39A-4010DF2D441E}" srcOrd="4" destOrd="0" parTransId="{EFF203BF-41C7-4CEB-9A81-1AAE58CE9DE9}" sibTransId="{68DDE0A3-ADD5-4607-A4B2-417ADB8C03C9}"/>
    <dgm:cxn modelId="{B96803C0-B920-4A47-A567-F2B7D68E9B6C}" type="presOf" srcId="{DBAE7EDE-1930-428E-B457-C6EBC36B8B44}" destId="{DF064E67-9974-43EF-A17C-4991EBE3EC7A}" srcOrd="0" destOrd="0" presId="urn:microsoft.com/office/officeart/2018/2/layout/IconLabelList"/>
    <dgm:cxn modelId="{BAE334DD-056F-4926-88FE-B0297D4271EF}" srcId="{F9683BCF-5616-4098-9FEB-1BFA85E28AA2}" destId="{54C24705-FFF7-410F-B4D7-836B13FCC442}" srcOrd="2" destOrd="0" parTransId="{30E38182-CE2C-428D-AAB0-C6FB3E495584}" sibTransId="{3E1AF88D-F55F-4219-AA5A-A1024F87377C}"/>
    <dgm:cxn modelId="{B98B36EB-0955-4FDD-9E65-DC5B83A78883}" type="presOf" srcId="{54C24705-FFF7-410F-B4D7-836B13FCC442}" destId="{C3BD05B1-9285-411C-AC7E-C290991D5250}" srcOrd="0" destOrd="0" presId="urn:microsoft.com/office/officeart/2018/2/layout/IconLabelList"/>
    <dgm:cxn modelId="{F3AF52F7-1CF4-4CAA-8683-5DC5C018D9B6}" srcId="{F9683BCF-5616-4098-9FEB-1BFA85E28AA2}" destId="{F0E5CA92-7122-4943-A537-A50DAA0AB566}" srcOrd="0" destOrd="0" parTransId="{2855DD83-FA58-4209-8D4E-5315F074CF03}" sibTransId="{F745ED7C-9C8D-4225-AFA3-F1DF153FCDE4}"/>
    <dgm:cxn modelId="{A6329AFE-1D51-4619-98A3-E9E4B455CE81}" srcId="{F9683BCF-5616-4098-9FEB-1BFA85E28AA2}" destId="{DBAE7EDE-1930-428E-B457-C6EBC36B8B44}" srcOrd="1" destOrd="0" parTransId="{D19A1BE7-0339-4B6A-B128-28957A6A460A}" sibTransId="{11990591-9ABB-42C6-AEF5-C0EAAF26CFB0}"/>
    <dgm:cxn modelId="{74BE32BC-B84E-44F6-9ABC-9F2E0D3F0F33}" type="presParOf" srcId="{E88BE9C3-18A3-4882-818D-F52074457B7C}" destId="{434D92B5-3D25-4158-9228-80B126CCA925}" srcOrd="0" destOrd="0" presId="urn:microsoft.com/office/officeart/2018/2/layout/IconLabelList"/>
    <dgm:cxn modelId="{6C368D22-0DDF-4FFC-BA9F-D83152E1E231}" type="presParOf" srcId="{434D92B5-3D25-4158-9228-80B126CCA925}" destId="{5E5F5A7C-063B-4177-8F10-D406BA07B149}" srcOrd="0" destOrd="0" presId="urn:microsoft.com/office/officeart/2018/2/layout/IconLabelList"/>
    <dgm:cxn modelId="{B0B82D0C-E102-455A-9A0D-563FEDADE4E2}" type="presParOf" srcId="{434D92B5-3D25-4158-9228-80B126CCA925}" destId="{695FA33C-7A3A-4314-9B96-69D09276D944}" srcOrd="1" destOrd="0" presId="urn:microsoft.com/office/officeart/2018/2/layout/IconLabelList"/>
    <dgm:cxn modelId="{32860964-09C2-452B-980F-F5AE9335BA24}" type="presParOf" srcId="{434D92B5-3D25-4158-9228-80B126CCA925}" destId="{01BE5D99-D790-4B9D-BC65-F8E3222FB715}" srcOrd="2" destOrd="0" presId="urn:microsoft.com/office/officeart/2018/2/layout/IconLabelList"/>
    <dgm:cxn modelId="{B283A9CA-743E-4DF4-8594-AD328AD1683C}" type="presParOf" srcId="{E88BE9C3-18A3-4882-818D-F52074457B7C}" destId="{68141CB8-B552-485B-A858-7091FC32BC43}" srcOrd="1" destOrd="0" presId="urn:microsoft.com/office/officeart/2018/2/layout/IconLabelList"/>
    <dgm:cxn modelId="{9F817FC9-8A3B-4921-9E3B-BF20238CE53E}" type="presParOf" srcId="{E88BE9C3-18A3-4882-818D-F52074457B7C}" destId="{3E9A33C2-9119-4B26-A987-1288F14CEB8B}" srcOrd="2" destOrd="0" presId="urn:microsoft.com/office/officeart/2018/2/layout/IconLabelList"/>
    <dgm:cxn modelId="{383E43AB-B23B-47AB-8D73-EF53674B83AE}" type="presParOf" srcId="{3E9A33C2-9119-4B26-A987-1288F14CEB8B}" destId="{1977989D-F174-4775-9D5A-2819AD0A2AA4}" srcOrd="0" destOrd="0" presId="urn:microsoft.com/office/officeart/2018/2/layout/IconLabelList"/>
    <dgm:cxn modelId="{DB39CD74-D2B0-496B-B304-B8597645244D}" type="presParOf" srcId="{3E9A33C2-9119-4B26-A987-1288F14CEB8B}" destId="{2A9A9502-EF45-4B9E-904F-ECBF2C653027}" srcOrd="1" destOrd="0" presId="urn:microsoft.com/office/officeart/2018/2/layout/IconLabelList"/>
    <dgm:cxn modelId="{05BB538E-56CE-4AB0-9784-CA3B9F1D4C9E}" type="presParOf" srcId="{3E9A33C2-9119-4B26-A987-1288F14CEB8B}" destId="{DF064E67-9974-43EF-A17C-4991EBE3EC7A}" srcOrd="2" destOrd="0" presId="urn:microsoft.com/office/officeart/2018/2/layout/IconLabelList"/>
    <dgm:cxn modelId="{E3D92F5D-F8A1-4CB5-84BF-97F8DCDF0D82}" type="presParOf" srcId="{E88BE9C3-18A3-4882-818D-F52074457B7C}" destId="{F5E906C2-2E61-41D8-96A5-70DD1D3E871C}" srcOrd="3" destOrd="0" presId="urn:microsoft.com/office/officeart/2018/2/layout/IconLabelList"/>
    <dgm:cxn modelId="{797A22D9-829B-4950-BA31-095D45A309F7}" type="presParOf" srcId="{E88BE9C3-18A3-4882-818D-F52074457B7C}" destId="{2FAA26DF-1D4D-4239-A99A-840905C9E9EA}" srcOrd="4" destOrd="0" presId="urn:microsoft.com/office/officeart/2018/2/layout/IconLabelList"/>
    <dgm:cxn modelId="{63C8B009-A4A3-4A6C-834D-8360C283E0CB}" type="presParOf" srcId="{2FAA26DF-1D4D-4239-A99A-840905C9E9EA}" destId="{F230E81B-52A1-42D3-8B81-8A23C565D45F}" srcOrd="0" destOrd="0" presId="urn:microsoft.com/office/officeart/2018/2/layout/IconLabelList"/>
    <dgm:cxn modelId="{04D12315-D757-46A9-B052-5594DD85CE99}" type="presParOf" srcId="{2FAA26DF-1D4D-4239-A99A-840905C9E9EA}" destId="{82BC3ED0-57CB-404B-ABB4-8D1F51E3083D}" srcOrd="1" destOrd="0" presId="urn:microsoft.com/office/officeart/2018/2/layout/IconLabelList"/>
    <dgm:cxn modelId="{9D7090D4-BEBC-404F-91AD-7EF6DFC6ECD9}" type="presParOf" srcId="{2FAA26DF-1D4D-4239-A99A-840905C9E9EA}" destId="{C3BD05B1-9285-411C-AC7E-C290991D5250}" srcOrd="2" destOrd="0" presId="urn:microsoft.com/office/officeart/2018/2/layout/IconLabelList"/>
    <dgm:cxn modelId="{A793FE27-4909-45B5-AB21-EE63EB819439}" type="presParOf" srcId="{E88BE9C3-18A3-4882-818D-F52074457B7C}" destId="{1E83131D-074E-49A5-AEFB-1E01B4795DAA}" srcOrd="5" destOrd="0" presId="urn:microsoft.com/office/officeart/2018/2/layout/IconLabelList"/>
    <dgm:cxn modelId="{DCB21506-9F78-4C41-95DD-26DF0B122EF9}" type="presParOf" srcId="{E88BE9C3-18A3-4882-818D-F52074457B7C}" destId="{064C365B-F9A9-482A-83FF-27B4717A8757}" srcOrd="6" destOrd="0" presId="urn:microsoft.com/office/officeart/2018/2/layout/IconLabelList"/>
    <dgm:cxn modelId="{375DB79C-95BE-4453-8D4E-212E202E8966}" type="presParOf" srcId="{064C365B-F9A9-482A-83FF-27B4717A8757}" destId="{A0C0189F-A3D9-4859-A363-41DE1AD56473}" srcOrd="0" destOrd="0" presId="urn:microsoft.com/office/officeart/2018/2/layout/IconLabelList"/>
    <dgm:cxn modelId="{44772C62-BEEB-481B-9C64-DD6B137748C6}" type="presParOf" srcId="{064C365B-F9A9-482A-83FF-27B4717A8757}" destId="{6A7ABCB7-02E1-48A4-9FE0-5689E8949A52}" srcOrd="1" destOrd="0" presId="urn:microsoft.com/office/officeart/2018/2/layout/IconLabelList"/>
    <dgm:cxn modelId="{0C18E52A-0C43-45BE-BA82-94CDF1B55B85}" type="presParOf" srcId="{064C365B-F9A9-482A-83FF-27B4717A8757}" destId="{C240788F-D877-476D-AA61-BA4586F49A2E}" srcOrd="2" destOrd="0" presId="urn:microsoft.com/office/officeart/2018/2/layout/IconLabelList"/>
    <dgm:cxn modelId="{CB6B7307-C3A0-4D74-824C-92C66A59A2CA}" type="presParOf" srcId="{E88BE9C3-18A3-4882-818D-F52074457B7C}" destId="{517997AA-7049-49E1-9911-C835AD14D941}" srcOrd="7" destOrd="0" presId="urn:microsoft.com/office/officeart/2018/2/layout/IconLabelList"/>
    <dgm:cxn modelId="{5FE71DDC-586C-45B3-9C32-107938581550}" type="presParOf" srcId="{E88BE9C3-18A3-4882-818D-F52074457B7C}" destId="{4ACBBCBB-A1D4-44C8-A9EC-E57DC5CCBD74}" srcOrd="8" destOrd="0" presId="urn:microsoft.com/office/officeart/2018/2/layout/IconLabelList"/>
    <dgm:cxn modelId="{D934F1B3-28BC-4555-ABD8-9B37877505EB}" type="presParOf" srcId="{4ACBBCBB-A1D4-44C8-A9EC-E57DC5CCBD74}" destId="{AA2074C0-B022-42FD-A52E-70C0683A7CEF}" srcOrd="0" destOrd="0" presId="urn:microsoft.com/office/officeart/2018/2/layout/IconLabelList"/>
    <dgm:cxn modelId="{A272486F-9AAB-4060-BA24-63F94E8FC607}" type="presParOf" srcId="{4ACBBCBB-A1D4-44C8-A9EC-E57DC5CCBD74}" destId="{84999552-FB51-4AAA-9EFB-1B8C1CB14DCA}" srcOrd="1" destOrd="0" presId="urn:microsoft.com/office/officeart/2018/2/layout/IconLabelList"/>
    <dgm:cxn modelId="{0A97CD51-5C0B-4F3B-8574-67C5689FEF86}" type="presParOf" srcId="{4ACBBCBB-A1D4-44C8-A9EC-E57DC5CCBD74}" destId="{69BEF09B-6D9A-4555-BAEA-5CE8B68288E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5F5A7C-063B-4177-8F10-D406BA07B149}">
      <dsp:nvSpPr>
        <dsp:cNvPr id="0" name=""/>
        <dsp:cNvSpPr/>
      </dsp:nvSpPr>
      <dsp:spPr>
        <a:xfrm>
          <a:off x="673870" y="364611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BE5D99-D790-4B9D-BC65-F8E3222FB715}">
      <dsp:nvSpPr>
        <dsp:cNvPr id="0" name=""/>
        <dsp:cNvSpPr/>
      </dsp:nvSpPr>
      <dsp:spPr>
        <a:xfrm>
          <a:off x="178870" y="1444627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/>
            <a:t>Update and Patch Management</a:t>
          </a:r>
          <a:endParaRPr lang="en-US" sz="1500" kern="1200"/>
        </a:p>
      </dsp:txBody>
      <dsp:txXfrm>
        <a:off x="178870" y="1444627"/>
        <a:ext cx="1800000" cy="720000"/>
      </dsp:txXfrm>
    </dsp:sp>
    <dsp:sp modelId="{1977989D-F174-4775-9D5A-2819AD0A2AA4}">
      <dsp:nvSpPr>
        <dsp:cNvPr id="0" name=""/>
        <dsp:cNvSpPr/>
      </dsp:nvSpPr>
      <dsp:spPr>
        <a:xfrm>
          <a:off x="2788870" y="364611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064E67-9974-43EF-A17C-4991EBE3EC7A}">
      <dsp:nvSpPr>
        <dsp:cNvPr id="0" name=""/>
        <dsp:cNvSpPr/>
      </dsp:nvSpPr>
      <dsp:spPr>
        <a:xfrm>
          <a:off x="2293870" y="1444627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/>
            <a:t>Antimalware and Antivirus</a:t>
          </a:r>
          <a:endParaRPr lang="en-US" sz="1500" kern="1200"/>
        </a:p>
      </dsp:txBody>
      <dsp:txXfrm>
        <a:off x="2293870" y="1444627"/>
        <a:ext cx="1800000" cy="720000"/>
      </dsp:txXfrm>
    </dsp:sp>
    <dsp:sp modelId="{F230E81B-52A1-42D3-8B81-8A23C565D45F}">
      <dsp:nvSpPr>
        <dsp:cNvPr id="0" name=""/>
        <dsp:cNvSpPr/>
      </dsp:nvSpPr>
      <dsp:spPr>
        <a:xfrm>
          <a:off x="4903870" y="364611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BD05B1-9285-411C-AC7E-C290991D5250}">
      <dsp:nvSpPr>
        <dsp:cNvPr id="0" name=""/>
        <dsp:cNvSpPr/>
      </dsp:nvSpPr>
      <dsp:spPr>
        <a:xfrm>
          <a:off x="4408870" y="1444627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/>
            <a:t>Data Encryption </a:t>
          </a:r>
          <a:endParaRPr lang="en-US" sz="1500" kern="1200"/>
        </a:p>
      </dsp:txBody>
      <dsp:txXfrm>
        <a:off x="4408870" y="1444627"/>
        <a:ext cx="1800000" cy="720000"/>
      </dsp:txXfrm>
    </dsp:sp>
    <dsp:sp modelId="{A0C0189F-A3D9-4859-A363-41DE1AD56473}">
      <dsp:nvSpPr>
        <dsp:cNvPr id="0" name=""/>
        <dsp:cNvSpPr/>
      </dsp:nvSpPr>
      <dsp:spPr>
        <a:xfrm>
          <a:off x="7018870" y="364611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0788F-D877-476D-AA61-BA4586F49A2E}">
      <dsp:nvSpPr>
        <dsp:cNvPr id="0" name=""/>
        <dsp:cNvSpPr/>
      </dsp:nvSpPr>
      <dsp:spPr>
        <a:xfrm>
          <a:off x="6523870" y="1444627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/>
            <a:t>Multi-factor authentication</a:t>
          </a:r>
          <a:endParaRPr lang="en-US" sz="1500" kern="1200"/>
        </a:p>
      </dsp:txBody>
      <dsp:txXfrm>
        <a:off x="6523870" y="1444627"/>
        <a:ext cx="1800000" cy="720000"/>
      </dsp:txXfrm>
    </dsp:sp>
    <dsp:sp modelId="{AA2074C0-B022-42FD-A52E-70C0683A7CEF}">
      <dsp:nvSpPr>
        <dsp:cNvPr id="0" name=""/>
        <dsp:cNvSpPr/>
      </dsp:nvSpPr>
      <dsp:spPr>
        <a:xfrm>
          <a:off x="9133870" y="364611"/>
          <a:ext cx="810000" cy="81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BEF09B-6D9A-4555-BAEA-5CE8B68288E0}">
      <dsp:nvSpPr>
        <dsp:cNvPr id="0" name=""/>
        <dsp:cNvSpPr/>
      </dsp:nvSpPr>
      <dsp:spPr>
        <a:xfrm>
          <a:off x="8638870" y="1444627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/>
            <a:t>Employee training</a:t>
          </a:r>
          <a:endParaRPr lang="en-US" sz="1500" kern="1200"/>
        </a:p>
      </dsp:txBody>
      <dsp:txXfrm>
        <a:off x="8638870" y="1444627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0D06D-CC23-4036-A622-257C3AFB60DD}" type="datetimeFigureOut">
              <a:t>26/02/2024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9A39EB-475C-414D-A227-DACFDFE906B3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261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spcBef>
                <a:spcPct val="0"/>
              </a:spcBef>
              <a:buFont typeface="Arial,Sans-Serif"/>
              <a:buChar char="•"/>
            </a:pPr>
            <a:r>
              <a:rPr lang="fr-FR"/>
              <a:t>brief </a:t>
            </a:r>
            <a:r>
              <a:rPr lang="fr-FR" err="1"/>
              <a:t>overview</a:t>
            </a:r>
            <a:r>
              <a:rPr lang="fr-FR"/>
              <a:t> of </a:t>
            </a:r>
            <a:r>
              <a:rPr lang="fr-FR" err="1"/>
              <a:t>enterprise</a:t>
            </a:r>
            <a:r>
              <a:rPr lang="fr-FR"/>
              <a:t> network </a:t>
            </a:r>
            <a:r>
              <a:rPr lang="fr-FR" err="1"/>
              <a:t>security</a:t>
            </a:r>
            <a:r>
              <a:rPr lang="fr-FR"/>
              <a:t>.</a:t>
            </a:r>
            <a:endParaRPr lang="en-US"/>
          </a:p>
          <a:p>
            <a:pPr marL="285750" indent="-285750">
              <a:spcBef>
                <a:spcPct val="0"/>
              </a:spcBef>
              <a:buFont typeface="Arial,Sans-Serif"/>
              <a:buChar char="•"/>
            </a:pPr>
            <a:r>
              <a:rPr lang="fr-FR"/>
              <a:t>Importance of balancing components in Checkpoint Architecture.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A39EB-475C-414D-A227-DACFDFE906B3}" type="slidenum">
              <a:rPr lang="fr-FR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2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 b="1"/>
              <a:t>Checkpoint Architecture </a:t>
            </a:r>
            <a:r>
              <a:rPr lang="fr-FR" b="1" err="1"/>
              <a:t>Overview</a:t>
            </a:r>
            <a:endParaRPr lang="fr-FR" err="1"/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/>
              <a:t>Components: Security Gateway, Management Server, Smart Console.</a:t>
            </a: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 err="1"/>
              <a:t>Role</a:t>
            </a:r>
            <a:r>
              <a:rPr lang="fr-FR"/>
              <a:t> in </a:t>
            </a:r>
            <a:r>
              <a:rPr lang="fr-FR" err="1"/>
              <a:t>optimizing</a:t>
            </a:r>
            <a:r>
              <a:rPr lang="fr-FR"/>
              <a:t> </a:t>
            </a:r>
            <a:r>
              <a:rPr lang="fr-FR" err="1"/>
              <a:t>security</a:t>
            </a:r>
            <a:r>
              <a:rPr lang="fr-FR"/>
              <a:t> posture: </a:t>
            </a:r>
            <a:r>
              <a:rPr lang="fr-FR" err="1"/>
              <a:t>Centralized</a:t>
            </a:r>
            <a:r>
              <a:rPr lang="fr-FR"/>
              <a:t> management, </a:t>
            </a:r>
            <a:r>
              <a:rPr lang="fr-FR" err="1"/>
              <a:t>policy</a:t>
            </a:r>
            <a:r>
              <a:rPr lang="fr-FR"/>
              <a:t> </a:t>
            </a:r>
            <a:r>
              <a:rPr lang="fr-FR" err="1"/>
              <a:t>enforcement</a:t>
            </a:r>
            <a:r>
              <a:rPr lang="fr-FR"/>
              <a:t>, </a:t>
            </a:r>
            <a:r>
              <a:rPr lang="fr-FR" err="1"/>
              <a:t>threat</a:t>
            </a:r>
            <a:r>
              <a:rPr lang="fr-FR"/>
              <a:t> </a:t>
            </a:r>
            <a:r>
              <a:rPr lang="fr-FR" err="1"/>
              <a:t>prevention</a:t>
            </a:r>
            <a:r>
              <a:rPr lang="fr-FR"/>
              <a:t>.</a:t>
            </a: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endParaRPr lang="fr-FR"/>
          </a:p>
          <a:p>
            <a:endParaRPr lang="en-US">
              <a:cs typeface="Calibri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A39EB-475C-414D-A227-DACFDFE906B3}" type="slidenum">
              <a:rPr lang="fr-FR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251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 b="1" err="1"/>
              <a:t>Stateful</a:t>
            </a:r>
            <a:r>
              <a:rPr lang="fr-FR" b="1"/>
              <a:t> Inspection </a:t>
            </a:r>
            <a:r>
              <a:rPr lang="fr-FR" b="1" err="1"/>
              <a:t>Technology</a:t>
            </a:r>
            <a:endParaRPr lang="fr-FR" err="1"/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 err="1"/>
              <a:t>Comparison</a:t>
            </a:r>
            <a:r>
              <a:rPr lang="fr-FR"/>
              <a:t> </a:t>
            </a:r>
            <a:r>
              <a:rPr lang="fr-FR" err="1"/>
              <a:t>with</a:t>
            </a:r>
            <a:r>
              <a:rPr lang="fr-FR"/>
              <a:t> </a:t>
            </a:r>
            <a:r>
              <a:rPr lang="fr-FR" err="1"/>
              <a:t>traditional</a:t>
            </a:r>
            <a:r>
              <a:rPr lang="fr-FR"/>
              <a:t> </a:t>
            </a:r>
            <a:r>
              <a:rPr lang="fr-FR" err="1"/>
              <a:t>packet</a:t>
            </a:r>
            <a:r>
              <a:rPr lang="fr-FR"/>
              <a:t> </a:t>
            </a:r>
            <a:r>
              <a:rPr lang="fr-FR" err="1"/>
              <a:t>filtering</a:t>
            </a:r>
            <a:r>
              <a:rPr lang="fr-FR"/>
              <a:t>.</a:t>
            </a: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/>
              <a:t>Importance in modern </a:t>
            </a:r>
            <a:r>
              <a:rPr lang="fr-FR" err="1"/>
              <a:t>cybersecurity</a:t>
            </a:r>
            <a:r>
              <a:rPr lang="fr-FR"/>
              <a:t>: </a:t>
            </a:r>
            <a:r>
              <a:rPr lang="fr-FR" err="1"/>
              <a:t>Comprehensive</a:t>
            </a:r>
            <a:r>
              <a:rPr lang="fr-FR"/>
              <a:t> </a:t>
            </a:r>
            <a:r>
              <a:rPr lang="fr-FR" err="1"/>
              <a:t>analysis</a:t>
            </a:r>
            <a:r>
              <a:rPr lang="fr-FR"/>
              <a:t> of </a:t>
            </a:r>
            <a:r>
              <a:rPr lang="fr-FR" err="1"/>
              <a:t>traffic</a:t>
            </a:r>
            <a:r>
              <a:rPr lang="fr-FR"/>
              <a:t>, </a:t>
            </a:r>
            <a:r>
              <a:rPr lang="fr-FR" err="1"/>
              <a:t>context-aware</a:t>
            </a:r>
            <a:r>
              <a:rPr lang="fr-FR"/>
              <a:t> </a:t>
            </a: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endParaRPr lang="fr-FR"/>
          </a:p>
          <a:p>
            <a:endParaRPr lang="en-US">
              <a:cs typeface="Calibri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A39EB-475C-414D-A227-DACFDFE906B3}" type="slidenum">
              <a:rPr lang="fr-FR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697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Distributed 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A39EB-475C-414D-A227-DACFDFE906B3}" type="slidenum">
              <a:rPr lang="fr-FR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2217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 b="1"/>
              <a:t>Conclusion</a:t>
            </a:r>
            <a:endParaRPr lang="fr-FR"/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 err="1"/>
              <a:t>Recap</a:t>
            </a:r>
            <a:r>
              <a:rPr lang="fr-FR"/>
              <a:t> of key points </a:t>
            </a:r>
            <a:r>
              <a:rPr lang="fr-FR" err="1"/>
              <a:t>discussed</a:t>
            </a:r>
            <a:r>
              <a:rPr lang="fr-FR"/>
              <a:t>.</a:t>
            </a: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fr-FR" err="1"/>
              <a:t>Emphasis</a:t>
            </a:r>
            <a:r>
              <a:rPr lang="fr-FR"/>
              <a:t> on the </a:t>
            </a:r>
            <a:r>
              <a:rPr lang="fr-FR" err="1"/>
              <a:t>significance</a:t>
            </a:r>
            <a:r>
              <a:rPr lang="fr-FR"/>
              <a:t> of balancing components in Checkpoint Architecture for </a:t>
            </a:r>
            <a:r>
              <a:rPr lang="fr-FR" err="1"/>
              <a:t>enhancing</a:t>
            </a:r>
            <a:r>
              <a:rPr lang="fr-FR"/>
              <a:t> </a:t>
            </a:r>
            <a:r>
              <a:rPr lang="fr-FR" err="1"/>
              <a:t>security</a:t>
            </a:r>
            <a:r>
              <a:rPr lang="fr-FR"/>
              <a:t> in </a:t>
            </a:r>
            <a:r>
              <a:rPr lang="fr-FR" err="1"/>
              <a:t>enterprise</a:t>
            </a:r>
            <a:r>
              <a:rPr lang="fr-FR"/>
              <a:t> networks.</a:t>
            </a: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endParaRPr lang="fr-FR"/>
          </a:p>
          <a:p>
            <a:endParaRPr lang="en-US">
              <a:cs typeface="Calibri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A39EB-475C-414D-A227-DACFDFE906B3}" type="slidenum">
              <a:rPr lang="fr-FR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763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305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100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006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218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465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937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63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245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179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456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247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5029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3847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893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27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31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765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7.png"/><Relationship Id="rId12" Type="http://schemas.openxmlformats.org/officeDocument/2006/relationships/image" Target="../media/image2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21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20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42FB62-E4E8-24E2-165D-C1443D03E8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7992" y="1097175"/>
            <a:ext cx="8915399" cy="2974951"/>
          </a:xfrm>
        </p:spPr>
        <p:txBody>
          <a:bodyPr>
            <a:noAutofit/>
          </a:bodyPr>
          <a:lstStyle/>
          <a:p>
            <a:pPr algn="ctr"/>
            <a:r>
              <a:rPr lang="fr-FR" sz="4400" b="1" err="1">
                <a:solidFill>
                  <a:srgbClr val="1D2125"/>
                </a:solidFill>
                <a:ea typeface="+mj-lt"/>
                <a:cs typeface="+mj-lt"/>
              </a:rPr>
              <a:t>Optimizing</a:t>
            </a:r>
            <a:r>
              <a:rPr lang="fr-FR" sz="4400" b="1">
                <a:solidFill>
                  <a:srgbClr val="1D2125"/>
                </a:solidFill>
                <a:ea typeface="+mj-lt"/>
                <a:cs typeface="+mj-lt"/>
              </a:rPr>
              <a:t> Security Posture in an Enterprise Network: </a:t>
            </a:r>
            <a:r>
              <a:rPr lang="fr-FR" sz="4400" b="1" err="1">
                <a:solidFill>
                  <a:srgbClr val="1D2125"/>
                </a:solidFill>
                <a:ea typeface="+mj-lt"/>
                <a:cs typeface="+mj-lt"/>
              </a:rPr>
              <a:t>Role</a:t>
            </a:r>
            <a:r>
              <a:rPr lang="fr-FR" sz="4400" b="1">
                <a:solidFill>
                  <a:srgbClr val="1D2125"/>
                </a:solidFill>
                <a:ea typeface="+mj-lt"/>
                <a:cs typeface="+mj-lt"/>
              </a:rPr>
              <a:t> of Balancing Components in Checkpoint Architecture</a:t>
            </a:r>
            <a:endParaRPr lang="fr-FR" sz="440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DDE5512-42D6-91EF-7CC0-ABA777D0E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5607994" cy="11262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>
                <a:solidFill>
                  <a:schemeClr val="tx1"/>
                </a:solidFill>
                <a:cs typeface="Calibri Light"/>
              </a:rPr>
              <a:t>Julien DORFFER– Baptiste FAGET – Adrien FRIEH</a:t>
            </a:r>
          </a:p>
          <a:p>
            <a:pPr algn="ctr"/>
            <a:r>
              <a:rPr lang="fr-FR">
                <a:solidFill>
                  <a:schemeClr val="tx1"/>
                </a:solidFill>
                <a:cs typeface="Calibri Light"/>
              </a:rPr>
              <a:t> Léa MARTIN– Bao Tu PHAM– Morgan ROY</a:t>
            </a:r>
            <a:endParaRPr lang="fr-FR">
              <a:solidFill>
                <a:schemeClr val="tx1"/>
              </a:solidFill>
            </a:endParaRPr>
          </a:p>
          <a:p>
            <a:endParaRPr lang="fr-FR">
              <a:solidFill>
                <a:schemeClr val="tx1"/>
              </a:solidFill>
              <a:ea typeface="Calibri Light"/>
              <a:cs typeface="Calibri Light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39FAD26-6993-AFFB-39D8-7ED80C728A27}"/>
              </a:ext>
            </a:extLst>
          </p:cNvPr>
          <p:cNvSpPr txBox="1"/>
          <p:nvPr/>
        </p:nvSpPr>
        <p:spPr>
          <a:xfrm>
            <a:off x="8531194" y="4969394"/>
            <a:ext cx="275689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fr-FR"/>
              <a:t>26/02/2024</a:t>
            </a:r>
          </a:p>
        </p:txBody>
      </p:sp>
    </p:spTree>
    <p:extLst>
      <p:ext uri="{BB962C8B-B14F-4D97-AF65-F5344CB8AC3E}">
        <p14:creationId xmlns:p14="http://schemas.microsoft.com/office/powerpoint/2010/main" val="38579709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016A9A-C4E5-88F9-64BC-6C8A72EE8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Enterprise network </a:t>
            </a:r>
            <a:r>
              <a:rPr lang="fr-FR" err="1"/>
              <a:t>security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BEE571-D67C-AC5B-B601-07EA0F2526CA}"/>
              </a:ext>
            </a:extLst>
          </p:cNvPr>
          <p:cNvSpPr txBox="1"/>
          <p:nvPr/>
        </p:nvSpPr>
        <p:spPr>
          <a:xfrm>
            <a:off x="692261" y="2106108"/>
            <a:ext cx="6345630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fr-FR" sz="2000" err="1"/>
              <a:t>Protecting</a:t>
            </a:r>
            <a:r>
              <a:rPr lang="fr-FR" sz="2000" dirty="0"/>
              <a:t> 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an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organization's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interconnected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systems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, data, and communication channels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from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unauthorized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access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, cyber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threats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, and data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breaches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.</a:t>
            </a:r>
          </a:p>
        </p:txBody>
      </p:sp>
      <p:pic>
        <p:nvPicPr>
          <p:cNvPr id="6" name="Image 5" descr="Interconnected Network | Benefits, Types &amp; Examples - Lesson | Study.com">
            <a:extLst>
              <a:ext uri="{FF2B5EF4-FFF2-40B4-BE49-F238E27FC236}">
                <a16:creationId xmlns:a16="http://schemas.microsoft.com/office/drawing/2014/main" id="{EABFBF4A-44C1-7276-AEF0-7FF7AFECA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7068" y="2492247"/>
            <a:ext cx="3292289" cy="186802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3935097-F14F-4E6E-5F87-FDFB474BC934}"/>
              </a:ext>
            </a:extLst>
          </p:cNvPr>
          <p:cNvSpPr txBox="1"/>
          <p:nvPr/>
        </p:nvSpPr>
        <p:spPr>
          <a:xfrm>
            <a:off x="697028" y="4195408"/>
            <a:ext cx="6353736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This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encompasses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a range of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security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aspects: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risk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assessment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,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threat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modeling,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access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controls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,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endpoint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security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, and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adherence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to </a:t>
            </a:r>
            <a:r>
              <a:rPr lang="fr-FR" sz="2000" err="1">
                <a:solidFill>
                  <a:srgbClr val="0D0D0D"/>
                </a:solidFill>
                <a:ea typeface="+mn-lt"/>
                <a:cs typeface="+mn-lt"/>
              </a:rPr>
              <a:t>regulatory</a:t>
            </a:r>
            <a:r>
              <a:rPr lang="fr-FR" sz="2000" dirty="0">
                <a:solidFill>
                  <a:srgbClr val="0D0D0D"/>
                </a:solidFill>
                <a:ea typeface="+mn-lt"/>
                <a:cs typeface="+mn-lt"/>
              </a:rPr>
              <a:t> standards.</a:t>
            </a:r>
          </a:p>
        </p:txBody>
      </p:sp>
      <p:pic>
        <p:nvPicPr>
          <p:cNvPr id="4" name="Image 3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6E5D49C3-30D5-1DC3-B99C-E528C6BD14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7216" y="667011"/>
            <a:ext cx="628390" cy="63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056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4A685D-829D-B0E0-B20F-BFFD3D8FB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7457" y="210684"/>
            <a:ext cx="3877624" cy="1280890"/>
          </a:xfrm>
        </p:spPr>
        <p:txBody>
          <a:bodyPr/>
          <a:lstStyle/>
          <a:p>
            <a:r>
              <a:rPr lang="fr-FR" b="1" u="sng" err="1"/>
              <a:t>Threat</a:t>
            </a:r>
            <a:r>
              <a:rPr lang="fr-FR" b="1" u="sng"/>
              <a:t> Modeling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B05B6C-DFBE-C101-FCE7-5AA8C3E8F2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8766" y="2644302"/>
            <a:ext cx="7042827" cy="25292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err="1"/>
              <a:t>According</a:t>
            </a:r>
            <a:r>
              <a:rPr lang="fr-FR"/>
              <a:t> to </a:t>
            </a:r>
            <a:r>
              <a:rPr lang="fr-FR" err="1"/>
              <a:t>Threat</a:t>
            </a:r>
            <a:r>
              <a:rPr lang="fr-FR"/>
              <a:t> modeling </a:t>
            </a:r>
            <a:r>
              <a:rPr lang="fr-FR" err="1"/>
              <a:t>manifesto</a:t>
            </a:r>
            <a:r>
              <a:rPr lang="fr-FR"/>
              <a:t> : </a:t>
            </a:r>
          </a:p>
          <a:p>
            <a:pPr>
              <a:buFont typeface="Arial" charset="2"/>
              <a:buChar char="•"/>
            </a:pPr>
            <a:r>
              <a:rPr lang="fr-FR" err="1"/>
              <a:t>What</a:t>
            </a:r>
            <a:r>
              <a:rPr lang="fr-FR"/>
              <a:t> are </a:t>
            </a:r>
            <a:r>
              <a:rPr lang="fr-FR" err="1"/>
              <a:t>we</a:t>
            </a:r>
            <a:r>
              <a:rPr lang="fr-FR"/>
              <a:t> </a:t>
            </a:r>
            <a:r>
              <a:rPr lang="fr-FR" err="1"/>
              <a:t>working</a:t>
            </a:r>
            <a:r>
              <a:rPr lang="fr-FR"/>
              <a:t> on ? -&gt; Set </a:t>
            </a:r>
            <a:r>
              <a:rPr lang="fr-FR" err="1"/>
              <a:t>context</a:t>
            </a:r>
            <a:r>
              <a:rPr lang="fr-FR"/>
              <a:t> and objectives</a:t>
            </a:r>
          </a:p>
          <a:p>
            <a:pPr>
              <a:buFont typeface="Arial" charset="2"/>
              <a:buChar char="•"/>
            </a:pPr>
            <a:r>
              <a:rPr lang="fr-FR" err="1"/>
              <a:t>What</a:t>
            </a:r>
            <a:r>
              <a:rPr lang="fr-FR"/>
              <a:t> can go </a:t>
            </a:r>
            <a:r>
              <a:rPr lang="fr-FR" err="1"/>
              <a:t>wrong</a:t>
            </a:r>
            <a:r>
              <a:rPr lang="fr-FR"/>
              <a:t> ? -&gt; </a:t>
            </a:r>
            <a:r>
              <a:rPr lang="fr-FR" err="1"/>
              <a:t>Identify</a:t>
            </a:r>
            <a:r>
              <a:rPr lang="fr-FR"/>
              <a:t> </a:t>
            </a:r>
            <a:r>
              <a:rPr lang="fr-FR" err="1"/>
              <a:t>threats</a:t>
            </a:r>
          </a:p>
          <a:p>
            <a:pPr>
              <a:buFont typeface="Arial" charset="2"/>
              <a:buChar char="•"/>
            </a:pPr>
            <a:r>
              <a:rPr lang="fr-FR" err="1"/>
              <a:t>What</a:t>
            </a:r>
            <a:r>
              <a:rPr lang="fr-FR"/>
              <a:t> are </a:t>
            </a:r>
            <a:r>
              <a:rPr lang="fr-FR" err="1"/>
              <a:t>we</a:t>
            </a:r>
            <a:r>
              <a:rPr lang="fr-FR"/>
              <a:t> </a:t>
            </a:r>
            <a:r>
              <a:rPr lang="fr-FR" err="1"/>
              <a:t>going</a:t>
            </a:r>
            <a:r>
              <a:rPr lang="fr-FR"/>
              <a:t> to do about </a:t>
            </a:r>
            <a:r>
              <a:rPr lang="fr-FR" err="1"/>
              <a:t>it</a:t>
            </a:r>
            <a:r>
              <a:rPr lang="fr-FR"/>
              <a:t> ? -&gt; </a:t>
            </a:r>
            <a:r>
              <a:rPr lang="fr-FR" err="1"/>
              <a:t>Mitigate</a:t>
            </a:r>
          </a:p>
          <a:p>
            <a:pPr>
              <a:buFont typeface="Arial" charset="2"/>
              <a:buChar char="•"/>
            </a:pPr>
            <a:r>
              <a:rPr lang="fr-FR" err="1"/>
              <a:t>Did</a:t>
            </a:r>
            <a:r>
              <a:rPr lang="fr-FR"/>
              <a:t> </a:t>
            </a:r>
            <a:r>
              <a:rPr lang="fr-FR" err="1"/>
              <a:t>we</a:t>
            </a:r>
            <a:r>
              <a:rPr lang="fr-FR"/>
              <a:t> do a good </a:t>
            </a:r>
            <a:r>
              <a:rPr lang="fr-FR" err="1"/>
              <a:t>enough</a:t>
            </a:r>
            <a:r>
              <a:rPr lang="fr-FR"/>
              <a:t> job ? -&gt; </a:t>
            </a:r>
            <a:r>
              <a:rPr lang="fr-FR" err="1"/>
              <a:t>Validate</a:t>
            </a:r>
            <a:r>
              <a:rPr lang="fr-FR"/>
              <a:t> </a:t>
            </a:r>
          </a:p>
          <a:p>
            <a:pPr marL="0" indent="0">
              <a:buNone/>
            </a:pPr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89A96F9-02B0-1C87-F51B-9A8D5AB0906F}"/>
              </a:ext>
            </a:extLst>
          </p:cNvPr>
          <p:cNvSpPr txBox="1"/>
          <p:nvPr/>
        </p:nvSpPr>
        <p:spPr>
          <a:xfrm>
            <a:off x="876126" y="1487931"/>
            <a:ext cx="823599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Analyzing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representations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of a system to highlight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concerns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about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security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and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privacy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characteristics</a:t>
            </a:r>
            <a:endParaRPr lang="fr-FR" err="1">
              <a:solidFill>
                <a:srgbClr val="212529"/>
              </a:solidFill>
            </a:endParaRPr>
          </a:p>
          <a:p>
            <a:br>
              <a:rPr lang="en-US"/>
            </a:br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28FB3DD-4135-568A-BAFF-BFE57FE64A4B}"/>
              </a:ext>
            </a:extLst>
          </p:cNvPr>
          <p:cNvSpPr txBox="1"/>
          <p:nvPr/>
        </p:nvSpPr>
        <p:spPr>
          <a:xfrm>
            <a:off x="876125" y="4957462"/>
            <a:ext cx="8235993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fr-FR" err="1">
                <a:solidFill>
                  <a:srgbClr val="212529"/>
                </a:solidFill>
              </a:rPr>
              <a:t>Requires</a:t>
            </a:r>
            <a:r>
              <a:rPr lang="fr-FR">
                <a:solidFill>
                  <a:srgbClr val="212529"/>
                </a:solidFill>
              </a:rPr>
              <a:t> </a:t>
            </a:r>
            <a:r>
              <a:rPr lang="fr-FR" err="1">
                <a:solidFill>
                  <a:srgbClr val="212529"/>
                </a:solidFill>
              </a:rPr>
              <a:t>teamwork</a:t>
            </a:r>
            <a:endParaRPr lang="fr-FR">
              <a:solidFill>
                <a:srgbClr val="212529"/>
              </a:solidFill>
            </a:endParaRPr>
          </a:p>
          <a:p>
            <a:pPr marL="285750" indent="-285750">
              <a:buFont typeface="Wingdings"/>
              <a:buChar char="Ø"/>
            </a:pPr>
            <a:r>
              <a:rPr lang="fr-FR">
                <a:solidFill>
                  <a:srgbClr val="212529"/>
                </a:solidFill>
              </a:rPr>
              <a:t>"</a:t>
            </a:r>
            <a:r>
              <a:rPr lang="fr-FR" err="1">
                <a:solidFill>
                  <a:srgbClr val="212529"/>
                </a:solidFill>
              </a:rPr>
              <a:t>Think</a:t>
            </a:r>
            <a:r>
              <a:rPr lang="fr-FR">
                <a:solidFill>
                  <a:srgbClr val="212529"/>
                </a:solidFill>
              </a:rPr>
              <a:t> like an </a:t>
            </a:r>
            <a:r>
              <a:rPr lang="fr-FR" err="1">
                <a:solidFill>
                  <a:srgbClr val="212529"/>
                </a:solidFill>
              </a:rPr>
              <a:t>attacker</a:t>
            </a:r>
            <a:r>
              <a:rPr lang="fr-FR">
                <a:solidFill>
                  <a:srgbClr val="212529"/>
                </a:solidFill>
              </a:rPr>
              <a:t>" </a:t>
            </a:r>
            <a:r>
              <a:rPr lang="fr-FR" err="1">
                <a:solidFill>
                  <a:srgbClr val="212529"/>
                </a:solidFill>
              </a:rPr>
              <a:t>mindset</a:t>
            </a:r>
          </a:p>
          <a:p>
            <a:pPr marL="285750" indent="-285750">
              <a:buFont typeface="Wingdings"/>
              <a:buChar char="Ø"/>
            </a:pPr>
            <a:r>
              <a:rPr lang="fr-FR" err="1">
                <a:solidFill>
                  <a:srgbClr val="212529"/>
                </a:solidFill>
              </a:rPr>
              <a:t>Easier</a:t>
            </a:r>
            <a:r>
              <a:rPr lang="fr-FR">
                <a:solidFill>
                  <a:srgbClr val="212529"/>
                </a:solidFill>
              </a:rPr>
              <a:t> to </a:t>
            </a:r>
            <a:r>
              <a:rPr lang="fr-FR" err="1">
                <a:solidFill>
                  <a:srgbClr val="212529"/>
                </a:solidFill>
              </a:rPr>
              <a:t>create</a:t>
            </a:r>
            <a:r>
              <a:rPr lang="fr-FR">
                <a:solidFill>
                  <a:srgbClr val="212529"/>
                </a:solidFill>
              </a:rPr>
              <a:t> </a:t>
            </a:r>
            <a:r>
              <a:rPr lang="fr-FR" err="1">
                <a:solidFill>
                  <a:srgbClr val="212529"/>
                </a:solidFill>
              </a:rPr>
              <a:t>during</a:t>
            </a:r>
            <a:r>
              <a:rPr lang="fr-FR">
                <a:solidFill>
                  <a:srgbClr val="212529"/>
                </a:solidFill>
              </a:rPr>
              <a:t> the </a:t>
            </a:r>
            <a:r>
              <a:rPr lang="fr-FR" err="1">
                <a:solidFill>
                  <a:srgbClr val="212529"/>
                </a:solidFill>
              </a:rPr>
              <a:t>development</a:t>
            </a:r>
            <a:r>
              <a:rPr lang="fr-FR">
                <a:solidFill>
                  <a:srgbClr val="212529"/>
                </a:solidFill>
              </a:rPr>
              <a:t> phase of the system</a:t>
            </a:r>
          </a:p>
          <a:p>
            <a:br>
              <a:rPr lang="en-US"/>
            </a:br>
            <a:endParaRPr lang="en-US"/>
          </a:p>
        </p:txBody>
      </p:sp>
      <p:pic>
        <p:nvPicPr>
          <p:cNvPr id="6" name="Image 5" descr="Une image contenant noir, obscurité&#10;&#10;Description générée automatiquement">
            <a:extLst>
              <a:ext uri="{FF2B5EF4-FFF2-40B4-BE49-F238E27FC236}">
                <a16:creationId xmlns:a16="http://schemas.microsoft.com/office/drawing/2014/main" id="{5FBDFBA4-7A2F-9A3A-2FFE-A14298EBE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4663" y="1655325"/>
            <a:ext cx="937097" cy="977629"/>
          </a:xfrm>
          <a:prstGeom prst="rect">
            <a:avLst/>
          </a:prstGeom>
        </p:spPr>
      </p:pic>
      <p:pic>
        <p:nvPicPr>
          <p:cNvPr id="7" name="Image 6" descr="Une image contenant noir, obscurité&#10;&#10;Description générée automatiquement">
            <a:extLst>
              <a:ext uri="{FF2B5EF4-FFF2-40B4-BE49-F238E27FC236}">
                <a16:creationId xmlns:a16="http://schemas.microsoft.com/office/drawing/2014/main" id="{4C35F9AC-C8EA-66D8-246B-ABE370758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9239" y="2725367"/>
            <a:ext cx="1001949" cy="1001949"/>
          </a:xfrm>
          <a:prstGeom prst="rect">
            <a:avLst/>
          </a:prstGeom>
        </p:spPr>
      </p:pic>
      <p:pic>
        <p:nvPicPr>
          <p:cNvPr id="8" name="Image 7" descr="Une image contenant noir, obscurité&#10;&#10;Description générée automatiquement">
            <a:extLst>
              <a:ext uri="{FF2B5EF4-FFF2-40B4-BE49-F238E27FC236}">
                <a16:creationId xmlns:a16="http://schemas.microsoft.com/office/drawing/2014/main" id="{74F5945A-255F-9497-8993-42397A8AC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7920" y="3414409"/>
            <a:ext cx="1042482" cy="1034376"/>
          </a:xfrm>
          <a:prstGeom prst="rect">
            <a:avLst/>
          </a:prstGeom>
        </p:spPr>
      </p:pic>
      <p:pic>
        <p:nvPicPr>
          <p:cNvPr id="9" name="Image 8" descr="Une image contenant noir, obscurité&#10;&#10;Description générée automatiquement">
            <a:extLst>
              <a:ext uri="{FF2B5EF4-FFF2-40B4-BE49-F238E27FC236}">
                <a16:creationId xmlns:a16="http://schemas.microsoft.com/office/drawing/2014/main" id="{292BAC1B-59CE-87DD-D237-ECF3D89EC8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7877" y="4362856"/>
            <a:ext cx="904673" cy="90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45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4A685D-829D-B0E0-B20F-BFFD3D8FB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8674" y="210684"/>
            <a:ext cx="4440841" cy="1280890"/>
          </a:xfrm>
        </p:spPr>
        <p:txBody>
          <a:bodyPr/>
          <a:lstStyle/>
          <a:p>
            <a:pPr algn="ctr"/>
            <a:r>
              <a:rPr lang="fr-FR" b="1" u="sng"/>
              <a:t>End Point Security</a:t>
            </a:r>
            <a:endParaRPr lang="fr-FR"/>
          </a:p>
        </p:txBody>
      </p:sp>
      <p:graphicFrame>
        <p:nvGraphicFramePr>
          <p:cNvPr id="10" name="Espace réservé du contenu 2">
            <a:extLst>
              <a:ext uri="{FF2B5EF4-FFF2-40B4-BE49-F238E27FC236}">
                <a16:creationId xmlns:a16="http://schemas.microsoft.com/office/drawing/2014/main" id="{1F544B5B-4E4E-07C8-AD2C-59DD1D8CF33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78766" y="2644302"/>
          <a:ext cx="10617741" cy="2529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789A96F9-02B0-1C87-F51B-9A8D5AB0906F}"/>
              </a:ext>
            </a:extLst>
          </p:cNvPr>
          <p:cNvSpPr txBox="1"/>
          <p:nvPr/>
        </p:nvSpPr>
        <p:spPr>
          <a:xfrm>
            <a:off x="876126" y="1487931"/>
            <a:ext cx="1079807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With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the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increase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in </a:t>
            </a:r>
            <a:r>
              <a:rPr lang="fr-FR" b="1" err="1">
                <a:solidFill>
                  <a:srgbClr val="212529"/>
                </a:solidFill>
                <a:ea typeface="+mn-lt"/>
                <a:cs typeface="+mn-lt"/>
              </a:rPr>
              <a:t>remote</a:t>
            </a:r>
            <a:r>
              <a:rPr lang="fr-FR" b="1">
                <a:solidFill>
                  <a:srgbClr val="212529"/>
                </a:solidFill>
                <a:ea typeface="+mn-lt"/>
                <a:cs typeface="+mn-lt"/>
              </a:rPr>
              <a:t> </a:t>
            </a:r>
            <a:r>
              <a:rPr lang="fr-FR" b="1" err="1">
                <a:solidFill>
                  <a:srgbClr val="212529"/>
                </a:solidFill>
                <a:ea typeface="+mn-lt"/>
                <a:cs typeface="+mn-lt"/>
              </a:rPr>
              <a:t>working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and the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diversity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of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connected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devices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,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ensuring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the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security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of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every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endpoint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becomes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212529"/>
                </a:solidFill>
                <a:ea typeface="+mn-lt"/>
                <a:cs typeface="+mn-lt"/>
              </a:rPr>
              <a:t>imperative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to </a:t>
            </a:r>
            <a:r>
              <a:rPr lang="fr-FR" b="1" err="1">
                <a:solidFill>
                  <a:srgbClr val="212529"/>
                </a:solidFill>
                <a:ea typeface="+mn-lt"/>
                <a:cs typeface="+mn-lt"/>
              </a:rPr>
              <a:t>protect</a:t>
            </a:r>
            <a:r>
              <a:rPr lang="fr-FR" b="1">
                <a:solidFill>
                  <a:srgbClr val="212529"/>
                </a:solidFill>
                <a:ea typeface="+mn-lt"/>
                <a:cs typeface="+mn-lt"/>
              </a:rPr>
              <a:t> sensitive data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 and </a:t>
            </a:r>
            <a:r>
              <a:rPr lang="fr-FR" b="1" err="1">
                <a:solidFill>
                  <a:srgbClr val="212529"/>
                </a:solidFill>
                <a:ea typeface="+mn-lt"/>
                <a:cs typeface="+mn-lt"/>
              </a:rPr>
              <a:t>maintain</a:t>
            </a:r>
            <a:r>
              <a:rPr lang="fr-FR" b="1">
                <a:solidFill>
                  <a:srgbClr val="212529"/>
                </a:solidFill>
                <a:ea typeface="+mn-lt"/>
                <a:cs typeface="+mn-lt"/>
              </a:rPr>
              <a:t> network </a:t>
            </a:r>
            <a:r>
              <a:rPr lang="fr-FR" b="1" err="1">
                <a:solidFill>
                  <a:srgbClr val="212529"/>
                </a:solidFill>
                <a:ea typeface="+mn-lt"/>
                <a:cs typeface="+mn-lt"/>
              </a:rPr>
              <a:t>integrity</a:t>
            </a:r>
            <a:r>
              <a:rPr lang="fr-FR">
                <a:solidFill>
                  <a:srgbClr val="212529"/>
                </a:solidFill>
                <a:ea typeface="+mn-lt"/>
                <a:cs typeface="+mn-lt"/>
              </a:rPr>
              <a:t>.</a:t>
            </a:r>
            <a:endParaRPr lang="fr-FR"/>
          </a:p>
        </p:txBody>
      </p:sp>
      <p:pic>
        <p:nvPicPr>
          <p:cNvPr id="8" name="Image 7" descr="software update icons symbol vector elements for infographic ...">
            <a:extLst>
              <a:ext uri="{FF2B5EF4-FFF2-40B4-BE49-F238E27FC236}">
                <a16:creationId xmlns:a16="http://schemas.microsoft.com/office/drawing/2014/main" id="{0992E38B-DE50-453E-9469-A2E2F20FEE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62968" y="3000238"/>
            <a:ext cx="909018" cy="824396"/>
          </a:xfrm>
          <a:prstGeom prst="rect">
            <a:avLst/>
          </a:prstGeom>
        </p:spPr>
      </p:pic>
      <p:pic>
        <p:nvPicPr>
          <p:cNvPr id="21" name="Image 20" descr="Anti-Malware Icons - Free SVG &amp; PNG Anti-Malware Images ...">
            <a:extLst>
              <a:ext uri="{FF2B5EF4-FFF2-40B4-BE49-F238E27FC236}">
                <a16:creationId xmlns:a16="http://schemas.microsoft.com/office/drawing/2014/main" id="{CF95A297-EEDB-3A86-851F-DFA57CA4B3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23985" y="2989193"/>
            <a:ext cx="880028" cy="835440"/>
          </a:xfrm>
          <a:prstGeom prst="rect">
            <a:avLst/>
          </a:prstGeom>
        </p:spPr>
      </p:pic>
      <p:pic>
        <p:nvPicPr>
          <p:cNvPr id="18" name="Image 17" descr="Laptop Icon Images – Parcourir 1,282,190 le catalogue de ...">
            <a:extLst>
              <a:ext uri="{FF2B5EF4-FFF2-40B4-BE49-F238E27FC236}">
                <a16:creationId xmlns:a16="http://schemas.microsoft.com/office/drawing/2014/main" id="{926345F5-6BA3-F3F7-B034-7397674AD0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9150" y="5120584"/>
            <a:ext cx="1409700" cy="1409700"/>
          </a:xfrm>
          <a:prstGeom prst="rect">
            <a:avLst/>
          </a:prstGeom>
        </p:spPr>
      </p:pic>
      <p:pic>
        <p:nvPicPr>
          <p:cNvPr id="19" name="Image 18" descr="Téléphone portable - Icônes la technologie gratuites">
            <a:extLst>
              <a:ext uri="{FF2B5EF4-FFF2-40B4-BE49-F238E27FC236}">
                <a16:creationId xmlns:a16="http://schemas.microsoft.com/office/drawing/2014/main" id="{7D502801-8C3A-628C-EBFA-993952620E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21393" y="5217700"/>
            <a:ext cx="1160256" cy="1204429"/>
          </a:xfrm>
          <a:prstGeom prst="rect">
            <a:avLst/>
          </a:prstGeom>
        </p:spPr>
      </p:pic>
      <p:pic>
        <p:nvPicPr>
          <p:cNvPr id="20" name="Image 19" descr="Server Icon Illustration par ahlangraphic · Creative Fabrica">
            <a:extLst>
              <a:ext uri="{FF2B5EF4-FFF2-40B4-BE49-F238E27FC236}">
                <a16:creationId xmlns:a16="http://schemas.microsoft.com/office/drawing/2014/main" id="{C2B9B812-7C9B-A9CA-E64D-943D6F96EF40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1392" r="10126" b="633"/>
          <a:stretch/>
        </p:blipFill>
        <p:spPr>
          <a:xfrm>
            <a:off x="7430696" y="5173708"/>
            <a:ext cx="1523358" cy="1283194"/>
          </a:xfrm>
          <a:prstGeom prst="rect">
            <a:avLst/>
          </a:prstGeom>
        </p:spPr>
      </p:pic>
      <p:pic>
        <p:nvPicPr>
          <p:cNvPr id="33" name="Image 32" descr="Vecteur Stock Printer icon - Print symbol | Adobe Stock">
            <a:extLst>
              <a:ext uri="{FF2B5EF4-FFF2-40B4-BE49-F238E27FC236}">
                <a16:creationId xmlns:a16="http://schemas.microsoft.com/office/drawing/2014/main" id="{B23D533B-DB47-A787-7334-A0DE3D8646D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39698" y="5123602"/>
            <a:ext cx="1255865" cy="1255865"/>
          </a:xfrm>
          <a:prstGeom prst="rect">
            <a:avLst/>
          </a:prstGeom>
        </p:spPr>
      </p:pic>
      <p:pic>
        <p:nvPicPr>
          <p:cNvPr id="35" name="Image 34" descr="Vecteur Stock virtual machine icon from technology outline collection. Thin  line virtual machine icon isolated on white background. | Adobe Stock">
            <a:extLst>
              <a:ext uri="{FF2B5EF4-FFF2-40B4-BE49-F238E27FC236}">
                <a16:creationId xmlns:a16="http://schemas.microsoft.com/office/drawing/2014/main" id="{A72BEF9D-346C-874B-7525-F4C558AD8BCC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r="-488" b="11165"/>
          <a:stretch/>
        </p:blipFill>
        <p:spPr>
          <a:xfrm>
            <a:off x="9700821" y="5029657"/>
            <a:ext cx="1516842" cy="135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624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B6071D-ED54-6987-DE11-1D5EAF14E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Checkpoint Architecture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7882D4C-D1FB-9A75-E224-9A3F1E9F7DAC}"/>
              </a:ext>
            </a:extLst>
          </p:cNvPr>
          <p:cNvSpPr txBox="1"/>
          <p:nvPr/>
        </p:nvSpPr>
        <p:spPr>
          <a:xfrm>
            <a:off x="904875" y="1622051"/>
            <a:ext cx="104774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Leading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framework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designed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to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fortify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network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defenses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52F5E5E-FAC6-4FF3-EB95-7445DCDF4583}"/>
              </a:ext>
            </a:extLst>
          </p:cNvPr>
          <p:cNvSpPr txBox="1"/>
          <p:nvPr/>
        </p:nvSpPr>
        <p:spPr>
          <a:xfrm>
            <a:off x="904875" y="2482662"/>
            <a:ext cx="29336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Main components</a:t>
            </a:r>
          </a:p>
        </p:txBody>
      </p:sp>
      <p:pic>
        <p:nvPicPr>
          <p:cNvPr id="9" name="Image 8" descr="firewall - Checkpoint beginner - Network Engineering Stack Exchange">
            <a:extLst>
              <a:ext uri="{FF2B5EF4-FFF2-40B4-BE49-F238E27FC236}">
                <a16:creationId xmlns:a16="http://schemas.microsoft.com/office/drawing/2014/main" id="{21FDFB5D-1991-5C50-FD6F-C9A1841DB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7577" y="2226766"/>
            <a:ext cx="4799120" cy="164680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584340A-7967-B510-C74B-2C3F9926ECEC}"/>
              </a:ext>
            </a:extLst>
          </p:cNvPr>
          <p:cNvSpPr txBox="1"/>
          <p:nvPr/>
        </p:nvSpPr>
        <p:spPr>
          <a:xfrm>
            <a:off x="904875" y="4167280"/>
            <a:ext cx="1014132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Ø"/>
            </a:pP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The </a:t>
            </a:r>
            <a:r>
              <a:rPr lang="fr-FR" b="1">
                <a:solidFill>
                  <a:srgbClr val="0D0D0D"/>
                </a:solidFill>
                <a:ea typeface="+mn-lt"/>
                <a:cs typeface="+mn-lt"/>
              </a:rPr>
              <a:t>Security Gateway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acts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as the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frontline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guardian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,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enforcing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policies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and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scrutinizing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network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traffic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.</a:t>
            </a:r>
          </a:p>
          <a:p>
            <a:pPr marL="342900" indent="-342900">
              <a:buFont typeface="Wingdings"/>
              <a:buChar char="Ø"/>
            </a:pP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The </a:t>
            </a:r>
            <a:r>
              <a:rPr lang="fr-FR" b="1">
                <a:solidFill>
                  <a:srgbClr val="0D0D0D"/>
                </a:solidFill>
                <a:ea typeface="+mn-lt"/>
                <a:cs typeface="+mn-lt"/>
              </a:rPr>
              <a:t>Management Server and Smart Console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provide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centralized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 management, monitoring, and real-time </a:t>
            </a:r>
            <a:r>
              <a:rPr lang="fr-FR" err="1">
                <a:solidFill>
                  <a:srgbClr val="0D0D0D"/>
                </a:solidFill>
                <a:ea typeface="+mn-lt"/>
                <a:cs typeface="+mn-lt"/>
              </a:rPr>
              <a:t>adjustments</a:t>
            </a:r>
            <a:r>
              <a:rPr lang="fr-FR">
                <a:solidFill>
                  <a:srgbClr val="0D0D0D"/>
                </a:solidFill>
                <a:ea typeface="+mn-lt"/>
                <a:cs typeface="+mn-lt"/>
              </a:rPr>
              <a:t>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7068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B6071D-ED54-6987-DE11-1D5EAF14E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err="1"/>
              <a:t>Stateful</a:t>
            </a:r>
            <a:r>
              <a:rPr lang="fr-FR"/>
              <a:t> Inspection </a:t>
            </a:r>
            <a:r>
              <a:rPr lang="fr-FR" err="1"/>
              <a:t>Technology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C6209D7-060A-0225-960F-BC374B802127}"/>
              </a:ext>
            </a:extLst>
          </p:cNvPr>
          <p:cNvSpPr txBox="1"/>
          <p:nvPr/>
        </p:nvSpPr>
        <p:spPr>
          <a:xfrm>
            <a:off x="853365" y="5468769"/>
            <a:ext cx="1014132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fr-FR" dirty="0" err="1">
                <a:solidFill>
                  <a:srgbClr val="000000"/>
                </a:solidFill>
                <a:ea typeface="+mn-lt"/>
                <a:cs typeface="+mn-lt"/>
              </a:rPr>
              <a:t>Stateful</a:t>
            </a:r>
            <a:r>
              <a:rPr lang="fr-FR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00000"/>
                </a:solidFill>
                <a:ea typeface="+mn-lt"/>
                <a:cs typeface="+mn-lt"/>
              </a:rPr>
              <a:t>packet</a:t>
            </a:r>
            <a:r>
              <a:rPr lang="fr-FR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00000"/>
                </a:solidFill>
                <a:ea typeface="+mn-lt"/>
                <a:cs typeface="+mn-lt"/>
              </a:rPr>
              <a:t>filtering</a:t>
            </a:r>
            <a:r>
              <a:rPr lang="fr-FR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00000"/>
                </a:solidFill>
                <a:ea typeface="+mn-lt"/>
                <a:cs typeface="+mn-lt"/>
              </a:rPr>
              <a:t>keeps</a:t>
            </a:r>
            <a:r>
              <a:rPr lang="fr-FR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00000"/>
                </a:solidFill>
                <a:ea typeface="+mn-lt"/>
                <a:cs typeface="+mn-lt"/>
              </a:rPr>
              <a:t>track</a:t>
            </a:r>
            <a:r>
              <a:rPr lang="fr-FR" dirty="0">
                <a:solidFill>
                  <a:srgbClr val="000000"/>
                </a:solidFill>
                <a:ea typeface="+mn-lt"/>
                <a:cs typeface="+mn-lt"/>
              </a:rPr>
              <a:t> of all connections on the network, </a:t>
            </a:r>
            <a:r>
              <a:rPr lang="fr-FR" dirty="0" err="1">
                <a:solidFill>
                  <a:srgbClr val="000000"/>
                </a:solidFill>
                <a:ea typeface="+mn-lt"/>
                <a:cs typeface="+mn-lt"/>
              </a:rPr>
              <a:t>making</a:t>
            </a:r>
            <a:r>
              <a:rPr lang="fr-FR" dirty="0">
                <a:solidFill>
                  <a:srgbClr val="000000"/>
                </a:solidFill>
                <a:ea typeface="+mn-lt"/>
                <a:cs typeface="+mn-lt"/>
              </a:rPr>
              <a:t> sure </a:t>
            </a:r>
            <a:r>
              <a:rPr lang="fr-FR" dirty="0" err="1">
                <a:solidFill>
                  <a:srgbClr val="000000"/>
                </a:solidFill>
                <a:ea typeface="+mn-lt"/>
                <a:cs typeface="+mn-lt"/>
              </a:rPr>
              <a:t>they</a:t>
            </a:r>
            <a:r>
              <a:rPr lang="fr-FR" dirty="0">
                <a:solidFill>
                  <a:srgbClr val="000000"/>
                </a:solidFill>
                <a:ea typeface="+mn-lt"/>
                <a:cs typeface="+mn-lt"/>
              </a:rPr>
              <a:t> are all </a:t>
            </a:r>
            <a:r>
              <a:rPr lang="fr-FR" dirty="0" err="1">
                <a:solidFill>
                  <a:srgbClr val="000000"/>
                </a:solidFill>
                <a:ea typeface="+mn-lt"/>
                <a:cs typeface="+mn-lt"/>
              </a:rPr>
              <a:t>legitimate</a:t>
            </a:r>
            <a:r>
              <a:rPr lang="fr-FR" dirty="0">
                <a:solidFill>
                  <a:srgbClr val="000000"/>
                </a:solidFill>
                <a:ea typeface="+mn-lt"/>
                <a:cs typeface="+mn-lt"/>
              </a:rPr>
              <a:t>.</a:t>
            </a:r>
            <a:endParaRPr lang="fr-FR" dirty="0" err="1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ACC5895-A809-D27C-14B0-02C4A8B71FB0}"/>
              </a:ext>
            </a:extLst>
          </p:cNvPr>
          <p:cNvSpPr txBox="1"/>
          <p:nvPr/>
        </p:nvSpPr>
        <p:spPr>
          <a:xfrm>
            <a:off x="856494" y="1343861"/>
            <a:ext cx="1047749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A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packet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is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divided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in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two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parts the first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is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the header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which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contain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the informations of the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packet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(IP source,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protocol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packet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,), the second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is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the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playload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 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who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 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contains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the message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himself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.</a:t>
            </a:r>
            <a:endParaRPr lang="fr-FR" dirty="0"/>
          </a:p>
        </p:txBody>
      </p:sp>
      <p:pic>
        <p:nvPicPr>
          <p:cNvPr id="3" name="Image 2" descr="Une image contenant capture d’écran, texte, conception&#10;&#10;Description générée automatiquement">
            <a:extLst>
              <a:ext uri="{FF2B5EF4-FFF2-40B4-BE49-F238E27FC236}">
                <a16:creationId xmlns:a16="http://schemas.microsoft.com/office/drawing/2014/main" id="{1BA673AC-C786-1772-BEDD-C94E084998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1462" y="2081048"/>
            <a:ext cx="1119352" cy="111935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70B873A-EC6A-4432-B0F0-EFD0ECA7B761}"/>
              </a:ext>
            </a:extLst>
          </p:cNvPr>
          <p:cNvSpPr txBox="1"/>
          <p:nvPr/>
        </p:nvSpPr>
        <p:spPr>
          <a:xfrm>
            <a:off x="856494" y="3932034"/>
            <a:ext cx="104774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What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is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a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statefull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inspection and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what's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the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difference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with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 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traditonnal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packet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 </a:t>
            </a:r>
            <a:r>
              <a:rPr lang="fr-FR" dirty="0" err="1">
                <a:solidFill>
                  <a:srgbClr val="0D0D0D"/>
                </a:solidFill>
                <a:ea typeface="+mn-lt"/>
                <a:cs typeface="+mn-lt"/>
              </a:rPr>
              <a:t>filterring</a:t>
            </a:r>
            <a:r>
              <a:rPr lang="fr-FR" dirty="0">
                <a:solidFill>
                  <a:srgbClr val="0D0D0D"/>
                </a:solidFill>
                <a:ea typeface="+mn-lt"/>
                <a:cs typeface="+mn-lt"/>
              </a:rPr>
              <a:t>. </a:t>
            </a:r>
            <a:endParaRPr lang="fr-FR" dirty="0">
              <a:solidFill>
                <a:srgbClr val="0D0D0D"/>
              </a:solidFill>
            </a:endParaRPr>
          </a:p>
        </p:txBody>
      </p:sp>
      <p:pic>
        <p:nvPicPr>
          <p:cNvPr id="6" name="Image 5" descr="Une image contenant noir, obscurité&#10;&#10;Description générée automatiquement">
            <a:extLst>
              <a:ext uri="{FF2B5EF4-FFF2-40B4-BE49-F238E27FC236}">
                <a16:creationId xmlns:a16="http://schemas.microsoft.com/office/drawing/2014/main" id="{1B61BBFC-6E2E-F463-8990-5E3B273CC7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0117" y="5161274"/>
            <a:ext cx="946031" cy="94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2702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AF0370-B976-C46E-1BA6-5BAB0EFAE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87832"/>
          </a:xfrm>
        </p:spPr>
        <p:txBody>
          <a:bodyPr/>
          <a:lstStyle/>
          <a:p>
            <a:r>
              <a:rPr lang="fr-FR"/>
              <a:t>Check Point Harmony for GIMV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54E9232-1CF2-0201-0BBB-7104FA6C8D00}"/>
              </a:ext>
            </a:extLst>
          </p:cNvPr>
          <p:cNvSpPr txBox="1"/>
          <p:nvPr/>
        </p:nvSpPr>
        <p:spPr>
          <a:xfrm>
            <a:off x="840441" y="1425948"/>
            <a:ext cx="1975037" cy="3805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Wingdings"/>
              <a:buChar char="Ø"/>
            </a:pPr>
            <a:r>
              <a:rPr lang="fr-FR" b="1" u="sng" err="1"/>
              <a:t>Context</a:t>
            </a:r>
            <a:endParaRPr lang="fr-FR" b="1" u="sng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C643D52-EE28-89A6-BC94-E22B87A67528}"/>
              </a:ext>
            </a:extLst>
          </p:cNvPr>
          <p:cNvSpPr txBox="1"/>
          <p:nvPr/>
        </p:nvSpPr>
        <p:spPr>
          <a:xfrm>
            <a:off x="768723" y="1833283"/>
            <a:ext cx="1120364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/>
              <a:t>European investment company.</a:t>
            </a:r>
            <a:endParaRPr lang="fr-FR" sz="1600"/>
          </a:p>
          <a:p>
            <a:pPr marL="285750" indent="-285750">
              <a:buFont typeface="Arial"/>
              <a:buChar char="•"/>
            </a:pPr>
            <a:r>
              <a:rPr lang="en-US" sz="1600">
                <a:solidFill>
                  <a:srgbClr val="222222"/>
                </a:solidFill>
                <a:ea typeface="+mn-lt"/>
                <a:cs typeface="+mn-lt"/>
              </a:rPr>
              <a:t>Invests in companies that fit into one of four investment platforms: Connected Consumer, Health &amp; Care, Smart Industries and Sustainable Cities.</a:t>
            </a:r>
            <a:endParaRPr lang="en-US" sz="1600">
              <a:ea typeface="+mn-lt"/>
              <a:cs typeface="+mn-lt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313BE9D-8251-EEF8-34AC-17CECB45A1F3}"/>
              </a:ext>
            </a:extLst>
          </p:cNvPr>
          <p:cNvSpPr txBox="1"/>
          <p:nvPr/>
        </p:nvSpPr>
        <p:spPr>
          <a:xfrm>
            <a:off x="840441" y="2826683"/>
            <a:ext cx="365591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fr-FR" b="1" u="sng"/>
              <a:t>Security challenges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3111DCE-0012-00E9-3C7E-DAA1221CE8A5}"/>
              </a:ext>
            </a:extLst>
          </p:cNvPr>
          <p:cNvSpPr txBox="1"/>
          <p:nvPr/>
        </p:nvSpPr>
        <p:spPr>
          <a:xfrm>
            <a:off x="835958" y="3334871"/>
            <a:ext cx="1119243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/>
              <a:t>Secure critical data as GIMV develops its cloud IT strategy email and other attack vectors.</a:t>
            </a:r>
            <a:endParaRPr lang="fr-FR" sz="1600"/>
          </a:p>
          <a:p>
            <a:pPr marL="285750" indent="-285750">
              <a:buFont typeface="Arial"/>
              <a:buChar char="•"/>
            </a:pPr>
            <a:r>
              <a:rPr lang="en-US" sz="1600"/>
              <a:t>Simplify the task of managing an ever-changing threat landscape.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ED164C9-B622-EF1F-14E5-EF8C492FCFE6}"/>
              </a:ext>
            </a:extLst>
          </p:cNvPr>
          <p:cNvSpPr txBox="1"/>
          <p:nvPr/>
        </p:nvSpPr>
        <p:spPr>
          <a:xfrm>
            <a:off x="835959" y="4601136"/>
            <a:ext cx="472664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/>
              <a:t>Check Point Harmony Email &amp; Office.</a:t>
            </a:r>
            <a:endParaRPr lang="fr-FR"/>
          </a:p>
          <a:p>
            <a:pPr marL="285750" indent="-285750">
              <a:buFont typeface="Arial"/>
              <a:buChar char="•"/>
            </a:pPr>
            <a:r>
              <a:rPr lang="en-US" sz="1600"/>
              <a:t>Check Point Harmony Endpoint.</a:t>
            </a:r>
          </a:p>
          <a:p>
            <a:endParaRPr lang="en-US" sz="160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33C9EDB-380C-3024-F405-5BE7E9FBF32B}"/>
              </a:ext>
            </a:extLst>
          </p:cNvPr>
          <p:cNvSpPr txBox="1"/>
          <p:nvPr/>
        </p:nvSpPr>
        <p:spPr>
          <a:xfrm>
            <a:off x="840441" y="4104153"/>
            <a:ext cx="365591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fr-FR" b="1" u="sng"/>
              <a:t>Solution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D58E2D69-7365-EAE9-D08A-1CF71D51DD24}"/>
              </a:ext>
            </a:extLst>
          </p:cNvPr>
          <p:cNvSpPr txBox="1"/>
          <p:nvPr/>
        </p:nvSpPr>
        <p:spPr>
          <a:xfrm>
            <a:off x="834838" y="5241551"/>
            <a:ext cx="341779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Wingdings"/>
              <a:buChar char="Ø"/>
            </a:pPr>
            <a:r>
              <a:rPr lang="fr-FR" b="1" u="sng" err="1"/>
              <a:t>Benefits</a:t>
            </a:r>
            <a:endParaRPr lang="fr-FR" b="1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1FB6077C-B877-59A9-31FF-B158FC2AC3D7}"/>
              </a:ext>
            </a:extLst>
          </p:cNvPr>
          <p:cNvSpPr txBox="1"/>
          <p:nvPr/>
        </p:nvSpPr>
        <p:spPr>
          <a:xfrm>
            <a:off x="914402" y="5744136"/>
            <a:ext cx="1133811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/>
              <a:t>Secured data as users move to Office365 and SharePoint Online.</a:t>
            </a:r>
            <a:endParaRPr lang="fr-FR" sz="1600" err="1"/>
          </a:p>
          <a:p>
            <a:pPr marL="285750" indent="-285750">
              <a:buFont typeface="Arial"/>
              <a:buChar char="•"/>
            </a:pPr>
            <a:r>
              <a:rPr lang="en-US" sz="1600"/>
              <a:t>Consolidated security architecture from one vendor, reducing costs and simplifying management.</a:t>
            </a:r>
            <a:endParaRPr lang="fr-FR" sz="1600"/>
          </a:p>
          <a:p>
            <a:pPr marL="285750" indent="-285750">
              <a:buFont typeface="Arial"/>
              <a:buChar char="•"/>
            </a:pPr>
            <a:r>
              <a:rPr lang="en-US" sz="1600"/>
              <a:t>Provided single pane of glass to manage distributed security environment.</a:t>
            </a:r>
            <a:endParaRPr lang="fr-FR" sz="1600"/>
          </a:p>
        </p:txBody>
      </p:sp>
    </p:spTree>
    <p:extLst>
      <p:ext uri="{BB962C8B-B14F-4D97-AF65-F5344CB8AC3E}">
        <p14:creationId xmlns:p14="http://schemas.microsoft.com/office/powerpoint/2010/main" val="3772171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22C656-5474-49C5-AC6B-3248363AD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An </a:t>
            </a:r>
            <a:r>
              <a:rPr lang="fr-FR" err="1"/>
              <a:t>enterprise</a:t>
            </a:r>
            <a:r>
              <a:rPr lang="fr-FR"/>
              <a:t> cloud protection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8E2DB2D-6D2B-F4D5-683F-C443F7F2DD48}"/>
              </a:ext>
            </a:extLst>
          </p:cNvPr>
          <p:cNvSpPr txBox="1"/>
          <p:nvPr/>
        </p:nvSpPr>
        <p:spPr>
          <a:xfrm>
            <a:off x="812426" y="1532404"/>
            <a:ext cx="741829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fr-FR" b="1" u="sng"/>
              <a:t>Check Point Harmony solution: </a:t>
            </a:r>
            <a:r>
              <a:rPr lang="fr-FR" b="1" u="sng" err="1"/>
              <a:t>what</a:t>
            </a:r>
            <a:r>
              <a:rPr lang="fr-FR" b="1" u="sng"/>
              <a:t> </a:t>
            </a:r>
            <a:r>
              <a:rPr lang="fr-FR" b="1" u="sng" err="1"/>
              <a:t>is</a:t>
            </a:r>
            <a:r>
              <a:rPr lang="fr-FR" b="1" u="sng"/>
              <a:t> </a:t>
            </a:r>
            <a:r>
              <a:rPr lang="fr-FR" b="1" u="sng" err="1"/>
              <a:t>it</a:t>
            </a:r>
            <a:r>
              <a:rPr lang="fr-FR" b="1" u="sng"/>
              <a:t>?</a:t>
            </a:r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D81414B-D70A-AB16-6234-BF6D045F213C}"/>
              </a:ext>
            </a:extLst>
          </p:cNvPr>
          <p:cNvSpPr txBox="1"/>
          <p:nvPr/>
        </p:nvSpPr>
        <p:spPr>
          <a:xfrm>
            <a:off x="757519" y="2068606"/>
            <a:ext cx="1133811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/>
              <a:t>Family of cloud security products.</a:t>
            </a:r>
            <a:endParaRPr lang="fr-FR"/>
          </a:p>
          <a:p>
            <a:pPr marL="285750" indent="-285750">
              <a:buFont typeface="Arial"/>
              <a:buChar char="•"/>
            </a:pPr>
            <a:r>
              <a:rPr lang="en-US" sz="1600"/>
              <a:t>Prevent the latest fifth generation (Gen V) cyber-attacks targeting enterprise cloud services. </a:t>
            </a:r>
            <a:endParaRPr lang="fr-FR"/>
          </a:p>
          <a:p>
            <a:pPr marL="285750" indent="-285750">
              <a:buFont typeface="Arial"/>
              <a:buChar char="•"/>
            </a:pPr>
            <a:r>
              <a:rPr lang="en-US" sz="1600"/>
              <a:t>The portfolio includes Harmony Email &amp; Office, </a:t>
            </a:r>
            <a:r>
              <a:rPr lang="en-US" sz="1600" err="1"/>
              <a:t>CloudGuard</a:t>
            </a:r>
            <a:r>
              <a:rPr lang="en-US" sz="1600"/>
              <a:t> Posture Management and </a:t>
            </a:r>
            <a:r>
              <a:rPr lang="en-US" sz="1600" err="1"/>
              <a:t>CloudGuard</a:t>
            </a:r>
            <a:r>
              <a:rPr lang="en-US" sz="1600"/>
              <a:t> Network Security. </a:t>
            </a:r>
          </a:p>
          <a:p>
            <a:pPr marL="285750" indent="-285750">
              <a:buFont typeface="Arial"/>
              <a:buChar char="•"/>
            </a:pPr>
            <a:r>
              <a:rPr lang="en-US" sz="1600"/>
              <a:t>Harmony Email &amp; Office provides GIMV with unmatched protection for their software-as-a-service (SaaS) applications.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47CDE2F-3AA9-6453-CF9C-8AAE355A09EC}"/>
              </a:ext>
            </a:extLst>
          </p:cNvPr>
          <p:cNvSpPr txBox="1"/>
          <p:nvPr/>
        </p:nvSpPr>
        <p:spPr>
          <a:xfrm>
            <a:off x="757518" y="4264959"/>
            <a:ext cx="11438964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/>
              <a:t>Single control center to manage all the </a:t>
            </a:r>
            <a:r>
              <a:rPr lang="en-US" sz="1600" err="1"/>
              <a:t>equipments</a:t>
            </a:r>
            <a:r>
              <a:rPr lang="en-US" sz="1600"/>
              <a:t> to a single pane of glass.</a:t>
            </a:r>
          </a:p>
          <a:p>
            <a:pPr marL="285750" indent="-285750">
              <a:buFont typeface="Arial"/>
              <a:buChar char="•"/>
            </a:pPr>
            <a:r>
              <a:rPr lang="fr-FR" sz="1600" err="1"/>
              <a:t>CloudGuard</a:t>
            </a:r>
            <a:r>
              <a:rPr lang="fr-FR" sz="1600"/>
              <a:t> SaaS solution </a:t>
            </a:r>
            <a:r>
              <a:rPr lang="fr-FR" sz="1600" err="1"/>
              <a:t>integration</a:t>
            </a:r>
            <a:r>
              <a:rPr lang="fr-FR" sz="1600"/>
              <a:t> to </a:t>
            </a:r>
            <a:r>
              <a:rPr lang="fr-FR" sz="1600" err="1"/>
              <a:t>filter</a:t>
            </a:r>
            <a:r>
              <a:rPr lang="fr-FR" sz="1600"/>
              <a:t> and </a:t>
            </a:r>
            <a:r>
              <a:rPr lang="fr-FR" sz="1600" err="1"/>
              <a:t>protect</a:t>
            </a:r>
            <a:r>
              <a:rPr lang="fr-FR" sz="1600"/>
              <a:t> </a:t>
            </a:r>
            <a:r>
              <a:rPr lang="fr-FR" sz="1600" err="1"/>
              <a:t>mailbox</a:t>
            </a:r>
            <a:r>
              <a:rPr lang="fr-FR" sz="1600"/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1600" err="1"/>
              <a:t>E.g</a:t>
            </a:r>
            <a:r>
              <a:rPr lang="en-US" sz="1600"/>
              <a:t>: </a:t>
            </a:r>
            <a:r>
              <a:rPr lang="en-US" sz="1600" err="1"/>
              <a:t>Gimv</a:t>
            </a:r>
            <a:r>
              <a:rPr lang="en-US" sz="1600"/>
              <a:t> receives 1,000 emails an hour. The solution flags all suspicious mails, removing any threats before they arrive at a user’s inbox = gives end users the confidence to know that the mail has already been checked.</a:t>
            </a:r>
            <a:endParaRPr lang="fr-FR" sz="1600"/>
          </a:p>
          <a:p>
            <a:pPr marL="285750" indent="-285750">
              <a:buFont typeface="Arial"/>
              <a:buChar char="•"/>
            </a:pPr>
            <a:r>
              <a:rPr lang="en-US" sz="1600"/>
              <a:t>With one single query they can find all the reports they need.</a:t>
            </a:r>
            <a:endParaRPr lang="fr-FR" sz="16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E8E7637-4E64-A841-9E74-92608BEFE776}"/>
              </a:ext>
            </a:extLst>
          </p:cNvPr>
          <p:cNvSpPr txBox="1"/>
          <p:nvPr/>
        </p:nvSpPr>
        <p:spPr>
          <a:xfrm>
            <a:off x="756396" y="3739962"/>
            <a:ext cx="741829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fr-FR" b="1" u="sng" err="1"/>
              <a:t>Results</a:t>
            </a:r>
            <a:r>
              <a:rPr lang="fr-FR" b="1" u="sng"/>
              <a:t>/</a:t>
            </a:r>
            <a:r>
              <a:rPr lang="fr-FR" b="1" u="sng" err="1"/>
              <a:t>success</a:t>
            </a:r>
            <a:endParaRPr lang="fr-FR" err="1"/>
          </a:p>
        </p:txBody>
      </p:sp>
    </p:spTree>
    <p:extLst>
      <p:ext uri="{BB962C8B-B14F-4D97-AF65-F5344CB8AC3E}">
        <p14:creationId xmlns:p14="http://schemas.microsoft.com/office/powerpoint/2010/main" val="2282100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0C1E3A-1873-1CA2-70E9-E5C92DDC0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6675" y="584889"/>
            <a:ext cx="8911687" cy="1280890"/>
          </a:xfrm>
        </p:spPr>
        <p:txBody>
          <a:bodyPr/>
          <a:lstStyle/>
          <a:p>
            <a:r>
              <a:rPr lang="fr-FR"/>
              <a:t>Conclusion 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475675E-6DA9-440C-D041-E591B14A9767}"/>
              </a:ext>
            </a:extLst>
          </p:cNvPr>
          <p:cNvSpPr txBox="1"/>
          <p:nvPr/>
        </p:nvSpPr>
        <p:spPr>
          <a:xfrm>
            <a:off x="1892994" y="2004251"/>
            <a:ext cx="8422019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/>
              <a:t>To </a:t>
            </a:r>
            <a:r>
              <a:rPr lang="fr-FR" err="1"/>
              <a:t>conclude</a:t>
            </a:r>
            <a:r>
              <a:rPr lang="fr-FR"/>
              <a:t> </a:t>
            </a:r>
            <a:r>
              <a:rPr lang="fr-FR" err="1"/>
              <a:t>we</a:t>
            </a:r>
            <a:r>
              <a:rPr lang="fr-FR"/>
              <a:t> can </a:t>
            </a:r>
            <a:r>
              <a:rPr lang="fr-FR" err="1"/>
              <a:t>say</a:t>
            </a:r>
            <a:r>
              <a:rPr lang="fr-FR"/>
              <a:t> </a:t>
            </a:r>
            <a:r>
              <a:rPr lang="fr-FR" err="1"/>
              <a:t>that</a:t>
            </a:r>
            <a:r>
              <a:rPr lang="fr-FR"/>
              <a:t> </a:t>
            </a:r>
            <a:r>
              <a:rPr lang="fr-FR" err="1"/>
              <a:t>protecting</a:t>
            </a:r>
            <a:r>
              <a:rPr lang="fr-FR"/>
              <a:t> an </a:t>
            </a:r>
            <a:r>
              <a:rPr lang="fr-FR" err="1"/>
              <a:t>enterprise</a:t>
            </a:r>
            <a:r>
              <a:rPr lang="fr-FR"/>
              <a:t> system </a:t>
            </a:r>
            <a:r>
              <a:rPr lang="fr-FR" err="1"/>
              <a:t>from</a:t>
            </a:r>
            <a:r>
              <a:rPr lang="fr-FR"/>
              <a:t> </a:t>
            </a:r>
            <a:r>
              <a:rPr lang="en"/>
              <a:t>cyber attack</a:t>
            </a:r>
            <a:r>
              <a:rPr lang="fr-FR"/>
              <a:t> </a:t>
            </a:r>
            <a:r>
              <a:rPr lang="fr-FR" err="1"/>
              <a:t>is</a:t>
            </a:r>
            <a:r>
              <a:rPr lang="fr-FR"/>
              <a:t> </a:t>
            </a:r>
            <a:r>
              <a:rPr lang="fr-FR" err="1"/>
              <a:t>complex</a:t>
            </a:r>
            <a:r>
              <a:rPr lang="fr-FR"/>
              <a:t>.</a:t>
            </a:r>
          </a:p>
          <a:p>
            <a:r>
              <a:rPr lang="fr-FR" err="1"/>
              <a:t>We</a:t>
            </a:r>
            <a:r>
              <a:rPr lang="fr-FR"/>
              <a:t> have to </a:t>
            </a:r>
            <a:r>
              <a:rPr lang="fr-FR" b="1" err="1"/>
              <a:t>delimit</a:t>
            </a:r>
            <a:r>
              <a:rPr lang="fr-FR" b="1"/>
              <a:t> the </a:t>
            </a:r>
            <a:r>
              <a:rPr lang="fr-FR" b="1" err="1"/>
              <a:t>needs</a:t>
            </a:r>
            <a:r>
              <a:rPr lang="fr-FR"/>
              <a:t> and the </a:t>
            </a:r>
            <a:r>
              <a:rPr lang="fr-FR" b="1" err="1"/>
              <a:t>level</a:t>
            </a:r>
            <a:r>
              <a:rPr lang="fr-FR" b="1"/>
              <a:t> of </a:t>
            </a:r>
            <a:r>
              <a:rPr lang="fr-FR" b="1" err="1"/>
              <a:t>security</a:t>
            </a:r>
            <a:r>
              <a:rPr lang="fr-FR"/>
              <a:t> for </a:t>
            </a:r>
            <a:r>
              <a:rPr lang="fr-FR" err="1"/>
              <a:t>each</a:t>
            </a:r>
            <a:r>
              <a:rPr lang="fr-FR"/>
              <a:t> </a:t>
            </a:r>
            <a:r>
              <a:rPr lang="fr-FR" err="1"/>
              <a:t>subsystems</a:t>
            </a:r>
            <a:r>
              <a:rPr lang="fr-FR"/>
              <a:t>. </a:t>
            </a:r>
          </a:p>
          <a:p>
            <a:r>
              <a:rPr lang="fr-FR" b="1" dirty="0" err="1"/>
              <a:t>Cybersecurity</a:t>
            </a:r>
            <a:r>
              <a:rPr lang="fr-FR" b="1" dirty="0"/>
              <a:t> </a:t>
            </a:r>
            <a:r>
              <a:rPr lang="fr-FR" dirty="0" err="1"/>
              <a:t>is</a:t>
            </a:r>
            <a:r>
              <a:rPr lang="fr-FR" dirty="0"/>
              <a:t> a </a:t>
            </a:r>
            <a:r>
              <a:rPr lang="fr-FR" dirty="0" err="1"/>
              <a:t>domain</a:t>
            </a:r>
            <a:r>
              <a:rPr lang="fr-FR" dirty="0"/>
              <a:t> </a:t>
            </a:r>
            <a:r>
              <a:rPr lang="fr-FR" dirty="0" err="1"/>
              <a:t>that</a:t>
            </a:r>
            <a:r>
              <a:rPr lang="fr-FR" dirty="0"/>
              <a:t> </a:t>
            </a:r>
            <a:r>
              <a:rPr lang="fr-FR"/>
              <a:t>constantly</a:t>
            </a:r>
            <a:r>
              <a:rPr lang="fr-FR" dirty="0"/>
              <a:t> </a:t>
            </a:r>
            <a:r>
              <a:rPr lang="fr-FR" dirty="0" err="1"/>
              <a:t>evolves</a:t>
            </a:r>
            <a:r>
              <a:rPr lang="fr-FR" dirty="0"/>
              <a:t> =&gt; as </a:t>
            </a:r>
            <a:r>
              <a:rPr lang="fr-FR" dirty="0" err="1"/>
              <a:t>soon</a:t>
            </a:r>
            <a:r>
              <a:rPr lang="fr-FR" dirty="0"/>
              <a:t> as a protection </a:t>
            </a:r>
            <a:r>
              <a:rPr lang="fr-FR" dirty="0" err="1"/>
              <a:t>protocol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created</a:t>
            </a:r>
            <a:r>
              <a:rPr lang="fr-FR" dirty="0"/>
              <a:t>, a crack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found</a:t>
            </a:r>
            <a:r>
              <a:rPr lang="fr-FR" dirty="0"/>
              <a:t> and the </a:t>
            </a:r>
            <a:r>
              <a:rPr lang="fr-FR" dirty="0" err="1"/>
              <a:t>protocol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not reliable. </a:t>
            </a:r>
          </a:p>
          <a:p>
            <a:r>
              <a:rPr lang="fr-FR"/>
              <a:t>It </a:t>
            </a:r>
            <a:r>
              <a:rPr lang="fr-FR" err="1"/>
              <a:t>needs</a:t>
            </a:r>
            <a:r>
              <a:rPr lang="fr-FR"/>
              <a:t> to </a:t>
            </a:r>
            <a:r>
              <a:rPr lang="fr-FR" err="1"/>
              <a:t>be</a:t>
            </a:r>
            <a:r>
              <a:rPr lang="fr-FR"/>
              <a:t> </a:t>
            </a:r>
            <a:r>
              <a:rPr lang="fr-FR" err="1"/>
              <a:t>managed</a:t>
            </a:r>
            <a:r>
              <a:rPr lang="fr-FR"/>
              <a:t> at </a:t>
            </a:r>
            <a:r>
              <a:rPr lang="fr-FR" err="1"/>
              <a:t>each</a:t>
            </a:r>
            <a:r>
              <a:rPr lang="fr-FR"/>
              <a:t> </a:t>
            </a:r>
            <a:r>
              <a:rPr lang="fr-FR" err="1"/>
              <a:t>level</a:t>
            </a:r>
            <a:r>
              <a:rPr lang="fr-FR"/>
              <a:t> in the system architecture and has to </a:t>
            </a:r>
            <a:r>
              <a:rPr lang="fr-FR" err="1"/>
              <a:t>be</a:t>
            </a:r>
            <a:r>
              <a:rPr lang="fr-FR"/>
              <a:t> </a:t>
            </a:r>
            <a:r>
              <a:rPr lang="fr-FR" err="1"/>
              <a:t>monitored</a:t>
            </a:r>
            <a:r>
              <a:rPr lang="fr-FR"/>
              <a:t> in </a:t>
            </a:r>
            <a:r>
              <a:rPr lang="fr-FR" err="1"/>
              <a:t>order</a:t>
            </a:r>
            <a:r>
              <a:rPr lang="fr-FR"/>
              <a:t> to </a:t>
            </a:r>
            <a:r>
              <a:rPr lang="fr-FR" err="1"/>
              <a:t>keep</a:t>
            </a:r>
            <a:r>
              <a:rPr lang="fr-FR"/>
              <a:t> the </a:t>
            </a:r>
            <a:r>
              <a:rPr lang="fr-FR" err="1"/>
              <a:t>harmony</a:t>
            </a:r>
            <a:r>
              <a:rPr lang="fr-FR"/>
              <a:t> of the protection.</a:t>
            </a:r>
          </a:p>
          <a:p>
            <a:endParaRPr lang="fr-FR"/>
          </a:p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80059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0cce098-fa95-4032-94b0-e9489f86204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4228ABBA4145468CEF00E186148C5D" ma:contentTypeVersion="10" ma:contentTypeDescription="Crée un document." ma:contentTypeScope="" ma:versionID="384f596c14f9bf4a03a9307783a6cd44">
  <xsd:schema xmlns:xsd="http://www.w3.org/2001/XMLSchema" xmlns:xs="http://www.w3.org/2001/XMLSchema" xmlns:p="http://schemas.microsoft.com/office/2006/metadata/properties" xmlns:ns3="00cce098-fa95-4032-94b0-e9489f86204c" xmlns:ns4="47c92d07-a3d1-4acf-adb2-31ebafb8d2b9" targetNamespace="http://schemas.microsoft.com/office/2006/metadata/properties" ma:root="true" ma:fieldsID="b4e09c0b49b80bc8c298ec4e6294eb6f" ns3:_="" ns4:_="">
    <xsd:import namespace="00cce098-fa95-4032-94b0-e9489f86204c"/>
    <xsd:import namespace="47c92d07-a3d1-4acf-adb2-31ebafb8d2b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_activity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cce098-fa95-4032-94b0-e9489f8620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c92d07-a3d1-4acf-adb2-31ebafb8d2b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Partage du hachage d’indicateu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65636F1-B38D-47C1-BA90-3D61EAB03B48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47c92d07-a3d1-4acf-adb2-31ebafb8d2b9"/>
    <ds:schemaRef ds:uri="00cce098-fa95-4032-94b0-e9489f86204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F0E6DBA-E009-4BFB-A9E6-F83B8FDE7806}">
  <ds:schemaRefs>
    <ds:schemaRef ds:uri="00cce098-fa95-4032-94b0-e9489f86204c"/>
    <ds:schemaRef ds:uri="47c92d07-a3d1-4acf-adb2-31ebafb8d2b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9834DEB-6A54-42BB-87A8-BA075262DF8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775</Words>
  <Application>Microsoft Office PowerPoint</Application>
  <PresentationFormat>Grand écran</PresentationFormat>
  <Paragraphs>82</Paragraphs>
  <Slides>9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7" baseType="lpstr">
      <vt:lpstr>Arial</vt:lpstr>
      <vt:lpstr>Arial,Sans-Serif</vt:lpstr>
      <vt:lpstr>Calibri</vt:lpstr>
      <vt:lpstr>Calibri Light</vt:lpstr>
      <vt:lpstr>Century Gothic</vt:lpstr>
      <vt:lpstr>Wingdings</vt:lpstr>
      <vt:lpstr>Wingdings 3</vt:lpstr>
      <vt:lpstr>Wisp</vt:lpstr>
      <vt:lpstr>Optimizing Security Posture in an Enterprise Network: Role of Balancing Components in Checkpoint Architecture</vt:lpstr>
      <vt:lpstr>Enterprise network security</vt:lpstr>
      <vt:lpstr>Threat Modeling</vt:lpstr>
      <vt:lpstr>End Point Security</vt:lpstr>
      <vt:lpstr>Checkpoint Architecture</vt:lpstr>
      <vt:lpstr>Stateful Inspection Technology</vt:lpstr>
      <vt:lpstr>Check Point Harmony for GIMV</vt:lpstr>
      <vt:lpstr>An enterprise cloud protection</vt:lpstr>
      <vt:lpstr>Conclusion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Bao Tu PHAM</dc:creator>
  <cp:lastModifiedBy>Baptiste FAGET</cp:lastModifiedBy>
  <cp:revision>43</cp:revision>
  <dcterms:created xsi:type="dcterms:W3CDTF">2024-02-19T14:29:24Z</dcterms:created>
  <dcterms:modified xsi:type="dcterms:W3CDTF">2024-02-26T09:22:10Z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0x010100F44228ABBA4145468CEF00E186148C5D</vt:lpwstr>
  </property>
</Properties>
</file>