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7" r:id="rId1"/>
    <p:sldMasterId id="2147483745" r:id="rId2"/>
  </p:sldMasterIdLst>
  <p:notesMasterIdLst>
    <p:notesMasterId r:id="rId27"/>
  </p:notesMasterIdLst>
  <p:sldIdLst>
    <p:sldId id="364" r:id="rId3"/>
    <p:sldId id="367" r:id="rId4"/>
    <p:sldId id="394" r:id="rId5"/>
    <p:sldId id="371" r:id="rId6"/>
    <p:sldId id="372" r:id="rId7"/>
    <p:sldId id="374" r:id="rId8"/>
    <p:sldId id="375" r:id="rId9"/>
    <p:sldId id="377" r:id="rId10"/>
    <p:sldId id="378" r:id="rId11"/>
    <p:sldId id="373" r:id="rId12"/>
    <p:sldId id="381" r:id="rId13"/>
    <p:sldId id="382" r:id="rId14"/>
    <p:sldId id="379" r:id="rId15"/>
    <p:sldId id="384" r:id="rId16"/>
    <p:sldId id="385" r:id="rId17"/>
    <p:sldId id="389" r:id="rId18"/>
    <p:sldId id="390" r:id="rId19"/>
    <p:sldId id="386" r:id="rId20"/>
    <p:sldId id="391" r:id="rId21"/>
    <p:sldId id="387" r:id="rId22"/>
    <p:sldId id="392" r:id="rId23"/>
    <p:sldId id="393" r:id="rId24"/>
    <p:sldId id="388" r:id="rId25"/>
    <p:sldId id="368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A69884F-CB89-4A32-994D-F6589D26EC95}">
          <p14:sldIdLst>
            <p14:sldId id="364"/>
            <p14:sldId id="367"/>
            <p14:sldId id="394"/>
            <p14:sldId id="371"/>
            <p14:sldId id="372"/>
            <p14:sldId id="374"/>
            <p14:sldId id="375"/>
            <p14:sldId id="377"/>
            <p14:sldId id="378"/>
            <p14:sldId id="373"/>
            <p14:sldId id="381"/>
            <p14:sldId id="382"/>
            <p14:sldId id="379"/>
            <p14:sldId id="384"/>
            <p14:sldId id="385"/>
            <p14:sldId id="389"/>
            <p14:sldId id="390"/>
            <p14:sldId id="386"/>
            <p14:sldId id="391"/>
            <p14:sldId id="387"/>
            <p14:sldId id="392"/>
            <p14:sldId id="393"/>
            <p14:sldId id="388"/>
            <p14:sldId id="368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14" autoAdjust="0"/>
    <p:restoredTop sz="94660"/>
  </p:normalViewPr>
  <p:slideViewPr>
    <p:cSldViewPr snapToGrid="0">
      <p:cViewPr varScale="1">
        <p:scale>
          <a:sx n="86" d="100"/>
          <a:sy n="86" d="100"/>
        </p:scale>
        <p:origin x="207" y="4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AA7656-64B3-4E88-AA6B-6B13EAD0CB76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64941D-40EE-4ACB-B0DD-9F90DC2B7B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3320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97211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94838E-6E10-1719-EC05-EF30183F7ED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50D2C32-8C89-575C-A536-E8F7C97D00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BC094B-B791-269B-7C7E-98267CF1E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3B507-B5A5-4EB8-9ED0-F32979F097C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BE3457-6CF6-2E44-867B-776F37E6F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939E1A-FECC-0A59-4EF0-D76D0B7744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D0CCA-8A08-45F9-94D3-92FFB5BFEA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267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E3192-90E1-27FC-C25C-C89A87F6B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7E5DBF-A778-577B-1BD2-1AA3DBF0BA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4pPr>
              <a:defRPr>
                <a:solidFill>
                  <a:srgbClr val="0B148B"/>
                </a:solidFill>
              </a:defRPr>
            </a:lvl4pPr>
            <a:lvl5pPr>
              <a:defRPr>
                <a:solidFill>
                  <a:srgbClr val="0B148B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75641AD-105D-9F34-37D8-9A10CDC21E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4E0AE3-F4E2-ED81-A463-E606F79BB4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3B507-B5A5-4EB8-9ED0-F32979F097C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2B5224-9C61-911F-0A5E-3367004FB9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6B68F9-14C5-5057-0C53-8D2888D6C6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D0CCA-8A08-45F9-94D3-92FFB5BFEA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2339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9BA526-4704-11FC-D243-53754FC733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ADC08A-95D5-1E62-B5B3-ECE6AE44EF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4915D-7391-2A6E-B874-056826CEC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03B507-B5A5-4EB8-9ED0-F32979F097C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AE5F9D-27BC-AF43-9829-4357E21629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6149F3-C8F5-5B40-4385-3B873ED6F4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6D0CCA-8A08-45F9-94D3-92FFB5BFEA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3549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58730-AE93-FF0E-710A-F58BDEA4B57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5C8CAC4-FE14-692D-39DD-E8D37A7D6F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15678273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592FF-730A-3ACC-F2C1-FD23CD86FD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D8554D-302E-6091-A417-1F656929E8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6"/>
            <a:ext cx="10515600" cy="364089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60824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FDA8D8-3E08-E825-EEC7-DA6D9D83E5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8770BF-58AF-3C36-FB4C-29139C11C4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B631763-20BB-AD5E-505E-1B10D5D9BD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38098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623158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ABAB3A-AB48-2E71-E045-5905840D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D3FA62-806F-8FBE-B4E4-05253FC077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B42DAB3-9F42-9E68-2677-7F1BCD9DBCC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D676026-1C42-780C-0DA1-36F0677FB4C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1FD8196-3603-CBCC-3637-B437E1B8CB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08071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753812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32A9CC-E3FD-E6D5-35FF-D4EBDDABB6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9F3A581-13D0-8570-8E69-9821B85D70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717" y="457201"/>
            <a:ext cx="6172200" cy="54038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F2BCBE-6ED5-3286-7E74-9AE28B2A2E7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89286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D3CEE0-7BAA-340E-518E-5EC828F3BB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AE6492-A546-CC16-D9B7-B3125889A40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717" y="457200"/>
            <a:ext cx="6172200" cy="5403851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DA98CA9-D03F-6D93-BD5E-2BAE75F0991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38105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7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5" Type="http://schemas.openxmlformats.org/officeDocument/2006/relationships/slideLayout" Target="../slideLayouts/slideLayout9.xml"/><Relationship Id="rId4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3B507-B5A5-4EB8-9ED0-F32979F097C2}" type="datetimeFigureOut">
              <a:rPr lang="en-GB" smtClean="0"/>
              <a:t>06/10/2026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6D0CCA-8A08-45F9-94D3-92FFB5BFEA84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 descr="A blue background with white text&#10;&#10;Description automatically generated with low confidence">
            <a:extLst>
              <a:ext uri="{FF2B5EF4-FFF2-40B4-BE49-F238E27FC236}">
                <a16:creationId xmlns:a16="http://schemas.microsoft.com/office/drawing/2014/main" id="{23F07876-793F-CDFC-420F-0A455F595F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3646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D12B95-E5E9-0A88-2236-8231CA4F88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E218A4-832E-EF8D-0DFA-D359DCE4D9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258DF01-6422-7867-AD66-61635F4058B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55CD24-C473-2E4F-9AE6-964E15D7F65F}" type="datetimeFigureOut">
              <a:rPr lang="en-US" smtClean="0"/>
              <a:t>10/6/2026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7AB7A4-DB46-D777-91C4-92DB57F6145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AD2823-7223-BDB7-2635-F1184CC9FD3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302E44-E074-904B-9870-14DEF89A79BD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A picture containing text, screenshot, businesscard, design&#10;&#10;Description automatically generated">
            <a:extLst>
              <a:ext uri="{FF2B5EF4-FFF2-40B4-BE49-F238E27FC236}">
                <a16:creationId xmlns:a16="http://schemas.microsoft.com/office/drawing/2014/main" id="{22DAAF22-B42F-17F3-6C35-7E6E3C1B711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8749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6" r:id="rId1"/>
    <p:sldLayoutId id="2147483747" r:id="rId2"/>
    <p:sldLayoutId id="2147483748" r:id="rId3"/>
    <p:sldLayoutId id="2147483749" r:id="rId4"/>
    <p:sldLayoutId id="2147483750" r:id="rId5"/>
    <p:sldLayoutId id="2147483751" r:id="rId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uwtsd.ac.uk/research/research-integrity-and-ethics" TargetMode="External"/><Relationship Id="rId3" Type="http://schemas.openxmlformats.org/officeDocument/2006/relationships/hyperlink" Target="https://www.scribbr.co.uk/thesis-dissertation/literature-review/" TargetMode="External"/><Relationship Id="rId7" Type="http://schemas.openxmlformats.org/officeDocument/2006/relationships/hyperlink" Target="https://digitalservices.uwtsd.ac.uk/library/academic-and-infoskills/finding-and-using-information/" TargetMode="External"/><Relationship Id="rId2" Type="http://schemas.openxmlformats.org/officeDocument/2006/relationships/hyperlink" Target="file:///C:\Users\S.Ainsworth\Downloads\FDBA%20IE%202627\Modules%202026-7\ECIE5013\Ethical-Guidelines-for-Educational-Research-5th-edition.pdf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libraryguides.sunderland.ac.uk/literature-review" TargetMode="External"/><Relationship Id="rId5" Type="http://schemas.openxmlformats.org/officeDocument/2006/relationships/hyperlink" Target="https://www.uwtsd.ac.uk/cy/ymchwil/unplygrwydd-moeseg-ymchwil" TargetMode="External"/><Relationship Id="rId4" Type="http://schemas.openxmlformats.org/officeDocument/2006/relationships/hyperlink" Target="https://digitalservices.uwtsd.ac.uk/cy/llyfrgell/sgiliau-academaidd-a-gwybodaeth/darganfod-a-defnyddio-gwybodaeth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D9F30170-A59E-5394-21DA-74DE71DDBD6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>
            <a:normAutofit/>
          </a:bodyPr>
          <a:lstStyle/>
          <a:p>
            <a:r>
              <a:rPr lang="cy-GB" sz="24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ECIE5013</a:t>
            </a:r>
            <a:r>
              <a:rPr lang="en-GB" sz="2400" dirty="0">
                <a:solidFill>
                  <a:schemeClr val="bg1"/>
                </a:solidFill>
              </a:rPr>
              <a:t> </a:t>
            </a:r>
            <a:r>
              <a:rPr lang="en-GB" sz="1000" dirty="0">
                <a:solidFill>
                  <a:schemeClr val="bg1"/>
                </a:solidFill>
              </a:rPr>
              <a:t>Mae </a:t>
            </a:r>
            <a:r>
              <a:rPr lang="en-GB" sz="1000" dirty="0" err="1">
                <a:solidFill>
                  <a:schemeClr val="bg1"/>
                </a:solidFill>
              </a:rPr>
              <a:t>rhai</a:t>
            </a:r>
            <a:r>
              <a:rPr lang="en-GB" sz="1000" dirty="0">
                <a:solidFill>
                  <a:schemeClr val="bg1"/>
                </a:solidFill>
              </a:rPr>
              <a:t> </a:t>
            </a:r>
            <a:r>
              <a:rPr lang="en-GB" sz="1000" dirty="0" err="1">
                <a:solidFill>
                  <a:schemeClr val="bg1"/>
                </a:solidFill>
              </a:rPr>
              <a:t>sleidiau</a:t>
            </a:r>
            <a:r>
              <a:rPr lang="en-GB" sz="1000" dirty="0">
                <a:solidFill>
                  <a:schemeClr val="bg1"/>
                </a:solidFill>
              </a:rPr>
              <a:t> </a:t>
            </a:r>
            <a:r>
              <a:rPr lang="en-GB" sz="1000" dirty="0" err="1">
                <a:solidFill>
                  <a:schemeClr val="bg1"/>
                </a:solidFill>
              </a:rPr>
              <a:t>wedi'u</a:t>
            </a:r>
            <a:r>
              <a:rPr lang="en-GB" sz="1000" dirty="0">
                <a:solidFill>
                  <a:schemeClr val="bg1"/>
                </a:solidFill>
              </a:rPr>
              <a:t> </a:t>
            </a:r>
            <a:r>
              <a:rPr lang="en-GB" sz="1000" dirty="0" err="1">
                <a:solidFill>
                  <a:schemeClr val="bg1"/>
                </a:solidFill>
              </a:rPr>
              <a:t>cyfieithu</a:t>
            </a:r>
            <a:r>
              <a:rPr lang="en-GB" sz="1000" dirty="0">
                <a:solidFill>
                  <a:schemeClr val="bg1"/>
                </a:solidFill>
              </a:rPr>
              <a:t> </a:t>
            </a:r>
            <a:r>
              <a:rPr lang="en-GB" sz="1000" dirty="0" err="1">
                <a:solidFill>
                  <a:schemeClr val="bg1"/>
                </a:solidFill>
              </a:rPr>
              <a:t>gan</a:t>
            </a:r>
            <a:r>
              <a:rPr lang="en-GB" sz="1000" dirty="0">
                <a:solidFill>
                  <a:schemeClr val="bg1"/>
                </a:solidFill>
              </a:rPr>
              <a:t> </a:t>
            </a:r>
            <a:r>
              <a:rPr lang="en-GB" sz="1000" dirty="0" err="1">
                <a:solidFill>
                  <a:schemeClr val="bg1"/>
                </a:solidFill>
              </a:rPr>
              <a:t>ddefnyddio</a:t>
            </a:r>
            <a:r>
              <a:rPr lang="en-GB" sz="1000" dirty="0">
                <a:solidFill>
                  <a:schemeClr val="bg1"/>
                </a:solidFill>
              </a:rPr>
              <a:t> Microsoft Translate/ Some slides have been translated using </a:t>
            </a:r>
            <a:r>
              <a:rPr lang="en-GB" sz="1000" dirty="0" err="1">
                <a:solidFill>
                  <a:schemeClr val="bg1"/>
                </a:solidFill>
              </a:rPr>
              <a:t>Microsfoft</a:t>
            </a:r>
            <a:r>
              <a:rPr lang="en-GB" sz="1000" dirty="0">
                <a:solidFill>
                  <a:schemeClr val="bg1"/>
                </a:solidFill>
              </a:rPr>
              <a:t> Translate</a:t>
            </a:r>
            <a:r>
              <a:rPr lang="cy-GB" sz="1000" i="1" dirty="0"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endParaRPr lang="en-US" sz="1000" b="1" dirty="0"/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EC39FE56-0AFA-A731-C197-4F6491D373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/>
          <a:p>
            <a:r>
              <a:rPr lang="en-GB" i="1" dirty="0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Becoming a Researcher </a:t>
            </a:r>
          </a:p>
          <a:p>
            <a:r>
              <a:rPr lang="en-GB" i="1" dirty="0" err="1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Darlith</a:t>
            </a:r>
            <a:r>
              <a:rPr lang="en-GB" i="1">
                <a:solidFill>
                  <a:srgbClr val="00206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2/ Lecture 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950733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29DAF2-257A-A753-D8CC-45F39C8349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Aseiniad</a:t>
            </a:r>
            <a:br>
              <a:rPr lang="en-GB" dirty="0"/>
            </a:b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Assignment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D277401-115F-EB1C-9A3E-2BB65EF909C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342900" indent="-342900"/>
            <a:r>
              <a:rPr lang="cy-GB" dirty="0"/>
              <a:t>Portffolio</a:t>
            </a:r>
          </a:p>
          <a:p>
            <a:pPr marL="342900" indent="-342900"/>
            <a:r>
              <a:rPr lang="cy-GB" dirty="0"/>
              <a:t>3 Elfen</a:t>
            </a:r>
          </a:p>
          <a:p>
            <a:pPr marL="342900" indent="-342900"/>
            <a:r>
              <a:rPr lang="cy-GB" dirty="0"/>
              <a:t>4000 o eiriau (-/+10%)</a:t>
            </a:r>
          </a:p>
          <a:p>
            <a:pPr marL="342900" indent="-342900"/>
            <a:r>
              <a:rPr lang="cy-GB" dirty="0"/>
              <a:t>Dyddiad cyflwyno 25/04/2027, 23.59 drwy </a:t>
            </a:r>
            <a:r>
              <a:rPr lang="cy-GB" dirty="0" err="1"/>
              <a:t>Turnitin</a:t>
            </a:r>
            <a:r>
              <a:rPr lang="cy-GB" dirty="0"/>
              <a:t>.</a:t>
            </a:r>
          </a:p>
          <a:p>
            <a:endParaRPr lang="cy-GB" dirty="0"/>
          </a:p>
          <a:p>
            <a:pPr marL="342900" indent="-342900"/>
            <a:r>
              <a:rPr lang="cy-GB" dirty="0"/>
              <a:t>Rhoddir Arweiniad ar Aseiniadau bob wythnos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F48B29-9046-2278-FE9D-F5D99FE8CA8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Portfolio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3 Elements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4000 words (-/+ 10%)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Hand in date  25/04/2027, 23.59 </a:t>
            </a:r>
            <a:r>
              <a:rPr lang="en-US" i="1" dirty="0">
                <a:solidFill>
                  <a:schemeClr val="accent1">
                    <a:lumMod val="75000"/>
                  </a:schemeClr>
                </a:solidFill>
              </a:rPr>
              <a:t>via Turnitin.</a:t>
            </a:r>
          </a:p>
          <a:p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Assignment Guidance will be given each week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3156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1B682-D033-93A9-BA30-F1E6E3C833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b="1" dirty="0"/>
            </a:br>
            <a:r>
              <a:rPr lang="en-GB" b="1" dirty="0"/>
              <a:t>   </a:t>
            </a:r>
            <a:r>
              <a:rPr lang="en-GB" b="1" dirty="0" err="1"/>
              <a:t>Portffolio</a:t>
            </a:r>
            <a:r>
              <a:rPr lang="en-GB" b="1" dirty="0"/>
              <a:t>                  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Portfolio</a:t>
            </a:r>
            <a:br>
              <a:rPr lang="en-GB" b="1" i="1" dirty="0">
                <a:solidFill>
                  <a:schemeClr val="accent1">
                    <a:lumMod val="75000"/>
                  </a:schemeClr>
                </a:solidFill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16BBD4-AC8D-9CBA-F578-6E5FBA699D7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pPr lvl="0"/>
            <a:r>
              <a:rPr lang="en-GB" sz="3300" b="1" u="sng" dirty="0"/>
              <a:t>Elfen 1</a:t>
            </a:r>
            <a:r>
              <a:rPr lang="en-GB" sz="3300" b="1" dirty="0"/>
              <a:t>: </a:t>
            </a:r>
            <a:r>
              <a:rPr lang="en-GB" sz="3300" b="1" dirty="0" err="1"/>
              <a:t>Cynnig</a:t>
            </a:r>
            <a:r>
              <a:rPr lang="en-GB" sz="3300" b="1" dirty="0"/>
              <a:t> </a:t>
            </a:r>
            <a:r>
              <a:rPr lang="en-GB" sz="3300" b="1" dirty="0" err="1"/>
              <a:t>Ymchwil</a:t>
            </a:r>
            <a:r>
              <a:rPr lang="en-GB" sz="3300" b="1" dirty="0"/>
              <a:t> (2000 gair) </a:t>
            </a:r>
            <a:endParaRPr lang="en-GB" sz="3300" dirty="0"/>
          </a:p>
          <a:p>
            <a:pPr lvl="0"/>
            <a:r>
              <a:rPr lang="da-DK" sz="3300" b="1" u="sng" dirty="0" err="1"/>
              <a:t>Elfen</a:t>
            </a:r>
            <a:r>
              <a:rPr lang="da-DK" sz="3300" b="1" u="sng" dirty="0"/>
              <a:t> </a:t>
            </a:r>
            <a:r>
              <a:rPr lang="da-DK" sz="3300" b="1" dirty="0"/>
              <a:t>2: </a:t>
            </a:r>
            <a:r>
              <a:rPr lang="da-DK" sz="3300" b="1" dirty="0" err="1"/>
              <a:t>Cyflwyniad</a:t>
            </a:r>
            <a:r>
              <a:rPr lang="da-DK" sz="3300" b="1" dirty="0"/>
              <a:t> </a:t>
            </a:r>
            <a:r>
              <a:rPr lang="da-DK" sz="3300" b="1" dirty="0" err="1"/>
              <a:t>Llafar</a:t>
            </a:r>
            <a:r>
              <a:rPr lang="da-DK" sz="3300" b="1" dirty="0"/>
              <a:t> (8 </a:t>
            </a:r>
            <a:r>
              <a:rPr lang="da-DK" sz="3300" b="1" dirty="0" err="1"/>
              <a:t>munud</a:t>
            </a:r>
            <a:r>
              <a:rPr lang="da-DK" sz="3300" b="1" dirty="0"/>
              <a:t>) </a:t>
            </a:r>
            <a:r>
              <a:rPr lang="da-DK" sz="3300" b="1" dirty="0" err="1"/>
              <a:t>Teitl</a:t>
            </a:r>
            <a:r>
              <a:rPr lang="da-DK" sz="3300" b="1" dirty="0"/>
              <a:t>:-</a:t>
            </a:r>
            <a:endParaRPr lang="en-GB" sz="3300" dirty="0"/>
          </a:p>
          <a:p>
            <a:r>
              <a:rPr lang="da-DK" sz="3300" dirty="0"/>
              <a:t>Beth </a:t>
            </a:r>
            <a:r>
              <a:rPr lang="da-DK" sz="3300" dirty="0" err="1"/>
              <a:t>yw</a:t>
            </a:r>
            <a:r>
              <a:rPr lang="da-DK" sz="3300" dirty="0"/>
              <a:t> </a:t>
            </a:r>
            <a:r>
              <a:rPr lang="da-DK" sz="3300" dirty="0" err="1"/>
              <a:t>prif</a:t>
            </a:r>
            <a:r>
              <a:rPr lang="da-DK" sz="3300" dirty="0"/>
              <a:t> </a:t>
            </a:r>
            <a:r>
              <a:rPr lang="da-DK" sz="3300" dirty="0" err="1"/>
              <a:t>gyfrifoldebau</a:t>
            </a:r>
            <a:r>
              <a:rPr lang="da-DK" sz="3300" dirty="0"/>
              <a:t> </a:t>
            </a:r>
            <a:r>
              <a:rPr lang="da-DK" sz="3300" dirty="0" err="1"/>
              <a:t>moesegol</a:t>
            </a:r>
            <a:r>
              <a:rPr lang="da-DK" sz="3300" dirty="0"/>
              <a:t> </a:t>
            </a:r>
            <a:r>
              <a:rPr lang="da-DK" sz="3300" dirty="0" err="1"/>
              <a:t>ymchwilydd</a:t>
            </a:r>
            <a:r>
              <a:rPr lang="da-DK" sz="3300" dirty="0"/>
              <a:t> a sut </a:t>
            </a:r>
            <a:r>
              <a:rPr lang="da-DK" sz="3300" dirty="0" err="1"/>
              <a:t>gall</a:t>
            </a:r>
            <a:r>
              <a:rPr lang="da-DK" sz="3300" dirty="0"/>
              <a:t> </a:t>
            </a:r>
            <a:r>
              <a:rPr lang="da-DK" sz="3300" dirty="0" err="1"/>
              <a:t>rhagfarn</a:t>
            </a:r>
            <a:r>
              <a:rPr lang="da-DK" sz="3300" dirty="0"/>
              <a:t> </a:t>
            </a:r>
            <a:r>
              <a:rPr lang="da-DK" sz="3300" dirty="0" err="1"/>
              <a:t>ymchwilydd</a:t>
            </a:r>
            <a:r>
              <a:rPr lang="da-DK" sz="3300" dirty="0"/>
              <a:t> </a:t>
            </a:r>
            <a:r>
              <a:rPr lang="da-DK" sz="3300" dirty="0" err="1"/>
              <a:t>effeithio</a:t>
            </a:r>
            <a:r>
              <a:rPr lang="da-DK" sz="3300" dirty="0"/>
              <a:t> </a:t>
            </a:r>
            <a:r>
              <a:rPr lang="da-DK" sz="3300" dirty="0" err="1"/>
              <a:t>arnynt</a:t>
            </a:r>
            <a:r>
              <a:rPr lang="da-DK" sz="3300" dirty="0"/>
              <a:t>?</a:t>
            </a:r>
            <a:endParaRPr lang="en-GB" sz="3300" dirty="0"/>
          </a:p>
          <a:p>
            <a:pPr lvl="0"/>
            <a:r>
              <a:rPr lang="da-DK" sz="3300" b="1" u="sng" dirty="0" err="1"/>
              <a:t>Elfen</a:t>
            </a:r>
            <a:r>
              <a:rPr lang="da-DK" sz="3300" b="1" u="sng" dirty="0"/>
              <a:t> 3</a:t>
            </a:r>
            <a:r>
              <a:rPr lang="da-DK" sz="3300" b="1" dirty="0"/>
              <a:t>: </a:t>
            </a:r>
            <a:r>
              <a:rPr lang="da-DK" sz="3300" b="1" dirty="0" err="1"/>
              <a:t>Llinell</a:t>
            </a:r>
            <a:r>
              <a:rPr lang="da-DK" sz="3300" b="1" dirty="0"/>
              <a:t> </a:t>
            </a:r>
            <a:r>
              <a:rPr lang="da-DK" sz="3300" b="1" dirty="0" err="1"/>
              <a:t>Amser</a:t>
            </a:r>
            <a:r>
              <a:rPr lang="da-DK" sz="3300" b="1" dirty="0"/>
              <a:t> </a:t>
            </a:r>
            <a:r>
              <a:rPr lang="da-DK" sz="3300" b="1" dirty="0" err="1"/>
              <a:t>Gweledol</a:t>
            </a:r>
            <a:r>
              <a:rPr lang="da-DK" sz="3300" b="1" dirty="0"/>
              <a:t> (</a:t>
            </a:r>
            <a:r>
              <a:rPr lang="da-DK" sz="3300" b="1" dirty="0" err="1"/>
              <a:t>sy'n</a:t>
            </a:r>
            <a:r>
              <a:rPr lang="da-DK" sz="3300" b="1" dirty="0"/>
              <a:t> </a:t>
            </a:r>
            <a:r>
              <a:rPr lang="da-DK" sz="3300" b="1" dirty="0" err="1"/>
              <a:t>cyfateb</a:t>
            </a:r>
            <a:r>
              <a:rPr lang="da-DK" sz="3300" b="1" dirty="0"/>
              <a:t> i 1000 o </a:t>
            </a:r>
            <a:r>
              <a:rPr lang="da-DK" sz="3300" b="1" dirty="0" err="1"/>
              <a:t>eiriau</a:t>
            </a:r>
            <a:r>
              <a:rPr lang="da-DK" sz="3300" b="1" dirty="0"/>
              <a:t>) </a:t>
            </a:r>
            <a:endParaRPr lang="en-GB" sz="3300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15A28C-4B16-8C6E-D123-75E25D945E36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i="1" u="sng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Element 1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: 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Research Proposal (2000 words) </a:t>
            </a:r>
          </a:p>
          <a:p>
            <a:pPr marL="0" indent="0">
              <a:buNone/>
            </a:pP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b="1" i="1" u="sng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Element 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2: 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Oral Presentation (8 mins) Title:-</a:t>
            </a:r>
          </a:p>
          <a:p>
            <a:pPr marL="0" indent="0" algn="ctr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What are the main ethical responsibilities of a researcher and how can researcher bias affect them?</a:t>
            </a:r>
          </a:p>
          <a:p>
            <a:endParaRPr lang="en-GB" b="1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b="1" i="1" u="sng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Element 3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ea typeface="Times New Roman" panose="02020603050405020304" pitchFamily="18" charset="0"/>
              </a:rPr>
              <a:t>: 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Visual Timeline (equivalent to 1000 words) </a:t>
            </a:r>
          </a:p>
        </p:txBody>
      </p:sp>
    </p:spTree>
    <p:extLst>
      <p:ext uri="{BB962C8B-B14F-4D97-AF65-F5344CB8AC3E}">
        <p14:creationId xmlns:p14="http://schemas.microsoft.com/office/powerpoint/2010/main" val="28887709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E23793-7C66-23E2-B19E-89218FDDC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36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3600" b="1" dirty="0"/>
              <a:t>Beth </a:t>
            </a:r>
            <a:r>
              <a:rPr lang="en-GB" sz="3600" b="1" dirty="0" err="1"/>
              <a:t>yw</a:t>
            </a:r>
            <a:r>
              <a:rPr lang="en-GB" sz="3600" b="1" dirty="0"/>
              <a:t> </a:t>
            </a:r>
            <a:r>
              <a:rPr lang="en-GB" sz="3600" b="1" dirty="0" err="1"/>
              <a:t>Cynnig</a:t>
            </a:r>
            <a:r>
              <a:rPr lang="en-GB" sz="3600" b="1" dirty="0"/>
              <a:t> </a:t>
            </a:r>
            <a:r>
              <a:rPr lang="en-GB" sz="3600" b="1" dirty="0" err="1"/>
              <a:t>Ymchwil</a:t>
            </a:r>
            <a:r>
              <a:rPr lang="en-GB" sz="3600" b="1" dirty="0"/>
              <a:t>?</a:t>
            </a:r>
            <a:br>
              <a:rPr lang="en-GB" sz="3600" dirty="0"/>
            </a:br>
            <a:r>
              <a:rPr lang="en-GB" sz="36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What is a Research Proposal?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18C89D-217A-A704-2237-48B216C70CB5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GB" dirty="0" err="1"/>
              <a:t>Cynllun</a:t>
            </a:r>
            <a:r>
              <a:rPr lang="en-GB" dirty="0"/>
              <a:t>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amlinellu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arfaethedig</a:t>
            </a:r>
            <a:endParaRPr lang="en-GB" dirty="0"/>
          </a:p>
          <a:p>
            <a:pPr lvl="0"/>
            <a:r>
              <a:rPr lang="en-GB" dirty="0"/>
              <a:t>Yn </a:t>
            </a:r>
            <a:r>
              <a:rPr lang="en-GB" dirty="0" err="1"/>
              <a:t>cynnwys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dewis</a:t>
            </a:r>
            <a:r>
              <a:rPr lang="en-GB" dirty="0"/>
              <a:t> o </a:t>
            </a:r>
            <a:r>
              <a:rPr lang="en-GB" dirty="0" err="1"/>
              <a:t>bwnc</a:t>
            </a:r>
            <a:r>
              <a:rPr lang="en-GB" dirty="0"/>
              <a:t>, </a:t>
            </a:r>
            <a:r>
              <a:rPr lang="en-GB" dirty="0" err="1"/>
              <a:t>cwestiynau</a:t>
            </a:r>
            <a:r>
              <a:rPr lang="en-GB" dirty="0"/>
              <a:t> </a:t>
            </a:r>
            <a:r>
              <a:rPr lang="en-GB" dirty="0" err="1"/>
              <a:t>allweddol</a:t>
            </a:r>
            <a:r>
              <a:rPr lang="en-GB" dirty="0"/>
              <a:t>, dull a </a:t>
            </a:r>
            <a:r>
              <a:rPr lang="en-GB" dirty="0" err="1"/>
              <a:t>rhesymeg</a:t>
            </a:r>
            <a:endParaRPr lang="en-GB" dirty="0"/>
          </a:p>
          <a:p>
            <a:pPr lvl="0"/>
            <a:r>
              <a:rPr lang="en-GB" dirty="0" err="1"/>
              <a:t>Defnyddir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lywio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prosiect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E396447-E8D4-A07D-5C89-E6F5404B42A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A plan outlining your intended research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Includes your choice of topic, key questions, method and rationale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Used to guide your project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556527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B015B-DA1A-1AE6-97CF-4804DADBF2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36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3600" b="1" dirty="0"/>
              <a:t>Dewis </a:t>
            </a:r>
            <a:r>
              <a:rPr lang="en-GB" sz="3600" b="1" dirty="0" err="1"/>
              <a:t>eich</a:t>
            </a:r>
            <a:r>
              <a:rPr lang="en-GB" sz="3600" b="1" dirty="0"/>
              <a:t> </a:t>
            </a:r>
            <a:r>
              <a:rPr lang="en-GB" sz="3600" b="1" dirty="0" err="1"/>
              <a:t>pwnc</a:t>
            </a:r>
            <a:br>
              <a:rPr lang="en-GB" sz="3600" dirty="0"/>
            </a:br>
            <a:r>
              <a:rPr lang="en-GB" sz="36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Choosing your topic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71E8B5-9EEB-EB99-2531-B6A01A45C1C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GB" dirty="0" err="1"/>
              <a:t>Dechreuwch</a:t>
            </a:r>
            <a:r>
              <a:rPr lang="en-GB" dirty="0"/>
              <a:t> </a:t>
            </a:r>
            <a:r>
              <a:rPr lang="en-GB" dirty="0" err="1"/>
              <a:t>gyda'ch</a:t>
            </a:r>
            <a:r>
              <a:rPr lang="en-GB" dirty="0"/>
              <a:t> </a:t>
            </a:r>
            <a:r>
              <a:rPr lang="en-GB" dirty="0" err="1"/>
              <a:t>diddordebau</a:t>
            </a:r>
            <a:endParaRPr lang="en-GB" dirty="0"/>
          </a:p>
          <a:p>
            <a:pPr lvl="0"/>
            <a:r>
              <a:rPr lang="en-GB" dirty="0" err="1"/>
              <a:t>Ystyried</a:t>
            </a:r>
            <a:r>
              <a:rPr lang="en-GB" dirty="0"/>
              <a:t> </a:t>
            </a:r>
            <a:r>
              <a:rPr lang="en-GB" dirty="0" err="1"/>
              <a:t>perthnasedd</a:t>
            </a:r>
            <a:r>
              <a:rPr lang="en-GB" dirty="0"/>
              <a:t> a </a:t>
            </a:r>
            <a:r>
              <a:rPr lang="en-GB" dirty="0" err="1"/>
              <a:t>dichonoldeb</a:t>
            </a:r>
            <a:endParaRPr lang="en-GB" dirty="0"/>
          </a:p>
          <a:p>
            <a:pPr lvl="0"/>
            <a:r>
              <a:rPr lang="en-GB" dirty="0" err="1"/>
              <a:t>Gwiriwch</a:t>
            </a:r>
            <a:r>
              <a:rPr lang="en-GB" dirty="0"/>
              <a:t> am </a:t>
            </a:r>
            <a:r>
              <a:rPr lang="en-GB" dirty="0" err="1"/>
              <a:t>lenyddiaeth</a:t>
            </a:r>
            <a:r>
              <a:rPr lang="en-GB" dirty="0"/>
              <a:t> a data </a:t>
            </a:r>
            <a:r>
              <a:rPr lang="en-GB" dirty="0" err="1"/>
              <a:t>sydd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gael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E56389-D832-163F-4E17-C3B29C486725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Start with your interests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Consider relevance and feasibility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Check for available literature and data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37136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B67EFB-5805-AB54-08ED-8EF5A033A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      </a:t>
            </a:r>
            <a:r>
              <a:rPr lang="en-GB" b="1" dirty="0" err="1">
                <a:latin typeface="+mn-lt"/>
              </a:rPr>
              <a:t>Teitl</a:t>
            </a:r>
            <a:br>
              <a:rPr lang="en-GB" b="1" dirty="0">
                <a:latin typeface="+mn-lt"/>
              </a:rPr>
            </a:b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     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B0F3A6-CC0B-EA18-4155-7C0CBC1AA6C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/>
              <a:t>Yn </a:t>
            </a:r>
            <a:r>
              <a:rPr lang="en-GB" dirty="0" err="1"/>
              <a:t>hytrach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</a:t>
            </a:r>
            <a:r>
              <a:rPr lang="en-GB" dirty="0" err="1"/>
              <a:t>cheisio</a:t>
            </a:r>
            <a:r>
              <a:rPr lang="en-GB" dirty="0"/>
              <a:t> </a:t>
            </a:r>
            <a:r>
              <a:rPr lang="en-GB" dirty="0" err="1"/>
              <a:t>dyfeisio</a:t>
            </a:r>
            <a:r>
              <a:rPr lang="en-GB" dirty="0"/>
              <a:t> </a:t>
            </a:r>
            <a:r>
              <a:rPr lang="en-GB" dirty="0" err="1"/>
              <a:t>teitl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gyntaf</a:t>
            </a:r>
            <a:r>
              <a:rPr lang="en-GB" dirty="0"/>
              <a:t>, </a:t>
            </a:r>
            <a:r>
              <a:rPr lang="en-GB" dirty="0" err="1"/>
              <a:t>datblygu</a:t>
            </a:r>
            <a:r>
              <a:rPr lang="en-GB" dirty="0"/>
              <a:t> </a:t>
            </a:r>
            <a:r>
              <a:rPr lang="en-GB" dirty="0" err="1"/>
              <a:t>maes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ac </a:t>
            </a:r>
            <a:r>
              <a:rPr lang="en-GB" dirty="0" err="1"/>
              <a:t>yna</a:t>
            </a:r>
            <a:r>
              <a:rPr lang="en-GB" dirty="0"/>
              <a:t> </a:t>
            </a:r>
            <a:r>
              <a:rPr lang="en-GB" dirty="0" err="1"/>
              <a:t>deillio'r</a:t>
            </a:r>
            <a:r>
              <a:rPr lang="en-GB" dirty="0"/>
              <a:t> </a:t>
            </a:r>
            <a:r>
              <a:rPr lang="en-GB" dirty="0" err="1"/>
              <a:t>teitl</a:t>
            </a:r>
            <a:r>
              <a:rPr lang="en-GB" dirty="0"/>
              <a:t> </a:t>
            </a:r>
            <a:r>
              <a:rPr lang="en-GB" dirty="0" err="1"/>
              <a:t>ohono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Er </a:t>
            </a:r>
            <a:r>
              <a:rPr lang="en-GB" dirty="0" err="1"/>
              <a:t>enghraifft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b="1" dirty="0"/>
              <a:t>Maes </a:t>
            </a:r>
            <a:r>
              <a:rPr lang="en-GB" b="1" dirty="0" err="1"/>
              <a:t>ymchwil</a:t>
            </a:r>
            <a:r>
              <a:rPr lang="en-GB" b="1" dirty="0"/>
              <a:t> :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Sut </a:t>
            </a:r>
            <a:r>
              <a:rPr lang="en-GB" dirty="0" err="1"/>
              <a:t>mae'r</a:t>
            </a:r>
            <a:r>
              <a:rPr lang="en-GB" dirty="0"/>
              <a:t> </a:t>
            </a:r>
            <a:r>
              <a:rPr lang="en-GB" dirty="0" err="1"/>
              <a:t>defnydd</a:t>
            </a:r>
            <a:r>
              <a:rPr lang="en-GB" dirty="0"/>
              <a:t> o </a:t>
            </a:r>
            <a:r>
              <a:rPr lang="en-GB" dirty="0" err="1"/>
              <a:t>ddeallusrwydd</a:t>
            </a:r>
            <a:r>
              <a:rPr lang="en-GB" dirty="0"/>
              <a:t> </a:t>
            </a:r>
            <a:r>
              <a:rPr lang="en-GB" dirty="0" err="1"/>
              <a:t>artiffisial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dylanwadu</a:t>
            </a:r>
            <a:endParaRPr lang="en-GB" dirty="0"/>
          </a:p>
          <a:p>
            <a:pPr marL="0" indent="0">
              <a:buNone/>
            </a:pPr>
            <a:r>
              <a:rPr lang="en-GB" dirty="0" err="1"/>
              <a:t>asesu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uwch</a:t>
            </a:r>
            <a:r>
              <a:rPr lang="en-GB" dirty="0"/>
              <a:t>?</a:t>
            </a:r>
          </a:p>
          <a:p>
            <a:pPr marL="0" indent="0">
              <a:buNone/>
            </a:pPr>
            <a:r>
              <a:rPr lang="en-GB" b="1" dirty="0" err="1"/>
              <a:t>Teitlau</a:t>
            </a:r>
            <a:r>
              <a:rPr lang="en-GB" b="1" dirty="0"/>
              <a:t> </a:t>
            </a:r>
            <a:r>
              <a:rPr lang="en-GB" b="1" dirty="0" err="1"/>
              <a:t>posib</a:t>
            </a:r>
            <a:r>
              <a:rPr lang="en-GB" b="1" dirty="0"/>
              <a:t>:</a:t>
            </a:r>
            <a:endParaRPr lang="en-GB" dirty="0"/>
          </a:p>
          <a:p>
            <a:pPr lvl="0"/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Deallusrwydd</a:t>
            </a:r>
            <a:r>
              <a:rPr lang="en-GB" dirty="0"/>
              <a:t> </a:t>
            </a:r>
            <a:r>
              <a:rPr lang="en-GB" dirty="0" err="1"/>
              <a:t>Artiffisial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Arferion</a:t>
            </a:r>
            <a:r>
              <a:rPr lang="en-GB" dirty="0"/>
              <a:t> </a:t>
            </a:r>
            <a:r>
              <a:rPr lang="en-GB" dirty="0" err="1"/>
              <a:t>Asesu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Uwch</a:t>
            </a:r>
            <a:endParaRPr lang="en-GB" dirty="0"/>
          </a:p>
          <a:p>
            <a:pPr lvl="0"/>
            <a:r>
              <a:rPr lang="en-GB" dirty="0" err="1"/>
              <a:t>Archwilio</a:t>
            </a:r>
            <a:r>
              <a:rPr lang="en-GB" dirty="0"/>
              <a:t> </a:t>
            </a:r>
            <a:r>
              <a:rPr lang="en-GB" dirty="0" err="1"/>
              <a:t>Canfyddiadau</a:t>
            </a:r>
            <a:r>
              <a:rPr lang="en-GB" dirty="0"/>
              <a:t> Staff </a:t>
            </a:r>
            <a:r>
              <a:rPr lang="en-GB" dirty="0" err="1"/>
              <a:t>Academaidd</a:t>
            </a:r>
            <a:r>
              <a:rPr lang="en-GB" dirty="0"/>
              <a:t> o </a:t>
            </a:r>
            <a:r>
              <a:rPr lang="en-GB" dirty="0" err="1"/>
              <a:t>Asesu</a:t>
            </a:r>
            <a:r>
              <a:rPr lang="en-GB" dirty="0"/>
              <a:t> â </a:t>
            </a:r>
            <a:r>
              <a:rPr lang="en-GB" dirty="0" err="1"/>
              <a:t>Chymorth</a:t>
            </a:r>
            <a:r>
              <a:rPr lang="en-GB" dirty="0"/>
              <a:t> AI </a:t>
            </a:r>
            <a:r>
              <a:rPr lang="en-GB" dirty="0" err="1"/>
              <a:t>ym</a:t>
            </a:r>
            <a:r>
              <a:rPr lang="en-GB" dirty="0"/>
              <a:t> </a:t>
            </a:r>
            <a:r>
              <a:rPr lang="en-GB" dirty="0" err="1"/>
              <a:t>Mhrifysgolion</a:t>
            </a:r>
            <a:r>
              <a:rPr lang="en-GB" dirty="0"/>
              <a:t> y DU</a:t>
            </a:r>
          </a:p>
          <a:p>
            <a:pPr lvl="0"/>
            <a:r>
              <a:rPr lang="en-GB" dirty="0" err="1"/>
              <a:t>Deallusrwydd</a:t>
            </a:r>
            <a:r>
              <a:rPr lang="en-GB" dirty="0"/>
              <a:t> </a:t>
            </a:r>
            <a:r>
              <a:rPr lang="en-GB" dirty="0" err="1"/>
              <a:t>Artiffisial</a:t>
            </a:r>
            <a:r>
              <a:rPr lang="en-GB" dirty="0"/>
              <a:t> ac </a:t>
            </a:r>
            <a:r>
              <a:rPr lang="en-GB" dirty="0" err="1"/>
              <a:t>Asesu</a:t>
            </a:r>
            <a:r>
              <a:rPr lang="en-GB" dirty="0"/>
              <a:t>: </a:t>
            </a:r>
            <a:r>
              <a:rPr lang="en-GB" dirty="0" err="1"/>
              <a:t>Cyfleoedd</a:t>
            </a:r>
            <a:r>
              <a:rPr lang="en-GB" dirty="0"/>
              <a:t> a </a:t>
            </a:r>
            <a:r>
              <a:rPr lang="en-GB" dirty="0" err="1"/>
              <a:t>Heriau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Addysg</a:t>
            </a:r>
            <a:r>
              <a:rPr lang="en-GB" dirty="0"/>
              <a:t> </a:t>
            </a:r>
            <a:r>
              <a:rPr lang="en-GB" dirty="0" err="1"/>
              <a:t>Uwch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61382D7-05DF-3F76-95A7-66AB2FC39F0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fontAlgn="t">
              <a:lnSpc>
                <a:spcPts val="1500"/>
              </a:lnSpc>
              <a:buNone/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Rather than trying to invent a title first, develop an area of research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and then derive the title from it.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For example: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>
                    <a:lumMod val="75000"/>
                  </a:schemeClr>
                </a:solidFill>
              </a:rPr>
              <a:t>Area of research :</a:t>
            </a:r>
            <a:endParaRPr lang="en-GB" sz="2600" i="1" dirty="0">
              <a:solidFill>
                <a:schemeClr val="accent1">
                  <a:lumMod val="75000"/>
                </a:schemeClr>
              </a:solidFill>
            </a:endParaRPr>
          </a:p>
          <a:p>
            <a:pPr fontAlgn="t">
              <a:lnSpc>
                <a:spcPts val="1500"/>
              </a:lnSpc>
              <a:buNone/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How does the use of artificial intelligence influence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assessment in higher education?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>
                    <a:lumMod val="75000"/>
                  </a:schemeClr>
                </a:solidFill>
              </a:rPr>
              <a:t>Possible titles:</a:t>
            </a:r>
          </a:p>
          <a:p>
            <a:pPr fontAlgn="t">
              <a:lnSpc>
                <a:spcPts val="1500"/>
              </a:lnSpc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The Impact of Artificial Intelligence on Assessment Practices in Higher Education</a:t>
            </a:r>
          </a:p>
          <a:p>
            <a:pPr fontAlgn="t">
              <a:lnSpc>
                <a:spcPts val="1500"/>
              </a:lnSpc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Exploring Academic Staff Perceptions of AI-Assisted Assessment in UK Universities</a:t>
            </a:r>
          </a:p>
          <a:p>
            <a:pPr fontAlgn="t">
              <a:lnSpc>
                <a:spcPts val="1500"/>
              </a:lnSpc>
            </a:pPr>
            <a:r>
              <a:rPr lang="en-GB" sz="2600" i="1" dirty="0">
                <a:solidFill>
                  <a:schemeClr val="accent1">
                    <a:lumMod val="75000"/>
                  </a:schemeClr>
                </a:solidFill>
              </a:rPr>
              <a:t>Artificial Intelligence and Assessment: Opportunities and Challenges in Higher Education</a:t>
            </a:r>
          </a:p>
          <a:p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3896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C6F7E7-4D80-B9C2-67F4-0B2B12378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err="1"/>
              <a:t>Nodweddion</a:t>
            </a:r>
            <a:r>
              <a:rPr lang="en-GB" sz="2800" b="1" dirty="0"/>
              <a:t> </a:t>
            </a:r>
            <a:r>
              <a:rPr lang="en-GB" sz="2800" b="1" dirty="0" err="1"/>
              <a:t>teitl</a:t>
            </a:r>
            <a:r>
              <a:rPr lang="en-GB" sz="2800" b="1" dirty="0"/>
              <a:t> </a:t>
            </a:r>
            <a:r>
              <a:rPr lang="en-GB" sz="2800" b="1" dirty="0" err="1"/>
              <a:t>ymchwil</a:t>
            </a:r>
            <a:r>
              <a:rPr lang="en-GB" sz="2800" b="1" dirty="0"/>
              <a:t> da</a:t>
            </a:r>
            <a:br>
              <a:rPr lang="en-GB" sz="28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Characteristics of a good research title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368DC1-CD27-98EA-DEE0-7A42C7B6226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en-GB" sz="4200" dirty="0" err="1"/>
              <a:t>Teitl</a:t>
            </a:r>
            <a:r>
              <a:rPr lang="en-GB" sz="4200" dirty="0"/>
              <a:t> </a:t>
            </a:r>
            <a:r>
              <a:rPr lang="en-GB" sz="4200" dirty="0" err="1"/>
              <a:t>cryf</a:t>
            </a:r>
            <a:r>
              <a:rPr lang="en-GB" sz="4200" dirty="0"/>
              <a:t> </a:t>
            </a:r>
            <a:r>
              <a:rPr lang="en-GB" sz="4200" dirty="0" err="1"/>
              <a:t>ddylai</a:t>
            </a:r>
            <a:r>
              <a:rPr lang="en-GB" sz="4200" dirty="0"/>
              <a:t> </a:t>
            </a:r>
            <a:r>
              <a:rPr lang="en-GB" sz="4200" dirty="0" err="1"/>
              <a:t>fod</a:t>
            </a:r>
            <a:r>
              <a:rPr lang="en-GB" sz="4200" dirty="0"/>
              <a:t>:</a:t>
            </a:r>
          </a:p>
          <a:p>
            <a:r>
              <a:rPr lang="pt-PT" sz="4200" b="1" dirty="0" err="1"/>
              <a:t>Clir</a:t>
            </a:r>
            <a:r>
              <a:rPr lang="pt-PT" sz="4200" dirty="0"/>
              <a:t> - </a:t>
            </a:r>
            <a:r>
              <a:rPr lang="pt-PT" sz="4200" dirty="0" err="1"/>
              <a:t>Osgoi</a:t>
            </a:r>
            <a:r>
              <a:rPr lang="pt-PT" sz="4200" dirty="0"/>
              <a:t> </a:t>
            </a:r>
            <a:r>
              <a:rPr lang="pt-PT" sz="4200" dirty="0" err="1"/>
              <a:t>jargon</a:t>
            </a:r>
            <a:r>
              <a:rPr lang="pt-PT" sz="4200" dirty="0"/>
              <a:t> a </a:t>
            </a:r>
            <a:r>
              <a:rPr lang="pt-PT" sz="4200" dirty="0" err="1"/>
              <a:t>geiriau</a:t>
            </a:r>
            <a:r>
              <a:rPr lang="pt-PT" sz="4200" dirty="0"/>
              <a:t> </a:t>
            </a:r>
            <a:r>
              <a:rPr lang="pt-PT" sz="4200" dirty="0" err="1"/>
              <a:t>diangen</a:t>
            </a:r>
            <a:r>
              <a:rPr lang="pt-PT" sz="4200" dirty="0"/>
              <a:t>.</a:t>
            </a:r>
            <a:endParaRPr lang="en-GB" sz="4200" dirty="0"/>
          </a:p>
          <a:p>
            <a:r>
              <a:rPr lang="pt-PT" sz="4200" b="1" dirty="0" err="1"/>
              <a:t>Penodol</a:t>
            </a:r>
            <a:r>
              <a:rPr lang="pt-PT" sz="4200" dirty="0"/>
              <a:t> – </a:t>
            </a:r>
            <a:r>
              <a:rPr lang="pt-PT" sz="4200" dirty="0" err="1"/>
              <a:t>Nodwch</a:t>
            </a:r>
            <a:r>
              <a:rPr lang="pt-PT" sz="4200" dirty="0"/>
              <a:t> </a:t>
            </a:r>
            <a:r>
              <a:rPr lang="pt-PT" sz="4200" dirty="0" err="1"/>
              <a:t>eich</a:t>
            </a:r>
            <a:r>
              <a:rPr lang="pt-PT" sz="4200" dirty="0"/>
              <a:t> </a:t>
            </a:r>
            <a:r>
              <a:rPr lang="pt-PT" sz="4200" dirty="0" err="1"/>
              <a:t>prif</a:t>
            </a:r>
            <a:r>
              <a:rPr lang="pt-PT" sz="4200" dirty="0"/>
              <a:t> </a:t>
            </a:r>
            <a:r>
              <a:rPr lang="pt-PT" sz="4200" dirty="0" err="1"/>
              <a:t>bwnc</a:t>
            </a:r>
            <a:r>
              <a:rPr lang="pt-PT" sz="4200" dirty="0"/>
              <a:t>, </a:t>
            </a:r>
            <a:r>
              <a:rPr lang="pt-PT" sz="4200" dirty="0" err="1"/>
              <a:t>cyd-destun</a:t>
            </a:r>
            <a:r>
              <a:rPr lang="pt-PT" sz="4200" dirty="0"/>
              <a:t> a </a:t>
            </a:r>
            <a:r>
              <a:rPr lang="pt-PT" sz="4200" dirty="0" err="1"/>
              <a:t>grŵp</a:t>
            </a:r>
            <a:r>
              <a:rPr lang="pt-PT" sz="4200" dirty="0"/>
              <a:t> </a:t>
            </a:r>
            <a:endParaRPr lang="en-GB" sz="4200" dirty="0"/>
          </a:p>
          <a:p>
            <a:r>
              <a:rPr lang="pt-PT" sz="4200" b="1" dirty="0" err="1"/>
              <a:t>Focused</a:t>
            </a:r>
            <a:r>
              <a:rPr lang="pt-PT" sz="4200" dirty="0"/>
              <a:t> – </a:t>
            </a:r>
            <a:r>
              <a:rPr lang="pt-PT" sz="4200" dirty="0" err="1"/>
              <a:t>Mynd</a:t>
            </a:r>
            <a:r>
              <a:rPr lang="pt-PT" sz="4200" dirty="0"/>
              <a:t> </a:t>
            </a:r>
            <a:r>
              <a:rPr lang="pt-PT" sz="4200" dirty="0" err="1"/>
              <a:t>i'r</a:t>
            </a:r>
            <a:r>
              <a:rPr lang="pt-PT" sz="4200" dirty="0"/>
              <a:t> </a:t>
            </a:r>
            <a:r>
              <a:rPr lang="pt-PT" sz="4200" dirty="0" err="1"/>
              <a:t>afael</a:t>
            </a:r>
            <a:r>
              <a:rPr lang="pt-PT" sz="4200" dirty="0"/>
              <a:t> </a:t>
            </a:r>
            <a:r>
              <a:rPr lang="pt-PT" sz="4200" dirty="0" err="1"/>
              <a:t>ag</a:t>
            </a:r>
            <a:r>
              <a:rPr lang="pt-PT" sz="4200" dirty="0"/>
              <a:t> </a:t>
            </a:r>
            <a:r>
              <a:rPr lang="pt-PT" sz="4200" dirty="0" err="1"/>
              <a:t>un</a:t>
            </a:r>
            <a:r>
              <a:rPr lang="pt-PT" sz="4200" dirty="0"/>
              <a:t> </a:t>
            </a:r>
            <a:r>
              <a:rPr lang="pt-PT" sz="4200" dirty="0" err="1"/>
              <a:t>mater</a:t>
            </a:r>
            <a:r>
              <a:rPr lang="pt-PT" sz="4200" dirty="0"/>
              <a:t> </a:t>
            </a:r>
            <a:r>
              <a:rPr lang="pt-PT" sz="4200" dirty="0" err="1"/>
              <a:t>canolog</a:t>
            </a:r>
            <a:r>
              <a:rPr lang="pt-PT" sz="4200" dirty="0"/>
              <a:t> </a:t>
            </a:r>
            <a:r>
              <a:rPr lang="pt-PT" sz="4200" dirty="0" err="1"/>
              <a:t>yn</a:t>
            </a:r>
            <a:r>
              <a:rPr lang="pt-PT" sz="4200" dirty="0"/>
              <a:t> </a:t>
            </a:r>
            <a:r>
              <a:rPr lang="pt-PT" sz="4200" dirty="0" err="1"/>
              <a:t>hytrach</a:t>
            </a:r>
            <a:r>
              <a:rPr lang="pt-PT" sz="4200" dirty="0"/>
              <a:t> na </a:t>
            </a:r>
            <a:r>
              <a:rPr lang="pt-PT" sz="4200" dirty="0" err="1"/>
              <a:t>sawl</a:t>
            </a:r>
            <a:r>
              <a:rPr lang="pt-PT" sz="4200" dirty="0"/>
              <a:t> </a:t>
            </a:r>
            <a:r>
              <a:rPr lang="pt-PT" sz="4200" dirty="0" err="1"/>
              <a:t>pwnc</a:t>
            </a:r>
            <a:r>
              <a:rPr lang="pt-PT" sz="4200" dirty="0"/>
              <a:t> </a:t>
            </a:r>
            <a:r>
              <a:rPr lang="pt-PT" sz="4200" dirty="0" err="1"/>
              <a:t>nad</a:t>
            </a:r>
            <a:r>
              <a:rPr lang="pt-PT" sz="4200" dirty="0"/>
              <a:t> </a:t>
            </a:r>
            <a:r>
              <a:rPr lang="pt-PT" sz="4200" dirty="0" err="1"/>
              <a:t>yw'n</a:t>
            </a:r>
            <a:r>
              <a:rPr lang="pt-PT" sz="4200" dirty="0"/>
              <a:t> </a:t>
            </a:r>
            <a:r>
              <a:rPr lang="pt-PT" sz="4200" dirty="0" err="1"/>
              <a:t>gysylltiedig</a:t>
            </a:r>
            <a:r>
              <a:rPr lang="pt-PT" sz="4200" dirty="0"/>
              <a:t>.</a:t>
            </a:r>
            <a:endParaRPr lang="en-GB" sz="4200" dirty="0"/>
          </a:p>
          <a:p>
            <a:r>
              <a:rPr lang="pt-PT" sz="4200" b="1" dirty="0" err="1"/>
              <a:t>Ymchwiliol</a:t>
            </a:r>
            <a:r>
              <a:rPr lang="pt-PT" sz="4200" dirty="0"/>
              <a:t> – </a:t>
            </a:r>
            <a:r>
              <a:rPr lang="pt-PT" sz="4200" dirty="0" err="1"/>
              <a:t>Adlewyrchwch</a:t>
            </a:r>
            <a:r>
              <a:rPr lang="pt-PT" sz="4200" dirty="0"/>
              <a:t> </a:t>
            </a:r>
            <a:r>
              <a:rPr lang="pt-PT" sz="4200" dirty="0" err="1"/>
              <a:t>gwestiwn</a:t>
            </a:r>
            <a:r>
              <a:rPr lang="pt-PT" sz="4200" dirty="0"/>
              <a:t> y </a:t>
            </a:r>
            <a:r>
              <a:rPr lang="pt-PT" sz="4200" dirty="0" err="1"/>
              <a:t>gellir</a:t>
            </a:r>
            <a:r>
              <a:rPr lang="pt-PT" sz="4200" dirty="0"/>
              <a:t> ei </a:t>
            </a:r>
            <a:r>
              <a:rPr lang="pt-PT" sz="4200" dirty="0" err="1"/>
              <a:t>ymchwilio'n</a:t>
            </a:r>
            <a:r>
              <a:rPr lang="pt-PT" sz="4200" dirty="0"/>
              <a:t> </a:t>
            </a:r>
            <a:r>
              <a:rPr lang="pt-PT" sz="4200" dirty="0" err="1"/>
              <a:t>realistig</a:t>
            </a:r>
            <a:r>
              <a:rPr lang="pt-PT" sz="4200" dirty="0"/>
              <a:t>.</a:t>
            </a:r>
            <a:endParaRPr lang="en-GB" sz="4200" dirty="0"/>
          </a:p>
          <a:p>
            <a:r>
              <a:rPr lang="pt-PT" sz="4200" b="1" dirty="0" err="1"/>
              <a:t>Perthnasol</a:t>
            </a:r>
            <a:r>
              <a:rPr lang="pt-PT" sz="4200" dirty="0"/>
              <a:t> – </a:t>
            </a:r>
            <a:r>
              <a:rPr lang="pt-PT" sz="4200" dirty="0" err="1"/>
              <a:t>Alinio</a:t>
            </a:r>
            <a:r>
              <a:rPr lang="pt-PT" sz="4200" dirty="0"/>
              <a:t> </a:t>
            </a:r>
            <a:r>
              <a:rPr lang="pt-PT" sz="4200" dirty="0" err="1"/>
              <a:t>â'ch</a:t>
            </a:r>
            <a:r>
              <a:rPr lang="pt-PT" sz="4200" dirty="0"/>
              <a:t> </a:t>
            </a:r>
            <a:r>
              <a:rPr lang="pt-PT" sz="4200" dirty="0" err="1"/>
              <a:t>disgyblaeth</a:t>
            </a:r>
            <a:r>
              <a:rPr lang="pt-PT" sz="4200" dirty="0"/>
              <a:t> </a:t>
            </a:r>
            <a:r>
              <a:rPr lang="pt-PT" sz="4200" dirty="0" err="1"/>
              <a:t>academaidd</a:t>
            </a:r>
            <a:r>
              <a:rPr lang="pt-PT" sz="4200" dirty="0"/>
              <a:t>/</a:t>
            </a:r>
            <a:r>
              <a:rPr lang="pt-PT" sz="4200" dirty="0" err="1"/>
              <a:t>broffesiynol</a:t>
            </a:r>
            <a:r>
              <a:rPr lang="pt-PT" sz="4200" dirty="0"/>
              <a:t>, </a:t>
            </a:r>
            <a:r>
              <a:rPr lang="pt-PT" sz="4200" dirty="0" err="1"/>
              <a:t>nodau</a:t>
            </a:r>
            <a:r>
              <a:rPr lang="pt-PT" sz="4200" dirty="0"/>
              <a:t> </a:t>
            </a:r>
            <a:r>
              <a:rPr lang="pt-PT" sz="4200" dirty="0" err="1"/>
              <a:t>ymchwil</a:t>
            </a:r>
            <a:r>
              <a:rPr lang="pt-PT" sz="4200" dirty="0"/>
              <a:t> a </a:t>
            </a:r>
            <a:r>
              <a:rPr lang="pt-PT" sz="4200" dirty="0" err="1"/>
              <a:t>dadleuon</a:t>
            </a:r>
            <a:r>
              <a:rPr lang="pt-PT" sz="4200" dirty="0"/>
              <a:t> </a:t>
            </a:r>
            <a:r>
              <a:rPr lang="pt-PT" sz="4200" dirty="0" err="1"/>
              <a:t>cyfredol</a:t>
            </a:r>
            <a:r>
              <a:rPr lang="pt-PT" sz="4200" dirty="0"/>
              <a:t>.</a:t>
            </a:r>
            <a:endParaRPr lang="en-GB" sz="4200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E18A8E-6520-1F0E-6E3B-CDAD8169C62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47500" lnSpcReduction="20000"/>
          </a:bodyPr>
          <a:lstStyle/>
          <a:p>
            <a:pPr fontAlgn="t">
              <a:lnSpc>
                <a:spcPts val="1500"/>
              </a:lnSpc>
              <a:buNone/>
            </a:pPr>
            <a:r>
              <a:rPr lang="en-GB" sz="3400" i="1" dirty="0">
                <a:solidFill>
                  <a:schemeClr val="accent1">
                    <a:lumMod val="75000"/>
                  </a:schemeClr>
                </a:solidFill>
              </a:rPr>
              <a:t>A strong title should be: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3400" b="1" i="1" dirty="0">
                <a:solidFill>
                  <a:schemeClr val="accent1">
                    <a:lumMod val="75000"/>
                  </a:schemeClr>
                </a:solidFill>
              </a:rPr>
              <a:t>Clear</a:t>
            </a:r>
            <a:r>
              <a:rPr lang="en-GB" sz="3400" i="1" dirty="0">
                <a:solidFill>
                  <a:schemeClr val="accent1">
                    <a:lumMod val="75000"/>
                  </a:schemeClr>
                </a:solidFill>
              </a:rPr>
              <a:t> – Avoid jargon and unnecessary words.</a:t>
            </a:r>
          </a:p>
          <a:p>
            <a:pPr fontAlgn="t">
              <a:lnSpc>
                <a:spcPts val="1500"/>
              </a:lnSpc>
              <a:buNone/>
            </a:pPr>
            <a:endParaRPr lang="en-GB" sz="3400" i="1" dirty="0">
              <a:solidFill>
                <a:schemeClr val="accent1">
                  <a:lumMod val="75000"/>
                </a:schemeClr>
              </a:solidFill>
            </a:endParaRPr>
          </a:p>
          <a:p>
            <a:pPr fontAlgn="t">
              <a:lnSpc>
                <a:spcPts val="1500"/>
              </a:lnSpc>
              <a:buNone/>
            </a:pPr>
            <a:r>
              <a:rPr lang="en-GB" sz="3400" b="1" i="1" dirty="0">
                <a:solidFill>
                  <a:schemeClr val="accent1">
                    <a:lumMod val="75000"/>
                  </a:schemeClr>
                </a:solidFill>
              </a:rPr>
              <a:t>Specific</a:t>
            </a:r>
            <a:r>
              <a:rPr lang="en-GB" sz="3400" i="1" dirty="0">
                <a:solidFill>
                  <a:schemeClr val="accent1">
                    <a:lumMod val="75000"/>
                  </a:schemeClr>
                </a:solidFill>
              </a:rPr>
              <a:t> – Indicate your main topic, context and group </a:t>
            </a:r>
          </a:p>
          <a:p>
            <a:pPr fontAlgn="t">
              <a:lnSpc>
                <a:spcPts val="1500"/>
              </a:lnSpc>
              <a:buNone/>
            </a:pPr>
            <a:endParaRPr lang="en-GB" sz="3400" i="1" dirty="0">
              <a:solidFill>
                <a:schemeClr val="accent1">
                  <a:lumMod val="75000"/>
                </a:schemeClr>
              </a:solidFill>
            </a:endParaRPr>
          </a:p>
          <a:p>
            <a:pPr fontAlgn="t">
              <a:lnSpc>
                <a:spcPts val="1500"/>
              </a:lnSpc>
              <a:buNone/>
            </a:pPr>
            <a:r>
              <a:rPr lang="en-GB" sz="3400" b="1" i="1" dirty="0">
                <a:solidFill>
                  <a:schemeClr val="accent1">
                    <a:lumMod val="75000"/>
                  </a:schemeClr>
                </a:solidFill>
              </a:rPr>
              <a:t>Focused</a:t>
            </a:r>
            <a:r>
              <a:rPr lang="en-GB" sz="3400" i="1" dirty="0">
                <a:solidFill>
                  <a:schemeClr val="accent1">
                    <a:lumMod val="75000"/>
                  </a:schemeClr>
                </a:solidFill>
              </a:rPr>
              <a:t> – Address one central issue rather than several unrelated topics.</a:t>
            </a:r>
          </a:p>
          <a:p>
            <a:pPr fontAlgn="t">
              <a:lnSpc>
                <a:spcPts val="1500"/>
              </a:lnSpc>
              <a:buNone/>
            </a:pPr>
            <a:endParaRPr lang="en-GB" sz="3400" i="1" dirty="0">
              <a:solidFill>
                <a:schemeClr val="accent1">
                  <a:lumMod val="75000"/>
                </a:schemeClr>
              </a:solidFill>
            </a:endParaRPr>
          </a:p>
          <a:p>
            <a:pPr fontAlgn="t">
              <a:lnSpc>
                <a:spcPts val="1500"/>
              </a:lnSpc>
              <a:buNone/>
            </a:pPr>
            <a:r>
              <a:rPr lang="en-GB" sz="3400" b="1" i="1" dirty="0">
                <a:solidFill>
                  <a:schemeClr val="accent1">
                    <a:lumMod val="75000"/>
                  </a:schemeClr>
                </a:solidFill>
              </a:rPr>
              <a:t>Researchable</a:t>
            </a:r>
            <a:r>
              <a:rPr lang="en-GB" sz="3400" i="1" dirty="0">
                <a:solidFill>
                  <a:schemeClr val="accent1">
                    <a:lumMod val="75000"/>
                  </a:schemeClr>
                </a:solidFill>
              </a:rPr>
              <a:t> – Reflect a question that can realistically be investigated.</a:t>
            </a:r>
          </a:p>
          <a:p>
            <a:pPr fontAlgn="t">
              <a:lnSpc>
                <a:spcPts val="1500"/>
              </a:lnSpc>
              <a:buNone/>
            </a:pPr>
            <a:endParaRPr lang="en-GB" sz="3400" i="1" dirty="0">
              <a:solidFill>
                <a:schemeClr val="accent1">
                  <a:lumMod val="75000"/>
                </a:schemeClr>
              </a:solidFill>
            </a:endParaRPr>
          </a:p>
          <a:p>
            <a:pPr fontAlgn="t">
              <a:lnSpc>
                <a:spcPts val="1500"/>
              </a:lnSpc>
              <a:buNone/>
            </a:pPr>
            <a:r>
              <a:rPr lang="en-GB" sz="3400" b="1" i="1" dirty="0">
                <a:solidFill>
                  <a:schemeClr val="accent1">
                    <a:lumMod val="75000"/>
                  </a:schemeClr>
                </a:solidFill>
              </a:rPr>
              <a:t>Relevant</a:t>
            </a:r>
            <a:r>
              <a:rPr lang="en-GB" sz="3400" i="1" dirty="0">
                <a:solidFill>
                  <a:schemeClr val="accent1">
                    <a:lumMod val="75000"/>
                  </a:schemeClr>
                </a:solidFill>
              </a:rPr>
              <a:t> – Align with your academic/professional discipline, research aims and current debates.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850903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192599-706E-3A7B-D861-B473B05C4A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4000" dirty="0" err="1">
                <a:latin typeface="+mn-lt"/>
              </a:rPr>
              <a:t>Pwnc</a:t>
            </a:r>
            <a:r>
              <a:rPr lang="en-GB" sz="4000" dirty="0">
                <a:latin typeface="+mn-lt"/>
              </a:rPr>
              <a:t> + </a:t>
            </a:r>
            <a:r>
              <a:rPr lang="en-GB" sz="4000" dirty="0" err="1">
                <a:latin typeface="+mn-lt"/>
              </a:rPr>
              <a:t>Prif</a:t>
            </a:r>
            <a:r>
              <a:rPr lang="en-GB" sz="4000" dirty="0">
                <a:latin typeface="+mn-lt"/>
              </a:rPr>
              <a:t> </a:t>
            </a:r>
            <a:r>
              <a:rPr lang="en-GB" sz="4000" dirty="0" err="1">
                <a:latin typeface="+mn-lt"/>
              </a:rPr>
              <a:t>ffocws</a:t>
            </a:r>
            <a:r>
              <a:rPr lang="en-GB" sz="4000" dirty="0">
                <a:latin typeface="+mn-lt"/>
              </a:rPr>
              <a:t> + Cyd-</a:t>
            </a:r>
            <a:r>
              <a:rPr lang="en-GB" sz="4000" dirty="0" err="1">
                <a:latin typeface="+mn-lt"/>
              </a:rPr>
              <a:t>destun</a:t>
            </a:r>
            <a:br>
              <a:rPr lang="en-GB" sz="4000" dirty="0">
                <a:latin typeface="+mn-lt"/>
              </a:rPr>
            </a:br>
            <a:r>
              <a:rPr lang="en-GB" sz="1300" dirty="0" err="1">
                <a:latin typeface="+mn-lt"/>
              </a:rPr>
              <a:t>Enghreifftiau</a:t>
            </a:r>
            <a:r>
              <a:rPr lang="en-GB" sz="1300" dirty="0">
                <a:latin typeface="+mn-lt"/>
              </a:rPr>
              <a:t>:</a:t>
            </a:r>
            <a:br>
              <a:rPr lang="en-GB" sz="4000" dirty="0">
                <a:latin typeface="+mn-lt"/>
              </a:rPr>
            </a:br>
            <a:r>
              <a:rPr lang="en-GB" sz="4000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Topic + Main focus + Context</a:t>
            </a:r>
            <a:br>
              <a:rPr lang="en-GB" sz="4000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14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Examples:</a:t>
            </a:r>
            <a:endParaRPr lang="en-GB" b="1" i="1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0B355F76-4003-C993-9E39-45877F754E3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15530437"/>
              </p:ext>
            </p:extLst>
          </p:nvPr>
        </p:nvGraphicFramePr>
        <p:xfrm>
          <a:off x="838200" y="1825625"/>
          <a:ext cx="10515596" cy="4846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899">
                  <a:extLst>
                    <a:ext uri="{9D8B030D-6E8A-4147-A177-3AD203B41FA5}">
                      <a16:colId xmlns:a16="http://schemas.microsoft.com/office/drawing/2014/main" val="2509028154"/>
                    </a:ext>
                  </a:extLst>
                </a:gridCol>
                <a:gridCol w="2185556">
                  <a:extLst>
                    <a:ext uri="{9D8B030D-6E8A-4147-A177-3AD203B41FA5}">
                      <a16:colId xmlns:a16="http://schemas.microsoft.com/office/drawing/2014/main" val="250687659"/>
                    </a:ext>
                  </a:extLst>
                </a:gridCol>
                <a:gridCol w="2726574">
                  <a:extLst>
                    <a:ext uri="{9D8B030D-6E8A-4147-A177-3AD203B41FA5}">
                      <a16:colId xmlns:a16="http://schemas.microsoft.com/office/drawing/2014/main" val="1851388250"/>
                    </a:ext>
                  </a:extLst>
                </a:gridCol>
                <a:gridCol w="2974567">
                  <a:extLst>
                    <a:ext uri="{9D8B030D-6E8A-4147-A177-3AD203B41FA5}">
                      <a16:colId xmlns:a16="http://schemas.microsoft.com/office/drawing/2014/main" val="403046210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i="0" dirty="0" err="1"/>
                        <a:t>Pwnc</a:t>
                      </a:r>
                      <a:r>
                        <a:rPr lang="en-GB" i="0" dirty="0"/>
                        <a:t>/</a:t>
                      </a:r>
                      <a:r>
                        <a:rPr lang="en-GB" i="1" dirty="0"/>
                        <a:t>Topic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i="0" dirty="0" err="1"/>
                        <a:t>Prif</a:t>
                      </a:r>
                      <a:r>
                        <a:rPr lang="en-GB" i="0" dirty="0"/>
                        <a:t> </a:t>
                      </a:r>
                      <a:r>
                        <a:rPr lang="en-GB" i="0" dirty="0" err="1"/>
                        <a:t>ffocws</a:t>
                      </a:r>
                      <a:r>
                        <a:rPr lang="en-GB" i="0" dirty="0"/>
                        <a:t>/</a:t>
                      </a:r>
                      <a:r>
                        <a:rPr lang="en-GB" i="1" dirty="0"/>
                        <a:t>Focus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i="0" dirty="0"/>
                        <a:t>Cyd-</a:t>
                      </a:r>
                      <a:r>
                        <a:rPr lang="en-GB" i="0" dirty="0" err="1"/>
                        <a:t>destun</a:t>
                      </a:r>
                      <a:r>
                        <a:rPr lang="en-GB" i="0" dirty="0"/>
                        <a:t>/</a:t>
                      </a:r>
                      <a:r>
                        <a:rPr lang="en-GB" i="1" dirty="0"/>
                        <a:t>Context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Cwestiwn</a:t>
                      </a: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1" kern="120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posibl</a:t>
                      </a:r>
                      <a:r>
                        <a:rPr lang="en-GB" sz="1800" b="1" kern="120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</a:p>
                    <a:p>
                      <a:pPr algn="ctr"/>
                      <a:r>
                        <a:rPr lang="en-GB" i="1" dirty="0"/>
                        <a:t>Possible question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864528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Cyfryngau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cymdeithasol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  <a:p>
                      <a:r>
                        <a:rPr lang="en-GB" i="1" dirty="0"/>
                        <a:t>Social Media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Iechyd </a:t>
                      </a:r>
                      <a:r>
                        <a:rPr lang="en-GB" sz="18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meddwl</a:t>
                      </a: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i="1" dirty="0"/>
                    </a:p>
                    <a:p>
                      <a:r>
                        <a:rPr lang="en-GB" i="1" dirty="0"/>
                        <a:t>Mental health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Disgyblion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ysgol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gynradd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neu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uwchradd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i="1" dirty="0"/>
                        <a:t>Primary or Secondary school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cysylltiad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rhwng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y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defnydd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o'r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cyfryngau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cymdeithasol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ac iechyd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meddwl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ymhlith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disgyblion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ysgol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gynradd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uwchradd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200" i="1" dirty="0"/>
                        <a:t>The link between the use of social media and mental health among primary/secondary school pupils.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29792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Dysgu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ar-lein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  <a:p>
                      <a:r>
                        <a:rPr lang="en-GB" i="1" dirty="0"/>
                        <a:t>Online Learning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Ymgysylltu</a:t>
                      </a:r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â </a:t>
                      </a:r>
                      <a:r>
                        <a:rPr lang="en-GB" sz="18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myfyrwyr</a:t>
                      </a:r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  <a:p>
                      <a:endParaRPr lang="en-GB" dirty="0"/>
                    </a:p>
                    <a:p>
                      <a:r>
                        <a:rPr lang="en-GB" i="1" dirty="0"/>
                        <a:t>Student engagement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Disgyblion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ysgol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gynradd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a/neu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uwchradd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i="1" dirty="0"/>
                        <a:t>Primary and /or Secondary school pupils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Ffactorau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sy'n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dylanwadu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ymgysylltiad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dysgwyr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ysgolion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cynradd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ysgolion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uwchradd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mewn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dysgu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ar-lein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200" i="1" dirty="0"/>
                        <a:t>Factors influencing primary school/secondary school learners’ engagement in online learning.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04065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Anfantais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fr-F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addysgol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dirty="0"/>
                    </a:p>
                    <a:p>
                      <a:r>
                        <a:rPr lang="en-GB" i="1" dirty="0"/>
                        <a:t>Educational Disadvantage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Cyrhaeddiad</a:t>
                      </a:r>
                      <a:r>
                        <a:rPr lang="en-GB" sz="18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b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dysgwyr</a:t>
                      </a:r>
                      <a:endParaRPr lang="en-GB" sz="18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endParaRPr lang="en-GB" i="1" dirty="0"/>
                    </a:p>
                    <a:p>
                      <a:r>
                        <a:rPr lang="en-GB" i="1" dirty="0"/>
                        <a:t>Learner attainment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Dysgwyr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o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gefndiroedd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economaidd-gymdeithasol</a:t>
                      </a:r>
                      <a:r>
                        <a:rPr lang="en-GB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isel</a:t>
                      </a:r>
                      <a:endParaRPr lang="en-GB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i="1" dirty="0"/>
                        <a:t>Learners from low socio-economic backgrounds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Effaith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anfantais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addysgol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gyrhaeddiad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dysgwyr</a:t>
                      </a:r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GB" sz="1200" i="1" dirty="0"/>
                        <a:t>The impact of educational disadvantage on learner attainment.</a:t>
                      </a:r>
                    </a:p>
                    <a:p>
                      <a:endParaRPr lang="en-GB" sz="1200" i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49604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076635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99B788-D8D3-5233-1207-871A60399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err="1"/>
              <a:t>Prif</a:t>
            </a:r>
            <a:r>
              <a:rPr lang="en-GB" b="1" dirty="0"/>
              <a:t> nod </a:t>
            </a:r>
            <a:r>
              <a:rPr lang="en-GB" b="1" dirty="0" err="1"/>
              <a:t>eich</a:t>
            </a:r>
            <a:r>
              <a:rPr lang="en-GB" b="1" dirty="0"/>
              <a:t> </a:t>
            </a:r>
            <a:r>
              <a:rPr lang="en-GB" b="1" dirty="0" err="1"/>
              <a:t>ymchwil</a:t>
            </a:r>
            <a:br>
              <a:rPr lang="en-GB" dirty="0"/>
            </a:b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Main aim of your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5C3A131-7AB6-31DE-600D-FCDEEA95E6C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en-GB" dirty="0" err="1"/>
              <a:t>Prif</a:t>
            </a:r>
            <a:r>
              <a:rPr lang="en-GB" dirty="0"/>
              <a:t> </a:t>
            </a:r>
            <a:r>
              <a:rPr lang="en-GB" b="1" dirty="0"/>
              <a:t>nod</a:t>
            </a:r>
            <a:r>
              <a:rPr lang="en-GB" dirty="0"/>
              <a:t> darn o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yw'r</a:t>
            </a:r>
            <a:r>
              <a:rPr lang="en-GB" dirty="0"/>
              <a:t> </a:t>
            </a:r>
            <a:r>
              <a:rPr lang="en-GB" b="1" dirty="0" err="1"/>
              <a:t>pwrpas</a:t>
            </a:r>
            <a:r>
              <a:rPr lang="en-GB" b="1" dirty="0"/>
              <a:t> </a:t>
            </a:r>
            <a:r>
              <a:rPr lang="en-GB" b="1" dirty="0" err="1"/>
              <a:t>cyffredinol</a:t>
            </a:r>
            <a:r>
              <a:rPr lang="en-GB" b="1" dirty="0"/>
              <a:t> </a:t>
            </a:r>
            <a:r>
              <a:rPr lang="en-GB" dirty="0" err="1"/>
              <a:t>rydych</a:t>
            </a:r>
            <a:r>
              <a:rPr lang="en-GB" dirty="0"/>
              <a:t> </a:t>
            </a:r>
            <a:r>
              <a:rPr lang="en-GB" dirty="0" err="1"/>
              <a:t>chi'n</a:t>
            </a:r>
            <a:r>
              <a:rPr lang="en-GB" dirty="0"/>
              <a:t> </a:t>
            </a:r>
            <a:r>
              <a:rPr lang="en-GB" dirty="0" err="1"/>
              <a:t>ceisio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gyflawni</a:t>
            </a:r>
            <a:r>
              <a:rPr lang="en-GB" dirty="0"/>
              <a:t>. </a:t>
            </a:r>
            <a:r>
              <a:rPr lang="en-GB" dirty="0" err="1"/>
              <a:t>Mae'n</a:t>
            </a:r>
            <a:r>
              <a:rPr lang="en-GB" dirty="0"/>
              <a:t> </a:t>
            </a:r>
            <a:r>
              <a:rPr lang="en-GB" dirty="0" err="1"/>
              <a:t>nodi'r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chi am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ddarganfod</a:t>
            </a:r>
            <a:r>
              <a:rPr lang="en-GB" dirty="0"/>
              <a:t>,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ddeall</a:t>
            </a:r>
            <a:r>
              <a:rPr lang="en-GB" dirty="0"/>
              <a:t>,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esbonio</a:t>
            </a:r>
            <a:r>
              <a:rPr lang="en-GB" dirty="0"/>
              <a:t>,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werthuso</a:t>
            </a:r>
            <a:r>
              <a:rPr lang="en-GB" dirty="0"/>
              <a:t> neu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ddatblygu</a:t>
            </a:r>
            <a:r>
              <a:rPr lang="en-GB" dirty="0"/>
              <a:t> </a:t>
            </a:r>
            <a:r>
              <a:rPr lang="en-GB" dirty="0" err="1"/>
              <a:t>trwy'r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.</a:t>
            </a:r>
          </a:p>
          <a:p>
            <a:r>
              <a:rPr lang="en-GB" dirty="0"/>
              <a:t>Nod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arfer</a:t>
            </a:r>
            <a:r>
              <a:rPr lang="en-GB" dirty="0"/>
              <a:t> </a:t>
            </a:r>
            <a:r>
              <a:rPr lang="en-GB" dirty="0" err="1"/>
              <a:t>yw</a:t>
            </a:r>
            <a:r>
              <a:rPr lang="en-GB" dirty="0"/>
              <a:t>:</a:t>
            </a:r>
          </a:p>
          <a:p>
            <a:pPr lvl="0"/>
            <a:r>
              <a:rPr lang="it-IT" dirty="0"/>
              <a:t>Eang a </a:t>
            </a:r>
            <a:r>
              <a:rPr lang="it-IT" dirty="0" err="1"/>
              <a:t>chyffredinol</a:t>
            </a:r>
            <a:r>
              <a:rPr lang="it-IT" dirty="0"/>
              <a:t> o </a:t>
            </a:r>
            <a:r>
              <a:rPr lang="it-IT" dirty="0" err="1"/>
              <a:t>ran</a:t>
            </a:r>
            <a:r>
              <a:rPr lang="it-IT" dirty="0"/>
              <a:t> </a:t>
            </a:r>
            <a:r>
              <a:rPr lang="it-IT" dirty="0" err="1"/>
              <a:t>cwmpas</a:t>
            </a:r>
            <a:endParaRPr lang="en-GB" dirty="0"/>
          </a:p>
          <a:p>
            <a:pPr lvl="0"/>
            <a:r>
              <a:rPr lang="en-GB" dirty="0" err="1"/>
              <a:t>Ysgrifennwyd</a:t>
            </a:r>
            <a:r>
              <a:rPr lang="en-GB" dirty="0"/>
              <a:t> </a:t>
            </a:r>
            <a:r>
              <a:rPr lang="en-GB" dirty="0" err="1"/>
              <a:t>fel</a:t>
            </a:r>
            <a:r>
              <a:rPr lang="en-GB" dirty="0"/>
              <a:t> </a:t>
            </a:r>
            <a:r>
              <a:rPr lang="en-GB" dirty="0" err="1"/>
              <a:t>datganiad</a:t>
            </a:r>
            <a:r>
              <a:rPr lang="en-GB" dirty="0"/>
              <a:t> </a:t>
            </a:r>
            <a:r>
              <a:rPr lang="en-GB" dirty="0" err="1"/>
              <a:t>sengl</a:t>
            </a:r>
            <a:endParaRPr lang="en-GB" dirty="0"/>
          </a:p>
          <a:p>
            <a:pPr lvl="0"/>
            <a:r>
              <a:rPr lang="en-GB" dirty="0" err="1"/>
              <a:t>Canolbwyntio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bwrpas</a:t>
            </a:r>
            <a:r>
              <a:rPr lang="en-GB" dirty="0"/>
              <a:t> </a:t>
            </a:r>
            <a:r>
              <a:rPr lang="en-GB" dirty="0" err="1"/>
              <a:t>canolog</a:t>
            </a:r>
            <a:r>
              <a:rPr lang="en-GB" dirty="0"/>
              <a:t> yr </a:t>
            </a:r>
            <a:r>
              <a:rPr lang="en-GB" dirty="0" err="1"/>
              <a:t>ymchwil</a:t>
            </a:r>
            <a:endParaRPr lang="en-GB" dirty="0"/>
          </a:p>
          <a:p>
            <a:pPr lvl="0"/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gefnogi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gwestiynau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mwy</a:t>
            </a:r>
            <a:r>
              <a:rPr lang="en-GB" dirty="0"/>
              <a:t> </a:t>
            </a:r>
            <a:r>
              <a:rPr lang="en-GB" dirty="0" err="1"/>
              <a:t>penodol</a:t>
            </a:r>
            <a:endParaRPr lang="en-GB" dirty="0"/>
          </a:p>
          <a:p>
            <a:pPr marL="0" indent="0">
              <a:buNone/>
            </a:pPr>
            <a:r>
              <a:rPr lang="en-GB" b="1" dirty="0" err="1"/>
              <a:t>Enghraifft</a:t>
            </a:r>
            <a:endParaRPr lang="en-GB" dirty="0"/>
          </a:p>
          <a:p>
            <a:pPr marL="0" indent="0">
              <a:buNone/>
            </a:pPr>
            <a:r>
              <a:rPr lang="en-GB" b="1" dirty="0" err="1"/>
              <a:t>Pwnc</a:t>
            </a:r>
            <a:r>
              <a:rPr lang="en-GB" b="1" dirty="0"/>
              <a:t> </a:t>
            </a:r>
            <a:r>
              <a:rPr lang="en-GB" b="1" dirty="0" err="1"/>
              <a:t>ymchwil</a:t>
            </a:r>
            <a:r>
              <a:rPr lang="en-GB" b="1" dirty="0"/>
              <a:t>:</a:t>
            </a:r>
            <a:r>
              <a:rPr lang="en-GB" dirty="0"/>
              <a:t> </a:t>
            </a:r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dysgu</a:t>
            </a:r>
            <a:r>
              <a:rPr lang="en-GB" dirty="0"/>
              <a:t> </a:t>
            </a:r>
            <a:r>
              <a:rPr lang="en-GB" dirty="0" err="1"/>
              <a:t>ar-lein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ymgysylltu</a:t>
            </a:r>
            <a:r>
              <a:rPr lang="en-GB" dirty="0"/>
              <a:t> </a:t>
            </a:r>
            <a:r>
              <a:rPr lang="en-GB" dirty="0" err="1"/>
              <a:t>dysgwyr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yr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b="1" dirty="0" err="1"/>
              <a:t>Prif</a:t>
            </a:r>
            <a:r>
              <a:rPr lang="en-GB" b="1" dirty="0"/>
              <a:t> nod:</a:t>
            </a:r>
            <a:br>
              <a:rPr lang="en-GB" dirty="0"/>
            </a:br>
            <a:r>
              <a:rPr lang="en-GB" b="1" dirty="0" err="1"/>
              <a:t>Ymchwilio</a:t>
            </a:r>
            <a:r>
              <a:rPr lang="en-GB" b="1" dirty="0"/>
              <a:t> </a:t>
            </a:r>
            <a:r>
              <a:rPr lang="en-GB" b="1" dirty="0" err="1"/>
              <a:t>i</a:t>
            </a:r>
            <a:r>
              <a:rPr lang="en-GB" b="1" dirty="0"/>
              <a:t> </a:t>
            </a:r>
            <a:r>
              <a:rPr lang="en-GB" b="1" dirty="0" err="1"/>
              <a:t>effaith</a:t>
            </a:r>
            <a:r>
              <a:rPr lang="en-GB" b="1" dirty="0"/>
              <a:t> </a:t>
            </a:r>
            <a:r>
              <a:rPr lang="en-GB" b="1" dirty="0" err="1"/>
              <a:t>dysgu</a:t>
            </a:r>
            <a:r>
              <a:rPr lang="en-GB" b="1" dirty="0"/>
              <a:t> </a:t>
            </a:r>
            <a:r>
              <a:rPr lang="en-GB" b="1" dirty="0" err="1"/>
              <a:t>ar-lein</a:t>
            </a:r>
            <a:r>
              <a:rPr lang="en-GB" b="1" dirty="0"/>
              <a:t> </a:t>
            </a:r>
            <a:r>
              <a:rPr lang="en-GB" b="1" dirty="0" err="1"/>
              <a:t>ar</a:t>
            </a:r>
            <a:r>
              <a:rPr lang="en-GB" b="1" dirty="0"/>
              <a:t> </a:t>
            </a:r>
            <a:r>
              <a:rPr lang="en-GB" b="1" dirty="0" err="1"/>
              <a:t>ymgysylltiad</a:t>
            </a:r>
            <a:r>
              <a:rPr lang="en-GB" b="1" dirty="0"/>
              <a:t> </a:t>
            </a:r>
            <a:r>
              <a:rPr lang="en-GB" b="1" dirty="0" err="1"/>
              <a:t>dysgwyr</a:t>
            </a:r>
            <a:r>
              <a:rPr lang="en-GB" b="1" dirty="0"/>
              <a:t> </a:t>
            </a:r>
            <a:r>
              <a:rPr lang="en-GB" b="1" dirty="0" err="1"/>
              <a:t>ymhlith</a:t>
            </a:r>
            <a:r>
              <a:rPr lang="en-GB" b="1" dirty="0"/>
              <a:t> </a:t>
            </a:r>
            <a:r>
              <a:rPr lang="en-GB" b="1" dirty="0" err="1"/>
              <a:t>disgyblion</a:t>
            </a:r>
            <a:r>
              <a:rPr lang="en-GB" b="1" dirty="0"/>
              <a:t> </a:t>
            </a:r>
            <a:r>
              <a:rPr lang="en-GB" b="1" dirty="0" err="1"/>
              <a:t>ysgol</a:t>
            </a:r>
            <a:r>
              <a:rPr lang="en-GB" b="1" dirty="0"/>
              <a:t> </a:t>
            </a:r>
            <a:r>
              <a:rPr lang="en-GB" b="1" dirty="0" err="1"/>
              <a:t>gynradd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735B4F-07FE-3EF7-DBA3-3D77D36F0A6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fontAlgn="t">
              <a:lnSpc>
                <a:spcPts val="1500"/>
              </a:lnSpc>
              <a:buNone/>
            </a:pP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The </a:t>
            </a:r>
            <a:r>
              <a:rPr lang="en-GB" sz="2500" b="1" i="1" dirty="0">
                <a:solidFill>
                  <a:schemeClr val="accent1">
                    <a:lumMod val="75000"/>
                  </a:schemeClr>
                </a:solidFill>
              </a:rPr>
              <a:t>main aim</a:t>
            </a: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 of a piece of research is the </a:t>
            </a:r>
            <a:r>
              <a:rPr lang="en-GB" sz="2500" b="1" i="1" dirty="0">
                <a:solidFill>
                  <a:schemeClr val="accent1">
                    <a:lumMod val="75000"/>
                  </a:schemeClr>
                </a:solidFill>
              </a:rPr>
              <a:t>overall purpose </a:t>
            </a: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that you seek to achieve. It states what you want to find out, understand, explain, evaluate or develop through the research.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A research aim is usually:</a:t>
            </a:r>
          </a:p>
          <a:p>
            <a:pPr fontAlgn="t">
              <a:lnSpc>
                <a:spcPts val="1500"/>
              </a:lnSpc>
            </a:pP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Broad and general in scope</a:t>
            </a:r>
          </a:p>
          <a:p>
            <a:pPr fontAlgn="t">
              <a:lnSpc>
                <a:spcPts val="1500"/>
              </a:lnSpc>
            </a:pP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Written as a single statement</a:t>
            </a:r>
          </a:p>
          <a:p>
            <a:pPr fontAlgn="t">
              <a:lnSpc>
                <a:spcPts val="1500"/>
              </a:lnSpc>
            </a:pP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Focused on the central purpose of the research</a:t>
            </a:r>
          </a:p>
          <a:p>
            <a:pPr fontAlgn="t">
              <a:lnSpc>
                <a:spcPts val="1500"/>
              </a:lnSpc>
            </a:pP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Supported by more specific research questions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500" b="1" i="1" dirty="0">
                <a:solidFill>
                  <a:schemeClr val="accent1">
                    <a:lumMod val="75000"/>
                  </a:schemeClr>
                </a:solidFill>
              </a:rPr>
              <a:t>Example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500" b="1" i="1" dirty="0">
                <a:solidFill>
                  <a:schemeClr val="accent1">
                    <a:lumMod val="75000"/>
                  </a:schemeClr>
                </a:solidFill>
              </a:rPr>
              <a:t>Research topic:</a:t>
            </a:r>
            <a: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  <a:t> The impact of online learning on learner engagement in primary school.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500" b="1" i="1" dirty="0">
                <a:solidFill>
                  <a:schemeClr val="accent1">
                    <a:lumMod val="75000"/>
                  </a:schemeClr>
                </a:solidFill>
              </a:rPr>
              <a:t>Main aim:</a:t>
            </a:r>
            <a:br>
              <a:rPr lang="en-GB" sz="2500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sz="2500" b="1" i="1" dirty="0">
                <a:solidFill>
                  <a:schemeClr val="accent1">
                    <a:lumMod val="75000"/>
                  </a:schemeClr>
                </a:solidFill>
              </a:rPr>
              <a:t>To investigate the impact of online learning on learner engagement among primary school pupils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86842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800BEF-9C26-41BA-4B40-DE5D039627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dirty="0" err="1"/>
              <a:t>Llunio</a:t>
            </a:r>
            <a:r>
              <a:rPr lang="en-GB" sz="3600" b="1" dirty="0"/>
              <a:t> </a:t>
            </a:r>
            <a:r>
              <a:rPr lang="en-GB" sz="3600" b="1" dirty="0" err="1"/>
              <a:t>eich</a:t>
            </a:r>
            <a:r>
              <a:rPr lang="en-GB" sz="3600" b="1" dirty="0"/>
              <a:t> 3 </a:t>
            </a:r>
            <a:r>
              <a:rPr lang="en-GB" sz="3600" b="1" dirty="0" err="1"/>
              <a:t>cwestiwn</a:t>
            </a:r>
            <a:r>
              <a:rPr lang="en-GB" sz="3600" b="1" dirty="0"/>
              <a:t> </a:t>
            </a:r>
            <a:r>
              <a:rPr lang="en-GB" sz="3600" b="1" dirty="0" err="1"/>
              <a:t>ymchwil</a:t>
            </a:r>
            <a:br>
              <a:rPr lang="en-GB" sz="3600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36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Formulating your 3 research questions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E8551B-C793-2688-EB39-A56C25C55307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/>
              <a:t>Dylai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glir</a:t>
            </a:r>
            <a:r>
              <a:rPr lang="en-GB" dirty="0"/>
              <a:t>,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canolbwyntio</a:t>
            </a:r>
            <a:r>
              <a:rPr lang="en-GB" dirty="0"/>
              <a:t> ac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ymchwiliol</a:t>
            </a:r>
            <a:endParaRPr lang="en-GB" dirty="0"/>
          </a:p>
          <a:p>
            <a:pPr lvl="0"/>
            <a:r>
              <a:rPr lang="en-GB" dirty="0" err="1"/>
              <a:t>Alinio'n</a:t>
            </a:r>
            <a:r>
              <a:rPr lang="en-GB" dirty="0"/>
              <a:t> </a:t>
            </a:r>
            <a:r>
              <a:rPr lang="en-GB" dirty="0" err="1"/>
              <a:t>glir</a:t>
            </a:r>
            <a:r>
              <a:rPr lang="en-GB" dirty="0"/>
              <a:t> </a:t>
            </a:r>
            <a:r>
              <a:rPr lang="en-GB" dirty="0" err="1"/>
              <a:t>â'ch</a:t>
            </a:r>
            <a:r>
              <a:rPr lang="en-GB" dirty="0"/>
              <a:t> </a:t>
            </a:r>
            <a:r>
              <a:rPr lang="en-GB" dirty="0" err="1"/>
              <a:t>teitl</a:t>
            </a:r>
            <a:r>
              <a:rPr lang="en-GB" dirty="0"/>
              <a:t> </a:t>
            </a:r>
            <a:r>
              <a:rPr lang="en-GB" dirty="0" err="1"/>
              <a:t>ymchwil</a:t>
            </a:r>
            <a:endParaRPr lang="en-GB" dirty="0"/>
          </a:p>
          <a:p>
            <a:pPr lvl="0"/>
            <a:r>
              <a:rPr lang="en-GB" dirty="0" err="1"/>
              <a:t>Osgoi</a:t>
            </a:r>
            <a:r>
              <a:rPr lang="en-GB" dirty="0"/>
              <a:t> bod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rhy</a:t>
            </a:r>
            <a:r>
              <a:rPr lang="en-GB" dirty="0"/>
              <a:t> </a:t>
            </a:r>
            <a:r>
              <a:rPr lang="en-GB" dirty="0" err="1"/>
              <a:t>eang</a:t>
            </a:r>
            <a:r>
              <a:rPr lang="en-GB" dirty="0"/>
              <a:t> neu </a:t>
            </a:r>
            <a:r>
              <a:rPr lang="en-GB" dirty="0" err="1"/>
              <a:t>amwys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6B122E-82A7-D9A6-5534-EC81DF480E1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Should be clear, focused and researchable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Align clearly with your research title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Avoid being too broad or vague</a:t>
            </a:r>
          </a:p>
        </p:txBody>
      </p:sp>
    </p:spTree>
    <p:extLst>
      <p:ext uri="{BB962C8B-B14F-4D97-AF65-F5344CB8AC3E}">
        <p14:creationId xmlns:p14="http://schemas.microsoft.com/office/powerpoint/2010/main" val="3173254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116DF7-4713-3BB8-6D47-B88975642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+mn-lt"/>
              </a:rPr>
              <a:t>Enghreifftiol</a:t>
            </a:r>
            <a:r>
              <a:rPr lang="en-GB" b="1" dirty="0">
                <a:latin typeface="+mn-lt"/>
              </a:rPr>
              <a:t>   </a:t>
            </a:r>
            <a:r>
              <a:rPr lang="en-GB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            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Example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41FBAB-1B58-6DA6-09CB-004B4EFD1DEE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u="sng" dirty="0" err="1"/>
              <a:t>Teitl</a:t>
            </a:r>
            <a:r>
              <a:rPr lang="en-GB" u="sng" dirty="0"/>
              <a:t> </a:t>
            </a:r>
            <a:r>
              <a:rPr lang="en-GB" u="sng" dirty="0" err="1"/>
              <a:t>Ymchwil</a:t>
            </a:r>
            <a:r>
              <a:rPr lang="en-GB" u="sng" dirty="0"/>
              <a:t> </a:t>
            </a:r>
            <a:r>
              <a:rPr lang="en-GB" u="sng" dirty="0" err="1"/>
              <a:t>Enghreifftiol</a:t>
            </a:r>
            <a:endParaRPr lang="en-GB" dirty="0"/>
          </a:p>
          <a:p>
            <a:pPr lvl="0"/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anfantais</a:t>
            </a:r>
            <a:r>
              <a:rPr lang="en-GB" dirty="0"/>
              <a:t> </a:t>
            </a:r>
            <a:r>
              <a:rPr lang="en-GB" dirty="0" err="1"/>
              <a:t>economaidd-gymdeithasol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gyrhaeddiad</a:t>
            </a:r>
            <a:r>
              <a:rPr lang="en-GB" dirty="0"/>
              <a:t> </a:t>
            </a:r>
            <a:r>
              <a:rPr lang="en-GB" dirty="0" err="1"/>
              <a:t>addysgol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Nghymru</a:t>
            </a:r>
            <a:endParaRPr lang="en-GB" dirty="0"/>
          </a:p>
          <a:p>
            <a:pPr marL="0" indent="0">
              <a:buNone/>
            </a:pPr>
            <a:r>
              <a:rPr lang="en-GB" u="sng" dirty="0" err="1"/>
              <a:t>Cwestiynau</a:t>
            </a:r>
            <a:r>
              <a:rPr lang="en-GB" u="sng" dirty="0"/>
              <a:t> </a:t>
            </a:r>
            <a:r>
              <a:rPr lang="en-GB" u="sng" dirty="0" err="1"/>
              <a:t>Ymchwil</a:t>
            </a:r>
            <a:r>
              <a:rPr lang="en-GB" u="sng" dirty="0"/>
              <a:t> </a:t>
            </a:r>
            <a:r>
              <a:rPr lang="en-GB" u="sng" dirty="0" err="1"/>
              <a:t>Enghreifftiol</a:t>
            </a:r>
            <a:endParaRPr lang="en-GB" dirty="0"/>
          </a:p>
          <a:p>
            <a:pPr lvl="0"/>
            <a:r>
              <a:rPr lang="en-GB" dirty="0"/>
              <a:t>Sut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anfantais</a:t>
            </a:r>
            <a:r>
              <a:rPr lang="en-GB" dirty="0"/>
              <a:t> </a:t>
            </a:r>
            <a:r>
              <a:rPr lang="en-GB" dirty="0" err="1"/>
              <a:t>economaidd-gymdeithasol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effeithio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gyrhaeddiad</a:t>
            </a:r>
            <a:r>
              <a:rPr lang="en-GB" dirty="0"/>
              <a:t> </a:t>
            </a:r>
            <a:r>
              <a:rPr lang="en-GB" dirty="0" err="1"/>
              <a:t>addysgol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Nghymru</a:t>
            </a:r>
            <a:r>
              <a:rPr lang="en-GB" dirty="0"/>
              <a:t>?</a:t>
            </a:r>
          </a:p>
          <a:p>
            <a:pPr lvl="0"/>
            <a:r>
              <a:rPr lang="en-GB" dirty="0"/>
              <a:t>Beth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canfyddiadau</a:t>
            </a:r>
            <a:r>
              <a:rPr lang="en-GB" dirty="0"/>
              <a:t> </a:t>
            </a:r>
            <a:r>
              <a:rPr lang="en-GB" dirty="0" err="1"/>
              <a:t>athrawon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 </a:t>
            </a:r>
            <a:r>
              <a:rPr lang="en-GB" dirty="0" err="1"/>
              <a:t>ynglŷn</a:t>
            </a:r>
            <a:r>
              <a:rPr lang="en-GB" dirty="0"/>
              <a:t> ag </a:t>
            </a:r>
            <a:r>
              <a:rPr lang="en-GB" dirty="0" err="1"/>
              <a:t>effaith</a:t>
            </a:r>
            <a:r>
              <a:rPr lang="en-GB" dirty="0"/>
              <a:t> </a:t>
            </a:r>
            <a:r>
              <a:rPr lang="en-GB" dirty="0" err="1"/>
              <a:t>anfantais</a:t>
            </a:r>
            <a:r>
              <a:rPr lang="en-GB" dirty="0"/>
              <a:t> </a:t>
            </a:r>
            <a:r>
              <a:rPr lang="en-GB" dirty="0" err="1"/>
              <a:t>economaidd-gymdeithasol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gyrhaeddiad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?</a:t>
            </a:r>
          </a:p>
          <a:p>
            <a:pPr lvl="0"/>
            <a:r>
              <a:rPr lang="en-GB" dirty="0"/>
              <a:t>I </a:t>
            </a:r>
            <a:r>
              <a:rPr lang="en-GB" dirty="0" err="1"/>
              <a:t>ba</a:t>
            </a:r>
            <a:r>
              <a:rPr lang="en-GB" dirty="0"/>
              <a:t> </a:t>
            </a:r>
            <a:r>
              <a:rPr lang="en-GB" dirty="0" err="1"/>
              <a:t>raddau</a:t>
            </a:r>
            <a:r>
              <a:rPr lang="en-GB" dirty="0"/>
              <a:t> y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mentrau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ysgolion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cefnogi</a:t>
            </a:r>
            <a:r>
              <a:rPr lang="en-GB" dirty="0"/>
              <a:t> </a:t>
            </a:r>
            <a:r>
              <a:rPr lang="en-GB" dirty="0" err="1"/>
              <a:t>cyrhaeddiad</a:t>
            </a:r>
            <a:r>
              <a:rPr lang="en-GB" dirty="0"/>
              <a:t> </a:t>
            </a:r>
            <a:r>
              <a:rPr lang="en-GB" dirty="0" err="1"/>
              <a:t>disgyblion</a:t>
            </a:r>
            <a:r>
              <a:rPr lang="en-GB" dirty="0"/>
              <a:t> </a:t>
            </a:r>
            <a:r>
              <a:rPr lang="en-GB" dirty="0" err="1"/>
              <a:t>ysgol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 dan </a:t>
            </a:r>
            <a:r>
              <a:rPr lang="en-GB" dirty="0" err="1"/>
              <a:t>anfantais</a:t>
            </a:r>
            <a:r>
              <a:rPr lang="en-GB" dirty="0"/>
              <a:t> </a:t>
            </a:r>
            <a:r>
              <a:rPr lang="en-GB" dirty="0" err="1"/>
              <a:t>economaidd-gymdeithasol</a:t>
            </a:r>
            <a:r>
              <a:rPr lang="en-GB" dirty="0"/>
              <a:t> </a:t>
            </a:r>
            <a:r>
              <a:rPr lang="en-GB" dirty="0" err="1"/>
              <a:t>yng</a:t>
            </a:r>
            <a:r>
              <a:rPr lang="en-GB" dirty="0"/>
              <a:t> </a:t>
            </a:r>
            <a:r>
              <a:rPr lang="en-GB" dirty="0" err="1"/>
              <a:t>Nghymru</a:t>
            </a:r>
            <a:r>
              <a:rPr lang="en-GB" dirty="0"/>
              <a:t>?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0C13CE-983F-440E-6160-3E0118ED9B32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i="1" u="sng" dirty="0">
                <a:solidFill>
                  <a:schemeClr val="accent1">
                    <a:lumMod val="75000"/>
                  </a:schemeClr>
                </a:solidFill>
              </a:rPr>
              <a:t>Example Research Title</a:t>
            </a: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The Impact of Socio-Economic Disadvantage on the Educational Attainment of Primary School Pupils in Wales</a:t>
            </a:r>
          </a:p>
          <a:p>
            <a:pPr marL="0" indent="0">
              <a:buNone/>
            </a:pPr>
            <a:r>
              <a:rPr lang="en-GB" i="1" u="sng" dirty="0">
                <a:solidFill>
                  <a:schemeClr val="accent1">
                    <a:lumMod val="75000"/>
                  </a:schemeClr>
                </a:solidFill>
              </a:rPr>
              <a:t>Example Research Questions</a:t>
            </a: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pPr lvl="0"/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How does socio-economic disadvantage affect the educational attainment of primary school pupils in Wales?</a:t>
            </a:r>
          </a:p>
          <a:p>
            <a:pPr lvl="0"/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What are the perceptions of primary school teachers regarding the impact of socio-economic disadvantage on pupil attainment?</a:t>
            </a:r>
          </a:p>
          <a:p>
            <a:pPr lvl="0"/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To what extent do school-based initiatives support the attainment of socio-economically disadvantaged primary school pupils in Wales?</a:t>
            </a:r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FF15F45-8508-2592-E15F-AC370D0CF96D}"/>
              </a:ext>
            </a:extLst>
          </p:cNvPr>
          <p:cNvSpPr txBox="1"/>
          <p:nvPr/>
        </p:nvSpPr>
        <p:spPr>
          <a:xfrm>
            <a:off x="3048000" y="2522444"/>
            <a:ext cx="60960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endParaRPr lang="en-GB" sz="2800" dirty="0"/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7869824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9A2F8-07A7-9EA0-FEE4-806C1081DA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+mn-lt"/>
              </a:rPr>
              <a:t>Tasg</a:t>
            </a: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                   Task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DD1680-F960-A16E-2C93-FDCF2F10104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/>
              <a:t>Yn </a:t>
            </a:r>
            <a:r>
              <a:rPr lang="en-GB" dirty="0" err="1"/>
              <a:t>seiliedig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syniadau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gyfer</a:t>
            </a:r>
            <a:r>
              <a:rPr lang="en-GB" dirty="0"/>
              <a:t> </a:t>
            </a:r>
            <a:r>
              <a:rPr lang="en-GB" dirty="0" err="1"/>
              <a:t>pynciau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a </a:t>
            </a:r>
            <a:r>
              <a:rPr lang="en-GB" dirty="0" err="1"/>
              <a:t>theitlau</a:t>
            </a:r>
            <a:r>
              <a:rPr lang="en-GB" dirty="0"/>
              <a:t>, </a:t>
            </a:r>
            <a:r>
              <a:rPr lang="en-GB" dirty="0" err="1"/>
              <a:t>nodwch</a:t>
            </a:r>
            <a:r>
              <a:rPr lang="en-GB" dirty="0"/>
              <a:t> rai </a:t>
            </a:r>
            <a:r>
              <a:rPr lang="en-GB" dirty="0" err="1"/>
              <a:t>enghreifftiau</a:t>
            </a:r>
            <a:r>
              <a:rPr lang="en-GB" dirty="0"/>
              <a:t> o </a:t>
            </a:r>
            <a:r>
              <a:rPr lang="en-GB" dirty="0" err="1"/>
              <a:t>gwestiynau</a:t>
            </a:r>
            <a:r>
              <a:rPr lang="en-GB" dirty="0"/>
              <a:t> </a:t>
            </a:r>
            <a:r>
              <a:rPr lang="en-GB" dirty="0" err="1"/>
              <a:t>ymchwil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27BB77F-1648-3818-7367-B06ACEE8D5E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sz="3200" i="1" dirty="0">
                <a:solidFill>
                  <a:schemeClr val="accent1">
                    <a:lumMod val="75000"/>
                  </a:schemeClr>
                </a:solidFill>
              </a:rPr>
              <a:t>Based on your ideas for research topics and titles, identify some examples of research questions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4371794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04669E-2DDC-7490-7629-7E6CF5F454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>
                <a:latin typeface="+mn-lt"/>
              </a:rPr>
              <a:t>Cefndir</a:t>
            </a:r>
            <a:b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C9ABF3-C103-1771-2604-709090B60C2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lvl="0"/>
            <a:r>
              <a:rPr lang="en-GB" dirty="0" err="1"/>
              <a:t>Gosod</a:t>
            </a:r>
            <a:r>
              <a:rPr lang="en-GB" dirty="0"/>
              <a:t> yr </a:t>
            </a:r>
            <a:r>
              <a:rPr lang="en-GB" dirty="0" err="1"/>
              <a:t>olygfa</a:t>
            </a:r>
            <a:endParaRPr lang="en-GB" dirty="0"/>
          </a:p>
          <a:p>
            <a:pPr lvl="0"/>
            <a:r>
              <a:rPr lang="en-GB" dirty="0" err="1"/>
              <a:t>Nodi'r</a:t>
            </a:r>
            <a:r>
              <a:rPr lang="en-GB" dirty="0"/>
              <a:t> </a:t>
            </a:r>
            <a:r>
              <a:rPr lang="en-GB" dirty="0" err="1"/>
              <a:t>broblem</a:t>
            </a:r>
            <a:r>
              <a:rPr lang="en-GB" dirty="0"/>
              <a:t>/problem</a:t>
            </a:r>
          </a:p>
          <a:p>
            <a:pPr lvl="0"/>
            <a:r>
              <a:rPr lang="en-GB" dirty="0"/>
              <a:t>Polisi </a:t>
            </a:r>
            <a:r>
              <a:rPr lang="en-GB" dirty="0" err="1"/>
              <a:t>cyfredol</a:t>
            </a:r>
            <a:endParaRPr lang="en-GB" dirty="0"/>
          </a:p>
          <a:p>
            <a:pPr lvl="0"/>
            <a:r>
              <a:rPr lang="en-GB" dirty="0" err="1"/>
              <a:t>Cysyniadau</a:t>
            </a:r>
            <a:r>
              <a:rPr lang="en-GB" dirty="0"/>
              <a:t> </a:t>
            </a:r>
            <a:r>
              <a:rPr lang="en-GB" dirty="0" err="1"/>
              <a:t>allweddol</a:t>
            </a:r>
            <a:endParaRPr lang="en-GB" dirty="0"/>
          </a:p>
          <a:p>
            <a:pPr lvl="0"/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bresennol</a:t>
            </a:r>
            <a:endParaRPr lang="en-GB" dirty="0"/>
          </a:p>
          <a:p>
            <a:pPr lvl="0"/>
            <a:r>
              <a:rPr lang="en-GB" dirty="0"/>
              <a:t>A </a:t>
            </a:r>
            <a:r>
              <a:rPr lang="en-GB" dirty="0" err="1"/>
              <a:t>oes</a:t>
            </a:r>
            <a:r>
              <a:rPr lang="en-GB" dirty="0"/>
              <a:t> </a:t>
            </a:r>
            <a:r>
              <a:rPr lang="en-GB" dirty="0" err="1"/>
              <a:t>unrhyw</a:t>
            </a:r>
            <a:r>
              <a:rPr lang="en-GB" dirty="0"/>
              <a:t> </a:t>
            </a:r>
            <a:r>
              <a:rPr lang="en-GB" dirty="0" err="1"/>
              <a:t>fylchau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yr </a:t>
            </a:r>
            <a:r>
              <a:rPr lang="en-GB" dirty="0" err="1"/>
              <a:t>ymchwil</a:t>
            </a:r>
            <a:r>
              <a:rPr lang="en-GB" dirty="0"/>
              <a:t> </a:t>
            </a:r>
          </a:p>
          <a:p>
            <a:pPr lvl="0"/>
            <a:r>
              <a:rPr lang="en-GB" dirty="0" err="1"/>
              <a:t>Arwyddocâd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pwnc</a:t>
            </a:r>
            <a:endParaRPr lang="en-GB" dirty="0"/>
          </a:p>
          <a:p>
            <a:pPr marL="0" indent="0" algn="ctr">
              <a:buNone/>
            </a:pPr>
            <a:r>
              <a:rPr lang="en-GB" b="1" dirty="0" err="1"/>
              <a:t>Trafodwch</a:t>
            </a:r>
            <a:r>
              <a:rPr lang="en-GB" b="1" dirty="0"/>
              <a:t> yr </a:t>
            </a:r>
            <a:r>
              <a:rPr lang="en-GB" b="1" dirty="0" err="1"/>
              <a:t>enghraifft</a:t>
            </a:r>
            <a:r>
              <a:rPr lang="en-GB" b="1" dirty="0"/>
              <a:t> </a:t>
            </a:r>
            <a:r>
              <a:rPr lang="en-GB" b="1" dirty="0" err="1"/>
              <a:t>ar</a:t>
            </a:r>
            <a:r>
              <a:rPr lang="en-GB" b="1" dirty="0"/>
              <a:t> Moodle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203349-C58F-636F-135B-94C414A2493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i="1" dirty="0">
                <a:solidFill>
                  <a:schemeClr val="accent1"/>
                </a:solidFill>
              </a:rPr>
              <a:t>Sets the scene</a:t>
            </a:r>
          </a:p>
          <a:p>
            <a:r>
              <a:rPr lang="en-GB" i="1" dirty="0">
                <a:solidFill>
                  <a:schemeClr val="accent1"/>
                </a:solidFill>
              </a:rPr>
              <a:t>Identifies the problem/issue</a:t>
            </a:r>
          </a:p>
          <a:p>
            <a:r>
              <a:rPr lang="en-GB" i="1" dirty="0">
                <a:solidFill>
                  <a:schemeClr val="accent1"/>
                </a:solidFill>
              </a:rPr>
              <a:t>Current policy</a:t>
            </a:r>
          </a:p>
          <a:p>
            <a:r>
              <a:rPr lang="en-GB" i="1" dirty="0">
                <a:solidFill>
                  <a:schemeClr val="accent1"/>
                </a:solidFill>
              </a:rPr>
              <a:t>Key concepts</a:t>
            </a:r>
          </a:p>
          <a:p>
            <a:r>
              <a:rPr lang="en-GB" i="1" dirty="0">
                <a:solidFill>
                  <a:schemeClr val="accent1"/>
                </a:solidFill>
              </a:rPr>
              <a:t>Existing research</a:t>
            </a:r>
          </a:p>
          <a:p>
            <a:r>
              <a:rPr lang="en-GB" i="1" dirty="0">
                <a:solidFill>
                  <a:schemeClr val="accent1"/>
                </a:solidFill>
              </a:rPr>
              <a:t>Are there any gaps in the research </a:t>
            </a:r>
          </a:p>
          <a:p>
            <a:r>
              <a:rPr lang="en-GB" i="1" dirty="0">
                <a:solidFill>
                  <a:schemeClr val="accent1"/>
                </a:solidFill>
              </a:rPr>
              <a:t>The significance of your topic</a:t>
            </a:r>
          </a:p>
          <a:p>
            <a:pPr marL="0" indent="0">
              <a:buNone/>
            </a:pPr>
            <a:endParaRPr lang="en-GB" i="1" dirty="0">
              <a:solidFill>
                <a:schemeClr val="accent1"/>
              </a:solidFill>
            </a:endParaRPr>
          </a:p>
          <a:p>
            <a:pPr marL="0" indent="0" algn="ctr">
              <a:buNone/>
            </a:pPr>
            <a:r>
              <a:rPr lang="en-GB" b="1" i="1" dirty="0">
                <a:solidFill>
                  <a:schemeClr val="accent1"/>
                </a:solidFill>
              </a:rPr>
              <a:t>Discuss the example on Moodle</a:t>
            </a:r>
          </a:p>
        </p:txBody>
      </p:sp>
    </p:spTree>
    <p:extLst>
      <p:ext uri="{BB962C8B-B14F-4D97-AF65-F5344CB8AC3E}">
        <p14:creationId xmlns:p14="http://schemas.microsoft.com/office/powerpoint/2010/main" val="2424788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F5D762-9799-6101-2D78-26FD775DBA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9EED7C64-9C55-8A88-2938-E3E61E640777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285508209"/>
              </p:ext>
            </p:extLst>
          </p:nvPr>
        </p:nvGraphicFramePr>
        <p:xfrm>
          <a:off x="838200" y="365125"/>
          <a:ext cx="4709160" cy="9525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09160">
                  <a:extLst>
                    <a:ext uri="{9D8B030D-6E8A-4147-A177-3AD203B41FA5}">
                      <a16:colId xmlns:a16="http://schemas.microsoft.com/office/drawing/2014/main" val="2111258399"/>
                    </a:ext>
                  </a:extLst>
                </a:gridCol>
              </a:tblGrid>
              <a:tr h="996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Pa ymchwil flaenorol sydd eisoes wedi'i wneud ar y pwnc hwn?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191" marR="23191" marT="0" marB="0"/>
                </a:tc>
                <a:extLst>
                  <a:ext uri="{0D108BD9-81ED-4DB2-BD59-A6C34878D82A}">
                    <a16:rowId xmlns:a16="http://schemas.microsoft.com/office/drawing/2014/main" val="621614764"/>
                  </a:ext>
                </a:extLst>
              </a:tr>
              <a:tr h="99629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 err="1">
                          <a:effectLst/>
                        </a:rPr>
                        <a:t>Pwy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wnaeth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hynny</a:t>
                      </a:r>
                      <a:r>
                        <a:rPr lang="en-GB" sz="1200" dirty="0">
                          <a:effectLst/>
                        </a:rPr>
                        <a:t>, </a:t>
                      </a:r>
                      <a:r>
                        <a:rPr lang="en-GB" sz="1200" dirty="0" err="1">
                          <a:effectLst/>
                        </a:rPr>
                        <a:t>pryd</a:t>
                      </a:r>
                      <a:r>
                        <a:rPr lang="en-GB" sz="1200" dirty="0">
                          <a:effectLst/>
                        </a:rPr>
                        <a:t> ac </a:t>
                      </a:r>
                      <a:r>
                        <a:rPr lang="en-GB" sz="1200" dirty="0" err="1">
                          <a:effectLst/>
                        </a:rPr>
                        <a:t>efallai</a:t>
                      </a:r>
                      <a:r>
                        <a:rPr lang="en-GB" sz="1200" dirty="0">
                          <a:effectLst/>
                        </a:rPr>
                        <a:t> pam?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191" marR="23191" marT="0" marB="0"/>
                </a:tc>
                <a:extLst>
                  <a:ext uri="{0D108BD9-81ED-4DB2-BD59-A6C34878D82A}">
                    <a16:rowId xmlns:a16="http://schemas.microsoft.com/office/drawing/2014/main" val="1026139115"/>
                  </a:ext>
                </a:extLst>
              </a:tr>
              <a:tr h="996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Pa gasgliadau a gyrhaeddodd ymchwilwyr blaenorol?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191" marR="23191" marT="0" marB="0"/>
                </a:tc>
                <a:extLst>
                  <a:ext uri="{0D108BD9-81ED-4DB2-BD59-A6C34878D82A}">
                    <a16:rowId xmlns:a16="http://schemas.microsoft.com/office/drawing/2014/main" val="3594906475"/>
                  </a:ext>
                </a:extLst>
              </a:tr>
              <a:tr h="996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Pa mor </a:t>
                      </a:r>
                      <a:r>
                        <a:rPr lang="en-GB" sz="1200" dirty="0" err="1">
                          <a:effectLst/>
                        </a:rPr>
                        <a:t>berthnasol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yw'r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casgliadau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hyn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heddiw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yn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gyffredinol</a:t>
                      </a:r>
                      <a:r>
                        <a:rPr lang="en-GB" sz="1200" dirty="0">
                          <a:effectLst/>
                        </a:rPr>
                        <a:t> ac </a:t>
                      </a:r>
                      <a:r>
                        <a:rPr lang="en-GB" sz="1200" dirty="0" err="1">
                          <a:effectLst/>
                        </a:rPr>
                        <a:t>ar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gyfer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eich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ymchwil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eich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hun</a:t>
                      </a:r>
                      <a:r>
                        <a:rPr lang="en-GB" sz="1200" dirty="0">
                          <a:effectLst/>
                        </a:rPr>
                        <a:t>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191" marR="23191" marT="0" marB="0"/>
                </a:tc>
                <a:extLst>
                  <a:ext uri="{0D108BD9-81ED-4DB2-BD59-A6C34878D82A}">
                    <a16:rowId xmlns:a16="http://schemas.microsoft.com/office/drawing/2014/main" val="1335624007"/>
                  </a:ext>
                </a:extLst>
              </a:tr>
              <a:tr h="996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Sut bydd eich ymchwil yn adeiladu ar ymchwil flaenorol?  Sut mae'n debyg neu'n wahanol?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191" marR="23191" marT="0" marB="0"/>
                </a:tc>
                <a:extLst>
                  <a:ext uri="{0D108BD9-81ED-4DB2-BD59-A6C34878D82A}">
                    <a16:rowId xmlns:a16="http://schemas.microsoft.com/office/drawing/2014/main" val="1893191983"/>
                  </a:ext>
                </a:extLst>
              </a:tr>
              <a:tr h="9962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Pa ddamcaniaethau, modelau neu arferion sy'n arbennig o berthnasol i baratoi neu ddadansoddi eich pwnc ymchwil a'ch canfyddiadau?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>
                          <a:effectLst/>
                        </a:rPr>
                        <a:t> </a:t>
                      </a:r>
                      <a:endParaRPr lang="en-GB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191" marR="23191" marT="0" marB="0"/>
                </a:tc>
                <a:extLst>
                  <a:ext uri="{0D108BD9-81ED-4DB2-BD59-A6C34878D82A}">
                    <a16:rowId xmlns:a16="http://schemas.microsoft.com/office/drawing/2014/main" val="1229012212"/>
                  </a:ext>
                </a:extLst>
              </a:tr>
              <a:tr h="45692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dirty="0">
                          <a:effectLst/>
                        </a:rPr>
                        <a:t>Sut </a:t>
                      </a:r>
                      <a:r>
                        <a:rPr lang="en-GB" sz="1200" dirty="0" err="1">
                          <a:effectLst/>
                        </a:rPr>
                        <a:t>mae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ymchwil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flaenorol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wedi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dylanwadu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ar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eich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methodoleg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a'ch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dulliau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ymchwil</a:t>
                      </a:r>
                      <a:r>
                        <a:rPr lang="en-GB" sz="1200" dirty="0">
                          <a:effectLst/>
                        </a:rPr>
                        <a:t> </a:t>
                      </a:r>
                      <a:r>
                        <a:rPr lang="en-GB" sz="1200" dirty="0" err="1">
                          <a:effectLst/>
                        </a:rPr>
                        <a:t>arfaethedig</a:t>
                      </a:r>
                      <a:r>
                        <a:rPr lang="en-GB" sz="1200" dirty="0">
                          <a:effectLst/>
                        </a:rPr>
                        <a:t>?</a:t>
                      </a: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23191" marR="23191" marT="0" marB="0"/>
                </a:tc>
                <a:extLst>
                  <a:ext uri="{0D108BD9-81ED-4DB2-BD59-A6C34878D82A}">
                    <a16:rowId xmlns:a16="http://schemas.microsoft.com/office/drawing/2014/main" val="3062371783"/>
                  </a:ext>
                </a:extLst>
              </a:tr>
            </a:tbl>
          </a:graphicData>
        </a:graphic>
      </p:graphicFrame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5E9C5C9A-B1FA-6846-6DED-E12AD19E73B6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5473662"/>
              </p:ext>
            </p:extLst>
          </p:nvPr>
        </p:nvGraphicFramePr>
        <p:xfrm>
          <a:off x="6217919" y="299259"/>
          <a:ext cx="4472247" cy="93896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72247">
                  <a:extLst>
                    <a:ext uri="{9D8B030D-6E8A-4147-A177-3AD203B41FA5}">
                      <a16:colId xmlns:a16="http://schemas.microsoft.com/office/drawing/2014/main" val="2006444198"/>
                    </a:ext>
                  </a:extLst>
                </a:gridCol>
              </a:tblGrid>
              <a:tr h="879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What previous research has already been done on this topic?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>
                          <a:effectLst/>
                        </a:rPr>
                        <a:t> </a:t>
                      </a:r>
                      <a:endParaRPr lang="en-GB" sz="12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933" marR="23933" marT="0" marB="0"/>
                </a:tc>
                <a:extLst>
                  <a:ext uri="{0D108BD9-81ED-4DB2-BD59-A6C34878D82A}">
                    <a16:rowId xmlns:a16="http://schemas.microsoft.com/office/drawing/2014/main" val="2908277048"/>
                  </a:ext>
                </a:extLst>
              </a:tr>
              <a:tr h="87917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Who did it, when and perhaps why?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933" marR="23933" marT="0" marB="0"/>
                </a:tc>
                <a:extLst>
                  <a:ext uri="{0D108BD9-81ED-4DB2-BD59-A6C34878D82A}">
                    <a16:rowId xmlns:a16="http://schemas.microsoft.com/office/drawing/2014/main" val="4193592352"/>
                  </a:ext>
                </a:extLst>
              </a:tr>
              <a:tr h="879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What conclusions did previous researchers reach?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933" marR="23933" marT="0" marB="0"/>
                </a:tc>
                <a:extLst>
                  <a:ext uri="{0D108BD9-81ED-4DB2-BD59-A6C34878D82A}">
                    <a16:rowId xmlns:a16="http://schemas.microsoft.com/office/drawing/2014/main" val="2011670219"/>
                  </a:ext>
                </a:extLst>
              </a:tr>
              <a:tr h="879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How relevant are these conclusions today generally and for your own research?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933" marR="23933" marT="0" marB="0"/>
                </a:tc>
                <a:extLst>
                  <a:ext uri="{0D108BD9-81ED-4DB2-BD59-A6C34878D82A}">
                    <a16:rowId xmlns:a16="http://schemas.microsoft.com/office/drawing/2014/main" val="961096822"/>
                  </a:ext>
                </a:extLst>
              </a:tr>
              <a:tr h="879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How will your research build on previous research?  How is it similar or different?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200" kern="100" dirty="0">
                          <a:effectLst/>
                        </a:rPr>
                        <a:t> </a:t>
                      </a:r>
                      <a:endParaRPr lang="en-GB" sz="12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933" marR="23933" marT="0" marB="0"/>
                </a:tc>
                <a:extLst>
                  <a:ext uri="{0D108BD9-81ED-4DB2-BD59-A6C34878D82A}">
                    <a16:rowId xmlns:a16="http://schemas.microsoft.com/office/drawing/2014/main" val="4020969392"/>
                  </a:ext>
                </a:extLst>
              </a:tr>
              <a:tr h="879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What theories, models or practices are particularly relevant to prepare or analyse your research topic and findings?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>
                          <a:effectLst/>
                        </a:rPr>
                        <a:t> </a:t>
                      </a:r>
                      <a:endParaRPr lang="en-GB" sz="1100" kern="10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933" marR="23933" marT="0" marB="0"/>
                </a:tc>
                <a:extLst>
                  <a:ext uri="{0D108BD9-81ED-4DB2-BD59-A6C34878D82A}">
                    <a16:rowId xmlns:a16="http://schemas.microsoft.com/office/drawing/2014/main" val="3937516316"/>
                  </a:ext>
                </a:extLst>
              </a:tr>
              <a:tr h="41638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en-GB" sz="1100" kern="100" dirty="0">
                          <a:effectLst/>
                        </a:rPr>
                        <a:t>How has previous research influenced your own intended research methodology and methods?</a:t>
                      </a:r>
                      <a:endParaRPr lang="en-GB" sz="1100" kern="100" dirty="0">
                        <a:effectLst/>
                        <a:latin typeface="Aptos" panose="020B0004020202020204" pitchFamily="34" charset="0"/>
                        <a:ea typeface="Aptos" panose="020B00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23933" marR="23933" marT="0" marB="0"/>
                </a:tc>
                <a:extLst>
                  <a:ext uri="{0D108BD9-81ED-4DB2-BD59-A6C34878D82A}">
                    <a16:rowId xmlns:a16="http://schemas.microsoft.com/office/drawing/2014/main" val="27078808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61214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A283D-F982-72AF-E5B9-F9F63405C5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i="1" dirty="0">
                <a:solidFill>
                  <a:schemeClr val="accent1"/>
                </a:solidFill>
                <a:latin typeface="+mn-lt"/>
              </a:rPr>
              <a:t>              </a:t>
            </a:r>
            <a:r>
              <a:rPr lang="en-GB" b="1" dirty="0" err="1"/>
              <a:t>Methodoleg</a:t>
            </a:r>
            <a:br>
              <a:rPr lang="en-GB" b="1" dirty="0"/>
            </a:br>
            <a:r>
              <a:rPr lang="en-GB" b="1" i="1" dirty="0">
                <a:solidFill>
                  <a:schemeClr val="accent1"/>
                </a:solidFill>
                <a:latin typeface="+mn-lt"/>
              </a:rPr>
              <a:t>              Methodology</a:t>
            </a:r>
            <a:r>
              <a:rPr lang="en-GB" b="1" dirty="0"/>
              <a:t>                   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9BB1A82-CCA6-673A-4373-0917185AD84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/>
              <a:t>Mae </a:t>
            </a:r>
            <a:r>
              <a:rPr lang="en-GB" dirty="0" err="1"/>
              <a:t>methodoleg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cyfiawnhau</a:t>
            </a:r>
            <a:r>
              <a:rPr lang="en-GB" dirty="0"/>
              <a:t> </a:t>
            </a:r>
            <a:r>
              <a:rPr lang="en-GB" b="1" u="sng" dirty="0"/>
              <a:t>pam</a:t>
            </a:r>
            <a:r>
              <a:rPr lang="en-GB" dirty="0"/>
              <a:t> y </a:t>
            </a:r>
            <a:r>
              <a:rPr lang="en-GB" dirty="0" err="1"/>
              <a:t>dyluniwyd</a:t>
            </a:r>
            <a:r>
              <a:rPr lang="en-GB" dirty="0"/>
              <a:t> </a:t>
            </a:r>
            <a:r>
              <a:rPr lang="en-GB" dirty="0" err="1"/>
              <a:t>astudiaeth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ffordd</a:t>
            </a:r>
            <a:r>
              <a:rPr lang="en-GB" dirty="0"/>
              <a:t> </a:t>
            </a:r>
            <a:r>
              <a:rPr lang="en-GB" dirty="0" err="1"/>
              <a:t>benodol</a:t>
            </a:r>
            <a:r>
              <a:rPr lang="en-GB" dirty="0"/>
              <a:t>.  </a:t>
            </a:r>
          </a:p>
          <a:p>
            <a:pPr marL="0" indent="0">
              <a:buNone/>
            </a:pPr>
            <a:r>
              <a:rPr lang="en-GB" dirty="0" err="1"/>
              <a:t>Wrth</a:t>
            </a:r>
            <a:r>
              <a:rPr lang="en-GB" dirty="0"/>
              <a:t> </a:t>
            </a:r>
            <a:r>
              <a:rPr lang="en-GB" dirty="0" err="1"/>
              <a:t>ysgrifennu'r</a:t>
            </a:r>
            <a:r>
              <a:rPr lang="en-GB" dirty="0"/>
              <a:t> </a:t>
            </a:r>
            <a:r>
              <a:rPr lang="en-GB" dirty="0" err="1"/>
              <a:t>fethodoleg</a:t>
            </a:r>
            <a:r>
              <a:rPr lang="en-GB" dirty="0"/>
              <a:t> </a:t>
            </a:r>
            <a:r>
              <a:rPr lang="en-GB" dirty="0" err="1"/>
              <a:t>rydych</a:t>
            </a:r>
            <a:r>
              <a:rPr lang="en-GB" dirty="0"/>
              <a:t> </a:t>
            </a:r>
            <a:r>
              <a:rPr lang="en-GB" dirty="0" err="1"/>
              <a:t>chi'n</a:t>
            </a:r>
            <a:r>
              <a:rPr lang="en-GB" dirty="0"/>
              <a:t> nodi:</a:t>
            </a:r>
          </a:p>
          <a:p>
            <a:pPr marL="0" indent="0">
              <a:buNone/>
            </a:pPr>
            <a:r>
              <a:rPr lang="en-GB" b="1" dirty="0"/>
              <a:t>1. Y dull </a:t>
            </a:r>
            <a:r>
              <a:rPr lang="en-GB" b="1" dirty="0" err="1"/>
              <a:t>gweithredu</a:t>
            </a:r>
            <a:r>
              <a:rPr lang="en-GB" b="1" dirty="0"/>
              <a:t>:</a:t>
            </a:r>
            <a:r>
              <a:rPr lang="en-GB" dirty="0"/>
              <a:t> </a:t>
            </a:r>
            <a:r>
              <a:rPr lang="en-GB" dirty="0" err="1"/>
              <a:t>P'un</a:t>
            </a:r>
            <a:r>
              <a:rPr lang="en-GB" dirty="0"/>
              <a:t> a </a:t>
            </a:r>
            <a:r>
              <a:rPr lang="en-GB" dirty="0" err="1"/>
              <a:t>yw'r</a:t>
            </a:r>
            <a:r>
              <a:rPr lang="en-GB" dirty="0"/>
              <a:t> data a </a:t>
            </a:r>
            <a:r>
              <a:rPr lang="en-GB" dirty="0" err="1"/>
              <a:t>gesglir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seiliedig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rifau</a:t>
            </a:r>
            <a:r>
              <a:rPr lang="en-GB" dirty="0"/>
              <a:t> (</a:t>
            </a:r>
            <a:r>
              <a:rPr lang="en-GB" dirty="0" err="1"/>
              <a:t>meintiol</a:t>
            </a:r>
            <a:r>
              <a:rPr lang="en-GB" dirty="0"/>
              <a:t>) neu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seiliedig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eiriau</a:t>
            </a:r>
            <a:r>
              <a:rPr lang="en-GB" dirty="0"/>
              <a:t>/barn (</a:t>
            </a:r>
            <a:r>
              <a:rPr lang="en-GB" dirty="0" err="1"/>
              <a:t>ansoddol</a:t>
            </a:r>
            <a:r>
              <a:rPr lang="en-GB" dirty="0"/>
              <a:t>).</a:t>
            </a:r>
          </a:p>
          <a:p>
            <a:pPr marL="0" indent="0">
              <a:buNone/>
            </a:pPr>
            <a:r>
              <a:rPr lang="en-GB" b="1" dirty="0"/>
              <a:t>2. Yr offer:</a:t>
            </a:r>
            <a:r>
              <a:rPr lang="en-GB" dirty="0"/>
              <a:t> Y </a:t>
            </a:r>
            <a:r>
              <a:rPr lang="en-GB" dirty="0" err="1"/>
              <a:t>dulliau</a:t>
            </a:r>
            <a:r>
              <a:rPr lang="en-GB" dirty="0"/>
              <a:t> </a:t>
            </a:r>
            <a:r>
              <a:rPr lang="en-GB" dirty="0" err="1"/>
              <a:t>penodol</a:t>
            </a:r>
            <a:r>
              <a:rPr lang="en-GB" dirty="0"/>
              <a:t> a </a:t>
            </a:r>
            <a:r>
              <a:rPr lang="en-GB" dirty="0" err="1"/>
              <a:t>ddefnyddir</a:t>
            </a:r>
            <a:r>
              <a:rPr lang="en-GB" dirty="0"/>
              <a:t>, </a:t>
            </a:r>
            <a:r>
              <a:rPr lang="en-GB" dirty="0" err="1"/>
              <a:t>megis</a:t>
            </a:r>
            <a:r>
              <a:rPr lang="en-GB" dirty="0"/>
              <a:t> </a:t>
            </a:r>
            <a:r>
              <a:rPr lang="en-GB" dirty="0" err="1"/>
              <a:t>arolygon</a:t>
            </a:r>
            <a:r>
              <a:rPr lang="en-GB" dirty="0"/>
              <a:t>, </a:t>
            </a:r>
            <a:r>
              <a:rPr lang="en-GB" dirty="0" err="1"/>
              <a:t>cyfweliadau</a:t>
            </a:r>
            <a:r>
              <a:rPr lang="en-GB" dirty="0"/>
              <a:t>, </a:t>
            </a:r>
            <a:r>
              <a:rPr lang="en-GB" dirty="0" err="1"/>
              <a:t>holiaduron</a:t>
            </a:r>
            <a:r>
              <a:rPr lang="en-GB" dirty="0"/>
              <a:t> (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) neu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gael</a:t>
            </a:r>
            <a:r>
              <a:rPr lang="en-GB" dirty="0"/>
              <a:t> </a:t>
            </a:r>
            <a:r>
              <a:rPr lang="en-GB" dirty="0" err="1"/>
              <a:t>mynediad</a:t>
            </a:r>
            <a:r>
              <a:rPr lang="en-GB" dirty="0"/>
              <a:t> at </a:t>
            </a:r>
            <a:r>
              <a:rPr lang="en-GB" dirty="0" err="1"/>
              <a:t>wybodaeth</a:t>
            </a:r>
            <a:r>
              <a:rPr lang="en-GB" dirty="0"/>
              <a:t> </a:t>
            </a:r>
            <a:r>
              <a:rPr lang="en-GB" dirty="0" err="1"/>
              <a:t>bresennol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</a:t>
            </a:r>
            <a:r>
              <a:rPr lang="en-GB" dirty="0" err="1"/>
              <a:t>ddefnyddio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desg</a:t>
            </a:r>
            <a:r>
              <a:rPr lang="en-GB" dirty="0"/>
              <a:t> (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eilaidd</a:t>
            </a:r>
            <a:r>
              <a:rPr lang="en-GB" dirty="0"/>
              <a:t>)</a:t>
            </a:r>
          </a:p>
          <a:p>
            <a:pPr marL="0" indent="0">
              <a:buNone/>
            </a:pPr>
            <a:r>
              <a:rPr lang="en-GB" b="1" dirty="0"/>
              <a:t>3. Y </a:t>
            </a:r>
            <a:r>
              <a:rPr lang="en-GB" b="1" dirty="0" err="1"/>
              <a:t>rhesymeg</a:t>
            </a:r>
            <a:r>
              <a:rPr lang="en-GB" b="1" dirty="0"/>
              <a:t>:</a:t>
            </a:r>
            <a:r>
              <a:rPr lang="en-GB" dirty="0"/>
              <a:t> Pam y </a:t>
            </a:r>
            <a:r>
              <a:rPr lang="en-GB" dirty="0" err="1"/>
              <a:t>dewiswyd</a:t>
            </a:r>
            <a:r>
              <a:rPr lang="en-GB" dirty="0"/>
              <a:t> y </a:t>
            </a:r>
            <a:r>
              <a:rPr lang="en-GB" dirty="0" err="1"/>
              <a:t>dulliau</a:t>
            </a:r>
            <a:r>
              <a:rPr lang="en-GB" dirty="0"/>
              <a:t> </a:t>
            </a:r>
            <a:r>
              <a:rPr lang="en-GB" dirty="0" err="1"/>
              <a:t>penodol</a:t>
            </a:r>
            <a:r>
              <a:rPr lang="en-GB" dirty="0"/>
              <a:t> </a:t>
            </a:r>
            <a:r>
              <a:rPr lang="en-GB" dirty="0" err="1"/>
              <a:t>hyn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ateb</a:t>
            </a:r>
            <a:r>
              <a:rPr lang="en-GB" dirty="0"/>
              <a:t> y </a:t>
            </a:r>
            <a:r>
              <a:rPr lang="en-GB" dirty="0" err="1"/>
              <a:t>cwestiwn</a:t>
            </a:r>
            <a:endParaRPr lang="en-GB" dirty="0"/>
          </a:p>
          <a:p>
            <a:pPr marL="0" indent="0" algn="r">
              <a:buNone/>
            </a:pPr>
            <a:r>
              <a:rPr lang="en-GB" sz="1400" dirty="0"/>
              <a:t>(PCYDDS, 2026)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B19EE6-AB05-1D0A-76FE-536F3806CC5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A research methodology justifies </a:t>
            </a:r>
            <a:r>
              <a:rPr lang="en-GB" b="1" i="1" u="sng" dirty="0">
                <a:solidFill>
                  <a:schemeClr val="accent1">
                    <a:lumMod val="75000"/>
                  </a:schemeClr>
                </a:solidFill>
              </a:rPr>
              <a:t>why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 a study was designed a certain way.  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When writing the methodology you identify: </a:t>
            </a:r>
          </a:p>
          <a:p>
            <a:pPr marL="0" indent="0">
              <a:buNone/>
            </a:pP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1.The approach: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 Whether the data collected is numbers-based (quantitative) or words/opinions-based (qualitative).</a:t>
            </a:r>
          </a:p>
          <a:p>
            <a:pPr marL="0" indent="0">
              <a:buNone/>
            </a:pP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2.The tools: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 The specific methods used, such as surveys, interviews, questionnaires (Primary research) or to access existing information using desk-based research (Secondary research)</a:t>
            </a:r>
          </a:p>
          <a:p>
            <a:pPr marL="0" indent="0">
              <a:buNone/>
            </a:pP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3.The rationale:</a:t>
            </a: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 Why these specific approaches were chosen to answer the question</a:t>
            </a:r>
          </a:p>
          <a:p>
            <a:pPr marL="0" indent="0" algn="r">
              <a:buNone/>
            </a:pPr>
            <a:r>
              <a:rPr lang="en-GB" sz="1000" i="1" dirty="0">
                <a:solidFill>
                  <a:schemeClr val="accent1">
                    <a:lumMod val="75000"/>
                  </a:schemeClr>
                </a:solidFill>
              </a:rPr>
              <a:t>(UWTSD, 2026)</a:t>
            </a:r>
            <a:endParaRPr lang="en-GB" sz="1400" i="1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57732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DA1D2-4B0C-3193-55A0-F324AED829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err="1"/>
              <a:t>Ymchwil</a:t>
            </a:r>
            <a:r>
              <a:rPr lang="en-GB" b="1" dirty="0"/>
              <a:t> </a:t>
            </a:r>
            <a:r>
              <a:rPr lang="en-GB" b="1" dirty="0" err="1"/>
              <a:t>gynradd</a:t>
            </a:r>
            <a:r>
              <a:rPr lang="en-GB" b="1" dirty="0"/>
              <a:t> neu </a:t>
            </a:r>
            <a:r>
              <a:rPr lang="en-GB" b="1" dirty="0" err="1"/>
              <a:t>eilaidd</a:t>
            </a:r>
            <a:r>
              <a:rPr lang="en-GB" b="1" dirty="0"/>
              <a:t>?</a:t>
            </a:r>
            <a:br>
              <a:rPr lang="en-GB" dirty="0"/>
            </a:b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Primary or Secondary Research?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1B4DB5-4425-6973-CF77-DDC854C97B9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Gynradd</a:t>
            </a:r>
            <a:r>
              <a:rPr lang="en-GB" dirty="0"/>
              <a:t>: Data </a:t>
            </a:r>
            <a:r>
              <a:rPr lang="en-GB" dirty="0" err="1"/>
              <a:t>gwreiddiol</a:t>
            </a:r>
            <a:r>
              <a:rPr lang="en-GB" dirty="0"/>
              <a:t> a </a:t>
            </a:r>
            <a:r>
              <a:rPr lang="en-GB" dirty="0" err="1"/>
              <a:t>gasglwyd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uniongyrchol</a:t>
            </a:r>
            <a:endParaRPr lang="en-GB" dirty="0"/>
          </a:p>
          <a:p>
            <a:pPr lvl="0"/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Eilaidd</a:t>
            </a:r>
            <a:r>
              <a:rPr lang="en-GB" dirty="0"/>
              <a:t>: </a:t>
            </a:r>
            <a:r>
              <a:rPr lang="en-GB" dirty="0" err="1"/>
              <a:t>Dadansoddi</a:t>
            </a:r>
            <a:r>
              <a:rPr lang="en-GB" dirty="0"/>
              <a:t> data </a:t>
            </a:r>
            <a:r>
              <a:rPr lang="en-GB" dirty="0" err="1"/>
              <a:t>presennol</a:t>
            </a:r>
            <a:endParaRPr lang="en-GB" dirty="0"/>
          </a:p>
          <a:p>
            <a:pPr lvl="0"/>
            <a:r>
              <a:rPr lang="en-GB" dirty="0" err="1"/>
              <a:t>Mae'r</a:t>
            </a:r>
            <a:r>
              <a:rPr lang="en-GB" dirty="0"/>
              <a:t> </a:t>
            </a:r>
            <a:r>
              <a:rPr lang="en-GB" dirty="0" err="1"/>
              <a:t>ddau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hanfodol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academaidd</a:t>
            </a:r>
            <a:r>
              <a:rPr lang="en-GB" dirty="0"/>
              <a:t> </a:t>
            </a:r>
            <a:r>
              <a:rPr lang="en-GB" sz="1000" dirty="0"/>
              <a:t>(PCYDDS, 2026)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8E2A55-9225-47AE-9137-D946F707796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Primary Research: Original data collected firsthand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Secondary Research: Analysis of existing data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Both are essential in academic research            </a:t>
            </a:r>
            <a:r>
              <a:rPr lang="en-GB" sz="1000" i="1" dirty="0">
                <a:solidFill>
                  <a:schemeClr val="accent1">
                    <a:lumMod val="75000"/>
                  </a:schemeClr>
                </a:solidFill>
              </a:rPr>
              <a:t>(UWTSD, 2026)</a:t>
            </a:r>
          </a:p>
          <a:p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10052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BF909-E8EB-ED91-F051-D497136A01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3200" b="1" dirty="0" err="1">
                <a:latin typeface="+mn-lt"/>
              </a:rPr>
              <a:t>Ymchwil</a:t>
            </a:r>
            <a:r>
              <a:rPr lang="en-GB" sz="3200" b="1" dirty="0">
                <a:latin typeface="+mn-lt"/>
              </a:rPr>
              <a:t> </a:t>
            </a:r>
            <a:r>
              <a:rPr lang="en-GB" sz="3200" b="1" dirty="0" err="1">
                <a:latin typeface="+mn-lt"/>
              </a:rPr>
              <a:t>gynradd</a:t>
            </a:r>
            <a:r>
              <a:rPr lang="en-GB" sz="3200" b="1" dirty="0">
                <a:latin typeface="+mn-lt"/>
              </a:rPr>
              <a:t> : </a:t>
            </a:r>
            <a:r>
              <a:rPr lang="en-GB" sz="3200" b="1" dirty="0" err="1">
                <a:latin typeface="+mn-lt"/>
              </a:rPr>
              <a:t>Diffiniadau</a:t>
            </a:r>
            <a:r>
              <a:rPr lang="en-GB" sz="3200" b="1" dirty="0">
                <a:latin typeface="+mn-lt"/>
              </a:rPr>
              <a:t> a </a:t>
            </a:r>
            <a:r>
              <a:rPr lang="en-GB" sz="3200" b="1" dirty="0" err="1">
                <a:latin typeface="+mn-lt"/>
              </a:rPr>
              <a:t>dulliau</a:t>
            </a:r>
            <a:br>
              <a:rPr lang="en-GB" sz="3200" dirty="0"/>
            </a:br>
            <a:r>
              <a:rPr lang="en-GB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Primary Research: Definition and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BE2B28-2797-1C10-2ED7-42A2B7BFA2BB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 err="1"/>
              <a:t>Diffiniad</a:t>
            </a:r>
            <a:r>
              <a:rPr lang="en-GB" dirty="0"/>
              <a:t>: Data a </a:t>
            </a:r>
            <a:r>
              <a:rPr lang="en-GB" dirty="0" err="1"/>
              <a:t>gasglwyd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uniongyrchol</a:t>
            </a:r>
            <a:r>
              <a:rPr lang="en-GB" dirty="0"/>
              <a:t> </a:t>
            </a:r>
            <a:r>
              <a:rPr lang="en-GB" dirty="0" err="1"/>
              <a:t>gan</a:t>
            </a:r>
            <a:r>
              <a:rPr lang="en-GB" dirty="0"/>
              <a:t> yr </a:t>
            </a:r>
            <a:r>
              <a:rPr lang="en-GB" dirty="0" err="1"/>
              <a:t>ymchwilydd</a:t>
            </a:r>
            <a:endParaRPr lang="en-GB" dirty="0"/>
          </a:p>
          <a:p>
            <a:pPr lvl="0"/>
            <a:r>
              <a:rPr lang="en-GB" dirty="0" err="1"/>
              <a:t>Dulliau</a:t>
            </a:r>
            <a:r>
              <a:rPr lang="en-GB" dirty="0"/>
              <a:t> </a:t>
            </a:r>
            <a:r>
              <a:rPr lang="en-GB" dirty="0" err="1"/>
              <a:t>cyffredin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Arolygon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Cyfweliadau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Arbrofion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Arsylwadau</a:t>
            </a:r>
            <a:r>
              <a:rPr lang="en-GB" dirty="0"/>
              <a:t>                </a:t>
            </a:r>
            <a:r>
              <a:rPr lang="en-GB" sz="1000" dirty="0"/>
              <a:t>(PCYDDS, 2026)</a:t>
            </a:r>
            <a:r>
              <a:rPr lang="en-GB" dirty="0"/>
              <a:t>   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417BCDD-56AD-E9D4-8C8F-25768103F2F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Definition: Data collected directly by the researcher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Common methods: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Surveys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Interviews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Experiments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Observations           </a:t>
            </a:r>
            <a:r>
              <a:rPr lang="en-GB" sz="1000" i="1" dirty="0">
                <a:solidFill>
                  <a:schemeClr val="accent1">
                    <a:lumMod val="75000"/>
                  </a:schemeClr>
                </a:solidFill>
              </a:rPr>
              <a:t>(UWTSD, 2026)</a:t>
            </a:r>
          </a:p>
          <a:p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2561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88F80-CFC8-6C51-8C06-0CD93BA65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err="1">
                <a:latin typeface="+mn-lt"/>
              </a:rPr>
              <a:t>Rhesymegol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ar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gyfer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ymchwil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sylfaenol</a:t>
            </a:r>
            <a:br>
              <a:rPr lang="en-GB" sz="2800" b="1" dirty="0">
                <a:latin typeface="+mn-lt"/>
              </a:rPr>
            </a:br>
            <a:r>
              <a:rPr lang="en-GB" sz="2800" b="1" i="1" dirty="0">
                <a:solidFill>
                  <a:schemeClr val="accent1"/>
                </a:solidFill>
                <a:latin typeface="+mn-lt"/>
              </a:rPr>
              <a:t>Rationale for primary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65069B-8E6A-D1CE-24B3-29191355CC2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 err="1"/>
              <a:t>Casglu</a:t>
            </a:r>
            <a:r>
              <a:rPr lang="en-GB" b="1" dirty="0"/>
              <a:t> data </a:t>
            </a:r>
            <a:r>
              <a:rPr lang="en-GB" b="1" dirty="0" err="1"/>
              <a:t>cyfredol</a:t>
            </a:r>
            <a:r>
              <a:rPr lang="en-GB" dirty="0"/>
              <a:t> </a:t>
            </a:r>
            <a:r>
              <a:rPr lang="en-GB" dirty="0" err="1"/>
              <a:t>lle</a:t>
            </a:r>
            <a:r>
              <a:rPr lang="en-GB" dirty="0"/>
              <a:t> gall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bresennol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wedi</a:t>
            </a:r>
            <a:r>
              <a:rPr lang="en-GB" dirty="0"/>
              <a:t> </a:t>
            </a:r>
            <a:r>
              <a:rPr lang="en-GB" dirty="0" err="1"/>
              <a:t>dyddio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b="1" dirty="0"/>
              <a:t>Mynd </a:t>
            </a:r>
            <a:r>
              <a:rPr lang="en-GB" b="1" dirty="0" err="1"/>
              <a:t>i'r</a:t>
            </a:r>
            <a:r>
              <a:rPr lang="en-GB" b="1" dirty="0"/>
              <a:t> </a:t>
            </a:r>
            <a:r>
              <a:rPr lang="en-GB" b="1" dirty="0" err="1"/>
              <a:t>afael</a:t>
            </a:r>
            <a:r>
              <a:rPr lang="en-GB" b="1" dirty="0"/>
              <a:t> â </a:t>
            </a:r>
            <a:r>
              <a:rPr lang="en-GB" b="1" dirty="0" err="1"/>
              <a:t>chwestiwn</a:t>
            </a:r>
            <a:r>
              <a:rPr lang="en-GB" b="1" dirty="0"/>
              <a:t> </a:t>
            </a:r>
            <a:r>
              <a:rPr lang="en-GB" b="1" dirty="0" err="1"/>
              <a:t>ymchwil</a:t>
            </a:r>
            <a:r>
              <a:rPr lang="en-GB" b="1" dirty="0"/>
              <a:t> </a:t>
            </a:r>
            <a:r>
              <a:rPr lang="en-GB" b="1" dirty="0" err="1"/>
              <a:t>penodol</a:t>
            </a:r>
            <a:r>
              <a:rPr lang="en-GB" dirty="0"/>
              <a:t> </a:t>
            </a:r>
            <a:r>
              <a:rPr lang="en-GB" dirty="0" err="1"/>
              <a:t>nad</a:t>
            </a:r>
            <a:r>
              <a:rPr lang="en-GB" dirty="0"/>
              <a:t>  </a:t>
            </a:r>
            <a:r>
              <a:rPr lang="en-GB" dirty="0" err="1"/>
              <a:t>yw</a:t>
            </a:r>
            <a:r>
              <a:rPr lang="en-GB" dirty="0"/>
              <a:t> </a:t>
            </a:r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ateb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llawn</a:t>
            </a:r>
            <a:r>
              <a:rPr lang="en-GB" dirty="0"/>
              <a:t> </a:t>
            </a:r>
            <a:r>
              <a:rPr lang="en-GB" dirty="0" err="1"/>
              <a:t>mewn</a:t>
            </a:r>
            <a:r>
              <a:rPr lang="en-GB" dirty="0"/>
              <a:t> </a:t>
            </a:r>
            <a:r>
              <a:rPr lang="en-GB" dirty="0" err="1"/>
              <a:t>astudiaethau</a:t>
            </a:r>
            <a:r>
              <a:rPr lang="en-GB" dirty="0"/>
              <a:t> </a:t>
            </a:r>
            <a:r>
              <a:rPr lang="en-GB" dirty="0" err="1"/>
              <a:t>blaenorol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b="1" dirty="0"/>
              <a:t>Cael </a:t>
            </a:r>
            <a:r>
              <a:rPr lang="en-GB" b="1" dirty="0" err="1"/>
              <a:t>mewnwelediadau</a:t>
            </a:r>
            <a:r>
              <a:rPr lang="en-GB" b="1" dirty="0"/>
              <a:t> </a:t>
            </a:r>
            <a:r>
              <a:rPr lang="en-GB" b="1" dirty="0" err="1"/>
              <a:t>uniongyrchol</a:t>
            </a:r>
            <a:r>
              <a:rPr lang="en-GB" b="1" dirty="0"/>
              <a:t> </a:t>
            </a:r>
            <a:r>
              <a:rPr lang="en-GB" b="1" dirty="0" err="1"/>
              <a:t>gan</a:t>
            </a:r>
            <a:r>
              <a:rPr lang="en-GB" b="1" dirty="0"/>
              <a:t> </a:t>
            </a:r>
            <a:r>
              <a:rPr lang="en-GB" b="1" dirty="0" err="1"/>
              <a:t>gyfranogwyr</a:t>
            </a:r>
            <a:r>
              <a:rPr lang="en-GB" dirty="0"/>
              <a:t> am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profiadau</a:t>
            </a:r>
            <a:r>
              <a:rPr lang="en-GB" dirty="0"/>
              <a:t>,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canfyddiadau</a:t>
            </a:r>
            <a:r>
              <a:rPr lang="en-GB" dirty="0"/>
              <a:t> neu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hymddygiad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b="1" dirty="0" err="1"/>
              <a:t>Llenwi</a:t>
            </a:r>
            <a:r>
              <a:rPr lang="en-GB" b="1" dirty="0"/>
              <a:t> </a:t>
            </a:r>
            <a:r>
              <a:rPr lang="en-GB" b="1" dirty="0" err="1"/>
              <a:t>bylchau</a:t>
            </a:r>
            <a:r>
              <a:rPr lang="en-GB" b="1" dirty="0"/>
              <a:t> </a:t>
            </a:r>
            <a:r>
              <a:rPr lang="en-GB" b="1" dirty="0" err="1"/>
              <a:t>yn</a:t>
            </a:r>
            <a:r>
              <a:rPr lang="en-GB" b="1" dirty="0"/>
              <a:t> y </a:t>
            </a:r>
            <a:r>
              <a:rPr lang="en-GB" b="1" dirty="0" err="1"/>
              <a:t>llenyddiaeth</a:t>
            </a:r>
            <a:r>
              <a:rPr lang="en-GB" dirty="0"/>
              <a:t> </a:t>
            </a:r>
            <a:r>
              <a:rPr lang="en-GB" dirty="0" err="1"/>
              <a:t>lle</a:t>
            </a:r>
            <a:r>
              <a:rPr lang="en-GB" dirty="0"/>
              <a:t> </a:t>
            </a:r>
            <a:r>
              <a:rPr lang="en-GB" dirty="0" err="1"/>
              <a:t>mae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eilaidd</a:t>
            </a:r>
            <a:r>
              <a:rPr lang="en-GB" dirty="0"/>
              <a:t> </a:t>
            </a:r>
            <a:r>
              <a:rPr lang="en-GB" dirty="0" err="1"/>
              <a:t>cyfyngedig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bodoli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b="1" dirty="0" err="1"/>
              <a:t>Cynhyrchu</a:t>
            </a:r>
            <a:r>
              <a:rPr lang="en-GB" b="1" dirty="0"/>
              <a:t> </a:t>
            </a:r>
            <a:r>
              <a:rPr lang="en-GB" b="1" dirty="0" err="1"/>
              <a:t>canfyddiadau</a:t>
            </a:r>
            <a:r>
              <a:rPr lang="en-GB" b="1" dirty="0"/>
              <a:t> </a:t>
            </a:r>
            <a:r>
              <a:rPr lang="en-GB" b="1" dirty="0" err="1"/>
              <a:t>gwreiddiol</a:t>
            </a:r>
            <a:r>
              <a:rPr lang="en-GB" dirty="0"/>
              <a:t>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cyfrannu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newydd</a:t>
            </a:r>
            <a:r>
              <a:rPr lang="en-GB" dirty="0"/>
              <a:t> </a:t>
            </a:r>
            <a:r>
              <a:rPr lang="en-GB" dirty="0" err="1"/>
              <a:t>i'r</a:t>
            </a:r>
            <a:r>
              <a:rPr lang="en-GB" dirty="0"/>
              <a:t> </a:t>
            </a:r>
            <a:r>
              <a:rPr lang="en-GB" dirty="0" err="1"/>
              <a:t>maes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b="1" dirty="0"/>
              <a:t>Cael data </a:t>
            </a:r>
            <a:r>
              <a:rPr lang="en-GB" b="1" dirty="0" err="1"/>
              <a:t>sy'n</a:t>
            </a:r>
            <a:r>
              <a:rPr lang="en-GB" b="1" dirty="0"/>
              <a:t> </a:t>
            </a:r>
            <a:r>
              <a:rPr lang="en-GB" b="1" dirty="0" err="1"/>
              <a:t>benodol</a:t>
            </a:r>
            <a:r>
              <a:rPr lang="en-GB" b="1" dirty="0"/>
              <a:t> </a:t>
            </a:r>
            <a:r>
              <a:rPr lang="en-GB" b="1" dirty="0" err="1"/>
              <a:t>i'r</a:t>
            </a:r>
            <a:r>
              <a:rPr lang="en-GB" b="1" dirty="0"/>
              <a:t> </a:t>
            </a:r>
            <a:r>
              <a:rPr lang="en-GB" b="1" dirty="0" err="1"/>
              <a:t>cyd-destun</a:t>
            </a:r>
            <a:r>
              <a:rPr lang="en-GB" b="1" dirty="0"/>
              <a:t>, y </a:t>
            </a:r>
            <a:r>
              <a:rPr lang="en-GB" dirty="0" err="1"/>
              <a:t>sefydliad</a:t>
            </a:r>
            <a:r>
              <a:rPr lang="en-GB" dirty="0"/>
              <a:t> </a:t>
            </a:r>
            <a:r>
              <a:rPr lang="en-GB" dirty="0" err="1"/>
              <a:t>neu'r</a:t>
            </a:r>
            <a:r>
              <a:rPr lang="en-GB" dirty="0"/>
              <a:t> </a:t>
            </a:r>
            <a:r>
              <a:rPr lang="en-GB" dirty="0" err="1"/>
              <a:t>grŵp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('</a:t>
            </a:r>
            <a:r>
              <a:rPr lang="en-GB" dirty="0" err="1"/>
              <a:t>poblogaeth</a:t>
            </a:r>
            <a:r>
              <a:rPr lang="en-GB" dirty="0"/>
              <a:t>')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cael</a:t>
            </a:r>
            <a:r>
              <a:rPr lang="en-GB" dirty="0"/>
              <a:t> </a:t>
            </a:r>
            <a:r>
              <a:rPr lang="en-GB" dirty="0" err="1"/>
              <a:t>ei</a:t>
            </a:r>
            <a:r>
              <a:rPr lang="en-GB" dirty="0"/>
              <a:t> </a:t>
            </a:r>
            <a:r>
              <a:rPr lang="en-GB" dirty="0" err="1"/>
              <a:t>astudio</a:t>
            </a:r>
            <a:r>
              <a:rPr lang="en-GB" dirty="0"/>
              <a:t>.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2CCC94F-4286-D257-3A16-188593AAFA1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62500" lnSpcReduction="20000"/>
          </a:bodyPr>
          <a:lstStyle/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collect current data</a:t>
            </a:r>
            <a:r>
              <a:rPr lang="en-GB" sz="2600" i="1" dirty="0">
                <a:solidFill>
                  <a:schemeClr val="accent1"/>
                </a:solidFill>
              </a:rPr>
              <a:t> where existing information may be outdated.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address a specific research question</a:t>
            </a:r>
            <a:r>
              <a:rPr lang="en-GB" sz="2600" i="1" dirty="0">
                <a:solidFill>
                  <a:schemeClr val="accent1"/>
                </a:solidFill>
              </a:rPr>
              <a:t> that has not been fully answered in previous studies.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gain direct insights from participants</a:t>
            </a:r>
            <a:r>
              <a:rPr lang="en-GB" sz="2600" i="1" dirty="0">
                <a:solidFill>
                  <a:schemeClr val="accent1"/>
                </a:solidFill>
              </a:rPr>
              <a:t> about their experiences, perceptions or behaviours.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fill gaps in the literature</a:t>
            </a:r>
            <a:r>
              <a:rPr lang="en-GB" sz="2600" i="1" dirty="0">
                <a:solidFill>
                  <a:schemeClr val="accent1"/>
                </a:solidFill>
              </a:rPr>
              <a:t> where limited secondary research exists.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generate original findings</a:t>
            </a:r>
            <a:r>
              <a:rPr lang="en-GB" sz="2600" i="1" dirty="0">
                <a:solidFill>
                  <a:schemeClr val="accent1"/>
                </a:solidFill>
              </a:rPr>
              <a:t> that contribute new knowledge to the field.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obtain data that are specific to the research context</a:t>
            </a:r>
            <a:r>
              <a:rPr lang="en-GB" sz="2600" i="1" dirty="0">
                <a:solidFill>
                  <a:schemeClr val="accent1"/>
                </a:solidFill>
              </a:rPr>
              <a:t>, organisation or group (‘population’) being studied.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08031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4C357-4CB9-7544-1CCC-5503D1CEF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dirty="0" err="1"/>
              <a:t>Crynodeb</a:t>
            </a:r>
            <a:r>
              <a:rPr lang="en-GB" b="1" dirty="0"/>
              <a:t>: </a:t>
            </a:r>
            <a:r>
              <a:rPr lang="en-GB" b="1" dirty="0" err="1"/>
              <a:t>Ymchwil</a:t>
            </a:r>
            <a:r>
              <a:rPr lang="en-GB" b="1" dirty="0"/>
              <a:t> </a:t>
            </a:r>
            <a:r>
              <a:rPr lang="en-GB" b="1" dirty="0" err="1"/>
              <a:t>gynradd</a:t>
            </a:r>
            <a:b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Summary: Primary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7B580B-E62D-C32B-C76B-C28B6AF9C6FA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dirty="0" err="1"/>
              <a:t>Cryfderau</a:t>
            </a:r>
            <a:endParaRPr lang="en-GB" dirty="0"/>
          </a:p>
          <a:p>
            <a:pPr lvl="0"/>
            <a:r>
              <a:rPr lang="en-GB" dirty="0" err="1"/>
              <a:t>Wedi'i</a:t>
            </a:r>
            <a:r>
              <a:rPr lang="en-GB" dirty="0"/>
              <a:t> </a:t>
            </a:r>
            <a:r>
              <a:rPr lang="en-GB" dirty="0" err="1"/>
              <a:t>deilwra</a:t>
            </a:r>
            <a:r>
              <a:rPr lang="en-GB" dirty="0"/>
              <a:t> </a:t>
            </a:r>
            <a:r>
              <a:rPr lang="en-GB" dirty="0" err="1"/>
              <a:t>i</a:t>
            </a:r>
            <a:r>
              <a:rPr lang="en-GB" dirty="0"/>
              <a:t> </a:t>
            </a:r>
            <a:r>
              <a:rPr lang="en-GB" dirty="0" err="1"/>
              <a:t>gwestiynau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penodol</a:t>
            </a:r>
            <a:endParaRPr lang="en-GB" dirty="0"/>
          </a:p>
          <a:p>
            <a:pPr lvl="0"/>
            <a:r>
              <a:rPr lang="en-GB" dirty="0"/>
              <a:t>Yn </a:t>
            </a:r>
            <a:r>
              <a:rPr lang="en-GB" dirty="0" err="1"/>
              <a:t>gyfredol</a:t>
            </a:r>
            <a:r>
              <a:rPr lang="en-GB" dirty="0"/>
              <a:t> ac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berthnasol</a:t>
            </a:r>
            <a:endParaRPr lang="en-GB" dirty="0"/>
          </a:p>
          <a:p>
            <a:pPr marL="0" indent="0">
              <a:buNone/>
            </a:pPr>
            <a:r>
              <a:rPr lang="en-GB" b="1" dirty="0" err="1"/>
              <a:t>Heriau</a:t>
            </a:r>
            <a:endParaRPr lang="en-GB" dirty="0"/>
          </a:p>
          <a:p>
            <a:pPr lvl="0"/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cymryd</a:t>
            </a:r>
            <a:r>
              <a:rPr lang="en-GB" dirty="0"/>
              <a:t> </a:t>
            </a:r>
            <a:r>
              <a:rPr lang="en-GB" dirty="0" err="1"/>
              <a:t>llawer</a:t>
            </a:r>
            <a:r>
              <a:rPr lang="en-GB" dirty="0"/>
              <a:t> o </a:t>
            </a:r>
            <a:r>
              <a:rPr lang="en-GB" dirty="0" err="1"/>
              <a:t>amser</a:t>
            </a:r>
            <a:r>
              <a:rPr lang="en-GB" dirty="0"/>
              <a:t> ac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ddwys</a:t>
            </a:r>
            <a:r>
              <a:rPr lang="en-GB" dirty="0"/>
              <a:t> o </a:t>
            </a:r>
            <a:r>
              <a:rPr lang="en-GB" dirty="0" err="1"/>
              <a:t>adnoddau</a:t>
            </a:r>
            <a:endParaRPr lang="en-GB" dirty="0"/>
          </a:p>
          <a:p>
            <a:pPr lvl="0"/>
            <a:r>
              <a:rPr lang="en-GB" dirty="0"/>
              <a:t>Gall </a:t>
            </a:r>
            <a:r>
              <a:rPr lang="en-GB" dirty="0" err="1"/>
              <a:t>gynnwys</a:t>
            </a:r>
            <a:r>
              <a:rPr lang="en-GB" dirty="0"/>
              <a:t> </a:t>
            </a:r>
            <a:r>
              <a:rPr lang="en-GB" dirty="0" err="1"/>
              <a:t>logisteg</a:t>
            </a:r>
            <a:r>
              <a:rPr lang="en-GB" dirty="0"/>
              <a:t> </a:t>
            </a:r>
            <a:r>
              <a:rPr lang="en-GB" dirty="0" err="1"/>
              <a:t>gymhleth</a:t>
            </a:r>
            <a:r>
              <a:rPr lang="en-GB" dirty="0"/>
              <a:t> </a:t>
            </a:r>
          </a:p>
          <a:p>
            <a:pPr marL="0" indent="0" algn="r">
              <a:buNone/>
            </a:pPr>
            <a:r>
              <a:rPr lang="en-GB" sz="1100" dirty="0"/>
              <a:t>(PCYDDS, 2026)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31BB97F-8FD8-41BE-E1F9-032E2967626C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Strengths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Tailored to specific research questions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Up-to-date and relevant</a:t>
            </a:r>
          </a:p>
          <a:p>
            <a:pPr marL="0" indent="0">
              <a:buNone/>
            </a:pPr>
            <a:r>
              <a:rPr lang="en-GB" b="1" i="1" dirty="0">
                <a:solidFill>
                  <a:schemeClr val="accent1">
                    <a:lumMod val="75000"/>
                  </a:schemeClr>
                </a:solidFill>
              </a:rPr>
              <a:t>Challenges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Time-consuming and resource-intensive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May involve complex logistics </a:t>
            </a:r>
          </a:p>
          <a:p>
            <a:pPr marL="0" indent="0" algn="r">
              <a:buNone/>
            </a:pPr>
            <a:r>
              <a:rPr lang="en-GB" sz="800" i="1" dirty="0">
                <a:solidFill>
                  <a:schemeClr val="accent1">
                    <a:lumMod val="75000"/>
                  </a:schemeClr>
                </a:solidFill>
              </a:rPr>
              <a:t>(UWTSD, 2026)</a:t>
            </a: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3987784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4BE541-EB01-1632-E5E8-33899990A2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1AC6F5-1586-50D3-705B-35AA73ADB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2800" b="1" dirty="0" err="1">
                <a:latin typeface="+mn-lt"/>
              </a:rPr>
              <a:t>Rhesymeg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dros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ymchwil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eilaidd</a:t>
            </a:r>
            <a:br>
              <a:rPr lang="en-GB" sz="2800" b="1" dirty="0">
                <a:latin typeface="+mn-lt"/>
              </a:rPr>
            </a:br>
            <a:r>
              <a:rPr lang="en-GB" sz="2800" b="1" i="1" dirty="0">
                <a:solidFill>
                  <a:schemeClr val="accent1"/>
                </a:solidFill>
                <a:latin typeface="+mn-lt"/>
              </a:rPr>
              <a:t>Rationale for secondary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9AFD22-6C27-7237-D27A-C0A7EDD4357C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dirty="0" err="1"/>
              <a:t>Ennill</a:t>
            </a:r>
            <a:r>
              <a:rPr lang="en-GB" dirty="0"/>
              <a:t> </a:t>
            </a:r>
            <a:r>
              <a:rPr lang="en-GB" dirty="0" err="1"/>
              <a:t>gwybodaeth</a:t>
            </a:r>
            <a:r>
              <a:rPr lang="en-GB" dirty="0"/>
              <a:t> </a:t>
            </a:r>
            <a:r>
              <a:rPr lang="en-GB" dirty="0" err="1"/>
              <a:t>gefndir</a:t>
            </a:r>
            <a:r>
              <a:rPr lang="en-GB" dirty="0"/>
              <a:t> am y </a:t>
            </a:r>
            <a:r>
              <a:rPr lang="en-GB" dirty="0" err="1"/>
              <a:t>pwnc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dirty="0"/>
              <a:t>Nodi </a:t>
            </a:r>
            <a:r>
              <a:rPr lang="en-GB" dirty="0" err="1"/>
              <a:t>bylchau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y </a:t>
            </a:r>
            <a:r>
              <a:rPr lang="en-GB" dirty="0" err="1"/>
              <a:t>llenyddiaeth</a:t>
            </a:r>
            <a:r>
              <a:rPr lang="en-GB" dirty="0"/>
              <a:t> </a:t>
            </a:r>
            <a:r>
              <a:rPr lang="en-GB" dirty="0" err="1"/>
              <a:t>bresennol</a:t>
            </a:r>
            <a:r>
              <a:rPr lang="en-GB" dirty="0"/>
              <a:t> a </a:t>
            </a:r>
            <a:r>
              <a:rPr lang="en-GB" dirty="0" err="1"/>
              <a:t>chyfiawnhau'r</a:t>
            </a:r>
            <a:r>
              <a:rPr lang="en-GB" dirty="0"/>
              <a:t> </a:t>
            </a:r>
            <a:r>
              <a:rPr lang="en-GB" dirty="0" err="1"/>
              <a:t>angen</a:t>
            </a:r>
            <a:r>
              <a:rPr lang="en-GB" dirty="0"/>
              <a:t> am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bellach</a:t>
            </a:r>
            <a:r>
              <a:rPr lang="en-GB" dirty="0"/>
              <a:t>.</a:t>
            </a:r>
          </a:p>
          <a:p>
            <a:pPr marL="0" indent="0">
              <a:buNone/>
            </a:pPr>
            <a:r>
              <a:rPr lang="en-GB" dirty="0"/>
              <a:t>Cael </a:t>
            </a:r>
            <a:r>
              <a:rPr lang="en-GB" dirty="0" err="1"/>
              <a:t>mynediad</a:t>
            </a:r>
            <a:r>
              <a:rPr lang="en-GB" dirty="0"/>
              <a:t> at </a:t>
            </a:r>
            <a:r>
              <a:rPr lang="en-GB" dirty="0" err="1"/>
              <a:t>ganfyddiadau</a:t>
            </a:r>
            <a:r>
              <a:rPr lang="en-GB" dirty="0"/>
              <a:t> o </a:t>
            </a:r>
            <a:r>
              <a:rPr lang="en-GB" dirty="0" err="1"/>
              <a:t>brosiectau</a:t>
            </a:r>
            <a:r>
              <a:rPr lang="en-GB" dirty="0"/>
              <a:t> </a:t>
            </a:r>
            <a:r>
              <a:rPr lang="en-GB" dirty="0" err="1"/>
              <a:t>ymchwil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raddfa</a:t>
            </a:r>
            <a:r>
              <a:rPr lang="en-GB" dirty="0"/>
              <a:t> </a:t>
            </a:r>
            <a:r>
              <a:rPr lang="en-GB" dirty="0" err="1"/>
              <a:t>fawr</a:t>
            </a:r>
            <a:r>
              <a:rPr lang="en-GB" dirty="0"/>
              <a:t> a </a:t>
            </a:r>
            <a:r>
              <a:rPr lang="en-GB" dirty="0" err="1"/>
              <a:t>allai</a:t>
            </a:r>
            <a:r>
              <a:rPr lang="en-GB" dirty="0"/>
              <a:t>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anodd</a:t>
            </a:r>
            <a:r>
              <a:rPr lang="en-GB" dirty="0"/>
              <a:t> </a:t>
            </a:r>
            <a:r>
              <a:rPr lang="en-GB" dirty="0" err="1"/>
              <a:t>eu</a:t>
            </a:r>
            <a:r>
              <a:rPr lang="en-GB" dirty="0"/>
              <a:t> </a:t>
            </a:r>
            <a:r>
              <a:rPr lang="en-GB" dirty="0" err="1"/>
              <a:t>casglu'n</a:t>
            </a:r>
            <a:r>
              <a:rPr lang="en-GB" dirty="0"/>
              <a:t> </a:t>
            </a:r>
            <a:r>
              <a:rPr lang="en-GB" dirty="0" err="1"/>
              <a:t>annibynnol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dirty="0" err="1"/>
              <a:t>Gwella</a:t>
            </a:r>
            <a:r>
              <a:rPr lang="en-GB" dirty="0"/>
              <a:t> </a:t>
            </a:r>
            <a:r>
              <a:rPr lang="en-GB" dirty="0" err="1"/>
              <a:t>hygrededd</a:t>
            </a:r>
            <a:r>
              <a:rPr lang="en-GB" dirty="0"/>
              <a:t> </a:t>
            </a:r>
            <a:r>
              <a:rPr lang="en-GB" dirty="0" err="1"/>
              <a:t>eich</a:t>
            </a:r>
            <a:r>
              <a:rPr lang="en-GB" dirty="0"/>
              <a:t> </a:t>
            </a:r>
            <a:r>
              <a:rPr lang="en-GB" dirty="0" err="1"/>
              <a:t>astudiaeth</a:t>
            </a:r>
            <a:r>
              <a:rPr lang="en-GB" dirty="0"/>
              <a:t> </a:t>
            </a:r>
            <a:r>
              <a:rPr lang="en-GB" dirty="0" err="1"/>
              <a:t>trwy</a:t>
            </a:r>
            <a:r>
              <a:rPr lang="en-GB" dirty="0"/>
              <a:t> </a:t>
            </a:r>
            <a:r>
              <a:rPr lang="en-GB" dirty="0" err="1"/>
              <a:t>dynnu</a:t>
            </a:r>
            <a:r>
              <a:rPr lang="en-GB" dirty="0"/>
              <a:t> </a:t>
            </a:r>
            <a:r>
              <a:rPr lang="en-GB" dirty="0" err="1"/>
              <a:t>ar</a:t>
            </a:r>
            <a:r>
              <a:rPr lang="en-GB" dirty="0"/>
              <a:t> </a:t>
            </a:r>
            <a:r>
              <a:rPr lang="en-GB" dirty="0" err="1"/>
              <a:t>ffynonellau</a:t>
            </a:r>
            <a:r>
              <a:rPr lang="en-GB" dirty="0"/>
              <a:t> </a:t>
            </a:r>
            <a:r>
              <a:rPr lang="en-GB" dirty="0" err="1"/>
              <a:t>academaidd</a:t>
            </a:r>
            <a:r>
              <a:rPr lang="en-GB" dirty="0"/>
              <a:t> </a:t>
            </a:r>
            <a:r>
              <a:rPr lang="en-GB" dirty="0" err="1"/>
              <a:t>credadwy</a:t>
            </a:r>
            <a:r>
              <a:rPr lang="en-GB" dirty="0"/>
              <a:t> ac </a:t>
            </a:r>
            <a:r>
              <a:rPr lang="en-GB" dirty="0" err="1"/>
              <a:t>awdurdodol</a:t>
            </a:r>
            <a:r>
              <a:rPr lang="en-GB" dirty="0"/>
              <a:t>. </a:t>
            </a:r>
          </a:p>
          <a:p>
            <a:pPr marL="0" indent="0">
              <a:buNone/>
            </a:pPr>
            <a:r>
              <a:rPr lang="en-GB" dirty="0" err="1"/>
              <a:t>Archwilio</a:t>
            </a:r>
            <a:r>
              <a:rPr lang="en-GB" dirty="0"/>
              <a:t> </a:t>
            </a:r>
            <a:r>
              <a:rPr lang="en-GB" dirty="0" err="1"/>
              <a:t>tueddiadau</a:t>
            </a:r>
            <a:r>
              <a:rPr lang="en-GB" dirty="0"/>
              <a:t> </a:t>
            </a:r>
            <a:r>
              <a:rPr lang="en-GB" dirty="0" err="1"/>
              <a:t>hanesyddol</a:t>
            </a:r>
            <a:r>
              <a:rPr lang="en-GB" dirty="0"/>
              <a:t> neu </a:t>
            </a:r>
            <a:r>
              <a:rPr lang="en-GB" dirty="0" err="1"/>
              <a:t>newidiadau</a:t>
            </a:r>
            <a:r>
              <a:rPr lang="en-GB" dirty="0"/>
              <a:t> </a:t>
            </a:r>
            <a:r>
              <a:rPr lang="en-GB" dirty="0" err="1"/>
              <a:t>dros</a:t>
            </a:r>
            <a:r>
              <a:rPr lang="en-GB" dirty="0"/>
              <a:t> </a:t>
            </a:r>
            <a:r>
              <a:rPr lang="en-GB" dirty="0" err="1"/>
              <a:t>amser</a:t>
            </a:r>
            <a:r>
              <a:rPr lang="en-GB" dirty="0"/>
              <a:t> </a:t>
            </a:r>
            <a:r>
              <a:rPr lang="en-GB" dirty="0" err="1"/>
              <a:t>lle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all data </a:t>
            </a:r>
            <a:r>
              <a:rPr lang="en-GB" dirty="0" err="1"/>
              <a:t>sylfaenol</a:t>
            </a:r>
            <a:r>
              <a:rPr lang="en-GB" dirty="0"/>
              <a:t> </a:t>
            </a:r>
            <a:r>
              <a:rPr lang="en-GB" dirty="0" err="1"/>
              <a:t>ddarparu'r</a:t>
            </a:r>
            <a:r>
              <a:rPr lang="en-GB" dirty="0"/>
              <a:t> </a:t>
            </a:r>
            <a:r>
              <a:rPr lang="en-GB" dirty="0" err="1"/>
              <a:t>wybodaeth</a:t>
            </a:r>
            <a:r>
              <a:rPr lang="en-GB" dirty="0"/>
              <a:t> hon.</a:t>
            </a:r>
          </a:p>
          <a:p>
            <a:pPr marL="0" indent="0" algn="r">
              <a:buNone/>
            </a:pPr>
            <a:r>
              <a:rPr lang="en-GB" sz="1400" dirty="0"/>
              <a:t>(Denscombe, 2010)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7E23D8-1128-71C1-AEFC-9DBB359CE89E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gain background knowledge</a:t>
            </a:r>
            <a:r>
              <a:rPr lang="en-GB" sz="2600" i="1" dirty="0">
                <a:solidFill>
                  <a:schemeClr val="accent1"/>
                </a:solidFill>
              </a:rPr>
              <a:t> about the research topic.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identify gaps in the existing literature</a:t>
            </a:r>
            <a:r>
              <a:rPr lang="en-GB" sz="2600" i="1" dirty="0">
                <a:solidFill>
                  <a:schemeClr val="accent1"/>
                </a:solidFill>
              </a:rPr>
              <a:t> and justify the need for further research.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access findings from large scale research projects </a:t>
            </a:r>
            <a:r>
              <a:rPr lang="en-GB" sz="2600" i="1" dirty="0">
                <a:solidFill>
                  <a:schemeClr val="accent1"/>
                </a:solidFill>
              </a:rPr>
              <a:t>that may be difficult to collect independently.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enhance the credibility of your study</a:t>
            </a:r>
            <a:r>
              <a:rPr lang="en-GB" sz="2600" i="1" dirty="0">
                <a:solidFill>
                  <a:schemeClr val="accent1"/>
                </a:solidFill>
              </a:rPr>
              <a:t> by drawing on academically credible and authoritative sources. </a:t>
            </a:r>
          </a:p>
          <a:p>
            <a:pPr fontAlgn="t">
              <a:lnSpc>
                <a:spcPts val="1500"/>
              </a:lnSpc>
              <a:buNone/>
            </a:pPr>
            <a:r>
              <a:rPr lang="en-GB" sz="2600" b="1" i="1" dirty="0">
                <a:solidFill>
                  <a:schemeClr val="accent1"/>
                </a:solidFill>
              </a:rPr>
              <a:t>To examine historical trends or changes over time</a:t>
            </a:r>
            <a:r>
              <a:rPr lang="en-GB" sz="2600" i="1" dirty="0">
                <a:solidFill>
                  <a:schemeClr val="accent1"/>
                </a:solidFill>
              </a:rPr>
              <a:t> where primary data cannot provide this information.</a:t>
            </a:r>
          </a:p>
          <a:p>
            <a:pPr marL="0" indent="0" algn="r">
              <a:buNone/>
            </a:pPr>
            <a:r>
              <a:rPr lang="en-GB" sz="1400" i="1" dirty="0">
                <a:solidFill>
                  <a:schemeClr val="accent1"/>
                </a:solidFill>
              </a:rPr>
              <a:t>(Denscombe, 2010)</a:t>
            </a:r>
          </a:p>
        </p:txBody>
      </p:sp>
    </p:spTree>
    <p:extLst>
      <p:ext uri="{BB962C8B-B14F-4D97-AF65-F5344CB8AC3E}">
        <p14:creationId xmlns:p14="http://schemas.microsoft.com/office/powerpoint/2010/main" val="19239926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9A3775-D20F-226C-C5B9-5CCF83F1C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br>
              <a:rPr lang="en-GB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3200" b="1" dirty="0" err="1">
                <a:latin typeface="+mn-lt"/>
              </a:rPr>
              <a:t>Ymchwil</a:t>
            </a:r>
            <a:r>
              <a:rPr lang="en-GB" sz="3200" b="1" dirty="0">
                <a:latin typeface="+mn-lt"/>
              </a:rPr>
              <a:t> </a:t>
            </a:r>
            <a:r>
              <a:rPr lang="en-GB" sz="3200" b="1" dirty="0" err="1">
                <a:latin typeface="+mn-lt"/>
              </a:rPr>
              <a:t>eilaidd</a:t>
            </a:r>
            <a:r>
              <a:rPr lang="en-GB" sz="3200" b="1" dirty="0">
                <a:latin typeface="+mn-lt"/>
              </a:rPr>
              <a:t>: </a:t>
            </a:r>
            <a:r>
              <a:rPr lang="en-GB" sz="3200" b="1" dirty="0" err="1">
                <a:latin typeface="+mn-lt"/>
              </a:rPr>
              <a:t>Diffiniadau</a:t>
            </a:r>
            <a:r>
              <a:rPr lang="en-GB" sz="3200" b="1" dirty="0">
                <a:latin typeface="+mn-lt"/>
              </a:rPr>
              <a:t> a </a:t>
            </a:r>
            <a:r>
              <a:rPr lang="en-GB" sz="3200" b="1" dirty="0" err="1">
                <a:latin typeface="+mn-lt"/>
              </a:rPr>
              <a:t>ffynonellau</a:t>
            </a:r>
            <a:br>
              <a:rPr lang="en-GB" sz="3200" dirty="0"/>
            </a:br>
            <a:r>
              <a:rPr lang="en-GB" sz="32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Secondary research: Definitions and 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99CEA-F5B1-40FF-AF55-E7655AE16EF1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lvl="0"/>
            <a:r>
              <a:rPr lang="en-GB" dirty="0" err="1"/>
              <a:t>Diffiniad</a:t>
            </a:r>
            <a:r>
              <a:rPr lang="en-GB" dirty="0"/>
              <a:t>: </a:t>
            </a:r>
            <a:r>
              <a:rPr lang="en-GB" dirty="0" err="1"/>
              <a:t>Defnyddio</a:t>
            </a:r>
            <a:r>
              <a:rPr lang="en-GB" dirty="0"/>
              <a:t> data neu </a:t>
            </a:r>
            <a:r>
              <a:rPr lang="en-GB" dirty="0" err="1"/>
              <a:t>lenyddiaeth</a:t>
            </a:r>
            <a:r>
              <a:rPr lang="en-GB" dirty="0"/>
              <a:t> </a:t>
            </a:r>
            <a:r>
              <a:rPr lang="en-GB" dirty="0" err="1"/>
              <a:t>sy'n</a:t>
            </a:r>
            <a:r>
              <a:rPr lang="en-GB" dirty="0"/>
              <a:t> </a:t>
            </a:r>
            <a:r>
              <a:rPr lang="en-GB" dirty="0" err="1"/>
              <a:t>bodoli</a:t>
            </a:r>
            <a:r>
              <a:rPr lang="en-GB" dirty="0"/>
              <a:t> </a:t>
            </a:r>
            <a:r>
              <a:rPr lang="en-GB" dirty="0" err="1"/>
              <a:t>eisoes</a:t>
            </a:r>
            <a:endParaRPr lang="en-GB" dirty="0"/>
          </a:p>
          <a:p>
            <a:pPr lvl="0"/>
            <a:r>
              <a:rPr lang="en-GB" dirty="0" err="1"/>
              <a:t>Mae'r</a:t>
            </a:r>
            <a:r>
              <a:rPr lang="en-GB" dirty="0"/>
              <a:t> </a:t>
            </a:r>
            <a:r>
              <a:rPr lang="en-GB" dirty="0" err="1"/>
              <a:t>ffynonellau'n</a:t>
            </a:r>
            <a:r>
              <a:rPr lang="en-GB" dirty="0"/>
              <a:t> </a:t>
            </a:r>
            <a:r>
              <a:rPr lang="en-GB" dirty="0" err="1"/>
              <a:t>cynnwys</a:t>
            </a:r>
            <a:r>
              <a:rPr lang="en-GB" dirty="0"/>
              <a:t>:</a:t>
            </a:r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Cyfnodolion</a:t>
            </a:r>
            <a:r>
              <a:rPr lang="en-GB" dirty="0"/>
              <a:t> </a:t>
            </a:r>
            <a:r>
              <a:rPr lang="en-GB" dirty="0" err="1"/>
              <a:t>academaidd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Llyfrau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Adroddiadau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- </a:t>
            </a:r>
            <a:r>
              <a:rPr lang="en-GB" dirty="0" err="1"/>
              <a:t>Cronfeydd</a:t>
            </a:r>
            <a:r>
              <a:rPr lang="en-GB" dirty="0"/>
              <a:t> data            </a:t>
            </a:r>
            <a:r>
              <a:rPr lang="en-GB" sz="1000" dirty="0"/>
              <a:t>(PCYDDS, 2026)</a:t>
            </a:r>
            <a:r>
              <a:rPr lang="en-GB" dirty="0"/>
              <a:t>               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AB6AD1E-814A-35E6-B94C-29820B62129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Definition: Using existing data or literature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Sources include: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Academic journals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Books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Reports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- Databases                          </a:t>
            </a:r>
            <a:r>
              <a:rPr lang="en-GB" sz="1000" i="1" dirty="0">
                <a:solidFill>
                  <a:schemeClr val="accent1">
                    <a:lumMod val="75000"/>
                  </a:schemeClr>
                </a:solidFill>
              </a:rPr>
              <a:t>(UWTSD, 2026)</a:t>
            </a:r>
            <a:endParaRPr lang="en-GB" i="1" dirty="0">
              <a:solidFill>
                <a:schemeClr val="accent1">
                  <a:lumMod val="75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7028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60DF77-7F81-CD13-11F5-452701D647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GB" sz="28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</a:br>
            <a:r>
              <a:rPr lang="en-GB" sz="2800" b="1" dirty="0" err="1">
                <a:latin typeface="+mn-lt"/>
              </a:rPr>
              <a:t>Crynodeb</a:t>
            </a:r>
            <a:r>
              <a:rPr lang="en-GB" sz="2800" b="1" dirty="0">
                <a:latin typeface="+mn-lt"/>
              </a:rPr>
              <a:t>: </a:t>
            </a:r>
            <a:r>
              <a:rPr lang="en-GB" sz="2800" b="1" dirty="0" err="1">
                <a:latin typeface="+mn-lt"/>
              </a:rPr>
              <a:t>Cryfderau</a:t>
            </a:r>
            <a:r>
              <a:rPr lang="en-GB" sz="2800" b="1" dirty="0">
                <a:latin typeface="+mn-lt"/>
              </a:rPr>
              <a:t> a </a:t>
            </a:r>
            <a:r>
              <a:rPr lang="en-GB" sz="2800" b="1" dirty="0" err="1">
                <a:latin typeface="+mn-lt"/>
              </a:rPr>
              <a:t>chyfyngiadau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ymchwil</a:t>
            </a:r>
            <a:r>
              <a:rPr lang="en-GB" sz="2800" b="1" dirty="0">
                <a:latin typeface="+mn-lt"/>
              </a:rPr>
              <a:t> </a:t>
            </a:r>
            <a:r>
              <a:rPr lang="en-GB" sz="2800" b="1" dirty="0" err="1">
                <a:latin typeface="+mn-lt"/>
              </a:rPr>
              <a:t>eilaidd</a:t>
            </a:r>
            <a:br>
              <a:rPr lang="en-GB" sz="2800" dirty="0"/>
            </a:br>
            <a:r>
              <a:rPr lang="en-GB" sz="2800" b="1" i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Summary: Strengths and limitations of secondary research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A7DE8E1-8C7F-7F99-5132-7F2BF5A13C6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 err="1"/>
              <a:t>Cryfderau</a:t>
            </a:r>
            <a:endParaRPr lang="en-GB" dirty="0"/>
          </a:p>
          <a:p>
            <a:pPr lvl="0"/>
            <a:r>
              <a:rPr lang="en-GB" dirty="0"/>
              <a:t>Amser-</a:t>
            </a:r>
            <a:r>
              <a:rPr lang="en-GB" dirty="0" err="1"/>
              <a:t>effeithlon</a:t>
            </a:r>
            <a:r>
              <a:rPr lang="en-GB" dirty="0"/>
              <a:t> a </a:t>
            </a:r>
            <a:r>
              <a:rPr lang="en-GB" dirty="0" err="1"/>
              <a:t>chost-effeithiol</a:t>
            </a:r>
            <a:endParaRPr lang="en-GB" dirty="0"/>
          </a:p>
          <a:p>
            <a:pPr lvl="0"/>
            <a:r>
              <a:rPr lang="en-GB" dirty="0" err="1"/>
              <a:t>Mynediad</a:t>
            </a:r>
            <a:r>
              <a:rPr lang="en-GB" dirty="0"/>
              <a:t> at </a:t>
            </a:r>
            <a:r>
              <a:rPr lang="en-GB" dirty="0" err="1"/>
              <a:t>setiau</a:t>
            </a:r>
            <a:r>
              <a:rPr lang="en-GB" dirty="0"/>
              <a:t> data </a:t>
            </a:r>
            <a:r>
              <a:rPr lang="en-GB" dirty="0" err="1"/>
              <a:t>mawr</a:t>
            </a:r>
            <a:endParaRPr lang="en-GB" dirty="0"/>
          </a:p>
          <a:p>
            <a:pPr lvl="0"/>
            <a:r>
              <a:rPr lang="pt-PT" dirty="0" err="1"/>
              <a:t>Defnyddiol</a:t>
            </a:r>
            <a:r>
              <a:rPr lang="pt-PT" dirty="0"/>
              <a:t> ar </a:t>
            </a:r>
            <a:r>
              <a:rPr lang="pt-PT" dirty="0" err="1"/>
              <a:t>gyfer</a:t>
            </a:r>
            <a:r>
              <a:rPr lang="pt-PT" dirty="0"/>
              <a:t> </a:t>
            </a:r>
            <a:r>
              <a:rPr lang="pt-PT" dirty="0" err="1"/>
              <a:t>cefndir</a:t>
            </a:r>
            <a:r>
              <a:rPr lang="pt-PT" dirty="0"/>
              <a:t> a </a:t>
            </a:r>
            <a:r>
              <a:rPr lang="pt-PT" dirty="0" err="1"/>
              <a:t>chyd-destun</a:t>
            </a:r>
            <a:endParaRPr lang="en-GB" dirty="0"/>
          </a:p>
          <a:p>
            <a:pPr marL="0" indent="0">
              <a:buNone/>
            </a:pPr>
            <a:r>
              <a:rPr lang="en-GB" dirty="0" err="1"/>
              <a:t>Cyfyngiadau</a:t>
            </a:r>
            <a:endParaRPr lang="en-GB" dirty="0"/>
          </a:p>
          <a:p>
            <a:pPr lvl="0"/>
            <a:r>
              <a:rPr lang="en-GB" dirty="0" err="1"/>
              <a:t>Efallai</a:t>
            </a:r>
            <a:r>
              <a:rPr lang="en-GB" dirty="0"/>
              <a:t> </a:t>
            </a:r>
            <a:r>
              <a:rPr lang="en-GB" dirty="0" err="1"/>
              <a:t>na</a:t>
            </a:r>
            <a:r>
              <a:rPr lang="en-GB" dirty="0"/>
              <a:t> </a:t>
            </a:r>
            <a:r>
              <a:rPr lang="en-GB" dirty="0" err="1"/>
              <a:t>fydd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</a:t>
            </a:r>
            <a:r>
              <a:rPr lang="en-GB" dirty="0" err="1"/>
              <a:t>benodol</a:t>
            </a:r>
            <a:r>
              <a:rPr lang="en-GB" dirty="0"/>
              <a:t> </a:t>
            </a:r>
            <a:r>
              <a:rPr lang="en-GB" dirty="0" err="1"/>
              <a:t>i'ch</a:t>
            </a:r>
            <a:r>
              <a:rPr lang="en-GB" dirty="0"/>
              <a:t> </a:t>
            </a:r>
            <a:r>
              <a:rPr lang="en-GB" dirty="0" err="1"/>
              <a:t>pwnc</a:t>
            </a:r>
            <a:endParaRPr lang="en-GB" dirty="0"/>
          </a:p>
          <a:p>
            <a:pPr lvl="0"/>
            <a:r>
              <a:rPr lang="en-GB" dirty="0"/>
              <a:t>Gall data </a:t>
            </a:r>
            <a:r>
              <a:rPr lang="en-GB" dirty="0" err="1"/>
              <a:t>fod</a:t>
            </a:r>
            <a:r>
              <a:rPr lang="en-GB" dirty="0"/>
              <a:t> </a:t>
            </a:r>
            <a:r>
              <a:rPr lang="en-GB" dirty="0" err="1"/>
              <a:t>yn</a:t>
            </a:r>
            <a:r>
              <a:rPr lang="en-GB" dirty="0"/>
              <a:t> hen </a:t>
            </a:r>
            <a:r>
              <a:rPr lang="en-GB" dirty="0" err="1"/>
              <a:t>neu'n</a:t>
            </a:r>
            <a:r>
              <a:rPr lang="en-GB" dirty="0"/>
              <a:t> </a:t>
            </a:r>
            <a:r>
              <a:rPr lang="en-GB" dirty="0" err="1"/>
              <a:t>rhagfarnllyd</a:t>
            </a:r>
            <a:r>
              <a:rPr lang="en-GB" dirty="0"/>
              <a:t>                      </a:t>
            </a:r>
            <a:r>
              <a:rPr lang="en-GB" sz="1000" dirty="0"/>
              <a:t>(PCYDDS, 2026)</a:t>
            </a:r>
            <a:endParaRPr lang="en-GB" dirty="0"/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A9BD824-EC0A-5E58-B401-12F76DA0113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Strengths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Time-efficient and cost-effective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Access to large datasets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Useful for background and context</a:t>
            </a:r>
          </a:p>
          <a:p>
            <a:pPr marL="0" indent="0">
              <a:buNone/>
            </a:pP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Limitations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May not be specific to your topic</a:t>
            </a:r>
          </a:p>
          <a:p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Data may be outdated or biased</a:t>
            </a:r>
          </a:p>
          <a:p>
            <a:pPr marL="0" indent="0" algn="r">
              <a:buNone/>
            </a:pPr>
            <a:r>
              <a:rPr lang="en-GB" sz="800" i="1" dirty="0">
                <a:solidFill>
                  <a:schemeClr val="accent1">
                    <a:lumMod val="75000"/>
                  </a:schemeClr>
                </a:solidFill>
              </a:rPr>
              <a:t>(UWTSD, 2026)</a:t>
            </a:r>
          </a:p>
        </p:txBody>
      </p:sp>
    </p:spTree>
    <p:extLst>
      <p:ext uri="{BB962C8B-B14F-4D97-AF65-F5344CB8AC3E}">
        <p14:creationId xmlns:p14="http://schemas.microsoft.com/office/powerpoint/2010/main" val="339205651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C2A1E8-F81B-3758-6DD7-B1EE17CF5E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3600" b="1" i="1" dirty="0">
                <a:solidFill>
                  <a:schemeClr val="accent1"/>
                </a:solidFill>
                <a:latin typeface="+mn-lt"/>
              </a:rPr>
              <a:t>              </a:t>
            </a:r>
            <a:r>
              <a:rPr lang="en-GB" sz="3600" b="1" dirty="0">
                <a:latin typeface="+mn-lt"/>
              </a:rPr>
              <a:t>Yr </a:t>
            </a:r>
            <a:r>
              <a:rPr lang="en-GB" sz="3600" b="1" dirty="0" err="1">
                <a:latin typeface="+mn-lt"/>
              </a:rPr>
              <a:t>wythnos</a:t>
            </a:r>
            <a:r>
              <a:rPr lang="en-GB" sz="3600" b="1" dirty="0">
                <a:latin typeface="+mn-lt"/>
              </a:rPr>
              <a:t> hon</a:t>
            </a:r>
            <a:br>
              <a:rPr lang="en-GB" sz="3600" b="1" dirty="0">
                <a:latin typeface="+mn-lt"/>
              </a:rPr>
            </a:br>
            <a:r>
              <a:rPr lang="en-GB" sz="3600" b="1" i="1" dirty="0">
                <a:solidFill>
                  <a:schemeClr val="accent1"/>
                </a:solidFill>
                <a:latin typeface="+mn-lt"/>
              </a:rPr>
              <a:t>         This week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C34498-41EF-9069-ECF1-CCB92A04BEF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GB" sz="4000" dirty="0" err="1"/>
              <a:t>Dechrau</a:t>
            </a:r>
            <a:r>
              <a:rPr lang="en-GB" sz="4000" dirty="0"/>
              <a:t> </a:t>
            </a:r>
            <a:r>
              <a:rPr lang="en-GB" sz="4000" dirty="0" err="1"/>
              <a:t>cwblhau</a:t>
            </a:r>
            <a:r>
              <a:rPr lang="en-GB" sz="4000" dirty="0"/>
              <a:t> </a:t>
            </a:r>
            <a:r>
              <a:rPr lang="en-GB" sz="4000" dirty="0" err="1"/>
              <a:t>eich</a:t>
            </a:r>
            <a:r>
              <a:rPr lang="en-GB" sz="4000" dirty="0"/>
              <a:t> </a:t>
            </a:r>
            <a:r>
              <a:rPr lang="en-GB" sz="4000" dirty="0" err="1"/>
              <a:t>Ymchwil</a:t>
            </a:r>
            <a:r>
              <a:rPr lang="en-GB" sz="4000" dirty="0"/>
              <a:t> </a:t>
            </a:r>
            <a:r>
              <a:rPr lang="en-GB" sz="4000" dirty="0" err="1"/>
              <a:t>Cynnig</a:t>
            </a:r>
            <a:r>
              <a:rPr lang="en-GB" sz="4000" dirty="0"/>
              <a:t> </a:t>
            </a:r>
          </a:p>
          <a:p>
            <a:pPr marL="0" indent="0">
              <a:buNone/>
            </a:pPr>
            <a:r>
              <a:rPr lang="en-GB" dirty="0"/>
              <a:t> </a:t>
            </a:r>
          </a:p>
          <a:p>
            <a:endParaRPr lang="en-GB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D471B83-0DA1-0BC2-F80C-EB39830C4908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4800" i="1" dirty="0">
                <a:solidFill>
                  <a:schemeClr val="accent1"/>
                </a:solidFill>
              </a:rPr>
              <a:t>Start to complete your Research</a:t>
            </a:r>
          </a:p>
          <a:p>
            <a:pPr marL="0" indent="0" algn="ctr">
              <a:buNone/>
            </a:pPr>
            <a:r>
              <a:rPr lang="en-GB" sz="4800" i="1" dirty="0">
                <a:solidFill>
                  <a:schemeClr val="accent1"/>
                </a:solidFill>
              </a:rPr>
              <a:t>Proposal </a:t>
            </a:r>
            <a:endParaRPr lang="en-GB" sz="4800" dirty="0"/>
          </a:p>
        </p:txBody>
      </p:sp>
    </p:spTree>
    <p:extLst>
      <p:ext uri="{BB962C8B-B14F-4D97-AF65-F5344CB8AC3E}">
        <p14:creationId xmlns:p14="http://schemas.microsoft.com/office/powerpoint/2010/main" val="38547757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AC3EEF-4F59-8A9B-5947-CDF7409F6F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err="1"/>
              <a:t>Cyfeiriadau</a:t>
            </a:r>
            <a:r>
              <a:rPr lang="en-GB" dirty="0"/>
              <a:t> </a:t>
            </a:r>
            <a:br>
              <a:rPr lang="en-GB" i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en-GB" i="1" dirty="0">
                <a:solidFill>
                  <a:schemeClr val="accent1">
                    <a:lumMod val="75000"/>
                  </a:schemeClr>
                </a:solidFill>
              </a:rPr>
              <a:t>Reference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7BF8A3-F8BE-A7D3-4FD1-5DAD68EF89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400" dirty="0"/>
              <a:t>BERA (2024) </a:t>
            </a:r>
            <a:r>
              <a:rPr lang="en-GB" sz="1400" i="1" dirty="0"/>
              <a:t>Ethical Guidelines for Educational Research 5</a:t>
            </a:r>
            <a:r>
              <a:rPr lang="en-GB" sz="1400" i="1" baseline="30000" dirty="0"/>
              <a:t>th</a:t>
            </a:r>
            <a:r>
              <a:rPr lang="en-GB" sz="1400" i="1" dirty="0"/>
              <a:t> </a:t>
            </a:r>
            <a:r>
              <a:rPr lang="en-GB" sz="1400" i="1" dirty="0" err="1"/>
              <a:t>Edn</a:t>
            </a:r>
            <a:r>
              <a:rPr lang="en-GB" sz="1400" i="1" dirty="0"/>
              <a:t>. </a:t>
            </a:r>
            <a:r>
              <a:rPr lang="en-GB" sz="1400" dirty="0" err="1"/>
              <a:t>Ar</a:t>
            </a:r>
            <a:r>
              <a:rPr lang="en-GB" sz="1400" dirty="0"/>
              <a:t> </a:t>
            </a:r>
            <a:r>
              <a:rPr lang="en-GB" sz="1400" dirty="0" err="1"/>
              <a:t>gael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/Available at </a:t>
            </a:r>
            <a:r>
              <a:rPr lang="en-GB" sz="1400" dirty="0">
                <a:hlinkClick r:id="rId2"/>
              </a:rPr>
              <a:t>Ethical-Guidelines-for-Educational-Research-5th-edition.pdf</a:t>
            </a:r>
            <a:r>
              <a:rPr lang="en-GB" sz="1400" dirty="0"/>
              <a:t> (</a:t>
            </a:r>
            <a:r>
              <a:rPr lang="en-GB" sz="1400" dirty="0" err="1"/>
              <a:t>Cyrchwyd</a:t>
            </a:r>
            <a:r>
              <a:rPr lang="en-GB" sz="1400" dirty="0"/>
              <a:t>/Accessed 22.07.2026)</a:t>
            </a:r>
          </a:p>
          <a:p>
            <a:pPr marL="0" indent="0">
              <a:buNone/>
            </a:pPr>
            <a:r>
              <a:rPr lang="en-GB" sz="1400" dirty="0"/>
              <a:t>Denscombe, M. (2010) </a:t>
            </a:r>
            <a:r>
              <a:rPr lang="en-GB" sz="1400" i="1" dirty="0"/>
              <a:t>The Good Research Guide for Small Scale Research Projects 4</a:t>
            </a:r>
            <a:r>
              <a:rPr lang="en-GB" sz="1400" i="1" baseline="30000" dirty="0"/>
              <a:t>th</a:t>
            </a:r>
            <a:r>
              <a:rPr lang="en-GB" sz="1400" i="1" dirty="0"/>
              <a:t> </a:t>
            </a:r>
            <a:r>
              <a:rPr lang="en-GB" sz="1400" i="1" dirty="0" err="1"/>
              <a:t>Edn</a:t>
            </a:r>
            <a:r>
              <a:rPr lang="en-GB" sz="1400" i="1" dirty="0"/>
              <a:t>. M</a:t>
            </a:r>
            <a:r>
              <a:rPr lang="en-GB" sz="1400" dirty="0"/>
              <a:t>aidenhead, England: McGraw-Hill/Open University Press</a:t>
            </a:r>
          </a:p>
          <a:p>
            <a:pPr marL="0" indent="0">
              <a:buNone/>
            </a:pPr>
            <a:r>
              <a:rPr lang="en-GB" sz="1400" dirty="0" err="1"/>
              <a:t>McCombes</a:t>
            </a:r>
            <a:r>
              <a:rPr lang="en-GB" sz="1400" dirty="0"/>
              <a:t>, S. (2021). </a:t>
            </a:r>
            <a:r>
              <a:rPr lang="en-GB" sz="1400" i="1" dirty="0"/>
              <a:t>How to write a literature review</a:t>
            </a:r>
            <a:r>
              <a:rPr lang="en-GB" sz="1400" dirty="0"/>
              <a:t>. </a:t>
            </a:r>
            <a:r>
              <a:rPr lang="en-GB" sz="1400" dirty="0" err="1"/>
              <a:t>Ar</a:t>
            </a:r>
            <a:r>
              <a:rPr lang="en-GB" sz="1400" dirty="0"/>
              <a:t> </a:t>
            </a:r>
            <a:r>
              <a:rPr lang="en-GB" sz="1400" dirty="0" err="1"/>
              <a:t>gael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/Available at  </a:t>
            </a:r>
            <a:r>
              <a:rPr lang="en-GB" sz="1400" dirty="0">
                <a:hlinkClick r:id="rId3"/>
              </a:rPr>
              <a:t>https://www.scribbr.co.uk/thesis-dissertation/literature-review/</a:t>
            </a:r>
            <a:r>
              <a:rPr lang="en-GB" sz="1400" dirty="0"/>
              <a:t> (</a:t>
            </a:r>
            <a:r>
              <a:rPr lang="en-GB" sz="1400" dirty="0" err="1"/>
              <a:t>Cyrchwyd</a:t>
            </a:r>
            <a:r>
              <a:rPr lang="en-GB" sz="1400" dirty="0"/>
              <a:t>/Accessed 21/07/2026)</a:t>
            </a:r>
          </a:p>
          <a:p>
            <a:pPr marL="0" indent="0">
              <a:buNone/>
            </a:pPr>
            <a:r>
              <a:rPr lang="en-GB" sz="1400" dirty="0"/>
              <a:t>PCDDS (2026) </a:t>
            </a:r>
            <a:r>
              <a:rPr lang="en-GB" sz="1400" i="1" dirty="0" err="1"/>
              <a:t>Darganfod</a:t>
            </a:r>
            <a:r>
              <a:rPr lang="en-GB" sz="1400" i="1" dirty="0"/>
              <a:t> a </a:t>
            </a:r>
            <a:r>
              <a:rPr lang="en-GB" sz="1400" i="1" dirty="0" err="1"/>
              <a:t>Defnyddio</a:t>
            </a:r>
            <a:r>
              <a:rPr lang="en-GB" sz="1400" i="1" dirty="0"/>
              <a:t> </a:t>
            </a:r>
            <a:r>
              <a:rPr lang="en-GB" sz="1400" i="1" dirty="0" err="1"/>
              <a:t>Gwybodaeth</a:t>
            </a:r>
            <a:r>
              <a:rPr lang="en-GB" sz="1400" i="1" dirty="0"/>
              <a:t>. </a:t>
            </a:r>
            <a:r>
              <a:rPr lang="en-GB" sz="1400" dirty="0" err="1"/>
              <a:t>Ar</a:t>
            </a:r>
            <a:r>
              <a:rPr lang="en-GB" sz="1400" dirty="0"/>
              <a:t> </a:t>
            </a:r>
            <a:r>
              <a:rPr lang="en-GB" sz="1400" dirty="0" err="1"/>
              <a:t>gael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 </a:t>
            </a:r>
            <a:r>
              <a:rPr lang="en-GB" sz="1400" dirty="0" err="1">
                <a:hlinkClick r:id="rId4"/>
              </a:rPr>
              <a:t>Darganfod</a:t>
            </a:r>
            <a:r>
              <a:rPr lang="en-GB" sz="1400" dirty="0">
                <a:hlinkClick r:id="rId4"/>
              </a:rPr>
              <a:t> a </a:t>
            </a:r>
            <a:r>
              <a:rPr lang="en-GB" sz="1400" dirty="0" err="1">
                <a:hlinkClick r:id="rId4"/>
              </a:rPr>
              <a:t>Defnyddio</a:t>
            </a:r>
            <a:r>
              <a:rPr lang="en-GB" sz="1400" dirty="0">
                <a:hlinkClick r:id="rId4"/>
              </a:rPr>
              <a:t> </a:t>
            </a:r>
            <a:r>
              <a:rPr lang="en-GB" sz="1400" dirty="0" err="1">
                <a:hlinkClick r:id="rId4"/>
              </a:rPr>
              <a:t>Gwybodaeth</a:t>
            </a:r>
            <a:r>
              <a:rPr lang="en-GB" sz="1400" dirty="0">
                <a:hlinkClick r:id="rId4"/>
              </a:rPr>
              <a:t> | </a:t>
            </a:r>
            <a:r>
              <a:rPr lang="en-GB" sz="1400" dirty="0" err="1">
                <a:hlinkClick r:id="rId4"/>
              </a:rPr>
              <a:t>Gwasanaethau</a:t>
            </a:r>
            <a:r>
              <a:rPr lang="en-GB" sz="1400" dirty="0">
                <a:hlinkClick r:id="rId4"/>
              </a:rPr>
              <a:t> </a:t>
            </a:r>
            <a:r>
              <a:rPr lang="en-GB" sz="1400" dirty="0" err="1">
                <a:hlinkClick r:id="rId4"/>
              </a:rPr>
              <a:t>Digidol</a:t>
            </a:r>
            <a:r>
              <a:rPr lang="en-GB" sz="1400" dirty="0">
                <a:hlinkClick r:id="rId4"/>
              </a:rPr>
              <a:t> | </a:t>
            </a:r>
            <a:r>
              <a:rPr lang="en-GB" sz="1400" dirty="0" err="1">
                <a:hlinkClick r:id="rId4"/>
              </a:rPr>
              <a:t>Prifysgol</a:t>
            </a:r>
            <a:r>
              <a:rPr lang="en-GB" sz="1400" dirty="0">
                <a:hlinkClick r:id="rId4"/>
              </a:rPr>
              <a:t> Cymru Y </a:t>
            </a:r>
            <a:r>
              <a:rPr lang="en-GB" sz="1400" dirty="0" err="1">
                <a:hlinkClick r:id="rId4"/>
              </a:rPr>
              <a:t>Drindod</a:t>
            </a:r>
            <a:r>
              <a:rPr lang="en-GB" sz="1400" dirty="0">
                <a:hlinkClick r:id="rId4"/>
              </a:rPr>
              <a:t> Dewi Sant</a:t>
            </a:r>
            <a:r>
              <a:rPr lang="en-GB" sz="1400" dirty="0"/>
              <a:t> (</a:t>
            </a:r>
            <a:r>
              <a:rPr lang="en-GB" sz="1400" dirty="0" err="1"/>
              <a:t>Cyrchwyd</a:t>
            </a:r>
            <a:r>
              <a:rPr lang="en-GB" sz="1400" dirty="0"/>
              <a:t> 23.07.2026)</a:t>
            </a:r>
          </a:p>
          <a:p>
            <a:pPr marL="0" indent="0">
              <a:buNone/>
            </a:pPr>
            <a:r>
              <a:rPr lang="en-GB" sz="1400" dirty="0"/>
              <a:t>PCDDS (2026) </a:t>
            </a:r>
            <a:r>
              <a:rPr lang="en-GB" sz="1400" i="1" dirty="0"/>
              <a:t>Polisi </a:t>
            </a:r>
            <a:r>
              <a:rPr lang="en-GB" sz="1400" i="1" dirty="0" err="1"/>
              <a:t>Moeseg</a:t>
            </a:r>
            <a:r>
              <a:rPr lang="en-GB" sz="1400" i="1" dirty="0"/>
              <a:t> ac </a:t>
            </a:r>
            <a:r>
              <a:rPr lang="en-GB" sz="1400" i="1" dirty="0" err="1"/>
              <a:t>Uniondeb</a:t>
            </a:r>
            <a:r>
              <a:rPr lang="en-GB" sz="1400" i="1" dirty="0"/>
              <a:t> </a:t>
            </a:r>
            <a:r>
              <a:rPr lang="en-GB" sz="1400" i="1" dirty="0" err="1"/>
              <a:t>Ymchwil</a:t>
            </a:r>
            <a:r>
              <a:rPr lang="en-GB" sz="1400" i="1" dirty="0"/>
              <a:t> </a:t>
            </a:r>
            <a:r>
              <a:rPr lang="en-GB" sz="1400" dirty="0" err="1"/>
              <a:t>Ar</a:t>
            </a:r>
            <a:r>
              <a:rPr lang="en-GB" sz="1400" dirty="0"/>
              <a:t> </a:t>
            </a:r>
            <a:r>
              <a:rPr lang="en-GB" sz="1400" dirty="0" err="1"/>
              <a:t>gael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i="1" dirty="0"/>
              <a:t> </a:t>
            </a:r>
            <a:r>
              <a:rPr lang="en-GB" sz="1400" dirty="0" err="1">
                <a:hlinkClick r:id="rId5"/>
              </a:rPr>
              <a:t>Unplygrwydd</a:t>
            </a:r>
            <a:r>
              <a:rPr lang="en-GB" sz="1400" dirty="0">
                <a:hlinkClick r:id="rId5"/>
              </a:rPr>
              <a:t> a </a:t>
            </a:r>
            <a:r>
              <a:rPr lang="en-GB" sz="1400" dirty="0" err="1">
                <a:hlinkClick r:id="rId5"/>
              </a:rPr>
              <a:t>Moeseg</a:t>
            </a:r>
            <a:r>
              <a:rPr lang="en-GB" sz="1400" dirty="0">
                <a:hlinkClick r:id="rId5"/>
              </a:rPr>
              <a:t> </a:t>
            </a:r>
            <a:r>
              <a:rPr lang="en-GB" sz="1400" dirty="0" err="1">
                <a:hlinkClick r:id="rId5"/>
              </a:rPr>
              <a:t>Ymchwil</a:t>
            </a:r>
            <a:r>
              <a:rPr lang="en-GB" sz="1400" dirty="0">
                <a:hlinkClick r:id="rId5"/>
              </a:rPr>
              <a:t> | </a:t>
            </a:r>
            <a:r>
              <a:rPr lang="en-GB" sz="1400" dirty="0" err="1">
                <a:hlinkClick r:id="rId5"/>
              </a:rPr>
              <a:t>Prifysgol</a:t>
            </a:r>
            <a:r>
              <a:rPr lang="en-GB" sz="1400" dirty="0">
                <a:hlinkClick r:id="rId5"/>
              </a:rPr>
              <a:t> Cymru Y </a:t>
            </a:r>
            <a:r>
              <a:rPr lang="en-GB" sz="1400" dirty="0" err="1">
                <a:hlinkClick r:id="rId5"/>
              </a:rPr>
              <a:t>Drindod</a:t>
            </a:r>
            <a:r>
              <a:rPr lang="en-GB" sz="1400" dirty="0">
                <a:hlinkClick r:id="rId5"/>
              </a:rPr>
              <a:t> Dewi Sant</a:t>
            </a:r>
            <a:r>
              <a:rPr lang="en-GB" sz="1400" dirty="0"/>
              <a:t> (</a:t>
            </a:r>
            <a:r>
              <a:rPr lang="en-GB" sz="1400" dirty="0" err="1"/>
              <a:t>Cyrchwyd</a:t>
            </a:r>
            <a:r>
              <a:rPr lang="en-GB" sz="1400" dirty="0"/>
              <a:t> 23.07.2026)</a:t>
            </a:r>
          </a:p>
          <a:p>
            <a:pPr marL="0" indent="0">
              <a:buNone/>
            </a:pPr>
            <a:r>
              <a:rPr lang="en-GB" sz="1400" dirty="0"/>
              <a:t>University of Sunderland (2026) </a:t>
            </a:r>
            <a:r>
              <a:rPr lang="en-GB" sz="1400" i="1" dirty="0"/>
              <a:t>Library Guide: Literature Review. </a:t>
            </a:r>
            <a:r>
              <a:rPr lang="en-GB" sz="1400" dirty="0" err="1"/>
              <a:t>Ar</a:t>
            </a:r>
            <a:r>
              <a:rPr lang="en-GB" sz="1400" dirty="0"/>
              <a:t> </a:t>
            </a:r>
            <a:r>
              <a:rPr lang="en-GB" sz="1400" dirty="0" err="1"/>
              <a:t>gael</a:t>
            </a:r>
            <a:r>
              <a:rPr lang="en-GB" sz="1400" dirty="0"/>
              <a:t> </a:t>
            </a:r>
            <a:r>
              <a:rPr lang="en-GB" sz="1400" dirty="0" err="1"/>
              <a:t>yn</a:t>
            </a:r>
            <a:r>
              <a:rPr lang="en-GB" sz="1400" dirty="0"/>
              <a:t>/Available at </a:t>
            </a:r>
            <a:r>
              <a:rPr lang="en-GB" sz="1400" dirty="0">
                <a:hlinkClick r:id="rId6"/>
              </a:rPr>
              <a:t> Literature Review - Study Skills- Literature Review - Library Guides at University of Sunderland</a:t>
            </a:r>
            <a:r>
              <a:rPr lang="en-GB" sz="1400" dirty="0"/>
              <a:t> (</a:t>
            </a:r>
            <a:r>
              <a:rPr lang="en-GB" sz="1400" dirty="0" err="1"/>
              <a:t>Cyrchwyd</a:t>
            </a:r>
            <a:r>
              <a:rPr lang="en-GB" sz="1400" dirty="0"/>
              <a:t>/Accessed 23.07.2026)</a:t>
            </a:r>
          </a:p>
          <a:p>
            <a:pPr marL="0" indent="0">
              <a:buNone/>
            </a:pPr>
            <a:r>
              <a:rPr lang="en-GB" sz="1400" dirty="0"/>
              <a:t>UWTSD, (2026) </a:t>
            </a:r>
            <a:r>
              <a:rPr lang="en-GB" sz="1400" i="1" dirty="0"/>
              <a:t>Finding and Using Information. </a:t>
            </a:r>
            <a:r>
              <a:rPr lang="en-GB" sz="1400" dirty="0"/>
              <a:t>Available at </a:t>
            </a:r>
            <a:r>
              <a:rPr lang="en-GB" sz="1400" dirty="0">
                <a:hlinkClick r:id="rId7"/>
              </a:rPr>
              <a:t>Finding and Using Information | Digital Services | University of Wales Trinity Saint David</a:t>
            </a:r>
            <a:r>
              <a:rPr lang="en-GB" sz="1400" dirty="0"/>
              <a:t> (Accessed 23.07.2026)</a:t>
            </a:r>
            <a:endParaRPr lang="en-GB" sz="1400" i="1" dirty="0"/>
          </a:p>
          <a:p>
            <a:pPr marL="0" indent="0">
              <a:buNone/>
            </a:pPr>
            <a:r>
              <a:rPr lang="en-GB" sz="1400" dirty="0"/>
              <a:t>UWTSD (2026) </a:t>
            </a:r>
            <a:r>
              <a:rPr lang="en-GB" sz="1400" i="1" dirty="0"/>
              <a:t>Research Ethics and Integrity Policy 2025-6. </a:t>
            </a:r>
            <a:r>
              <a:rPr lang="en-GB" sz="1400" dirty="0"/>
              <a:t>Available at </a:t>
            </a:r>
            <a:r>
              <a:rPr lang="en-GB" sz="1400" dirty="0">
                <a:hlinkClick r:id="rId8"/>
              </a:rPr>
              <a:t>Research Integrity and Ethics | University of Wales Trinity Saint David</a:t>
            </a:r>
            <a:r>
              <a:rPr lang="en-GB" sz="1400" dirty="0"/>
              <a:t> (Accessed 22.07.2026)</a:t>
            </a:r>
          </a:p>
        </p:txBody>
      </p:sp>
    </p:spTree>
    <p:extLst>
      <p:ext uri="{BB962C8B-B14F-4D97-AF65-F5344CB8AC3E}">
        <p14:creationId xmlns:p14="http://schemas.microsoft.com/office/powerpoint/2010/main" val="2957419809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Accessible Widescreen_2023 Sept" id="{0A7EDB79-F6AC-4334-B78B-BC162DB55B31}" vid="{3ADACCA7-A0F1-4AED-8127-65658204012C}"/>
    </a:ext>
  </a:extLst>
</a:theme>
</file>

<file path=ppt/theme/theme2.xml><?xml version="1.0" encoding="utf-8"?>
<a:theme xmlns:a="http://schemas.openxmlformats.org/drawingml/2006/main" name="Accessib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_Powerpoint Template Standard_2023 Accessible" id="{5B2C1888-8C3F-4C68-BAF5-167F4168EEEB}" vid="{86883F0F-287E-4407-A9BD-FB3F2413EBF2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UWTSD_Powerpoint Template Accessible Widescreen_2023 Sept</Template>
  <TotalTime>0</TotalTime>
  <Words>2636</Words>
  <Application>Microsoft Office PowerPoint</Application>
  <PresentationFormat>Widescreen</PresentationFormat>
  <Paragraphs>359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31" baseType="lpstr">
      <vt:lpstr>Aptos</vt:lpstr>
      <vt:lpstr>Arial</vt:lpstr>
      <vt:lpstr>Calibri</vt:lpstr>
      <vt:lpstr>Calibri Light</vt:lpstr>
      <vt:lpstr>Times New Roman</vt:lpstr>
      <vt:lpstr>UWTSD Holding Page</vt:lpstr>
      <vt:lpstr>Accessible 2</vt:lpstr>
      <vt:lpstr>ECIE5013 Mae rhai sleidiau wedi'u cyfieithu gan ddefnyddio Microsoft Translate/ Some slides have been translated using Microsfoft Translate </vt:lpstr>
      <vt:lpstr>Aseiniad Assignment</vt:lpstr>
      <vt:lpstr>    Portffolio                  Portfolio </vt:lpstr>
      <vt:lpstr> Beth yw Cynnig Ymchwil? What is a Research Proposal?</vt:lpstr>
      <vt:lpstr> Dewis eich pwnc Choosing your topic</vt:lpstr>
      <vt:lpstr>       Teitl        Title</vt:lpstr>
      <vt:lpstr>Nodweddion teitl ymchwil da Characteristics of a good research title</vt:lpstr>
      <vt:lpstr>Pwnc + Prif ffocws + Cyd-destun Enghreifftiau: Topic + Main focus + Context Examples:</vt:lpstr>
      <vt:lpstr>Prif nod eich ymchwil Main aim of your research</vt:lpstr>
      <vt:lpstr>Llunio eich 3 cwestiwn ymchwil Formulating your 3 research questions</vt:lpstr>
      <vt:lpstr>Enghreifftiol                Example</vt:lpstr>
      <vt:lpstr>Tasg                    Task</vt:lpstr>
      <vt:lpstr>Cefndir Background</vt:lpstr>
      <vt:lpstr>PowerPoint Presentation</vt:lpstr>
      <vt:lpstr>              Methodoleg               Methodology                    </vt:lpstr>
      <vt:lpstr>Ymchwil gynradd neu eilaidd? Primary or Secondary Research?</vt:lpstr>
      <vt:lpstr> Ymchwil gynradd : Diffiniadau a dulliau Primary Research: Definition and Methods</vt:lpstr>
      <vt:lpstr>Rhesymegol ar gyfer ymchwil sylfaenol Rationale for primary research</vt:lpstr>
      <vt:lpstr>Crynodeb: Ymchwil gynradd Summary: Primary research</vt:lpstr>
      <vt:lpstr>Rhesymeg dros ymchwil eilaidd Rationale for secondary research</vt:lpstr>
      <vt:lpstr> Ymchwil eilaidd: Diffiniadau a ffynonellau Secondary research: Definitions and sources</vt:lpstr>
      <vt:lpstr> Crynodeb: Cryfderau a chyfyngiadau ymchwil eilaidd Summary: Strengths and limitations of secondary research</vt:lpstr>
      <vt:lpstr>              Yr wythnos hon          This week</vt:lpstr>
      <vt:lpstr>Cyfeiriadau  Reference List 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Natasha Young</dc:creator>
  <cp:lastModifiedBy>Sue Ainsworth</cp:lastModifiedBy>
  <cp:revision>18</cp:revision>
  <dcterms:created xsi:type="dcterms:W3CDTF">2022-06-22T10:03:12Z</dcterms:created>
  <dcterms:modified xsi:type="dcterms:W3CDTF">2026-10-06T07:38:23Z</dcterms:modified>
</cp:coreProperties>
</file>