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4"/>
  </p:notesMasterIdLst>
  <p:handoutMasterIdLst>
    <p:handoutMasterId r:id="rId145"/>
  </p:handoutMasterIdLst>
  <p:sldIdLst>
    <p:sldId id="256" r:id="rId2"/>
    <p:sldId id="412" r:id="rId3"/>
    <p:sldId id="257" r:id="rId4"/>
    <p:sldId id="287" r:id="rId5"/>
    <p:sldId id="408" r:id="rId6"/>
    <p:sldId id="339" r:id="rId7"/>
    <p:sldId id="341" r:id="rId8"/>
    <p:sldId id="340" r:id="rId9"/>
    <p:sldId id="342" r:id="rId10"/>
    <p:sldId id="343" r:id="rId11"/>
    <p:sldId id="344" r:id="rId12"/>
    <p:sldId id="407" r:id="rId13"/>
    <p:sldId id="259" r:id="rId14"/>
    <p:sldId id="260" r:id="rId15"/>
    <p:sldId id="261" r:id="rId16"/>
    <p:sldId id="338" r:id="rId17"/>
    <p:sldId id="272" r:id="rId18"/>
    <p:sldId id="262" r:id="rId19"/>
    <p:sldId id="263" r:id="rId20"/>
    <p:sldId id="264" r:id="rId21"/>
    <p:sldId id="265" r:id="rId22"/>
    <p:sldId id="266" r:id="rId23"/>
    <p:sldId id="270" r:id="rId24"/>
    <p:sldId id="267" r:id="rId25"/>
    <p:sldId id="316" r:id="rId26"/>
    <p:sldId id="271" r:id="rId27"/>
    <p:sldId id="269" r:id="rId28"/>
    <p:sldId id="268" r:id="rId29"/>
    <p:sldId id="288" r:id="rId30"/>
    <p:sldId id="314" r:id="rId31"/>
    <p:sldId id="337" r:id="rId32"/>
    <p:sldId id="273" r:id="rId33"/>
    <p:sldId id="274" r:id="rId34"/>
    <p:sldId id="275" r:id="rId35"/>
    <p:sldId id="276" r:id="rId36"/>
    <p:sldId id="277" r:id="rId37"/>
    <p:sldId id="278" r:id="rId38"/>
    <p:sldId id="279" r:id="rId39"/>
    <p:sldId id="280" r:id="rId40"/>
    <p:sldId id="281" r:id="rId41"/>
    <p:sldId id="282" r:id="rId42"/>
    <p:sldId id="283" r:id="rId43"/>
    <p:sldId id="285" r:id="rId44"/>
    <p:sldId id="284" r:id="rId45"/>
    <p:sldId id="347" r:id="rId46"/>
    <p:sldId id="286" r:id="rId47"/>
    <p:sldId id="289" r:id="rId48"/>
    <p:sldId id="290" r:id="rId49"/>
    <p:sldId id="291" r:id="rId50"/>
    <p:sldId id="292" r:id="rId51"/>
    <p:sldId id="304" r:id="rId52"/>
    <p:sldId id="293" r:id="rId53"/>
    <p:sldId id="296" r:id="rId54"/>
    <p:sldId id="297" r:id="rId55"/>
    <p:sldId id="305" r:id="rId56"/>
    <p:sldId id="306" r:id="rId57"/>
    <p:sldId id="298" r:id="rId58"/>
    <p:sldId id="299" r:id="rId59"/>
    <p:sldId id="300" r:id="rId60"/>
    <p:sldId id="301" r:id="rId61"/>
    <p:sldId id="302" r:id="rId62"/>
    <p:sldId id="307" r:id="rId63"/>
    <p:sldId id="310" r:id="rId64"/>
    <p:sldId id="312" r:id="rId65"/>
    <p:sldId id="313" r:id="rId66"/>
    <p:sldId id="317" r:id="rId67"/>
    <p:sldId id="308" r:id="rId68"/>
    <p:sldId id="318" r:id="rId69"/>
    <p:sldId id="322" r:id="rId70"/>
    <p:sldId id="319" r:id="rId71"/>
    <p:sldId id="320" r:id="rId72"/>
    <p:sldId id="309" r:id="rId73"/>
    <p:sldId id="323" r:id="rId74"/>
    <p:sldId id="324" r:id="rId75"/>
    <p:sldId id="325" r:id="rId76"/>
    <p:sldId id="326" r:id="rId77"/>
    <p:sldId id="327" r:id="rId78"/>
    <p:sldId id="328" r:id="rId79"/>
    <p:sldId id="329" r:id="rId80"/>
    <p:sldId id="330" r:id="rId81"/>
    <p:sldId id="331" r:id="rId82"/>
    <p:sldId id="332" r:id="rId83"/>
    <p:sldId id="333" r:id="rId84"/>
    <p:sldId id="303" r:id="rId85"/>
    <p:sldId id="334" r:id="rId86"/>
    <p:sldId id="335" r:id="rId87"/>
    <p:sldId id="336" r:id="rId88"/>
    <p:sldId id="348" r:id="rId89"/>
    <p:sldId id="373" r:id="rId90"/>
    <p:sldId id="398" r:id="rId91"/>
    <p:sldId id="411" r:id="rId92"/>
    <p:sldId id="410" r:id="rId93"/>
    <p:sldId id="400" r:id="rId94"/>
    <p:sldId id="409" r:id="rId95"/>
    <p:sldId id="405" r:id="rId96"/>
    <p:sldId id="402" r:id="rId97"/>
    <p:sldId id="404" r:id="rId98"/>
    <p:sldId id="403" r:id="rId99"/>
    <p:sldId id="374" r:id="rId100"/>
    <p:sldId id="375" r:id="rId101"/>
    <p:sldId id="376" r:id="rId102"/>
    <p:sldId id="351" r:id="rId103"/>
    <p:sldId id="377" r:id="rId104"/>
    <p:sldId id="352" r:id="rId105"/>
    <p:sldId id="378" r:id="rId106"/>
    <p:sldId id="353" r:id="rId107"/>
    <p:sldId id="379" r:id="rId108"/>
    <p:sldId id="354" r:id="rId109"/>
    <p:sldId id="380" r:id="rId110"/>
    <p:sldId id="355" r:id="rId111"/>
    <p:sldId id="356" r:id="rId112"/>
    <p:sldId id="382" r:id="rId113"/>
    <p:sldId id="357" r:id="rId114"/>
    <p:sldId id="383" r:id="rId115"/>
    <p:sldId id="358" r:id="rId116"/>
    <p:sldId id="384" r:id="rId117"/>
    <p:sldId id="359" r:id="rId118"/>
    <p:sldId id="385" r:id="rId119"/>
    <p:sldId id="360" r:id="rId120"/>
    <p:sldId id="386" r:id="rId121"/>
    <p:sldId id="361" r:id="rId122"/>
    <p:sldId id="387" r:id="rId123"/>
    <p:sldId id="362" r:id="rId124"/>
    <p:sldId id="388" r:id="rId125"/>
    <p:sldId id="363" r:id="rId126"/>
    <p:sldId id="364" r:id="rId127"/>
    <p:sldId id="389" r:id="rId128"/>
    <p:sldId id="365" r:id="rId129"/>
    <p:sldId id="390" r:id="rId130"/>
    <p:sldId id="366" r:id="rId131"/>
    <p:sldId id="391" r:id="rId132"/>
    <p:sldId id="367" r:id="rId133"/>
    <p:sldId id="392" r:id="rId134"/>
    <p:sldId id="368" r:id="rId135"/>
    <p:sldId id="393" r:id="rId136"/>
    <p:sldId id="369" r:id="rId137"/>
    <p:sldId id="394" r:id="rId138"/>
    <p:sldId id="370" r:id="rId139"/>
    <p:sldId id="395" r:id="rId140"/>
    <p:sldId id="396" r:id="rId141"/>
    <p:sldId id="397" r:id="rId142"/>
    <p:sldId id="372" r:id="rId1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8" d="100"/>
          <a:sy n="98" d="100"/>
        </p:scale>
        <p:origin x="112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notesMaster" Target="notesMasters/notesMaster1.xml"/><Relationship Id="rId149"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4" y="0"/>
            <a:ext cx="2971800" cy="458788"/>
          </a:xfrm>
          <a:prstGeom prst="rect">
            <a:avLst/>
          </a:prstGeom>
        </p:spPr>
        <p:txBody>
          <a:bodyPr vert="horz" lIns="91440" tIns="45720" rIns="91440" bIns="45720" rtlCol="0"/>
          <a:lstStyle>
            <a:lvl1pPr algn="r">
              <a:defRPr sz="1200"/>
            </a:lvl1pPr>
          </a:lstStyle>
          <a:p>
            <a:fld id="{3F26B598-2D1B-4F44-8C16-4D706173B3B0}" type="datetimeFigureOut">
              <a:rPr lang="en-GB" smtClean="0"/>
              <a:t>30/10/2019</a:t>
            </a:fld>
            <a:endParaRPr lang="en-GB"/>
          </a:p>
        </p:txBody>
      </p:sp>
      <p:sp>
        <p:nvSpPr>
          <p:cNvPr id="4" name="Footer Placeholder 3"/>
          <p:cNvSpPr>
            <a:spLocks noGrp="1"/>
          </p:cNvSpPr>
          <p:nvPr>
            <p:ph type="ftr" sz="quarter" idx="2"/>
          </p:nvPr>
        </p:nvSpPr>
        <p:spPr>
          <a:xfrm>
            <a:off x="0" y="8685214"/>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4" y="8685214"/>
            <a:ext cx="2971800" cy="458787"/>
          </a:xfrm>
          <a:prstGeom prst="rect">
            <a:avLst/>
          </a:prstGeom>
        </p:spPr>
        <p:txBody>
          <a:bodyPr vert="horz" lIns="91440" tIns="45720" rIns="91440" bIns="45720" rtlCol="0" anchor="b"/>
          <a:lstStyle>
            <a:lvl1pPr algn="r">
              <a:defRPr sz="1200"/>
            </a:lvl1pPr>
          </a:lstStyle>
          <a:p>
            <a:fld id="{D8F7E4D0-E5B2-4B6B-B346-E77EC6547285}" type="slidenum">
              <a:rPr lang="en-GB" smtClean="0"/>
              <a:t>‹#›</a:t>
            </a:fld>
            <a:endParaRPr lang="en-GB"/>
          </a:p>
        </p:txBody>
      </p:sp>
    </p:spTree>
    <p:extLst>
      <p:ext uri="{BB962C8B-B14F-4D97-AF65-F5344CB8AC3E}">
        <p14:creationId xmlns:p14="http://schemas.microsoft.com/office/powerpoint/2010/main" val="11469256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4" y="0"/>
            <a:ext cx="2971800" cy="457200"/>
          </a:xfrm>
          <a:prstGeom prst="rect">
            <a:avLst/>
          </a:prstGeom>
        </p:spPr>
        <p:txBody>
          <a:bodyPr vert="horz" lIns="91440" tIns="45720" rIns="91440" bIns="45720" rtlCol="0"/>
          <a:lstStyle>
            <a:lvl1pPr algn="r">
              <a:defRPr sz="1200"/>
            </a:lvl1pPr>
          </a:lstStyle>
          <a:p>
            <a:fld id="{EBE08F4C-58B4-B047-81B9-C7420999D73B}" type="datetimeFigureOut">
              <a:rPr lang="en-US" smtClean="0"/>
              <a:pPr/>
              <a:t>10/30/2019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1"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4" y="8685213"/>
            <a:ext cx="2971800" cy="457200"/>
          </a:xfrm>
          <a:prstGeom prst="rect">
            <a:avLst/>
          </a:prstGeom>
        </p:spPr>
        <p:txBody>
          <a:bodyPr vert="horz" lIns="91440" tIns="45720" rIns="91440" bIns="45720" rtlCol="0" anchor="b"/>
          <a:lstStyle>
            <a:lvl1pPr algn="r">
              <a:defRPr sz="1200"/>
            </a:lvl1pPr>
          </a:lstStyle>
          <a:p>
            <a:fld id="{32F0E1D8-6D7B-6F4D-B1AA-9EE46E5149B3}" type="slidenum">
              <a:rPr lang="en-US" smtClean="0"/>
              <a:pPr/>
              <a:t>‹#›</a:t>
            </a:fld>
            <a:endParaRPr lang="en-US"/>
          </a:p>
        </p:txBody>
      </p:sp>
    </p:spTree>
    <p:extLst>
      <p:ext uri="{BB962C8B-B14F-4D97-AF65-F5344CB8AC3E}">
        <p14:creationId xmlns:p14="http://schemas.microsoft.com/office/powerpoint/2010/main" val="149335953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miter lim="800000"/>
            <a:headEnd/>
            <a:tailEnd/>
          </a:ln>
        </p:spPr>
        <p:txBody>
          <a:bodyPr/>
          <a:lstStyle/>
          <a:p>
            <a:fld id="{8B1877CF-793F-E242-9710-A6006680F528}" type="slidenum">
              <a:rPr lang="en-US"/>
              <a:pPr/>
              <a:t>102</a:t>
            </a:fld>
            <a:endParaRPr lang="en-US"/>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3594714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miter lim="800000"/>
            <a:headEnd/>
            <a:tailEnd/>
          </a:ln>
        </p:spPr>
        <p:txBody>
          <a:bodyPr/>
          <a:lstStyle/>
          <a:p>
            <a:fld id="{4ED36C27-B15E-E54B-9E21-7DEE074FC127}" type="slidenum">
              <a:rPr lang="en-US"/>
              <a:pPr/>
              <a:t>108</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3136011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miter lim="800000"/>
            <a:headEnd/>
            <a:tailEnd/>
          </a:ln>
        </p:spPr>
        <p:txBody>
          <a:bodyPr/>
          <a:lstStyle/>
          <a:p>
            <a:fld id="{A12B7DDE-7EC9-C449-8646-565983E33972}" type="slidenum">
              <a:rPr lang="en-US"/>
              <a:pPr/>
              <a:t>110</a:t>
            </a:fld>
            <a:endParaRPr lang="en-US"/>
          </a:p>
        </p:txBody>
      </p:sp>
      <p:sp>
        <p:nvSpPr>
          <p:cNvPr id="32771" name="Rectangle 2"/>
          <p:cNvSpPr>
            <a:spLocks noGrp="1" noRot="1" noChangeAspect="1" noChangeArrowheads="1" noTextEdit="1"/>
          </p:cNvSpPr>
          <p:nvPr>
            <p:ph type="sldImg"/>
          </p:nvPr>
        </p:nvSpPr>
        <p:spPr>
          <a:solidFill>
            <a:srgbClr val="FFFFFF"/>
          </a:solidFill>
          <a:ln/>
        </p:spPr>
      </p:sp>
      <p:sp>
        <p:nvSpPr>
          <p:cNvPr id="32772"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319430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miter lim="800000"/>
            <a:headEnd/>
            <a:tailEnd/>
          </a:ln>
        </p:spPr>
        <p:txBody>
          <a:bodyPr/>
          <a:lstStyle/>
          <a:p>
            <a:fld id="{C5D42B83-0BCF-0D44-A8DE-7CA676B6E458}" type="slidenum">
              <a:rPr lang="en-US"/>
              <a:pPr/>
              <a:t>111</a:t>
            </a:fld>
            <a:endParaRPr 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161150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miter lim="800000"/>
            <a:headEnd/>
            <a:tailEnd/>
          </a:ln>
        </p:spPr>
        <p:txBody>
          <a:bodyPr/>
          <a:lstStyle/>
          <a:p>
            <a:fld id="{2112AFEF-EC19-DB4E-B715-2042E9628443}" type="slidenum">
              <a:rPr lang="en-US"/>
              <a:pPr/>
              <a:t>113</a:t>
            </a:fld>
            <a:endParaRPr 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4034318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miter lim="800000"/>
            <a:headEnd/>
            <a:tailEnd/>
          </a:ln>
        </p:spPr>
        <p:txBody>
          <a:bodyPr/>
          <a:lstStyle/>
          <a:p>
            <a:fld id="{7B9E1753-CDA0-F240-97F8-C1FD3242C925}" type="slidenum">
              <a:rPr lang="en-US"/>
              <a:pPr/>
              <a:t>115</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718895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miter lim="800000"/>
            <a:headEnd/>
            <a:tailEnd/>
          </a:ln>
        </p:spPr>
        <p:txBody>
          <a:bodyPr/>
          <a:lstStyle/>
          <a:p>
            <a:fld id="{CEBAD6D2-F523-F44C-8C39-C344B5671C6F}" type="slidenum">
              <a:rPr lang="en-US"/>
              <a:pPr/>
              <a:t>117</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160887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miter lim="800000"/>
            <a:headEnd/>
            <a:tailEnd/>
          </a:ln>
        </p:spPr>
        <p:txBody>
          <a:bodyPr/>
          <a:lstStyle/>
          <a:p>
            <a:fld id="{2A74D738-4700-5F4B-9B8D-4B27A09AA8F5}" type="slidenum">
              <a:rPr lang="en-US"/>
              <a:pPr/>
              <a:t>119</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845515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miter lim="800000"/>
            <a:headEnd/>
            <a:tailEnd/>
          </a:ln>
        </p:spPr>
        <p:txBody>
          <a:bodyPr/>
          <a:lstStyle/>
          <a:p>
            <a:fld id="{438B7A9A-B62E-5D45-A7FD-899A00F14E85}" type="slidenum">
              <a:rPr lang="en-US"/>
              <a:pPr/>
              <a:t>123</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4293457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miter lim="800000"/>
            <a:headEnd/>
            <a:tailEnd/>
          </a:ln>
        </p:spPr>
        <p:txBody>
          <a:bodyPr/>
          <a:lstStyle/>
          <a:p>
            <a:fld id="{1D7999DB-B891-C548-8932-36C47F1D449D}" type="slidenum">
              <a:rPr lang="en-US"/>
              <a:pPr/>
              <a:t>126</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927481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miter lim="800000"/>
            <a:headEnd/>
            <a:tailEnd/>
          </a:ln>
        </p:spPr>
        <p:txBody>
          <a:bodyPr/>
          <a:lstStyle/>
          <a:p>
            <a:fld id="{7F48D482-C3A4-1847-9630-F23D8A0316B0}" type="slidenum">
              <a:rPr lang="en-US"/>
              <a:pPr/>
              <a:t>128</a:t>
            </a:fld>
            <a:endParaRPr 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587112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miter lim="800000"/>
            <a:headEnd/>
            <a:tailEnd/>
          </a:ln>
        </p:spPr>
        <p:txBody>
          <a:bodyPr/>
          <a:lstStyle/>
          <a:p>
            <a:fld id="{5DC2821D-B023-484D-88B1-B0C806D88832}" type="slidenum">
              <a:rPr lang="en-US"/>
              <a:pPr/>
              <a:t>130</a:t>
            </a:fld>
            <a:endParaRPr 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3030494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miter lim="800000"/>
            <a:headEnd/>
            <a:tailEnd/>
          </a:ln>
        </p:spPr>
        <p:txBody>
          <a:bodyPr/>
          <a:lstStyle/>
          <a:p>
            <a:fld id="{7243332E-EAE6-7848-87AD-A98AE05E6D09}" type="slidenum">
              <a:rPr lang="en-US"/>
              <a:pPr/>
              <a:t>132</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486730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miter lim="800000"/>
            <a:headEnd/>
            <a:tailEnd/>
          </a:ln>
        </p:spPr>
        <p:txBody>
          <a:bodyPr/>
          <a:lstStyle/>
          <a:p>
            <a:fld id="{22FCCD16-CCC1-4649-939C-8C2B37948442}" type="slidenum">
              <a:rPr lang="en-US"/>
              <a:pPr/>
              <a:t>134</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790392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miter lim="800000"/>
            <a:headEnd/>
            <a:tailEnd/>
          </a:ln>
        </p:spPr>
        <p:txBody>
          <a:bodyPr/>
          <a:lstStyle/>
          <a:p>
            <a:fld id="{886D6CBE-84EF-A04B-A825-B7F6B2C00439}" type="slidenum">
              <a:rPr lang="en-US"/>
              <a:pPr/>
              <a:t>136</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31750181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miter lim="800000"/>
            <a:headEnd/>
            <a:tailEnd/>
          </a:ln>
        </p:spPr>
        <p:txBody>
          <a:bodyPr/>
          <a:lstStyle/>
          <a:p>
            <a:fld id="{8A4E49FC-18D1-0D45-8278-44B5DFB8FC4F}" type="slidenum">
              <a:rPr lang="en-US"/>
              <a:pPr/>
              <a:t>138</a:t>
            </a:fld>
            <a:endParaRPr 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0296655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miter lim="800000"/>
            <a:headEnd/>
            <a:tailEnd/>
          </a:ln>
        </p:spPr>
        <p:txBody>
          <a:bodyPr/>
          <a:lstStyle/>
          <a:p>
            <a:fld id="{18007F2C-7F36-6C42-BBB2-91AA25CDAF77}" type="slidenum">
              <a:rPr lang="en-US"/>
              <a:pPr/>
              <a:t>140</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1088244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miter lim="800000"/>
            <a:headEnd/>
            <a:tailEnd/>
          </a:ln>
        </p:spPr>
        <p:txBody>
          <a:bodyPr/>
          <a:lstStyle/>
          <a:p>
            <a:fld id="{D7C2DF84-6BFD-D043-B914-1AA8E358FF43}" type="slidenum">
              <a:rPr lang="en-US"/>
              <a:pPr/>
              <a:t>142</a:t>
            </a:fld>
            <a:endParaRPr lang="en-US"/>
          </a:p>
        </p:txBody>
      </p:sp>
      <p:sp>
        <p:nvSpPr>
          <p:cNvPr id="48131" name="Rectangle 2"/>
          <p:cNvSpPr>
            <a:spLocks noGrp="1" noRot="1" noChangeAspect="1" noChangeArrowheads="1" noTextEdit="1"/>
          </p:cNvSpPr>
          <p:nvPr>
            <p:ph type="sldImg"/>
          </p:nvPr>
        </p:nvSpPr>
        <p:spPr>
          <a:solidFill>
            <a:srgbClr val="FFFFFF"/>
          </a:solidFill>
          <a:ln/>
        </p:spPr>
      </p:sp>
      <p:sp>
        <p:nvSpPr>
          <p:cNvPr id="48132" name="Rectangle 3"/>
          <p:cNvSpPr>
            <a:spLocks noGrp="1" noChangeArrowheads="1"/>
          </p:cNvSpPr>
          <p:nvPr>
            <p:ph type="body" idx="1"/>
          </p:nvPr>
        </p:nvSpPr>
        <p:spPr>
          <a:solidFill>
            <a:schemeClr val="accent1"/>
          </a:solidFill>
          <a:ln>
            <a:solidFill>
              <a:schemeClr val="tx1"/>
            </a:solidFill>
            <a:miter lim="800000"/>
            <a:headEnd/>
            <a:tailEnd/>
          </a:ln>
        </p:spPr>
        <p:txBody>
          <a:bodyPr/>
          <a:lstStyle/>
          <a:p>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586907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99446C-3908-3F41-8337-A61977C3B443}" type="datetimeFigureOut">
              <a:rPr lang="en-US" smtClean="0"/>
              <a:pPr/>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99446C-3908-3F41-8337-A61977C3B443}" type="datetimeFigureOut">
              <a:rPr lang="en-US" smtClean="0"/>
              <a:pPr/>
              <a:t>10/30/2019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1CEBF1-9874-2749-AA13-C693289CAE6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Dr</a:t>
            </a:r>
            <a:r>
              <a:rPr lang="en-US" smtClean="0"/>
              <a:t> </a:t>
            </a:r>
            <a:br>
              <a:rPr lang="en-US" smtClean="0"/>
            </a:br>
            <a:r>
              <a:rPr lang="en-US" smtClean="0"/>
              <a:t>Caroline </a:t>
            </a:r>
            <a:r>
              <a:rPr lang="en-US" dirty="0" smtClean="0"/>
              <a:t>Jawad</a:t>
            </a:r>
            <a:endParaRPr lang="en-US" dirty="0"/>
          </a:p>
        </p:txBody>
      </p:sp>
      <p:sp>
        <p:nvSpPr>
          <p:cNvPr id="3" name="Subtitle 2"/>
          <p:cNvSpPr>
            <a:spLocks noGrp="1"/>
          </p:cNvSpPr>
          <p:nvPr>
            <p:ph type="subTitle" idx="1"/>
          </p:nvPr>
        </p:nvSpPr>
        <p:spPr/>
        <p:txBody>
          <a:bodyPr/>
          <a:lstStyle/>
          <a:p>
            <a:r>
              <a:rPr lang="en-US" dirty="0" err="1" smtClean="0"/>
              <a:t>Fifa</a:t>
            </a:r>
            <a:r>
              <a:rPr lang="en-US" dirty="0" smtClean="0"/>
              <a:t> 2019</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t>
            </a:r>
            <a:r>
              <a:rPr lang="en-GB" dirty="0" smtClean="0"/>
              <a:t>OMEWORK</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dirty="0" smtClean="0"/>
              <a:t>What is a scandal ? </a:t>
            </a:r>
          </a:p>
          <a:p>
            <a:r>
              <a:rPr lang="en-GB" dirty="0" smtClean="0"/>
              <a:t>Set </a:t>
            </a:r>
            <a:r>
              <a:rPr lang="en-GB" dirty="0"/>
              <a:t>of questionable, unethical, and/or illegal actions that a person or persons within a corporation engage in. This often becomes a wide public incident. Typically there are questions about the corporation's actions, which are either allegedly illegal or actually proven to be illegal. Corporate scandals are therefore brought about from allegations about ethical practices or </a:t>
            </a:r>
            <a:r>
              <a:rPr lang="en-GB" dirty="0" smtClean="0"/>
              <a:t>behaviours</a:t>
            </a:r>
            <a:r>
              <a:rPr lang="en-GB" dirty="0"/>
              <a:t>, by legal action or decisions, or a combination of the two. They may also be due to persons within a corporation acting on his or her own behalf with or without regard for the </a:t>
            </a:r>
            <a:r>
              <a:rPr lang="en-GB" dirty="0" smtClean="0"/>
              <a:t>company</a:t>
            </a:r>
            <a:endParaRPr lang="en-GB" dirty="0"/>
          </a:p>
          <a:p>
            <a:endParaRPr lang="en-GB" dirty="0" smtClean="0"/>
          </a:p>
          <a:p>
            <a:endParaRPr lang="en-GB" dirty="0"/>
          </a:p>
        </p:txBody>
      </p:sp>
    </p:spTree>
    <p:extLst>
      <p:ext uri="{BB962C8B-B14F-4D97-AF65-F5344CB8AC3E}">
        <p14:creationId xmlns:p14="http://schemas.microsoft.com/office/powerpoint/2010/main" val="1178829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09779" y="1931957"/>
            <a:ext cx="4995110" cy="272770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346200" y="-263918"/>
            <a:ext cx="11836400" cy="78867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FIFA</a:t>
            </a:r>
            <a:endParaRPr lang="en-US" dirty="0"/>
          </a:p>
        </p:txBody>
      </p:sp>
      <p:sp>
        <p:nvSpPr>
          <p:cNvPr id="3" name="Content Placeholder 2"/>
          <p:cNvSpPr>
            <a:spLocks noGrp="1"/>
          </p:cNvSpPr>
          <p:nvPr>
            <p:ph idx="1"/>
          </p:nvPr>
        </p:nvSpPr>
        <p:spPr/>
        <p:txBody>
          <a:bodyPr/>
          <a:lstStyle/>
          <a:p>
            <a:r>
              <a:rPr lang="en-GB" dirty="0"/>
              <a:t>The Federation </a:t>
            </a:r>
            <a:r>
              <a:rPr lang="en-GB" dirty="0" err="1"/>
              <a:t>Internationale</a:t>
            </a:r>
            <a:r>
              <a:rPr lang="en-GB" dirty="0"/>
              <a:t> de Football Association is a non-governmental</a:t>
            </a:r>
            <a:r>
              <a:rPr lang="en-GB" dirty="0" smtClean="0"/>
              <a:t> </a:t>
            </a:r>
            <a:r>
              <a:rPr lang="en-US" dirty="0" err="1" smtClean="0"/>
              <a:t>organisa</a:t>
            </a:r>
            <a:r>
              <a:rPr lang="en-GB" dirty="0" err="1" smtClean="0"/>
              <a:t>tion</a:t>
            </a:r>
            <a:r>
              <a:rPr lang="en-GB" dirty="0" smtClean="0"/>
              <a:t> </a:t>
            </a:r>
            <a:r>
              <a:rPr lang="en-GB" dirty="0"/>
              <a:t>located in Switzerland that is responsible for overseeing the</a:t>
            </a:r>
            <a:r>
              <a:rPr lang="en-GB" dirty="0" smtClean="0"/>
              <a:t> World </a:t>
            </a:r>
            <a:r>
              <a:rPr lang="en-GB" dirty="0"/>
              <a:t>Cup football competition in addition to its jurisdiction over other various international competitions and aspects of international </a:t>
            </a:r>
            <a:r>
              <a:rPr lang="en-GB" dirty="0" smtClean="0"/>
              <a:t>football</a:t>
            </a:r>
          </a:p>
          <a:p>
            <a:pPr>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51925" y="1269827"/>
            <a:ext cx="7259872" cy="410340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54190"/>
          </a:xfrm>
        </p:spPr>
        <p:txBody>
          <a:bodyPr>
            <a:normAutofit/>
          </a:bodyPr>
          <a:lstStyle/>
          <a:p>
            <a:r>
              <a:rPr lang="en-US" dirty="0" smtClean="0"/>
              <a:t>https://</a:t>
            </a:r>
            <a:r>
              <a:rPr lang="en-US" dirty="0" err="1" smtClean="0"/>
              <a:t>www.youtube.com/watch?v</a:t>
            </a:r>
            <a:r>
              <a:rPr lang="en-US" dirty="0" smtClean="0"/>
              <a:t>=</a:t>
            </a:r>
            <a:r>
              <a:rPr lang="en-US" dirty="0" err="1" smtClean="0"/>
              <a:t>BqLfdmPvYhg</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FIFA Scandals</a:t>
            </a:r>
            <a:endParaRPr lang="en-US" dirty="0"/>
          </a:p>
        </p:txBody>
      </p:sp>
      <p:sp>
        <p:nvSpPr>
          <p:cNvPr id="3" name="Content Placeholder 2"/>
          <p:cNvSpPr>
            <a:spLocks noGrp="1"/>
          </p:cNvSpPr>
          <p:nvPr>
            <p:ph idx="1"/>
          </p:nvPr>
        </p:nvSpPr>
        <p:spPr/>
        <p:txBody>
          <a:bodyPr/>
          <a:lstStyle/>
          <a:p>
            <a:r>
              <a:rPr lang="en-US" dirty="0" smtClean="0"/>
              <a:t>Football Association of Ireland admitted that it agreed a secret €5m (£3.6m) payment</a:t>
            </a:r>
            <a:r>
              <a:rPr lang="en-US" dirty="0"/>
              <a:t> </a:t>
            </a:r>
            <a:r>
              <a:rPr lang="en-US" dirty="0" smtClean="0"/>
              <a:t>after threatening legal action in the wake of Thierry Henry’s handball that led to the goal that ended their chances of qualifying for the 2010 World Cup</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World Cup 2006</a:t>
            </a:r>
            <a:endParaRPr lang="en-US" dirty="0"/>
          </a:p>
        </p:txBody>
      </p:sp>
      <p:sp>
        <p:nvSpPr>
          <p:cNvPr id="3" name="Content Placeholder 2"/>
          <p:cNvSpPr>
            <a:spLocks noGrp="1"/>
          </p:cNvSpPr>
          <p:nvPr>
            <p:ph idx="1"/>
          </p:nvPr>
        </p:nvSpPr>
        <p:spPr/>
        <p:txBody>
          <a:bodyPr>
            <a:normAutofit/>
          </a:bodyPr>
          <a:lstStyle/>
          <a:p>
            <a:r>
              <a:rPr lang="en-US" dirty="0" smtClean="0"/>
              <a:t>German Chancellor Gerhard </a:t>
            </a:r>
            <a:r>
              <a:rPr lang="en-US" dirty="0" err="1" smtClean="0"/>
              <a:t>Shröder</a:t>
            </a:r>
            <a:r>
              <a:rPr lang="en-US" dirty="0" smtClean="0"/>
              <a:t> supplied arms to Saudi in return for support in Germany’s World Cup bid, in which it defeated South Africa 12-11</a:t>
            </a:r>
          </a:p>
          <a:p>
            <a:r>
              <a:rPr lang="en-US" dirty="0" smtClean="0"/>
              <a:t>German government lifted arms restrictions days before the vote in order to make the shipment and help swing Saudi Arabia’s vote to Germany</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Egypt Bid</a:t>
            </a:r>
            <a:endParaRPr lang="en-US" dirty="0"/>
          </a:p>
        </p:txBody>
      </p:sp>
      <p:sp>
        <p:nvSpPr>
          <p:cNvPr id="3" name="Content Placeholder 2"/>
          <p:cNvSpPr>
            <a:spLocks noGrp="1"/>
          </p:cNvSpPr>
          <p:nvPr>
            <p:ph idx="1"/>
          </p:nvPr>
        </p:nvSpPr>
        <p:spPr/>
        <p:txBody>
          <a:bodyPr>
            <a:normAutofit fontScale="92500"/>
          </a:bodyPr>
          <a:lstStyle/>
          <a:p>
            <a:r>
              <a:rPr lang="en-US" dirty="0" smtClean="0"/>
              <a:t>Jack Warner demanded a $7m bribe</a:t>
            </a:r>
          </a:p>
          <a:p>
            <a:r>
              <a:rPr lang="en-US" dirty="0" smtClean="0"/>
              <a:t>Surrendered himself to police in Tobago</a:t>
            </a:r>
          </a:p>
          <a:p>
            <a:r>
              <a:rPr lang="en-US" dirty="0" smtClean="0"/>
              <a:t>Banned for life for corruption for repeatedly taking advantage of his position for financial gain</a:t>
            </a:r>
          </a:p>
          <a:p>
            <a:r>
              <a:rPr lang="en-US" dirty="0" smtClean="0"/>
              <a:t>Black market ticket sales</a:t>
            </a:r>
          </a:p>
          <a:p>
            <a:r>
              <a:rPr lang="en-US" dirty="0" smtClean="0"/>
              <a:t>Payments for personal gain</a:t>
            </a:r>
          </a:p>
          <a:p>
            <a:r>
              <a:rPr lang="en-US" smtClean="0"/>
              <a:t>Haiti earthquake </a:t>
            </a:r>
            <a:r>
              <a:rPr lang="en-US" dirty="0" smtClean="0"/>
              <a:t>funds deposited in his bank account</a:t>
            </a:r>
          </a:p>
          <a:p>
            <a:endParaRPr lang="en-US"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Knew nothing</a:t>
            </a:r>
            <a:endParaRPr lang="en-US" dirty="0"/>
          </a:p>
        </p:txBody>
      </p:sp>
      <p:sp>
        <p:nvSpPr>
          <p:cNvPr id="3" name="Content Placeholder 2"/>
          <p:cNvSpPr>
            <a:spLocks noGrp="1"/>
          </p:cNvSpPr>
          <p:nvPr>
            <p:ph idx="1"/>
          </p:nvPr>
        </p:nvSpPr>
        <p:spPr/>
        <p:txBody>
          <a:bodyPr/>
          <a:lstStyle/>
          <a:p>
            <a:r>
              <a:rPr lang="en-US" dirty="0" smtClean="0"/>
              <a:t>Blatter said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Blatter said</a:t>
            </a:r>
            <a:endParaRPr lang="en-US" dirty="0"/>
          </a:p>
        </p:txBody>
      </p:sp>
      <p:sp>
        <p:nvSpPr>
          <p:cNvPr id="3" name="Content Placeholder 2"/>
          <p:cNvSpPr>
            <a:spLocks noGrp="1"/>
          </p:cNvSpPr>
          <p:nvPr>
            <p:ph idx="1"/>
          </p:nvPr>
        </p:nvSpPr>
        <p:spPr/>
        <p:txBody>
          <a:bodyPr/>
          <a:lstStyle/>
          <a:p>
            <a:r>
              <a:rPr lang="en-US" dirty="0" smtClean="0"/>
              <a:t>FIFA “will continue to work with the relevant authorities…to root out any misconduct” </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happened?</a:t>
            </a:r>
            <a:endParaRPr lang="en-US" dirty="0"/>
          </a:p>
        </p:txBody>
      </p:sp>
      <p:sp>
        <p:nvSpPr>
          <p:cNvPr id="3" name="Content Placeholder 2"/>
          <p:cNvSpPr>
            <a:spLocks noGrp="1"/>
          </p:cNvSpPr>
          <p:nvPr>
            <p:ph idx="1"/>
          </p:nvPr>
        </p:nvSpPr>
        <p:spPr/>
        <p:txBody>
          <a:bodyPr>
            <a:normAutofit/>
          </a:bodyPr>
          <a:lstStyle/>
          <a:p>
            <a:r>
              <a:rPr lang="en-US" dirty="0" smtClean="0"/>
              <a:t>On 27 May </a:t>
            </a:r>
            <a:r>
              <a:rPr lang="en-US" dirty="0"/>
              <a:t>2015,</a:t>
            </a:r>
            <a:r>
              <a:rPr lang="en-US" dirty="0" smtClean="0"/>
              <a:t> in a dawn raid, Swiss police arrested 7 leaders </a:t>
            </a:r>
            <a:r>
              <a:rPr lang="en-US" dirty="0"/>
              <a:t>of</a:t>
            </a:r>
            <a:r>
              <a:rPr lang="en-US" dirty="0" smtClean="0"/>
              <a:t> world </a:t>
            </a:r>
            <a:r>
              <a:rPr lang="en-US" dirty="0"/>
              <a:t>football</a:t>
            </a:r>
            <a:r>
              <a:rPr lang="en-US" dirty="0" smtClean="0"/>
              <a:t> </a:t>
            </a:r>
          </a:p>
          <a:p>
            <a:r>
              <a:rPr lang="en-US" dirty="0" smtClean="0"/>
              <a:t>Jeffrey </a:t>
            </a:r>
            <a:r>
              <a:rPr lang="en-US" dirty="0"/>
              <a:t>Webb, Eduardo Li, Julio Rocha, Costas</a:t>
            </a:r>
            <a:r>
              <a:rPr lang="en-US" dirty="0" smtClean="0"/>
              <a:t> </a:t>
            </a:r>
            <a:r>
              <a:rPr lang="en-US" dirty="0" err="1" smtClean="0"/>
              <a:t>Takkas</a:t>
            </a:r>
            <a:r>
              <a:rPr lang="en-US" dirty="0"/>
              <a:t>, Eugenio </a:t>
            </a:r>
            <a:r>
              <a:rPr lang="en-US" dirty="0" err="1"/>
              <a:t>Figueredo</a:t>
            </a:r>
            <a:r>
              <a:rPr lang="en-US" dirty="0"/>
              <a:t>, Rafael Esquivel and José Maria Marin</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627" y="274638"/>
            <a:ext cx="8692389" cy="1143000"/>
          </a:xfrm>
        </p:spPr>
        <p:txBody>
          <a:bodyPr>
            <a:normAutofit fontScale="90000"/>
          </a:bodyPr>
          <a:lstStyle/>
          <a:p>
            <a:r>
              <a:rPr lang="en-US" dirty="0"/>
              <a:t>C</a:t>
            </a:r>
            <a:r>
              <a:rPr lang="en-US" dirty="0" smtClean="0"/>
              <a:t/>
            </a:r>
            <a:br>
              <a:rPr lang="en-US" dirty="0" smtClean="0"/>
            </a:br>
            <a:r>
              <a:rPr lang="en-US" dirty="0" err="1" smtClean="0"/>
              <a:t>Copa</a:t>
            </a:r>
            <a:r>
              <a:rPr lang="en-US" dirty="0" smtClean="0"/>
              <a:t> </a:t>
            </a:r>
            <a:r>
              <a:rPr lang="en-US" dirty="0"/>
              <a:t>America </a:t>
            </a:r>
            <a:r>
              <a:rPr lang="en-US" dirty="0" err="1"/>
              <a:t>Centenario</a:t>
            </a:r>
            <a:r>
              <a:rPr lang="en-US" dirty="0"/>
              <a:t> Scheme </a:t>
            </a:r>
            <a:r>
              <a:rPr lang="en-US" dirty="0" smtClean="0"/>
              <a:t>Bribes</a:t>
            </a:r>
            <a:br>
              <a:rPr lang="en-US" dirty="0" smtClean="0"/>
            </a:br>
            <a:endParaRPr lang="en-US" dirty="0"/>
          </a:p>
        </p:txBody>
      </p:sp>
      <p:graphicFrame>
        <p:nvGraphicFramePr>
          <p:cNvPr id="4" name="Content Placeholder 3"/>
          <p:cNvGraphicFramePr>
            <a:graphicFrameLocks noGrp="1"/>
          </p:cNvGraphicFramePr>
          <p:nvPr>
            <p:ph idx="1"/>
          </p:nvPr>
        </p:nvGraphicFramePr>
        <p:xfrm>
          <a:off x="457200" y="1600200"/>
          <a:ext cx="8229600" cy="4365060"/>
        </p:xfrm>
        <a:graphic>
          <a:graphicData uri="http://schemas.openxmlformats.org/drawingml/2006/table">
            <a:tbl>
              <a:tblPr firstRow="1" bandRow="1">
                <a:tableStyleId>{5C22544A-7EE6-4342-B048-85BDC9FD1C3A}</a:tableStyleId>
              </a:tblPr>
              <a:tblGrid>
                <a:gridCol w="2743200"/>
                <a:gridCol w="2743200"/>
                <a:gridCol w="2743200"/>
              </a:tblGrid>
              <a:tr h="628050">
                <a:tc>
                  <a:txBody>
                    <a:bodyPr/>
                    <a:lstStyle/>
                    <a:p>
                      <a:r>
                        <a:rPr lang="en-US" sz="2000" dirty="0" smtClean="0"/>
                        <a:t>Host Nation</a:t>
                      </a:r>
                      <a:endParaRPr lang="en-US" sz="2000" dirty="0"/>
                    </a:p>
                  </a:txBody>
                  <a:tcPr/>
                </a:tc>
                <a:tc>
                  <a:txBody>
                    <a:bodyPr/>
                    <a:lstStyle/>
                    <a:p>
                      <a:r>
                        <a:rPr lang="en-US" sz="2000" dirty="0" smtClean="0"/>
                        <a:t>Contract Price</a:t>
                      </a:r>
                      <a:endParaRPr lang="en-US" sz="2000" dirty="0"/>
                    </a:p>
                  </a:txBody>
                  <a:tcPr/>
                </a:tc>
                <a:tc>
                  <a:txBody>
                    <a:bodyPr/>
                    <a:lstStyle/>
                    <a:p>
                      <a:r>
                        <a:rPr lang="en-US" sz="2000" dirty="0" smtClean="0"/>
                        <a:t>Bribe</a:t>
                      </a:r>
                      <a:endParaRPr lang="en-US" sz="2000" dirty="0"/>
                    </a:p>
                  </a:txBody>
                  <a:tcPr/>
                </a:tc>
              </a:tr>
              <a:tr h="628050">
                <a:tc>
                  <a:txBody>
                    <a:bodyPr/>
                    <a:lstStyle/>
                    <a:p>
                      <a:r>
                        <a:rPr lang="en-US" sz="2000" dirty="0" smtClean="0"/>
                        <a:t>2015 Chile</a:t>
                      </a:r>
                      <a:endParaRPr lang="en-US" sz="2000" dirty="0"/>
                    </a:p>
                  </a:txBody>
                  <a:tcPr/>
                </a:tc>
                <a:tc>
                  <a:txBody>
                    <a:bodyPr/>
                    <a:lstStyle/>
                    <a:p>
                      <a:r>
                        <a:rPr lang="en-US" sz="2000" dirty="0" smtClean="0"/>
                        <a:t>US$25m</a:t>
                      </a:r>
                      <a:endParaRPr lang="en-US" sz="2000" dirty="0"/>
                    </a:p>
                  </a:txBody>
                  <a:tcPr/>
                </a:tc>
                <a:tc>
                  <a:txBody>
                    <a:bodyPr/>
                    <a:lstStyle/>
                    <a:p>
                      <a:r>
                        <a:rPr lang="en-US" sz="2000" dirty="0" smtClean="0"/>
                        <a:t>US$20m</a:t>
                      </a:r>
                      <a:endParaRPr lang="en-US" sz="2000" dirty="0"/>
                    </a:p>
                  </a:txBody>
                  <a:tcPr/>
                </a:tc>
              </a:tr>
              <a:tr h="628050">
                <a:tc>
                  <a:txBody>
                    <a:bodyPr/>
                    <a:lstStyle/>
                    <a:p>
                      <a:r>
                        <a:rPr lang="en-US" sz="2000" dirty="0" smtClean="0"/>
                        <a:t>2016 USA</a:t>
                      </a:r>
                      <a:endParaRPr lang="en-US" sz="2000" dirty="0"/>
                    </a:p>
                  </a:txBody>
                  <a:tcPr/>
                </a:tc>
                <a:tc>
                  <a:txBody>
                    <a:bodyPr/>
                    <a:lstStyle/>
                    <a:p>
                      <a:r>
                        <a:rPr lang="en-US" sz="2000" dirty="0" smtClean="0"/>
                        <a:t>US$75m</a:t>
                      </a:r>
                      <a:endParaRPr lang="en-US" sz="2000"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dirty="0" smtClean="0"/>
                        <a:t>US$30m</a:t>
                      </a:r>
                    </a:p>
                    <a:p>
                      <a:endParaRPr lang="en-US" sz="2000" dirty="0"/>
                    </a:p>
                  </a:txBody>
                  <a:tcPr/>
                </a:tc>
              </a:tr>
              <a:tr h="628050">
                <a:tc>
                  <a:txBody>
                    <a:bodyPr/>
                    <a:lstStyle/>
                    <a:p>
                      <a:r>
                        <a:rPr lang="en-US" sz="2000" dirty="0" smtClean="0"/>
                        <a:t>2019 Brazil</a:t>
                      </a:r>
                      <a:endParaRPr lang="en-US" sz="2000" dirty="0"/>
                    </a:p>
                  </a:txBody>
                  <a:tcPr/>
                </a:tc>
                <a:tc>
                  <a:txBody>
                    <a:bodyPr/>
                    <a:lstStyle/>
                    <a:p>
                      <a:r>
                        <a:rPr lang="en-US" sz="2000" dirty="0" smtClean="0"/>
                        <a:t>US$80m</a:t>
                      </a:r>
                      <a:endParaRPr lang="en-US" sz="2000"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dirty="0" smtClean="0"/>
                        <a:t>US$20m</a:t>
                      </a:r>
                    </a:p>
                    <a:p>
                      <a:endParaRPr lang="en-US" sz="2000" dirty="0"/>
                    </a:p>
                  </a:txBody>
                  <a:tcPr/>
                </a:tc>
              </a:tr>
              <a:tr h="628050">
                <a:tc>
                  <a:txBody>
                    <a:bodyPr/>
                    <a:lstStyle/>
                    <a:p>
                      <a:r>
                        <a:rPr lang="en-US" sz="2000" dirty="0" smtClean="0"/>
                        <a:t>2023 </a:t>
                      </a:r>
                      <a:r>
                        <a:rPr lang="en-US" sz="2000" dirty="0" err="1" smtClean="0"/>
                        <a:t>Equador</a:t>
                      </a:r>
                      <a:endParaRPr lang="en-US" sz="2000" dirty="0"/>
                    </a:p>
                  </a:txBody>
                  <a:tcPr/>
                </a:tc>
                <a:tc>
                  <a:txBody>
                    <a:bodyPr/>
                    <a:lstStyle/>
                    <a:p>
                      <a:r>
                        <a:rPr lang="en-US" sz="2000" dirty="0" smtClean="0"/>
                        <a:t>US$85m</a:t>
                      </a:r>
                      <a:endParaRPr lang="en-US" sz="2000"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dirty="0" smtClean="0"/>
                        <a:t>US$20m</a:t>
                      </a:r>
                    </a:p>
                    <a:p>
                      <a:endParaRPr lang="en-US" sz="2000" dirty="0"/>
                    </a:p>
                  </a:txBody>
                  <a:tcPr/>
                </a:tc>
              </a:tr>
              <a:tr h="628050">
                <a:tc>
                  <a:txBody>
                    <a:bodyPr/>
                    <a:lstStyle/>
                    <a:p>
                      <a:endParaRPr lang="en-US" sz="2000" dirty="0"/>
                    </a:p>
                  </a:txBody>
                  <a:tcPr/>
                </a:tc>
                <a:tc>
                  <a:txBody>
                    <a:bodyPr/>
                    <a:lstStyle/>
                    <a:p>
                      <a:endParaRPr lang="en-US" sz="2000" dirty="0"/>
                    </a:p>
                  </a:txBody>
                  <a:tcPr/>
                </a:tc>
                <a:tc>
                  <a:txBody>
                    <a:bodyPr/>
                    <a:lstStyle/>
                    <a:p>
                      <a:endParaRPr lang="en-US" sz="2000" dirty="0" smtClean="0"/>
                    </a:p>
                    <a:p>
                      <a:r>
                        <a:rPr lang="en-US" sz="2000" dirty="0" smtClean="0"/>
                        <a:t>Total Bribes $110m</a:t>
                      </a:r>
                    </a:p>
                    <a:p>
                      <a:endParaRPr lang="en-US" sz="2000" dirty="0"/>
                    </a:p>
                  </a:txBody>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sz="3429" dirty="0" smtClean="0"/>
              <a:t>The </a:t>
            </a:r>
            <a:r>
              <a:rPr lang="en-US" sz="3429" dirty="0"/>
              <a:t>U.S. Department of Justice</a:t>
            </a:r>
            <a:r>
              <a:rPr lang="en-US" sz="3429" dirty="0" smtClean="0"/>
              <a:t> brought </a:t>
            </a:r>
            <a:r>
              <a:rPr lang="en-US" sz="3429" dirty="0"/>
              <a:t>charges against 14</a:t>
            </a:r>
            <a:r>
              <a:rPr lang="en-US" sz="3429" dirty="0" smtClean="0"/>
              <a:t> </a:t>
            </a:r>
            <a:r>
              <a:rPr lang="en-US" sz="3429" dirty="0"/>
              <a:t>p</a:t>
            </a:r>
            <a:r>
              <a:rPr lang="en-US" sz="3429" dirty="0" smtClean="0"/>
              <a:t>eople - the </a:t>
            </a:r>
            <a:r>
              <a:rPr lang="en-US" sz="3429" dirty="0"/>
              <a:t>seven who were arrested, </a:t>
            </a:r>
            <a:r>
              <a:rPr lang="en-US" sz="3429" dirty="0" smtClean="0"/>
              <a:t>plus businessmen </a:t>
            </a:r>
            <a:r>
              <a:rPr lang="en-US" sz="3429" dirty="0"/>
              <a:t>who had long had dealings with FIFA and/or</a:t>
            </a:r>
            <a:r>
              <a:rPr lang="en-US" sz="3429" dirty="0" smtClean="0"/>
              <a:t> the FIFA’s </a:t>
            </a:r>
            <a:r>
              <a:rPr lang="en-US" sz="3429" dirty="0"/>
              <a:t>affiliate for the Americas, </a:t>
            </a:r>
            <a:r>
              <a:rPr lang="en-US" sz="3429" dirty="0" smtClean="0"/>
              <a:t>the Confederation </a:t>
            </a:r>
            <a:r>
              <a:rPr lang="en-US" sz="3429" dirty="0"/>
              <a:t>of North, Central American and Caribbean</a:t>
            </a:r>
            <a:r>
              <a:rPr lang="en-US" sz="3429" dirty="0" smtClean="0"/>
              <a:t> Association </a:t>
            </a:r>
            <a:r>
              <a:rPr lang="en-US" sz="3429" dirty="0"/>
              <a:t>Football (CONCACAF</a:t>
            </a:r>
            <a:r>
              <a:rPr lang="en-US" sz="3429" dirty="0" smtClean="0"/>
              <a:t>) </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47 counts charged the 14 defendants with racketeering, wire fraud and money laundering conspiracies, among other offences, in connection with the defendants’ participation in a 24 year scheme to enrich themselves through the corruption of international soccer</a:t>
            </a:r>
          </a:p>
          <a:p>
            <a:r>
              <a:rPr lang="en-US" dirty="0" smtClean="0"/>
              <a:t>The businessmen allegedly paid and agreed to pay well over $150 million in bribes and kickbacks to obtain lucrative media and marketing rights to international soccer tournaments</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the US ?</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Why did the US take </a:t>
            </a:r>
            <a:r>
              <a:rPr lang="en-US" dirty="0"/>
              <a:t>the lead in indicting </a:t>
            </a:r>
            <a:r>
              <a:rPr lang="en-US" dirty="0" smtClean="0"/>
              <a:t>non-American </a:t>
            </a:r>
            <a:r>
              <a:rPr lang="en-US" dirty="0"/>
              <a:t>citizens</a:t>
            </a:r>
            <a:r>
              <a:rPr lang="en-US" dirty="0" smtClean="0"/>
              <a:t> about </a:t>
            </a:r>
            <a:r>
              <a:rPr lang="en-US" dirty="0"/>
              <a:t>competitions that took place outside the </a:t>
            </a:r>
            <a:r>
              <a:rPr lang="en-US" dirty="0" smtClean="0"/>
              <a:t>US </a:t>
            </a:r>
            <a:r>
              <a:rPr lang="en-US" dirty="0"/>
              <a:t>and that came under the auspices </a:t>
            </a:r>
            <a:r>
              <a:rPr lang="en-US" dirty="0" smtClean="0"/>
              <a:t>of Swiss-based FIFA</a:t>
            </a:r>
          </a:p>
          <a:p>
            <a:r>
              <a:rPr lang="en-US" dirty="0" smtClean="0"/>
              <a:t>Some FIFA </a:t>
            </a:r>
            <a:r>
              <a:rPr lang="en-US" dirty="0"/>
              <a:t>officials were</a:t>
            </a:r>
            <a:r>
              <a:rPr lang="en-US" dirty="0" smtClean="0"/>
              <a:t> US citizens</a:t>
            </a:r>
          </a:p>
          <a:p>
            <a:r>
              <a:rPr lang="en-US" dirty="0" smtClean="0"/>
              <a:t>CONACAF HQs </a:t>
            </a:r>
            <a:r>
              <a:rPr lang="en-US" dirty="0"/>
              <a:t>in the </a:t>
            </a:r>
            <a:r>
              <a:rPr lang="en-US" dirty="0" smtClean="0"/>
              <a:t>US</a:t>
            </a:r>
          </a:p>
          <a:p>
            <a:r>
              <a:rPr lang="en-US" dirty="0" smtClean="0"/>
              <a:t>Many of the sports </a:t>
            </a:r>
            <a:r>
              <a:rPr lang="en-US" dirty="0"/>
              <a:t>marketing companies</a:t>
            </a:r>
            <a:r>
              <a:rPr lang="en-US" dirty="0" smtClean="0"/>
              <a:t> had HQs in the US</a:t>
            </a:r>
          </a:p>
          <a:p>
            <a:r>
              <a:rPr lang="en-US" dirty="0"/>
              <a:t>M</a:t>
            </a:r>
            <a:r>
              <a:rPr lang="en-US" dirty="0" smtClean="0"/>
              <a:t>assive </a:t>
            </a:r>
            <a:r>
              <a:rPr lang="en-US" dirty="0"/>
              <a:t>FIFA financial </a:t>
            </a:r>
            <a:r>
              <a:rPr lang="en-US" dirty="0" smtClean="0"/>
              <a:t>transactions went </a:t>
            </a:r>
            <a:r>
              <a:rPr lang="en-US" dirty="0"/>
              <a:t>through the</a:t>
            </a:r>
            <a:r>
              <a:rPr lang="en-US" dirty="0" smtClean="0"/>
              <a:t> </a:t>
            </a:r>
            <a:r>
              <a:rPr lang="en-US" dirty="0"/>
              <a:t>U</a:t>
            </a:r>
            <a:r>
              <a:rPr lang="en-US" dirty="0" smtClean="0"/>
              <a:t>S</a:t>
            </a:r>
            <a:endParaRPr lang="en-US" dirty="0"/>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Ethics</a:t>
            </a:r>
            <a:endParaRPr lang="en-US" dirty="0"/>
          </a:p>
        </p:txBody>
      </p:sp>
      <p:sp>
        <p:nvSpPr>
          <p:cNvPr id="3" name="Content Placeholder 2"/>
          <p:cNvSpPr>
            <a:spLocks noGrp="1"/>
          </p:cNvSpPr>
          <p:nvPr>
            <p:ph idx="1"/>
          </p:nvPr>
        </p:nvSpPr>
        <p:spPr/>
        <p:txBody>
          <a:bodyPr>
            <a:normAutofit/>
          </a:bodyPr>
          <a:lstStyle/>
          <a:p>
            <a:r>
              <a:rPr lang="en-US" dirty="0" smtClean="0"/>
              <a:t>The fraud harmed many victims</a:t>
            </a:r>
            <a:r>
              <a:rPr lang="en-US" dirty="0"/>
              <a:t>, from</a:t>
            </a:r>
            <a:r>
              <a:rPr lang="en-US" dirty="0" smtClean="0"/>
              <a:t> youth </a:t>
            </a:r>
            <a:r>
              <a:rPr lang="en-US" dirty="0"/>
              <a:t>leagues and developing countries that should benefit from the revenue generated</a:t>
            </a:r>
            <a:r>
              <a:rPr lang="en-US" dirty="0" smtClean="0"/>
              <a:t> by </a:t>
            </a:r>
            <a:r>
              <a:rPr lang="en-US" dirty="0"/>
              <a:t>the commercial rights these</a:t>
            </a:r>
            <a:r>
              <a:rPr lang="en-US" dirty="0" smtClean="0"/>
              <a:t> </a:t>
            </a:r>
            <a:r>
              <a:rPr lang="en-US" dirty="0" err="1" smtClean="0"/>
              <a:t>organisations</a:t>
            </a:r>
            <a:r>
              <a:rPr lang="en-US" dirty="0" smtClean="0"/>
              <a:t> </a:t>
            </a:r>
            <a:r>
              <a:rPr lang="en-US" dirty="0"/>
              <a:t>hold, to the fans</a:t>
            </a:r>
            <a:r>
              <a:rPr lang="en-US" dirty="0" smtClean="0"/>
              <a:t> throughout </a:t>
            </a:r>
            <a:r>
              <a:rPr lang="en-US" dirty="0"/>
              <a:t>the world </a:t>
            </a:r>
            <a:r>
              <a:rPr lang="en-US" dirty="0" smtClean="0"/>
              <a:t>whose</a:t>
            </a:r>
            <a:r>
              <a:rPr lang="en-US" dirty="0"/>
              <a:t> </a:t>
            </a:r>
            <a:r>
              <a:rPr lang="en-US" dirty="0" smtClean="0"/>
              <a:t>support </a:t>
            </a:r>
            <a:r>
              <a:rPr lang="en-US" dirty="0"/>
              <a:t>for the </a:t>
            </a:r>
            <a:r>
              <a:rPr lang="en-US" dirty="0" smtClean="0"/>
              <a:t>game </a:t>
            </a:r>
            <a:r>
              <a:rPr lang="en-US" dirty="0"/>
              <a:t>makes those rights </a:t>
            </a:r>
            <a:r>
              <a:rPr lang="en-US" dirty="0" smtClean="0"/>
              <a:t>valuable.</a:t>
            </a:r>
            <a:endParaRPr lang="en-US" dirty="0"/>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Enterprise’</a:t>
            </a:r>
            <a:endParaRPr lang="en-US" dirty="0"/>
          </a:p>
        </p:txBody>
      </p:sp>
      <p:sp>
        <p:nvSpPr>
          <p:cNvPr id="3" name="Content Placeholder 2"/>
          <p:cNvSpPr>
            <a:spLocks noGrp="1"/>
          </p:cNvSpPr>
          <p:nvPr>
            <p:ph idx="1"/>
          </p:nvPr>
        </p:nvSpPr>
        <p:spPr/>
        <p:txBody>
          <a:bodyPr/>
          <a:lstStyle/>
          <a:p>
            <a:r>
              <a:rPr lang="en-US" dirty="0" smtClean="0"/>
              <a:t>209 countries make up FIFA</a:t>
            </a:r>
          </a:p>
          <a:p>
            <a:r>
              <a:rPr lang="en-US" dirty="0" smtClean="0"/>
              <a:t>Derives revenue by </a:t>
            </a:r>
            <a:r>
              <a:rPr lang="en-US" dirty="0" err="1" smtClean="0"/>
              <a:t>commercialising</a:t>
            </a:r>
            <a:r>
              <a:rPr lang="en-US" dirty="0" smtClean="0"/>
              <a:t> the media and marketing rights associated to football events and tournaments</a:t>
            </a:r>
          </a:p>
          <a:p>
            <a:r>
              <a:rPr lang="en-US" dirty="0" smtClean="0"/>
              <a:t>FIFA’s revenue between 2011-2014 US$5.7b</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Figures</a:t>
            </a:r>
            <a:endParaRPr lang="en-US" dirty="0"/>
          </a:p>
        </p:txBody>
      </p:sp>
      <p:sp>
        <p:nvSpPr>
          <p:cNvPr id="3" name="Content Placeholder 2"/>
          <p:cNvSpPr>
            <a:spLocks noGrp="1"/>
          </p:cNvSpPr>
          <p:nvPr>
            <p:ph idx="1"/>
          </p:nvPr>
        </p:nvSpPr>
        <p:spPr/>
        <p:txBody>
          <a:bodyPr/>
          <a:lstStyle/>
          <a:p>
            <a:r>
              <a:rPr lang="en-US" dirty="0" smtClean="0"/>
              <a:t>Sky and BT Sport paid £5.136b for live Premier League TV rights for three seasons from 2016-17.</a:t>
            </a:r>
          </a:p>
          <a:p>
            <a:r>
              <a:rPr lang="en-US" dirty="0" smtClean="0"/>
              <a:t> http://www.bbc.co.uk/sport/0/football/31357409</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9600" y="1365250"/>
            <a:ext cx="7924800" cy="41275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More figures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Average pay and pension contributions for staff at Zurich-based FIFA, the global soccer federation which is caught up in a corruption scandal, was $242,000 per employee last year</a:t>
            </a:r>
          </a:p>
          <a:p>
            <a:r>
              <a:rPr lang="en-US" dirty="0" smtClean="0"/>
              <a:t>EUFA $177.000</a:t>
            </a:r>
          </a:p>
          <a:p>
            <a:r>
              <a:rPr lang="en-US" dirty="0" smtClean="0"/>
              <a:t>International Cricket/Tennis $100,000</a:t>
            </a:r>
          </a:p>
          <a:p>
            <a:r>
              <a:rPr lang="en-US" dirty="0" smtClean="0"/>
              <a:t>IOC $217,000</a:t>
            </a:r>
          </a:p>
          <a:p>
            <a:r>
              <a:rPr lang="en-US" dirty="0" smtClean="0"/>
              <a:t>http://uk.businessinsider.com/fifa-staff-are-among-the-highest-paid-employees-in-switzerland-2015-6?r=US&amp;IR=T</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35000" y="971550"/>
            <a:ext cx="7874000" cy="491490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Barack Obama $400,000</a:t>
            </a:r>
          </a:p>
          <a:p>
            <a:r>
              <a:rPr lang="en-US" dirty="0" err="1" smtClean="0"/>
              <a:t>Sepp</a:t>
            </a:r>
            <a:r>
              <a:rPr lang="en-US" dirty="0" smtClean="0"/>
              <a:t> Blatter ???</a:t>
            </a:r>
          </a:p>
          <a:p>
            <a:r>
              <a:rPr lang="en-US" dirty="0" smtClean="0"/>
              <a:t>Blatter on record salary just over $1m</a:t>
            </a:r>
          </a:p>
          <a:p>
            <a:r>
              <a:rPr lang="en-US" dirty="0" err="1" smtClean="0"/>
              <a:t>Pielke</a:t>
            </a:r>
            <a:r>
              <a:rPr lang="en-US" dirty="0" smtClean="0"/>
              <a:t> (2015) estimated salary is $3m-$16m</a:t>
            </a:r>
          </a:p>
          <a:p>
            <a:r>
              <a:rPr lang="en-US" dirty="0" smtClean="0"/>
              <a:t>Above based on Mohammed bin </a:t>
            </a:r>
            <a:r>
              <a:rPr lang="en-US" dirty="0" err="1" smtClean="0"/>
              <a:t>Hammam</a:t>
            </a:r>
            <a:r>
              <a:rPr lang="en-US" dirty="0" smtClean="0"/>
              <a:t> revealing that he was compensated 200,000 Euros for his </a:t>
            </a:r>
            <a:r>
              <a:rPr lang="en-US" dirty="0" err="1" smtClean="0"/>
              <a:t>ExCo</a:t>
            </a:r>
            <a:r>
              <a:rPr lang="en-US" dirty="0" smtClean="0"/>
              <a:t> work</a:t>
            </a:r>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Bin </a:t>
            </a:r>
            <a:r>
              <a:rPr lang="en-US" dirty="0" err="1" smtClean="0"/>
              <a:t>Hammam</a:t>
            </a:r>
            <a:endParaRPr lang="en-US" dirty="0"/>
          </a:p>
        </p:txBody>
      </p:sp>
      <p:sp>
        <p:nvSpPr>
          <p:cNvPr id="3" name="Content Placeholder 2"/>
          <p:cNvSpPr>
            <a:spLocks noGrp="1"/>
          </p:cNvSpPr>
          <p:nvPr>
            <p:ph idx="1"/>
          </p:nvPr>
        </p:nvSpPr>
        <p:spPr/>
        <p:txBody>
          <a:bodyPr>
            <a:normAutofit lnSpcReduction="10000"/>
          </a:bodyPr>
          <a:lstStyle/>
          <a:p>
            <a:r>
              <a:rPr lang="en-US" dirty="0"/>
              <a:t>A</a:t>
            </a:r>
            <a:r>
              <a:rPr lang="en-US" dirty="0" smtClean="0"/>
              <a:t>ccused </a:t>
            </a:r>
            <a:r>
              <a:rPr lang="en-US" dirty="0"/>
              <a:t>of bribery</a:t>
            </a:r>
            <a:r>
              <a:rPr lang="en-US" dirty="0" smtClean="0"/>
              <a:t> (</a:t>
            </a:r>
            <a:r>
              <a:rPr lang="en-US" dirty="0"/>
              <a:t>BBC, 2011</a:t>
            </a:r>
            <a:r>
              <a:rPr lang="en-US" dirty="0" smtClean="0"/>
              <a:t>) paid members of other nations' Football Associations in the run up to his FIFA presidential election campaign and prior to the 2018 and 2022 FIFA World Cup bids</a:t>
            </a:r>
          </a:p>
          <a:p>
            <a:r>
              <a:rPr lang="en-US" dirty="0"/>
              <a:t>S</a:t>
            </a:r>
            <a:r>
              <a:rPr lang="en-US" dirty="0" smtClean="0"/>
              <a:t>uspended </a:t>
            </a:r>
            <a:r>
              <a:rPr lang="en-US" dirty="0"/>
              <a:t>by FIFA in July, </a:t>
            </a:r>
            <a:r>
              <a:rPr lang="en-US" dirty="0" smtClean="0"/>
              <a:t>2011</a:t>
            </a:r>
          </a:p>
          <a:p>
            <a:r>
              <a:rPr lang="en-US" dirty="0" smtClean="0"/>
              <a:t>Withdrew </a:t>
            </a:r>
            <a:r>
              <a:rPr lang="en-US" dirty="0"/>
              <a:t>from the presidential race, leaving Blatter to </a:t>
            </a:r>
            <a:r>
              <a:rPr lang="en-US" dirty="0" smtClean="0"/>
              <a:t>run unopposed</a:t>
            </a:r>
          </a:p>
          <a:p>
            <a:r>
              <a:rPr lang="en-US" dirty="0" smtClean="0"/>
              <a:t>Banned for life by FIFA</a:t>
            </a:r>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35000" y="971550"/>
            <a:ext cx="7874000" cy="49149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Between 1998-2002 </a:t>
            </a:r>
            <a:r>
              <a:rPr lang="en-US" dirty="0" err="1" smtClean="0"/>
              <a:t>Platini</a:t>
            </a:r>
            <a:r>
              <a:rPr lang="en-US" dirty="0" smtClean="0"/>
              <a:t>, </a:t>
            </a:r>
            <a:r>
              <a:rPr lang="en-US" dirty="0" err="1" smtClean="0"/>
              <a:t>Uefa</a:t>
            </a:r>
            <a:r>
              <a:rPr lang="en-US" dirty="0" smtClean="0"/>
              <a:t> president £1.3m for his work as “a special advisor to president </a:t>
            </a:r>
            <a:r>
              <a:rPr lang="en-US" dirty="0" err="1" smtClean="0"/>
              <a:t>Sepp</a:t>
            </a:r>
            <a:r>
              <a:rPr lang="en-US" dirty="0" smtClean="0"/>
              <a:t> Blatter”</a:t>
            </a:r>
          </a:p>
          <a:p>
            <a:r>
              <a:rPr lang="en-US" dirty="0" smtClean="0"/>
              <a:t>Salary £123,000 per year</a:t>
            </a:r>
          </a:p>
          <a:p>
            <a:r>
              <a:rPr lang="en-US" dirty="0" smtClean="0"/>
              <a:t>Increased to £327,000 </a:t>
            </a:r>
            <a:r>
              <a:rPr lang="en-US" smtClean="0"/>
              <a:t>per year</a:t>
            </a:r>
          </a:p>
          <a:p>
            <a:endParaRPr lang="en-US" smtClean="0"/>
          </a:p>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salary relevant ?</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Blatter</a:t>
            </a:r>
            <a:endParaRPr lang="en-US" dirty="0"/>
          </a:p>
        </p:txBody>
      </p:sp>
      <p:sp>
        <p:nvSpPr>
          <p:cNvPr id="4" name="Content Placeholder 3"/>
          <p:cNvSpPr>
            <a:spLocks noGrp="1"/>
          </p:cNvSpPr>
          <p:nvPr>
            <p:ph idx="1"/>
          </p:nvPr>
        </p:nvSpPr>
        <p:spPr/>
        <p:txBody>
          <a:bodyPr>
            <a:normAutofit fontScale="85000" lnSpcReduction="10000"/>
          </a:bodyPr>
          <a:lstStyle/>
          <a:p>
            <a:r>
              <a:rPr lang="en-US" dirty="0" smtClean="0"/>
              <a:t>Joseph “</a:t>
            </a:r>
            <a:r>
              <a:rPr lang="en-US" dirty="0" err="1" smtClean="0"/>
              <a:t>Sepp</a:t>
            </a:r>
            <a:r>
              <a:rPr lang="en-US" dirty="0" smtClean="0"/>
              <a:t>” Blatter </a:t>
            </a:r>
            <a:r>
              <a:rPr lang="en-US" dirty="0"/>
              <a:t>p</a:t>
            </a:r>
            <a:r>
              <a:rPr lang="en-US" dirty="0" smtClean="0"/>
              <a:t>resident of FIFA since 1998</a:t>
            </a:r>
          </a:p>
          <a:p>
            <a:r>
              <a:rPr lang="en-US" dirty="0" smtClean="0"/>
              <a:t>Football has increased in global popularity and become financially successful </a:t>
            </a:r>
          </a:p>
          <a:p>
            <a:r>
              <a:rPr lang="en-US" dirty="0" smtClean="0"/>
              <a:t>Blatter says FIFA is a humble nonprofit doing humanitarian work to bring sport to the world</a:t>
            </a:r>
          </a:p>
          <a:p>
            <a:r>
              <a:rPr lang="en-US" dirty="0" smtClean="0"/>
              <a:t>But is Blatter head of a shadow nation-state that doesn’t “govern” world soccer so much as it plunders countries that want to host the World Cup?</a:t>
            </a:r>
          </a:p>
          <a:p>
            <a:r>
              <a:rPr lang="en-US" dirty="0" smtClean="0"/>
              <a:t>He has said that women’s football would be more popular if the women wore tighter shorts</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Blatter 1998 </a:t>
            </a:r>
            <a:r>
              <a:rPr lang="en-US" dirty="0" err="1" smtClean="0"/>
              <a:t>til</a:t>
            </a:r>
            <a:r>
              <a:rPr lang="en-US" dirty="0" smtClean="0"/>
              <a:t> ….</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Ran on </a:t>
            </a:r>
            <a:r>
              <a:rPr lang="en-US" dirty="0"/>
              <a:t>a platform of ‘‘to reform FIFA based </a:t>
            </a:r>
            <a:r>
              <a:rPr lang="en-US" dirty="0" smtClean="0"/>
              <a:t>on principles </a:t>
            </a:r>
            <a:r>
              <a:rPr lang="en-US" dirty="0"/>
              <a:t>of democracy and </a:t>
            </a:r>
            <a:r>
              <a:rPr lang="en-US" dirty="0" smtClean="0"/>
              <a:t>transparency” </a:t>
            </a:r>
            <a:r>
              <a:rPr lang="en-US" dirty="0"/>
              <a:t>(WSC, 1998</a:t>
            </a:r>
            <a:r>
              <a:rPr lang="en-US" dirty="0" smtClean="0"/>
              <a:t>)</a:t>
            </a:r>
          </a:p>
          <a:p>
            <a:r>
              <a:rPr lang="en-US" dirty="0" smtClean="0"/>
              <a:t>Allegations </a:t>
            </a:r>
            <a:r>
              <a:rPr lang="en-US" dirty="0"/>
              <a:t>of corruption date to that time and even </a:t>
            </a:r>
            <a:r>
              <a:rPr lang="en-US" dirty="0" smtClean="0"/>
              <a:t>before</a:t>
            </a:r>
          </a:p>
          <a:p>
            <a:r>
              <a:rPr lang="en-US" dirty="0"/>
              <a:t>A</a:t>
            </a:r>
            <a:r>
              <a:rPr lang="en-US" dirty="0" smtClean="0"/>
              <a:t>llegations over </a:t>
            </a:r>
            <a:r>
              <a:rPr lang="en-US" dirty="0"/>
              <a:t>the awarding of the 2018 and </a:t>
            </a:r>
            <a:r>
              <a:rPr lang="en-US" dirty="0" smtClean="0"/>
              <a:t>2022 World Cups</a:t>
            </a:r>
          </a:p>
          <a:p>
            <a:r>
              <a:rPr lang="en-US" dirty="0" smtClean="0"/>
              <a:t>Evidence of </a:t>
            </a:r>
            <a:r>
              <a:rPr lang="en-US" dirty="0"/>
              <a:t>corruption in the contest prior to the vote and after FIFA </a:t>
            </a:r>
            <a:r>
              <a:rPr lang="en-US" dirty="0" smtClean="0"/>
              <a:t>spurned the </a:t>
            </a:r>
            <a:r>
              <a:rPr lang="en-US" dirty="0"/>
              <a:t>English bid for 2012, the English Football Association revealed further information before parliament (The Guardian</a:t>
            </a:r>
            <a:r>
              <a:rPr lang="en-US" dirty="0" smtClean="0"/>
              <a:t>, 2011</a:t>
            </a:r>
            <a:r>
              <a:rPr lang="en-US" dirty="0"/>
              <a:t>)</a:t>
            </a:r>
          </a:p>
          <a:p>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is FIFA corrupt ?</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Because of the way it is </a:t>
            </a:r>
            <a:r>
              <a:rPr lang="en-US" dirty="0" err="1" smtClean="0"/>
              <a:t>organised</a:t>
            </a:r>
            <a:endParaRPr lang="en-US" dirty="0" smtClean="0"/>
          </a:p>
          <a:p>
            <a:r>
              <a:rPr lang="en-US" dirty="0" smtClean="0"/>
              <a:t>Each of the 209 member nations gets a single vote when it comes to electing a federation president and executive committee</a:t>
            </a:r>
          </a:p>
          <a:p>
            <a:r>
              <a:rPr lang="en-US" dirty="0" smtClean="0"/>
              <a:t>So Maldives, Trinidad &amp; Tobago, or Andorra have the same say in federation decisions as Brazil, Germany, or England</a:t>
            </a:r>
          </a:p>
          <a:p>
            <a:r>
              <a:rPr lang="en-US" dirty="0"/>
              <a:t>S</a:t>
            </a:r>
            <a:r>
              <a:rPr lang="en-US" dirty="0" smtClean="0"/>
              <a:t>maller countries, and the (mostly) men who run their countries’ federations, also receive an equal cut of FIFA’s revenues—no incentive for them to change any of the structure to the voting process</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What ARE the Ethics ?</a:t>
            </a:r>
            <a:endParaRPr lang="en-US" dirty="0"/>
          </a:p>
        </p:txBody>
      </p:sp>
      <p:sp>
        <p:nvSpPr>
          <p:cNvPr id="4" name="Content Placeholder 3"/>
          <p:cNvSpPr>
            <a:spLocks noGrp="1"/>
          </p:cNvSpPr>
          <p:nvPr>
            <p:ph idx="1"/>
          </p:nvPr>
        </p:nvSpPr>
        <p:spPr/>
        <p:txBody>
          <a:bodyPr/>
          <a:lstStyle/>
          <a:p>
            <a:r>
              <a:rPr lang="en-US" dirty="0" smtClean="0"/>
              <a:t>Accountability</a:t>
            </a:r>
          </a:p>
          <a:p>
            <a:r>
              <a:rPr lang="en-US" dirty="0" smtClean="0"/>
              <a:t>Accountability of FIFA matters for the governance of sport, the business of football and also the larger issue of the accountability of international </a:t>
            </a:r>
            <a:r>
              <a:rPr lang="en-US" dirty="0" err="1" smtClean="0"/>
              <a:t>organisations</a:t>
            </a:r>
            <a:endParaRPr lang="en-US" dirty="0" smtClean="0"/>
          </a:p>
          <a:p>
            <a:r>
              <a:rPr lang="en-US" dirty="0" smtClean="0"/>
              <a:t>Sports particularly football brings people together arguably not seen in any other area of global society</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10. Cricket World Cup 400m</a:t>
            </a:r>
            <a:endParaRPr lang="en-US" dirty="0"/>
          </a:p>
        </p:txBody>
      </p:sp>
      <p:pic>
        <p:nvPicPr>
          <p:cNvPr id="6" name="Content Placeholder 5" descr="s1"/>
          <p:cNvPicPr>
            <a:picLocks noGrp="1" noChangeAspect="1"/>
          </p:cNvPicPr>
          <p:nvPr>
            <p:ph idx="1"/>
          </p:nvPr>
        </p:nvPicPr>
        <p:blipFill>
          <a:blip r:embed="rId2"/>
          <a:srcRect l="-10610" r="-10610"/>
          <a:stretch>
            <a:fillRect/>
          </a:stretch>
        </p:blip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9. Winter Olympics 478m</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8. </a:t>
            </a:r>
            <a:r>
              <a:rPr lang="en-US" dirty="0" err="1" smtClean="0"/>
              <a:t>Giro</a:t>
            </a:r>
            <a:r>
              <a:rPr lang="en-US" dirty="0" smtClean="0"/>
              <a:t> </a:t>
            </a:r>
            <a:r>
              <a:rPr lang="en-US" dirty="0" err="1" smtClean="0"/>
              <a:t>d’Italia</a:t>
            </a:r>
            <a:r>
              <a:rPr lang="en-US" dirty="0" smtClean="0"/>
              <a:t> 775m</a:t>
            </a:r>
            <a:endParaRPr lang="en-US" dirty="0"/>
          </a:p>
        </p:txBody>
      </p:sp>
      <p:pic>
        <p:nvPicPr>
          <p:cNvPr id="4" name="Content Placeholder 3" descr="s1"/>
          <p:cNvPicPr>
            <a:picLocks noGrp="1" noChangeAspect="1"/>
          </p:cNvPicPr>
          <p:nvPr>
            <p:ph idx="1"/>
          </p:nvPr>
        </p:nvPicPr>
        <p:blipFill>
          <a:blip r:embed="rId2"/>
          <a:srcRect l="-10711" r="-10711"/>
          <a:stretch>
            <a:fillRect/>
          </a:stretch>
        </p:blip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7. Rugby Union World Cup 789m</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6. Asian Games 986m</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 FIFA Confederations Cup 1b</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 EUFA Champions League 1.7b</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 Summer Olympic Games 2b</a:t>
            </a:r>
            <a:endParaRPr lang="en-US" dirty="0"/>
          </a:p>
        </p:txBody>
      </p:sp>
      <p:pic>
        <p:nvPicPr>
          <p:cNvPr id="4" name="Content Placeholder 3" descr="s1"/>
          <p:cNvPicPr>
            <a:picLocks noGrp="1" noChangeAspect="1"/>
          </p:cNvPicPr>
          <p:nvPr>
            <p:ph idx="1"/>
          </p:nvPr>
        </p:nvPicPr>
        <p:blipFill>
          <a:blip r:embed="rId2"/>
          <a:srcRect l="-10610" r="-10610"/>
          <a:stretch>
            <a:fillRect/>
          </a:stretch>
        </p:blip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Tour de France 2.6b</a:t>
            </a:r>
            <a:endParaRPr lang="en-US" dirty="0"/>
          </a:p>
        </p:txBody>
      </p:sp>
      <p:pic>
        <p:nvPicPr>
          <p:cNvPr id="4" name="Content Placeholder 3" descr="s1"/>
          <p:cNvPicPr>
            <a:picLocks noGrp="1" noChangeAspect="1"/>
          </p:cNvPicPr>
          <p:nvPr>
            <p:ph idx="1"/>
          </p:nvPr>
        </p:nvPicPr>
        <p:blipFill>
          <a:blip r:embed="rId2"/>
          <a:srcRect l="-10610" r="-10610"/>
          <a:stretch>
            <a:fillRect/>
          </a:stretch>
        </p:blipFill>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FIFA World Cup 3.5b</a:t>
            </a:r>
            <a:endParaRPr lang="en-US" dirty="0"/>
          </a:p>
        </p:txBody>
      </p:sp>
      <p:pic>
        <p:nvPicPr>
          <p:cNvPr id="4" name="Content Placeholder 3" descr="s1"/>
          <p:cNvPicPr>
            <a:picLocks noGrp="1" noChangeAspect="1"/>
          </p:cNvPicPr>
          <p:nvPr>
            <p:ph idx="1"/>
          </p:nvPr>
        </p:nvPicPr>
        <p:blipFill>
          <a:blip r:embed="rId2"/>
          <a:srcRect l="-10610" r="-10610"/>
          <a:stretch>
            <a:fillRect/>
          </a:stretch>
        </p:blip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7"/>
            <a:ext cx="8229600" cy="3320949"/>
          </a:xfrm>
        </p:spPr>
        <p:txBody>
          <a:bodyPr>
            <a:normAutofit/>
          </a:bodyPr>
          <a:lstStyle/>
          <a:p>
            <a:r>
              <a:rPr lang="en-US" dirty="0" smtClean="0"/>
              <a:t>http://whatculture.com/gallery/10-most-watched-sporting-events-in-tv-history</a:t>
            </a:r>
            <a:r>
              <a:rPr lang="en-US" smtClean="0"/>
              <a:t>/11</a:t>
            </a:r>
            <a:br>
              <a:rPr lang="en-US" smtClean="0"/>
            </a:br>
            <a:r>
              <a:rPr lang="en-US" smtClean="0"/>
              <a:t>2015</a:t>
            </a:r>
            <a:endParaRPr 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Rugby World Cup 31 October 2015</a:t>
            </a:r>
            <a:endParaRPr lang="en-US" dirty="0"/>
          </a:p>
        </p:txBody>
      </p:sp>
      <p:sp>
        <p:nvSpPr>
          <p:cNvPr id="3" name="Content Placeholder 2"/>
          <p:cNvSpPr>
            <a:spLocks noGrp="1"/>
          </p:cNvSpPr>
          <p:nvPr>
            <p:ph idx="1"/>
          </p:nvPr>
        </p:nvSpPr>
        <p:spPr/>
        <p:txBody>
          <a:bodyPr/>
          <a:lstStyle/>
          <a:p>
            <a:r>
              <a:rPr lang="en-US" dirty="0" smtClean="0"/>
              <a:t>Unavailable 2 November 2015</a:t>
            </a:r>
            <a:endParaRPr 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675"/>
            <a:ext cx="7239000" cy="608013"/>
          </a:xfrm>
        </p:spPr>
        <p:txBody>
          <a:bodyPr>
            <a:normAutofit fontScale="90000"/>
          </a:bodyPr>
          <a:lstStyle/>
          <a:p>
            <a:pPr eaLnBrk="1" fontAlgn="auto" hangingPunct="1">
              <a:spcAft>
                <a:spcPts val="0"/>
              </a:spcAft>
              <a:defRPr/>
            </a:pPr>
            <a:r>
              <a:rPr lang="en-GB" dirty="0" smtClean="0">
                <a:solidFill>
                  <a:schemeClr val="tx2">
                    <a:satMod val="200000"/>
                  </a:schemeClr>
                </a:solidFill>
              </a:rPr>
              <a:t>What is accountability?</a:t>
            </a:r>
            <a:endParaRPr lang="en-GB" dirty="0">
              <a:solidFill>
                <a:schemeClr val="tx2">
                  <a:satMod val="200000"/>
                </a:schemeClr>
              </a:solidFill>
            </a:endParaRPr>
          </a:p>
        </p:txBody>
      </p:sp>
      <p:sp>
        <p:nvSpPr>
          <p:cNvPr id="9219" name="Content Placeholder 2"/>
          <p:cNvSpPr>
            <a:spLocks noGrp="1"/>
          </p:cNvSpPr>
          <p:nvPr>
            <p:ph idx="1"/>
          </p:nvPr>
        </p:nvSpPr>
        <p:spPr>
          <a:xfrm>
            <a:off x="457200" y="1285875"/>
            <a:ext cx="8229600" cy="5286375"/>
          </a:xfrm>
        </p:spPr>
        <p:txBody>
          <a:bodyPr>
            <a:normAutofit/>
          </a:bodyPr>
          <a:lstStyle/>
          <a:p>
            <a:pPr eaLnBrk="1" hangingPunct="1">
              <a:lnSpc>
                <a:spcPct val="80000"/>
              </a:lnSpc>
            </a:pPr>
            <a:r>
              <a:rPr lang="en-GB" dirty="0"/>
              <a:t>Accountability means that individuals are responsible for their actions and maybe asked to justify </a:t>
            </a:r>
            <a:r>
              <a:rPr lang="en-GB" dirty="0" smtClean="0"/>
              <a:t>them</a:t>
            </a:r>
          </a:p>
          <a:p>
            <a:pPr eaLnBrk="1" hangingPunct="1">
              <a:lnSpc>
                <a:spcPct val="80000"/>
              </a:lnSpc>
            </a:pPr>
            <a:r>
              <a:rPr lang="en-GB" dirty="0"/>
              <a:t>Responsibility  means being answerable for ones own </a:t>
            </a:r>
            <a:r>
              <a:rPr lang="en-GB" dirty="0" smtClean="0"/>
              <a:t>actions</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Accountability and international </a:t>
            </a:r>
            <a:r>
              <a:rPr lang="en-US" dirty="0" err="1" smtClean="0"/>
              <a:t>organisations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Accountability </a:t>
            </a:r>
            <a:r>
              <a:rPr lang="en-US" dirty="0"/>
              <a:t>is a central feature of global governance and has increasingly come to be viewed as an issue much </a:t>
            </a:r>
            <a:r>
              <a:rPr lang="en-US" dirty="0" smtClean="0"/>
              <a:t>broader than </a:t>
            </a:r>
            <a:r>
              <a:rPr lang="en-US" dirty="0"/>
              <a:t>nation states working together to include </a:t>
            </a:r>
            <a:r>
              <a:rPr lang="en-US" dirty="0" smtClean="0"/>
              <a:t>non-governmental </a:t>
            </a:r>
            <a:r>
              <a:rPr lang="en-US" dirty="0" err="1" smtClean="0"/>
              <a:t>organisations</a:t>
            </a:r>
            <a:r>
              <a:rPr lang="en-US" dirty="0" smtClean="0"/>
              <a:t> and multinational corporations (Keohane,2006)</a:t>
            </a:r>
          </a:p>
          <a:p>
            <a:r>
              <a:rPr lang="en-US" dirty="0" err="1" smtClean="0"/>
              <a:t>Keohane</a:t>
            </a:r>
            <a:r>
              <a:rPr lang="en-US" dirty="0" smtClean="0"/>
              <a:t> </a:t>
            </a:r>
            <a:r>
              <a:rPr lang="en-US" dirty="0"/>
              <a:t>(2006) explains:</a:t>
            </a:r>
          </a:p>
          <a:p>
            <a:r>
              <a:rPr lang="en-US" dirty="0"/>
              <a:t>Governance can be defined as the making and implementation of rules, and the exercise of power, within a </a:t>
            </a:r>
            <a:r>
              <a:rPr lang="en-US" dirty="0" smtClean="0"/>
              <a:t>given domain </a:t>
            </a:r>
            <a:r>
              <a:rPr lang="en-US" dirty="0"/>
              <a:t>of </a:t>
            </a:r>
            <a:r>
              <a:rPr lang="en-US" dirty="0" smtClean="0"/>
              <a:t>activity</a:t>
            </a:r>
          </a:p>
          <a:p>
            <a:endParaRPr 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‘‘Global governance’’ refers to rule-making and power-exercise at a global scale, but not necessarily by entities authorized by general agreement to act. Global governance can be exercised by states, religious </a:t>
            </a:r>
            <a:r>
              <a:rPr lang="en-US" dirty="0" err="1" smtClean="0"/>
              <a:t>organisations</a:t>
            </a:r>
            <a:r>
              <a:rPr lang="en-US" dirty="0" smtClean="0"/>
              <a:t>, and business corporations, as well as by intergovernmental and nongovernmental </a:t>
            </a:r>
            <a:r>
              <a:rPr lang="en-US" dirty="0" err="1" smtClean="0"/>
              <a:t>organisations</a:t>
            </a:r>
            <a:r>
              <a:rPr lang="en-US" dirty="0" smtClean="0"/>
              <a:t>. Since there is no global government, global governance involves strategic interactions among entities that are not arranged in formal hierarchies”</a:t>
            </a:r>
          </a:p>
          <a:p>
            <a:endParaRPr 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a:t>According to Grant and </a:t>
            </a:r>
            <a:r>
              <a:rPr lang="en-US" dirty="0" err="1"/>
              <a:t>Keohane</a:t>
            </a:r>
            <a:r>
              <a:rPr lang="en-US" dirty="0"/>
              <a:t> (</a:t>
            </a:r>
            <a:r>
              <a:rPr lang="en-US" dirty="0" smtClean="0"/>
              <a:t>2005</a:t>
            </a:r>
          </a:p>
          <a:p>
            <a:r>
              <a:rPr lang="en-US" dirty="0"/>
              <a:t>A</a:t>
            </a:r>
            <a:r>
              <a:rPr lang="en-US" dirty="0" smtClean="0"/>
              <a:t>ccountability, implies </a:t>
            </a:r>
            <a:r>
              <a:rPr lang="en-US" dirty="0"/>
              <a:t>that some actors have the right to hold other actors to a set of standards, to judge whether they have </a:t>
            </a:r>
            <a:r>
              <a:rPr lang="en-US" dirty="0" smtClean="0"/>
              <a:t>fulfilled their </a:t>
            </a:r>
            <a:r>
              <a:rPr lang="en-US" dirty="0"/>
              <a:t>responsibilities in light of those standards, and to impose sanctions if they determine that those </a:t>
            </a:r>
            <a:r>
              <a:rPr lang="en-US" dirty="0" smtClean="0"/>
              <a:t>responsibilities have </a:t>
            </a:r>
            <a:r>
              <a:rPr lang="en-US" dirty="0"/>
              <a:t>not been </a:t>
            </a:r>
            <a:r>
              <a:rPr lang="en-US" dirty="0" smtClean="0"/>
              <a:t>met</a:t>
            </a:r>
          </a:p>
          <a:p>
            <a:endParaRPr 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err="1"/>
              <a:t>Stiglitz</a:t>
            </a:r>
            <a:r>
              <a:rPr lang="en-US" dirty="0"/>
              <a:t> (2003) offers a similar definition:</a:t>
            </a:r>
          </a:p>
          <a:p>
            <a:r>
              <a:rPr lang="en-US" dirty="0"/>
              <a:t>Accountability requires that: (1) people are given certain objectives; (2) there is a reliable way of assessing </a:t>
            </a:r>
            <a:r>
              <a:rPr lang="en-US" dirty="0" smtClean="0"/>
              <a:t>whether they </a:t>
            </a:r>
            <a:r>
              <a:rPr lang="en-US" dirty="0"/>
              <a:t>have met those objectives; and (3) consequences exist for both the case in which they have done what they </a:t>
            </a:r>
            <a:r>
              <a:rPr lang="en-US" dirty="0" smtClean="0"/>
              <a:t>were supposed </a:t>
            </a:r>
            <a:r>
              <a:rPr lang="en-US" dirty="0"/>
              <a:t>to do and the case in which they have not done so</a:t>
            </a:r>
          </a:p>
          <a:p>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10000"/>
          </a:bodyPr>
          <a:lstStyle/>
          <a:p>
            <a:r>
              <a:rPr lang="en-US" dirty="0"/>
              <a:t>Enforcing accountability is particularly challenging in the context of global politics exercised through </a:t>
            </a:r>
            <a:r>
              <a:rPr lang="en-US" dirty="0" smtClean="0"/>
              <a:t>international </a:t>
            </a:r>
            <a:r>
              <a:rPr lang="en-US" dirty="0" err="1" smtClean="0"/>
              <a:t>organisations</a:t>
            </a:r>
            <a:r>
              <a:rPr lang="en-US" dirty="0" smtClean="0"/>
              <a:t> </a:t>
            </a:r>
            <a:r>
              <a:rPr lang="en-US" dirty="0"/>
              <a:t>because governmental and non-governmental</a:t>
            </a:r>
            <a:r>
              <a:rPr lang="en-US" dirty="0" smtClean="0"/>
              <a:t> </a:t>
            </a:r>
            <a:r>
              <a:rPr lang="en-US" dirty="0" err="1" smtClean="0"/>
              <a:t>organisations</a:t>
            </a:r>
            <a:r>
              <a:rPr lang="en-US" dirty="0" smtClean="0"/>
              <a:t> </a:t>
            </a:r>
            <a:r>
              <a:rPr lang="en-US" dirty="0"/>
              <a:t>around the world practice a very wide range </a:t>
            </a:r>
            <a:r>
              <a:rPr lang="en-US" dirty="0" smtClean="0"/>
              <a:t>of incompatible </a:t>
            </a:r>
            <a:r>
              <a:rPr lang="en-US" dirty="0"/>
              <a:t>systems of domestic governance, making it exceedingly difficult to reach agreement on formal and </a:t>
            </a:r>
            <a:r>
              <a:rPr lang="en-US" dirty="0" smtClean="0"/>
              <a:t>informal norms</a:t>
            </a:r>
            <a:r>
              <a:rPr lang="en-US" dirty="0"/>
              <a:t>, standards, responsibilities and sanctions associated with decision </a:t>
            </a:r>
            <a:r>
              <a:rPr lang="en-US" dirty="0" smtClean="0"/>
              <a:t>making</a:t>
            </a:r>
          </a:p>
          <a:p>
            <a:endParaRPr lang="en-US" dirty="0" smtClean="0"/>
          </a:p>
          <a:p>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953000" y="-9906000"/>
            <a:ext cx="19050000" cy="26670000"/>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Challenges of accountability in international </a:t>
            </a:r>
            <a:r>
              <a:rPr lang="en-US" dirty="0" err="1" smtClean="0"/>
              <a:t>organisations</a:t>
            </a:r>
            <a:r>
              <a:rPr lang="en-US" dirty="0" smtClean="0"/>
              <a:t> are commonplace. For instance, in 2011 the International Monetary Fund found itself in a crisis situation when its president, Dominique Strauss-Kahn was arrested in New York after allegedly sexually assaulting a hotel maid. The criminal charges were eventually dropped (a civil suit was settled), but nonetheless event brought to light the different standards of behavior that IMF senior officials were held to as compared to staff at other international </a:t>
            </a:r>
            <a:r>
              <a:rPr lang="en-US" dirty="0" err="1" smtClean="0"/>
              <a:t>organisations</a:t>
            </a:r>
            <a:r>
              <a:rPr lang="en-US" dirty="0" smtClean="0"/>
              <a:t>. </a:t>
            </a:r>
            <a:r>
              <a:rPr lang="en-US" b="1" dirty="0" smtClean="0">
                <a:solidFill>
                  <a:srgbClr val="FF0000"/>
                </a:solidFill>
              </a:rPr>
              <a:t>IMF officials had less stringent rules and requirements related to sexual harassment than other </a:t>
            </a:r>
            <a:r>
              <a:rPr lang="en-US" b="1" dirty="0" err="1" smtClean="0">
                <a:solidFill>
                  <a:srgbClr val="FF0000"/>
                </a:solidFill>
              </a:rPr>
              <a:t>organisations</a:t>
            </a:r>
            <a:r>
              <a:rPr lang="en-US" b="1" dirty="0" smtClean="0">
                <a:solidFill>
                  <a:srgbClr val="FF0000"/>
                </a:solidFill>
              </a:rPr>
              <a:t> (</a:t>
            </a:r>
            <a:r>
              <a:rPr lang="en-US" b="1" dirty="0" err="1" smtClean="0">
                <a:solidFill>
                  <a:srgbClr val="FF0000"/>
                </a:solidFill>
              </a:rPr>
              <a:t>Bandel</a:t>
            </a:r>
            <a:r>
              <a:rPr lang="en-US" b="1" dirty="0" smtClean="0">
                <a:solidFill>
                  <a:srgbClr val="FF0000"/>
                </a:solidFill>
              </a:rPr>
              <a:t>, 2011). </a:t>
            </a:r>
            <a:r>
              <a:rPr lang="en-US" dirty="0" smtClean="0"/>
              <a:t>The scandal and its consequences brought broader issues of accountability of the IMF to the fore</a:t>
            </a:r>
          </a:p>
          <a:p>
            <a:endParaRPr 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Strauss-Kahn continued</a:t>
            </a:r>
            <a:endParaRPr lang="en-US" dirty="0"/>
          </a:p>
        </p:txBody>
      </p:sp>
      <p:sp>
        <p:nvSpPr>
          <p:cNvPr id="3" name="Content Placeholder 2"/>
          <p:cNvSpPr>
            <a:spLocks noGrp="1"/>
          </p:cNvSpPr>
          <p:nvPr>
            <p:ph idx="1"/>
          </p:nvPr>
        </p:nvSpPr>
        <p:spPr/>
        <p:txBody>
          <a:bodyPr>
            <a:normAutofit fontScale="85000" lnSpcReduction="10000"/>
          </a:bodyPr>
          <a:lstStyle/>
          <a:p>
            <a:r>
              <a:rPr lang="en-US" dirty="0" err="1" smtClean="0"/>
              <a:t>Pravin</a:t>
            </a:r>
            <a:r>
              <a:rPr lang="en-US" dirty="0" smtClean="0"/>
              <a:t> </a:t>
            </a:r>
            <a:r>
              <a:rPr lang="en-US" dirty="0" err="1"/>
              <a:t>Gordhan</a:t>
            </a:r>
            <a:r>
              <a:rPr lang="en-US" dirty="0"/>
              <a:t>, South Africa’s Finance Minister</a:t>
            </a:r>
            <a:r>
              <a:rPr lang="en-US" dirty="0" smtClean="0"/>
              <a:t>, complained regarding replacing Strauss-Kahn </a:t>
            </a:r>
          </a:p>
          <a:p>
            <a:r>
              <a:rPr lang="en-US" dirty="0"/>
              <a:t>It’s a great pity that we preach and talk about democracy and transparency and accountability and good </a:t>
            </a:r>
            <a:r>
              <a:rPr lang="en-US" dirty="0" smtClean="0"/>
              <a:t>governance but </a:t>
            </a:r>
            <a:r>
              <a:rPr lang="en-US" dirty="0"/>
              <a:t>when we are put to the test of </a:t>
            </a:r>
            <a:r>
              <a:rPr lang="en-US" dirty="0" err="1"/>
              <a:t>practising</a:t>
            </a:r>
            <a:r>
              <a:rPr lang="en-US" dirty="0"/>
              <a:t> this principle in the important process of choosing the IMF </a:t>
            </a:r>
            <a:r>
              <a:rPr lang="en-US" dirty="0" smtClean="0"/>
              <a:t>managing director</a:t>
            </a:r>
            <a:r>
              <a:rPr lang="en-US" dirty="0"/>
              <a:t>, we forget them and look for backroom deals. .. Africa is lectured all the time on being accountable but </a:t>
            </a:r>
            <a:r>
              <a:rPr lang="en-US" dirty="0" smtClean="0"/>
              <a:t>those who </a:t>
            </a:r>
            <a:r>
              <a:rPr lang="en-US" dirty="0"/>
              <a:t>lecture to us find it difficult to </a:t>
            </a:r>
            <a:r>
              <a:rPr lang="en-US" dirty="0" err="1"/>
              <a:t>practise</a:t>
            </a:r>
            <a:r>
              <a:rPr lang="en-US" dirty="0"/>
              <a:t> what they preach (</a:t>
            </a:r>
            <a:r>
              <a:rPr lang="en-US" dirty="0" err="1"/>
              <a:t>Hazelhurst</a:t>
            </a:r>
            <a:r>
              <a:rPr lang="en-US" dirty="0"/>
              <a:t>, 2011)</a:t>
            </a:r>
          </a:p>
          <a:p>
            <a:endParaRPr 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 Values</a:t>
            </a:r>
            <a:endParaRPr lang="en-US" dirty="0"/>
          </a:p>
        </p:txBody>
      </p:sp>
      <p:sp>
        <p:nvSpPr>
          <p:cNvPr id="3" name="Content Placeholder 2"/>
          <p:cNvSpPr>
            <a:spLocks noGrp="1"/>
          </p:cNvSpPr>
          <p:nvPr>
            <p:ph idx="1"/>
          </p:nvPr>
        </p:nvSpPr>
        <p:spPr/>
        <p:txBody>
          <a:bodyPr>
            <a:normAutofit lnSpcReduction="10000"/>
          </a:bodyPr>
          <a:lstStyle/>
          <a:p>
            <a:r>
              <a:rPr lang="en-US" dirty="0" smtClean="0"/>
              <a:t>At </a:t>
            </a:r>
            <a:r>
              <a:rPr lang="en-US" dirty="0"/>
              <a:t>stake are power, influence and a large amount of money for an institution that is increasingly called upon to play a </a:t>
            </a:r>
            <a:r>
              <a:rPr lang="en-US" dirty="0" smtClean="0"/>
              <a:t>role in </a:t>
            </a:r>
            <a:r>
              <a:rPr lang="en-US" dirty="0"/>
              <a:t>various financial crises around the </a:t>
            </a:r>
            <a:r>
              <a:rPr lang="en-US" dirty="0" smtClean="0"/>
              <a:t>world</a:t>
            </a:r>
          </a:p>
          <a:p>
            <a:r>
              <a:rPr lang="en-US" dirty="0" smtClean="0"/>
              <a:t>For </a:t>
            </a:r>
            <a:r>
              <a:rPr lang="en-US" dirty="0"/>
              <a:t>the IMF it took the bizarre events in that Manhattan hotel room to re</a:t>
            </a:r>
            <a:r>
              <a:rPr lang="en-US" dirty="0" smtClean="0"/>
              <a:t>-invigorate </a:t>
            </a:r>
            <a:r>
              <a:rPr lang="en-US" dirty="0"/>
              <a:t>a long-simmering debate over the leadership of the</a:t>
            </a:r>
            <a:r>
              <a:rPr lang="en-US" dirty="0" smtClean="0"/>
              <a:t> </a:t>
            </a:r>
            <a:r>
              <a:rPr lang="en-US" dirty="0" err="1" smtClean="0"/>
              <a:t>organisation</a:t>
            </a:r>
            <a:r>
              <a:rPr lang="en-US" dirty="0" smtClean="0"/>
              <a:t> </a:t>
            </a:r>
            <a:r>
              <a:rPr lang="en-US" dirty="0"/>
              <a:t>and the standards its staff were expected </a:t>
            </a:r>
            <a:r>
              <a:rPr lang="en-US" dirty="0" smtClean="0"/>
              <a:t>to meet</a:t>
            </a:r>
          </a:p>
          <a:p>
            <a:endParaRPr lang="en-US" dirty="0"/>
          </a:p>
          <a:p>
            <a:endParaRPr lang="en-US" dirty="0" smtClean="0"/>
          </a:p>
          <a:p>
            <a:endParaRPr lang="en-US"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Remember this one ?</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2009/10 Intergovernmental </a:t>
            </a:r>
            <a:r>
              <a:rPr lang="en-US" dirty="0"/>
              <a:t>Panel on Climate Change</a:t>
            </a:r>
            <a:r>
              <a:rPr lang="en-US" dirty="0" smtClean="0"/>
              <a:t> (UN) – assesses climate - accused of errors </a:t>
            </a:r>
            <a:r>
              <a:rPr lang="en-US" dirty="0"/>
              <a:t>in its</a:t>
            </a:r>
            <a:r>
              <a:rPr lang="en-US" dirty="0" smtClean="0"/>
              <a:t> reports</a:t>
            </a:r>
          </a:p>
          <a:p>
            <a:r>
              <a:rPr lang="en-US" dirty="0" smtClean="0"/>
              <a:t>IPCC denied </a:t>
            </a:r>
            <a:r>
              <a:rPr lang="en-US" dirty="0"/>
              <a:t>the allegations, which led to </a:t>
            </a:r>
            <a:r>
              <a:rPr lang="en-US" dirty="0" smtClean="0"/>
              <a:t>greater media </a:t>
            </a:r>
            <a:r>
              <a:rPr lang="en-US" dirty="0"/>
              <a:t>scrutiny of</a:t>
            </a:r>
            <a:r>
              <a:rPr lang="en-US" dirty="0" smtClean="0"/>
              <a:t> reports and accountability </a:t>
            </a:r>
            <a:r>
              <a:rPr lang="en-US" dirty="0"/>
              <a:t>in the</a:t>
            </a:r>
            <a:r>
              <a:rPr lang="en-US" dirty="0" smtClean="0"/>
              <a:t> </a:t>
            </a:r>
            <a:r>
              <a:rPr lang="en-US" dirty="0" err="1" smtClean="0"/>
              <a:t>organisation</a:t>
            </a:r>
            <a:endParaRPr lang="en-US" dirty="0" smtClean="0"/>
          </a:p>
          <a:p>
            <a:r>
              <a:rPr lang="en-US" dirty="0"/>
              <a:t>A</a:t>
            </a:r>
            <a:r>
              <a:rPr lang="en-US" dirty="0" smtClean="0"/>
              <a:t>llegations </a:t>
            </a:r>
            <a:r>
              <a:rPr lang="en-US" dirty="0"/>
              <a:t>led to</a:t>
            </a:r>
            <a:r>
              <a:rPr lang="en-US" dirty="0" smtClean="0"/>
              <a:t> a review which </a:t>
            </a:r>
            <a:r>
              <a:rPr lang="en-US" dirty="0"/>
              <a:t>recommended </a:t>
            </a:r>
            <a:r>
              <a:rPr lang="en-US" dirty="0" smtClean="0"/>
              <a:t>major reforms </a:t>
            </a:r>
            <a:r>
              <a:rPr lang="en-US" dirty="0"/>
              <a:t>to the IPCC that went well beyond the issues associated with the various errors in the report (IAC, 2010</a:t>
            </a:r>
            <a:r>
              <a:rPr lang="en-US" dirty="0" smtClean="0"/>
              <a:t>)</a:t>
            </a:r>
            <a:endParaRPr lang="en-US"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US" dirty="0" smtClean="0"/>
              <a:t>Academic literature on the Accountability of international </a:t>
            </a:r>
            <a:r>
              <a:rPr lang="en-US" dirty="0" err="1" smtClean="0"/>
              <a:t>organisations</a:t>
            </a:r>
            <a:endParaRPr lang="en-US" dirty="0"/>
          </a:p>
        </p:txBody>
      </p:sp>
      <p:sp>
        <p:nvSpPr>
          <p:cNvPr id="3" name="Content Placeholder 2"/>
          <p:cNvSpPr>
            <a:spLocks noGrp="1"/>
          </p:cNvSpPr>
          <p:nvPr>
            <p:ph idx="1"/>
          </p:nvPr>
        </p:nvSpPr>
        <p:spPr/>
        <p:txBody>
          <a:bodyPr>
            <a:normAutofit/>
          </a:bodyPr>
          <a:lstStyle/>
          <a:p>
            <a:r>
              <a:rPr lang="en-US" dirty="0" smtClean="0"/>
              <a:t>Limited study on FIFA</a:t>
            </a:r>
          </a:p>
          <a:p>
            <a:r>
              <a:rPr lang="en-US" dirty="0" smtClean="0"/>
              <a:t>IMF</a:t>
            </a:r>
            <a:r>
              <a:rPr lang="en-US" dirty="0"/>
              <a:t>, World </a:t>
            </a:r>
            <a:r>
              <a:rPr lang="en-US" dirty="0" smtClean="0"/>
              <a:t>Bank, IPCC, IOC</a:t>
            </a:r>
          </a:p>
          <a:p>
            <a:r>
              <a:rPr lang="en-US" dirty="0" smtClean="0"/>
              <a:t>FIFA - domestic </a:t>
            </a:r>
            <a:r>
              <a:rPr lang="en-US" dirty="0"/>
              <a:t>governments have no immediate formal authority or control over its </a:t>
            </a:r>
            <a:r>
              <a:rPr lang="en-US" dirty="0" smtClean="0"/>
              <a:t>practices</a:t>
            </a:r>
          </a:p>
          <a:p>
            <a:r>
              <a:rPr lang="en-US" dirty="0" smtClean="0"/>
              <a:t>FIFA </a:t>
            </a:r>
            <a:r>
              <a:rPr lang="en-US" dirty="0"/>
              <a:t>has few obvious peer</a:t>
            </a:r>
            <a:r>
              <a:rPr lang="en-US" dirty="0" smtClean="0"/>
              <a:t> </a:t>
            </a:r>
            <a:r>
              <a:rPr lang="en-US" dirty="0" err="1" smtClean="0"/>
              <a:t>organisations</a:t>
            </a:r>
            <a:r>
              <a:rPr lang="en-US" dirty="0" smtClean="0"/>
              <a:t> </a:t>
            </a:r>
            <a:r>
              <a:rPr lang="en-US" dirty="0"/>
              <a:t>of similar stature and </a:t>
            </a:r>
            <a:r>
              <a:rPr lang="en-US" dirty="0" smtClean="0"/>
              <a:t>global significance (other than IOC)</a:t>
            </a:r>
          </a:p>
          <a:p>
            <a:endParaRPr lang="en-US"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FIFA Objectives (2010)</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a:t>
            </a:r>
            <a:r>
              <a:rPr lang="en-US" dirty="0"/>
              <a:t>a) to improve the game of football constantly and promote it globally in the light of its unifying, educational, cultural </a:t>
            </a:r>
            <a:r>
              <a:rPr lang="en-US" dirty="0" smtClean="0"/>
              <a:t>and humanitarian </a:t>
            </a:r>
            <a:r>
              <a:rPr lang="en-US" dirty="0"/>
              <a:t>values, particularly through youth and development </a:t>
            </a:r>
            <a:r>
              <a:rPr lang="en-US" dirty="0" err="1"/>
              <a:t>programmes</a:t>
            </a:r>
            <a:r>
              <a:rPr lang="en-US" dirty="0"/>
              <a:t>;</a:t>
            </a:r>
          </a:p>
          <a:p>
            <a:r>
              <a:rPr lang="en-US" dirty="0"/>
              <a:t>(</a:t>
            </a:r>
            <a:r>
              <a:rPr lang="en-US" dirty="0" err="1"/>
              <a:t>b</a:t>
            </a:r>
            <a:r>
              <a:rPr lang="en-US" dirty="0"/>
              <a:t>) to</a:t>
            </a:r>
            <a:r>
              <a:rPr lang="en-US" dirty="0" smtClean="0"/>
              <a:t> </a:t>
            </a:r>
            <a:r>
              <a:rPr lang="en-US" dirty="0" err="1" smtClean="0"/>
              <a:t>organise</a:t>
            </a:r>
            <a:r>
              <a:rPr lang="en-US" dirty="0" smtClean="0"/>
              <a:t> </a:t>
            </a:r>
            <a:r>
              <a:rPr lang="en-US" dirty="0"/>
              <a:t>its own international competitions;</a:t>
            </a:r>
          </a:p>
          <a:p>
            <a:r>
              <a:rPr lang="en-US" dirty="0"/>
              <a:t>(</a:t>
            </a:r>
            <a:r>
              <a:rPr lang="en-US" dirty="0" err="1"/>
              <a:t>c</a:t>
            </a:r>
            <a:r>
              <a:rPr lang="en-US" dirty="0"/>
              <a:t>) to draw up regulations and provisions and ensure their enforcement;</a:t>
            </a:r>
          </a:p>
          <a:p>
            <a:r>
              <a:rPr lang="en-US" dirty="0"/>
              <a:t>(</a:t>
            </a:r>
            <a:r>
              <a:rPr lang="en-US" dirty="0" err="1"/>
              <a:t>d</a:t>
            </a:r>
            <a:r>
              <a:rPr lang="en-US" dirty="0"/>
              <a:t>) to control every type of Association Football by taking appropriate steps to prevent infringements of the Statutes</a:t>
            </a:r>
            <a:r>
              <a:rPr lang="en-US" dirty="0" smtClean="0"/>
              <a:t>, regulations </a:t>
            </a:r>
            <a:r>
              <a:rPr lang="en-US" dirty="0"/>
              <a:t>or decisions of FIFA or of the Laws of the Game;</a:t>
            </a:r>
          </a:p>
          <a:p>
            <a:r>
              <a:rPr lang="en-US" dirty="0"/>
              <a:t>(</a:t>
            </a:r>
            <a:r>
              <a:rPr lang="en-US" dirty="0" err="1"/>
              <a:t>e</a:t>
            </a:r>
            <a:r>
              <a:rPr lang="en-US" dirty="0"/>
              <a:t>) to prevent all methods or practices which might jeopardize the integrity of matches or competitions or give rise to </a:t>
            </a:r>
            <a:r>
              <a:rPr lang="en-US" dirty="0" smtClean="0"/>
              <a:t>abuse of </a:t>
            </a:r>
            <a:r>
              <a:rPr lang="en-US" dirty="0"/>
              <a:t>Association </a:t>
            </a:r>
            <a:r>
              <a:rPr lang="en-US" dirty="0" smtClean="0"/>
              <a:t>Football</a:t>
            </a:r>
          </a:p>
          <a:p>
            <a:endParaRPr lang="en-US"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FIFA’s Code of Ethics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To govern </a:t>
            </a:r>
            <a:r>
              <a:rPr lang="en-US" dirty="0"/>
              <a:t>its </a:t>
            </a:r>
            <a:r>
              <a:rPr lang="en-US" dirty="0" smtClean="0"/>
              <a:t>actions</a:t>
            </a:r>
          </a:p>
          <a:p>
            <a:r>
              <a:rPr lang="en-US" dirty="0" smtClean="0"/>
              <a:t>Covers </a:t>
            </a:r>
            <a:r>
              <a:rPr lang="en-US" dirty="0"/>
              <a:t>issues such as conflicts of interest, political bias, bribery, gifts, discrimination</a:t>
            </a:r>
            <a:r>
              <a:rPr lang="en-US" dirty="0" smtClean="0"/>
              <a:t>, confidentiality </a:t>
            </a:r>
            <a:r>
              <a:rPr lang="en-US" dirty="0"/>
              <a:t>and gambling (FIFA, </a:t>
            </a:r>
            <a:r>
              <a:rPr lang="en-US" dirty="0" smtClean="0"/>
              <a:t>2009)</a:t>
            </a:r>
            <a:r>
              <a:rPr lang="en-US" dirty="0"/>
              <a:t>.</a:t>
            </a:r>
            <a:r>
              <a:rPr lang="en-US" dirty="0" smtClean="0"/>
              <a:t> </a:t>
            </a:r>
          </a:p>
          <a:p>
            <a:r>
              <a:rPr lang="en-US" dirty="0"/>
              <a:t>‘‘</a:t>
            </a:r>
            <a:r>
              <a:rPr lang="en-US" b="1" dirty="0">
                <a:solidFill>
                  <a:srgbClr val="FF0000"/>
                </a:solidFill>
              </a:rPr>
              <a:t>Officials may not accept bribes</a:t>
            </a:r>
            <a:r>
              <a:rPr lang="en-US" dirty="0"/>
              <a:t>; in other words, any gifts or other advantages that are offered, promised or sent to them </a:t>
            </a:r>
            <a:r>
              <a:rPr lang="en-US" dirty="0" smtClean="0"/>
              <a:t>to incite </a:t>
            </a:r>
            <a:r>
              <a:rPr lang="en-US" dirty="0"/>
              <a:t>breach of duty or dishonest conduct for the benefit of a third party shall be </a:t>
            </a:r>
            <a:r>
              <a:rPr lang="en-US" dirty="0" smtClean="0"/>
              <a:t>refused.  </a:t>
            </a:r>
            <a:r>
              <a:rPr lang="en-US" b="1" dirty="0" smtClean="0">
                <a:solidFill>
                  <a:srgbClr val="FF0000"/>
                </a:solidFill>
              </a:rPr>
              <a:t>Accepting gifts of cash in any amount or form is prohibited</a:t>
            </a:r>
            <a:r>
              <a:rPr lang="en-US" dirty="0" smtClean="0"/>
              <a:t>” (FIFA, 2009)</a:t>
            </a:r>
          </a:p>
          <a:p>
            <a:endParaRPr lang="en-US"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The </a:t>
            </a:r>
            <a:r>
              <a:rPr lang="en-US" dirty="0"/>
              <a:t>Code of </a:t>
            </a:r>
            <a:r>
              <a:rPr lang="en-US" dirty="0" smtClean="0"/>
              <a:t>Ethics</a:t>
            </a:r>
            <a:r>
              <a:rPr lang="en-US" dirty="0"/>
              <a:t> </a:t>
            </a:r>
            <a:r>
              <a:rPr lang="en-US" dirty="0" smtClean="0"/>
              <a:t> </a:t>
            </a:r>
            <a:r>
              <a:rPr lang="en-US" dirty="0"/>
              <a:t>governed by an </a:t>
            </a:r>
            <a:r>
              <a:rPr lang="en-US" dirty="0" smtClean="0"/>
              <a:t>internally - has two </a:t>
            </a:r>
            <a:r>
              <a:rPr lang="en-US" dirty="0"/>
              <a:t>independent chairs, one</a:t>
            </a:r>
            <a:r>
              <a:rPr lang="en-US" dirty="0" smtClean="0"/>
              <a:t> for investigations one for adjudication</a:t>
            </a:r>
          </a:p>
          <a:p>
            <a:r>
              <a:rPr lang="en-US" dirty="0"/>
              <a:t>A</a:t>
            </a:r>
            <a:r>
              <a:rPr lang="en-US" dirty="0" smtClean="0"/>
              <a:t>llegations </a:t>
            </a:r>
            <a:r>
              <a:rPr lang="en-US" dirty="0"/>
              <a:t>of corruption</a:t>
            </a:r>
            <a:r>
              <a:rPr lang="en-US" dirty="0" smtClean="0"/>
              <a:t> suggest </a:t>
            </a:r>
            <a:r>
              <a:rPr lang="en-US" dirty="0"/>
              <a:t>that FIFA may not have held itself to its own self-professed standards</a:t>
            </a:r>
            <a:r>
              <a:rPr lang="en-US" dirty="0" smtClean="0"/>
              <a:t> and beyond</a:t>
            </a:r>
          </a:p>
          <a:p>
            <a:r>
              <a:rPr lang="en-US" dirty="0"/>
              <a:t>R</a:t>
            </a:r>
            <a:r>
              <a:rPr lang="en-US" dirty="0" smtClean="0"/>
              <a:t>epeated </a:t>
            </a:r>
            <a:r>
              <a:rPr lang="en-US" dirty="0"/>
              <a:t>failures</a:t>
            </a:r>
            <a:r>
              <a:rPr lang="en-US" dirty="0" smtClean="0"/>
              <a:t> of FIFA led to crisis </a:t>
            </a:r>
            <a:r>
              <a:rPr lang="en-US" dirty="0"/>
              <a:t>of accountability.</a:t>
            </a:r>
            <a:r>
              <a:rPr lang="en-US" dirty="0" smtClean="0"/>
              <a:t> </a:t>
            </a:r>
          </a:p>
          <a:p>
            <a:r>
              <a:rPr lang="en-US" dirty="0" smtClean="0"/>
              <a:t>FIFA </a:t>
            </a:r>
            <a:r>
              <a:rPr lang="en-US" dirty="0"/>
              <a:t>announced </a:t>
            </a:r>
            <a:r>
              <a:rPr lang="en-US" dirty="0" smtClean="0"/>
              <a:t>an ‘</a:t>
            </a:r>
            <a:r>
              <a:rPr lang="en-US" dirty="0"/>
              <a:t>‘Independent Good Governance’’ committee in October 2011 to propose reforms ‘‘to improve FIFA’s governance </a:t>
            </a:r>
            <a:r>
              <a:rPr lang="en-US" dirty="0" smtClean="0"/>
              <a:t>and transparency </a:t>
            </a:r>
            <a:r>
              <a:rPr lang="en-US" dirty="0"/>
              <a:t>(FIFA, </a:t>
            </a:r>
            <a:r>
              <a:rPr lang="en-US" dirty="0" smtClean="0"/>
              <a:t>2011)”</a:t>
            </a:r>
          </a:p>
          <a:p>
            <a:endParaRPr lang="en-US"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does governance of international </a:t>
            </a:r>
            <a:r>
              <a:rPr lang="en-US" dirty="0" smtClean="0"/>
              <a:t>football matter?</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First -  </a:t>
            </a:r>
            <a:r>
              <a:rPr lang="en-US" dirty="0"/>
              <a:t>sport matters – especially international </a:t>
            </a:r>
            <a:r>
              <a:rPr lang="en-US" dirty="0" smtClean="0"/>
              <a:t>football</a:t>
            </a:r>
          </a:p>
          <a:p>
            <a:r>
              <a:rPr lang="en-US" dirty="0" smtClean="0"/>
              <a:t>Soccer </a:t>
            </a:r>
            <a:r>
              <a:rPr lang="en-US" dirty="0"/>
              <a:t>has is a global sport that connects the world in a </a:t>
            </a:r>
            <a:r>
              <a:rPr lang="en-US" dirty="0" smtClean="0"/>
              <a:t>unique manner </a:t>
            </a:r>
          </a:p>
          <a:p>
            <a:r>
              <a:rPr lang="en-US" dirty="0" smtClean="0"/>
              <a:t>‘‘FIFA encompasses a wide spectrum of stakeholders ranging from its Member Associations to players, referees, player agents, clubs, marketing professionals, the fan community and the public at large. If this general interest does not imply legal accountability to the general public, FIFA owes it to its reputation to act as a quasi-public body’’ (</a:t>
            </a:r>
            <a:r>
              <a:rPr lang="en-US" dirty="0" err="1" smtClean="0"/>
              <a:t>Pieth</a:t>
            </a:r>
            <a:r>
              <a:rPr lang="en-US" dirty="0" smtClean="0"/>
              <a:t>, 2011)</a:t>
            </a:r>
          </a:p>
          <a:p>
            <a:r>
              <a:rPr lang="en-US" dirty="0" smtClean="0"/>
              <a:t>But FIFA was unchallenged – until recently</a:t>
            </a:r>
          </a:p>
          <a:p>
            <a:endParaRPr lang="en-US"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Second</a:t>
            </a:r>
            <a:endParaRPr lang="en-US" dirty="0"/>
          </a:p>
        </p:txBody>
      </p:sp>
      <p:sp>
        <p:nvSpPr>
          <p:cNvPr id="3" name="Content Placeholder 2"/>
          <p:cNvSpPr>
            <a:spLocks noGrp="1"/>
          </p:cNvSpPr>
          <p:nvPr>
            <p:ph idx="1"/>
          </p:nvPr>
        </p:nvSpPr>
        <p:spPr/>
        <p:txBody>
          <a:bodyPr>
            <a:normAutofit fontScale="92500"/>
          </a:bodyPr>
          <a:lstStyle/>
          <a:p>
            <a:r>
              <a:rPr lang="en-US" dirty="0" smtClean="0"/>
              <a:t>Its not that football is big business (</a:t>
            </a:r>
            <a:r>
              <a:rPr lang="en-US" dirty="0"/>
              <a:t>Szymanski &amp; </a:t>
            </a:r>
            <a:r>
              <a:rPr lang="en-US" dirty="0" err="1"/>
              <a:t>Kuper</a:t>
            </a:r>
            <a:r>
              <a:rPr lang="en-US" dirty="0"/>
              <a:t>, </a:t>
            </a:r>
            <a:r>
              <a:rPr lang="en-US" dirty="0" smtClean="0"/>
              <a:t>2009) but has implications </a:t>
            </a:r>
            <a:r>
              <a:rPr lang="en-US" dirty="0"/>
              <a:t>for big </a:t>
            </a:r>
            <a:r>
              <a:rPr lang="en-US" dirty="0" smtClean="0"/>
              <a:t>business</a:t>
            </a:r>
          </a:p>
          <a:p>
            <a:r>
              <a:rPr lang="en-US" dirty="0" err="1" smtClean="0"/>
              <a:t>eg</a:t>
            </a:r>
            <a:r>
              <a:rPr lang="en-US" dirty="0" smtClean="0"/>
              <a:t> as </a:t>
            </a:r>
            <a:r>
              <a:rPr lang="en-US" dirty="0"/>
              <a:t>part of </a:t>
            </a:r>
            <a:r>
              <a:rPr lang="en-US" dirty="0" smtClean="0"/>
              <a:t>it winning </a:t>
            </a:r>
            <a:r>
              <a:rPr lang="en-US" dirty="0"/>
              <a:t>bid for the 2022 World Cup, Qatar promised to invest more than $10 billion in local infrastructure </a:t>
            </a:r>
            <a:r>
              <a:rPr lang="en-US" dirty="0" smtClean="0"/>
              <a:t>investments (</a:t>
            </a:r>
            <a:r>
              <a:rPr lang="en-US" dirty="0" err="1"/>
              <a:t>Galani</a:t>
            </a:r>
            <a:r>
              <a:rPr lang="en-US" dirty="0"/>
              <a:t>, 2011</a:t>
            </a:r>
            <a:r>
              <a:rPr lang="en-US" dirty="0" smtClean="0"/>
              <a:t>)</a:t>
            </a:r>
          </a:p>
          <a:p>
            <a:r>
              <a:rPr lang="en-US" dirty="0" smtClean="0"/>
              <a:t>TV rights fetch </a:t>
            </a:r>
            <a:r>
              <a:rPr lang="en-US" dirty="0"/>
              <a:t>billions of </a:t>
            </a:r>
            <a:r>
              <a:rPr lang="en-US" dirty="0" smtClean="0"/>
              <a:t>dollars - </a:t>
            </a:r>
            <a:r>
              <a:rPr lang="en-US" dirty="0" err="1" smtClean="0"/>
              <a:t>Pieth</a:t>
            </a:r>
            <a:r>
              <a:rPr lang="en-US" dirty="0" smtClean="0"/>
              <a:t> </a:t>
            </a:r>
            <a:r>
              <a:rPr lang="en-US" dirty="0"/>
              <a:t>(2011) argues</a:t>
            </a:r>
            <a:r>
              <a:rPr lang="en-US" dirty="0" smtClean="0"/>
              <a:t>, FIFA is a </a:t>
            </a:r>
            <a:r>
              <a:rPr lang="en-US" dirty="0"/>
              <a:t>potent corporate </a:t>
            </a:r>
            <a:r>
              <a:rPr lang="en-US" dirty="0" smtClean="0"/>
              <a:t>entity and this calls for corporate governance measures</a:t>
            </a:r>
          </a:p>
          <a:p>
            <a:endParaRPr lang="en-US" dirty="0" smtClean="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Third</a:t>
            </a:r>
            <a:endParaRPr lang="en-US" dirty="0"/>
          </a:p>
        </p:txBody>
      </p:sp>
      <p:sp>
        <p:nvSpPr>
          <p:cNvPr id="3" name="Content Placeholder 2"/>
          <p:cNvSpPr>
            <a:spLocks noGrp="1"/>
          </p:cNvSpPr>
          <p:nvPr>
            <p:ph idx="1"/>
          </p:nvPr>
        </p:nvSpPr>
        <p:spPr/>
        <p:txBody>
          <a:bodyPr>
            <a:normAutofit/>
          </a:bodyPr>
          <a:lstStyle/>
          <a:p>
            <a:r>
              <a:rPr lang="en-US" dirty="0"/>
              <a:t>L</a:t>
            </a:r>
            <a:r>
              <a:rPr lang="en-US" dirty="0" smtClean="0"/>
              <a:t>egitimacy </a:t>
            </a:r>
            <a:r>
              <a:rPr lang="en-US" dirty="0"/>
              <a:t>of FIFA is a case of</a:t>
            </a:r>
            <a:r>
              <a:rPr lang="en-US" dirty="0" smtClean="0"/>
              <a:t> accountability (</a:t>
            </a:r>
            <a:r>
              <a:rPr lang="en-US" dirty="0" err="1" smtClean="0"/>
              <a:t>Chappelet</a:t>
            </a:r>
            <a:r>
              <a:rPr lang="en-US" dirty="0"/>
              <a:t>, 2011</a:t>
            </a:r>
            <a:r>
              <a:rPr lang="en-US" dirty="0" smtClean="0"/>
              <a:t>)</a:t>
            </a:r>
          </a:p>
          <a:p>
            <a:r>
              <a:rPr lang="en-US" dirty="0" smtClean="0"/>
              <a:t>FIFA has relevance </a:t>
            </a:r>
            <a:r>
              <a:rPr lang="en-US" dirty="0"/>
              <a:t>to a larger class of</a:t>
            </a:r>
            <a:r>
              <a:rPr lang="en-US" dirty="0" smtClean="0"/>
              <a:t> </a:t>
            </a:r>
            <a:r>
              <a:rPr lang="en-US" dirty="0" err="1" smtClean="0"/>
              <a:t>organisations</a:t>
            </a:r>
            <a:r>
              <a:rPr lang="en-US" dirty="0" smtClean="0"/>
              <a:t> </a:t>
            </a:r>
            <a:r>
              <a:rPr lang="en-US" dirty="0"/>
              <a:t>and their accountability </a:t>
            </a:r>
            <a:r>
              <a:rPr lang="en-US" dirty="0" smtClean="0"/>
              <a:t>to their publics</a:t>
            </a:r>
          </a:p>
          <a:p>
            <a:pPr>
              <a:buNone/>
            </a:pPr>
            <a:endParaRPr lang="en-US"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Continued - To whom is FIFA accountable ?</a:t>
            </a:r>
            <a:br>
              <a:rPr lang="en-US" dirty="0" smtClean="0"/>
            </a:b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To those </a:t>
            </a:r>
            <a:r>
              <a:rPr lang="en-US" dirty="0"/>
              <a:t>who are affected by its decisions, a group that has grown enormously with the growth of global football</a:t>
            </a:r>
            <a:r>
              <a:rPr lang="en-US" dirty="0" smtClean="0"/>
              <a:t> including </a:t>
            </a:r>
          </a:p>
          <a:p>
            <a:r>
              <a:rPr lang="en-US" dirty="0"/>
              <a:t>M</a:t>
            </a:r>
            <a:r>
              <a:rPr lang="en-US" dirty="0" smtClean="0"/>
              <a:t>ost nations and their </a:t>
            </a:r>
            <a:r>
              <a:rPr lang="en-US" dirty="0"/>
              <a:t>citizens</a:t>
            </a:r>
            <a:r>
              <a:rPr lang="en-US" dirty="0" smtClean="0"/>
              <a:t> </a:t>
            </a:r>
          </a:p>
          <a:p>
            <a:r>
              <a:rPr lang="en-US" dirty="0" smtClean="0"/>
              <a:t>Business interests - advertisers </a:t>
            </a:r>
            <a:r>
              <a:rPr lang="en-US" dirty="0"/>
              <a:t>and</a:t>
            </a:r>
            <a:r>
              <a:rPr lang="en-US" dirty="0" smtClean="0"/>
              <a:t> companies </a:t>
            </a:r>
            <a:r>
              <a:rPr lang="en-US" dirty="0"/>
              <a:t>involved with</a:t>
            </a:r>
            <a:r>
              <a:rPr lang="en-US" dirty="0" smtClean="0"/>
              <a:t> </a:t>
            </a:r>
            <a:r>
              <a:rPr lang="en-US" dirty="0"/>
              <a:t>multi-tens-of-billions-of-dollar domestic infrastructure projects associated with hosting the World </a:t>
            </a:r>
            <a:r>
              <a:rPr lang="en-US" dirty="0" smtClean="0"/>
              <a:t>Cup</a:t>
            </a:r>
          </a:p>
          <a:p>
            <a:r>
              <a:rPr lang="en-US" dirty="0" smtClean="0"/>
              <a:t>FIFA is large or larger than Olympic </a:t>
            </a:r>
            <a:r>
              <a:rPr lang="en-US" dirty="0"/>
              <a:t>Games (cf. </a:t>
            </a:r>
            <a:r>
              <a:rPr lang="en-US" dirty="0" err="1"/>
              <a:t>Chappelet</a:t>
            </a:r>
            <a:r>
              <a:rPr lang="en-US" dirty="0"/>
              <a:t>, 2011)</a:t>
            </a:r>
          </a:p>
          <a:p>
            <a:endParaRPr lang="en-US" dirty="0" smtClean="0"/>
          </a:p>
          <a:p>
            <a:endParaRPr lang="en-US"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Mechanisms of Accountability</a:t>
            </a:r>
            <a:endParaRPr lang="en-US" dirty="0"/>
          </a:p>
        </p:txBody>
      </p:sp>
      <p:sp>
        <p:nvSpPr>
          <p:cNvPr id="3" name="Content Placeholder 2"/>
          <p:cNvSpPr>
            <a:spLocks noGrp="1"/>
          </p:cNvSpPr>
          <p:nvPr>
            <p:ph idx="1"/>
          </p:nvPr>
        </p:nvSpPr>
        <p:spPr/>
        <p:txBody>
          <a:bodyPr>
            <a:normAutofit fontScale="92500"/>
          </a:bodyPr>
          <a:lstStyle/>
          <a:p>
            <a:r>
              <a:rPr lang="en-US" dirty="0" smtClean="0"/>
              <a:t>When Blatter was re-elected in 2011 FIFA’s corruption had been discussed </a:t>
            </a:r>
            <a:r>
              <a:rPr lang="en-US" dirty="0"/>
              <a:t>for at least a </a:t>
            </a:r>
            <a:r>
              <a:rPr lang="en-US" dirty="0" smtClean="0"/>
              <a:t>decade</a:t>
            </a:r>
          </a:p>
          <a:p>
            <a:r>
              <a:rPr lang="en-US" dirty="0" smtClean="0"/>
              <a:t>And </a:t>
            </a:r>
            <a:r>
              <a:rPr lang="en-US" dirty="0"/>
              <a:t>yet Blatter has sailed on </a:t>
            </a:r>
            <a:r>
              <a:rPr lang="en-US" dirty="0" smtClean="0"/>
              <a:t>regardless.</a:t>
            </a:r>
          </a:p>
          <a:p>
            <a:r>
              <a:rPr lang="en-US" dirty="0" smtClean="0"/>
              <a:t>Maybe reforming is an </a:t>
            </a:r>
            <a:r>
              <a:rPr lang="en-US" dirty="0"/>
              <a:t>idealistic </a:t>
            </a:r>
            <a:r>
              <a:rPr lang="en-US" dirty="0" smtClean="0"/>
              <a:t>dream ??</a:t>
            </a:r>
          </a:p>
          <a:p>
            <a:r>
              <a:rPr lang="en-US" dirty="0"/>
              <a:t>Grant and </a:t>
            </a:r>
            <a:r>
              <a:rPr lang="en-US" dirty="0" err="1"/>
              <a:t>Keohane</a:t>
            </a:r>
            <a:r>
              <a:rPr lang="en-US" dirty="0"/>
              <a:t> (2005, </a:t>
            </a:r>
            <a:r>
              <a:rPr lang="en-US" dirty="0" err="1"/>
              <a:t>p</a:t>
            </a:r>
            <a:r>
              <a:rPr lang="en-US" dirty="0"/>
              <a:t>. 35) provide a useful and comprehensive framework for the evaluation of accountability</a:t>
            </a:r>
            <a:r>
              <a:rPr lang="en-US" dirty="0" smtClean="0"/>
              <a:t> and </a:t>
            </a:r>
            <a:r>
              <a:rPr lang="en-US" dirty="0"/>
              <a:t>identify</a:t>
            </a:r>
            <a:r>
              <a:rPr lang="en-US" dirty="0" smtClean="0"/>
              <a:t> 7 accountability </a:t>
            </a:r>
            <a:r>
              <a:rPr lang="en-US" dirty="0"/>
              <a:t>mechanisms that</a:t>
            </a:r>
            <a:r>
              <a:rPr lang="en-US" dirty="0" smtClean="0"/>
              <a:t> operate </a:t>
            </a:r>
            <a:r>
              <a:rPr lang="en-US" dirty="0"/>
              <a:t>in world</a:t>
            </a:r>
            <a:r>
              <a:rPr lang="en-US" dirty="0" smtClean="0"/>
              <a:t> politics</a:t>
            </a:r>
          </a:p>
          <a:p>
            <a:endParaRPr lang="en-US"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a:t>
            </a:r>
            <a:endParaRPr lang="en-US" dirty="0"/>
          </a:p>
        </p:txBody>
      </p:sp>
      <p:sp>
        <p:nvSpPr>
          <p:cNvPr id="3" name="Content Placeholder 2"/>
          <p:cNvSpPr>
            <a:spLocks noGrp="1"/>
          </p:cNvSpPr>
          <p:nvPr>
            <p:ph idx="1"/>
          </p:nvPr>
        </p:nvSpPr>
        <p:spPr/>
        <p:txBody>
          <a:bodyPr>
            <a:normAutofit/>
          </a:bodyPr>
          <a:lstStyle/>
          <a:p>
            <a:r>
              <a:rPr lang="en-US" dirty="0"/>
              <a:t>Hierarchical accountability refers to the power that superiors have over subordinates within an</a:t>
            </a:r>
            <a:r>
              <a:rPr lang="en-US" dirty="0" smtClean="0"/>
              <a:t> </a:t>
            </a:r>
            <a:r>
              <a:rPr lang="en-US" dirty="0" err="1" smtClean="0"/>
              <a:t>organisation</a:t>
            </a:r>
            <a:endParaRPr lang="en-US" dirty="0" smtClean="0"/>
          </a:p>
          <a:p>
            <a:r>
              <a:rPr lang="en-US" dirty="0" smtClean="0"/>
              <a:t>For </a:t>
            </a:r>
            <a:r>
              <a:rPr lang="en-US" dirty="0"/>
              <a:t>instance</a:t>
            </a:r>
            <a:r>
              <a:rPr lang="en-US" dirty="0" smtClean="0"/>
              <a:t>, a </a:t>
            </a:r>
            <a:r>
              <a:rPr lang="en-US" dirty="0"/>
              <a:t>secretary general, president or director typically has the authority to hire and fire </a:t>
            </a:r>
            <a:r>
              <a:rPr lang="en-US" dirty="0" smtClean="0"/>
              <a:t>employees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a:t>
            </a:r>
            <a:endParaRPr lang="en-US" dirty="0"/>
          </a:p>
        </p:txBody>
      </p:sp>
      <p:sp>
        <p:nvSpPr>
          <p:cNvPr id="3" name="Content Placeholder 2"/>
          <p:cNvSpPr>
            <a:spLocks noGrp="1"/>
          </p:cNvSpPr>
          <p:nvPr>
            <p:ph idx="1"/>
          </p:nvPr>
        </p:nvSpPr>
        <p:spPr/>
        <p:txBody>
          <a:bodyPr/>
          <a:lstStyle/>
          <a:p>
            <a:r>
              <a:rPr lang="en-US" dirty="0" smtClean="0"/>
              <a:t>Supervisory accountability refers to relationships between </a:t>
            </a:r>
            <a:r>
              <a:rPr lang="en-US" dirty="0" err="1" smtClean="0"/>
              <a:t>organisations</a:t>
            </a:r>
            <a:endParaRPr lang="en-US" dirty="0" smtClean="0"/>
          </a:p>
          <a:p>
            <a:r>
              <a:rPr lang="en-US" dirty="0" smtClean="0"/>
              <a:t>For instance, World Bank decisions are subject to approval by member states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a:t>
            </a:r>
            <a:endParaRPr lang="en-US" dirty="0"/>
          </a:p>
        </p:txBody>
      </p:sp>
      <p:sp>
        <p:nvSpPr>
          <p:cNvPr id="3" name="Content Placeholder 2"/>
          <p:cNvSpPr>
            <a:spLocks noGrp="1"/>
          </p:cNvSpPr>
          <p:nvPr>
            <p:ph idx="1"/>
          </p:nvPr>
        </p:nvSpPr>
        <p:spPr/>
        <p:txBody>
          <a:bodyPr/>
          <a:lstStyle/>
          <a:p>
            <a:r>
              <a:rPr lang="en-US" dirty="0" smtClean="0"/>
              <a:t>Fiscal accountability refers to mechanisms of control over funding</a:t>
            </a:r>
          </a:p>
          <a:p>
            <a:r>
              <a:rPr lang="en-US" dirty="0" smtClean="0"/>
              <a:t>The United Nations depends upon contributions from member states to support its activities</a:t>
            </a:r>
          </a:p>
          <a:p>
            <a:endParaRPr lang="en-US"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a:t>
            </a:r>
            <a:endParaRPr lang="en-US" dirty="0"/>
          </a:p>
        </p:txBody>
      </p:sp>
      <p:sp>
        <p:nvSpPr>
          <p:cNvPr id="3" name="Content Placeholder 2"/>
          <p:cNvSpPr>
            <a:spLocks noGrp="1"/>
          </p:cNvSpPr>
          <p:nvPr>
            <p:ph idx="1"/>
          </p:nvPr>
        </p:nvSpPr>
        <p:spPr/>
        <p:txBody>
          <a:bodyPr>
            <a:normAutofit fontScale="92500" lnSpcReduction="10000"/>
          </a:bodyPr>
          <a:lstStyle/>
          <a:p>
            <a:r>
              <a:rPr lang="en-US" dirty="0"/>
              <a:t>Legal accountability refers to the requirement that international bodies and their employees must abide by the laws </a:t>
            </a:r>
            <a:r>
              <a:rPr lang="en-US" dirty="0" smtClean="0"/>
              <a:t>of relevant </a:t>
            </a:r>
            <a:r>
              <a:rPr lang="en-US" dirty="0"/>
              <a:t>jurisdictions in which those laws are </a:t>
            </a:r>
            <a:r>
              <a:rPr lang="en-US" dirty="0" smtClean="0"/>
              <a:t>applicable</a:t>
            </a:r>
          </a:p>
          <a:p>
            <a:r>
              <a:rPr lang="en-US" dirty="0" smtClean="0"/>
              <a:t>For </a:t>
            </a:r>
            <a:r>
              <a:rPr lang="en-US" dirty="0"/>
              <a:t>instance, 25 international</a:t>
            </a:r>
            <a:r>
              <a:rPr lang="en-US" dirty="0" smtClean="0"/>
              <a:t> </a:t>
            </a:r>
            <a:r>
              <a:rPr lang="en-US" dirty="0" err="1" smtClean="0"/>
              <a:t>organisations</a:t>
            </a:r>
            <a:r>
              <a:rPr lang="en-US" dirty="0" smtClean="0"/>
              <a:t> </a:t>
            </a:r>
            <a:r>
              <a:rPr lang="en-US" dirty="0"/>
              <a:t>associated with </a:t>
            </a:r>
            <a:r>
              <a:rPr lang="en-US" dirty="0" smtClean="0"/>
              <a:t>the UN </a:t>
            </a:r>
            <a:r>
              <a:rPr lang="en-US" dirty="0"/>
              <a:t>are formally located in Switzerland, as well as about 250 other international</a:t>
            </a:r>
            <a:r>
              <a:rPr lang="en-US" dirty="0" smtClean="0"/>
              <a:t> </a:t>
            </a:r>
            <a:r>
              <a:rPr lang="en-US" dirty="0" err="1" smtClean="0"/>
              <a:t>organisations</a:t>
            </a:r>
            <a:r>
              <a:rPr lang="en-US" dirty="0"/>
              <a:t>, and thus subject to </a:t>
            </a:r>
            <a:r>
              <a:rPr lang="en-US" dirty="0" smtClean="0"/>
              <a:t>Swiss law </a:t>
            </a:r>
            <a:r>
              <a:rPr lang="en-US" dirty="0"/>
              <a:t>(Swiss FDFA, 2009; for background see Gunter, </a:t>
            </a:r>
            <a:r>
              <a:rPr lang="en-US" dirty="0" smtClean="0"/>
              <a:t>1976</a:t>
            </a:r>
            <a:r>
              <a:rPr lang="en-US" dirty="0"/>
              <a:t>)</a:t>
            </a:r>
            <a:endParaRPr lang="en-US" dirty="0" smtClean="0"/>
          </a:p>
          <a:p>
            <a:endParaRPr lang="en-US"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a:t>
            </a:r>
            <a:endParaRPr lang="en-US" dirty="0"/>
          </a:p>
        </p:txBody>
      </p:sp>
      <p:sp>
        <p:nvSpPr>
          <p:cNvPr id="3" name="Content Placeholder 2"/>
          <p:cNvSpPr>
            <a:spLocks noGrp="1"/>
          </p:cNvSpPr>
          <p:nvPr>
            <p:ph idx="1"/>
          </p:nvPr>
        </p:nvSpPr>
        <p:spPr/>
        <p:txBody>
          <a:bodyPr>
            <a:normAutofit lnSpcReduction="10000"/>
          </a:bodyPr>
          <a:lstStyle/>
          <a:p>
            <a:r>
              <a:rPr lang="en-US" dirty="0"/>
              <a:t>Market accountability refers to influence that is exercised by investors or consumers through market </a:t>
            </a:r>
            <a:r>
              <a:rPr lang="en-US" dirty="0" smtClean="0"/>
              <a:t>mechanisms</a:t>
            </a:r>
          </a:p>
          <a:p>
            <a:r>
              <a:rPr lang="en-US" dirty="0" smtClean="0"/>
              <a:t>For instance</a:t>
            </a:r>
            <a:r>
              <a:rPr lang="en-US" dirty="0"/>
              <a:t>, when athletes find themselves subject to scandals that call into question their ethics, such occurred when </a:t>
            </a:r>
            <a:r>
              <a:rPr lang="en-US" dirty="0" smtClean="0"/>
              <a:t>the extra</a:t>
            </a:r>
            <a:r>
              <a:rPr lang="en-US" dirty="0"/>
              <a:t>-marital activities of Tiger Woods became public, sponsors have often decided to terminate their contracts</a:t>
            </a:r>
          </a:p>
          <a:p>
            <a:endParaRPr lang="en-US"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6</a:t>
            </a:r>
            <a:r>
              <a:rPr lang="en-US" dirty="0" smtClean="0"/>
              <a:t>.</a:t>
            </a:r>
            <a:endParaRPr lang="en-US" dirty="0"/>
          </a:p>
        </p:txBody>
      </p:sp>
      <p:sp>
        <p:nvSpPr>
          <p:cNvPr id="3" name="Content Placeholder 2"/>
          <p:cNvSpPr>
            <a:spLocks noGrp="1"/>
          </p:cNvSpPr>
          <p:nvPr>
            <p:ph idx="1"/>
          </p:nvPr>
        </p:nvSpPr>
        <p:spPr/>
        <p:txBody>
          <a:bodyPr>
            <a:normAutofit/>
          </a:bodyPr>
          <a:lstStyle/>
          <a:p>
            <a:r>
              <a:rPr lang="en-US" dirty="0" smtClean="0"/>
              <a:t>Peer accountability refers to the evaluation of </a:t>
            </a:r>
            <a:r>
              <a:rPr lang="en-US" dirty="0" err="1" smtClean="0"/>
              <a:t>organisations</a:t>
            </a:r>
            <a:r>
              <a:rPr lang="en-US" dirty="0" smtClean="0"/>
              <a:t> by their peer institutions. For instance, a number of governmental and non-governmental </a:t>
            </a:r>
            <a:r>
              <a:rPr lang="en-US" dirty="0" err="1" smtClean="0"/>
              <a:t>organisations</a:t>
            </a:r>
            <a:r>
              <a:rPr lang="en-US" dirty="0" smtClean="0"/>
              <a:t> created a ‘‘dolphin-safe’’ label for tuna fish to put pressure on companies, governments and international </a:t>
            </a:r>
            <a:r>
              <a:rPr lang="en-US" dirty="0" err="1" smtClean="0"/>
              <a:t>organisations</a:t>
            </a:r>
            <a:r>
              <a:rPr lang="en-US" dirty="0" smtClean="0"/>
              <a:t> to harvest tuna using environmentally responsible methods.</a:t>
            </a:r>
          </a:p>
          <a:p>
            <a:endParaRPr lang="en-US"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7</a:t>
            </a:r>
            <a:r>
              <a:rPr lang="en-US" dirty="0" smtClean="0"/>
              <a:t>.</a:t>
            </a:r>
            <a:endParaRPr lang="en-US" dirty="0"/>
          </a:p>
        </p:txBody>
      </p:sp>
      <p:sp>
        <p:nvSpPr>
          <p:cNvPr id="3" name="Content Placeholder 2"/>
          <p:cNvSpPr>
            <a:spLocks noGrp="1"/>
          </p:cNvSpPr>
          <p:nvPr>
            <p:ph idx="1"/>
          </p:nvPr>
        </p:nvSpPr>
        <p:spPr/>
        <p:txBody>
          <a:bodyPr/>
          <a:lstStyle/>
          <a:p>
            <a:r>
              <a:rPr lang="en-US" dirty="0" smtClean="0"/>
              <a:t>Public reputational accountability refers to the reputation of an </a:t>
            </a:r>
            <a:r>
              <a:rPr lang="en-US" dirty="0" err="1" smtClean="0"/>
              <a:t>organisation</a:t>
            </a:r>
            <a:r>
              <a:rPr lang="en-US" dirty="0" smtClean="0"/>
              <a:t> among ‘‘superiors, supervisory boards, courts, fiscal watchdogs, markets and peers’’ and this is related to each of the other six forms of accountability listed above</a:t>
            </a:r>
          </a:p>
          <a:p>
            <a:endParaRPr lang="en-US"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precedent – the Olympics</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Bribery scandal 1998 </a:t>
            </a:r>
          </a:p>
          <a:p>
            <a:r>
              <a:rPr lang="en-US" dirty="0" smtClean="0"/>
              <a:t>Led to reforms </a:t>
            </a:r>
            <a:r>
              <a:rPr lang="en-US" dirty="0"/>
              <a:t>of</a:t>
            </a:r>
            <a:r>
              <a:rPr lang="en-US" dirty="0" smtClean="0"/>
              <a:t> IOC</a:t>
            </a:r>
          </a:p>
          <a:p>
            <a:r>
              <a:rPr lang="en-US" dirty="0" smtClean="0"/>
              <a:t>Scandal </a:t>
            </a:r>
            <a:r>
              <a:rPr lang="en-US" dirty="0"/>
              <a:t>involved </a:t>
            </a:r>
            <a:r>
              <a:rPr lang="en-US" dirty="0" smtClean="0"/>
              <a:t>university scholarships </a:t>
            </a:r>
            <a:r>
              <a:rPr lang="en-US" dirty="0"/>
              <a:t>provided by the Salt Lake</a:t>
            </a:r>
            <a:r>
              <a:rPr lang="en-US" dirty="0" smtClean="0"/>
              <a:t> </a:t>
            </a:r>
            <a:r>
              <a:rPr lang="en-US" dirty="0" err="1" smtClean="0"/>
              <a:t>organising</a:t>
            </a:r>
            <a:r>
              <a:rPr lang="en-US" dirty="0" smtClean="0"/>
              <a:t> </a:t>
            </a:r>
            <a:r>
              <a:rPr lang="en-US" dirty="0"/>
              <a:t>Committee which was seeking to bring the 2002 winter games to Salt </a:t>
            </a:r>
            <a:r>
              <a:rPr lang="en-US" dirty="0" smtClean="0"/>
              <a:t>Lake City </a:t>
            </a:r>
            <a:r>
              <a:rPr lang="en-US" dirty="0"/>
              <a:t>(Mallon (2000), cf. </a:t>
            </a:r>
            <a:r>
              <a:rPr lang="en-US" dirty="0" err="1"/>
              <a:t>Chappelet</a:t>
            </a:r>
            <a:r>
              <a:rPr lang="en-US" dirty="0"/>
              <a:t> (2011) and Pound (2011)</a:t>
            </a:r>
            <a:r>
              <a:rPr lang="en-US" dirty="0" smtClean="0"/>
              <a:t>)</a:t>
            </a:r>
          </a:p>
          <a:p>
            <a:r>
              <a:rPr lang="en-US" dirty="0" smtClean="0"/>
              <a:t>Domino - other </a:t>
            </a:r>
            <a:r>
              <a:rPr lang="en-US" dirty="0"/>
              <a:t>bid efforts, including Nagano and Sydney, that included favors </a:t>
            </a:r>
            <a:r>
              <a:rPr lang="en-US" dirty="0" smtClean="0"/>
              <a:t>granted to </a:t>
            </a:r>
            <a:r>
              <a:rPr lang="en-US" dirty="0"/>
              <a:t>sway votes, including medical care, cosmetic surgery, jobs, and </a:t>
            </a:r>
            <a:r>
              <a:rPr lang="en-US" dirty="0" smtClean="0"/>
              <a:t>bribes</a:t>
            </a:r>
          </a:p>
          <a:p>
            <a:r>
              <a:rPr lang="en-US" dirty="0" smtClean="0"/>
              <a:t>A </a:t>
            </a:r>
            <a:r>
              <a:rPr lang="en-US" dirty="0"/>
              <a:t>Swiss member of the IOC suggested that as </a:t>
            </a:r>
            <a:r>
              <a:rPr lang="en-US" dirty="0" smtClean="0"/>
              <a:t>many as </a:t>
            </a:r>
            <a:r>
              <a:rPr lang="en-US" dirty="0"/>
              <a:t>7% of IOC members had taken bribes from potential host cities</a:t>
            </a:r>
          </a:p>
          <a:p>
            <a:endParaRPr lang="en-US"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lnSpcReduction="10000"/>
          </a:bodyPr>
          <a:lstStyle/>
          <a:p>
            <a:r>
              <a:rPr lang="en-US" dirty="0"/>
              <a:t>I</a:t>
            </a:r>
            <a:r>
              <a:rPr lang="en-US" dirty="0" smtClean="0"/>
              <a:t>nvestigative </a:t>
            </a:r>
            <a:r>
              <a:rPr lang="en-US" dirty="0"/>
              <a:t>committees</a:t>
            </a:r>
            <a:r>
              <a:rPr lang="en-US" dirty="0" smtClean="0"/>
              <a:t> documented </a:t>
            </a:r>
            <a:r>
              <a:rPr lang="en-US" dirty="0"/>
              <a:t>extensive instances of corrupt practices in efforts by bidding cities to influence the </a:t>
            </a:r>
            <a:r>
              <a:rPr lang="en-US" dirty="0" smtClean="0"/>
              <a:t>IOC</a:t>
            </a:r>
          </a:p>
          <a:p>
            <a:r>
              <a:rPr lang="en-US" dirty="0" smtClean="0"/>
              <a:t>FBI </a:t>
            </a:r>
            <a:r>
              <a:rPr lang="en-US" dirty="0"/>
              <a:t>opened an investigation to </a:t>
            </a:r>
            <a:r>
              <a:rPr lang="en-US" dirty="0" smtClean="0"/>
              <a:t>ascertain if </a:t>
            </a:r>
            <a:r>
              <a:rPr lang="en-US" dirty="0"/>
              <a:t>relevant US corruption laws had been </a:t>
            </a:r>
            <a:r>
              <a:rPr lang="en-US" dirty="0" smtClean="0"/>
              <a:t>violated</a:t>
            </a:r>
          </a:p>
          <a:p>
            <a:r>
              <a:rPr lang="en-US" dirty="0" smtClean="0"/>
              <a:t>The </a:t>
            </a:r>
            <a:r>
              <a:rPr lang="en-US" dirty="0"/>
              <a:t>IOC set up its own commission (IOC, 1999) to </a:t>
            </a:r>
            <a:r>
              <a:rPr lang="en-US" dirty="0" smtClean="0"/>
              <a:t>recommend reforms</a:t>
            </a:r>
            <a:r>
              <a:rPr lang="en-US" dirty="0"/>
              <a:t>, and included a number of prominent outsiders on the </a:t>
            </a:r>
            <a:r>
              <a:rPr lang="en-US" dirty="0" smtClean="0"/>
              <a:t>committee</a:t>
            </a:r>
          </a:p>
          <a:p>
            <a:endParaRPr lang="en-US"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smtClean="0"/>
              <a:t>Legislation </a:t>
            </a:r>
            <a:r>
              <a:rPr lang="en-US" dirty="0"/>
              <a:t>under the US Foreign Corrupt Practices Act</a:t>
            </a:r>
            <a:r>
              <a:rPr lang="en-US" dirty="0" smtClean="0"/>
              <a:t> made it </a:t>
            </a:r>
            <a:r>
              <a:rPr lang="en-US" dirty="0"/>
              <a:t>illegal for US corporations to contribute to the </a:t>
            </a:r>
            <a:r>
              <a:rPr lang="en-US" dirty="0" smtClean="0"/>
              <a:t>IOC unless IOC </a:t>
            </a:r>
            <a:r>
              <a:rPr lang="en-US" dirty="0"/>
              <a:t>adopted the reforms recommended</a:t>
            </a:r>
            <a:r>
              <a:rPr lang="en-US" dirty="0" smtClean="0"/>
              <a:t> </a:t>
            </a:r>
          </a:p>
          <a:p>
            <a:r>
              <a:rPr lang="en-US" dirty="0" smtClean="0"/>
              <a:t>Led to IOC </a:t>
            </a:r>
            <a:r>
              <a:rPr lang="en-US" dirty="0"/>
              <a:t>2000 reform </a:t>
            </a:r>
            <a:r>
              <a:rPr lang="en-US" dirty="0" smtClean="0"/>
              <a:t>committee</a:t>
            </a:r>
          </a:p>
          <a:p>
            <a:endParaRPr lang="en-US"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7"/>
            <a:ext cx="9144000" cy="1630103"/>
          </a:xfrm>
        </p:spPr>
        <p:txBody>
          <a:bodyPr>
            <a:normAutofit fontScale="90000"/>
          </a:bodyPr>
          <a:lstStyle/>
          <a:p>
            <a:r>
              <a:rPr lang="en-US" dirty="0" smtClean="0"/>
              <a:t>How was it that the IOC was held accountable and significant reforms were introduced?</a:t>
            </a:r>
            <a:br>
              <a:rPr lang="en-US" dirty="0" smtClean="0"/>
            </a:br>
            <a:endParaRPr lang="en-US" dirty="0"/>
          </a:p>
        </p:txBody>
      </p:sp>
      <p:sp>
        <p:nvSpPr>
          <p:cNvPr id="3" name="Content Placeholder 2"/>
          <p:cNvSpPr>
            <a:spLocks noGrp="1"/>
          </p:cNvSpPr>
          <p:nvPr>
            <p:ph idx="1"/>
          </p:nvPr>
        </p:nvSpPr>
        <p:spPr>
          <a:xfrm>
            <a:off x="457200" y="1904740"/>
            <a:ext cx="8229600" cy="4593787"/>
          </a:xfrm>
        </p:spPr>
        <p:txBody>
          <a:bodyPr>
            <a:normAutofit fontScale="85000" lnSpcReduction="20000"/>
          </a:bodyPr>
          <a:lstStyle/>
          <a:p>
            <a:r>
              <a:rPr lang="en-US" dirty="0" smtClean="0"/>
              <a:t>Of </a:t>
            </a:r>
            <a:r>
              <a:rPr lang="en-US" dirty="0"/>
              <a:t>the seven mechanisms of accountability, the interactions of legal and fiscal accountability were arguably the </a:t>
            </a:r>
            <a:r>
              <a:rPr lang="en-US" dirty="0" smtClean="0"/>
              <a:t>most important</a:t>
            </a:r>
          </a:p>
          <a:p>
            <a:r>
              <a:rPr lang="en-US" dirty="0"/>
              <a:t>S</a:t>
            </a:r>
            <a:r>
              <a:rPr lang="en-US" dirty="0" smtClean="0"/>
              <a:t>candal </a:t>
            </a:r>
            <a:r>
              <a:rPr lang="en-US" dirty="0"/>
              <a:t>erupted in</a:t>
            </a:r>
            <a:r>
              <a:rPr lang="en-US" dirty="0" smtClean="0"/>
              <a:t> US meant </a:t>
            </a:r>
            <a:r>
              <a:rPr lang="en-US" dirty="0"/>
              <a:t>that the US Congress had the authority to </a:t>
            </a:r>
            <a:r>
              <a:rPr lang="en-US" dirty="0" smtClean="0"/>
              <a:t>sanction sponsors </a:t>
            </a:r>
            <a:r>
              <a:rPr lang="en-US" dirty="0"/>
              <a:t>of the IOC under US anti-corruption </a:t>
            </a:r>
            <a:r>
              <a:rPr lang="en-US" dirty="0" smtClean="0"/>
              <a:t>legislation</a:t>
            </a:r>
          </a:p>
          <a:p>
            <a:r>
              <a:rPr lang="en-US" dirty="0" smtClean="0"/>
              <a:t>US - the </a:t>
            </a:r>
            <a:r>
              <a:rPr lang="en-US" dirty="0"/>
              <a:t>issue was a political </a:t>
            </a:r>
            <a:r>
              <a:rPr lang="en-US" dirty="0" smtClean="0"/>
              <a:t>winner as </a:t>
            </a:r>
            <a:r>
              <a:rPr lang="en-US" dirty="0"/>
              <a:t>the victims of the scandal were the notion of fairness that is emblematic of the Olympics and the bad guys were (often</a:t>
            </a:r>
            <a:r>
              <a:rPr lang="en-US" dirty="0" smtClean="0"/>
              <a:t>) bribe</a:t>
            </a:r>
            <a:r>
              <a:rPr lang="en-US" dirty="0"/>
              <a:t>-seeking </a:t>
            </a:r>
            <a:r>
              <a:rPr lang="en-US" dirty="0" smtClean="0"/>
              <a:t>foreigners</a:t>
            </a:r>
          </a:p>
          <a:p>
            <a:r>
              <a:rPr lang="en-US" dirty="0" smtClean="0"/>
              <a:t>US </a:t>
            </a:r>
            <a:r>
              <a:rPr lang="en-US" dirty="0"/>
              <a:t>Congress</a:t>
            </a:r>
            <a:r>
              <a:rPr lang="en-US" dirty="0" smtClean="0"/>
              <a:t> attacked </a:t>
            </a:r>
            <a:r>
              <a:rPr lang="en-US" dirty="0"/>
              <a:t>IOC members</a:t>
            </a:r>
            <a:r>
              <a:rPr lang="en-US" dirty="0" smtClean="0"/>
              <a:t> – great political theatre</a:t>
            </a:r>
          </a:p>
          <a:p>
            <a:endParaRPr lang="en-US"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smtClean="0"/>
              <a:t>Indirect legal </a:t>
            </a:r>
            <a:r>
              <a:rPr lang="en-US" dirty="0"/>
              <a:t>authority exercised by the US</a:t>
            </a:r>
            <a:r>
              <a:rPr lang="en-US" dirty="0" smtClean="0"/>
              <a:t> over the </a:t>
            </a:r>
            <a:r>
              <a:rPr lang="en-US" dirty="0"/>
              <a:t>IOC</a:t>
            </a:r>
            <a:r>
              <a:rPr lang="en-US" dirty="0" smtClean="0"/>
              <a:t> </a:t>
            </a:r>
          </a:p>
          <a:p>
            <a:pPr>
              <a:buNone/>
            </a:pPr>
            <a:endParaRPr lang="en-US"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IOC Lessons for FIFA</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The</a:t>
            </a:r>
            <a:r>
              <a:rPr lang="en-US" dirty="0" smtClean="0"/>
              <a:t> absence </a:t>
            </a:r>
            <a:r>
              <a:rPr lang="en-US" dirty="0"/>
              <a:t>of direct mechanisms of accountability does not mean that accountability is not </a:t>
            </a:r>
            <a:r>
              <a:rPr lang="en-US" dirty="0" smtClean="0"/>
              <a:t>possible</a:t>
            </a:r>
          </a:p>
          <a:p>
            <a:r>
              <a:rPr lang="en-US" dirty="0"/>
              <a:t>Because FIFA, like the IOC, operates in countries around the world, with its members and sponsors subject to the laws </a:t>
            </a:r>
            <a:r>
              <a:rPr lang="en-US" dirty="0" smtClean="0"/>
              <a:t>of those </a:t>
            </a:r>
            <a:r>
              <a:rPr lang="en-US" dirty="0"/>
              <a:t>participating nations, FIFA has a significant exposure to relevant national </a:t>
            </a:r>
            <a:r>
              <a:rPr lang="en-US" dirty="0" smtClean="0"/>
              <a:t>legislation</a:t>
            </a:r>
          </a:p>
          <a:p>
            <a:r>
              <a:rPr lang="en-US" dirty="0" smtClean="0"/>
              <a:t>The exposure - under Swiss law where FIFA is incorporated and the exposure of FIFA’s sponsors to relevant legal </a:t>
            </a:r>
            <a:r>
              <a:rPr lang="en-US" dirty="0"/>
              <a:t>accountability in jurisdictions where they </a:t>
            </a:r>
            <a:r>
              <a:rPr lang="en-US" dirty="0" smtClean="0"/>
              <a:t>operate</a:t>
            </a:r>
          </a:p>
          <a:p>
            <a:endParaRPr lang="en-US" dirty="0" smtClean="0"/>
          </a:p>
          <a:p>
            <a:endParaRPr lang="en-US"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smtClean="0"/>
              <a:t>Because FIFA’s sponsors are multi-national corporations, such an indirect exposure is vast</a:t>
            </a:r>
          </a:p>
          <a:p>
            <a:pPr>
              <a:buNone/>
            </a:pPr>
            <a:endParaRPr lang="en-US"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lnSpcReduction="10000"/>
          </a:bodyPr>
          <a:lstStyle/>
          <a:p>
            <a:r>
              <a:rPr lang="en-US" dirty="0" smtClean="0"/>
              <a:t>Anti-corruption legislation was big factor in IOC reform </a:t>
            </a:r>
          </a:p>
          <a:p>
            <a:r>
              <a:rPr lang="en-US" dirty="0" smtClean="0"/>
              <a:t>Similar strategy in the case of FIFA </a:t>
            </a:r>
          </a:p>
          <a:p>
            <a:r>
              <a:rPr lang="en-US" dirty="0" smtClean="0"/>
              <a:t>Issue of corruption in FIFA and its relation to corporate sponsors who do business has the same elements of compelling political theater that were present in the case of the IOC</a:t>
            </a:r>
          </a:p>
          <a:p>
            <a:r>
              <a:rPr lang="en-US" dirty="0" smtClean="0"/>
              <a:t>It is probably a pity that football is not so popular in the US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In </a:t>
            </a:r>
            <a:r>
              <a:rPr lang="en-US" dirty="0"/>
              <a:t>the </a:t>
            </a:r>
            <a:r>
              <a:rPr lang="en-US" dirty="0" smtClean="0"/>
              <a:t>UK, </a:t>
            </a:r>
            <a:r>
              <a:rPr lang="en-US" dirty="0"/>
              <a:t>there is no lack of attention or visibility to </a:t>
            </a:r>
            <a:r>
              <a:rPr lang="en-US" dirty="0" smtClean="0"/>
              <a:t>football</a:t>
            </a:r>
          </a:p>
          <a:p>
            <a:r>
              <a:rPr lang="en-US" dirty="0" smtClean="0"/>
              <a:t>The </a:t>
            </a:r>
            <a:r>
              <a:rPr lang="en-US" dirty="0"/>
              <a:t>UK media and politicians have been </a:t>
            </a:r>
            <a:r>
              <a:rPr lang="en-US" dirty="0" smtClean="0"/>
              <a:t>the most </a:t>
            </a:r>
            <a:r>
              <a:rPr lang="en-US" dirty="0"/>
              <a:t>outspoken voices calling for reform of FIFA</a:t>
            </a:r>
            <a:r>
              <a:rPr lang="en-US" dirty="0" smtClean="0"/>
              <a:t> </a:t>
            </a:r>
          </a:p>
          <a:p>
            <a:r>
              <a:rPr lang="en-US" dirty="0" smtClean="0"/>
              <a:t>UK lacked </a:t>
            </a:r>
            <a:r>
              <a:rPr lang="en-US" dirty="0"/>
              <a:t>legislation comparable to the US anti-corruption laws, making it</a:t>
            </a:r>
            <a:r>
              <a:rPr lang="en-US" dirty="0" smtClean="0"/>
              <a:t> difficult to </a:t>
            </a:r>
            <a:r>
              <a:rPr lang="en-US" dirty="0"/>
              <a:t>invoke domestic laws as a basis for holding FIFA indirectly </a:t>
            </a:r>
            <a:r>
              <a:rPr lang="en-US" dirty="0" smtClean="0"/>
              <a:t>accountable</a:t>
            </a:r>
          </a:p>
          <a:p>
            <a:r>
              <a:rPr lang="en-US" dirty="0" smtClean="0"/>
              <a:t>Changed </a:t>
            </a:r>
            <a:r>
              <a:rPr lang="en-US" dirty="0"/>
              <a:t>with </a:t>
            </a:r>
            <a:r>
              <a:rPr lang="en-US" dirty="0" smtClean="0"/>
              <a:t>the implementation </a:t>
            </a:r>
            <a:r>
              <a:rPr lang="en-US" dirty="0"/>
              <a:t>of the UK Bribery Act of 2010 in July 2011 (Summers, 2011</a:t>
            </a:r>
            <a:r>
              <a:rPr lang="en-US" dirty="0" smtClean="0"/>
              <a:t>)</a:t>
            </a:r>
          </a:p>
          <a:p>
            <a:r>
              <a:rPr lang="en-US" dirty="0" smtClean="0"/>
              <a:t>But Act </a:t>
            </a:r>
            <a:r>
              <a:rPr lang="en-US" dirty="0"/>
              <a:t>is not retrospective, so the act </a:t>
            </a:r>
            <a:r>
              <a:rPr lang="en-US" dirty="0" smtClean="0"/>
              <a:t>is irrelevant </a:t>
            </a:r>
            <a:r>
              <a:rPr lang="en-US" dirty="0"/>
              <a:t>to all of the allegations levied at FIFA prior to its implementation</a:t>
            </a:r>
          </a:p>
          <a:p>
            <a:endParaRPr lang="en-US"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a:t>Future FIFA actions may however fall under the provisions of the </a:t>
            </a:r>
            <a:r>
              <a:rPr lang="en-US" dirty="0" smtClean="0"/>
              <a:t>Act</a:t>
            </a:r>
          </a:p>
          <a:p>
            <a:r>
              <a:rPr lang="en-US" dirty="0" smtClean="0"/>
              <a:t>Act </a:t>
            </a:r>
            <a:r>
              <a:rPr lang="en-US" dirty="0"/>
              <a:t>may </a:t>
            </a:r>
            <a:r>
              <a:rPr lang="en-US" dirty="0" smtClean="0"/>
              <a:t>be considered </a:t>
            </a:r>
            <a:r>
              <a:rPr lang="en-US" dirty="0"/>
              <a:t>a mechanism for holding FIFA </a:t>
            </a:r>
            <a:r>
              <a:rPr lang="en-US" dirty="0" smtClean="0"/>
              <a:t>accountable</a:t>
            </a:r>
          </a:p>
          <a:p>
            <a:r>
              <a:rPr lang="en-US" dirty="0"/>
              <a:t>C</a:t>
            </a:r>
            <a:r>
              <a:rPr lang="en-US" dirty="0" smtClean="0"/>
              <a:t>alls </a:t>
            </a:r>
            <a:r>
              <a:rPr lang="en-US" dirty="0"/>
              <a:t>for change in the governance of FIFA coming from </a:t>
            </a:r>
            <a:r>
              <a:rPr lang="en-US" dirty="0" smtClean="0"/>
              <a:t>the - privileged </a:t>
            </a:r>
            <a:r>
              <a:rPr lang="en-US" dirty="0"/>
              <a:t>role in the game’s </a:t>
            </a:r>
            <a:r>
              <a:rPr lang="en-US" dirty="0" smtClean="0"/>
              <a:t>governance</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Nobel Prize, World Bank Chief Economist</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a:t>Stiglitz</a:t>
            </a:r>
            <a:r>
              <a:rPr lang="en-US" dirty="0"/>
              <a:t> (2003) observed that, ‘‘changing a </a:t>
            </a:r>
            <a:r>
              <a:rPr lang="en-US" dirty="0" smtClean="0"/>
              <a:t>large </a:t>
            </a:r>
            <a:r>
              <a:rPr lang="en-US" dirty="0" err="1" smtClean="0"/>
              <a:t>organisation</a:t>
            </a:r>
            <a:r>
              <a:rPr lang="en-US" dirty="0" smtClean="0"/>
              <a:t> </a:t>
            </a:r>
            <a:r>
              <a:rPr lang="en-US" dirty="0"/>
              <a:t>entails redefining both its mission and culture and is not easy to </a:t>
            </a:r>
            <a:r>
              <a:rPr lang="en-US" dirty="0" smtClean="0"/>
              <a:t>achieve”</a:t>
            </a:r>
          </a:p>
          <a:p>
            <a:r>
              <a:rPr lang="en-US" dirty="0"/>
              <a:t>A</a:t>
            </a:r>
            <a:r>
              <a:rPr lang="en-US" dirty="0" smtClean="0"/>
              <a:t>ll </a:t>
            </a:r>
            <a:r>
              <a:rPr lang="en-US" dirty="0"/>
              <a:t>the </a:t>
            </a:r>
            <a:r>
              <a:rPr lang="en-US" dirty="0" smtClean="0"/>
              <a:t>more difficult </a:t>
            </a:r>
            <a:r>
              <a:rPr lang="en-US" dirty="0"/>
              <a:t>when a large</a:t>
            </a:r>
            <a:r>
              <a:rPr lang="en-US" dirty="0" smtClean="0"/>
              <a:t> </a:t>
            </a:r>
            <a:r>
              <a:rPr lang="en-US" dirty="0" err="1" smtClean="0"/>
              <a:t>organisation</a:t>
            </a:r>
            <a:r>
              <a:rPr lang="en-US" dirty="0" smtClean="0"/>
              <a:t> is free </a:t>
            </a:r>
            <a:r>
              <a:rPr lang="en-US" dirty="0"/>
              <a:t>from formal mechanisms of </a:t>
            </a:r>
            <a:r>
              <a:rPr lang="en-US" dirty="0" smtClean="0"/>
              <a:t>accountability like </a:t>
            </a:r>
          </a:p>
          <a:p>
            <a:r>
              <a:rPr lang="en-US" dirty="0" smtClean="0"/>
              <a:t>Can hardly be </a:t>
            </a:r>
            <a:r>
              <a:rPr lang="en-US" dirty="0"/>
              <a:t>called</a:t>
            </a:r>
            <a:r>
              <a:rPr lang="en-US" dirty="0" smtClean="0"/>
              <a:t> large as </a:t>
            </a:r>
            <a:r>
              <a:rPr lang="en-US" dirty="0"/>
              <a:t>it directly employs </a:t>
            </a:r>
            <a:r>
              <a:rPr lang="en-US" dirty="0" smtClean="0"/>
              <a:t>only a few hundred employees</a:t>
            </a:r>
          </a:p>
          <a:p>
            <a:r>
              <a:rPr lang="en-US" dirty="0" smtClean="0"/>
              <a:t>But membership </a:t>
            </a:r>
            <a:r>
              <a:rPr lang="en-US" dirty="0"/>
              <a:t>includes people from almost every corner of the world and has an impact on the lives of </a:t>
            </a:r>
            <a:r>
              <a:rPr lang="en-US" dirty="0" smtClean="0"/>
              <a:t>billions of people</a:t>
            </a:r>
          </a:p>
          <a:p>
            <a:endParaRPr lang="en-US" dirty="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a:t>FIFA</a:t>
            </a:r>
            <a:r>
              <a:rPr lang="en-US" dirty="0" smtClean="0"/>
              <a:t> free </a:t>
            </a:r>
            <a:r>
              <a:rPr lang="en-US" dirty="0"/>
              <a:t>from the formal mechanisms </a:t>
            </a:r>
            <a:r>
              <a:rPr lang="en-US" dirty="0" smtClean="0"/>
              <a:t>of accountability </a:t>
            </a:r>
            <a:r>
              <a:rPr lang="en-US" dirty="0"/>
              <a:t>that are employed to hold international</a:t>
            </a:r>
            <a:r>
              <a:rPr lang="en-US" dirty="0" smtClean="0"/>
              <a:t> </a:t>
            </a:r>
            <a:r>
              <a:rPr lang="en-US" dirty="0" err="1" smtClean="0"/>
              <a:t>organisations</a:t>
            </a:r>
            <a:r>
              <a:rPr lang="en-US" dirty="0" smtClean="0"/>
              <a:t> </a:t>
            </a:r>
            <a:r>
              <a:rPr lang="en-US" dirty="0"/>
              <a:t>to accountability to their own stated </a:t>
            </a:r>
            <a:r>
              <a:rPr lang="en-US" dirty="0" smtClean="0"/>
              <a:t>goals</a:t>
            </a:r>
          </a:p>
          <a:p>
            <a:r>
              <a:rPr lang="en-US" dirty="0" smtClean="0"/>
              <a:t>Self  </a:t>
            </a:r>
            <a:r>
              <a:rPr lang="en-US" dirty="0"/>
              <a:t>regulation is the only</a:t>
            </a:r>
            <a:r>
              <a:rPr lang="en-US" dirty="0" smtClean="0"/>
              <a:t> realistic </a:t>
            </a:r>
            <a:r>
              <a:rPr lang="en-US" dirty="0"/>
              <a:t>option we have, in the case of FIFA </a:t>
            </a:r>
            <a:r>
              <a:rPr lang="en-US" dirty="0" smtClean="0"/>
              <a:t>certainly</a:t>
            </a:r>
            <a:r>
              <a:rPr lang="en-US" dirty="0"/>
              <a:t> </a:t>
            </a:r>
            <a:r>
              <a:rPr lang="en-US" dirty="0" smtClean="0"/>
              <a:t>(</a:t>
            </a:r>
            <a:r>
              <a:rPr lang="en-US" dirty="0" err="1"/>
              <a:t>Alvad</a:t>
            </a:r>
            <a:r>
              <a:rPr lang="en-US" dirty="0"/>
              <a:t> &amp; Bang, 2012</a:t>
            </a:r>
            <a:r>
              <a:rPr lang="en-US" dirty="0" smtClean="0"/>
              <a:t>)</a:t>
            </a:r>
          </a:p>
          <a:p>
            <a:r>
              <a:rPr lang="en-US" dirty="0"/>
              <a:t>E</a:t>
            </a:r>
            <a:r>
              <a:rPr lang="en-US" dirty="0" smtClean="0"/>
              <a:t>xceptions </a:t>
            </a:r>
            <a:r>
              <a:rPr lang="en-US" dirty="0"/>
              <a:t>are FIFA’s formal accountability to Swiss law under its </a:t>
            </a:r>
            <a:r>
              <a:rPr lang="en-US" dirty="0" smtClean="0"/>
              <a:t>articles of </a:t>
            </a:r>
            <a:r>
              <a:rPr lang="en-US" dirty="0"/>
              <a:t>incorporation and FIFA’s accountability to its sponsors, who benefit significantly from their relationship</a:t>
            </a:r>
          </a:p>
          <a:p>
            <a:endParaRPr lang="en-US" dirty="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N D</a:t>
            </a:r>
            <a:endParaRPr lang="en-US" dirty="0"/>
          </a:p>
        </p:txBody>
      </p:sp>
      <p:sp>
        <p:nvSpPr>
          <p:cNvPr id="3" name="Content Placeholder 2"/>
          <p:cNvSpPr>
            <a:spLocks noGrp="1"/>
          </p:cNvSpPr>
          <p:nvPr>
            <p:ph idx="1"/>
          </p:nvPr>
        </p:nvSpPr>
        <p:spPr/>
        <p:txBody>
          <a:bodyPr>
            <a:normAutofit/>
          </a:bodyPr>
          <a:lstStyle/>
          <a:p>
            <a:r>
              <a:rPr lang="en-US" dirty="0"/>
              <a:t>However, to </a:t>
            </a:r>
            <a:r>
              <a:rPr lang="en-US" dirty="0" smtClean="0"/>
              <a:t>date</a:t>
            </a:r>
            <a:r>
              <a:rPr lang="en-US" dirty="0"/>
              <a:t> </a:t>
            </a:r>
            <a:r>
              <a:rPr lang="en-US" dirty="0" smtClean="0"/>
              <a:t>neither </a:t>
            </a:r>
            <a:r>
              <a:rPr lang="en-US" dirty="0"/>
              <a:t>the Swiss government nor FIFA sponsors have shown much ability or interest in shaping the governance of FIFA in </a:t>
            </a:r>
            <a:r>
              <a:rPr lang="en-US" dirty="0" smtClean="0"/>
              <a:t>a direction </a:t>
            </a:r>
            <a:r>
              <a:rPr lang="en-US" dirty="0"/>
              <a:t>of </a:t>
            </a:r>
            <a:r>
              <a:rPr lang="en-US" dirty="0" smtClean="0"/>
              <a:t>reform (</a:t>
            </a:r>
            <a:r>
              <a:rPr lang="en-US" dirty="0" err="1" smtClean="0"/>
              <a:t>Pielte</a:t>
            </a:r>
            <a:r>
              <a:rPr lang="en-US" dirty="0" smtClean="0"/>
              <a:t>, 2013)</a:t>
            </a:r>
          </a:p>
          <a:p>
            <a:endParaRPr lang="en-US" dirty="0"/>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a:t>FIFA</a:t>
            </a:r>
            <a:r>
              <a:rPr lang="en-US" dirty="0" smtClean="0"/>
              <a:t> has no </a:t>
            </a:r>
            <a:r>
              <a:rPr lang="en-US" dirty="0"/>
              <a:t>hierarchical, supervisory, peer or public </a:t>
            </a:r>
            <a:r>
              <a:rPr lang="en-US" dirty="0" smtClean="0"/>
              <a:t>reputational accountability</a:t>
            </a:r>
            <a:r>
              <a:rPr lang="en-US" dirty="0"/>
              <a:t>, and minimal fiscal </a:t>
            </a:r>
            <a:r>
              <a:rPr lang="en-US" dirty="0" smtClean="0"/>
              <a:t>accountability</a:t>
            </a:r>
          </a:p>
          <a:p>
            <a:r>
              <a:rPr lang="en-US" dirty="0"/>
              <a:t>E</a:t>
            </a:r>
            <a:r>
              <a:rPr lang="en-US" dirty="0" smtClean="0"/>
              <a:t>fforts </a:t>
            </a:r>
            <a:r>
              <a:rPr lang="en-US" dirty="0"/>
              <a:t>to reform FIFA from within or as a consequence </a:t>
            </a:r>
            <a:r>
              <a:rPr lang="en-US" dirty="0" smtClean="0"/>
              <a:t>of pressure </a:t>
            </a:r>
            <a:r>
              <a:rPr lang="en-US" dirty="0"/>
              <a:t>from governments, the public, the media or watchdog</a:t>
            </a:r>
            <a:r>
              <a:rPr lang="en-US" dirty="0" smtClean="0"/>
              <a:t> </a:t>
            </a:r>
            <a:r>
              <a:rPr lang="en-US" dirty="0" err="1" smtClean="0"/>
              <a:t>organisations</a:t>
            </a:r>
            <a:r>
              <a:rPr lang="en-US" dirty="0" smtClean="0"/>
              <a:t> </a:t>
            </a:r>
            <a:r>
              <a:rPr lang="en-US" dirty="0"/>
              <a:t>are unlikely to result directly in any </a:t>
            </a:r>
            <a:r>
              <a:rPr lang="en-US" dirty="0" smtClean="0"/>
              <a:t>significant change</a:t>
            </a:r>
          </a:p>
          <a:p>
            <a:r>
              <a:rPr lang="en-US" dirty="0"/>
              <a:t>M</a:t>
            </a:r>
            <a:r>
              <a:rPr lang="en-US" dirty="0" smtClean="0"/>
              <a:t>edia has </a:t>
            </a:r>
            <a:r>
              <a:rPr lang="en-US" dirty="0"/>
              <a:t>the potential to keep FIFA reform on the public and political agenda </a:t>
            </a:r>
            <a:r>
              <a:rPr lang="en-US" dirty="0" smtClean="0"/>
              <a:t>and in </a:t>
            </a:r>
            <a:r>
              <a:rPr lang="en-US" dirty="0"/>
              <a:t>the process</a:t>
            </a:r>
            <a:r>
              <a:rPr lang="en-US" dirty="0" smtClean="0"/>
              <a:t> give </a:t>
            </a:r>
            <a:r>
              <a:rPr lang="en-US" dirty="0"/>
              <a:t>perceived benefit to politicians who decide to take up FIFA reform as a </a:t>
            </a:r>
            <a:r>
              <a:rPr lang="en-US" dirty="0" smtClean="0"/>
              <a:t>cause</a:t>
            </a:r>
            <a:endParaRPr lang="en-US"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FIFA does </a:t>
            </a:r>
            <a:r>
              <a:rPr lang="en-US" dirty="0"/>
              <a:t>not fall under the most </a:t>
            </a:r>
            <a:r>
              <a:rPr lang="en-US" dirty="0" smtClean="0"/>
              <a:t>relevant jurisdictions </a:t>
            </a:r>
            <a:r>
              <a:rPr lang="en-US" dirty="0"/>
              <a:t>for the policing of </a:t>
            </a:r>
            <a:r>
              <a:rPr lang="en-US" dirty="0" smtClean="0"/>
              <a:t>corruption and accountability </a:t>
            </a:r>
            <a:r>
              <a:rPr lang="en-US" dirty="0"/>
              <a:t>would</a:t>
            </a:r>
            <a:r>
              <a:rPr lang="en-US" dirty="0" smtClean="0"/>
              <a:t> have </a:t>
            </a:r>
            <a:r>
              <a:rPr lang="en-US" dirty="0"/>
              <a:t>to be applied indirectly by national </a:t>
            </a:r>
            <a:r>
              <a:rPr lang="en-US" dirty="0" smtClean="0"/>
              <a:t>or international </a:t>
            </a:r>
            <a:r>
              <a:rPr lang="en-US" dirty="0"/>
              <a:t>(such as the European Union or European Council) </a:t>
            </a:r>
            <a:r>
              <a:rPr lang="en-US" dirty="0" smtClean="0"/>
              <a:t>governments</a:t>
            </a:r>
          </a:p>
          <a:p>
            <a:r>
              <a:rPr lang="en-US" dirty="0" smtClean="0"/>
              <a:t>Or through its member </a:t>
            </a:r>
            <a:r>
              <a:rPr lang="en-US" dirty="0" err="1" smtClean="0"/>
              <a:t>organisations</a:t>
            </a:r>
            <a:r>
              <a:rPr lang="en-US" dirty="0" smtClean="0"/>
              <a:t> </a:t>
            </a:r>
            <a:r>
              <a:rPr lang="en-US" dirty="0"/>
              <a:t>or </a:t>
            </a:r>
            <a:r>
              <a:rPr lang="en-US" dirty="0" smtClean="0"/>
              <a:t>confederations</a:t>
            </a:r>
          </a:p>
          <a:p>
            <a:r>
              <a:rPr lang="en-US" dirty="0" smtClean="0"/>
              <a:t>Or through </a:t>
            </a:r>
            <a:r>
              <a:rPr lang="en-US" dirty="0"/>
              <a:t>regulation </a:t>
            </a:r>
            <a:r>
              <a:rPr lang="en-US" dirty="0" smtClean="0"/>
              <a:t>and enforcement </a:t>
            </a:r>
            <a:r>
              <a:rPr lang="en-US" dirty="0"/>
              <a:t>of relevant national legislation on FIFA’s marketing </a:t>
            </a:r>
            <a:r>
              <a:rPr lang="en-US" dirty="0" smtClean="0"/>
              <a:t>partners</a:t>
            </a:r>
          </a:p>
          <a:p>
            <a:endParaRPr lang="en-US"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10000"/>
          </a:bodyPr>
          <a:lstStyle/>
          <a:p>
            <a:r>
              <a:rPr lang="en-US" dirty="0"/>
              <a:t>The reform of</a:t>
            </a:r>
            <a:r>
              <a:rPr lang="en-US" dirty="0" smtClean="0"/>
              <a:t> IOC provides </a:t>
            </a:r>
            <a:r>
              <a:rPr lang="en-US" dirty="0"/>
              <a:t>a relevant precedent, and indicates the importance </a:t>
            </a:r>
            <a:r>
              <a:rPr lang="en-US" dirty="0" smtClean="0"/>
              <a:t>of multiple </a:t>
            </a:r>
            <a:r>
              <a:rPr lang="en-US" dirty="0"/>
              <a:t>mechanisms of accountability working in harmony to secure institutional </a:t>
            </a:r>
            <a:r>
              <a:rPr lang="en-US" dirty="0" smtClean="0"/>
              <a:t>change</a:t>
            </a:r>
          </a:p>
          <a:p>
            <a:r>
              <a:rPr lang="en-US" dirty="0"/>
              <a:t>E</a:t>
            </a:r>
            <a:r>
              <a:rPr lang="en-US" dirty="0" smtClean="0"/>
              <a:t>ffecting change requires </a:t>
            </a:r>
            <a:r>
              <a:rPr lang="en-US" dirty="0"/>
              <a:t>leadership</a:t>
            </a:r>
            <a:r>
              <a:rPr lang="en-US" dirty="0" smtClean="0"/>
              <a:t> under </a:t>
            </a:r>
            <a:r>
              <a:rPr lang="en-US" dirty="0"/>
              <a:t>a more formal, direct set </a:t>
            </a:r>
            <a:r>
              <a:rPr lang="en-US" dirty="0" smtClean="0"/>
              <a:t>of accountability mechanism</a:t>
            </a:r>
          </a:p>
          <a:p>
            <a:r>
              <a:rPr lang="en-US" dirty="0" smtClean="0"/>
              <a:t>International </a:t>
            </a:r>
            <a:r>
              <a:rPr lang="en-US" dirty="0"/>
              <a:t>football</a:t>
            </a:r>
            <a:r>
              <a:rPr lang="en-US" dirty="0" smtClean="0"/>
              <a:t> has no </a:t>
            </a:r>
            <a:r>
              <a:rPr lang="en-US" dirty="0"/>
              <a:t>such a </a:t>
            </a:r>
            <a:r>
              <a:rPr lang="en-US" dirty="0" smtClean="0"/>
              <a:t>leadership</a:t>
            </a:r>
          </a:p>
          <a:p>
            <a:r>
              <a:rPr lang="en-US" dirty="0"/>
              <a:t>G</a:t>
            </a:r>
            <a:r>
              <a:rPr lang="en-US" dirty="0" smtClean="0"/>
              <a:t>enerational </a:t>
            </a:r>
            <a:r>
              <a:rPr lang="en-US" dirty="0"/>
              <a:t>change in leadership and </a:t>
            </a:r>
            <a:r>
              <a:rPr lang="en-US" dirty="0" smtClean="0"/>
              <a:t>perspective ??</a:t>
            </a:r>
          </a:p>
          <a:p>
            <a:endParaRPr lang="en-US" dirty="0"/>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title"/>
          </p:nvPr>
        </p:nvSpPr>
        <p:spPr/>
        <p:txBody>
          <a:bodyPr>
            <a:normAutofit/>
          </a:bodyPr>
          <a:lstStyle/>
          <a:p>
            <a:r>
              <a:rPr lang="en-US" dirty="0" smtClean="0"/>
              <a:t>Ethical Governance</a:t>
            </a:r>
            <a:endParaRPr lang="en-US" dirty="0"/>
          </a:p>
        </p:txBody>
      </p:sp>
      <p:sp>
        <p:nvSpPr>
          <p:cNvPr id="2051" name="Content Placeholder 6"/>
          <p:cNvSpPr>
            <a:spLocks noGrp="1"/>
          </p:cNvSpPr>
          <p:nvPr>
            <p:ph idx="1"/>
          </p:nvPr>
        </p:nvSpPr>
        <p:spPr/>
        <p:txBody>
          <a:bodyPr>
            <a:normAutofit fontScale="92500"/>
          </a:bodyPr>
          <a:lstStyle/>
          <a:p>
            <a:r>
              <a:rPr lang="en-US" dirty="0" smtClean="0"/>
              <a:t>Codes of Conduct should encourage employees to behave at higher levels of Kohlberg’s stages of moral development</a:t>
            </a:r>
          </a:p>
          <a:p>
            <a:r>
              <a:rPr lang="en-US" dirty="0" smtClean="0"/>
              <a:t>http://ww3.haverford.edu/psychology/ddavis/p109g/kohlberg.stages.html</a:t>
            </a:r>
          </a:p>
          <a:p>
            <a:r>
              <a:rPr lang="en-US" dirty="0" err="1" smtClean="0"/>
              <a:t>organisational</a:t>
            </a:r>
            <a:r>
              <a:rPr lang="en-US" dirty="0" smtClean="0"/>
              <a:t> structures should be established to encourage and facilitate individuals moving to higher levels of moral reasoning.  </a:t>
            </a:r>
          </a:p>
          <a:p>
            <a:pPr>
              <a:buNone/>
            </a:pPr>
            <a:r>
              <a:rPr lang="en-US" dirty="0" smtClean="0"/>
              <a:t> </a:t>
            </a:r>
            <a:endParaRPr lang="en-US"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lnSpcReduction="10000"/>
          </a:bodyPr>
          <a:lstStyle/>
          <a:p>
            <a:r>
              <a:rPr lang="en-US" dirty="0" smtClean="0"/>
              <a:t>Each stage has a broader perspective than the one before regarding the duties role, and obligations of the individual to society. </a:t>
            </a:r>
          </a:p>
          <a:p>
            <a:r>
              <a:rPr lang="en-US" dirty="0" smtClean="0"/>
              <a:t>The final stage of Kohlberg’s moral development hierarchy is where the individual develops a principled conscience that adheres to moral and social codes because the codes are guided by the same moral principals that guide society.</a:t>
            </a:r>
          </a:p>
          <a:p>
            <a:endParaRPr lang="en-US" dirty="0"/>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Kohlberg’s 6 stages of moral development in 3 levels</a:t>
            </a:r>
            <a:endParaRPr lang="en-US" dirty="0"/>
          </a:p>
        </p:txBody>
      </p:sp>
      <p:sp>
        <p:nvSpPr>
          <p:cNvPr id="3" name="Content Placeholder 2"/>
          <p:cNvSpPr>
            <a:spLocks noGrp="1"/>
          </p:cNvSpPr>
          <p:nvPr>
            <p:ph idx="1"/>
          </p:nvPr>
        </p:nvSpPr>
        <p:spPr/>
        <p:txBody>
          <a:bodyPr>
            <a:normAutofit/>
          </a:bodyPr>
          <a:lstStyle/>
          <a:p>
            <a:r>
              <a:rPr lang="en-US" b="1" dirty="0" smtClean="0"/>
              <a:t>Level I: </a:t>
            </a:r>
            <a:r>
              <a:rPr lang="en-US" b="1" dirty="0" err="1" smtClean="0"/>
              <a:t>Preconventional/Premoral</a:t>
            </a:r>
            <a:endParaRPr lang="en-US" b="1" dirty="0" smtClean="0"/>
          </a:p>
          <a:p>
            <a:r>
              <a:rPr lang="en-US" dirty="0" smtClean="0"/>
              <a:t>Moral values reside in external, quasi-physical events, or in bad acts. The child is responsive to rules and evaluative labels, but views them in terms of pleasant or unpleasant consequences of actions, or in terms of the physical power of those who impose the rules</a:t>
            </a:r>
            <a:endParaRPr lang="en-US" dirty="0"/>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1: Obedience and punishment orientation</a:t>
            </a:r>
            <a:br>
              <a:rPr lang="en-US" b="1" dirty="0" smtClean="0"/>
            </a:br>
            <a:endParaRPr lang="en-US" dirty="0"/>
          </a:p>
        </p:txBody>
      </p:sp>
      <p:sp>
        <p:nvSpPr>
          <p:cNvPr id="3" name="Content Placeholder 2"/>
          <p:cNvSpPr>
            <a:spLocks noGrp="1"/>
          </p:cNvSpPr>
          <p:nvPr>
            <p:ph idx="1"/>
          </p:nvPr>
        </p:nvSpPr>
        <p:spPr/>
        <p:txBody>
          <a:bodyPr/>
          <a:lstStyle/>
          <a:p>
            <a:r>
              <a:rPr lang="en-US" dirty="0" smtClean="0"/>
              <a:t>Egocentric deference to superior power or prestige, or a trouble-avoiding set</a:t>
            </a:r>
          </a:p>
          <a:p>
            <a:r>
              <a:rPr lang="en-US" dirty="0" smtClean="0"/>
              <a:t>Objective responsibility</a:t>
            </a:r>
          </a:p>
          <a:p>
            <a:endParaRPr lang="en-US" dirty="0"/>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2: Naively egoistic orientation</a:t>
            </a:r>
            <a:br>
              <a:rPr lang="en-US" b="1" dirty="0" smtClean="0"/>
            </a:br>
            <a:endParaRPr lang="en-US" dirty="0"/>
          </a:p>
        </p:txBody>
      </p:sp>
      <p:sp>
        <p:nvSpPr>
          <p:cNvPr id="3" name="Content Placeholder 2"/>
          <p:cNvSpPr>
            <a:spLocks noGrp="1"/>
          </p:cNvSpPr>
          <p:nvPr>
            <p:ph idx="1"/>
          </p:nvPr>
        </p:nvSpPr>
        <p:spPr/>
        <p:txBody>
          <a:bodyPr/>
          <a:lstStyle/>
          <a:p>
            <a:r>
              <a:rPr lang="en-US" dirty="0" smtClean="0"/>
              <a:t>Right action is that which is instrumental in satisfying the self's needs and occasionally others’ needs</a:t>
            </a:r>
          </a:p>
          <a:p>
            <a:r>
              <a:rPr lang="en-US" dirty="0" smtClean="0"/>
              <a:t>Relativism of values to each actor's needs and perspectives</a:t>
            </a:r>
          </a:p>
          <a:p>
            <a:r>
              <a:rPr lang="en-US" dirty="0" smtClean="0"/>
              <a:t>Naive </a:t>
            </a:r>
            <a:r>
              <a:rPr lang="en-US" dirty="0" err="1" smtClean="0"/>
              <a:t>egalitarianism,orientation</a:t>
            </a:r>
            <a:r>
              <a:rPr lang="en-US" dirty="0" smtClean="0"/>
              <a:t> to exchange and reciprocity</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normAutofit fontScale="90000"/>
          </a:bodyPr>
          <a:lstStyle/>
          <a:p>
            <a:r>
              <a:rPr lang="en-US" b="1" dirty="0" smtClean="0"/>
              <a:t>Level II: Conventional/Role Conformity</a:t>
            </a:r>
            <a:br>
              <a:rPr lang="en-US" b="1" dirty="0" smtClean="0"/>
            </a:br>
            <a:endParaRPr lang="en-US" dirty="0"/>
          </a:p>
        </p:txBody>
      </p:sp>
      <p:sp>
        <p:nvSpPr>
          <p:cNvPr id="3" name="Content Placeholder 2"/>
          <p:cNvSpPr>
            <a:spLocks noGrp="1"/>
          </p:cNvSpPr>
          <p:nvPr>
            <p:ph idx="1"/>
          </p:nvPr>
        </p:nvSpPr>
        <p:spPr/>
        <p:txBody>
          <a:bodyPr>
            <a:normAutofit/>
          </a:bodyPr>
          <a:lstStyle/>
          <a:p>
            <a:r>
              <a:rPr lang="en-US" dirty="0" smtClean="0"/>
              <a:t>Moral values reside in performing the right role, in maintaining the conventional order and expectancies of others as a value in its own right </a:t>
            </a:r>
          </a:p>
          <a:p>
            <a:endParaRPr lang="en-US" dirty="0"/>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3: Good-boy/good-girl orientation</a:t>
            </a:r>
            <a:br>
              <a:rPr lang="en-US" b="1" dirty="0" smtClean="0"/>
            </a:br>
            <a:endParaRPr lang="en-US" dirty="0"/>
          </a:p>
        </p:txBody>
      </p:sp>
      <p:sp>
        <p:nvSpPr>
          <p:cNvPr id="3" name="Content Placeholder 2"/>
          <p:cNvSpPr>
            <a:spLocks noGrp="1"/>
          </p:cNvSpPr>
          <p:nvPr>
            <p:ph idx="1"/>
          </p:nvPr>
        </p:nvSpPr>
        <p:spPr/>
        <p:txBody>
          <a:bodyPr/>
          <a:lstStyle/>
          <a:p>
            <a:r>
              <a:rPr lang="en-US" dirty="0" smtClean="0"/>
              <a:t>Orientation to approval, to pleasing and helping others</a:t>
            </a:r>
          </a:p>
          <a:p>
            <a:r>
              <a:rPr lang="en-US" dirty="0" smtClean="0"/>
              <a:t>Conformity to stereotypical images of majority or natural role behavior</a:t>
            </a:r>
          </a:p>
          <a:p>
            <a:r>
              <a:rPr lang="en-US" dirty="0" smtClean="0"/>
              <a:t>Action is evaluated in terms of intentions</a:t>
            </a:r>
          </a:p>
          <a:p>
            <a:endParaRPr lang="en-US" dirty="0"/>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4: Authority and social-order-maintaining orientation</a:t>
            </a:r>
            <a:br>
              <a:rPr lang="en-US" b="1" dirty="0" smtClean="0"/>
            </a:br>
            <a:endParaRPr lang="en-US" dirty="0"/>
          </a:p>
        </p:txBody>
      </p:sp>
      <p:sp>
        <p:nvSpPr>
          <p:cNvPr id="3" name="Content Placeholder 2"/>
          <p:cNvSpPr>
            <a:spLocks noGrp="1"/>
          </p:cNvSpPr>
          <p:nvPr>
            <p:ph idx="1"/>
          </p:nvPr>
        </p:nvSpPr>
        <p:spPr/>
        <p:txBody>
          <a:bodyPr>
            <a:normAutofit/>
          </a:bodyPr>
          <a:lstStyle/>
          <a:p>
            <a:r>
              <a:rPr lang="en-US" dirty="0" smtClean="0"/>
              <a:t>Orientation to "doing duty" and to showing respect for authority and maintaining the given social order or its own sake </a:t>
            </a:r>
          </a:p>
          <a:p>
            <a:r>
              <a:rPr lang="en-US" dirty="0" smtClean="0"/>
              <a:t>Regard for earned expectations of others </a:t>
            </a:r>
          </a:p>
          <a:p>
            <a:r>
              <a:rPr lang="en-US" dirty="0" smtClean="0"/>
              <a:t>Differentiates actions out of a sense of obligation to rules from actions for generally "nice" or natural motives</a:t>
            </a:r>
          </a:p>
          <a:p>
            <a:endParaRPr lang="en-US" dirty="0"/>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US" b="1" dirty="0" smtClean="0"/>
              <a:t>Level III: </a:t>
            </a:r>
            <a:r>
              <a:rPr lang="en-US" b="1" dirty="0" err="1" smtClean="0"/>
              <a:t>Postconventional</a:t>
            </a:r>
            <a:r>
              <a:rPr lang="en-US" b="1" dirty="0" smtClean="0"/>
              <a:t>/Self-Accepted Moral Principles</a:t>
            </a:r>
            <a:br>
              <a:rPr lang="en-US" b="1" dirty="0" smtClean="0"/>
            </a:br>
            <a:endParaRPr lang="en-US" dirty="0"/>
          </a:p>
        </p:txBody>
      </p:sp>
      <p:sp>
        <p:nvSpPr>
          <p:cNvPr id="3" name="Content Placeholder 2"/>
          <p:cNvSpPr>
            <a:spLocks noGrp="1"/>
          </p:cNvSpPr>
          <p:nvPr>
            <p:ph idx="1"/>
          </p:nvPr>
        </p:nvSpPr>
        <p:spPr/>
        <p:txBody>
          <a:bodyPr>
            <a:normAutofit/>
          </a:bodyPr>
          <a:lstStyle/>
          <a:p>
            <a:r>
              <a:rPr lang="en-US" dirty="0" smtClean="0"/>
              <a:t>Morality is defined in terms of conformity to shared standards, rights, or duties apart from supporting authority</a:t>
            </a:r>
          </a:p>
          <a:p>
            <a:r>
              <a:rPr lang="en-US" dirty="0" smtClean="0"/>
              <a:t>The standards conformed to are internal, and action-decisions are based on an inner process of thought and </a:t>
            </a:r>
            <a:r>
              <a:rPr lang="en-US" dirty="0" err="1" smtClean="0"/>
              <a:t>judgement</a:t>
            </a:r>
            <a:r>
              <a:rPr lang="en-US" dirty="0" smtClean="0"/>
              <a:t> concerning right and wrong</a:t>
            </a:r>
            <a:endParaRPr lang="en-US" dirty="0"/>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5: Contractual/legalistic orientation</a:t>
            </a:r>
            <a:br>
              <a:rPr lang="en-US" b="1" dirty="0" smtClean="0"/>
            </a:br>
            <a:endParaRPr lang="en-US" dirty="0"/>
          </a:p>
        </p:txBody>
      </p:sp>
      <p:sp>
        <p:nvSpPr>
          <p:cNvPr id="3" name="Content Placeholder 2"/>
          <p:cNvSpPr>
            <a:spLocks noGrp="1"/>
          </p:cNvSpPr>
          <p:nvPr>
            <p:ph idx="1"/>
          </p:nvPr>
        </p:nvSpPr>
        <p:spPr/>
        <p:txBody>
          <a:bodyPr>
            <a:normAutofit lnSpcReduction="10000"/>
          </a:bodyPr>
          <a:lstStyle/>
          <a:p>
            <a:r>
              <a:rPr lang="en-US" dirty="0" smtClean="0"/>
              <a:t>Norms of right and wrong are defined in terms of laws or institutionalized rules which seem to have a rational basis </a:t>
            </a:r>
          </a:p>
          <a:p>
            <a:r>
              <a:rPr lang="en-US" dirty="0" smtClean="0"/>
              <a:t>When conflict arises between individual needs and law or contract, though sympathetic to the former, the individual believes the latter must prevail because of its greater functional rationality for society, the majority will and welfare </a:t>
            </a:r>
          </a:p>
          <a:p>
            <a:endParaRPr lang="en-US" dirty="0"/>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6: The morality of individual principles of conscience</a:t>
            </a:r>
            <a:br>
              <a:rPr lang="en-US" b="1" dirty="0" smtClean="0"/>
            </a:b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Orientation not only toward existing social rules, but also toward the conscience as a directing agent, mutual trust and respect, and principles of moral choice involving logical universalities and consistency</a:t>
            </a:r>
          </a:p>
          <a:p>
            <a:r>
              <a:rPr lang="en-US" dirty="0" smtClean="0"/>
              <a:t>Action is controlled by internalized ideals that exert a pressure to act accordingly regardless of the reactions of others in the immediate environment</a:t>
            </a:r>
          </a:p>
          <a:p>
            <a:r>
              <a:rPr lang="en-US" dirty="0" smtClean="0"/>
              <a:t>If one acts otherwise, self-condemnation and guilt result</a:t>
            </a:r>
          </a:p>
          <a:p>
            <a:endParaRPr lang="en-US" dirty="0"/>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Ethical Culture – Important Aspects Trevino et al, 1999</a:t>
            </a:r>
            <a:endParaRPr lang="en-US" dirty="0"/>
          </a:p>
        </p:txBody>
      </p:sp>
      <p:sp>
        <p:nvSpPr>
          <p:cNvPr id="3" name="Content Placeholder 2"/>
          <p:cNvSpPr>
            <a:spLocks noGrp="1"/>
          </p:cNvSpPr>
          <p:nvPr>
            <p:ph idx="1"/>
          </p:nvPr>
        </p:nvSpPr>
        <p:spPr/>
        <p:txBody>
          <a:bodyPr>
            <a:normAutofit fontScale="92500" lnSpcReduction="10000"/>
          </a:bodyPr>
          <a:lstStyle/>
          <a:p>
            <a:pPr eaLnBrk="0" fontAlgn="base" hangingPunct="0"/>
            <a:endParaRPr lang="en-US" dirty="0"/>
          </a:p>
          <a:p>
            <a:pPr eaLnBrk="0" fontAlgn="base" hangingPunct="0"/>
            <a:r>
              <a:rPr lang="en-US" dirty="0"/>
              <a:t>An ethical culture combines formal and informal elements to guide</a:t>
            </a:r>
            <a:br>
              <a:rPr lang="en-US" dirty="0"/>
            </a:br>
            <a:r>
              <a:rPr lang="en-US" dirty="0"/>
              <a:t>employee thought and action, including:</a:t>
            </a:r>
          </a:p>
          <a:p>
            <a:pPr eaLnBrk="0" fontAlgn="base" hangingPunct="0"/>
            <a:r>
              <a:rPr lang="en-US" dirty="0"/>
              <a:t>Ethical leadership by executives and </a:t>
            </a:r>
            <a:r>
              <a:rPr lang="en-US" dirty="0" smtClean="0"/>
              <a:t>supervisors</a:t>
            </a:r>
          </a:p>
          <a:p>
            <a:pPr eaLnBrk="0" fontAlgn="base" hangingPunct="0"/>
            <a:r>
              <a:rPr lang="en-US" dirty="0"/>
              <a:t>Reward systems incorporate ethical </a:t>
            </a:r>
            <a:r>
              <a:rPr lang="en-US" dirty="0" smtClean="0"/>
              <a:t>considerations</a:t>
            </a:r>
          </a:p>
          <a:p>
            <a:pPr eaLnBrk="0" fontAlgn="base" hangingPunct="0"/>
            <a:r>
              <a:rPr lang="en-US" dirty="0"/>
              <a:t>Perceived fairness, fair treatment of </a:t>
            </a:r>
            <a:r>
              <a:rPr lang="en-US" dirty="0" smtClean="0"/>
              <a:t>employees</a:t>
            </a:r>
          </a:p>
          <a:p>
            <a:pPr eaLnBrk="0" fontAlgn="base" hangingPunct="0"/>
            <a:r>
              <a:rPr lang="en-US" dirty="0"/>
              <a:t>Open discussion of ethics in the</a:t>
            </a:r>
            <a:r>
              <a:rPr lang="en-US" dirty="0" smtClean="0"/>
              <a:t> </a:t>
            </a:r>
            <a:r>
              <a:rPr lang="en-US" dirty="0" err="1" smtClean="0"/>
              <a:t>organisation</a:t>
            </a:r>
            <a:endParaRPr lang="en-US" dirty="0" smtClean="0"/>
          </a:p>
          <a:p>
            <a:endParaRPr lang="en-US" dirty="0"/>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20000"/>
          </a:bodyPr>
          <a:lstStyle/>
          <a:p>
            <a:pPr eaLnBrk="0" fontAlgn="base" hangingPunct="0"/>
            <a:r>
              <a:rPr lang="en-US" dirty="0" smtClean="0"/>
              <a:t>Authority structure that emphasizes an employee’s accountability and responsibility to question his or her own actions, and an obligation to question authority when something seems wrong</a:t>
            </a:r>
          </a:p>
          <a:p>
            <a:pPr eaLnBrk="0" fontAlgn="base" hangingPunct="0"/>
            <a:r>
              <a:rPr lang="en-US" dirty="0" err="1" smtClean="0"/>
              <a:t>organisational</a:t>
            </a:r>
            <a:r>
              <a:rPr lang="en-US" dirty="0" smtClean="0"/>
              <a:t> focus that communicates care for employees and the community, rather than self interest</a:t>
            </a:r>
          </a:p>
          <a:p>
            <a:pPr eaLnBrk="0" fontAlgn="base" hangingPunct="0"/>
            <a:r>
              <a:rPr lang="en-US" dirty="0" smtClean="0"/>
              <a:t>Official policies and procedures (code of ethics, practice, conduct)</a:t>
            </a:r>
          </a:p>
          <a:p>
            <a:pPr eaLnBrk="0" fontAlgn="base" hangingPunct="0"/>
            <a:r>
              <a:rPr lang="en-US" dirty="0" smtClean="0"/>
              <a:t>Supporting offices (e.g. Ethics officer, ombudsperson)</a:t>
            </a:r>
          </a:p>
          <a:p>
            <a:pPr eaLnBrk="0" fontAlgn="base" hangingPunct="0"/>
            <a:r>
              <a:rPr lang="en-US" dirty="0" smtClean="0"/>
              <a:t>Supporting structures (e.g. telephone hotline, whistleblower protection, code sign-off, training, etc.)</a:t>
            </a:r>
          </a:p>
          <a:p>
            <a:pPr eaLnBrk="0" fontAlgn="base" hangingPunct="0">
              <a:buNone/>
            </a:pPr>
            <a:endParaRPr lang="en-US" dirty="0" smtClean="0"/>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t>Development and Maintenance of an Ethical Corporate Culture</a:t>
            </a:r>
            <a:endParaRPr lang="en-US" dirty="0"/>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Line 3"/>
          <p:cNvSpPr>
            <a:spLocks noChangeShapeType="1"/>
          </p:cNvSpPr>
          <p:nvPr/>
        </p:nvSpPr>
        <p:spPr bwMode="auto">
          <a:xfrm>
            <a:off x="112713" y="457200"/>
            <a:ext cx="87264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graphicFrame>
        <p:nvGraphicFramePr>
          <p:cNvPr id="76805" name="Group 5"/>
          <p:cNvGraphicFramePr>
            <a:graphicFrameLocks noGrp="1"/>
          </p:cNvGraphicFramePr>
          <p:nvPr/>
        </p:nvGraphicFramePr>
        <p:xfrm>
          <a:off x="87313" y="457198"/>
          <a:ext cx="9006199" cy="6098567"/>
        </p:xfrm>
        <a:graphic>
          <a:graphicData uri="http://schemas.openxmlformats.org/drawingml/2006/table">
            <a:tbl>
              <a:tblPr/>
              <a:tblGrid>
                <a:gridCol w="208274"/>
                <a:gridCol w="4389438"/>
                <a:gridCol w="4408487"/>
              </a:tblGrid>
              <a:tr h="29622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STEP</a:t>
                      </a:r>
                    </a:p>
                  </a:txBody>
                  <a:tcPr marL="91437" marR="91437" marT="45723" marB="45723"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PURPOSE</a:t>
                      </a: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p>
                  </a:txBody>
                  <a:tcPr marL="91437" marR="91437" marT="45723" marB="45723"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r h="88766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Assign responsibility:</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Chairman or CEO</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Ethics officer</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Ethics committee </a:t>
                      </a:r>
                      <a:endPar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 typeface="Wingdings" pitchFamily="-108" charset="2"/>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Successful initiatives usually involve:</a:t>
                      </a:r>
                    </a:p>
                    <a:p>
                      <a:pPr marL="0" marR="0" lvl="0"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top level accountability and adequate </a:t>
                      </a:r>
                      <a:r>
                        <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budget</a:t>
                      </a:r>
                    </a:p>
                    <a:p>
                      <a:pPr marL="0" marR="0" lvl="0"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champions, arbiters</a:t>
                      </a:r>
                    </a:p>
                    <a:p>
                      <a:pPr marL="0" marR="0" lvl="0"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monitoring, feedback, advice and cheerleading</a:t>
                      </a:r>
                    </a:p>
                  </a:txBody>
                  <a:tcPr marL="91437" marR="91437" marT="45723" marB="45723"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49315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Ethics Audit</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To understand the</a:t>
                      </a:r>
                      <a:r>
                        <a:rPr kumimoji="0" lang="en-US" sz="1200" b="0" i="0" u="none" strike="noStrike" cap="none" normalizeH="0" baseline="0" dirty="0" smtClean="0">
                          <a:ln>
                            <a:noFill/>
                          </a:ln>
                          <a:solidFill>
                            <a:schemeClr val="tx1"/>
                          </a:solidFill>
                          <a:effectLst/>
                          <a:latin typeface="Arial" pitchFamily="-108" charset="0"/>
                          <a:ea typeface="ＭＳ Ｐゴシック" pitchFamily="-108" charset="-128"/>
                          <a:cs typeface="ＭＳ Ｐゴシック" pitchFamily="-108" charset="-128"/>
                        </a:rPr>
                        <a:t> </a:t>
                      </a:r>
                      <a:r>
                        <a:rPr kumimoji="0" lang="en-US" sz="1200" b="0" i="0" u="none" strike="noStrike" cap="none" normalizeH="0" baseline="0" dirty="0" err="1" smtClean="0">
                          <a:ln>
                            <a:noFill/>
                          </a:ln>
                          <a:solidFill>
                            <a:schemeClr val="tx1"/>
                          </a:solidFill>
                          <a:effectLst/>
                          <a:latin typeface="Arial" pitchFamily="-108" charset="0"/>
                          <a:ea typeface="ＭＳ Ｐゴシック" pitchFamily="-108" charset="-128"/>
                          <a:cs typeface="ＭＳ Ｐゴシック" pitchFamily="-108" charset="-128"/>
                        </a:rPr>
                        <a:t>organisation’s</a:t>
                      </a:r>
                      <a:r>
                        <a:rPr kumimoji="0" lang="en-US" sz="1200" b="0" i="0" u="none" strike="noStrike" cap="none" normalizeH="0" baseline="0" dirty="0" smtClean="0">
                          <a:ln>
                            <a:noFill/>
                          </a:ln>
                          <a:solidFill>
                            <a:schemeClr val="tx1"/>
                          </a:solidFill>
                          <a:effectLst/>
                          <a:latin typeface="Arial" pitchFamily="-108" charset="0"/>
                          <a:ea typeface="ＭＳ Ｐゴシック" pitchFamily="-108" charset="-128"/>
                          <a:cs typeface="ＭＳ Ｐゴシック" pitchFamily="-108" charset="-128"/>
                        </a:rPr>
                        <a:t> </a:t>
                      </a: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ethical practices, and its </a:t>
                      </a:r>
                      <a:b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network of stakeholders and interests</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9622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Ethics risk assessment</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To identify important ethics problems that could arise (Ch6)</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9622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Top management support</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Absolutely vital to successful adherence</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9622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Develop consensus on key ethical values</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Necessary to frame policies and procedures</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9315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Develop code of conduct, ethical decision-making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criteria and protocols incl. sniff tests </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Provide guidance for employees and all other stakeholders</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66298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Develop ethics program:</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Leaders involvement</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Launch</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Training</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Reinforcement policies: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Compliance Sign-off</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Measurements of performance</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Include in strategic objectives and managers objectives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Include in monitoring and reward structures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Communications programs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Exemplar award system</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Ethics inquiry service</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Crisis management</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To successfully present and provide supporting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mechanisms for the guidance process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Information, investigation and whistle-blower protection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To ensure that ethics are part of survival reactions</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7670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Establish a review mechanism</a:t>
                      </a:r>
                    </a:p>
                  </a:txBody>
                  <a:tcPr marL="91437" marR="91437" marT="45723" marB="45723"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Comparison of Agency and Stewardship Theory</a:t>
            </a:r>
            <a:endParaRPr lang="en-US" dirty="0"/>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9194" name="Group 106"/>
          <p:cNvGraphicFramePr>
            <a:graphicFrameLocks noGrp="1"/>
          </p:cNvGraphicFramePr>
          <p:nvPr>
            <p:ph idx="4294967295"/>
          </p:nvPr>
        </p:nvGraphicFramePr>
        <p:xfrm>
          <a:off x="0" y="255588"/>
          <a:ext cx="9144000" cy="6602416"/>
        </p:xfrm>
        <a:graphic>
          <a:graphicData uri="http://schemas.openxmlformats.org/drawingml/2006/table">
            <a:tbl>
              <a:tblPr/>
              <a:tblGrid>
                <a:gridCol w="3048584"/>
                <a:gridCol w="3046831"/>
                <a:gridCol w="3048585"/>
              </a:tblGrid>
              <a:tr h="36834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400" b="0" i="0" u="none" strike="noStrike" cap="none" normalizeH="0" baseline="0" dirty="0">
                        <a:ln>
                          <a:noFill/>
                        </a:ln>
                        <a:solidFill>
                          <a:srgbClr val="000000"/>
                        </a:solidFill>
                        <a:effectLst/>
                        <a:latin typeface="Arial" pitchFamily="-108" charset="0"/>
                        <a:ea typeface="Times New Roman" pitchFamily="-108" charset="0"/>
                        <a:cs typeface="Times New Roman" pitchFamily="-108" charset="0"/>
                      </a:endParaRP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a:ln>
                            <a:noFill/>
                          </a:ln>
                          <a:solidFill>
                            <a:srgbClr val="000000"/>
                          </a:solidFill>
                          <a:effectLst/>
                          <a:latin typeface="Arial" pitchFamily="-108" charset="0"/>
                          <a:ea typeface="Times New Roman" pitchFamily="-108" charset="0"/>
                          <a:cs typeface="Times New Roman" pitchFamily="-108" charset="0"/>
                        </a:rPr>
                        <a:t>Agency Theory</a:t>
                      </a:r>
                    </a:p>
                  </a:txBody>
                  <a:tcPr marT="45712" marB="45712"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a:ln>
                            <a:noFill/>
                          </a:ln>
                          <a:solidFill>
                            <a:srgbClr val="000000"/>
                          </a:solidFill>
                          <a:effectLst/>
                          <a:latin typeface="Arial" pitchFamily="-108" charset="0"/>
                          <a:ea typeface="Times New Roman" pitchFamily="-108" charset="0"/>
                          <a:cs typeface="Times New Roman" pitchFamily="-108" charset="0"/>
                        </a:rPr>
                        <a:t>Stewardship Theory</a:t>
                      </a:r>
                    </a:p>
                  </a:txBody>
                  <a:tcPr marT="45712" marB="45712"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r>
              <a:tr h="3683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View of the individual</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Economic agent</a:t>
                      </a:r>
                    </a:p>
                  </a:txBody>
                  <a:tcPr marT="45712" marB="45712"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Complex &amp; modern</a:t>
                      </a:r>
                    </a:p>
                  </a:txBody>
                  <a:tcPr marT="45712" marB="45712"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r>
              <a:tr h="62620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Behavioral assumptions</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Opportunistic wealth maximizer</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Holistic &amp; rounded view of human nature</a:t>
                      </a:r>
                    </a:p>
                  </a:txBody>
                  <a:tcPr marT="45712" marB="45712" horzOverflow="overflow">
                    <a:lnL>
                      <a:noFill/>
                    </a:lnL>
                    <a:lnR>
                      <a:noFill/>
                    </a:lnR>
                    <a:lnT>
                      <a:noFill/>
                    </a:lnT>
                    <a:lnB>
                      <a:noFill/>
                    </a:lnB>
                    <a:lnTlToBr>
                      <a:noFill/>
                    </a:lnTlToBr>
                    <a:lnBlToTr>
                      <a:noFill/>
                    </a:lnBlToTr>
                    <a:noFill/>
                  </a:tcPr>
                </a:tc>
              </a:tr>
              <a:tr h="20186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dirty="0">
                          <a:ln>
                            <a:noFill/>
                          </a:ln>
                          <a:solidFill>
                            <a:srgbClr val="000000"/>
                          </a:solidFill>
                          <a:effectLst/>
                          <a:latin typeface="Arial" pitchFamily="-108" charset="0"/>
                          <a:ea typeface="Times New Roman" pitchFamily="-108" charset="0"/>
                          <a:cs typeface="Times New Roman" pitchFamily="-108" charset="0"/>
                        </a:rPr>
                        <a:t>Behavioral characteristics</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self-serving – employees will choose the options that are in their own best interests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risk-averse – there is an increasing disutility for wealth</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effort-averse – employees will shirk</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want to contribute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will choose to do right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strive to achieve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like to innovate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want to do competent work</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interested in a work-life balance </a:t>
                      </a:r>
                    </a:p>
                  </a:txBody>
                  <a:tcPr marT="45712" marB="45712" horzOverflow="overflow">
                    <a:lnL>
                      <a:noFill/>
                    </a:lnL>
                    <a:lnR>
                      <a:noFill/>
                    </a:lnR>
                    <a:lnT>
                      <a:noFill/>
                    </a:lnT>
                    <a:lnB>
                      <a:noFill/>
                    </a:lnB>
                    <a:lnTlToBr>
                      <a:noFill/>
                    </a:lnTlToBr>
                    <a:lnBlToTr>
                      <a:noFill/>
                    </a:lnBlToTr>
                    <a:noFill/>
                  </a:tcPr>
                </a:tc>
              </a:tr>
              <a:tr h="3683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Management philosophy</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Control-oriented</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Involvement-oriented</a:t>
                      </a:r>
                    </a:p>
                  </a:txBody>
                  <a:tcPr marT="45712" marB="45712" horzOverflow="overflow">
                    <a:lnL>
                      <a:noFill/>
                    </a:lnL>
                    <a:lnR>
                      <a:noFill/>
                    </a:lnR>
                    <a:lnT>
                      <a:noFill/>
                    </a:lnT>
                    <a:lnB>
                      <a:noFill/>
                    </a:lnB>
                    <a:lnTlToBr>
                      <a:noFill/>
                    </a:lnTlToBr>
                    <a:lnBlToTr>
                      <a:noFill/>
                    </a:lnBlToTr>
                    <a:noFill/>
                  </a:tcPr>
                </a:tc>
              </a:tr>
              <a:tr h="62620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Motivation</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Extrinsic rewards</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More intrinsic than extrinsic rewards</a:t>
                      </a:r>
                    </a:p>
                  </a:txBody>
                  <a:tcPr marT="45712" marB="45712" horzOverflow="overflow">
                    <a:lnL>
                      <a:noFill/>
                    </a:lnL>
                    <a:lnR>
                      <a:noFill/>
                    </a:lnR>
                    <a:lnT>
                      <a:noFill/>
                    </a:lnT>
                    <a:lnB>
                      <a:noFill/>
                    </a:lnB>
                    <a:lnTlToBr>
                      <a:noFill/>
                    </a:lnTlToBr>
                    <a:lnBlToTr>
                      <a:noFill/>
                    </a:lnBlToTr>
                    <a:noFill/>
                  </a:tcPr>
                </a:tc>
              </a:tr>
              <a:tr h="3683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dirty="0" err="1" smtClean="0">
                          <a:ln>
                            <a:noFill/>
                          </a:ln>
                          <a:solidFill>
                            <a:srgbClr val="000000"/>
                          </a:solidFill>
                          <a:effectLst/>
                          <a:latin typeface="Arial" pitchFamily="-108" charset="0"/>
                          <a:ea typeface="Times New Roman" pitchFamily="-108" charset="0"/>
                          <a:cs typeface="Times New Roman" pitchFamily="-108" charset="0"/>
                        </a:rPr>
                        <a:t>organisational</a:t>
                      </a:r>
                      <a:r>
                        <a:rPr kumimoji="0" lang="en-US" sz="1400" b="0" i="0" u="none" strike="noStrike" cap="none" normalizeH="0" baseline="0" dirty="0" smtClean="0">
                          <a:ln>
                            <a:noFill/>
                          </a:ln>
                          <a:solidFill>
                            <a:srgbClr val="000000"/>
                          </a:solidFill>
                          <a:effectLst/>
                          <a:latin typeface="Arial" pitchFamily="-108" charset="0"/>
                          <a:ea typeface="Times New Roman" pitchFamily="-108" charset="0"/>
                          <a:cs typeface="Times New Roman" pitchFamily="-108" charset="0"/>
                        </a:rPr>
                        <a:t> </a:t>
                      </a:r>
                      <a:r>
                        <a:rPr kumimoji="0" lang="en-US" sz="1400" b="0" i="0" u="none" strike="noStrike" cap="none" normalizeH="0" baseline="0" dirty="0">
                          <a:ln>
                            <a:noFill/>
                          </a:ln>
                          <a:solidFill>
                            <a:srgbClr val="000000"/>
                          </a:solidFill>
                          <a:effectLst/>
                          <a:latin typeface="Arial" pitchFamily="-108" charset="0"/>
                          <a:ea typeface="Times New Roman" pitchFamily="-108" charset="0"/>
                          <a:cs typeface="Times New Roman" pitchFamily="-108" charset="0"/>
                        </a:rPr>
                        <a:t>identification</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Low value commitment</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High Commitment</a:t>
                      </a:r>
                    </a:p>
                  </a:txBody>
                  <a:tcPr marT="45712" marB="45712" horzOverflow="overflow">
                    <a:lnL>
                      <a:noFill/>
                    </a:lnL>
                    <a:lnR>
                      <a:noFill/>
                    </a:lnR>
                    <a:lnT>
                      <a:noFill/>
                    </a:lnT>
                    <a:lnB>
                      <a:noFill/>
                    </a:lnB>
                    <a:lnTlToBr>
                      <a:noFill/>
                    </a:lnTlToBr>
                    <a:lnBlToTr>
                      <a:noFill/>
                    </a:lnBlToTr>
                    <a:noFill/>
                  </a:tcPr>
                </a:tc>
              </a:tr>
              <a:tr h="62620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Trust</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Low – employees are work averse and so they will shirk </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High – stewards have an inherent preference for honesty</a:t>
                      </a:r>
                    </a:p>
                  </a:txBody>
                  <a:tcPr marT="45712" marB="45712" horzOverflow="overflow">
                    <a:lnL>
                      <a:noFill/>
                    </a:lnL>
                    <a:lnR>
                      <a:noFill/>
                    </a:lnR>
                    <a:lnT>
                      <a:noFill/>
                    </a:lnT>
                    <a:lnB>
                      <a:noFill/>
                    </a:lnB>
                    <a:lnTlToBr>
                      <a:noFill/>
                    </a:lnTlToBr>
                    <a:lnBlToTr>
                      <a:noFill/>
                    </a:lnBlToTr>
                    <a:noFill/>
                  </a:tcPr>
                </a:tc>
              </a:tr>
              <a:tr h="1231726">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a:ln>
                          <a:noFill/>
                        </a:ln>
                        <a:solidFill>
                          <a:srgbClr val="000000"/>
                        </a:solidFill>
                        <a:effectLst/>
                        <a:latin typeface="Arial" pitchFamily="-108" charset="0"/>
                        <a:ea typeface="Times New Roman" pitchFamily="-108" charset="0"/>
                        <a:cs typeface="Times New Roman" pitchFamily="-108" charset="0"/>
                      </a:endParaRPr>
                    </a:p>
                  </a:txBody>
                  <a:tcPr marT="45712" marB="45712" horzOverflow="overflow">
                    <a:lnL>
                      <a:noFill/>
                    </a:lnL>
                    <a:lnR>
                      <a:noFill/>
                    </a:lnR>
                    <a:lnT>
                      <a:noFill/>
                    </a:lnT>
                    <a:lnB>
                      <a:noFill/>
                    </a:lnB>
                    <a:lnTlToBr>
                      <a:noFill/>
                    </a:lnTlToBr>
                    <a:lnBlToTr>
                      <a:noFill/>
                    </a:lnBlToTr>
                    <a:noFill/>
                  </a:tcPr>
                </a:tc>
                <a:tc hMerge="1">
                  <a:txBody>
                    <a:bodyPr/>
                    <a:lstStyle/>
                    <a:p>
                      <a:endParaRPr lang="en-US"/>
                    </a:p>
                  </a:txBody>
                  <a:tcPr/>
                </a:tc>
                <a:tc hMerge="1">
                  <a:txBody>
                    <a:bodyPr/>
                    <a:lstStyle/>
                    <a:p>
                      <a:endParaRPr lang="en-US"/>
                    </a:p>
                  </a:txBody>
                  <a:tcPr/>
                </a:tc>
              </a:tr>
            </a:tbl>
          </a:graphicData>
        </a:graphic>
      </p:graphicFrame>
      <p:sp>
        <p:nvSpPr>
          <p:cNvPr id="6173" name="Text Box 107"/>
          <p:cNvSpPr txBox="1">
            <a:spLocks noChangeArrowheads="1"/>
          </p:cNvSpPr>
          <p:nvPr/>
        </p:nvSpPr>
        <p:spPr bwMode="auto">
          <a:xfrm>
            <a:off x="592138" y="255588"/>
            <a:ext cx="184150" cy="396875"/>
          </a:xfrm>
          <a:prstGeom prst="rect">
            <a:avLst/>
          </a:prstGeom>
          <a:noFill/>
          <a:ln w="9525">
            <a:noFill/>
            <a:miter lim="800000"/>
            <a:headEnd/>
            <a:tailEnd/>
          </a:ln>
        </p:spPr>
        <p:txBody>
          <a:bodyPr wrap="none">
            <a:prstTxWarp prst="textNoShape">
              <a:avLst/>
            </a:prstTxWarp>
            <a:spAutoFit/>
          </a:bodyPr>
          <a:lstStyle/>
          <a:p>
            <a:endParaRPr lang="en-US"/>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Aligning Values for Ethical Motivation and Action</a:t>
            </a:r>
            <a:endParaRPr lang="en-US" dirty="0"/>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Line 3"/>
          <p:cNvSpPr>
            <a:spLocks noChangeShapeType="1"/>
          </p:cNvSpPr>
          <p:nvPr/>
        </p:nvSpPr>
        <p:spPr bwMode="auto">
          <a:xfrm>
            <a:off x="6948488" y="3094038"/>
            <a:ext cx="0" cy="639762"/>
          </a:xfrm>
          <a:prstGeom prst="line">
            <a:avLst/>
          </a:prstGeom>
          <a:noFill/>
          <a:ln w="63500">
            <a:solidFill>
              <a:srgbClr val="006699"/>
            </a:solidFill>
            <a:round/>
            <a:headEnd/>
            <a:tailEnd type="triangle" w="med" len="med"/>
          </a:ln>
        </p:spPr>
        <p:txBody>
          <a:bodyPr>
            <a:prstTxWarp prst="textNoShape">
              <a:avLst/>
            </a:prstTxWarp>
          </a:bodyPr>
          <a:lstStyle/>
          <a:p>
            <a:endParaRPr lang="en-US"/>
          </a:p>
        </p:txBody>
      </p:sp>
      <p:sp>
        <p:nvSpPr>
          <p:cNvPr id="7172" name="Line 4"/>
          <p:cNvSpPr>
            <a:spLocks noChangeShapeType="1"/>
          </p:cNvSpPr>
          <p:nvPr/>
        </p:nvSpPr>
        <p:spPr bwMode="auto">
          <a:xfrm flipV="1">
            <a:off x="1763713" y="3094038"/>
            <a:ext cx="0" cy="639762"/>
          </a:xfrm>
          <a:prstGeom prst="line">
            <a:avLst/>
          </a:prstGeom>
          <a:noFill/>
          <a:ln w="63500">
            <a:solidFill>
              <a:srgbClr val="006699"/>
            </a:solidFill>
            <a:round/>
            <a:headEnd/>
            <a:tailEnd type="triangle" w="med" len="med"/>
          </a:ln>
        </p:spPr>
        <p:txBody>
          <a:bodyPr>
            <a:prstTxWarp prst="textNoShape">
              <a:avLst/>
            </a:prstTxWarp>
          </a:bodyPr>
          <a:lstStyle/>
          <a:p>
            <a:endParaRPr lang="en-US"/>
          </a:p>
        </p:txBody>
      </p:sp>
      <p:sp>
        <p:nvSpPr>
          <p:cNvPr id="7173" name="Rectangle 5"/>
          <p:cNvSpPr>
            <a:spLocks noChangeArrowheads="1"/>
          </p:cNvSpPr>
          <p:nvPr/>
        </p:nvSpPr>
        <p:spPr bwMode="auto">
          <a:xfrm>
            <a:off x="7086600" y="3186113"/>
            <a:ext cx="1311275" cy="457200"/>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rgbClr val="006699"/>
                </a:solidFill>
              </a:rPr>
              <a:t>Policies, Codes</a:t>
            </a:r>
            <a:br>
              <a:rPr lang="en-US" sz="1200" b="1">
                <a:solidFill>
                  <a:srgbClr val="006699"/>
                </a:solidFill>
              </a:rPr>
            </a:br>
            <a:r>
              <a:rPr lang="en-US" sz="1200" b="1">
                <a:solidFill>
                  <a:srgbClr val="006699"/>
                </a:solidFill>
              </a:rPr>
              <a:t>Reinforcement</a:t>
            </a:r>
            <a:endParaRPr lang="en-CA" sz="1200" b="1">
              <a:solidFill>
                <a:srgbClr val="006699"/>
              </a:solidFill>
            </a:endParaRPr>
          </a:p>
        </p:txBody>
      </p:sp>
      <p:sp>
        <p:nvSpPr>
          <p:cNvPr id="7174" name="Text Box 6"/>
          <p:cNvSpPr txBox="1">
            <a:spLocks noChangeArrowheads="1"/>
          </p:cNvSpPr>
          <p:nvPr/>
        </p:nvSpPr>
        <p:spPr bwMode="auto">
          <a:xfrm>
            <a:off x="449263" y="3184525"/>
            <a:ext cx="1158875" cy="457200"/>
          </a:xfrm>
          <a:prstGeom prst="rect">
            <a:avLst/>
          </a:prstGeom>
          <a:noFill/>
          <a:ln w="9525">
            <a:noFill/>
            <a:miter lim="800000"/>
            <a:headEnd/>
            <a:tailEnd/>
          </a:ln>
        </p:spPr>
        <p:txBody>
          <a:bodyPr wrap="none">
            <a:prstTxWarp prst="textNoShape">
              <a:avLst/>
            </a:prstTxWarp>
            <a:spAutoFit/>
          </a:bodyPr>
          <a:lstStyle/>
          <a:p>
            <a:pPr algn="r" eaLnBrk="1" hangingPunct="1"/>
            <a:r>
              <a:rPr lang="en-US" sz="1200" b="1">
                <a:solidFill>
                  <a:srgbClr val="006699"/>
                </a:solidFill>
              </a:rPr>
              <a:t>Reports</a:t>
            </a:r>
            <a:br>
              <a:rPr lang="en-US" sz="1200" b="1">
                <a:solidFill>
                  <a:srgbClr val="006699"/>
                </a:solidFill>
              </a:rPr>
            </a:br>
            <a:r>
              <a:rPr lang="en-US" sz="1200" b="1">
                <a:solidFill>
                  <a:srgbClr val="006699"/>
                </a:solidFill>
              </a:rPr>
              <a:t>Observations</a:t>
            </a:r>
            <a:endParaRPr lang="en-CA" sz="1200" b="1">
              <a:solidFill>
                <a:srgbClr val="006699"/>
              </a:solidFill>
            </a:endParaRPr>
          </a:p>
        </p:txBody>
      </p:sp>
      <p:sp>
        <p:nvSpPr>
          <p:cNvPr id="7175" name="Rectangle 7"/>
          <p:cNvSpPr>
            <a:spLocks noChangeArrowheads="1"/>
          </p:cNvSpPr>
          <p:nvPr/>
        </p:nvSpPr>
        <p:spPr bwMode="auto">
          <a:xfrm>
            <a:off x="1476375" y="3933825"/>
            <a:ext cx="5791200" cy="1943100"/>
          </a:xfrm>
          <a:prstGeom prst="rect">
            <a:avLst/>
          </a:prstGeom>
          <a:noFill/>
          <a:ln w="22225">
            <a:solidFill>
              <a:srgbClr val="006699"/>
            </a:solidFill>
            <a:miter lim="800000"/>
            <a:headEnd/>
            <a:tailEnd/>
          </a:ln>
        </p:spPr>
        <p:txBody>
          <a:bodyPr wrap="none" anchor="ctr">
            <a:prstTxWarp prst="textNoShape">
              <a:avLst/>
            </a:prstTxWarp>
          </a:bodyPr>
          <a:lstStyle/>
          <a:p>
            <a:endParaRPr lang="en-CA"/>
          </a:p>
        </p:txBody>
      </p:sp>
      <p:sp>
        <p:nvSpPr>
          <p:cNvPr id="7176" name="Text Box 8"/>
          <p:cNvSpPr txBox="1">
            <a:spLocks noChangeArrowheads="1"/>
          </p:cNvSpPr>
          <p:nvPr/>
        </p:nvSpPr>
        <p:spPr bwMode="auto">
          <a:xfrm>
            <a:off x="1547813" y="4021138"/>
            <a:ext cx="2428875" cy="627062"/>
          </a:xfrm>
          <a:prstGeom prst="rect">
            <a:avLst/>
          </a:prstGeom>
          <a:noFill/>
          <a:ln w="9525">
            <a:noFill/>
            <a:miter lim="800000"/>
            <a:headEnd/>
            <a:tailEnd/>
          </a:ln>
        </p:spPr>
        <p:txBody>
          <a:bodyPr>
            <a:prstTxWarp prst="textNoShape">
              <a:avLst/>
            </a:prstTxWarp>
            <a:spAutoFit/>
          </a:bodyPr>
          <a:lstStyle/>
          <a:p>
            <a:pPr eaLnBrk="1" hangingPunct="1"/>
            <a:r>
              <a:rPr lang="en-US" sz="1300" b="1">
                <a:solidFill>
                  <a:srgbClr val="006699"/>
                </a:solidFill>
              </a:rPr>
              <a:t>CORPORATE CULTURE</a:t>
            </a:r>
          </a:p>
          <a:p>
            <a:pPr eaLnBrk="1" hangingPunct="1"/>
            <a:r>
              <a:rPr lang="en-US" sz="1100" b="1">
                <a:solidFill>
                  <a:srgbClr val="006699"/>
                </a:solidFill>
              </a:rPr>
              <a:t>Created by Management</a:t>
            </a:r>
          </a:p>
          <a:p>
            <a:pPr eaLnBrk="1" hangingPunct="1"/>
            <a:r>
              <a:rPr lang="en-US" sz="1100" b="1">
                <a:solidFill>
                  <a:srgbClr val="006699"/>
                </a:solidFill>
              </a:rPr>
              <a:t>Leads to Corporate Actions</a:t>
            </a:r>
          </a:p>
        </p:txBody>
      </p:sp>
      <p:sp>
        <p:nvSpPr>
          <p:cNvPr id="7177" name="AutoShape 9"/>
          <p:cNvSpPr>
            <a:spLocks noChangeArrowheads="1"/>
          </p:cNvSpPr>
          <p:nvPr/>
        </p:nvSpPr>
        <p:spPr bwMode="auto">
          <a:xfrm rot="10800000">
            <a:off x="5435600" y="4773613"/>
            <a:ext cx="1536700" cy="865187"/>
          </a:xfrm>
          <a:prstGeom prst="chevron">
            <a:avLst>
              <a:gd name="adj" fmla="val 44404"/>
            </a:avLst>
          </a:prstGeom>
          <a:solidFill>
            <a:srgbClr val="006699"/>
          </a:solidFill>
          <a:ln w="9525">
            <a:solidFill>
              <a:srgbClr val="006699"/>
            </a:solidFill>
            <a:miter lim="800000"/>
            <a:headEnd/>
            <a:tailEnd/>
          </a:ln>
        </p:spPr>
        <p:txBody>
          <a:bodyPr wrap="none" anchor="ctr">
            <a:prstTxWarp prst="textNoShape">
              <a:avLst/>
            </a:prstTxWarp>
          </a:bodyPr>
          <a:lstStyle/>
          <a:p>
            <a:pPr algn="ctr"/>
            <a:endParaRPr lang="en-US" sz="1000" b="1"/>
          </a:p>
          <a:p>
            <a:pPr algn="ctr"/>
            <a:endParaRPr lang="en-US" sz="1000">
              <a:solidFill>
                <a:schemeClr val="bg1"/>
              </a:solidFill>
            </a:endParaRPr>
          </a:p>
        </p:txBody>
      </p:sp>
      <p:sp>
        <p:nvSpPr>
          <p:cNvPr id="7178" name="AutoShape 10"/>
          <p:cNvSpPr>
            <a:spLocks noChangeArrowheads="1"/>
          </p:cNvSpPr>
          <p:nvPr/>
        </p:nvSpPr>
        <p:spPr bwMode="auto">
          <a:xfrm rot="10800000">
            <a:off x="4211638" y="4773613"/>
            <a:ext cx="1536700" cy="865187"/>
          </a:xfrm>
          <a:prstGeom prst="chevron">
            <a:avLst>
              <a:gd name="adj" fmla="val 44404"/>
            </a:avLst>
          </a:prstGeom>
          <a:solidFill>
            <a:srgbClr val="006699"/>
          </a:solidFill>
          <a:ln w="9525">
            <a:solidFill>
              <a:srgbClr val="006699"/>
            </a:solidFill>
            <a:miter lim="800000"/>
            <a:headEnd/>
            <a:tailEnd/>
          </a:ln>
        </p:spPr>
        <p:txBody>
          <a:bodyPr rot="10800000" wrap="none" anchor="ctr">
            <a:prstTxWarp prst="textNoShape">
              <a:avLst/>
            </a:prstTxWarp>
          </a:bodyPr>
          <a:lstStyle/>
          <a:p>
            <a:pPr algn="ctr"/>
            <a:endParaRPr lang="en-US" sz="1000">
              <a:solidFill>
                <a:schemeClr val="bg1"/>
              </a:solidFill>
            </a:endParaRPr>
          </a:p>
        </p:txBody>
      </p:sp>
      <p:sp>
        <p:nvSpPr>
          <p:cNvPr id="7179" name="AutoShape 11"/>
          <p:cNvSpPr>
            <a:spLocks noChangeArrowheads="1"/>
          </p:cNvSpPr>
          <p:nvPr/>
        </p:nvSpPr>
        <p:spPr bwMode="auto">
          <a:xfrm rot="10800000">
            <a:off x="2987675" y="4773613"/>
            <a:ext cx="1536700" cy="865187"/>
          </a:xfrm>
          <a:prstGeom prst="chevron">
            <a:avLst>
              <a:gd name="adj" fmla="val 44404"/>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7180" name="AutoShape 12"/>
          <p:cNvSpPr>
            <a:spLocks noChangeArrowheads="1"/>
          </p:cNvSpPr>
          <p:nvPr/>
        </p:nvSpPr>
        <p:spPr bwMode="auto">
          <a:xfrm rot="10800000">
            <a:off x="1763713" y="4773613"/>
            <a:ext cx="1536700" cy="865187"/>
          </a:xfrm>
          <a:prstGeom prst="chevron">
            <a:avLst>
              <a:gd name="adj" fmla="val 44404"/>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7181" name="Text Box 13"/>
          <p:cNvSpPr txBox="1">
            <a:spLocks noChangeArrowheads="1"/>
          </p:cNvSpPr>
          <p:nvPr/>
        </p:nvSpPr>
        <p:spPr bwMode="auto">
          <a:xfrm>
            <a:off x="5651500" y="5068888"/>
            <a:ext cx="676275" cy="274637"/>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Values</a:t>
            </a:r>
          </a:p>
        </p:txBody>
      </p:sp>
      <p:sp>
        <p:nvSpPr>
          <p:cNvPr id="7182" name="Text Box 14"/>
          <p:cNvSpPr txBox="1">
            <a:spLocks noChangeArrowheads="1"/>
          </p:cNvSpPr>
          <p:nvPr/>
        </p:nvSpPr>
        <p:spPr bwMode="auto">
          <a:xfrm>
            <a:off x="4500563" y="5068888"/>
            <a:ext cx="720725" cy="274637"/>
          </a:xfrm>
          <a:prstGeom prst="rect">
            <a:avLst/>
          </a:prstGeom>
          <a:noFill/>
          <a:ln w="9525">
            <a:noFill/>
            <a:miter lim="800000"/>
            <a:headEnd/>
            <a:tailEnd/>
          </a:ln>
        </p:spPr>
        <p:txBody>
          <a:bodyPr>
            <a:prstTxWarp prst="textNoShape">
              <a:avLst/>
            </a:prstTxWarp>
            <a:spAutoFit/>
          </a:bodyPr>
          <a:lstStyle/>
          <a:p>
            <a:pPr eaLnBrk="1" hangingPunct="1"/>
            <a:r>
              <a:rPr lang="en-US" sz="1200" b="1">
                <a:solidFill>
                  <a:schemeClr val="bg1"/>
                </a:solidFill>
              </a:rPr>
              <a:t>Beliefs</a:t>
            </a:r>
          </a:p>
        </p:txBody>
      </p:sp>
      <p:sp>
        <p:nvSpPr>
          <p:cNvPr id="7183" name="Text Box 15"/>
          <p:cNvSpPr txBox="1">
            <a:spLocks noChangeArrowheads="1"/>
          </p:cNvSpPr>
          <p:nvPr/>
        </p:nvSpPr>
        <p:spPr bwMode="auto">
          <a:xfrm>
            <a:off x="3132138" y="5068888"/>
            <a:ext cx="946150" cy="274637"/>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Motivation</a:t>
            </a:r>
          </a:p>
        </p:txBody>
      </p:sp>
      <p:sp>
        <p:nvSpPr>
          <p:cNvPr id="7184" name="Text Box 16"/>
          <p:cNvSpPr txBox="1">
            <a:spLocks noChangeArrowheads="1"/>
          </p:cNvSpPr>
          <p:nvPr/>
        </p:nvSpPr>
        <p:spPr bwMode="auto">
          <a:xfrm>
            <a:off x="2051050" y="5068888"/>
            <a:ext cx="742950" cy="274637"/>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Actions</a:t>
            </a:r>
          </a:p>
        </p:txBody>
      </p:sp>
      <p:sp>
        <p:nvSpPr>
          <p:cNvPr id="7185" name="Rectangle 17"/>
          <p:cNvSpPr>
            <a:spLocks noChangeArrowheads="1"/>
          </p:cNvSpPr>
          <p:nvPr/>
        </p:nvSpPr>
        <p:spPr bwMode="auto">
          <a:xfrm>
            <a:off x="7620000" y="4978400"/>
            <a:ext cx="938213" cy="457200"/>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rgbClr val="006699"/>
                </a:solidFill>
              </a:rPr>
              <a:t>Other</a:t>
            </a:r>
            <a:br>
              <a:rPr lang="en-US" sz="1200" b="1">
                <a:solidFill>
                  <a:srgbClr val="006699"/>
                </a:solidFill>
              </a:rPr>
            </a:br>
            <a:r>
              <a:rPr lang="en-US" sz="1200" b="1">
                <a:solidFill>
                  <a:srgbClr val="006699"/>
                </a:solidFill>
              </a:rPr>
              <a:t>Influences</a:t>
            </a:r>
          </a:p>
        </p:txBody>
      </p:sp>
      <p:sp>
        <p:nvSpPr>
          <p:cNvPr id="7186" name="Rectangle 18"/>
          <p:cNvSpPr>
            <a:spLocks noChangeArrowheads="1"/>
          </p:cNvSpPr>
          <p:nvPr/>
        </p:nvSpPr>
        <p:spPr bwMode="auto">
          <a:xfrm>
            <a:off x="5559425" y="3184525"/>
            <a:ext cx="1176338" cy="457200"/>
          </a:xfrm>
          <a:prstGeom prst="rect">
            <a:avLst/>
          </a:prstGeom>
          <a:noFill/>
          <a:ln w="9525">
            <a:noFill/>
            <a:miter lim="800000"/>
            <a:headEnd/>
            <a:tailEnd/>
          </a:ln>
        </p:spPr>
        <p:txBody>
          <a:bodyPr wrap="none">
            <a:prstTxWarp prst="textNoShape">
              <a:avLst/>
            </a:prstTxWarp>
            <a:spAutoFit/>
          </a:bodyPr>
          <a:lstStyle/>
          <a:p>
            <a:pPr algn="r" eaLnBrk="1" hangingPunct="1"/>
            <a:r>
              <a:rPr lang="en-US" sz="1200" b="1">
                <a:solidFill>
                  <a:srgbClr val="006699"/>
                </a:solidFill>
              </a:rPr>
              <a:t>Values</a:t>
            </a:r>
            <a:br>
              <a:rPr lang="en-US" sz="1200" b="1">
                <a:solidFill>
                  <a:srgbClr val="006699"/>
                </a:solidFill>
              </a:rPr>
            </a:br>
            <a:r>
              <a:rPr lang="en-US" sz="1200" b="1">
                <a:solidFill>
                  <a:srgbClr val="006699"/>
                </a:solidFill>
              </a:rPr>
              <a:t>Transmission</a:t>
            </a:r>
            <a:endParaRPr lang="en-CA" sz="1200" b="1">
              <a:solidFill>
                <a:srgbClr val="006699"/>
              </a:solidFill>
            </a:endParaRPr>
          </a:p>
        </p:txBody>
      </p:sp>
      <p:sp>
        <p:nvSpPr>
          <p:cNvPr id="7187" name="Text Box 19"/>
          <p:cNvSpPr txBox="1">
            <a:spLocks noChangeArrowheads="1"/>
          </p:cNvSpPr>
          <p:nvPr/>
        </p:nvSpPr>
        <p:spPr bwMode="auto">
          <a:xfrm>
            <a:off x="1908175" y="3184525"/>
            <a:ext cx="1057275" cy="457200"/>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rgbClr val="006699"/>
                </a:solidFill>
              </a:rPr>
              <a:t>Stakeholder</a:t>
            </a:r>
            <a:br>
              <a:rPr lang="en-US" sz="1200" b="1">
                <a:solidFill>
                  <a:srgbClr val="006699"/>
                </a:solidFill>
              </a:rPr>
            </a:br>
            <a:r>
              <a:rPr lang="en-US" sz="1200" b="1">
                <a:solidFill>
                  <a:srgbClr val="006699"/>
                </a:solidFill>
              </a:rPr>
              <a:t>Evaluation</a:t>
            </a:r>
            <a:endParaRPr lang="en-CA" sz="1200" b="1">
              <a:solidFill>
                <a:srgbClr val="006699"/>
              </a:solidFill>
            </a:endParaRPr>
          </a:p>
        </p:txBody>
      </p:sp>
      <p:sp>
        <p:nvSpPr>
          <p:cNvPr id="7188" name="Rectangle 20"/>
          <p:cNvSpPr>
            <a:spLocks noChangeArrowheads="1"/>
          </p:cNvSpPr>
          <p:nvPr/>
        </p:nvSpPr>
        <p:spPr bwMode="auto">
          <a:xfrm>
            <a:off x="6359525" y="1997075"/>
            <a:ext cx="1174750" cy="457200"/>
          </a:xfrm>
          <a:prstGeom prst="rect">
            <a:avLst/>
          </a:prstGeom>
          <a:noFill/>
          <a:ln w="9525">
            <a:noFill/>
            <a:miter lim="800000"/>
            <a:headEnd/>
            <a:tailEnd/>
          </a:ln>
        </p:spPr>
        <p:txBody>
          <a:bodyPr wrap="none">
            <a:prstTxWarp prst="textNoShape">
              <a:avLst/>
            </a:prstTxWarp>
            <a:spAutoFit/>
          </a:bodyPr>
          <a:lstStyle/>
          <a:p>
            <a:pPr algn="ctr" eaLnBrk="1" hangingPunct="1"/>
            <a:r>
              <a:rPr lang="en-US" sz="1200" b="1">
                <a:solidFill>
                  <a:schemeClr val="bg1"/>
                </a:solidFill>
              </a:rPr>
              <a:t>Corporate</a:t>
            </a:r>
            <a:br>
              <a:rPr lang="en-US" sz="1200" b="1">
                <a:solidFill>
                  <a:schemeClr val="bg1"/>
                </a:solidFill>
              </a:rPr>
            </a:br>
            <a:r>
              <a:rPr lang="en-US" sz="1200" b="1">
                <a:solidFill>
                  <a:schemeClr val="bg1"/>
                </a:solidFill>
              </a:rPr>
              <a:t>Value System</a:t>
            </a:r>
          </a:p>
        </p:txBody>
      </p:sp>
      <p:grpSp>
        <p:nvGrpSpPr>
          <p:cNvPr id="2" name="Group 21"/>
          <p:cNvGrpSpPr>
            <a:grpSpLocks/>
          </p:cNvGrpSpPr>
          <p:nvPr/>
        </p:nvGrpSpPr>
        <p:grpSpPr bwMode="auto">
          <a:xfrm>
            <a:off x="971550" y="1484313"/>
            <a:ext cx="1579563" cy="1482725"/>
            <a:chOff x="728" y="1115"/>
            <a:chExt cx="746" cy="746"/>
          </a:xfrm>
        </p:grpSpPr>
        <p:sp>
          <p:nvSpPr>
            <p:cNvPr id="7200" name="Oval 22"/>
            <p:cNvSpPr>
              <a:spLocks noChangeArrowheads="1"/>
            </p:cNvSpPr>
            <p:nvPr/>
          </p:nvSpPr>
          <p:spPr bwMode="auto">
            <a:xfrm>
              <a:off x="728" y="1115"/>
              <a:ext cx="746" cy="746"/>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7201" name="Rectangle 23"/>
            <p:cNvSpPr>
              <a:spLocks noChangeArrowheads="1"/>
            </p:cNvSpPr>
            <p:nvPr/>
          </p:nvSpPr>
          <p:spPr bwMode="auto">
            <a:xfrm>
              <a:off x="1057" y="1336"/>
              <a:ext cx="87" cy="138"/>
            </a:xfrm>
            <a:prstGeom prst="rect">
              <a:avLst/>
            </a:prstGeom>
            <a:solidFill>
              <a:srgbClr val="006699"/>
            </a:solidFill>
            <a:ln w="9525">
              <a:noFill/>
              <a:miter lim="800000"/>
              <a:headEnd/>
              <a:tailEnd/>
            </a:ln>
          </p:spPr>
          <p:txBody>
            <a:bodyPr wrap="none">
              <a:prstTxWarp prst="textNoShape">
                <a:avLst/>
              </a:prstTxWarp>
              <a:spAutoFit/>
            </a:bodyPr>
            <a:lstStyle/>
            <a:p>
              <a:pPr algn="ctr" eaLnBrk="1" hangingPunct="1"/>
              <a:endParaRPr lang="en-US" sz="1200" b="1">
                <a:solidFill>
                  <a:schemeClr val="bg1"/>
                </a:solidFill>
              </a:endParaRPr>
            </a:p>
          </p:txBody>
        </p:sp>
      </p:grpSp>
      <p:sp>
        <p:nvSpPr>
          <p:cNvPr id="7190" name="Rectangle 24"/>
          <p:cNvSpPr>
            <a:spLocks noChangeArrowheads="1"/>
          </p:cNvSpPr>
          <p:nvPr/>
        </p:nvSpPr>
        <p:spPr bwMode="auto">
          <a:xfrm>
            <a:off x="3348038" y="1720850"/>
            <a:ext cx="2043112" cy="1008063"/>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7191" name="Rectangle 25"/>
          <p:cNvSpPr>
            <a:spLocks noChangeArrowheads="1"/>
          </p:cNvSpPr>
          <p:nvPr/>
        </p:nvSpPr>
        <p:spPr bwMode="auto">
          <a:xfrm>
            <a:off x="3803650" y="1905000"/>
            <a:ext cx="1131888" cy="639763"/>
          </a:xfrm>
          <a:prstGeom prst="rect">
            <a:avLst/>
          </a:prstGeom>
          <a:noFill/>
          <a:ln w="9525">
            <a:noFill/>
            <a:miter lim="800000"/>
            <a:headEnd/>
            <a:tailEnd/>
          </a:ln>
        </p:spPr>
        <p:txBody>
          <a:bodyPr wrap="none">
            <a:prstTxWarp prst="textNoShape">
              <a:avLst/>
            </a:prstTxWarp>
            <a:spAutoFit/>
          </a:bodyPr>
          <a:lstStyle/>
          <a:p>
            <a:pPr algn="ctr" eaLnBrk="1" hangingPunct="1"/>
            <a:r>
              <a:rPr lang="en-US" sz="1200" b="1">
                <a:solidFill>
                  <a:schemeClr val="bg1"/>
                </a:solidFill>
              </a:rPr>
              <a:t>Identification</a:t>
            </a:r>
            <a:br>
              <a:rPr lang="en-US" sz="1200" b="1">
                <a:solidFill>
                  <a:schemeClr val="bg1"/>
                </a:solidFill>
              </a:rPr>
            </a:br>
            <a:r>
              <a:rPr lang="en-US" sz="1200" b="1">
                <a:solidFill>
                  <a:schemeClr val="bg1"/>
                </a:solidFill>
              </a:rPr>
              <a:t>Assessment</a:t>
            </a:r>
            <a:br>
              <a:rPr lang="en-US" sz="1200" b="1">
                <a:solidFill>
                  <a:schemeClr val="bg1"/>
                </a:solidFill>
              </a:rPr>
            </a:br>
            <a:r>
              <a:rPr lang="en-US" sz="1200" b="1">
                <a:solidFill>
                  <a:schemeClr val="bg1"/>
                </a:solidFill>
              </a:rPr>
              <a:t>Rank</a:t>
            </a:r>
          </a:p>
        </p:txBody>
      </p:sp>
      <p:sp>
        <p:nvSpPr>
          <p:cNvPr id="7192" name="Line 26"/>
          <p:cNvSpPr>
            <a:spLocks noChangeShapeType="1"/>
          </p:cNvSpPr>
          <p:nvPr/>
        </p:nvSpPr>
        <p:spPr bwMode="auto">
          <a:xfrm>
            <a:off x="2627313" y="2225675"/>
            <a:ext cx="609600" cy="0"/>
          </a:xfrm>
          <a:prstGeom prst="line">
            <a:avLst/>
          </a:prstGeom>
          <a:noFill/>
          <a:ln w="63500">
            <a:solidFill>
              <a:srgbClr val="006699"/>
            </a:solidFill>
            <a:round/>
            <a:headEnd/>
            <a:tailEnd type="triangle" w="med" len="med"/>
          </a:ln>
        </p:spPr>
        <p:txBody>
          <a:bodyPr>
            <a:prstTxWarp prst="textNoShape">
              <a:avLst/>
            </a:prstTxWarp>
          </a:bodyPr>
          <a:lstStyle/>
          <a:p>
            <a:endParaRPr lang="en-US"/>
          </a:p>
        </p:txBody>
      </p:sp>
      <p:sp>
        <p:nvSpPr>
          <p:cNvPr id="7193" name="Line 27"/>
          <p:cNvSpPr>
            <a:spLocks noChangeShapeType="1"/>
          </p:cNvSpPr>
          <p:nvPr/>
        </p:nvSpPr>
        <p:spPr bwMode="auto">
          <a:xfrm>
            <a:off x="5435600" y="2225675"/>
            <a:ext cx="609600" cy="0"/>
          </a:xfrm>
          <a:prstGeom prst="line">
            <a:avLst/>
          </a:prstGeom>
          <a:noFill/>
          <a:ln w="63500">
            <a:solidFill>
              <a:srgbClr val="006699"/>
            </a:solidFill>
            <a:round/>
            <a:headEnd/>
            <a:tailEnd type="triangle" w="med" len="med"/>
          </a:ln>
        </p:spPr>
        <p:txBody>
          <a:bodyPr>
            <a:prstTxWarp prst="textNoShape">
              <a:avLst/>
            </a:prstTxWarp>
          </a:bodyPr>
          <a:lstStyle/>
          <a:p>
            <a:endParaRPr lang="en-US"/>
          </a:p>
        </p:txBody>
      </p:sp>
      <p:sp>
        <p:nvSpPr>
          <p:cNvPr id="7194" name="Text Box 28"/>
          <p:cNvSpPr txBox="1">
            <a:spLocks noChangeArrowheads="1"/>
          </p:cNvSpPr>
          <p:nvPr/>
        </p:nvSpPr>
        <p:spPr bwMode="auto">
          <a:xfrm>
            <a:off x="1233488" y="1997075"/>
            <a:ext cx="1057275" cy="457200"/>
          </a:xfrm>
          <a:prstGeom prst="rect">
            <a:avLst/>
          </a:prstGeom>
          <a:noFill/>
          <a:ln w="9525">
            <a:noFill/>
            <a:miter lim="800000"/>
            <a:headEnd/>
            <a:tailEnd/>
          </a:ln>
        </p:spPr>
        <p:txBody>
          <a:bodyPr wrap="none">
            <a:prstTxWarp prst="textNoShape">
              <a:avLst/>
            </a:prstTxWarp>
            <a:spAutoFit/>
          </a:bodyPr>
          <a:lstStyle/>
          <a:p>
            <a:pPr algn="ctr" eaLnBrk="1" hangingPunct="1"/>
            <a:r>
              <a:rPr lang="en-US" sz="1200" b="1">
                <a:solidFill>
                  <a:schemeClr val="bg1"/>
                </a:solidFill>
              </a:rPr>
              <a:t>Stakeholder</a:t>
            </a:r>
            <a:br>
              <a:rPr lang="en-US" sz="1200" b="1">
                <a:solidFill>
                  <a:schemeClr val="bg1"/>
                </a:solidFill>
              </a:rPr>
            </a:br>
            <a:r>
              <a:rPr lang="en-US" sz="1200" b="1">
                <a:solidFill>
                  <a:schemeClr val="bg1"/>
                </a:solidFill>
              </a:rPr>
              <a:t>Interests</a:t>
            </a:r>
            <a:endParaRPr lang="en-US" sz="1800"/>
          </a:p>
        </p:txBody>
      </p:sp>
      <p:grpSp>
        <p:nvGrpSpPr>
          <p:cNvPr id="3" name="Group 29"/>
          <p:cNvGrpSpPr>
            <a:grpSpLocks/>
          </p:cNvGrpSpPr>
          <p:nvPr/>
        </p:nvGrpSpPr>
        <p:grpSpPr bwMode="auto">
          <a:xfrm>
            <a:off x="6156325" y="1484313"/>
            <a:ext cx="1579563" cy="1482725"/>
            <a:chOff x="728" y="1115"/>
            <a:chExt cx="746" cy="746"/>
          </a:xfrm>
        </p:grpSpPr>
        <p:sp>
          <p:nvSpPr>
            <p:cNvPr id="7198" name="Oval 30"/>
            <p:cNvSpPr>
              <a:spLocks noChangeArrowheads="1"/>
            </p:cNvSpPr>
            <p:nvPr/>
          </p:nvSpPr>
          <p:spPr bwMode="auto">
            <a:xfrm>
              <a:off x="728" y="1115"/>
              <a:ext cx="746" cy="746"/>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7199" name="Rectangle 31"/>
            <p:cNvSpPr>
              <a:spLocks noChangeArrowheads="1"/>
            </p:cNvSpPr>
            <p:nvPr/>
          </p:nvSpPr>
          <p:spPr bwMode="auto">
            <a:xfrm>
              <a:off x="1057" y="1336"/>
              <a:ext cx="87" cy="138"/>
            </a:xfrm>
            <a:prstGeom prst="rect">
              <a:avLst/>
            </a:prstGeom>
            <a:noFill/>
            <a:ln w="9525">
              <a:noFill/>
              <a:miter lim="800000"/>
              <a:headEnd/>
              <a:tailEnd/>
            </a:ln>
          </p:spPr>
          <p:txBody>
            <a:bodyPr wrap="none">
              <a:prstTxWarp prst="textNoShape">
                <a:avLst/>
              </a:prstTxWarp>
              <a:spAutoFit/>
            </a:bodyPr>
            <a:lstStyle/>
            <a:p>
              <a:pPr algn="ctr" eaLnBrk="1" hangingPunct="1"/>
              <a:endParaRPr lang="en-US" sz="1200" b="1">
                <a:solidFill>
                  <a:schemeClr val="bg1"/>
                </a:solidFill>
              </a:endParaRPr>
            </a:p>
          </p:txBody>
        </p:sp>
      </p:grpSp>
      <p:sp>
        <p:nvSpPr>
          <p:cNvPr id="7196" name="Text Box 32"/>
          <p:cNvSpPr txBox="1">
            <a:spLocks noChangeArrowheads="1"/>
          </p:cNvSpPr>
          <p:nvPr/>
        </p:nvSpPr>
        <p:spPr bwMode="auto">
          <a:xfrm>
            <a:off x="6359525" y="1997075"/>
            <a:ext cx="1174750" cy="457200"/>
          </a:xfrm>
          <a:prstGeom prst="rect">
            <a:avLst/>
          </a:prstGeom>
          <a:noFill/>
          <a:ln w="9525">
            <a:noFill/>
            <a:miter lim="800000"/>
            <a:headEnd/>
            <a:tailEnd/>
          </a:ln>
        </p:spPr>
        <p:txBody>
          <a:bodyPr wrap="none">
            <a:prstTxWarp prst="textNoShape">
              <a:avLst/>
            </a:prstTxWarp>
            <a:spAutoFit/>
          </a:bodyPr>
          <a:lstStyle/>
          <a:p>
            <a:pPr algn="ctr" eaLnBrk="1" hangingPunct="1"/>
            <a:r>
              <a:rPr lang="en-US" sz="1200" b="1">
                <a:solidFill>
                  <a:schemeClr val="bg1"/>
                </a:solidFill>
              </a:rPr>
              <a:t>Corporate</a:t>
            </a:r>
            <a:br>
              <a:rPr lang="en-US" sz="1200" b="1">
                <a:solidFill>
                  <a:schemeClr val="bg1"/>
                </a:solidFill>
              </a:rPr>
            </a:br>
            <a:r>
              <a:rPr lang="en-US" sz="1200" b="1">
                <a:solidFill>
                  <a:schemeClr val="bg1"/>
                </a:solidFill>
              </a:rPr>
              <a:t>Value System</a:t>
            </a:r>
            <a:endParaRPr lang="en-US" sz="1200"/>
          </a:p>
        </p:txBody>
      </p:sp>
      <p:sp>
        <p:nvSpPr>
          <p:cNvPr id="7197" name="AutoShape 33"/>
          <p:cNvSpPr>
            <a:spLocks noChangeArrowheads="1"/>
          </p:cNvSpPr>
          <p:nvPr/>
        </p:nvSpPr>
        <p:spPr bwMode="auto">
          <a:xfrm rot="-5400000">
            <a:off x="7370763" y="5075237"/>
            <a:ext cx="304800" cy="263525"/>
          </a:xfrm>
          <a:prstGeom prst="triangle">
            <a:avLst>
              <a:gd name="adj" fmla="val 50000"/>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Mechanisms for compliance encouragement, monitoring and  reporting wrongdoing</a:t>
            </a:r>
            <a:endParaRPr lang="en-US" dirty="0"/>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Line 3"/>
          <p:cNvSpPr>
            <a:spLocks noChangeShapeType="1"/>
          </p:cNvSpPr>
          <p:nvPr/>
        </p:nvSpPr>
        <p:spPr bwMode="auto">
          <a:xfrm>
            <a:off x="569913" y="1066800"/>
            <a:ext cx="79644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graphicFrame>
        <p:nvGraphicFramePr>
          <p:cNvPr id="48196" name="Group 68"/>
          <p:cNvGraphicFramePr>
            <a:graphicFrameLocks noGrp="1"/>
          </p:cNvGraphicFramePr>
          <p:nvPr/>
        </p:nvGraphicFramePr>
        <p:xfrm>
          <a:off x="533400" y="578892"/>
          <a:ext cx="8026709" cy="5732896"/>
        </p:xfrm>
        <a:graphic>
          <a:graphicData uri="http://schemas.openxmlformats.org/drawingml/2006/table">
            <a:tbl>
              <a:tblPr/>
              <a:tblGrid>
                <a:gridCol w="208272"/>
                <a:gridCol w="7818437"/>
              </a:tblGrid>
              <a:tr h="173260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anchor="b"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Compliance encouragement</a:t>
                      </a:r>
                      <a:b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Awards, bonuses</a:t>
                      </a:r>
                      <a:b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Inclusion in performance reviews, remuneration decisions, and promotion</a:t>
                      </a:r>
                      <a:b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Reprimands, suspension, demotion, fines, dismissal</a:t>
                      </a:r>
                      <a:endPar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913281">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Monitoring</a:t>
                      </a:r>
                      <a:b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Ethics audit or internal audit procedures</a:t>
                      </a:r>
                      <a:b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Reviews by legal department</a:t>
                      </a:r>
                      <a:b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Annual sign-off by all or some employees</a:t>
                      </a:r>
                      <a:b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Employee surveys</a:t>
                      </a:r>
                      <a:endPar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anchor="ctr"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08700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Facilitation of reporting of wrongdoing</a:t>
                      </a:r>
                      <a:b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Assurance of a fair hearing process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Protection: absolute confidentiality, whistle-blower protection plan</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Counselling/information: ombudsperson program, hotline, human resources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Committee oversight assured: ethics committee of board, Audit Committee </a:t>
                      </a:r>
                      <a:endPar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Ethical programs’ normal dimensions</a:t>
            </a:r>
            <a:endParaRPr lang="en-US" dirty="0"/>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Line 3"/>
          <p:cNvSpPr>
            <a:spLocks noChangeShapeType="1"/>
          </p:cNvSpPr>
          <p:nvPr/>
        </p:nvSpPr>
        <p:spPr bwMode="auto">
          <a:xfrm>
            <a:off x="298450" y="1600200"/>
            <a:ext cx="4883150"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graphicFrame>
        <p:nvGraphicFramePr>
          <p:cNvPr id="79877" name="Group 5"/>
          <p:cNvGraphicFramePr>
            <a:graphicFrameLocks noGrp="1"/>
          </p:cNvGraphicFramePr>
          <p:nvPr/>
        </p:nvGraphicFramePr>
        <p:xfrm>
          <a:off x="304800" y="840326"/>
          <a:ext cx="8559800" cy="5060634"/>
        </p:xfrm>
        <a:graphic>
          <a:graphicData uri="http://schemas.openxmlformats.org/drawingml/2006/table">
            <a:tbl>
              <a:tblPr/>
              <a:tblGrid>
                <a:gridCol w="208274"/>
                <a:gridCol w="8351526"/>
              </a:tblGrid>
              <a:tr h="68359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1.</a:t>
                      </a:r>
                      <a:r>
                        <a:rPr kumimoji="0" lang="en-US" sz="1800" b="0" i="0" u="none" strike="noStrike" cap="none" normalizeH="0" baseline="0" smtClean="0">
                          <a:ln>
                            <a:noFill/>
                          </a:ln>
                          <a:solidFill>
                            <a:schemeClr val="tx1"/>
                          </a:solidFill>
                          <a:effectLst/>
                          <a:latin typeface="Arial" charset="0"/>
                          <a:ea typeface="ＭＳ Ｐゴシック" pitchFamily="1" charset="-128"/>
                        </a:rPr>
                        <a:t> Formal ethics codes</a:t>
                      </a:r>
                    </a:p>
                  </a:txBody>
                  <a:tcPr marL="91437" marR="91437" marT="45725" marB="45725"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027925">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2.</a:t>
                      </a:r>
                      <a:r>
                        <a:rPr kumimoji="0" lang="en-US" sz="1800" b="0" i="0" u="none" strike="noStrike" cap="none" normalizeH="0" baseline="0" smtClean="0">
                          <a:ln>
                            <a:noFill/>
                          </a:ln>
                          <a:solidFill>
                            <a:schemeClr val="tx1"/>
                          </a:solidFill>
                          <a:effectLst/>
                          <a:latin typeface="Arial" charset="0"/>
                          <a:ea typeface="ＭＳ Ｐゴシック" pitchFamily="1" charset="-128"/>
                        </a:rPr>
                        <a:t> Ethics committees developing policies, evaluating actions, investigating and</a:t>
                      </a:r>
                      <a:br>
                        <a:rPr kumimoji="0" lang="en-US" sz="1800" b="0" i="0" u="none" strike="noStrike" cap="none" normalizeH="0" baseline="0" smtClean="0">
                          <a:ln>
                            <a:noFill/>
                          </a:ln>
                          <a:solidFill>
                            <a:schemeClr val="tx1"/>
                          </a:solidFill>
                          <a:effectLst/>
                          <a:latin typeface="Arial" charset="0"/>
                          <a:ea typeface="ＭＳ Ｐゴシック" pitchFamily="1" charset="-128"/>
                        </a:rPr>
                      </a:br>
                      <a:r>
                        <a:rPr kumimoji="0" lang="en-US" sz="1800" b="0" i="0" u="none" strike="noStrike" cap="none" normalizeH="0" baseline="0" smtClean="0">
                          <a:ln>
                            <a:noFill/>
                          </a:ln>
                          <a:solidFill>
                            <a:schemeClr val="tx1"/>
                          </a:solidFill>
                          <a:effectLst/>
                          <a:latin typeface="Arial" charset="0"/>
                          <a:ea typeface="ＭＳ Ｐゴシック" pitchFamily="1" charset="-128"/>
                        </a:rPr>
                        <a:t>    adjudicating policy violations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83336">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3.</a:t>
                      </a:r>
                      <a:r>
                        <a:rPr kumimoji="0" lang="en-US" sz="1800" b="0" i="0" u="none" strike="noStrike" cap="none" normalizeH="0" baseline="0" smtClean="0">
                          <a:ln>
                            <a:noFill/>
                          </a:ln>
                          <a:solidFill>
                            <a:schemeClr val="tx1"/>
                          </a:solidFill>
                          <a:effectLst/>
                          <a:latin typeface="Arial" charset="0"/>
                          <a:ea typeface="ＭＳ Ｐゴシック" pitchFamily="1" charset="-128"/>
                        </a:rPr>
                        <a:t> Ethics communications systems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020836">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4.</a:t>
                      </a:r>
                      <a:r>
                        <a:rPr kumimoji="0" lang="en-US" sz="1800" b="0" i="0" u="none" strike="noStrike" cap="none" normalizeH="0" baseline="0" smtClean="0">
                          <a:ln>
                            <a:noFill/>
                          </a:ln>
                          <a:solidFill>
                            <a:schemeClr val="tx1"/>
                          </a:solidFill>
                          <a:effectLst/>
                          <a:latin typeface="Arial" charset="0"/>
                          <a:ea typeface="ＭＳ Ｐゴシック" pitchFamily="1" charset="-128"/>
                        </a:rPr>
                        <a:t> Ethics officers or ombudspersons coordinating policies, providing </a:t>
                      </a:r>
                      <a:br>
                        <a:rPr kumimoji="0" lang="en-US" sz="1800" b="0" i="0" u="none" strike="noStrike" cap="none" normalizeH="0" baseline="0" smtClean="0">
                          <a:ln>
                            <a:noFill/>
                          </a:ln>
                          <a:solidFill>
                            <a:schemeClr val="tx1"/>
                          </a:solidFill>
                          <a:effectLst/>
                          <a:latin typeface="Arial" charset="0"/>
                          <a:ea typeface="ＭＳ Ｐゴシック" pitchFamily="1" charset="-128"/>
                        </a:rPr>
                      </a:br>
                      <a:r>
                        <a:rPr kumimoji="0" lang="en-US" sz="1800" b="0" i="0" u="none" strike="noStrike" cap="none" normalizeH="0" baseline="0" smtClean="0">
                          <a:ln>
                            <a:noFill/>
                          </a:ln>
                          <a:solidFill>
                            <a:schemeClr val="tx1"/>
                          </a:solidFill>
                          <a:effectLst/>
                          <a:latin typeface="Arial" charset="0"/>
                          <a:ea typeface="ＭＳ Ｐゴシック" pitchFamily="1" charset="-128"/>
                        </a:rPr>
                        <a:t>    education or investigating allegations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020836">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5.</a:t>
                      </a:r>
                      <a:r>
                        <a:rPr kumimoji="0" lang="en-US" sz="1800" b="0" i="0" u="none" strike="noStrike" cap="none" normalizeH="0" baseline="0" smtClean="0">
                          <a:ln>
                            <a:noFill/>
                          </a:ln>
                          <a:solidFill>
                            <a:schemeClr val="tx1"/>
                          </a:solidFill>
                          <a:effectLst/>
                          <a:latin typeface="Arial" charset="0"/>
                          <a:ea typeface="ＭＳ Ｐゴシック" pitchFamily="1" charset="-128"/>
                        </a:rPr>
                        <a:t> Ethics training programs to raise awareness and help employees respond to </a:t>
                      </a:r>
                      <a:br>
                        <a:rPr kumimoji="0" lang="en-US" sz="1800" b="0" i="0" u="none" strike="noStrike" cap="none" normalizeH="0" baseline="0" smtClean="0">
                          <a:ln>
                            <a:noFill/>
                          </a:ln>
                          <a:solidFill>
                            <a:schemeClr val="tx1"/>
                          </a:solidFill>
                          <a:effectLst/>
                          <a:latin typeface="Arial" charset="0"/>
                          <a:ea typeface="ＭＳ Ｐゴシック" pitchFamily="1" charset="-128"/>
                        </a:rPr>
                      </a:br>
                      <a:r>
                        <a:rPr kumimoji="0" lang="en-US" sz="1800" b="0" i="0" u="none" strike="noStrike" cap="none" normalizeH="0" baseline="0" smtClean="0">
                          <a:ln>
                            <a:noFill/>
                          </a:ln>
                          <a:solidFill>
                            <a:schemeClr val="tx1"/>
                          </a:solidFill>
                          <a:effectLst/>
                          <a:latin typeface="Arial" charset="0"/>
                          <a:ea typeface="ＭＳ Ｐゴシック" pitchFamily="1" charset="-128"/>
                        </a:rPr>
                        <a:t>    ethical problems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2410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charset="0"/>
                          <a:ea typeface="ＭＳ Ｐゴシック" pitchFamily="1" charset="-128"/>
                        </a:rPr>
                        <a:t>6.</a:t>
                      </a:r>
                      <a:r>
                        <a:rPr kumimoji="0" lang="en-US" sz="1800" b="0" i="0" u="none" strike="noStrike" cap="none" normalizeH="0" baseline="0" dirty="0" smtClean="0">
                          <a:ln>
                            <a:noFill/>
                          </a:ln>
                          <a:solidFill>
                            <a:schemeClr val="tx1"/>
                          </a:solidFill>
                          <a:effectLst/>
                          <a:latin typeface="Arial" charset="0"/>
                          <a:ea typeface="ＭＳ Ｐゴシック" pitchFamily="1" charset="-128"/>
                        </a:rPr>
                        <a:t> Disciplinary processes for unethical behavior</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9099" name="Group 187"/>
          <p:cNvGraphicFramePr>
            <a:graphicFrameLocks noGrp="1"/>
          </p:cNvGraphicFramePr>
          <p:nvPr/>
        </p:nvGraphicFramePr>
        <p:xfrm>
          <a:off x="657225" y="1830044"/>
          <a:ext cx="7978775" cy="2300632"/>
        </p:xfrm>
        <a:graphic>
          <a:graphicData uri="http://schemas.openxmlformats.org/drawingml/2006/table">
            <a:tbl>
              <a:tblPr/>
              <a:tblGrid>
                <a:gridCol w="208272"/>
                <a:gridCol w="2360518"/>
                <a:gridCol w="5409985"/>
              </a:tblGrid>
              <a:tr h="57515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740" marB="45740"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Credo</a:t>
                      </a:r>
                    </a:p>
                  </a:txBody>
                  <a:tcPr marL="91436" marR="91436" marT="45740" marB="4574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Inspirational short statement on key values</a:t>
                      </a:r>
                    </a:p>
                  </a:txBody>
                  <a:tcPr marL="91436" marR="91436" marT="45740" marB="45740"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57515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740" marB="45740"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charset="0"/>
                          <a:ea typeface="ＭＳ Ｐゴシック" pitchFamily="1" charset="-128"/>
                        </a:rPr>
                        <a:t>Code of Ethics</a:t>
                      </a:r>
                    </a:p>
                  </a:txBody>
                  <a:tcPr marL="91436" marR="91436" marT="45740" marB="45740"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Deals with ethics principles (short)</a:t>
                      </a:r>
                    </a:p>
                  </a:txBody>
                  <a:tcPr marL="91436" marR="91436" marT="45740" marB="45740"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7515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740" marB="45740"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Code of Conduct</a:t>
                      </a:r>
                    </a:p>
                  </a:txBody>
                  <a:tcPr marL="91436" marR="91436" marT="45740" marB="45740"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Deals with principles plus additional examples, etc</a:t>
                      </a:r>
                    </a:p>
                  </a:txBody>
                  <a:tcPr marL="91436" marR="91436" marT="45740" marB="45740"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7515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740" marB="45740"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Code of Practice</a:t>
                      </a:r>
                    </a:p>
                  </a:txBody>
                  <a:tcPr marL="91436" marR="91436" marT="45740" marB="4574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charset="0"/>
                          <a:ea typeface="ＭＳ Ｐゴシック" pitchFamily="1" charset="-128"/>
                        </a:rPr>
                        <a:t>Detailed rules of practice</a:t>
                      </a:r>
                    </a:p>
                  </a:txBody>
                  <a:tcPr marL="91436" marR="91436" marT="45740" marB="45740"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
        <p:nvSpPr>
          <p:cNvPr id="6" name="Title 5"/>
          <p:cNvSpPr>
            <a:spLocks noGrp="1"/>
          </p:cNvSpPr>
          <p:nvPr>
            <p:ph type="title"/>
          </p:nvPr>
        </p:nvSpPr>
        <p:spPr/>
        <p:txBody>
          <a:bodyPr/>
          <a:lstStyle/>
          <a:p>
            <a:r>
              <a:rPr lang="en-US" dirty="0" smtClean="0"/>
              <a:t>Depths of Code Coverage</a:t>
            </a:r>
            <a:endParaRPr lang="en-US" dirty="0"/>
          </a:p>
        </p:txBody>
      </p:sp>
    </p:spTree>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Areas of Corporate Risk Assessments</a:t>
            </a:r>
            <a:endParaRPr lang="en-US" dirty="0"/>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1530350" y="612775"/>
            <a:ext cx="1455738" cy="396875"/>
          </a:xfrm>
          <a:prstGeom prst="rect">
            <a:avLst/>
          </a:prstGeom>
          <a:noFill/>
          <a:ln w="9525">
            <a:noFill/>
            <a:miter lim="800000"/>
            <a:headEnd/>
            <a:tailEnd/>
          </a:ln>
        </p:spPr>
        <p:txBody>
          <a:bodyPr wrap="none">
            <a:prstTxWarp prst="textNoShape">
              <a:avLst/>
            </a:prstTxWarp>
            <a:spAutoFit/>
          </a:bodyPr>
          <a:lstStyle/>
          <a:p>
            <a:r>
              <a:rPr lang="en-US" b="1"/>
              <a:t>TABLE 5.2</a:t>
            </a:r>
            <a:endParaRPr lang="en-US" sz="2400" b="1"/>
          </a:p>
        </p:txBody>
      </p:sp>
      <p:sp>
        <p:nvSpPr>
          <p:cNvPr id="11267" name="Line 3"/>
          <p:cNvSpPr>
            <a:spLocks noChangeShapeType="1"/>
          </p:cNvSpPr>
          <p:nvPr/>
        </p:nvSpPr>
        <p:spPr bwMode="auto">
          <a:xfrm>
            <a:off x="1636713" y="998538"/>
            <a:ext cx="48402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1268" name="Rectangle 4"/>
          <p:cNvSpPr>
            <a:spLocks noChangeArrowheads="1"/>
          </p:cNvSpPr>
          <p:nvPr/>
        </p:nvSpPr>
        <p:spPr bwMode="auto">
          <a:xfrm>
            <a:off x="1524000" y="976313"/>
            <a:ext cx="5037138"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AREAS OF CORPORATE RISK ASSESSMENT</a:t>
            </a:r>
          </a:p>
        </p:txBody>
      </p:sp>
      <p:graphicFrame>
        <p:nvGraphicFramePr>
          <p:cNvPr id="7356" name="Group 188"/>
          <p:cNvGraphicFramePr>
            <a:graphicFrameLocks noGrp="1"/>
          </p:cNvGraphicFramePr>
          <p:nvPr/>
        </p:nvGraphicFramePr>
        <p:xfrm>
          <a:off x="672319" y="612773"/>
          <a:ext cx="7899743" cy="5406345"/>
        </p:xfrm>
        <a:graphic>
          <a:graphicData uri="http://schemas.openxmlformats.org/drawingml/2006/table">
            <a:tbl>
              <a:tblPr/>
              <a:tblGrid>
                <a:gridCol w="277840"/>
                <a:gridCol w="7621903"/>
              </a:tblGrid>
              <a:tr h="4302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Governance and objectives</a:t>
                      </a:r>
                    </a:p>
                  </a:txBody>
                  <a:tcPr marL="91435" marR="91435" marT="45728" marB="45728"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7852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Areas of impact</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Reputation</a:t>
                      </a:r>
                      <a:b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Assets, revenues, costs</a:t>
                      </a:r>
                      <a:b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Performance</a:t>
                      </a:r>
                      <a:b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Stakeholders</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7852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Sources of risk</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Environmental</a:t>
                      </a:r>
                      <a:b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Strategic</a:t>
                      </a:r>
                      <a:b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Operational</a:t>
                      </a:r>
                      <a:b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Informational</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302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Specific hazards</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302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Degree of control over risk–little, some, great deal</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4519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Documentation</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 Programs Orientation Types</a:t>
            </a:r>
            <a:endParaRPr lang="en-US" dirty="0"/>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311150" y="923925"/>
            <a:ext cx="1455738" cy="396875"/>
          </a:xfrm>
          <a:prstGeom prst="rect">
            <a:avLst/>
          </a:prstGeom>
          <a:noFill/>
          <a:ln w="9525">
            <a:noFill/>
            <a:miter lim="800000"/>
            <a:headEnd/>
            <a:tailEnd/>
          </a:ln>
        </p:spPr>
        <p:txBody>
          <a:bodyPr wrap="none">
            <a:prstTxWarp prst="textNoShape">
              <a:avLst/>
            </a:prstTxWarp>
            <a:spAutoFit/>
          </a:bodyPr>
          <a:lstStyle/>
          <a:p>
            <a:r>
              <a:rPr lang="en-US" b="1"/>
              <a:t>TABLE 5.7</a:t>
            </a:r>
            <a:endParaRPr lang="en-US" sz="2400" b="1"/>
          </a:p>
        </p:txBody>
      </p:sp>
      <p:sp>
        <p:nvSpPr>
          <p:cNvPr id="12291" name="Line 3"/>
          <p:cNvSpPr>
            <a:spLocks noChangeShapeType="1"/>
          </p:cNvSpPr>
          <p:nvPr/>
        </p:nvSpPr>
        <p:spPr bwMode="auto">
          <a:xfrm>
            <a:off x="417513" y="1309688"/>
            <a:ext cx="46116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2292" name="Rectangle 4"/>
          <p:cNvSpPr>
            <a:spLocks noChangeArrowheads="1"/>
          </p:cNvSpPr>
          <p:nvPr/>
        </p:nvSpPr>
        <p:spPr bwMode="auto">
          <a:xfrm>
            <a:off x="304800" y="1287463"/>
            <a:ext cx="4813300"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ETHICS PROGRAM ORIENTATION TYPES</a:t>
            </a:r>
          </a:p>
        </p:txBody>
      </p:sp>
      <p:graphicFrame>
        <p:nvGraphicFramePr>
          <p:cNvPr id="16579" name="Group 195"/>
          <p:cNvGraphicFramePr>
            <a:graphicFrameLocks noGrp="1"/>
          </p:cNvGraphicFramePr>
          <p:nvPr/>
        </p:nvGraphicFramePr>
        <p:xfrm>
          <a:off x="381000" y="578891"/>
          <a:ext cx="8331511" cy="5994333"/>
        </p:xfrm>
        <a:graphic>
          <a:graphicData uri="http://schemas.openxmlformats.org/drawingml/2006/table">
            <a:tbl>
              <a:tblPr/>
              <a:tblGrid>
                <a:gridCol w="208274"/>
                <a:gridCol w="3170237"/>
                <a:gridCol w="4953000"/>
              </a:tblGrid>
              <a:tr h="65377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anchor="b"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ORIENTATION</a:t>
                      </a:r>
                    </a:p>
                  </a:txBody>
                  <a:tcPr marL="91437" marR="91437" marT="45727" marB="45727" anchor="b"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PRIMARY FOCUS</a:t>
                      </a:r>
                    </a:p>
                  </a:txBody>
                  <a:tcPr marL="91437" marR="91437" marT="45727" marB="45727"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r h="91529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Compliance-based</a:t>
                      </a:r>
                    </a:p>
                  </a:txBody>
                  <a:tcPr marL="91437" marR="91437" marT="45727" marB="45727"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Preventing, detecting, and punishing</a:t>
                      </a:r>
                      <a:b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violations of the law</a:t>
                      </a:r>
                    </a:p>
                  </a:txBody>
                  <a:tcPr marL="91437" marR="91437" marT="45727" marB="45727"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91529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Integrity or Values-based</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Defines</a:t>
                      </a:r>
                      <a:r>
                        <a:rPr kumimoji="0" lang="en-CA" sz="1800" b="0" i="0" u="none" strike="noStrike" cap="none" normalizeH="0" baseline="0" dirty="0" smtClean="0">
                          <a:ln>
                            <a:noFill/>
                          </a:ln>
                          <a:solidFill>
                            <a:schemeClr val="tx1"/>
                          </a:solidFill>
                          <a:effectLst/>
                          <a:latin typeface="Arial" pitchFamily="-108" charset="0"/>
                          <a:ea typeface="ＭＳ Ｐゴシック" pitchFamily="-108" charset="-128"/>
                          <a:cs typeface="ＭＳ Ｐゴシック" pitchFamily="-108" charset="-128"/>
                        </a:rPr>
                        <a:t> </a:t>
                      </a:r>
                      <a:r>
                        <a:rPr kumimoji="0" lang="en-US" sz="1800" b="0" i="0" u="none" strike="noStrike" cap="none" normalizeH="0" baseline="0" dirty="0" err="1" smtClean="0">
                          <a:ln>
                            <a:noFill/>
                          </a:ln>
                          <a:solidFill>
                            <a:schemeClr val="tx1"/>
                          </a:solidFill>
                          <a:effectLst/>
                          <a:latin typeface="Arial" pitchFamily="-108" charset="0"/>
                          <a:ea typeface="ＭＳ Ｐゴシック" pitchFamily="-108" charset="-128"/>
                          <a:cs typeface="ＭＳ Ｐゴシック" pitchFamily="-108" charset="-128"/>
                        </a:rPr>
                        <a:t>organisa</a:t>
                      </a:r>
                      <a:r>
                        <a:rPr kumimoji="0" lang="en-CA" sz="1800" b="0" i="0" u="none" strike="noStrike" cap="none" normalizeH="0" baseline="0" dirty="0" err="1" smtClean="0">
                          <a:ln>
                            <a:noFill/>
                          </a:ln>
                          <a:solidFill>
                            <a:schemeClr val="tx1"/>
                          </a:solidFill>
                          <a:effectLst/>
                          <a:latin typeface="Arial" pitchFamily="-108" charset="0"/>
                          <a:ea typeface="ＭＳ Ｐゴシック" pitchFamily="-108" charset="-128"/>
                          <a:cs typeface="ＭＳ Ｐゴシック" pitchFamily="-108" charset="-128"/>
                        </a:rPr>
                        <a:t>tional</a:t>
                      </a:r>
                      <a:r>
                        <a:rPr kumimoji="0" lang="en-CA" sz="1800" b="0" i="0" u="none" strike="noStrike" cap="none" normalizeH="0" baseline="0" dirty="0" smtClean="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values and</a:t>
                      </a:r>
                      <a:b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encourages employee commitment</a:t>
                      </a:r>
                      <a:endPar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30755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Satisfaction of external</a:t>
                      </a:r>
                      <a:b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stakeholders</a:t>
                      </a:r>
                      <a:endPar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Improvement of image with and</a:t>
                      </a:r>
                      <a:b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relationships with external stakeholders</a:t>
                      </a:r>
                      <a:b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(customers, the community, suppliers)</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91529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Protect top management</a:t>
                      </a:r>
                      <a:b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from blame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Defensive “CYA” or cover your ___</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42302">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Combinations of the above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Values- and compliance-based, for example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r h="544808">
                <a:tc gridSpan="3">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SOURCES: </a:t>
                      </a:r>
                      <a:r>
                        <a:rPr kumimoji="0" lang="en-US" sz="1400" b="0" i="0" u="none" strike="noStrike" cap="none" normalizeH="0" baseline="0" dirty="0" err="1">
                          <a:ln>
                            <a:noFill/>
                          </a:ln>
                          <a:solidFill>
                            <a:schemeClr val="tx1"/>
                          </a:solidFill>
                          <a:effectLst/>
                          <a:latin typeface="Times New Roman" pitchFamily="-108" charset="0"/>
                          <a:ea typeface="ＭＳ Ｐゴシック" pitchFamily="-108" charset="-128"/>
                          <a:cs typeface="ＭＳ Ｐゴシック" pitchFamily="-108" charset="-128"/>
                        </a:rPr>
                        <a:t>Treviño</a:t>
                      </a:r>
                      <a:r>
                        <a:rPr kumimoji="0" lang="en-US" sz="14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 Weaver, Gibson and Toffler, 1999, 135-139; Paine, 1994, 111; </a:t>
                      </a:r>
                      <a:r>
                        <a:rPr kumimoji="0" lang="en-US" sz="1400" b="0" i="0" u="none" strike="noStrike" cap="none" normalizeH="0" baseline="0" dirty="0" err="1">
                          <a:ln>
                            <a:noFill/>
                          </a:ln>
                          <a:solidFill>
                            <a:schemeClr val="tx1"/>
                          </a:solidFill>
                          <a:effectLst/>
                          <a:latin typeface="Times New Roman" pitchFamily="-108" charset="0"/>
                          <a:ea typeface="ＭＳ Ｐゴシック" pitchFamily="-108" charset="-128"/>
                          <a:cs typeface="ＭＳ Ｐゴシック" pitchFamily="-108" charset="-128"/>
                        </a:rPr>
                        <a:t>Badaracco</a:t>
                      </a:r>
                      <a:r>
                        <a:rPr kumimoji="0" lang="en-US" sz="14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 &amp; Webb, 1995, 15.</a:t>
                      </a:r>
                      <a:endParaRPr kumimoji="0" lang="en-US" sz="10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endParaRPr>
                    </a:p>
                  </a:txBody>
                  <a:tcPr marL="91437" marR="91437" marT="45727" marB="45727"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hMerge="1">
                  <a:txBody>
                    <a:bodyPr/>
                    <a:lstStyle/>
                    <a:p>
                      <a:endParaRPr lang="en-US"/>
                    </a:p>
                  </a:txBody>
                  <a:tcPr/>
                </a:tc>
                <a:tc hMerge="1">
                  <a:txBody>
                    <a:bodyPr/>
                    <a:lstStyle/>
                    <a:p>
                      <a:endParaRPr lang="en-US"/>
                    </a:p>
                  </a:txBody>
                  <a:tcPr/>
                </a:tc>
              </a:tr>
            </a:tbl>
          </a:graphicData>
        </a:graphic>
      </p:graphicFrame>
    </p:spTree>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Cultural Values and Norms</a:t>
            </a:r>
            <a:endParaRPr lang="en-US" dirty="0"/>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768350" y="261938"/>
            <a:ext cx="1455738" cy="396875"/>
          </a:xfrm>
          <a:prstGeom prst="rect">
            <a:avLst/>
          </a:prstGeom>
          <a:noFill/>
          <a:ln w="9525">
            <a:noFill/>
            <a:miter lim="800000"/>
            <a:headEnd/>
            <a:tailEnd/>
          </a:ln>
        </p:spPr>
        <p:txBody>
          <a:bodyPr wrap="none">
            <a:prstTxWarp prst="textNoShape">
              <a:avLst/>
            </a:prstTxWarp>
            <a:spAutoFit/>
          </a:bodyPr>
          <a:lstStyle/>
          <a:p>
            <a:r>
              <a:rPr lang="en-US" b="1"/>
              <a:t>TABLE 5.1</a:t>
            </a:r>
            <a:endParaRPr lang="en-US" sz="2400" b="1"/>
          </a:p>
        </p:txBody>
      </p:sp>
      <p:sp>
        <p:nvSpPr>
          <p:cNvPr id="13315" name="Line 3"/>
          <p:cNvSpPr>
            <a:spLocks noChangeShapeType="1"/>
          </p:cNvSpPr>
          <p:nvPr/>
        </p:nvSpPr>
        <p:spPr bwMode="auto">
          <a:xfrm>
            <a:off x="874713" y="647700"/>
            <a:ext cx="45354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3316" name="Rectangle 4"/>
          <p:cNvSpPr>
            <a:spLocks noChangeArrowheads="1"/>
          </p:cNvSpPr>
          <p:nvPr/>
        </p:nvSpPr>
        <p:spPr bwMode="auto">
          <a:xfrm>
            <a:off x="762000" y="625475"/>
            <a:ext cx="4711700" cy="366713"/>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CULTURAL VALUES AND HYPERNORMS</a:t>
            </a:r>
          </a:p>
        </p:txBody>
      </p:sp>
      <p:graphicFrame>
        <p:nvGraphicFramePr>
          <p:cNvPr id="6503" name="Group 359"/>
          <p:cNvGraphicFramePr>
            <a:graphicFrameLocks noGrp="1"/>
          </p:cNvGraphicFramePr>
          <p:nvPr/>
        </p:nvGraphicFramePr>
        <p:xfrm>
          <a:off x="261457" y="261944"/>
          <a:ext cx="8628089" cy="5990740"/>
        </p:xfrm>
        <a:graphic>
          <a:graphicData uri="http://schemas.openxmlformats.org/drawingml/2006/table">
            <a:tbl>
              <a:tblPr/>
              <a:tblGrid>
                <a:gridCol w="241398"/>
                <a:gridCol w="2910870"/>
                <a:gridCol w="5475821"/>
              </a:tblGrid>
              <a:tr h="49088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Sphere/Culture</a:t>
                      </a:r>
                    </a:p>
                  </a:txBody>
                  <a:tcPr marL="91436" marR="91436" marT="45726" marB="45726" anchor="b"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Basis of Value-system</a:t>
                      </a:r>
                    </a:p>
                  </a:txBody>
                  <a:tcPr marL="91436" marR="91436" marT="45726" marB="45726"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N. American</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Rights-based:  rights, justice, utility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Sino-Confucian</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Duty-based:  obligation to family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Japan</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Duty-based:  obligation to company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Middle East</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Duty-based:  obligation to savior</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Europe</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Personal rights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South America</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Duty-based:  obligation to family, religious values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Impact Exident On:</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Dealing with people: hiring, gender;</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Bribery;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Motivation for doing business;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Short- or long-term time horizons;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Importance of quality-of-life issues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Hypernorm Values:</a:t>
                      </a:r>
                      <a:endParaRPr kumimoji="0" lang="en-US" sz="16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707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outerShdw blurRad="38100" dist="38100" dir="2700000" algn="tl">
                            <a:srgbClr val="FFFFFF"/>
                          </a:outerShdw>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Honesty, </a:t>
                      </a:r>
                      <a:r>
                        <a:rPr kumimoji="0" lang="en-US" sz="1600" b="0" i="0" u="none" strike="noStrike" cap="none" normalizeH="0" baseline="0" dirty="0">
                          <a:ln>
                            <a:noFill/>
                          </a:ln>
                          <a:solidFill>
                            <a:schemeClr val="tx1"/>
                          </a:solidFill>
                          <a:effectLst>
                            <a:outerShdw blurRad="38100" dist="38100" dir="2700000" algn="tl">
                              <a:srgbClr val="FFFFFF"/>
                            </a:outerShdw>
                          </a:effectLst>
                          <a:latin typeface="Arial" pitchFamily="-108" charset="0"/>
                          <a:ea typeface="ＭＳ Ｐゴシック" pitchFamily="-108" charset="-128"/>
                          <a:cs typeface="ＭＳ Ｐゴシック" pitchFamily="-108" charset="-128"/>
                        </a:rPr>
                        <a:t>Fairness, Compassion, Integrity, Predictability, Responsibility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hMerge="1">
                  <a:txBody>
                    <a:bodyPr/>
                    <a:lstStyle/>
                    <a:p>
                      <a:endParaRPr lang="en-US"/>
                    </a:p>
                  </a:txBody>
                  <a:tcPr/>
                </a:tc>
              </a:tr>
            </a:tbl>
          </a:graphicData>
        </a:graphic>
      </p:graphicFrame>
    </p:spTree>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Topics covered by Codes</a:t>
            </a:r>
            <a:endParaRPr lang="en-US" dirty="0"/>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692150" y="381000"/>
            <a:ext cx="1554163" cy="396875"/>
          </a:xfrm>
          <a:prstGeom prst="rect">
            <a:avLst/>
          </a:prstGeom>
          <a:noFill/>
          <a:ln w="9525">
            <a:noFill/>
            <a:miter lim="800000"/>
            <a:headEnd/>
            <a:tailEnd/>
          </a:ln>
        </p:spPr>
        <p:txBody>
          <a:bodyPr wrap="none">
            <a:prstTxWarp prst="textNoShape">
              <a:avLst/>
            </a:prstTxWarp>
            <a:spAutoFit/>
          </a:bodyPr>
          <a:lstStyle/>
          <a:p>
            <a:r>
              <a:rPr lang="en-US"/>
              <a:t>TABLE 5.16</a:t>
            </a:r>
            <a:endParaRPr lang="en-US" sz="2400"/>
          </a:p>
        </p:txBody>
      </p:sp>
      <p:sp>
        <p:nvSpPr>
          <p:cNvPr id="14339" name="Line 5"/>
          <p:cNvSpPr>
            <a:spLocks noChangeShapeType="1"/>
          </p:cNvSpPr>
          <p:nvPr/>
        </p:nvSpPr>
        <p:spPr bwMode="auto">
          <a:xfrm>
            <a:off x="798513" y="766763"/>
            <a:ext cx="31638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4340" name="Rectangle 6"/>
          <p:cNvSpPr>
            <a:spLocks noChangeArrowheads="1"/>
          </p:cNvSpPr>
          <p:nvPr/>
        </p:nvSpPr>
        <p:spPr bwMode="auto">
          <a:xfrm>
            <a:off x="685800" y="744538"/>
            <a:ext cx="3365500"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SUBJECTS FOUND IN CODES</a:t>
            </a:r>
          </a:p>
        </p:txBody>
      </p:sp>
      <p:graphicFrame>
        <p:nvGraphicFramePr>
          <p:cNvPr id="44061" name="Group 29"/>
          <p:cNvGraphicFramePr>
            <a:graphicFrameLocks noGrp="1"/>
          </p:cNvGraphicFramePr>
          <p:nvPr/>
        </p:nvGraphicFramePr>
        <p:xfrm>
          <a:off x="781050" y="381000"/>
          <a:ext cx="7617134" cy="5951710"/>
        </p:xfrm>
        <a:graphic>
          <a:graphicData uri="http://schemas.openxmlformats.org/drawingml/2006/table">
            <a:tbl>
              <a:tblPr/>
              <a:tblGrid>
                <a:gridCol w="208272"/>
                <a:gridCol w="3592512"/>
                <a:gridCol w="3816350"/>
              </a:tblGrid>
              <a:tr h="529513">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Ethical principles – honesty,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fairness, compassion, integrity, predictability, </a:t>
                      </a: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responsibility</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anchor="b"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530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Respect for stakeholder rights, and duties owed to each stakeholder</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530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Vision, mission, and key policies tied into the above</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600108">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Ethical decision making frameworks, sniff tests, rules of thumb, and guidance on making</a:t>
                      </a:r>
                      <a:b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tradeoffs between competing objectives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530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When to seek counsel, and whom to seek it from</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530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Specific topics found in over 5% of employee, supplier and joint venture codes: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021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Bribery/improper payments or influences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Conflict of interest</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Security of proprietary information</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Receiving gifts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Discrimination/equal opportunity</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Giving gifts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Environmental protection</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Sexual harassment</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Antitrust</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Workplace safety</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Political activities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Community relations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Confidentiality of personal information</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Human rights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Employee privacy</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Whistle-blowing and protection programs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Substance abuse</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Nepotism</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Child labour</a:t>
                      </a:r>
                      <a:endPar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endPar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r>
              <a:tr h="388303">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0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SOURCE</a:t>
                      </a:r>
                      <a:r>
                        <a:rPr kumimoji="0" lang="en-US" sz="16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  </a:t>
                      </a:r>
                      <a:r>
                        <a:rPr kumimoji="0" lang="en-US" sz="13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The Conference Board Research Report, </a:t>
                      </a:r>
                      <a:r>
                        <a:rPr kumimoji="0" lang="en-US" sz="1300" b="0" i="1"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Global Corporate Ethics Practices,</a:t>
                      </a:r>
                      <a:r>
                        <a:rPr kumimoji="0" lang="en-US" sz="13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 1999, 29.</a:t>
                      </a:r>
                      <a:endParaRPr kumimoji="0" lang="en-US" sz="1300" b="0" i="0" u="none" strike="noStrike" cap="none" normalizeH="0" baseline="0" dirty="0">
                        <a:ln>
                          <a:noFill/>
                        </a:ln>
                        <a:solidFill>
                          <a:schemeClr val="tx1"/>
                        </a:solidFill>
                        <a:effectLst/>
                        <a:latin typeface="Adobe Garamond Pro" pitchFamily="1" charset="0"/>
                        <a:ea typeface="ＭＳ Ｐゴシック" pitchFamily="-108" charset="-128"/>
                        <a:cs typeface="ＭＳ Ｐゴシック" pitchFamily="-108" charset="-128"/>
                      </a:endParaRPr>
                    </a:p>
                  </a:txBody>
                  <a:tcPr marL="91436" marR="91436" marT="45717" marB="45717"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hMerge="1">
                  <a:txBody>
                    <a:bodyPr/>
                    <a:lstStyle/>
                    <a:p>
                      <a:endParaRPr lang="en-US"/>
                    </a:p>
                  </a:txBody>
                  <a:tcPr/>
                </a:tc>
                <a:tc hMerge="1">
                  <a:txBody>
                    <a:bodyPr/>
                    <a:lstStyle/>
                    <a:p>
                      <a:endParaRPr lang="en-US"/>
                    </a:p>
                  </a:txBody>
                  <a:tcPr/>
                </a:tc>
              </a:tr>
            </a:tbl>
          </a:graphicData>
        </a:graphic>
      </p:graphicFrame>
    </p:spTree>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Stakeholder Accountability Oriented Governance Process </a:t>
            </a:r>
            <a:endParaRPr lang="en-US" dirty="0"/>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val 2"/>
          <p:cNvSpPr>
            <a:spLocks noChangeArrowheads="1"/>
          </p:cNvSpPr>
          <p:nvPr/>
        </p:nvSpPr>
        <p:spPr bwMode="auto">
          <a:xfrm>
            <a:off x="5426075" y="3200400"/>
            <a:ext cx="685800" cy="685800"/>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363" name="Oval 3"/>
          <p:cNvSpPr>
            <a:spLocks noChangeArrowheads="1"/>
          </p:cNvSpPr>
          <p:nvPr/>
        </p:nvSpPr>
        <p:spPr bwMode="auto">
          <a:xfrm>
            <a:off x="6172200" y="2590800"/>
            <a:ext cx="838200" cy="838200"/>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364" name="Rectangle 4"/>
          <p:cNvSpPr>
            <a:spLocks noChangeArrowheads="1"/>
          </p:cNvSpPr>
          <p:nvPr/>
        </p:nvSpPr>
        <p:spPr bwMode="auto">
          <a:xfrm>
            <a:off x="1612900" y="2590800"/>
            <a:ext cx="2057400" cy="1600200"/>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5366" name="Rectangle 6"/>
          <p:cNvSpPr>
            <a:spLocks noChangeArrowheads="1"/>
          </p:cNvSpPr>
          <p:nvPr/>
        </p:nvSpPr>
        <p:spPr bwMode="auto">
          <a:xfrm>
            <a:off x="1600200" y="914400"/>
            <a:ext cx="6032500" cy="1152525"/>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5367" name="Text Box 7"/>
          <p:cNvSpPr txBox="1">
            <a:spLocks noChangeArrowheads="1"/>
          </p:cNvSpPr>
          <p:nvPr/>
        </p:nvSpPr>
        <p:spPr bwMode="auto">
          <a:xfrm>
            <a:off x="3900488" y="1600200"/>
            <a:ext cx="1433512" cy="260350"/>
          </a:xfrm>
          <a:prstGeom prst="rect">
            <a:avLst/>
          </a:prstGeom>
          <a:noFill/>
          <a:ln w="9525">
            <a:noFill/>
            <a:miter lim="800000"/>
            <a:headEnd/>
            <a:tailEnd/>
          </a:ln>
        </p:spPr>
        <p:txBody>
          <a:bodyPr wrap="none">
            <a:prstTxWarp prst="textNoShape">
              <a:avLst/>
            </a:prstTxWarp>
            <a:spAutoFit/>
          </a:bodyPr>
          <a:lstStyle/>
          <a:p>
            <a:r>
              <a:rPr lang="en-US" sz="1100" b="1" dirty="0">
                <a:solidFill>
                  <a:schemeClr val="bg1"/>
                </a:solidFill>
              </a:rPr>
              <a:t>PUBLIC</a:t>
            </a:r>
            <a:r>
              <a:rPr lang="en-US" sz="1100" b="1" dirty="0"/>
              <a:t> </a:t>
            </a:r>
            <a:r>
              <a:rPr lang="en-US" sz="1100" b="1" dirty="0">
                <a:solidFill>
                  <a:schemeClr val="bg1"/>
                </a:solidFill>
              </a:rPr>
              <a:t>INTEREST</a:t>
            </a:r>
          </a:p>
        </p:txBody>
      </p:sp>
      <p:sp>
        <p:nvSpPr>
          <p:cNvPr id="15368" name="Text Box 8"/>
          <p:cNvSpPr txBox="1">
            <a:spLocks noChangeArrowheads="1"/>
          </p:cNvSpPr>
          <p:nvPr/>
        </p:nvSpPr>
        <p:spPr bwMode="auto">
          <a:xfrm>
            <a:off x="3016250" y="1190625"/>
            <a:ext cx="3200400" cy="2603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chemeClr val="bg1"/>
                </a:solidFill>
              </a:rPr>
              <a:t>SHAREHOLDERS + OTHER STAKEHOLDERS</a:t>
            </a:r>
          </a:p>
        </p:txBody>
      </p:sp>
      <p:sp>
        <p:nvSpPr>
          <p:cNvPr id="15369" name="AutoShape 9"/>
          <p:cNvSpPr>
            <a:spLocks/>
          </p:cNvSpPr>
          <p:nvPr/>
        </p:nvSpPr>
        <p:spPr bwMode="auto">
          <a:xfrm rot="-5400000">
            <a:off x="4580732" y="230981"/>
            <a:ext cx="71438" cy="2593975"/>
          </a:xfrm>
          <a:prstGeom prst="leftBrace">
            <a:avLst>
              <a:gd name="adj1" fmla="val 302590"/>
              <a:gd name="adj2" fmla="val 50000"/>
            </a:avLst>
          </a:prstGeom>
          <a:noFill/>
          <a:ln w="28575">
            <a:solidFill>
              <a:schemeClr val="bg1"/>
            </a:solidFill>
            <a:round/>
            <a:headEnd/>
            <a:tailEnd/>
          </a:ln>
        </p:spPr>
        <p:txBody>
          <a:bodyPr vert="eaVert" wrap="none" anchor="ctr">
            <a:prstTxWarp prst="textNoShape">
              <a:avLst/>
            </a:prstTxWarp>
          </a:bodyPr>
          <a:lstStyle/>
          <a:p>
            <a:pPr algn="ctr" eaLnBrk="1" hangingPunct="1"/>
            <a:endParaRPr lang="en-CA" sz="1800">
              <a:solidFill>
                <a:schemeClr val="bg1"/>
              </a:solidFill>
            </a:endParaRPr>
          </a:p>
        </p:txBody>
      </p:sp>
      <p:sp>
        <p:nvSpPr>
          <p:cNvPr id="15370" name="Rectangle 10"/>
          <p:cNvSpPr>
            <a:spLocks noChangeArrowheads="1"/>
          </p:cNvSpPr>
          <p:nvPr/>
        </p:nvSpPr>
        <p:spPr bwMode="auto">
          <a:xfrm>
            <a:off x="1295400" y="4724400"/>
            <a:ext cx="6781800" cy="1828800"/>
          </a:xfrm>
          <a:prstGeom prst="rect">
            <a:avLst/>
          </a:prstGeom>
          <a:noFill/>
          <a:ln w="22225">
            <a:solidFill>
              <a:srgbClr val="006699"/>
            </a:solidFill>
            <a:miter lim="800000"/>
            <a:headEnd/>
            <a:tailEnd/>
          </a:ln>
        </p:spPr>
        <p:txBody>
          <a:bodyPr wrap="none" anchor="ctr">
            <a:prstTxWarp prst="textNoShape">
              <a:avLst/>
            </a:prstTxWarp>
          </a:bodyPr>
          <a:lstStyle/>
          <a:p>
            <a:endParaRPr lang="en-CA"/>
          </a:p>
        </p:txBody>
      </p:sp>
      <p:sp>
        <p:nvSpPr>
          <p:cNvPr id="15371" name="Text Box 11"/>
          <p:cNvSpPr txBox="1">
            <a:spLocks noChangeArrowheads="1"/>
          </p:cNvSpPr>
          <p:nvPr/>
        </p:nvSpPr>
        <p:spPr bwMode="auto">
          <a:xfrm>
            <a:off x="1384300" y="4803775"/>
            <a:ext cx="1849438" cy="5651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rgbClr val="006699"/>
                </a:solidFill>
              </a:rPr>
              <a:t>CORPORATE CULTURE</a:t>
            </a:r>
          </a:p>
          <a:p>
            <a:pPr eaLnBrk="1" hangingPunct="1"/>
            <a:r>
              <a:rPr lang="en-US" sz="1000" b="1">
                <a:solidFill>
                  <a:srgbClr val="006699"/>
                </a:solidFill>
              </a:rPr>
              <a:t>Created by Management</a:t>
            </a:r>
          </a:p>
          <a:p>
            <a:pPr eaLnBrk="1" hangingPunct="1"/>
            <a:r>
              <a:rPr lang="en-US" sz="1000" b="1">
                <a:solidFill>
                  <a:srgbClr val="006699"/>
                </a:solidFill>
              </a:rPr>
              <a:t>Leads to Corporate Actions</a:t>
            </a:r>
          </a:p>
        </p:txBody>
      </p:sp>
      <p:sp>
        <p:nvSpPr>
          <p:cNvPr id="15372" name="Line 12"/>
          <p:cNvSpPr>
            <a:spLocks noChangeShapeType="1"/>
          </p:cNvSpPr>
          <p:nvPr/>
        </p:nvSpPr>
        <p:spPr bwMode="auto">
          <a:xfrm>
            <a:off x="2471738" y="4267200"/>
            <a:ext cx="0" cy="42545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73" name="Line 13"/>
          <p:cNvSpPr>
            <a:spLocks noChangeShapeType="1"/>
          </p:cNvSpPr>
          <p:nvPr/>
        </p:nvSpPr>
        <p:spPr bwMode="auto">
          <a:xfrm>
            <a:off x="2568575" y="2135188"/>
            <a:ext cx="0" cy="36195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74" name="Line 14"/>
          <p:cNvSpPr>
            <a:spLocks noChangeShapeType="1"/>
          </p:cNvSpPr>
          <p:nvPr/>
        </p:nvSpPr>
        <p:spPr bwMode="auto">
          <a:xfrm flipV="1">
            <a:off x="2830513" y="4267200"/>
            <a:ext cx="0" cy="42545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75" name="Line 15"/>
          <p:cNvSpPr>
            <a:spLocks noChangeShapeType="1"/>
          </p:cNvSpPr>
          <p:nvPr/>
        </p:nvSpPr>
        <p:spPr bwMode="auto">
          <a:xfrm flipV="1">
            <a:off x="2927350" y="2135188"/>
            <a:ext cx="0" cy="36195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76" name="Text Box 16"/>
          <p:cNvSpPr txBox="1">
            <a:spLocks noChangeArrowheads="1"/>
          </p:cNvSpPr>
          <p:nvPr/>
        </p:nvSpPr>
        <p:spPr bwMode="auto">
          <a:xfrm>
            <a:off x="2903538" y="4357688"/>
            <a:ext cx="830262" cy="244475"/>
          </a:xfrm>
          <a:prstGeom prst="rect">
            <a:avLst/>
          </a:prstGeom>
          <a:noFill/>
          <a:ln w="9525">
            <a:noFill/>
            <a:miter lim="800000"/>
            <a:headEnd/>
            <a:tailEnd/>
          </a:ln>
        </p:spPr>
        <p:txBody>
          <a:bodyPr>
            <a:prstTxWarp prst="textNoShape">
              <a:avLst/>
            </a:prstTxWarp>
            <a:spAutoFit/>
          </a:bodyPr>
          <a:lstStyle/>
          <a:p>
            <a:r>
              <a:rPr lang="en-US" sz="1000" b="1">
                <a:solidFill>
                  <a:srgbClr val="006699"/>
                </a:solidFill>
              </a:rPr>
              <a:t>Feedback</a:t>
            </a:r>
            <a:endParaRPr lang="en-CA" sz="2400">
              <a:solidFill>
                <a:srgbClr val="006699"/>
              </a:solidFill>
              <a:latin typeface="Times New Roman" pitchFamily="-108" charset="0"/>
            </a:endParaRPr>
          </a:p>
        </p:txBody>
      </p:sp>
      <p:sp>
        <p:nvSpPr>
          <p:cNvPr id="15377" name="Text Box 17"/>
          <p:cNvSpPr txBox="1">
            <a:spLocks noChangeArrowheads="1"/>
          </p:cNvSpPr>
          <p:nvPr/>
        </p:nvSpPr>
        <p:spPr bwMode="auto">
          <a:xfrm>
            <a:off x="1606550" y="4357688"/>
            <a:ext cx="763588" cy="2444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Guidance</a:t>
            </a:r>
            <a:endParaRPr lang="en-CA" sz="1000" b="1">
              <a:solidFill>
                <a:srgbClr val="006699"/>
              </a:solidFill>
            </a:endParaRPr>
          </a:p>
        </p:txBody>
      </p:sp>
      <p:sp>
        <p:nvSpPr>
          <p:cNvPr id="15378" name="Text Box 18"/>
          <p:cNvSpPr txBox="1">
            <a:spLocks noChangeArrowheads="1"/>
          </p:cNvSpPr>
          <p:nvPr/>
        </p:nvSpPr>
        <p:spPr bwMode="auto">
          <a:xfrm>
            <a:off x="1560513" y="2193925"/>
            <a:ext cx="911225" cy="2444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All Interests</a:t>
            </a:r>
            <a:endParaRPr lang="en-CA" sz="1000" b="1">
              <a:solidFill>
                <a:srgbClr val="006699"/>
              </a:solidFill>
            </a:endParaRPr>
          </a:p>
        </p:txBody>
      </p:sp>
      <p:sp>
        <p:nvSpPr>
          <p:cNvPr id="15379" name="Line 19"/>
          <p:cNvSpPr>
            <a:spLocks noChangeShapeType="1"/>
          </p:cNvSpPr>
          <p:nvPr/>
        </p:nvSpPr>
        <p:spPr bwMode="auto">
          <a:xfrm flipH="1">
            <a:off x="5410200" y="5562600"/>
            <a:ext cx="228600" cy="22860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80" name="Line 20"/>
          <p:cNvSpPr>
            <a:spLocks noChangeShapeType="1"/>
          </p:cNvSpPr>
          <p:nvPr/>
        </p:nvSpPr>
        <p:spPr bwMode="auto">
          <a:xfrm flipV="1">
            <a:off x="7202488" y="2066925"/>
            <a:ext cx="0" cy="3419475"/>
          </a:xfrm>
          <a:prstGeom prst="line">
            <a:avLst/>
          </a:prstGeom>
          <a:noFill/>
          <a:ln w="28575">
            <a:solidFill>
              <a:srgbClr val="006699"/>
            </a:solidFill>
            <a:prstDash val="sysDot"/>
            <a:round/>
            <a:headEnd/>
            <a:tailEnd type="triangle" w="med" len="med"/>
          </a:ln>
        </p:spPr>
        <p:txBody>
          <a:bodyPr>
            <a:prstTxWarp prst="textNoShape">
              <a:avLst/>
            </a:prstTxWarp>
          </a:bodyPr>
          <a:lstStyle/>
          <a:p>
            <a:endParaRPr lang="en-US"/>
          </a:p>
        </p:txBody>
      </p:sp>
      <p:sp>
        <p:nvSpPr>
          <p:cNvPr id="15381" name="Line 21"/>
          <p:cNvSpPr>
            <a:spLocks noChangeShapeType="1"/>
          </p:cNvSpPr>
          <p:nvPr/>
        </p:nvSpPr>
        <p:spPr bwMode="auto">
          <a:xfrm flipH="1" flipV="1">
            <a:off x="5486400" y="5943600"/>
            <a:ext cx="990600" cy="0"/>
          </a:xfrm>
          <a:prstGeom prst="line">
            <a:avLst/>
          </a:prstGeom>
          <a:noFill/>
          <a:ln w="38100">
            <a:solidFill>
              <a:srgbClr val="006699"/>
            </a:solidFill>
            <a:round/>
            <a:headEnd/>
            <a:tailEnd type="triangle" w="med" len="med"/>
          </a:ln>
        </p:spPr>
        <p:txBody>
          <a:bodyPr>
            <a:prstTxWarp prst="textNoShape">
              <a:avLst/>
            </a:prstTxWarp>
          </a:bodyPr>
          <a:lstStyle/>
          <a:p>
            <a:endParaRPr lang="en-US"/>
          </a:p>
        </p:txBody>
      </p:sp>
      <p:sp>
        <p:nvSpPr>
          <p:cNvPr id="15382" name="Line 22"/>
          <p:cNvSpPr>
            <a:spLocks noChangeShapeType="1"/>
          </p:cNvSpPr>
          <p:nvPr/>
        </p:nvSpPr>
        <p:spPr bwMode="auto">
          <a:xfrm flipH="1">
            <a:off x="3670300" y="3543300"/>
            <a:ext cx="1739900" cy="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83" name="Line 23"/>
          <p:cNvSpPr>
            <a:spLocks noChangeShapeType="1"/>
          </p:cNvSpPr>
          <p:nvPr/>
        </p:nvSpPr>
        <p:spPr bwMode="auto">
          <a:xfrm flipV="1">
            <a:off x="5768975" y="3886200"/>
            <a:ext cx="0" cy="838200"/>
          </a:xfrm>
          <a:prstGeom prst="line">
            <a:avLst/>
          </a:prstGeom>
          <a:noFill/>
          <a:ln w="28575">
            <a:solidFill>
              <a:srgbClr val="006699"/>
            </a:solidFill>
            <a:prstDash val="sysDot"/>
            <a:round/>
            <a:headEnd/>
            <a:tailEnd type="triangle" w="med" len="med"/>
          </a:ln>
        </p:spPr>
        <p:txBody>
          <a:bodyPr>
            <a:prstTxWarp prst="textNoShape">
              <a:avLst/>
            </a:prstTxWarp>
          </a:bodyPr>
          <a:lstStyle/>
          <a:p>
            <a:endParaRPr lang="en-US"/>
          </a:p>
        </p:txBody>
      </p:sp>
      <p:sp>
        <p:nvSpPr>
          <p:cNvPr id="15384" name="Line 24"/>
          <p:cNvSpPr>
            <a:spLocks noChangeShapeType="1"/>
          </p:cNvSpPr>
          <p:nvPr/>
        </p:nvSpPr>
        <p:spPr bwMode="auto">
          <a:xfrm flipV="1">
            <a:off x="6591300" y="3429000"/>
            <a:ext cx="0" cy="1295400"/>
          </a:xfrm>
          <a:prstGeom prst="line">
            <a:avLst/>
          </a:prstGeom>
          <a:noFill/>
          <a:ln w="28575">
            <a:solidFill>
              <a:srgbClr val="006699"/>
            </a:solidFill>
            <a:prstDash val="sysDot"/>
            <a:round/>
            <a:headEnd/>
            <a:tailEnd type="triangle" w="med" len="med"/>
          </a:ln>
        </p:spPr>
        <p:txBody>
          <a:bodyPr>
            <a:prstTxWarp prst="textNoShape">
              <a:avLst/>
            </a:prstTxWarp>
          </a:bodyPr>
          <a:lstStyle/>
          <a:p>
            <a:endParaRPr lang="en-US"/>
          </a:p>
        </p:txBody>
      </p:sp>
      <p:sp>
        <p:nvSpPr>
          <p:cNvPr id="15385" name="Line 25"/>
          <p:cNvSpPr>
            <a:spLocks noChangeShapeType="1"/>
          </p:cNvSpPr>
          <p:nvPr/>
        </p:nvSpPr>
        <p:spPr bwMode="auto">
          <a:xfrm flipH="1">
            <a:off x="3670300" y="3008313"/>
            <a:ext cx="2501900" cy="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86" name="Line 26"/>
          <p:cNvSpPr>
            <a:spLocks noChangeShapeType="1"/>
          </p:cNvSpPr>
          <p:nvPr/>
        </p:nvSpPr>
        <p:spPr bwMode="auto">
          <a:xfrm flipV="1">
            <a:off x="6591300" y="2066925"/>
            <a:ext cx="0" cy="828675"/>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grpSp>
        <p:nvGrpSpPr>
          <p:cNvPr id="2" name="Group 27"/>
          <p:cNvGrpSpPr>
            <a:grpSpLocks/>
          </p:cNvGrpSpPr>
          <p:nvPr/>
        </p:nvGrpSpPr>
        <p:grpSpPr bwMode="auto">
          <a:xfrm>
            <a:off x="3000375" y="2193925"/>
            <a:ext cx="2498725" cy="549275"/>
            <a:chOff x="1842" y="1391"/>
            <a:chExt cx="1574" cy="346"/>
          </a:xfrm>
        </p:grpSpPr>
        <p:sp>
          <p:nvSpPr>
            <p:cNvPr id="15407" name="Rectangle 28"/>
            <p:cNvSpPr>
              <a:spLocks noChangeArrowheads="1"/>
            </p:cNvSpPr>
            <p:nvPr/>
          </p:nvSpPr>
          <p:spPr bwMode="auto">
            <a:xfrm>
              <a:off x="1842" y="1391"/>
              <a:ext cx="736" cy="154"/>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Accountability =</a:t>
              </a:r>
              <a:endParaRPr lang="en-CA" sz="1000" b="1">
                <a:solidFill>
                  <a:srgbClr val="006699"/>
                </a:solidFill>
              </a:endParaRPr>
            </a:p>
          </p:txBody>
        </p:sp>
        <p:sp>
          <p:nvSpPr>
            <p:cNvPr id="15408" name="Rectangle 29"/>
            <p:cNvSpPr>
              <a:spLocks noChangeArrowheads="1"/>
            </p:cNvSpPr>
            <p:nvPr/>
          </p:nvSpPr>
          <p:spPr bwMode="auto">
            <a:xfrm>
              <a:off x="2509" y="1391"/>
              <a:ext cx="907" cy="346"/>
            </a:xfrm>
            <a:prstGeom prst="rect">
              <a:avLst/>
            </a:prstGeom>
            <a:noFill/>
            <a:ln w="9525">
              <a:noFill/>
              <a:miter lim="800000"/>
              <a:headEnd/>
              <a:tailEnd/>
            </a:ln>
          </p:spPr>
          <p:txBody>
            <a:bodyPr wrap="none">
              <a:prstTxWarp prst="textNoShape">
                <a:avLst/>
              </a:prstTxWarp>
              <a:spAutoFit/>
            </a:bodyPr>
            <a:lstStyle/>
            <a:p>
              <a:pPr algn="ctr" eaLnBrk="1" hangingPunct="1"/>
              <a:r>
                <a:rPr lang="en-US" sz="1000" b="1">
                  <a:solidFill>
                    <a:srgbClr val="006699"/>
                  </a:solidFill>
                </a:rPr>
                <a:t>Financial &amp; Strategic</a:t>
              </a:r>
              <a:br>
                <a:rPr lang="en-US" sz="1000" b="1">
                  <a:solidFill>
                    <a:srgbClr val="006699"/>
                  </a:solidFill>
                </a:rPr>
              </a:br>
              <a:r>
                <a:rPr lang="en-US" sz="1000" b="1">
                  <a:solidFill>
                    <a:srgbClr val="006699"/>
                  </a:solidFill>
                </a:rPr>
                <a:t>including</a:t>
              </a:r>
              <a:br>
                <a:rPr lang="en-US" sz="1000" b="1">
                  <a:solidFill>
                    <a:srgbClr val="006699"/>
                  </a:solidFill>
                </a:rPr>
              </a:br>
              <a:r>
                <a:rPr lang="en-US" sz="1000" b="1">
                  <a:solidFill>
                    <a:srgbClr val="006699"/>
                  </a:solidFill>
                </a:rPr>
                <a:t>Ethical &amp; Legal</a:t>
              </a:r>
            </a:p>
          </p:txBody>
        </p:sp>
      </p:grpSp>
      <p:sp>
        <p:nvSpPr>
          <p:cNvPr id="15388" name="Rectangle 30"/>
          <p:cNvSpPr>
            <a:spLocks noChangeArrowheads="1"/>
          </p:cNvSpPr>
          <p:nvPr/>
        </p:nvSpPr>
        <p:spPr bwMode="auto">
          <a:xfrm>
            <a:off x="1627188" y="2609850"/>
            <a:ext cx="2043112" cy="1504950"/>
          </a:xfrm>
          <a:prstGeom prst="rect">
            <a:avLst/>
          </a:prstGeom>
          <a:solidFill>
            <a:srgbClr val="006699"/>
          </a:solidFill>
          <a:ln w="9525">
            <a:solidFill>
              <a:srgbClr val="006699"/>
            </a:solidFill>
            <a:miter lim="800000"/>
            <a:headEnd/>
            <a:tailEnd/>
          </a:ln>
        </p:spPr>
        <p:txBody>
          <a:bodyPr wrap="none" anchor="ctr">
            <a:prstTxWarp prst="textNoShape">
              <a:avLst/>
            </a:prstTxWarp>
            <a:spAutoFit/>
          </a:bodyPr>
          <a:lstStyle/>
          <a:p>
            <a:pPr eaLnBrk="1" hangingPunct="1">
              <a:tabLst>
                <a:tab pos="635000" algn="l"/>
              </a:tabLst>
            </a:pPr>
            <a:endParaRPr lang="en-US" sz="1100" b="1">
              <a:solidFill>
                <a:schemeClr val="bg1"/>
              </a:solidFill>
            </a:endParaRPr>
          </a:p>
          <a:p>
            <a:pPr eaLnBrk="1" hangingPunct="1">
              <a:tabLst>
                <a:tab pos="635000" algn="l"/>
              </a:tabLst>
            </a:pPr>
            <a:endParaRPr lang="en-US" sz="1100" b="1">
              <a:solidFill>
                <a:schemeClr val="bg1"/>
              </a:solidFill>
            </a:endParaRPr>
          </a:p>
          <a:p>
            <a:pPr eaLnBrk="1" hangingPunct="1">
              <a:tabLst>
                <a:tab pos="635000" algn="l"/>
              </a:tabLst>
            </a:pPr>
            <a:r>
              <a:rPr lang="en-US" sz="1000" b="1">
                <a:solidFill>
                  <a:schemeClr val="bg1"/>
                </a:solidFill>
              </a:rPr>
              <a:t>Sets	Vision, Mission,</a:t>
            </a:r>
          </a:p>
          <a:p>
            <a:pPr eaLnBrk="1" hangingPunct="1">
              <a:tabLst>
                <a:tab pos="635000" algn="l"/>
              </a:tabLst>
            </a:pPr>
            <a:r>
              <a:rPr lang="en-US" sz="1000" b="1">
                <a:solidFill>
                  <a:schemeClr val="bg1"/>
                </a:solidFill>
              </a:rPr>
              <a:t>	Strategy, Policies,</a:t>
            </a:r>
          </a:p>
          <a:p>
            <a:pPr eaLnBrk="1" hangingPunct="1">
              <a:tabLst>
                <a:tab pos="635000" algn="l"/>
              </a:tabLst>
            </a:pPr>
            <a:r>
              <a:rPr lang="en-US" sz="1000" b="1">
                <a:solidFill>
                  <a:schemeClr val="bg1"/>
                </a:solidFill>
              </a:rPr>
              <a:t>	Codes, Compliance,</a:t>
            </a:r>
          </a:p>
          <a:p>
            <a:pPr eaLnBrk="1" hangingPunct="1">
              <a:tabLst>
                <a:tab pos="635000" algn="l"/>
              </a:tabLst>
            </a:pPr>
            <a:r>
              <a:rPr lang="en-US" sz="1000" b="1">
                <a:solidFill>
                  <a:schemeClr val="bg1"/>
                </a:solidFill>
              </a:rPr>
              <a:t>	Feedback,</a:t>
            </a:r>
            <a:br>
              <a:rPr lang="en-US" sz="1000" b="1">
                <a:solidFill>
                  <a:schemeClr val="bg1"/>
                </a:solidFill>
              </a:rPr>
            </a:br>
            <a:r>
              <a:rPr lang="en-US" sz="1000" b="1">
                <a:solidFill>
                  <a:schemeClr val="bg1"/>
                </a:solidFill>
              </a:rPr>
              <a:t>	Compensation</a:t>
            </a:r>
          </a:p>
          <a:p>
            <a:pPr eaLnBrk="1" hangingPunct="1">
              <a:tabLst>
                <a:tab pos="635000" algn="l"/>
              </a:tabLst>
            </a:pPr>
            <a:endParaRPr lang="en-US" sz="1000" b="1">
              <a:solidFill>
                <a:schemeClr val="bg1"/>
              </a:solidFill>
            </a:endParaRPr>
          </a:p>
          <a:p>
            <a:pPr eaLnBrk="1" hangingPunct="1">
              <a:tabLst>
                <a:tab pos="635000" algn="l"/>
              </a:tabLst>
            </a:pPr>
            <a:r>
              <a:rPr lang="en-US" sz="1000" b="1">
                <a:solidFill>
                  <a:schemeClr val="bg1"/>
                </a:solidFill>
              </a:rPr>
              <a:t>Appoints	CEO, CFO</a:t>
            </a:r>
            <a:endParaRPr lang="en-US" sz="1000"/>
          </a:p>
        </p:txBody>
      </p:sp>
      <p:sp>
        <p:nvSpPr>
          <p:cNvPr id="15389" name="Rectangle 31"/>
          <p:cNvSpPr>
            <a:spLocks noChangeArrowheads="1"/>
          </p:cNvSpPr>
          <p:nvPr/>
        </p:nvSpPr>
        <p:spPr bwMode="auto">
          <a:xfrm>
            <a:off x="1752600" y="2662238"/>
            <a:ext cx="1790700" cy="2603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chemeClr val="bg1"/>
                </a:solidFill>
              </a:rPr>
              <a:t>BOARD OF DIRECTORS</a:t>
            </a:r>
          </a:p>
        </p:txBody>
      </p:sp>
      <p:cxnSp>
        <p:nvCxnSpPr>
          <p:cNvPr id="15390" name="AutoShape 32"/>
          <p:cNvCxnSpPr>
            <a:cxnSpLocks noChangeShapeType="1"/>
          </p:cNvCxnSpPr>
          <p:nvPr/>
        </p:nvCxnSpPr>
        <p:spPr bwMode="auto">
          <a:xfrm rot="5400000" flipH="1">
            <a:off x="3224212" y="4256088"/>
            <a:ext cx="2365375" cy="1473200"/>
          </a:xfrm>
          <a:prstGeom prst="bentConnector2">
            <a:avLst/>
          </a:prstGeom>
          <a:noFill/>
          <a:ln w="28575">
            <a:solidFill>
              <a:srgbClr val="006699"/>
            </a:solidFill>
            <a:miter lim="800000"/>
            <a:headEnd/>
            <a:tailEnd type="triangle" w="med" len="med"/>
          </a:ln>
        </p:spPr>
      </p:cxnSp>
      <p:cxnSp>
        <p:nvCxnSpPr>
          <p:cNvPr id="15391" name="AutoShape 34"/>
          <p:cNvCxnSpPr>
            <a:cxnSpLocks noChangeShapeType="1"/>
            <a:stCxn id="15405" idx="2"/>
            <a:endCxn id="15371" idx="2"/>
          </p:cNvCxnSpPr>
          <p:nvPr/>
        </p:nvCxnSpPr>
        <p:spPr bwMode="auto">
          <a:xfrm rot="10800000">
            <a:off x="2309813" y="5368925"/>
            <a:ext cx="2490787" cy="688975"/>
          </a:xfrm>
          <a:prstGeom prst="bentConnector2">
            <a:avLst/>
          </a:prstGeom>
          <a:noFill/>
          <a:ln w="22225" cap="rnd">
            <a:solidFill>
              <a:srgbClr val="006699"/>
            </a:solidFill>
            <a:prstDash val="sysDot"/>
            <a:miter lim="800000"/>
            <a:headEnd/>
            <a:tailEnd type="triangle" w="med" len="med"/>
          </a:ln>
        </p:spPr>
      </p:cxnSp>
      <p:sp>
        <p:nvSpPr>
          <p:cNvPr id="15392" name="Rectangle 35"/>
          <p:cNvSpPr>
            <a:spLocks noChangeArrowheads="1"/>
          </p:cNvSpPr>
          <p:nvPr/>
        </p:nvSpPr>
        <p:spPr bwMode="auto">
          <a:xfrm>
            <a:off x="6238875" y="2809875"/>
            <a:ext cx="706438" cy="396875"/>
          </a:xfrm>
          <a:prstGeom prst="rect">
            <a:avLst/>
          </a:prstGeom>
          <a:noFill/>
          <a:ln w="9525">
            <a:noFill/>
            <a:miter lim="800000"/>
            <a:headEnd/>
            <a:tailEnd/>
          </a:ln>
        </p:spPr>
        <p:txBody>
          <a:bodyPr wrap="none" anchor="ctr">
            <a:prstTxWarp prst="textNoShape">
              <a:avLst/>
            </a:prstTxWarp>
            <a:spAutoFit/>
          </a:bodyPr>
          <a:lstStyle/>
          <a:p>
            <a:pPr algn="ctr" eaLnBrk="1" hangingPunct="1"/>
            <a:r>
              <a:rPr lang="en-US" sz="1000" b="1">
                <a:solidFill>
                  <a:schemeClr val="bg1"/>
                </a:solidFill>
              </a:rPr>
              <a:t>External</a:t>
            </a:r>
          </a:p>
          <a:p>
            <a:pPr algn="ctr" eaLnBrk="1" hangingPunct="1"/>
            <a:r>
              <a:rPr lang="en-US" sz="1000" b="1">
                <a:solidFill>
                  <a:schemeClr val="bg1"/>
                </a:solidFill>
              </a:rPr>
              <a:t>Auditors</a:t>
            </a:r>
            <a:endParaRPr lang="en-US" sz="1800"/>
          </a:p>
        </p:txBody>
      </p:sp>
      <p:sp>
        <p:nvSpPr>
          <p:cNvPr id="15393" name="Rectangle 36"/>
          <p:cNvSpPr>
            <a:spLocks noChangeArrowheads="1"/>
          </p:cNvSpPr>
          <p:nvPr/>
        </p:nvSpPr>
        <p:spPr bwMode="auto">
          <a:xfrm>
            <a:off x="5422900" y="3421063"/>
            <a:ext cx="692150" cy="2444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chemeClr val="bg1"/>
                </a:solidFill>
              </a:rPr>
              <a:t>Lawyers</a:t>
            </a:r>
            <a:endParaRPr lang="en-US" sz="1800"/>
          </a:p>
        </p:txBody>
      </p:sp>
      <p:sp>
        <p:nvSpPr>
          <p:cNvPr id="15394" name="Rectangle 37"/>
          <p:cNvSpPr>
            <a:spLocks noChangeArrowheads="1"/>
          </p:cNvSpPr>
          <p:nvPr/>
        </p:nvSpPr>
        <p:spPr bwMode="auto">
          <a:xfrm>
            <a:off x="3492500" y="5084763"/>
            <a:ext cx="1066800" cy="762000"/>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5395" name="Rectangle 38"/>
          <p:cNvSpPr>
            <a:spLocks noChangeArrowheads="1"/>
          </p:cNvSpPr>
          <p:nvPr/>
        </p:nvSpPr>
        <p:spPr bwMode="auto">
          <a:xfrm>
            <a:off x="3635375" y="5229225"/>
            <a:ext cx="808038" cy="396875"/>
          </a:xfrm>
          <a:prstGeom prst="rect">
            <a:avLst/>
          </a:prstGeom>
          <a:noFill/>
          <a:ln w="9525">
            <a:noFill/>
            <a:miter lim="800000"/>
            <a:headEnd/>
            <a:tailEnd/>
          </a:ln>
        </p:spPr>
        <p:txBody>
          <a:bodyPr>
            <a:prstTxWarp prst="textNoShape">
              <a:avLst/>
            </a:prstTxWarp>
            <a:spAutoFit/>
          </a:bodyPr>
          <a:lstStyle/>
          <a:p>
            <a:pPr algn="ctr" eaLnBrk="1" hangingPunct="1"/>
            <a:r>
              <a:rPr lang="en-US" sz="1000" b="1">
                <a:solidFill>
                  <a:schemeClr val="bg1"/>
                </a:solidFill>
              </a:rPr>
              <a:t>Financial</a:t>
            </a:r>
          </a:p>
          <a:p>
            <a:pPr algn="ctr" eaLnBrk="1" hangingPunct="1"/>
            <a:r>
              <a:rPr lang="en-US" sz="1000" b="1">
                <a:solidFill>
                  <a:schemeClr val="bg1"/>
                </a:solidFill>
              </a:rPr>
              <a:t>Reports</a:t>
            </a:r>
            <a:endParaRPr lang="en-US" sz="1800"/>
          </a:p>
        </p:txBody>
      </p:sp>
      <p:grpSp>
        <p:nvGrpSpPr>
          <p:cNvPr id="3" name="Group 39"/>
          <p:cNvGrpSpPr>
            <a:grpSpLocks/>
          </p:cNvGrpSpPr>
          <p:nvPr/>
        </p:nvGrpSpPr>
        <p:grpSpPr bwMode="auto">
          <a:xfrm>
            <a:off x="4800600" y="5715000"/>
            <a:ext cx="685800" cy="685800"/>
            <a:chOff x="2936" y="3754"/>
            <a:chExt cx="432" cy="432"/>
          </a:xfrm>
        </p:grpSpPr>
        <p:sp>
          <p:nvSpPr>
            <p:cNvPr id="15405" name="Oval 40"/>
            <p:cNvSpPr>
              <a:spLocks noChangeArrowheads="1"/>
            </p:cNvSpPr>
            <p:nvPr/>
          </p:nvSpPr>
          <p:spPr bwMode="auto">
            <a:xfrm>
              <a:off x="2936" y="3754"/>
              <a:ext cx="432" cy="432"/>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406" name="Rectangle 41"/>
            <p:cNvSpPr>
              <a:spLocks noChangeArrowheads="1"/>
            </p:cNvSpPr>
            <p:nvPr/>
          </p:nvSpPr>
          <p:spPr bwMode="auto">
            <a:xfrm>
              <a:off x="2965" y="3845"/>
              <a:ext cx="374" cy="250"/>
            </a:xfrm>
            <a:prstGeom prst="rect">
              <a:avLst/>
            </a:prstGeom>
            <a:noFill/>
            <a:ln w="9525">
              <a:noFill/>
              <a:miter lim="800000"/>
              <a:headEnd/>
              <a:tailEnd/>
            </a:ln>
          </p:spPr>
          <p:txBody>
            <a:bodyPr wrap="none" anchor="ctr">
              <a:prstTxWarp prst="textNoShape">
                <a:avLst/>
              </a:prstTxWarp>
              <a:spAutoFit/>
            </a:bodyPr>
            <a:lstStyle/>
            <a:p>
              <a:pPr algn="ctr" eaLnBrk="1" hangingPunct="1"/>
              <a:r>
                <a:rPr lang="en-US" sz="1000" b="1">
                  <a:solidFill>
                    <a:schemeClr val="bg1"/>
                  </a:solidFill>
                </a:rPr>
                <a:t>Ethics</a:t>
              </a:r>
            </a:p>
            <a:p>
              <a:pPr algn="ctr" eaLnBrk="1" hangingPunct="1"/>
              <a:r>
                <a:rPr lang="en-US" sz="1000" b="1">
                  <a:solidFill>
                    <a:schemeClr val="bg1"/>
                  </a:solidFill>
                </a:rPr>
                <a:t>Officer</a:t>
              </a:r>
              <a:endParaRPr lang="en-US" sz="1800"/>
            </a:p>
          </p:txBody>
        </p:sp>
      </p:grpSp>
      <p:grpSp>
        <p:nvGrpSpPr>
          <p:cNvPr id="4" name="Group 42"/>
          <p:cNvGrpSpPr>
            <a:grpSpLocks/>
          </p:cNvGrpSpPr>
          <p:nvPr/>
        </p:nvGrpSpPr>
        <p:grpSpPr bwMode="auto">
          <a:xfrm>
            <a:off x="5638800" y="4953000"/>
            <a:ext cx="685800" cy="685800"/>
            <a:chOff x="3412" y="3039"/>
            <a:chExt cx="432" cy="432"/>
          </a:xfrm>
        </p:grpSpPr>
        <p:sp>
          <p:nvSpPr>
            <p:cNvPr id="15403" name="Oval 43"/>
            <p:cNvSpPr>
              <a:spLocks noChangeArrowheads="1"/>
            </p:cNvSpPr>
            <p:nvPr/>
          </p:nvSpPr>
          <p:spPr bwMode="auto">
            <a:xfrm>
              <a:off x="3412" y="3039"/>
              <a:ext cx="432" cy="432"/>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404" name="Rectangle 44"/>
            <p:cNvSpPr>
              <a:spLocks noChangeArrowheads="1"/>
            </p:cNvSpPr>
            <p:nvPr/>
          </p:nvSpPr>
          <p:spPr bwMode="auto">
            <a:xfrm>
              <a:off x="3416" y="3130"/>
              <a:ext cx="427" cy="250"/>
            </a:xfrm>
            <a:prstGeom prst="rect">
              <a:avLst/>
            </a:prstGeom>
            <a:noFill/>
            <a:ln w="9525">
              <a:noFill/>
              <a:miter lim="800000"/>
              <a:headEnd/>
              <a:tailEnd/>
            </a:ln>
          </p:spPr>
          <p:txBody>
            <a:bodyPr wrap="none" anchor="ctr">
              <a:prstTxWarp prst="textNoShape">
                <a:avLst/>
              </a:prstTxWarp>
              <a:spAutoFit/>
            </a:bodyPr>
            <a:lstStyle/>
            <a:p>
              <a:pPr algn="ctr" eaLnBrk="1" hangingPunct="1"/>
              <a:r>
                <a:rPr lang="en-US" sz="1000" b="1">
                  <a:solidFill>
                    <a:schemeClr val="bg1"/>
                  </a:solidFill>
                </a:rPr>
                <a:t>Whistle-</a:t>
              </a:r>
            </a:p>
            <a:p>
              <a:pPr algn="ctr" eaLnBrk="1" hangingPunct="1"/>
              <a:r>
                <a:rPr lang="en-US" sz="1000" b="1">
                  <a:solidFill>
                    <a:schemeClr val="bg1"/>
                  </a:solidFill>
                </a:rPr>
                <a:t>Blowers</a:t>
              </a:r>
              <a:endParaRPr lang="en-US" sz="1800"/>
            </a:p>
          </p:txBody>
        </p:sp>
      </p:grpSp>
      <p:grpSp>
        <p:nvGrpSpPr>
          <p:cNvPr id="5" name="Group 45"/>
          <p:cNvGrpSpPr>
            <a:grpSpLocks/>
          </p:cNvGrpSpPr>
          <p:nvPr/>
        </p:nvGrpSpPr>
        <p:grpSpPr bwMode="auto">
          <a:xfrm>
            <a:off x="6556375" y="5029200"/>
            <a:ext cx="1292225" cy="1292225"/>
            <a:chOff x="3848" y="3322"/>
            <a:chExt cx="814" cy="814"/>
          </a:xfrm>
        </p:grpSpPr>
        <p:sp>
          <p:nvSpPr>
            <p:cNvPr id="15401" name="Oval 46"/>
            <p:cNvSpPr>
              <a:spLocks noChangeArrowheads="1"/>
            </p:cNvSpPr>
            <p:nvPr/>
          </p:nvSpPr>
          <p:spPr bwMode="auto">
            <a:xfrm>
              <a:off x="3848" y="3322"/>
              <a:ext cx="814" cy="814"/>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402" name="Rectangle 47"/>
            <p:cNvSpPr>
              <a:spLocks noChangeArrowheads="1"/>
            </p:cNvSpPr>
            <p:nvPr/>
          </p:nvSpPr>
          <p:spPr bwMode="auto">
            <a:xfrm>
              <a:off x="3877" y="3508"/>
              <a:ext cx="756" cy="442"/>
            </a:xfrm>
            <a:prstGeom prst="rect">
              <a:avLst/>
            </a:prstGeom>
            <a:noFill/>
            <a:ln w="9525">
              <a:noFill/>
              <a:miter lim="800000"/>
              <a:headEnd/>
              <a:tailEnd/>
            </a:ln>
          </p:spPr>
          <p:txBody>
            <a:bodyPr wrap="none" anchor="ctr">
              <a:prstTxWarp prst="textNoShape">
                <a:avLst/>
              </a:prstTxWarp>
              <a:spAutoFit/>
            </a:bodyPr>
            <a:lstStyle/>
            <a:p>
              <a:pPr algn="ctr" eaLnBrk="1" hangingPunct="1"/>
              <a:r>
                <a:rPr lang="en-US" sz="1000" b="1">
                  <a:solidFill>
                    <a:schemeClr val="bg1"/>
                  </a:solidFill>
                </a:rPr>
                <a:t>Professional</a:t>
              </a:r>
            </a:p>
            <a:p>
              <a:pPr algn="ctr" eaLnBrk="1" hangingPunct="1"/>
              <a:r>
                <a:rPr lang="en-US" sz="1000" b="1">
                  <a:solidFill>
                    <a:schemeClr val="bg1"/>
                  </a:solidFill>
                </a:rPr>
                <a:t>Accountants</a:t>
              </a:r>
            </a:p>
            <a:p>
              <a:pPr algn="ctr" eaLnBrk="1" hangingPunct="1"/>
              <a:r>
                <a:rPr lang="en-US" sz="1000" b="1">
                  <a:solidFill>
                    <a:schemeClr val="bg1"/>
                  </a:solidFill>
                </a:rPr>
                <a:t>Including</a:t>
              </a:r>
            </a:p>
            <a:p>
              <a:pPr algn="ctr" eaLnBrk="1" hangingPunct="1"/>
              <a:r>
                <a:rPr lang="en-US" sz="1000" b="1">
                  <a:solidFill>
                    <a:schemeClr val="bg1"/>
                  </a:solidFill>
                </a:rPr>
                <a:t>Internal Auditors</a:t>
              </a:r>
            </a:p>
          </p:txBody>
        </p:sp>
      </p:grpSp>
      <p:sp>
        <p:nvSpPr>
          <p:cNvPr id="15399" name="Line 50"/>
          <p:cNvSpPr>
            <a:spLocks noChangeShapeType="1"/>
          </p:cNvSpPr>
          <p:nvPr/>
        </p:nvSpPr>
        <p:spPr bwMode="auto">
          <a:xfrm flipV="1">
            <a:off x="4067175" y="4076700"/>
            <a:ext cx="0" cy="1008063"/>
          </a:xfrm>
          <a:prstGeom prst="line">
            <a:avLst/>
          </a:prstGeom>
          <a:noFill/>
          <a:ln w="25400">
            <a:solidFill>
              <a:schemeClr val="accent2"/>
            </a:solidFill>
            <a:round/>
            <a:headEnd/>
            <a:tailEnd/>
          </a:ln>
        </p:spPr>
        <p:txBody>
          <a:bodyPr>
            <a:prstTxWarp prst="textNoShape">
              <a:avLst/>
            </a:prstTxWarp>
          </a:bodyPr>
          <a:lstStyle/>
          <a:p>
            <a:endParaRPr lang="en-US"/>
          </a:p>
        </p:txBody>
      </p:sp>
      <p:sp>
        <p:nvSpPr>
          <p:cNvPr id="15400" name="Line 51"/>
          <p:cNvSpPr>
            <a:spLocks noChangeShapeType="1"/>
          </p:cNvSpPr>
          <p:nvPr/>
        </p:nvSpPr>
        <p:spPr bwMode="auto">
          <a:xfrm flipH="1">
            <a:off x="3708400" y="4076700"/>
            <a:ext cx="360363" cy="0"/>
          </a:xfrm>
          <a:prstGeom prst="line">
            <a:avLst/>
          </a:prstGeom>
          <a:noFill/>
          <a:ln w="25400">
            <a:solidFill>
              <a:schemeClr val="accent2"/>
            </a:solidFill>
            <a:round/>
            <a:headEnd/>
            <a:tailEnd type="triangle" w="med" len="med"/>
          </a:ln>
        </p:spPr>
        <p:txBody>
          <a:bodyPr>
            <a:prstTxWarp prst="textNoShape">
              <a:avLst/>
            </a:prstTxWarp>
          </a:bodyPr>
          <a:lstStyle/>
          <a:p>
            <a:endParaRPr lang="en-US"/>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Map of Corporate Stakeholder Accountability</a:t>
            </a:r>
            <a:endParaRPr lang="en-US" dirty="0"/>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Rectangle 38"/>
          <p:cNvSpPr>
            <a:spLocks noChangeArrowheads="1"/>
          </p:cNvSpPr>
          <p:nvPr/>
        </p:nvSpPr>
        <p:spPr bwMode="auto">
          <a:xfrm>
            <a:off x="950913" y="1371600"/>
            <a:ext cx="7202487" cy="4724400"/>
          </a:xfrm>
          <a:prstGeom prst="rect">
            <a:avLst/>
          </a:prstGeom>
          <a:noFill/>
          <a:ln w="19050">
            <a:solidFill>
              <a:schemeClr val="tx1"/>
            </a:solidFill>
            <a:miter lim="800000"/>
            <a:headEnd/>
            <a:tailEnd/>
          </a:ln>
        </p:spPr>
        <p:txBody>
          <a:bodyPr wrap="none" anchor="ctr">
            <a:prstTxWarp prst="textNoShape">
              <a:avLst/>
            </a:prstTxWarp>
          </a:bodyPr>
          <a:lstStyle/>
          <a:p>
            <a:endParaRPr lang="en-CA"/>
          </a:p>
        </p:txBody>
      </p:sp>
      <p:sp>
        <p:nvSpPr>
          <p:cNvPr id="16390" name="Oval 39"/>
          <p:cNvSpPr>
            <a:spLocks noChangeArrowheads="1"/>
          </p:cNvSpPr>
          <p:nvPr/>
        </p:nvSpPr>
        <p:spPr bwMode="auto">
          <a:xfrm>
            <a:off x="3465513" y="2514600"/>
            <a:ext cx="2057400" cy="1981200"/>
          </a:xfrm>
          <a:prstGeom prst="ellipse">
            <a:avLst/>
          </a:prstGeom>
          <a:solidFill>
            <a:schemeClr val="accent1"/>
          </a:solidFill>
          <a:ln w="19050">
            <a:solidFill>
              <a:schemeClr val="tx1"/>
            </a:solidFill>
            <a:round/>
            <a:headEnd/>
            <a:tailEnd/>
          </a:ln>
        </p:spPr>
        <p:txBody>
          <a:bodyPr wrap="none" anchor="ctr">
            <a:prstTxWarp prst="textNoShape">
              <a:avLst/>
            </a:prstTxWarp>
          </a:bodyPr>
          <a:lstStyle/>
          <a:p>
            <a:endParaRPr lang="en-CA"/>
          </a:p>
        </p:txBody>
      </p:sp>
      <p:sp>
        <p:nvSpPr>
          <p:cNvPr id="16391" name="Text Box 40"/>
          <p:cNvSpPr txBox="1">
            <a:spLocks noChangeArrowheads="1"/>
          </p:cNvSpPr>
          <p:nvPr/>
        </p:nvSpPr>
        <p:spPr bwMode="auto">
          <a:xfrm>
            <a:off x="3581400" y="1600200"/>
            <a:ext cx="1828800" cy="355600"/>
          </a:xfrm>
          <a:prstGeom prst="rect">
            <a:avLst/>
          </a:prstGeom>
          <a:solidFill>
            <a:srgbClr val="006C38"/>
          </a:solidFill>
          <a:ln w="19050">
            <a:solidFill>
              <a:schemeClr val="tx1"/>
            </a:solidFill>
            <a:miter lim="800000"/>
            <a:headEnd/>
            <a:tailEnd/>
          </a:ln>
        </p:spPr>
        <p:txBody>
          <a:bodyPr anchor="ctr">
            <a:prstTxWarp prst="textNoShape">
              <a:avLst/>
            </a:prstTxWarp>
            <a:spAutoFit/>
          </a:bodyPr>
          <a:lstStyle/>
          <a:p>
            <a:pPr algn="ctr"/>
            <a:r>
              <a:rPr lang="en-US" sz="1600" b="1">
                <a:solidFill>
                  <a:schemeClr val="bg1"/>
                </a:solidFill>
              </a:rPr>
              <a:t>Shareholders</a:t>
            </a:r>
            <a:endParaRPr lang="en-US" sz="1600" b="1"/>
          </a:p>
        </p:txBody>
      </p:sp>
      <p:sp>
        <p:nvSpPr>
          <p:cNvPr id="16392" name="Text Box 41"/>
          <p:cNvSpPr txBox="1">
            <a:spLocks noChangeArrowheads="1"/>
          </p:cNvSpPr>
          <p:nvPr/>
        </p:nvSpPr>
        <p:spPr bwMode="auto">
          <a:xfrm>
            <a:off x="1371600" y="2362200"/>
            <a:ext cx="1676400" cy="355600"/>
          </a:xfrm>
          <a:prstGeom prst="rect">
            <a:avLst/>
          </a:prstGeom>
          <a:solidFill>
            <a:srgbClr val="66FF33"/>
          </a:solidFill>
          <a:ln w="19050">
            <a:solidFill>
              <a:schemeClr val="tx1"/>
            </a:solidFill>
            <a:miter lim="800000"/>
            <a:headEnd/>
            <a:tailEnd/>
          </a:ln>
        </p:spPr>
        <p:txBody>
          <a:bodyPr>
            <a:prstTxWarp prst="textNoShape">
              <a:avLst/>
            </a:prstTxWarp>
            <a:spAutoFit/>
          </a:bodyPr>
          <a:lstStyle/>
          <a:p>
            <a:pPr algn="ctr"/>
            <a:r>
              <a:rPr lang="en-US" sz="1600" b="1"/>
              <a:t>Activists</a:t>
            </a:r>
          </a:p>
        </p:txBody>
      </p:sp>
      <p:sp>
        <p:nvSpPr>
          <p:cNvPr id="16393" name="Text Box 42"/>
          <p:cNvSpPr txBox="1">
            <a:spLocks noChangeArrowheads="1"/>
          </p:cNvSpPr>
          <p:nvPr/>
        </p:nvSpPr>
        <p:spPr bwMode="auto">
          <a:xfrm>
            <a:off x="1268413" y="3298825"/>
            <a:ext cx="1511300" cy="355600"/>
          </a:xfrm>
          <a:prstGeom prst="rect">
            <a:avLst/>
          </a:prstGeom>
          <a:solidFill>
            <a:srgbClr val="66FF33"/>
          </a:solidFill>
          <a:ln w="19050">
            <a:solidFill>
              <a:schemeClr val="tx1"/>
            </a:solidFill>
            <a:miter lim="800000"/>
            <a:headEnd/>
            <a:tailEnd/>
          </a:ln>
        </p:spPr>
        <p:txBody>
          <a:bodyPr wrap="none">
            <a:prstTxWarp prst="textNoShape">
              <a:avLst/>
            </a:prstTxWarp>
            <a:spAutoFit/>
          </a:bodyPr>
          <a:lstStyle/>
          <a:p>
            <a:pPr algn="ctr"/>
            <a:r>
              <a:rPr lang="en-US" sz="1600" b="1"/>
              <a:t>Governments</a:t>
            </a:r>
          </a:p>
        </p:txBody>
      </p:sp>
      <p:sp>
        <p:nvSpPr>
          <p:cNvPr id="16394" name="Text Box 43"/>
          <p:cNvSpPr txBox="1">
            <a:spLocks noChangeArrowheads="1"/>
          </p:cNvSpPr>
          <p:nvPr/>
        </p:nvSpPr>
        <p:spPr bwMode="auto">
          <a:xfrm>
            <a:off x="1295400" y="3994150"/>
            <a:ext cx="1600200" cy="600075"/>
          </a:xfrm>
          <a:prstGeom prst="rect">
            <a:avLst/>
          </a:prstGeom>
          <a:solidFill>
            <a:srgbClr val="66FF33"/>
          </a:solidFill>
          <a:ln w="19050">
            <a:solidFill>
              <a:schemeClr val="tx1"/>
            </a:solidFill>
            <a:miter lim="800000"/>
            <a:headEnd/>
            <a:tailEnd/>
          </a:ln>
        </p:spPr>
        <p:txBody>
          <a:bodyPr anchor="ctr">
            <a:prstTxWarp prst="textNoShape">
              <a:avLst/>
            </a:prstTxWarp>
            <a:spAutoFit/>
          </a:bodyPr>
          <a:lstStyle/>
          <a:p>
            <a:pPr algn="ctr"/>
            <a:r>
              <a:rPr lang="en-US" sz="1600" b="1"/>
              <a:t>Lenders &amp; Creditors</a:t>
            </a:r>
          </a:p>
        </p:txBody>
      </p:sp>
      <p:sp>
        <p:nvSpPr>
          <p:cNvPr id="16395" name="Text Box 44"/>
          <p:cNvSpPr txBox="1">
            <a:spLocks noChangeArrowheads="1"/>
          </p:cNvSpPr>
          <p:nvPr/>
        </p:nvSpPr>
        <p:spPr bwMode="auto">
          <a:xfrm>
            <a:off x="1919288" y="4826000"/>
            <a:ext cx="1509712" cy="355600"/>
          </a:xfrm>
          <a:prstGeom prst="rect">
            <a:avLst/>
          </a:prstGeom>
          <a:solidFill>
            <a:srgbClr val="66FF33"/>
          </a:solidFill>
          <a:ln w="19050">
            <a:solidFill>
              <a:schemeClr val="tx1"/>
            </a:solidFill>
            <a:miter lim="800000"/>
            <a:headEnd/>
            <a:tailEnd/>
          </a:ln>
        </p:spPr>
        <p:txBody>
          <a:bodyPr anchor="ctr">
            <a:prstTxWarp prst="textNoShape">
              <a:avLst/>
            </a:prstTxWarp>
            <a:spAutoFit/>
          </a:bodyPr>
          <a:lstStyle/>
          <a:p>
            <a:pPr algn="ctr"/>
            <a:r>
              <a:rPr lang="en-US" sz="1600" b="1"/>
              <a:t>Competitors</a:t>
            </a:r>
          </a:p>
        </p:txBody>
      </p:sp>
      <p:sp>
        <p:nvSpPr>
          <p:cNvPr id="16396" name="Text Box 45"/>
          <p:cNvSpPr txBox="1">
            <a:spLocks noChangeArrowheads="1"/>
          </p:cNvSpPr>
          <p:nvPr/>
        </p:nvSpPr>
        <p:spPr bwMode="auto">
          <a:xfrm>
            <a:off x="6019800" y="4140200"/>
            <a:ext cx="1524000" cy="355600"/>
          </a:xfrm>
          <a:prstGeom prst="rect">
            <a:avLst/>
          </a:prstGeom>
          <a:solidFill>
            <a:srgbClr val="66FF33"/>
          </a:solidFill>
          <a:ln w="19050">
            <a:solidFill>
              <a:schemeClr val="tx1"/>
            </a:solidFill>
            <a:miter lim="800000"/>
            <a:headEnd/>
            <a:tailEnd/>
          </a:ln>
        </p:spPr>
        <p:txBody>
          <a:bodyPr anchor="ctr">
            <a:prstTxWarp prst="textNoShape">
              <a:avLst/>
            </a:prstTxWarp>
            <a:spAutoFit/>
          </a:bodyPr>
          <a:lstStyle/>
          <a:p>
            <a:pPr algn="ctr"/>
            <a:r>
              <a:rPr lang="en-US" sz="1600" b="1"/>
              <a:t>Suppliers</a:t>
            </a:r>
          </a:p>
        </p:txBody>
      </p:sp>
      <p:sp>
        <p:nvSpPr>
          <p:cNvPr id="16397" name="Text Box 46"/>
          <p:cNvSpPr txBox="1">
            <a:spLocks noChangeArrowheads="1"/>
          </p:cNvSpPr>
          <p:nvPr/>
        </p:nvSpPr>
        <p:spPr bwMode="auto">
          <a:xfrm>
            <a:off x="6019800" y="3302000"/>
            <a:ext cx="1517650" cy="355600"/>
          </a:xfrm>
          <a:prstGeom prst="rect">
            <a:avLst/>
          </a:prstGeom>
          <a:solidFill>
            <a:srgbClr val="66FF33"/>
          </a:solidFill>
          <a:ln w="19050">
            <a:solidFill>
              <a:schemeClr val="tx1"/>
            </a:solidFill>
            <a:miter lim="800000"/>
            <a:headEnd/>
            <a:tailEnd/>
          </a:ln>
        </p:spPr>
        <p:txBody>
          <a:bodyPr anchor="ctr">
            <a:prstTxWarp prst="textNoShape">
              <a:avLst/>
            </a:prstTxWarp>
            <a:spAutoFit/>
          </a:bodyPr>
          <a:lstStyle/>
          <a:p>
            <a:pPr algn="ctr"/>
            <a:r>
              <a:rPr lang="en-US" sz="1600" b="1"/>
              <a:t>Customers</a:t>
            </a:r>
          </a:p>
        </p:txBody>
      </p:sp>
      <p:sp>
        <p:nvSpPr>
          <p:cNvPr id="16398" name="Text Box 47"/>
          <p:cNvSpPr txBox="1">
            <a:spLocks noChangeArrowheads="1"/>
          </p:cNvSpPr>
          <p:nvPr/>
        </p:nvSpPr>
        <p:spPr bwMode="auto">
          <a:xfrm>
            <a:off x="6019800" y="2362200"/>
            <a:ext cx="1600200" cy="355600"/>
          </a:xfrm>
          <a:prstGeom prst="rect">
            <a:avLst/>
          </a:prstGeom>
          <a:solidFill>
            <a:srgbClr val="66FF33"/>
          </a:solidFill>
          <a:ln w="19050">
            <a:solidFill>
              <a:schemeClr val="tx1"/>
            </a:solidFill>
            <a:miter lim="800000"/>
            <a:headEnd/>
            <a:tailEnd/>
          </a:ln>
        </p:spPr>
        <p:txBody>
          <a:bodyPr>
            <a:prstTxWarp prst="textNoShape">
              <a:avLst/>
            </a:prstTxWarp>
            <a:spAutoFit/>
          </a:bodyPr>
          <a:lstStyle/>
          <a:p>
            <a:pPr algn="ctr"/>
            <a:r>
              <a:rPr lang="en-US" sz="1600" b="1"/>
              <a:t>Employees</a:t>
            </a:r>
          </a:p>
        </p:txBody>
      </p:sp>
      <p:sp>
        <p:nvSpPr>
          <p:cNvPr id="16399" name="Text Box 48"/>
          <p:cNvSpPr txBox="1">
            <a:spLocks noChangeArrowheads="1"/>
          </p:cNvSpPr>
          <p:nvPr/>
        </p:nvSpPr>
        <p:spPr bwMode="auto">
          <a:xfrm>
            <a:off x="3854450" y="3317875"/>
            <a:ext cx="1346200" cy="336550"/>
          </a:xfrm>
          <a:prstGeom prst="rect">
            <a:avLst/>
          </a:prstGeom>
          <a:noFill/>
          <a:ln w="9525">
            <a:noFill/>
            <a:miter lim="800000"/>
            <a:headEnd/>
            <a:tailEnd/>
          </a:ln>
        </p:spPr>
        <p:txBody>
          <a:bodyPr wrap="none">
            <a:prstTxWarp prst="textNoShape">
              <a:avLst/>
            </a:prstTxWarp>
            <a:spAutoFit/>
          </a:bodyPr>
          <a:lstStyle/>
          <a:p>
            <a:pPr algn="ctr"/>
            <a:r>
              <a:rPr lang="en-US" sz="1600" b="1"/>
              <a:t>Corporation</a:t>
            </a:r>
          </a:p>
        </p:txBody>
      </p:sp>
      <p:sp>
        <p:nvSpPr>
          <p:cNvPr id="16400" name="Text Box 49"/>
          <p:cNvSpPr txBox="1">
            <a:spLocks noChangeArrowheads="1"/>
          </p:cNvSpPr>
          <p:nvPr/>
        </p:nvSpPr>
        <p:spPr bwMode="auto">
          <a:xfrm>
            <a:off x="3886200" y="4800600"/>
            <a:ext cx="3954463" cy="1089025"/>
          </a:xfrm>
          <a:prstGeom prst="rect">
            <a:avLst/>
          </a:prstGeom>
          <a:solidFill>
            <a:srgbClr val="66FF33"/>
          </a:solidFill>
          <a:ln w="19050">
            <a:solidFill>
              <a:schemeClr val="tx1"/>
            </a:solidFill>
            <a:miter lim="800000"/>
            <a:headEnd/>
            <a:tailEnd/>
          </a:ln>
        </p:spPr>
        <p:txBody>
          <a:bodyPr>
            <a:prstTxWarp prst="textNoShape">
              <a:avLst/>
            </a:prstTxWarp>
            <a:spAutoFit/>
          </a:bodyPr>
          <a:lstStyle/>
          <a:p>
            <a:pPr algn="ctr"/>
            <a:r>
              <a:rPr lang="en-US" sz="1600" b="1"/>
              <a:t>Others, including the Media, </a:t>
            </a:r>
            <a:br>
              <a:rPr lang="en-US" sz="1600" b="1"/>
            </a:br>
            <a:r>
              <a:rPr lang="en-US" sz="1600" b="1"/>
              <a:t>who can be affected by or who can affect the achievement of the corporation’s objectives</a:t>
            </a:r>
          </a:p>
        </p:txBody>
      </p:sp>
      <p:sp>
        <p:nvSpPr>
          <p:cNvPr id="16401" name="Line 50"/>
          <p:cNvSpPr>
            <a:spLocks noChangeShapeType="1"/>
          </p:cNvSpPr>
          <p:nvPr/>
        </p:nvSpPr>
        <p:spPr bwMode="auto">
          <a:xfrm>
            <a:off x="5522913" y="3505200"/>
            <a:ext cx="457200" cy="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2" name="Line 51"/>
          <p:cNvSpPr>
            <a:spLocks noChangeShapeType="1"/>
          </p:cNvSpPr>
          <p:nvPr/>
        </p:nvSpPr>
        <p:spPr bwMode="auto">
          <a:xfrm>
            <a:off x="5294313" y="4114800"/>
            <a:ext cx="685800" cy="2286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3" name="Line 52"/>
          <p:cNvSpPr>
            <a:spLocks noChangeShapeType="1"/>
          </p:cNvSpPr>
          <p:nvPr/>
        </p:nvSpPr>
        <p:spPr bwMode="auto">
          <a:xfrm>
            <a:off x="4837113" y="4419600"/>
            <a:ext cx="304800" cy="3048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4" name="Line 53"/>
          <p:cNvSpPr>
            <a:spLocks noChangeShapeType="1"/>
          </p:cNvSpPr>
          <p:nvPr/>
        </p:nvSpPr>
        <p:spPr bwMode="auto">
          <a:xfrm flipH="1">
            <a:off x="3465513" y="4419600"/>
            <a:ext cx="533400" cy="3810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5" name="Line 54"/>
          <p:cNvSpPr>
            <a:spLocks noChangeShapeType="1"/>
          </p:cNvSpPr>
          <p:nvPr/>
        </p:nvSpPr>
        <p:spPr bwMode="auto">
          <a:xfrm flipH="1">
            <a:off x="2932113" y="4038600"/>
            <a:ext cx="685800" cy="3048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6" name="Line 55"/>
          <p:cNvSpPr>
            <a:spLocks noChangeShapeType="1"/>
          </p:cNvSpPr>
          <p:nvPr/>
        </p:nvSpPr>
        <p:spPr bwMode="auto">
          <a:xfrm flipH="1">
            <a:off x="2855913" y="3505200"/>
            <a:ext cx="609600" cy="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7" name="Line 56"/>
          <p:cNvSpPr>
            <a:spLocks noChangeShapeType="1"/>
          </p:cNvSpPr>
          <p:nvPr/>
        </p:nvSpPr>
        <p:spPr bwMode="auto">
          <a:xfrm flipH="1" flipV="1">
            <a:off x="3084513" y="2590800"/>
            <a:ext cx="609600" cy="3048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8" name="Line 57"/>
          <p:cNvSpPr>
            <a:spLocks noChangeShapeType="1"/>
          </p:cNvSpPr>
          <p:nvPr/>
        </p:nvSpPr>
        <p:spPr bwMode="auto">
          <a:xfrm flipV="1">
            <a:off x="4456113" y="1981200"/>
            <a:ext cx="0" cy="5334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9" name="Line 58"/>
          <p:cNvSpPr>
            <a:spLocks noChangeShapeType="1"/>
          </p:cNvSpPr>
          <p:nvPr/>
        </p:nvSpPr>
        <p:spPr bwMode="auto">
          <a:xfrm flipV="1">
            <a:off x="5294313" y="2514600"/>
            <a:ext cx="685800" cy="3810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Tree>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Stakeholder Interest, Ranking, Risk Assessment and Usage</a:t>
            </a:r>
            <a:endParaRPr lang="en-US" dirty="0"/>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1828800" y="1066800"/>
            <a:ext cx="5472113" cy="1152525"/>
            <a:chOff x="1248" y="806"/>
            <a:chExt cx="3447" cy="726"/>
          </a:xfrm>
        </p:grpSpPr>
        <p:sp>
          <p:nvSpPr>
            <p:cNvPr id="17446" name="Rectangle 4"/>
            <p:cNvSpPr>
              <a:spLocks noChangeArrowheads="1"/>
            </p:cNvSpPr>
            <p:nvPr/>
          </p:nvSpPr>
          <p:spPr bwMode="auto">
            <a:xfrm>
              <a:off x="1248" y="806"/>
              <a:ext cx="3447" cy="726"/>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7447" name="Text Box 5"/>
            <p:cNvSpPr txBox="1">
              <a:spLocks noChangeArrowheads="1"/>
            </p:cNvSpPr>
            <p:nvPr/>
          </p:nvSpPr>
          <p:spPr bwMode="auto">
            <a:xfrm>
              <a:off x="2484" y="1260"/>
              <a:ext cx="975" cy="173"/>
            </a:xfrm>
            <a:prstGeom prst="rect">
              <a:avLst/>
            </a:prstGeom>
            <a:noFill/>
            <a:ln w="9525">
              <a:noFill/>
              <a:miter lim="800000"/>
              <a:headEnd/>
              <a:tailEnd/>
            </a:ln>
          </p:spPr>
          <p:txBody>
            <a:bodyPr wrap="none">
              <a:prstTxWarp prst="textNoShape">
                <a:avLst/>
              </a:prstTxWarp>
              <a:spAutoFit/>
            </a:bodyPr>
            <a:lstStyle/>
            <a:p>
              <a:r>
                <a:rPr lang="en-US" sz="1200" b="1">
                  <a:solidFill>
                    <a:schemeClr val="bg1"/>
                  </a:solidFill>
                </a:rPr>
                <a:t>PUBLIC</a:t>
              </a:r>
              <a:r>
                <a:rPr lang="en-US" sz="1200" b="1"/>
                <a:t> </a:t>
              </a:r>
              <a:r>
                <a:rPr lang="en-US" sz="1200" b="1">
                  <a:solidFill>
                    <a:schemeClr val="bg1"/>
                  </a:solidFill>
                </a:rPr>
                <a:t>INTEREST</a:t>
              </a:r>
            </a:p>
          </p:txBody>
        </p:sp>
        <p:sp>
          <p:nvSpPr>
            <p:cNvPr id="17448" name="Text Box 6"/>
            <p:cNvSpPr txBox="1">
              <a:spLocks noChangeArrowheads="1"/>
            </p:cNvSpPr>
            <p:nvPr/>
          </p:nvSpPr>
          <p:spPr bwMode="auto">
            <a:xfrm>
              <a:off x="1877" y="988"/>
              <a:ext cx="2188" cy="173"/>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SHAREHOLDERS + OTHER STAKEHOLDERS</a:t>
              </a:r>
            </a:p>
          </p:txBody>
        </p:sp>
        <p:sp>
          <p:nvSpPr>
            <p:cNvPr id="17449" name="AutoShape 7"/>
            <p:cNvSpPr>
              <a:spLocks/>
            </p:cNvSpPr>
            <p:nvPr/>
          </p:nvSpPr>
          <p:spPr bwMode="auto">
            <a:xfrm rot="-5400000">
              <a:off x="2927" y="194"/>
              <a:ext cx="90" cy="2041"/>
            </a:xfrm>
            <a:prstGeom prst="leftBrace">
              <a:avLst>
                <a:gd name="adj1" fmla="val 188981"/>
                <a:gd name="adj2" fmla="val 50000"/>
              </a:avLst>
            </a:prstGeom>
            <a:noFill/>
            <a:ln w="28575">
              <a:solidFill>
                <a:schemeClr val="bg1"/>
              </a:solidFill>
              <a:round/>
              <a:headEnd/>
              <a:tailEnd/>
            </a:ln>
          </p:spPr>
          <p:txBody>
            <a:bodyPr vert="eaVert" wrap="none" anchor="ctr">
              <a:prstTxWarp prst="textNoShape">
                <a:avLst/>
              </a:prstTxWarp>
            </a:bodyPr>
            <a:lstStyle/>
            <a:p>
              <a:pPr algn="ctr" eaLnBrk="1" hangingPunct="1"/>
              <a:endParaRPr lang="en-CA" sz="1800">
                <a:solidFill>
                  <a:schemeClr val="bg1"/>
                </a:solidFill>
              </a:endParaRPr>
            </a:p>
          </p:txBody>
        </p:sp>
      </p:grpSp>
      <p:sp>
        <p:nvSpPr>
          <p:cNvPr id="17412" name="Line 8"/>
          <p:cNvSpPr>
            <a:spLocks noChangeShapeType="1"/>
          </p:cNvSpPr>
          <p:nvPr/>
        </p:nvSpPr>
        <p:spPr bwMode="auto">
          <a:xfrm>
            <a:off x="6248400" y="4403725"/>
            <a:ext cx="0" cy="396875"/>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7413" name="Line 9"/>
          <p:cNvSpPr>
            <a:spLocks noChangeShapeType="1"/>
          </p:cNvSpPr>
          <p:nvPr/>
        </p:nvSpPr>
        <p:spPr bwMode="auto">
          <a:xfrm>
            <a:off x="2692400" y="2333625"/>
            <a:ext cx="0" cy="31750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7414" name="Line 10"/>
          <p:cNvSpPr>
            <a:spLocks noChangeShapeType="1"/>
          </p:cNvSpPr>
          <p:nvPr/>
        </p:nvSpPr>
        <p:spPr bwMode="auto">
          <a:xfrm flipV="1">
            <a:off x="6524625" y="4403725"/>
            <a:ext cx="0" cy="396875"/>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7415" name="Line 11"/>
          <p:cNvSpPr>
            <a:spLocks noChangeShapeType="1"/>
          </p:cNvSpPr>
          <p:nvPr/>
        </p:nvSpPr>
        <p:spPr bwMode="auto">
          <a:xfrm flipV="1">
            <a:off x="6019800" y="2319338"/>
            <a:ext cx="0" cy="346075"/>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7416" name="Text Box 12"/>
          <p:cNvSpPr txBox="1">
            <a:spLocks noChangeArrowheads="1"/>
          </p:cNvSpPr>
          <p:nvPr/>
        </p:nvSpPr>
        <p:spPr bwMode="auto">
          <a:xfrm>
            <a:off x="6592888" y="4479925"/>
            <a:ext cx="798512" cy="244475"/>
          </a:xfrm>
          <a:prstGeom prst="rect">
            <a:avLst/>
          </a:prstGeom>
          <a:noFill/>
          <a:ln w="9525">
            <a:noFill/>
            <a:miter lim="800000"/>
            <a:headEnd/>
            <a:tailEnd/>
          </a:ln>
        </p:spPr>
        <p:txBody>
          <a:bodyPr>
            <a:prstTxWarp prst="textNoShape">
              <a:avLst/>
            </a:prstTxWarp>
            <a:spAutoFit/>
          </a:bodyPr>
          <a:lstStyle/>
          <a:p>
            <a:r>
              <a:rPr lang="en-US" sz="1000" b="1">
                <a:solidFill>
                  <a:srgbClr val="006699"/>
                </a:solidFill>
              </a:rPr>
              <a:t>Feedback</a:t>
            </a:r>
            <a:endParaRPr lang="en-CA" sz="2400">
              <a:solidFill>
                <a:srgbClr val="006699"/>
              </a:solidFill>
              <a:latin typeface="Times New Roman" pitchFamily="-108" charset="0"/>
            </a:endParaRPr>
          </a:p>
        </p:txBody>
      </p:sp>
      <p:sp>
        <p:nvSpPr>
          <p:cNvPr id="17417" name="Text Box 13"/>
          <p:cNvSpPr txBox="1">
            <a:spLocks noChangeArrowheads="1"/>
          </p:cNvSpPr>
          <p:nvPr/>
        </p:nvSpPr>
        <p:spPr bwMode="auto">
          <a:xfrm>
            <a:off x="5408613" y="4479925"/>
            <a:ext cx="763587" cy="2444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Guidance</a:t>
            </a:r>
            <a:endParaRPr lang="en-CA" sz="1000" b="1">
              <a:solidFill>
                <a:srgbClr val="006699"/>
              </a:solidFill>
            </a:endParaRPr>
          </a:p>
        </p:txBody>
      </p:sp>
      <p:sp>
        <p:nvSpPr>
          <p:cNvPr id="17418" name="Rectangle 14"/>
          <p:cNvSpPr>
            <a:spLocks noChangeArrowheads="1"/>
          </p:cNvSpPr>
          <p:nvPr/>
        </p:nvSpPr>
        <p:spPr bwMode="auto">
          <a:xfrm>
            <a:off x="6091238" y="2293938"/>
            <a:ext cx="2714625" cy="3968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Accountability =    Financial &amp; Strategic</a:t>
            </a:r>
          </a:p>
          <a:p>
            <a:pPr eaLnBrk="1" hangingPunct="1"/>
            <a:r>
              <a:rPr lang="en-US" sz="1000" b="1">
                <a:solidFill>
                  <a:srgbClr val="006699"/>
                </a:solidFill>
              </a:rPr>
              <a:t>	   including Ethical &amp; Legal</a:t>
            </a:r>
            <a:endParaRPr lang="en-CA" sz="1000" b="1">
              <a:solidFill>
                <a:srgbClr val="006699"/>
              </a:solidFill>
            </a:endParaRPr>
          </a:p>
        </p:txBody>
      </p:sp>
      <p:sp>
        <p:nvSpPr>
          <p:cNvPr id="17419" name="Text Box 15"/>
          <p:cNvSpPr txBox="1">
            <a:spLocks noChangeArrowheads="1"/>
          </p:cNvSpPr>
          <p:nvPr/>
        </p:nvSpPr>
        <p:spPr bwMode="auto">
          <a:xfrm>
            <a:off x="1770063" y="2370138"/>
            <a:ext cx="911225" cy="244475"/>
          </a:xfrm>
          <a:prstGeom prst="rect">
            <a:avLst/>
          </a:prstGeom>
          <a:noFill/>
          <a:ln w="9525">
            <a:noFill/>
            <a:miter lim="800000"/>
            <a:headEnd/>
            <a:tailEnd/>
          </a:ln>
        </p:spPr>
        <p:txBody>
          <a:bodyPr wrap="none">
            <a:prstTxWarp prst="textNoShape">
              <a:avLst/>
            </a:prstTxWarp>
            <a:spAutoFit/>
          </a:bodyPr>
          <a:lstStyle/>
          <a:p>
            <a:pPr algn="r" eaLnBrk="1" hangingPunct="1"/>
            <a:r>
              <a:rPr lang="en-US" sz="1000" b="1">
                <a:solidFill>
                  <a:srgbClr val="006699"/>
                </a:solidFill>
              </a:rPr>
              <a:t>All Interests</a:t>
            </a:r>
            <a:endParaRPr lang="en-CA" sz="1000" b="1">
              <a:solidFill>
                <a:srgbClr val="006699"/>
              </a:solidFill>
            </a:endParaRPr>
          </a:p>
        </p:txBody>
      </p:sp>
      <p:sp>
        <p:nvSpPr>
          <p:cNvPr id="17420" name="AutoShape 16"/>
          <p:cNvSpPr>
            <a:spLocks noChangeArrowheads="1"/>
          </p:cNvSpPr>
          <p:nvPr/>
        </p:nvSpPr>
        <p:spPr bwMode="auto">
          <a:xfrm>
            <a:off x="728663" y="3065463"/>
            <a:ext cx="1333500" cy="915987"/>
          </a:xfrm>
          <a:prstGeom prst="chevron">
            <a:avLst>
              <a:gd name="adj" fmla="val 36395"/>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17421" name="AutoShape 17"/>
          <p:cNvSpPr>
            <a:spLocks noChangeArrowheads="1"/>
          </p:cNvSpPr>
          <p:nvPr/>
        </p:nvSpPr>
        <p:spPr bwMode="auto">
          <a:xfrm>
            <a:off x="1795463" y="3065463"/>
            <a:ext cx="1333500" cy="915987"/>
          </a:xfrm>
          <a:prstGeom prst="chevron">
            <a:avLst>
              <a:gd name="adj" fmla="val 36395"/>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p>
        </p:txBody>
      </p:sp>
      <p:sp>
        <p:nvSpPr>
          <p:cNvPr id="17422" name="Rectangle 18"/>
          <p:cNvSpPr>
            <a:spLocks noChangeArrowheads="1"/>
          </p:cNvSpPr>
          <p:nvPr/>
        </p:nvSpPr>
        <p:spPr bwMode="auto">
          <a:xfrm>
            <a:off x="609600" y="2759075"/>
            <a:ext cx="3700463" cy="1600200"/>
          </a:xfrm>
          <a:prstGeom prst="rect">
            <a:avLst/>
          </a:prstGeom>
          <a:noFill/>
          <a:ln w="22225">
            <a:solidFill>
              <a:srgbClr val="006699"/>
            </a:solidFill>
            <a:miter lim="800000"/>
            <a:headEnd/>
            <a:tailEnd/>
          </a:ln>
        </p:spPr>
        <p:txBody>
          <a:bodyPr wrap="none" anchor="ctr">
            <a:prstTxWarp prst="textNoShape">
              <a:avLst/>
            </a:prstTxWarp>
          </a:bodyPr>
          <a:lstStyle/>
          <a:p>
            <a:endParaRPr lang="en-CA"/>
          </a:p>
        </p:txBody>
      </p:sp>
      <p:sp>
        <p:nvSpPr>
          <p:cNvPr id="17423" name="Text Box 19"/>
          <p:cNvSpPr txBox="1">
            <a:spLocks noChangeArrowheads="1"/>
          </p:cNvSpPr>
          <p:nvPr/>
        </p:nvSpPr>
        <p:spPr bwMode="auto">
          <a:xfrm>
            <a:off x="1249363" y="2787650"/>
            <a:ext cx="2451100" cy="2603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rgbClr val="006699"/>
                </a:solidFill>
              </a:rPr>
              <a:t>CORPORATE RISK ASSESSMENT</a:t>
            </a:r>
          </a:p>
        </p:txBody>
      </p:sp>
      <p:sp>
        <p:nvSpPr>
          <p:cNvPr id="17424" name="AutoShape 20"/>
          <p:cNvSpPr>
            <a:spLocks noChangeArrowheads="1"/>
          </p:cNvSpPr>
          <p:nvPr/>
        </p:nvSpPr>
        <p:spPr bwMode="auto">
          <a:xfrm>
            <a:off x="2862263" y="3065463"/>
            <a:ext cx="1333500" cy="915987"/>
          </a:xfrm>
          <a:prstGeom prst="chevron">
            <a:avLst>
              <a:gd name="adj" fmla="val 36395"/>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endParaRPr lang="en-CA" sz="1000" b="1">
              <a:solidFill>
                <a:schemeClr val="bg1"/>
              </a:solidFill>
            </a:endParaRPr>
          </a:p>
        </p:txBody>
      </p:sp>
      <p:sp>
        <p:nvSpPr>
          <p:cNvPr id="17425" name="Line 21"/>
          <p:cNvSpPr>
            <a:spLocks noChangeShapeType="1"/>
          </p:cNvSpPr>
          <p:nvPr/>
        </p:nvSpPr>
        <p:spPr bwMode="auto">
          <a:xfrm>
            <a:off x="4343400" y="3673475"/>
            <a:ext cx="914400" cy="0"/>
          </a:xfrm>
          <a:prstGeom prst="line">
            <a:avLst/>
          </a:prstGeom>
          <a:noFill/>
          <a:ln w="38100">
            <a:solidFill>
              <a:srgbClr val="006699"/>
            </a:solidFill>
            <a:round/>
            <a:headEnd type="triangle" w="med" len="med"/>
            <a:tailEnd type="triangle" w="med" len="med"/>
          </a:ln>
        </p:spPr>
        <p:txBody>
          <a:bodyPr>
            <a:prstTxWarp prst="textNoShape">
              <a:avLst/>
            </a:prstTxWarp>
          </a:bodyPr>
          <a:lstStyle/>
          <a:p>
            <a:endParaRPr lang="en-US"/>
          </a:p>
        </p:txBody>
      </p:sp>
      <p:sp>
        <p:nvSpPr>
          <p:cNvPr id="17426" name="Text Box 22"/>
          <p:cNvSpPr txBox="1">
            <a:spLocks noChangeArrowheads="1"/>
          </p:cNvSpPr>
          <p:nvPr/>
        </p:nvSpPr>
        <p:spPr bwMode="auto">
          <a:xfrm>
            <a:off x="1176338" y="4054475"/>
            <a:ext cx="184150" cy="366713"/>
          </a:xfrm>
          <a:prstGeom prst="rect">
            <a:avLst/>
          </a:prstGeom>
          <a:noFill/>
          <a:ln w="9525">
            <a:noFill/>
            <a:miter lim="800000"/>
            <a:headEnd/>
            <a:tailEnd/>
          </a:ln>
        </p:spPr>
        <p:txBody>
          <a:bodyPr wrap="none">
            <a:prstTxWarp prst="textNoShape">
              <a:avLst/>
            </a:prstTxWarp>
            <a:spAutoFit/>
          </a:bodyPr>
          <a:lstStyle/>
          <a:p>
            <a:pPr eaLnBrk="1" hangingPunct="1"/>
            <a:endParaRPr lang="en-CA" sz="1800"/>
          </a:p>
        </p:txBody>
      </p:sp>
      <p:sp>
        <p:nvSpPr>
          <p:cNvPr id="17427" name="Text Box 23"/>
          <p:cNvSpPr txBox="1">
            <a:spLocks noChangeArrowheads="1"/>
          </p:cNvSpPr>
          <p:nvPr/>
        </p:nvSpPr>
        <p:spPr bwMode="auto">
          <a:xfrm>
            <a:off x="676275" y="4038600"/>
            <a:ext cx="3600450" cy="244475"/>
          </a:xfrm>
          <a:prstGeom prst="rect">
            <a:avLst/>
          </a:prstGeom>
          <a:noFill/>
          <a:ln w="9525">
            <a:noFill/>
            <a:miter lim="800000"/>
            <a:headEnd/>
            <a:tailEnd/>
          </a:ln>
        </p:spPr>
        <p:txBody>
          <a:bodyPr wrap="none">
            <a:prstTxWarp prst="textNoShape">
              <a:avLst/>
            </a:prstTxWarp>
            <a:spAutoFit/>
          </a:bodyPr>
          <a:lstStyle/>
          <a:p>
            <a:pPr algn="ctr" eaLnBrk="1" hangingPunct="1"/>
            <a:r>
              <a:rPr lang="en-US" sz="1000" b="1">
                <a:solidFill>
                  <a:srgbClr val="006699"/>
                </a:solidFill>
              </a:rPr>
              <a:t>Prepared by management for Board review and approval</a:t>
            </a:r>
          </a:p>
        </p:txBody>
      </p:sp>
      <p:sp>
        <p:nvSpPr>
          <p:cNvPr id="17428" name="Line 24"/>
          <p:cNvSpPr>
            <a:spLocks noChangeShapeType="1"/>
          </p:cNvSpPr>
          <p:nvPr/>
        </p:nvSpPr>
        <p:spPr bwMode="auto">
          <a:xfrm flipV="1">
            <a:off x="3200400" y="4359275"/>
            <a:ext cx="0" cy="439738"/>
          </a:xfrm>
          <a:prstGeom prst="line">
            <a:avLst/>
          </a:prstGeom>
          <a:noFill/>
          <a:ln w="28575">
            <a:solidFill>
              <a:srgbClr val="006699"/>
            </a:solidFill>
            <a:prstDash val="sysDot"/>
            <a:round/>
            <a:headEnd type="triangle" w="med" len="med"/>
            <a:tailEnd type="triangle" w="med" len="med"/>
          </a:ln>
        </p:spPr>
        <p:txBody>
          <a:bodyPr>
            <a:prstTxWarp prst="textNoShape">
              <a:avLst/>
            </a:prstTxWarp>
          </a:bodyPr>
          <a:lstStyle/>
          <a:p>
            <a:endParaRPr lang="en-US"/>
          </a:p>
        </p:txBody>
      </p:sp>
      <p:grpSp>
        <p:nvGrpSpPr>
          <p:cNvPr id="3" name="Group 25"/>
          <p:cNvGrpSpPr>
            <a:grpSpLocks/>
          </p:cNvGrpSpPr>
          <p:nvPr/>
        </p:nvGrpSpPr>
        <p:grpSpPr bwMode="auto">
          <a:xfrm>
            <a:off x="2393950" y="4833938"/>
            <a:ext cx="4343400" cy="1616075"/>
            <a:chOff x="1693" y="3179"/>
            <a:chExt cx="2736" cy="1018"/>
          </a:xfrm>
        </p:grpSpPr>
        <p:sp>
          <p:nvSpPr>
            <p:cNvPr id="17436" name="Rectangle 26"/>
            <p:cNvSpPr>
              <a:spLocks noChangeArrowheads="1"/>
            </p:cNvSpPr>
            <p:nvPr/>
          </p:nvSpPr>
          <p:spPr bwMode="auto">
            <a:xfrm>
              <a:off x="1693" y="3179"/>
              <a:ext cx="2736" cy="1018"/>
            </a:xfrm>
            <a:prstGeom prst="rect">
              <a:avLst/>
            </a:prstGeom>
            <a:noFill/>
            <a:ln w="22225">
              <a:solidFill>
                <a:srgbClr val="006699"/>
              </a:solidFill>
              <a:miter lim="800000"/>
              <a:headEnd/>
              <a:tailEnd/>
            </a:ln>
          </p:spPr>
          <p:txBody>
            <a:bodyPr wrap="none" anchor="ctr">
              <a:prstTxWarp prst="textNoShape">
                <a:avLst/>
              </a:prstTxWarp>
            </a:bodyPr>
            <a:lstStyle/>
            <a:p>
              <a:endParaRPr lang="en-CA"/>
            </a:p>
          </p:txBody>
        </p:sp>
        <p:sp>
          <p:nvSpPr>
            <p:cNvPr id="17437" name="Text Box 27"/>
            <p:cNvSpPr txBox="1">
              <a:spLocks noChangeArrowheads="1"/>
            </p:cNvSpPr>
            <p:nvPr/>
          </p:nvSpPr>
          <p:spPr bwMode="auto">
            <a:xfrm>
              <a:off x="1728" y="3216"/>
              <a:ext cx="1165" cy="356"/>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rgbClr val="006699"/>
                  </a:solidFill>
                </a:rPr>
                <a:t>CORPORATE CULTURE</a:t>
              </a:r>
            </a:p>
            <a:p>
              <a:pPr eaLnBrk="1" hangingPunct="1"/>
              <a:r>
                <a:rPr lang="en-US" sz="1000" b="1">
                  <a:solidFill>
                    <a:srgbClr val="006699"/>
                  </a:solidFill>
                </a:rPr>
                <a:t>Created by Management</a:t>
              </a:r>
            </a:p>
            <a:p>
              <a:pPr eaLnBrk="1" hangingPunct="1"/>
              <a:r>
                <a:rPr lang="en-US" sz="1000" b="1">
                  <a:solidFill>
                    <a:srgbClr val="006699"/>
                  </a:solidFill>
                </a:rPr>
                <a:t>Leads to Corporate Actions</a:t>
              </a:r>
            </a:p>
          </p:txBody>
        </p:sp>
        <p:sp>
          <p:nvSpPr>
            <p:cNvPr id="17438" name="AutoShape 28"/>
            <p:cNvSpPr>
              <a:spLocks noChangeArrowheads="1"/>
            </p:cNvSpPr>
            <p:nvPr/>
          </p:nvSpPr>
          <p:spPr bwMode="auto">
            <a:xfrm rot="10800000">
              <a:off x="3576" y="3602"/>
              <a:ext cx="726" cy="499"/>
            </a:xfrm>
            <a:prstGeom prst="chevron">
              <a:avLst>
                <a:gd name="adj" fmla="val 36373"/>
              </a:avLst>
            </a:prstGeom>
            <a:solidFill>
              <a:srgbClr val="006699"/>
            </a:solidFill>
            <a:ln w="9525">
              <a:solidFill>
                <a:srgbClr val="006699"/>
              </a:solidFill>
              <a:miter lim="800000"/>
              <a:headEnd/>
              <a:tailEnd/>
            </a:ln>
          </p:spPr>
          <p:txBody>
            <a:bodyPr wrap="none" anchor="ctr">
              <a:prstTxWarp prst="textNoShape">
                <a:avLst/>
              </a:prstTxWarp>
            </a:bodyPr>
            <a:lstStyle/>
            <a:p>
              <a:pPr algn="ctr"/>
              <a:endParaRPr lang="en-US" sz="1000" b="1"/>
            </a:p>
            <a:p>
              <a:pPr algn="ctr"/>
              <a:endParaRPr lang="en-US" sz="1000">
                <a:solidFill>
                  <a:schemeClr val="bg1"/>
                </a:solidFill>
              </a:endParaRPr>
            </a:p>
          </p:txBody>
        </p:sp>
        <p:sp>
          <p:nvSpPr>
            <p:cNvPr id="17439" name="AutoShape 29"/>
            <p:cNvSpPr>
              <a:spLocks noChangeArrowheads="1"/>
            </p:cNvSpPr>
            <p:nvPr/>
          </p:nvSpPr>
          <p:spPr bwMode="auto">
            <a:xfrm rot="10800000">
              <a:off x="2986" y="3602"/>
              <a:ext cx="726" cy="499"/>
            </a:xfrm>
            <a:prstGeom prst="chevron">
              <a:avLst>
                <a:gd name="adj" fmla="val 36373"/>
              </a:avLst>
            </a:prstGeom>
            <a:solidFill>
              <a:srgbClr val="006699"/>
            </a:solidFill>
            <a:ln w="9525">
              <a:solidFill>
                <a:srgbClr val="006699"/>
              </a:solidFill>
              <a:miter lim="800000"/>
              <a:headEnd/>
              <a:tailEnd/>
            </a:ln>
          </p:spPr>
          <p:txBody>
            <a:bodyPr rot="10800000" wrap="none" anchor="ctr">
              <a:prstTxWarp prst="textNoShape">
                <a:avLst/>
              </a:prstTxWarp>
            </a:bodyPr>
            <a:lstStyle/>
            <a:p>
              <a:pPr algn="ctr"/>
              <a:endParaRPr lang="en-CA" sz="1000">
                <a:solidFill>
                  <a:schemeClr val="bg1"/>
                </a:solidFill>
              </a:endParaRPr>
            </a:p>
          </p:txBody>
        </p:sp>
        <p:sp>
          <p:nvSpPr>
            <p:cNvPr id="17440" name="AutoShape 30"/>
            <p:cNvSpPr>
              <a:spLocks noChangeArrowheads="1"/>
            </p:cNvSpPr>
            <p:nvPr/>
          </p:nvSpPr>
          <p:spPr bwMode="auto">
            <a:xfrm rot="10800000">
              <a:off x="2397" y="3602"/>
              <a:ext cx="726" cy="499"/>
            </a:xfrm>
            <a:prstGeom prst="chevron">
              <a:avLst>
                <a:gd name="adj" fmla="val 36373"/>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17441" name="AutoShape 31"/>
            <p:cNvSpPr>
              <a:spLocks noChangeArrowheads="1"/>
            </p:cNvSpPr>
            <p:nvPr/>
          </p:nvSpPr>
          <p:spPr bwMode="auto">
            <a:xfrm rot="10800000">
              <a:off x="1807" y="3602"/>
              <a:ext cx="726" cy="499"/>
            </a:xfrm>
            <a:prstGeom prst="chevron">
              <a:avLst>
                <a:gd name="adj" fmla="val 36373"/>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17442" name="Text Box 32"/>
            <p:cNvSpPr txBox="1">
              <a:spLocks noChangeArrowheads="1"/>
            </p:cNvSpPr>
            <p:nvPr/>
          </p:nvSpPr>
          <p:spPr bwMode="auto">
            <a:xfrm>
              <a:off x="3667" y="3765"/>
              <a:ext cx="426" cy="173"/>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Values</a:t>
              </a:r>
            </a:p>
          </p:txBody>
        </p:sp>
        <p:sp>
          <p:nvSpPr>
            <p:cNvPr id="17443" name="Text Box 33"/>
            <p:cNvSpPr txBox="1">
              <a:spLocks noChangeArrowheads="1"/>
            </p:cNvSpPr>
            <p:nvPr/>
          </p:nvSpPr>
          <p:spPr bwMode="auto">
            <a:xfrm>
              <a:off x="3085" y="3765"/>
              <a:ext cx="440" cy="173"/>
            </a:xfrm>
            <a:prstGeom prst="rect">
              <a:avLst/>
            </a:prstGeom>
            <a:noFill/>
            <a:ln w="9525">
              <a:noFill/>
              <a:miter lim="800000"/>
              <a:headEnd/>
              <a:tailEnd/>
            </a:ln>
          </p:spPr>
          <p:txBody>
            <a:bodyPr>
              <a:prstTxWarp prst="textNoShape">
                <a:avLst/>
              </a:prstTxWarp>
              <a:spAutoFit/>
            </a:bodyPr>
            <a:lstStyle/>
            <a:p>
              <a:pPr eaLnBrk="1" hangingPunct="1"/>
              <a:r>
                <a:rPr lang="en-US" sz="1200" b="1">
                  <a:solidFill>
                    <a:schemeClr val="bg1"/>
                  </a:solidFill>
                </a:rPr>
                <a:t>Beliefs</a:t>
              </a:r>
            </a:p>
          </p:txBody>
        </p:sp>
        <p:sp>
          <p:nvSpPr>
            <p:cNvPr id="17444" name="Text Box 34"/>
            <p:cNvSpPr txBox="1">
              <a:spLocks noChangeArrowheads="1"/>
            </p:cNvSpPr>
            <p:nvPr/>
          </p:nvSpPr>
          <p:spPr bwMode="auto">
            <a:xfrm>
              <a:off x="2397" y="3765"/>
              <a:ext cx="596" cy="173"/>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Motivation</a:t>
              </a:r>
            </a:p>
          </p:txBody>
        </p:sp>
        <p:sp>
          <p:nvSpPr>
            <p:cNvPr id="17445" name="Text Box 35"/>
            <p:cNvSpPr txBox="1">
              <a:spLocks noChangeArrowheads="1"/>
            </p:cNvSpPr>
            <p:nvPr/>
          </p:nvSpPr>
          <p:spPr bwMode="auto">
            <a:xfrm>
              <a:off x="1898" y="3765"/>
              <a:ext cx="468" cy="173"/>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Actions</a:t>
              </a:r>
            </a:p>
          </p:txBody>
        </p:sp>
      </p:grpSp>
      <p:sp>
        <p:nvSpPr>
          <p:cNvPr id="17430" name="Rectangle 36"/>
          <p:cNvSpPr>
            <a:spLocks noChangeArrowheads="1"/>
          </p:cNvSpPr>
          <p:nvPr/>
        </p:nvSpPr>
        <p:spPr bwMode="auto">
          <a:xfrm>
            <a:off x="3098800" y="3168650"/>
            <a:ext cx="1058863" cy="701675"/>
          </a:xfrm>
          <a:prstGeom prst="rect">
            <a:avLst/>
          </a:prstGeom>
          <a:noFill/>
          <a:ln w="9525">
            <a:noFill/>
            <a:miter lim="800000"/>
            <a:headEnd/>
            <a:tailEnd/>
          </a:ln>
        </p:spPr>
        <p:txBody>
          <a:bodyPr wrap="none">
            <a:prstTxWarp prst="textNoShape">
              <a:avLst/>
            </a:prstTxWarp>
            <a:spAutoFit/>
          </a:bodyPr>
          <a:lstStyle/>
          <a:p>
            <a:pPr algn="ctr" eaLnBrk="1" hangingPunct="1"/>
            <a:r>
              <a:rPr lang="en-US" sz="1000" b="1">
                <a:solidFill>
                  <a:schemeClr val="bg1"/>
                </a:solidFill>
              </a:rPr>
              <a:t>Integrate</a:t>
            </a:r>
          </a:p>
          <a:p>
            <a:pPr algn="ctr" eaLnBrk="1" hangingPunct="1"/>
            <a:r>
              <a:rPr lang="en-US" sz="1000" b="1">
                <a:solidFill>
                  <a:schemeClr val="bg1"/>
                </a:solidFill>
              </a:rPr>
              <a:t>Into Corporate</a:t>
            </a:r>
          </a:p>
          <a:p>
            <a:pPr algn="ctr" eaLnBrk="1" hangingPunct="1"/>
            <a:r>
              <a:rPr lang="en-US" sz="1000" b="1">
                <a:solidFill>
                  <a:schemeClr val="bg1"/>
                </a:solidFill>
              </a:rPr>
              <a:t>Value System</a:t>
            </a:r>
          </a:p>
          <a:p>
            <a:pPr algn="ctr" eaLnBrk="1" hangingPunct="1"/>
            <a:r>
              <a:rPr lang="en-US" sz="1000" b="1">
                <a:solidFill>
                  <a:schemeClr val="bg1"/>
                </a:solidFill>
              </a:rPr>
              <a:t>&amp; Actions</a:t>
            </a:r>
          </a:p>
        </p:txBody>
      </p:sp>
      <p:sp>
        <p:nvSpPr>
          <p:cNvPr id="17431" name="Rectangle 37"/>
          <p:cNvSpPr>
            <a:spLocks noChangeArrowheads="1"/>
          </p:cNvSpPr>
          <p:nvPr/>
        </p:nvSpPr>
        <p:spPr bwMode="auto">
          <a:xfrm>
            <a:off x="2024063" y="3324225"/>
            <a:ext cx="1136650" cy="396875"/>
          </a:xfrm>
          <a:prstGeom prst="rect">
            <a:avLst/>
          </a:prstGeom>
          <a:noFill/>
          <a:ln w="9525">
            <a:noFill/>
            <a:miter lim="800000"/>
            <a:headEnd/>
            <a:tailEnd/>
          </a:ln>
        </p:spPr>
        <p:txBody>
          <a:bodyPr>
            <a:prstTxWarp prst="textNoShape">
              <a:avLst/>
            </a:prstTxWarp>
            <a:spAutoFit/>
          </a:bodyPr>
          <a:lstStyle/>
          <a:p>
            <a:pPr algn="ctr" eaLnBrk="1" hangingPunct="1"/>
            <a:r>
              <a:rPr lang="en-US" sz="1000" b="1">
                <a:solidFill>
                  <a:schemeClr val="bg1"/>
                </a:solidFill>
              </a:rPr>
              <a:t>Assess &amp; Rank </a:t>
            </a:r>
          </a:p>
          <a:p>
            <a:pPr algn="ctr" eaLnBrk="1" hangingPunct="1"/>
            <a:r>
              <a:rPr lang="en-US" sz="1000" b="1">
                <a:solidFill>
                  <a:schemeClr val="bg1"/>
                </a:solidFill>
              </a:rPr>
              <a:t>All Interests</a:t>
            </a:r>
            <a:endParaRPr lang="en-US" sz="1800"/>
          </a:p>
        </p:txBody>
      </p:sp>
      <p:sp>
        <p:nvSpPr>
          <p:cNvPr id="17432" name="Rectangle 38"/>
          <p:cNvSpPr>
            <a:spLocks noChangeArrowheads="1"/>
          </p:cNvSpPr>
          <p:nvPr/>
        </p:nvSpPr>
        <p:spPr bwMode="auto">
          <a:xfrm>
            <a:off x="1033463" y="3324225"/>
            <a:ext cx="981075" cy="396875"/>
          </a:xfrm>
          <a:prstGeom prst="rect">
            <a:avLst/>
          </a:prstGeom>
          <a:noFill/>
          <a:ln w="9525">
            <a:noFill/>
            <a:miter lim="800000"/>
            <a:headEnd/>
            <a:tailEnd/>
          </a:ln>
        </p:spPr>
        <p:txBody>
          <a:bodyPr wrap="none">
            <a:prstTxWarp prst="textNoShape">
              <a:avLst/>
            </a:prstTxWarp>
            <a:spAutoFit/>
          </a:bodyPr>
          <a:lstStyle/>
          <a:p>
            <a:pPr algn="ctr" eaLnBrk="1" hangingPunct="1"/>
            <a:r>
              <a:rPr lang="en-US" sz="1000" b="1">
                <a:solidFill>
                  <a:schemeClr val="bg1"/>
                </a:solidFill>
              </a:rPr>
              <a:t>Identify All</a:t>
            </a:r>
          </a:p>
          <a:p>
            <a:pPr algn="ctr" eaLnBrk="1" hangingPunct="1"/>
            <a:r>
              <a:rPr lang="en-US" sz="1000" b="1">
                <a:solidFill>
                  <a:schemeClr val="bg1"/>
                </a:solidFill>
              </a:rPr>
              <a:t>Stakeholders</a:t>
            </a:r>
            <a:endParaRPr lang="en-US" sz="1800"/>
          </a:p>
        </p:txBody>
      </p:sp>
      <p:sp>
        <p:nvSpPr>
          <p:cNvPr id="17433" name="Rectangle 39"/>
          <p:cNvSpPr>
            <a:spLocks noChangeArrowheads="1"/>
          </p:cNvSpPr>
          <p:nvPr/>
        </p:nvSpPr>
        <p:spPr bwMode="auto">
          <a:xfrm>
            <a:off x="5334000" y="2743200"/>
            <a:ext cx="2057400" cy="1600200"/>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7434" name="Rectangle 40"/>
          <p:cNvSpPr>
            <a:spLocks noChangeArrowheads="1"/>
          </p:cNvSpPr>
          <p:nvPr/>
        </p:nvSpPr>
        <p:spPr bwMode="auto">
          <a:xfrm>
            <a:off x="5348288" y="2762250"/>
            <a:ext cx="2043112" cy="1504950"/>
          </a:xfrm>
          <a:prstGeom prst="rect">
            <a:avLst/>
          </a:prstGeom>
          <a:solidFill>
            <a:srgbClr val="006699"/>
          </a:solidFill>
          <a:ln w="9525">
            <a:solidFill>
              <a:srgbClr val="006699"/>
            </a:solidFill>
            <a:miter lim="800000"/>
            <a:headEnd/>
            <a:tailEnd/>
          </a:ln>
        </p:spPr>
        <p:txBody>
          <a:bodyPr wrap="none" anchor="ctr">
            <a:prstTxWarp prst="textNoShape">
              <a:avLst/>
            </a:prstTxWarp>
            <a:spAutoFit/>
          </a:bodyPr>
          <a:lstStyle/>
          <a:p>
            <a:pPr eaLnBrk="1" hangingPunct="1">
              <a:tabLst>
                <a:tab pos="635000" algn="l"/>
              </a:tabLst>
            </a:pPr>
            <a:endParaRPr lang="en-US" sz="1100" b="1">
              <a:solidFill>
                <a:schemeClr val="bg1"/>
              </a:solidFill>
            </a:endParaRPr>
          </a:p>
          <a:p>
            <a:pPr eaLnBrk="1" hangingPunct="1">
              <a:tabLst>
                <a:tab pos="635000" algn="l"/>
              </a:tabLst>
            </a:pPr>
            <a:endParaRPr lang="en-US" sz="1100" b="1">
              <a:solidFill>
                <a:schemeClr val="bg1"/>
              </a:solidFill>
            </a:endParaRPr>
          </a:p>
          <a:p>
            <a:pPr eaLnBrk="1" hangingPunct="1">
              <a:tabLst>
                <a:tab pos="635000" algn="l"/>
              </a:tabLst>
            </a:pPr>
            <a:r>
              <a:rPr lang="en-US" sz="1000" b="1">
                <a:solidFill>
                  <a:schemeClr val="bg1"/>
                </a:solidFill>
              </a:rPr>
              <a:t>Sets	Vision, Mission,</a:t>
            </a:r>
          </a:p>
          <a:p>
            <a:pPr eaLnBrk="1" hangingPunct="1">
              <a:tabLst>
                <a:tab pos="635000" algn="l"/>
              </a:tabLst>
            </a:pPr>
            <a:r>
              <a:rPr lang="en-US" sz="1000" b="1">
                <a:solidFill>
                  <a:schemeClr val="bg1"/>
                </a:solidFill>
              </a:rPr>
              <a:t>	Strategy, Policies,</a:t>
            </a:r>
          </a:p>
          <a:p>
            <a:pPr eaLnBrk="1" hangingPunct="1">
              <a:tabLst>
                <a:tab pos="635000" algn="l"/>
              </a:tabLst>
            </a:pPr>
            <a:r>
              <a:rPr lang="en-US" sz="1000" b="1">
                <a:solidFill>
                  <a:schemeClr val="bg1"/>
                </a:solidFill>
              </a:rPr>
              <a:t>	Codes, Compliance,</a:t>
            </a:r>
          </a:p>
          <a:p>
            <a:pPr eaLnBrk="1" hangingPunct="1">
              <a:tabLst>
                <a:tab pos="635000" algn="l"/>
              </a:tabLst>
            </a:pPr>
            <a:r>
              <a:rPr lang="en-US" sz="1000" b="1">
                <a:solidFill>
                  <a:schemeClr val="bg1"/>
                </a:solidFill>
              </a:rPr>
              <a:t>	Feedback,</a:t>
            </a:r>
            <a:br>
              <a:rPr lang="en-US" sz="1000" b="1">
                <a:solidFill>
                  <a:schemeClr val="bg1"/>
                </a:solidFill>
              </a:rPr>
            </a:br>
            <a:r>
              <a:rPr lang="en-US" sz="1000" b="1">
                <a:solidFill>
                  <a:schemeClr val="bg1"/>
                </a:solidFill>
              </a:rPr>
              <a:t>	Compensation</a:t>
            </a:r>
          </a:p>
          <a:p>
            <a:pPr eaLnBrk="1" hangingPunct="1">
              <a:tabLst>
                <a:tab pos="635000" algn="l"/>
              </a:tabLst>
            </a:pPr>
            <a:endParaRPr lang="en-US" sz="1000" b="1">
              <a:solidFill>
                <a:schemeClr val="bg1"/>
              </a:solidFill>
            </a:endParaRPr>
          </a:p>
          <a:p>
            <a:pPr eaLnBrk="1" hangingPunct="1">
              <a:tabLst>
                <a:tab pos="635000" algn="l"/>
              </a:tabLst>
            </a:pPr>
            <a:r>
              <a:rPr lang="en-US" sz="1000" b="1">
                <a:solidFill>
                  <a:schemeClr val="bg1"/>
                </a:solidFill>
              </a:rPr>
              <a:t>Appoints	CEO, CFO</a:t>
            </a:r>
            <a:endParaRPr lang="en-US" sz="1000"/>
          </a:p>
        </p:txBody>
      </p:sp>
      <p:sp>
        <p:nvSpPr>
          <p:cNvPr id="17435" name="Rectangle 41"/>
          <p:cNvSpPr>
            <a:spLocks noChangeArrowheads="1"/>
          </p:cNvSpPr>
          <p:nvPr/>
        </p:nvSpPr>
        <p:spPr bwMode="auto">
          <a:xfrm>
            <a:off x="5473700" y="2814638"/>
            <a:ext cx="1790700" cy="2603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chemeClr val="bg1"/>
                </a:solidFill>
              </a:rPr>
              <a:t>BOARD OF DIRECTORS</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68" name="Group 52"/>
          <p:cNvGraphicFramePr>
            <a:graphicFrameLocks noGrp="1"/>
          </p:cNvGraphicFramePr>
          <p:nvPr/>
        </p:nvGraphicFramePr>
        <p:xfrm>
          <a:off x="1143000" y="1417640"/>
          <a:ext cx="6731000" cy="4091170"/>
        </p:xfrm>
        <a:graphic>
          <a:graphicData uri="http://schemas.openxmlformats.org/drawingml/2006/table">
            <a:tbl>
              <a:tblPr/>
              <a:tblGrid>
                <a:gridCol w="208272"/>
                <a:gridCol w="6522728"/>
              </a:tblGrid>
              <a:tr h="108678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698" marB="45698"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1" u="none" strike="noStrike" cap="none" normalizeH="0" baseline="0" smtClean="0">
                          <a:ln>
                            <a:noFill/>
                          </a:ln>
                          <a:solidFill>
                            <a:schemeClr val="tx1"/>
                          </a:solidFill>
                          <a:effectLst/>
                          <a:latin typeface="Arial" charset="0"/>
                          <a:ea typeface="ＭＳ Ｐゴシック" pitchFamily="1" charset="-128"/>
                        </a:rPr>
                        <a:t>Normal definitions of risk are too narrow </a:t>
                      </a:r>
                      <a:r>
                        <a:rPr kumimoji="0" lang="en-US" sz="1600" b="0" i="0" u="none" strike="noStrike" cap="none" normalizeH="0" baseline="0" smtClean="0">
                          <a:ln>
                            <a:noFill/>
                          </a:ln>
                          <a:solidFill>
                            <a:schemeClr val="tx1"/>
                          </a:solidFill>
                          <a:effectLst/>
                          <a:latin typeface="Arial" charset="0"/>
                          <a:ea typeface="ＭＳ Ｐゴシック" pitchFamily="1" charset="-128"/>
                        </a:rPr>
                        <a:t>for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Arial" charset="0"/>
                          <a:ea typeface="ＭＳ Ｐゴシック" pitchFamily="1" charset="-128"/>
                        </a:rPr>
                        <a:t>	Stakeholder-oriented accountability and governance</a:t>
                      </a:r>
                    </a:p>
                  </a:txBody>
                  <a:tcPr marL="91436" marR="91436" marT="45698" marB="45698"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08678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698" marB="4569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1" u="none" strike="noStrike" cap="none" normalizeH="0" baseline="0" dirty="0" smtClean="0">
                          <a:ln>
                            <a:noFill/>
                          </a:ln>
                          <a:solidFill>
                            <a:schemeClr val="tx1"/>
                          </a:solidFill>
                          <a:effectLst/>
                          <a:latin typeface="Arial" charset="0"/>
                          <a:ea typeface="ＭＳ Ｐゴシック" pitchFamily="1" charset="-128"/>
                        </a:rPr>
                        <a:t>An ethics risk</a:t>
                      </a:r>
                      <a:r>
                        <a:rPr kumimoji="0" lang="en-US" sz="1600" b="0" i="0" u="none" strike="noStrike" cap="none" normalizeH="0" baseline="0" dirty="0" smtClean="0">
                          <a:ln>
                            <a:noFill/>
                          </a:ln>
                          <a:solidFill>
                            <a:schemeClr val="tx1"/>
                          </a:solidFill>
                          <a:effectLst/>
                          <a:latin typeface="Arial" charset="0"/>
                          <a:ea typeface="ＭＳ Ｐゴシック" pitchFamily="1" charset="-128"/>
                        </a:rPr>
                        <a:t> exists where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smtClean="0">
                          <a:ln>
                            <a:noFill/>
                          </a:ln>
                          <a:solidFill>
                            <a:schemeClr val="tx1"/>
                          </a:solidFill>
                          <a:effectLst/>
                          <a:latin typeface="Arial" charset="0"/>
                          <a:ea typeface="ＭＳ Ｐゴシック" pitchFamily="1" charset="-128"/>
                        </a:rPr>
                        <a:t>	the expectations of a stakeholder may not be met.</a:t>
                      </a:r>
                    </a:p>
                  </a:txBody>
                  <a:tcPr marL="91436" marR="91436" marT="45698" marB="4569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08678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698" marB="4569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1" u="none" strike="noStrike" cap="none" normalizeH="0" baseline="0" smtClean="0">
                          <a:ln>
                            <a:noFill/>
                          </a:ln>
                          <a:solidFill>
                            <a:schemeClr val="tx1"/>
                          </a:solidFill>
                          <a:effectLst/>
                          <a:latin typeface="Arial" charset="0"/>
                          <a:ea typeface="ＭＳ Ｐゴシック" pitchFamily="1" charset="-128"/>
                        </a:rPr>
                        <a:t>Discovery and remediation</a:t>
                      </a:r>
                      <a:r>
                        <a:rPr kumimoji="0" lang="en-US" sz="1600" b="0" i="0" u="none" strike="noStrike" cap="none" normalizeH="0" baseline="0" smtClean="0">
                          <a:ln>
                            <a:noFill/>
                          </a:ln>
                          <a:solidFill>
                            <a:schemeClr val="tx1"/>
                          </a:solidFill>
                          <a:effectLst/>
                          <a:latin typeface="Arial" charset="0"/>
                          <a:ea typeface="ＭＳ Ｐゴシック" pitchFamily="1" charset="-128"/>
                        </a:rPr>
                        <a:t> are essential in order to</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Arial" charset="0"/>
                          <a:ea typeface="ＭＳ Ｐゴシック" pitchFamily="1" charset="-128"/>
                        </a:rPr>
                        <a:t>	avoid a crisis, or lose the support of stakeholders.</a:t>
                      </a:r>
                    </a:p>
                  </a:txBody>
                  <a:tcPr marL="91436" marR="91436" marT="45698" marB="4569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8308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1" u="none" strike="noStrike" cap="none" normalizeH="0" baseline="0" smtClean="0">
                        <a:ln>
                          <a:noFill/>
                        </a:ln>
                        <a:solidFill>
                          <a:schemeClr val="tx1"/>
                        </a:solidFill>
                        <a:effectLst/>
                        <a:latin typeface="Arial" charset="0"/>
                        <a:ea typeface="ＭＳ Ｐゴシック" pitchFamily="1" charset="-128"/>
                      </a:endParaRPr>
                    </a:p>
                  </a:txBody>
                  <a:tcPr marL="91436" marR="91436" marT="45698" marB="45698"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1" u="none" strike="noStrike" cap="none" normalizeH="0" baseline="0" dirty="0" smtClean="0">
                          <a:ln>
                            <a:noFill/>
                          </a:ln>
                          <a:solidFill>
                            <a:schemeClr val="tx1"/>
                          </a:solidFill>
                          <a:effectLst/>
                          <a:latin typeface="Arial" charset="0"/>
                          <a:ea typeface="ＭＳ Ｐゴシック" pitchFamily="1" charset="-128"/>
                        </a:rPr>
                        <a:t>Assign responsibility, develop annual processes, board review</a:t>
                      </a:r>
                    </a:p>
                  </a:txBody>
                  <a:tcPr marL="91436" marR="91436" marT="45698" marB="45698"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
        <p:nvSpPr>
          <p:cNvPr id="8" name="Title 7"/>
          <p:cNvSpPr>
            <a:spLocks noGrp="1"/>
          </p:cNvSpPr>
          <p:nvPr>
            <p:ph type="title"/>
          </p:nvPr>
        </p:nvSpPr>
        <p:spPr/>
        <p:txBody>
          <a:bodyPr/>
          <a:lstStyle/>
          <a:p>
            <a:r>
              <a:rPr lang="en-US" dirty="0" smtClean="0"/>
              <a:t>Ethics Risk Management</a:t>
            </a:r>
            <a:endParaRPr lang="en-US" dirty="0"/>
          </a:p>
        </p:txBody>
      </p:sp>
    </p:spTree>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Conflicting Interests Causes of Judgment Bias</a:t>
            </a:r>
            <a:endParaRPr lang="en-US" dirty="0"/>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996950" y="223838"/>
            <a:ext cx="1455738" cy="396875"/>
          </a:xfrm>
          <a:prstGeom prst="rect">
            <a:avLst/>
          </a:prstGeom>
          <a:noFill/>
          <a:ln w="9525">
            <a:noFill/>
            <a:miter lim="800000"/>
            <a:headEnd/>
            <a:tailEnd/>
          </a:ln>
        </p:spPr>
        <p:txBody>
          <a:bodyPr wrap="none">
            <a:prstTxWarp prst="textNoShape">
              <a:avLst/>
            </a:prstTxWarp>
            <a:spAutoFit/>
          </a:bodyPr>
          <a:lstStyle/>
          <a:p>
            <a:r>
              <a:rPr lang="en-US" b="1"/>
              <a:t>TABLE 5.4</a:t>
            </a:r>
            <a:endParaRPr lang="en-US" sz="2400" b="1"/>
          </a:p>
        </p:txBody>
      </p:sp>
      <p:sp>
        <p:nvSpPr>
          <p:cNvPr id="19459" name="Line 3"/>
          <p:cNvSpPr>
            <a:spLocks noChangeShapeType="1"/>
          </p:cNvSpPr>
          <p:nvPr/>
        </p:nvSpPr>
        <p:spPr bwMode="auto">
          <a:xfrm>
            <a:off x="1103313" y="609600"/>
            <a:ext cx="43068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9460" name="Rectangle 4"/>
          <p:cNvSpPr>
            <a:spLocks noChangeArrowheads="1"/>
          </p:cNvSpPr>
          <p:nvPr/>
        </p:nvSpPr>
        <p:spPr bwMode="auto">
          <a:xfrm>
            <a:off x="990600" y="587375"/>
            <a:ext cx="6773863" cy="369888"/>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CONFLICTING INTERESTS – CAUSES OF JUDGEMENT BIAS</a:t>
            </a:r>
          </a:p>
        </p:txBody>
      </p:sp>
      <p:graphicFrame>
        <p:nvGraphicFramePr>
          <p:cNvPr id="11374" name="Group 110"/>
          <p:cNvGraphicFramePr>
            <a:graphicFrameLocks noGrp="1"/>
          </p:cNvGraphicFramePr>
          <p:nvPr/>
        </p:nvGraphicFramePr>
        <p:xfrm>
          <a:off x="354835" y="223839"/>
          <a:ext cx="8403982" cy="6172200"/>
        </p:xfrm>
        <a:graphic>
          <a:graphicData uri="http://schemas.openxmlformats.org/drawingml/2006/table">
            <a:tbl>
              <a:tblPr/>
              <a:tblGrid>
                <a:gridCol w="247755"/>
                <a:gridCol w="8156227"/>
              </a:tblGrid>
              <a:tr h="89850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How might judgement be swayed</a:t>
                      </a:r>
                      <a:r>
                        <a:rPr kumimoji="0" lang="en-US" sz="15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Any interest, influence, loyalty, concern, emotion, or other feature</a:t>
                      </a:r>
                      <a:b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tending to make judgement less reliable than normal</a:t>
                      </a:r>
                    </a:p>
                  </a:txBody>
                  <a:tcPr marL="91436" marR="91436" marT="45711" marB="45711"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690662">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Self-interest …</a:t>
                      </a:r>
                      <a:endParaRPr kumimoji="0" lang="en-US" sz="1500" b="0" i="1"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Bribes, kickbacks – payments or property to decider, family, designees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Gifts, free travel, favors,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Special advantages – non-market discounts on goods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Special treatment – flattery, social involvement</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Dealings with family, relatives or relations</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690662">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Fraud ...</a:t>
                      </a:r>
                      <a:endPar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Misappropriation of funds or property</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Cheating on expense accounts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Falsifying documents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Stealing cash, assets, or resources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Falsifying results to obtain bonuses, merit pay, or promotion</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16255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Misunderstanding</a:t>
                      </a:r>
                      <a:r>
                        <a:rPr kumimoji="0" lang="en-US" sz="15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Confused signals or incentives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Boss/everybody’s doing it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Cultural differences</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2980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Slippery slope …</a:t>
                      </a:r>
                      <a:endPar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Where a small favor leads to ever larger demands</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Guidelines for gifts or preferential treatment</a:t>
            </a:r>
            <a:endParaRPr lang="en-US" dirty="0"/>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220663" y="1438275"/>
            <a:ext cx="1455737" cy="396875"/>
          </a:xfrm>
          <a:prstGeom prst="rect">
            <a:avLst/>
          </a:prstGeom>
          <a:noFill/>
          <a:ln w="9525">
            <a:noFill/>
            <a:miter lim="800000"/>
            <a:headEnd/>
            <a:tailEnd/>
          </a:ln>
        </p:spPr>
        <p:txBody>
          <a:bodyPr wrap="none">
            <a:prstTxWarp prst="textNoShape">
              <a:avLst/>
            </a:prstTxWarp>
            <a:spAutoFit/>
          </a:bodyPr>
          <a:lstStyle/>
          <a:p>
            <a:r>
              <a:rPr lang="en-US" b="1"/>
              <a:t>TABLE 5.6</a:t>
            </a:r>
            <a:endParaRPr lang="en-US" sz="2400" b="1"/>
          </a:p>
        </p:txBody>
      </p:sp>
      <p:sp>
        <p:nvSpPr>
          <p:cNvPr id="20483" name="Line 3"/>
          <p:cNvSpPr>
            <a:spLocks noChangeShapeType="1"/>
          </p:cNvSpPr>
          <p:nvPr/>
        </p:nvSpPr>
        <p:spPr bwMode="auto">
          <a:xfrm>
            <a:off x="328613" y="1824038"/>
            <a:ext cx="85105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20484" name="Rectangle 4"/>
          <p:cNvSpPr>
            <a:spLocks noChangeArrowheads="1"/>
          </p:cNvSpPr>
          <p:nvPr/>
        </p:nvSpPr>
        <p:spPr bwMode="auto">
          <a:xfrm>
            <a:off x="214313" y="1801813"/>
            <a:ext cx="8701087"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GUIDELINES FOR ACCEPTANCE OF GIFTS OR PREFERENTIAL TREATMENT</a:t>
            </a:r>
          </a:p>
        </p:txBody>
      </p:sp>
      <p:graphicFrame>
        <p:nvGraphicFramePr>
          <p:cNvPr id="14469" name="Group 133"/>
          <p:cNvGraphicFramePr>
            <a:graphicFrameLocks noGrp="1"/>
          </p:cNvGraphicFramePr>
          <p:nvPr/>
        </p:nvGraphicFramePr>
        <p:xfrm>
          <a:off x="290513" y="1213804"/>
          <a:ext cx="8563287" cy="3818572"/>
        </p:xfrm>
        <a:graphic>
          <a:graphicData uri="http://schemas.openxmlformats.org/drawingml/2006/table">
            <a:tbl>
              <a:tblPr/>
              <a:tblGrid>
                <a:gridCol w="208274"/>
                <a:gridCol w="8355013"/>
              </a:tblGrid>
              <a:tr h="634592">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1.</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Is it nominal or substantial?</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2.</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is the intended purpose?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3.</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are the circumstances?</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4.</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is the position of sensitivity of the recipient?</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5.</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is the accepted practice?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6.</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is the firm/company policy?</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64561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7.</a:t>
                      </a: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Is it legal?</a:t>
                      </a:r>
                      <a:endPar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Conflict of Interest for a decision-maker</a:t>
            </a:r>
            <a:endParaRPr lang="en-US" dirty="0"/>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Rectangle 29"/>
          <p:cNvSpPr>
            <a:spLocks noChangeArrowheads="1"/>
          </p:cNvSpPr>
          <p:nvPr/>
        </p:nvSpPr>
        <p:spPr bwMode="auto">
          <a:xfrm>
            <a:off x="990600" y="1371600"/>
            <a:ext cx="7239000" cy="4572000"/>
          </a:xfrm>
          <a:prstGeom prst="rect">
            <a:avLst/>
          </a:prstGeom>
          <a:noFill/>
          <a:ln w="19050">
            <a:solidFill>
              <a:schemeClr val="tx1"/>
            </a:solidFill>
            <a:miter lim="800000"/>
            <a:headEnd/>
            <a:tailEnd/>
          </a:ln>
        </p:spPr>
        <p:txBody>
          <a:bodyPr wrap="none" anchor="ctr">
            <a:prstTxWarp prst="textNoShape">
              <a:avLst/>
            </a:prstTxWarp>
          </a:bodyPr>
          <a:lstStyle/>
          <a:p>
            <a:endParaRPr lang="en-CA"/>
          </a:p>
        </p:txBody>
      </p:sp>
      <p:sp>
        <p:nvSpPr>
          <p:cNvPr id="21510" name="Text Box 30"/>
          <p:cNvSpPr txBox="1">
            <a:spLocks noChangeArrowheads="1"/>
          </p:cNvSpPr>
          <p:nvPr/>
        </p:nvSpPr>
        <p:spPr bwMode="auto">
          <a:xfrm>
            <a:off x="1143000" y="1546225"/>
            <a:ext cx="6005195" cy="1477328"/>
          </a:xfrm>
          <a:prstGeom prst="rect">
            <a:avLst/>
          </a:prstGeom>
          <a:noFill/>
          <a:ln w="9525">
            <a:noFill/>
            <a:miter lim="800000"/>
            <a:headEnd/>
            <a:tailEnd/>
          </a:ln>
        </p:spPr>
        <p:txBody>
          <a:bodyPr wrap="none">
            <a:prstTxWarp prst="textNoShape">
              <a:avLst/>
            </a:prstTxWarp>
            <a:spAutoFit/>
          </a:bodyPr>
          <a:lstStyle/>
          <a:p>
            <a:r>
              <a:rPr lang="en-CA" sz="1800" b="1" dirty="0">
                <a:solidFill>
                  <a:srgbClr val="000000"/>
                </a:solidFill>
              </a:rPr>
              <a:t>A</a:t>
            </a:r>
            <a:r>
              <a:rPr lang="en-US" sz="1800" b="1" dirty="0"/>
              <a:t> decision maker (D) </a:t>
            </a:r>
            <a:r>
              <a:rPr lang="en-US" sz="1800" b="1" i="1" dirty="0"/>
              <a:t>“has a conflict of interest if, and only if, </a:t>
            </a:r>
          </a:p>
          <a:p>
            <a:r>
              <a:rPr lang="en-US" sz="1800" b="1" i="1" dirty="0"/>
              <a:t>     (1) D is in a relationship with another (P) requiring D </a:t>
            </a:r>
          </a:p>
          <a:p>
            <a:r>
              <a:rPr lang="en-US" sz="1800" b="1" i="1" dirty="0"/>
              <a:t>	to exercise </a:t>
            </a:r>
            <a:r>
              <a:rPr lang="en-US" sz="1800" b="1" i="1" dirty="0" smtClean="0"/>
              <a:t>judgment </a:t>
            </a:r>
            <a:r>
              <a:rPr lang="en-US" sz="1800" b="1" i="1" dirty="0"/>
              <a:t>in P’s behalf and </a:t>
            </a:r>
          </a:p>
          <a:p>
            <a:r>
              <a:rPr lang="en-US" sz="1800" b="1" i="1" dirty="0"/>
              <a:t>     (2) D has a special interest tending to interfere with the </a:t>
            </a:r>
          </a:p>
          <a:p>
            <a:r>
              <a:rPr lang="en-US" sz="1800" b="1" i="1" dirty="0"/>
              <a:t>	proper exercise of </a:t>
            </a:r>
            <a:r>
              <a:rPr lang="en-US" sz="1800" b="1" i="1" dirty="0" smtClean="0"/>
              <a:t>judgment </a:t>
            </a:r>
            <a:r>
              <a:rPr lang="en-US" sz="1800" b="1" i="1" dirty="0"/>
              <a:t>in that relationship.</a:t>
            </a:r>
            <a:endParaRPr lang="en-US" i="1" dirty="0"/>
          </a:p>
        </p:txBody>
      </p:sp>
      <p:sp>
        <p:nvSpPr>
          <p:cNvPr id="21511" name="Rectangle 31"/>
          <p:cNvSpPr>
            <a:spLocks noChangeArrowheads="1"/>
          </p:cNvSpPr>
          <p:nvPr/>
        </p:nvSpPr>
        <p:spPr bwMode="auto">
          <a:xfrm>
            <a:off x="1371600" y="3962400"/>
            <a:ext cx="2057400" cy="1600200"/>
          </a:xfrm>
          <a:prstGeom prst="rect">
            <a:avLst/>
          </a:prstGeom>
          <a:solidFill>
            <a:srgbClr val="66FF33"/>
          </a:solidFill>
          <a:ln w="9525">
            <a:solidFill>
              <a:schemeClr val="tx1"/>
            </a:solidFill>
            <a:miter lim="800000"/>
            <a:headEnd/>
            <a:tailEnd/>
          </a:ln>
        </p:spPr>
        <p:txBody>
          <a:bodyPr wrap="none" anchor="ctr">
            <a:prstTxWarp prst="textNoShape">
              <a:avLst/>
            </a:prstTxWarp>
          </a:bodyPr>
          <a:lstStyle/>
          <a:p>
            <a:endParaRPr lang="en-CA"/>
          </a:p>
        </p:txBody>
      </p:sp>
      <p:sp>
        <p:nvSpPr>
          <p:cNvPr id="21512" name="Rectangle 32"/>
          <p:cNvSpPr>
            <a:spLocks noChangeArrowheads="1"/>
          </p:cNvSpPr>
          <p:nvPr/>
        </p:nvSpPr>
        <p:spPr bwMode="auto">
          <a:xfrm>
            <a:off x="5791200" y="3962400"/>
            <a:ext cx="2057400" cy="1600200"/>
          </a:xfrm>
          <a:prstGeom prst="rect">
            <a:avLst/>
          </a:prstGeom>
          <a:solidFill>
            <a:srgbClr val="66FF33"/>
          </a:solidFill>
          <a:ln w="9525">
            <a:solidFill>
              <a:schemeClr val="tx1"/>
            </a:solidFill>
            <a:miter lim="800000"/>
            <a:headEnd/>
            <a:tailEnd/>
          </a:ln>
        </p:spPr>
        <p:txBody>
          <a:bodyPr wrap="none" anchor="ctr">
            <a:prstTxWarp prst="textNoShape">
              <a:avLst/>
            </a:prstTxWarp>
          </a:bodyPr>
          <a:lstStyle/>
          <a:p>
            <a:endParaRPr lang="en-CA"/>
          </a:p>
        </p:txBody>
      </p:sp>
      <p:sp>
        <p:nvSpPr>
          <p:cNvPr id="21513" name="Line 33"/>
          <p:cNvSpPr>
            <a:spLocks noChangeShapeType="1"/>
          </p:cNvSpPr>
          <p:nvPr/>
        </p:nvSpPr>
        <p:spPr bwMode="auto">
          <a:xfrm>
            <a:off x="3505200" y="4724400"/>
            <a:ext cx="2209800" cy="0"/>
          </a:xfrm>
          <a:prstGeom prst="line">
            <a:avLst/>
          </a:prstGeom>
          <a:noFill/>
          <a:ln w="38100">
            <a:solidFill>
              <a:schemeClr val="tx1"/>
            </a:solidFill>
            <a:round/>
            <a:headEnd/>
            <a:tailEnd type="triangle" w="med" len="med"/>
          </a:ln>
        </p:spPr>
        <p:txBody>
          <a:bodyPr wrap="none" anchor="ctr">
            <a:prstTxWarp prst="textNoShape">
              <a:avLst/>
            </a:prstTxWarp>
          </a:bodyPr>
          <a:lstStyle/>
          <a:p>
            <a:endParaRPr lang="en-US"/>
          </a:p>
        </p:txBody>
      </p:sp>
      <p:sp>
        <p:nvSpPr>
          <p:cNvPr id="21514" name="Line 34"/>
          <p:cNvSpPr>
            <a:spLocks noChangeShapeType="1"/>
          </p:cNvSpPr>
          <p:nvPr/>
        </p:nvSpPr>
        <p:spPr bwMode="auto">
          <a:xfrm flipV="1">
            <a:off x="3657600" y="4114800"/>
            <a:ext cx="838200" cy="1371600"/>
          </a:xfrm>
          <a:prstGeom prst="line">
            <a:avLst/>
          </a:prstGeom>
          <a:noFill/>
          <a:ln w="38100">
            <a:solidFill>
              <a:schemeClr val="tx1"/>
            </a:solidFill>
            <a:prstDash val="dash"/>
            <a:round/>
            <a:headEnd/>
            <a:tailEnd/>
          </a:ln>
        </p:spPr>
        <p:txBody>
          <a:bodyPr wrap="none" anchor="ctr">
            <a:prstTxWarp prst="textNoShape">
              <a:avLst/>
            </a:prstTxWarp>
          </a:bodyPr>
          <a:lstStyle/>
          <a:p>
            <a:endParaRPr lang="en-US"/>
          </a:p>
        </p:txBody>
      </p:sp>
      <p:sp>
        <p:nvSpPr>
          <p:cNvPr id="21515" name="Line 35"/>
          <p:cNvSpPr>
            <a:spLocks noChangeShapeType="1"/>
          </p:cNvSpPr>
          <p:nvPr/>
        </p:nvSpPr>
        <p:spPr bwMode="auto">
          <a:xfrm flipV="1">
            <a:off x="4191000" y="4114800"/>
            <a:ext cx="838200" cy="1371600"/>
          </a:xfrm>
          <a:prstGeom prst="line">
            <a:avLst/>
          </a:prstGeom>
          <a:noFill/>
          <a:ln w="38100">
            <a:solidFill>
              <a:schemeClr val="tx1"/>
            </a:solidFill>
            <a:prstDash val="dash"/>
            <a:round/>
            <a:headEnd/>
            <a:tailEnd/>
          </a:ln>
        </p:spPr>
        <p:txBody>
          <a:bodyPr wrap="none" anchor="ctr">
            <a:prstTxWarp prst="textNoShape">
              <a:avLst/>
            </a:prstTxWarp>
          </a:bodyPr>
          <a:lstStyle/>
          <a:p>
            <a:endParaRPr lang="en-US"/>
          </a:p>
        </p:txBody>
      </p:sp>
      <p:sp>
        <p:nvSpPr>
          <p:cNvPr id="21516" name="Line 36"/>
          <p:cNvSpPr>
            <a:spLocks noChangeShapeType="1"/>
          </p:cNvSpPr>
          <p:nvPr/>
        </p:nvSpPr>
        <p:spPr bwMode="auto">
          <a:xfrm flipV="1">
            <a:off x="4724400" y="4114800"/>
            <a:ext cx="838200" cy="1371600"/>
          </a:xfrm>
          <a:prstGeom prst="line">
            <a:avLst/>
          </a:prstGeom>
          <a:noFill/>
          <a:ln w="38100">
            <a:solidFill>
              <a:schemeClr val="tx1"/>
            </a:solidFill>
            <a:prstDash val="dash"/>
            <a:round/>
            <a:headEnd/>
            <a:tailEnd/>
          </a:ln>
        </p:spPr>
        <p:txBody>
          <a:bodyPr wrap="none" anchor="ctr">
            <a:prstTxWarp prst="textNoShape">
              <a:avLst/>
            </a:prstTxWarp>
          </a:bodyPr>
          <a:lstStyle/>
          <a:p>
            <a:endParaRPr lang="en-US"/>
          </a:p>
        </p:txBody>
      </p:sp>
      <p:sp>
        <p:nvSpPr>
          <p:cNvPr id="21517" name="Rectangle 37"/>
          <p:cNvSpPr>
            <a:spLocks noChangeArrowheads="1"/>
          </p:cNvSpPr>
          <p:nvPr/>
        </p:nvSpPr>
        <p:spPr bwMode="auto">
          <a:xfrm>
            <a:off x="3733800" y="3276600"/>
            <a:ext cx="1828800" cy="838200"/>
          </a:xfrm>
          <a:prstGeom prst="rect">
            <a:avLst/>
          </a:prstGeom>
          <a:solidFill>
            <a:srgbClr val="FF0000"/>
          </a:solidFill>
          <a:ln w="9525">
            <a:solidFill>
              <a:schemeClr val="tx1"/>
            </a:solidFill>
            <a:miter lim="800000"/>
            <a:headEnd/>
            <a:tailEnd/>
          </a:ln>
        </p:spPr>
        <p:txBody>
          <a:bodyPr wrap="none" anchor="ctr">
            <a:prstTxWarp prst="textNoShape">
              <a:avLst/>
            </a:prstTxWarp>
          </a:bodyPr>
          <a:lstStyle/>
          <a:p>
            <a:endParaRPr lang="en-CA"/>
          </a:p>
        </p:txBody>
      </p:sp>
      <p:sp>
        <p:nvSpPr>
          <p:cNvPr id="21518" name="Text Box 38"/>
          <p:cNvSpPr txBox="1">
            <a:spLocks noChangeArrowheads="1"/>
          </p:cNvSpPr>
          <p:nvPr/>
        </p:nvSpPr>
        <p:spPr bwMode="auto">
          <a:xfrm>
            <a:off x="3824288" y="3451225"/>
            <a:ext cx="1685925" cy="581025"/>
          </a:xfrm>
          <a:prstGeom prst="rect">
            <a:avLst/>
          </a:prstGeom>
          <a:noFill/>
          <a:ln w="9525">
            <a:noFill/>
            <a:miter lim="800000"/>
            <a:headEnd/>
            <a:tailEnd/>
          </a:ln>
        </p:spPr>
        <p:txBody>
          <a:bodyPr wrap="none">
            <a:prstTxWarp prst="textNoShape">
              <a:avLst/>
            </a:prstTxWarp>
            <a:spAutoFit/>
          </a:bodyPr>
          <a:lstStyle/>
          <a:p>
            <a:pPr algn="ctr"/>
            <a:r>
              <a:rPr lang="en-US" sz="1600" b="1">
                <a:solidFill>
                  <a:schemeClr val="bg1"/>
                </a:solidFill>
              </a:rPr>
              <a:t>Special</a:t>
            </a:r>
          </a:p>
          <a:p>
            <a:pPr algn="ctr"/>
            <a:r>
              <a:rPr lang="en-US" sz="1600" b="1">
                <a:solidFill>
                  <a:schemeClr val="bg1"/>
                </a:solidFill>
              </a:rPr>
              <a:t>Non-P Interests</a:t>
            </a:r>
            <a:endParaRPr lang="en-US" sz="1400" b="1">
              <a:solidFill>
                <a:schemeClr val="bg1"/>
              </a:solidFill>
            </a:endParaRPr>
          </a:p>
        </p:txBody>
      </p:sp>
      <p:sp>
        <p:nvSpPr>
          <p:cNvPr id="21519" name="Text Box 39"/>
          <p:cNvSpPr txBox="1">
            <a:spLocks noChangeArrowheads="1"/>
          </p:cNvSpPr>
          <p:nvPr/>
        </p:nvSpPr>
        <p:spPr bwMode="auto">
          <a:xfrm>
            <a:off x="1465263" y="4213225"/>
            <a:ext cx="1831975" cy="1069975"/>
          </a:xfrm>
          <a:prstGeom prst="rect">
            <a:avLst/>
          </a:prstGeom>
          <a:noFill/>
          <a:ln w="9525">
            <a:noFill/>
            <a:miter lim="800000"/>
            <a:headEnd/>
            <a:tailEnd/>
          </a:ln>
        </p:spPr>
        <p:txBody>
          <a:bodyPr wrap="none">
            <a:prstTxWarp prst="textNoShape">
              <a:avLst/>
            </a:prstTxWarp>
            <a:spAutoFit/>
          </a:bodyPr>
          <a:lstStyle/>
          <a:p>
            <a:pPr algn="ctr"/>
            <a:r>
              <a:rPr lang="en-US" sz="1600" b="1"/>
              <a:t>Decision Maker</a:t>
            </a:r>
          </a:p>
          <a:p>
            <a:pPr algn="ctr"/>
            <a:r>
              <a:rPr lang="en-US" sz="1600" b="1"/>
              <a:t>(D) has a duty to </a:t>
            </a:r>
          </a:p>
          <a:p>
            <a:pPr algn="ctr"/>
            <a:r>
              <a:rPr lang="en-US" sz="1600" b="1"/>
              <a:t>act/judge in </a:t>
            </a:r>
          </a:p>
          <a:p>
            <a:pPr algn="ctr"/>
            <a:r>
              <a:rPr lang="en-US" sz="1600" b="1"/>
              <a:t>P’s best interest</a:t>
            </a:r>
            <a:endParaRPr lang="en-US"/>
          </a:p>
        </p:txBody>
      </p:sp>
      <p:sp>
        <p:nvSpPr>
          <p:cNvPr id="21520" name="Text Box 40"/>
          <p:cNvSpPr txBox="1">
            <a:spLocks noChangeArrowheads="1"/>
          </p:cNvSpPr>
          <p:nvPr/>
        </p:nvSpPr>
        <p:spPr bwMode="auto">
          <a:xfrm>
            <a:off x="5942013" y="4213225"/>
            <a:ext cx="1752600" cy="1069975"/>
          </a:xfrm>
          <a:prstGeom prst="rect">
            <a:avLst/>
          </a:prstGeom>
          <a:noFill/>
          <a:ln w="9525">
            <a:noFill/>
            <a:miter lim="800000"/>
            <a:headEnd/>
            <a:tailEnd/>
          </a:ln>
        </p:spPr>
        <p:txBody>
          <a:bodyPr wrap="none">
            <a:prstTxWarp prst="textNoShape">
              <a:avLst/>
            </a:prstTxWarp>
            <a:spAutoFit/>
          </a:bodyPr>
          <a:lstStyle/>
          <a:p>
            <a:pPr algn="ctr"/>
            <a:r>
              <a:rPr lang="en-US" sz="1600" b="1"/>
              <a:t>P’s Satisfaction </a:t>
            </a:r>
          </a:p>
          <a:p>
            <a:pPr algn="ctr"/>
            <a:r>
              <a:rPr lang="en-US" sz="1600" b="1"/>
              <a:t>based on</a:t>
            </a:r>
          </a:p>
          <a:p>
            <a:pPr algn="ctr"/>
            <a:r>
              <a:rPr lang="en-US" sz="1600" b="1"/>
              <a:t>Fulfillment of </a:t>
            </a:r>
          </a:p>
          <a:p>
            <a:pPr algn="ctr"/>
            <a:r>
              <a:rPr lang="en-US" sz="1600" b="1"/>
              <a:t>P’s Interests</a:t>
            </a:r>
          </a:p>
        </p:txBody>
      </p:sp>
    </p:spTree>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Types of Conflict of Interest</a:t>
            </a:r>
            <a:endParaRPr lang="en-US" dirty="0"/>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17"/>
          <p:cNvSpPr>
            <a:spLocks noChangeArrowheads="1"/>
          </p:cNvSpPr>
          <p:nvPr/>
        </p:nvSpPr>
        <p:spPr bwMode="auto">
          <a:xfrm>
            <a:off x="1295400" y="2057400"/>
            <a:ext cx="6400800" cy="4114800"/>
          </a:xfrm>
          <a:prstGeom prst="rect">
            <a:avLst/>
          </a:prstGeom>
          <a:noFill/>
          <a:ln w="9525">
            <a:noFill/>
            <a:miter lim="800000"/>
            <a:headEnd/>
            <a:tailEnd/>
          </a:ln>
        </p:spPr>
        <p:txBody>
          <a:bodyPr>
            <a:prstTxWarp prst="textNoShape">
              <a:avLst/>
            </a:prstTxWarp>
          </a:bodyPr>
          <a:lstStyle/>
          <a:p>
            <a:pPr marL="342900" indent="-342900" algn="ctr" eaLnBrk="1" hangingPunct="1">
              <a:lnSpc>
                <a:spcPct val="90000"/>
              </a:lnSpc>
              <a:spcBef>
                <a:spcPct val="20000"/>
              </a:spcBef>
            </a:pPr>
            <a:r>
              <a:rPr lang="en-US" b="1"/>
              <a:t>Potential			Actual</a:t>
            </a:r>
          </a:p>
          <a:p>
            <a:pPr marL="342900" indent="-342900" algn="ctr" eaLnBrk="1" hangingPunct="1">
              <a:lnSpc>
                <a:spcPct val="90000"/>
              </a:lnSpc>
              <a:spcBef>
                <a:spcPct val="20000"/>
              </a:spcBef>
            </a:pPr>
            <a:endParaRPr lang="en-US" b="1"/>
          </a:p>
          <a:p>
            <a:pPr marL="342900" indent="-342900" algn="ctr" eaLnBrk="1" hangingPunct="1">
              <a:lnSpc>
                <a:spcPct val="90000"/>
              </a:lnSpc>
              <a:spcBef>
                <a:spcPct val="20000"/>
              </a:spcBef>
            </a:pPr>
            <a:endParaRPr lang="en-US" b="1"/>
          </a:p>
          <a:p>
            <a:pPr marL="342900" indent="-342900" algn="ctr" eaLnBrk="1" hangingPunct="1">
              <a:lnSpc>
                <a:spcPct val="90000"/>
              </a:lnSpc>
              <a:spcBef>
                <a:spcPct val="20000"/>
              </a:spcBef>
            </a:pPr>
            <a:r>
              <a:rPr lang="en-US" b="1"/>
              <a:t>				    </a:t>
            </a:r>
          </a:p>
          <a:p>
            <a:pPr marL="342900" indent="-342900" algn="ctr" eaLnBrk="1" hangingPunct="1">
              <a:lnSpc>
                <a:spcPct val="90000"/>
              </a:lnSpc>
              <a:spcBef>
                <a:spcPct val="20000"/>
              </a:spcBef>
            </a:pPr>
            <a:r>
              <a:rPr lang="en-US" b="1"/>
              <a:t>			</a:t>
            </a:r>
          </a:p>
          <a:p>
            <a:pPr marL="342900" indent="-342900" algn="ctr" eaLnBrk="1" hangingPunct="1">
              <a:lnSpc>
                <a:spcPct val="90000"/>
              </a:lnSpc>
              <a:spcBef>
                <a:spcPct val="20000"/>
              </a:spcBef>
            </a:pPr>
            <a:endParaRPr lang="en-US" b="1"/>
          </a:p>
          <a:p>
            <a:pPr marL="342900" indent="-342900" algn="ctr" eaLnBrk="1" hangingPunct="1">
              <a:lnSpc>
                <a:spcPct val="90000"/>
              </a:lnSpc>
              <a:spcBef>
                <a:spcPct val="20000"/>
              </a:spcBef>
            </a:pPr>
            <a:endParaRPr lang="en-US" b="1"/>
          </a:p>
          <a:p>
            <a:pPr marL="342900" indent="-342900" algn="ctr" eaLnBrk="1" hangingPunct="1">
              <a:lnSpc>
                <a:spcPct val="90000"/>
              </a:lnSpc>
              <a:spcBef>
                <a:spcPct val="20000"/>
              </a:spcBef>
            </a:pPr>
            <a:r>
              <a:rPr lang="en-US" b="1"/>
              <a:t>	Decision Point</a:t>
            </a:r>
          </a:p>
          <a:p>
            <a:pPr marL="342900" indent="-342900" algn="ctr" eaLnBrk="1" hangingPunct="1">
              <a:lnSpc>
                <a:spcPct val="90000"/>
              </a:lnSpc>
              <a:spcBef>
                <a:spcPct val="20000"/>
              </a:spcBef>
            </a:pPr>
            <a:endParaRPr lang="en-US"/>
          </a:p>
          <a:p>
            <a:pPr marL="342900" indent="-342900" algn="ctr" eaLnBrk="1" hangingPunct="1">
              <a:lnSpc>
                <a:spcPct val="90000"/>
              </a:lnSpc>
              <a:spcBef>
                <a:spcPct val="20000"/>
              </a:spcBef>
            </a:pPr>
            <a:r>
              <a:rPr lang="en-US" b="1" i="1"/>
              <a:t>Non-existent  </a:t>
            </a:r>
            <a:r>
              <a:rPr lang="en-US" i="1"/>
              <a:t>       </a:t>
            </a:r>
            <a:r>
              <a:rPr lang="en-US" b="1" i="1"/>
              <a:t>Apparent</a:t>
            </a:r>
            <a:r>
              <a:rPr lang="en-US" i="1"/>
              <a:t>         </a:t>
            </a:r>
            <a:r>
              <a:rPr lang="en-US" b="1" i="1"/>
              <a:t>Imaginary</a:t>
            </a:r>
          </a:p>
        </p:txBody>
      </p:sp>
      <p:sp>
        <p:nvSpPr>
          <p:cNvPr id="22534" name="Line 18"/>
          <p:cNvSpPr>
            <a:spLocks noChangeShapeType="1"/>
          </p:cNvSpPr>
          <p:nvPr/>
        </p:nvSpPr>
        <p:spPr bwMode="auto">
          <a:xfrm>
            <a:off x="1066800" y="3917950"/>
            <a:ext cx="7010400" cy="1588"/>
          </a:xfrm>
          <a:prstGeom prst="line">
            <a:avLst/>
          </a:prstGeom>
          <a:noFill/>
          <a:ln w="38100">
            <a:solidFill>
              <a:schemeClr val="tx1"/>
            </a:solidFill>
            <a:round/>
            <a:headEnd/>
            <a:tailEnd/>
          </a:ln>
        </p:spPr>
        <p:txBody>
          <a:bodyPr>
            <a:prstTxWarp prst="textNoShape">
              <a:avLst/>
            </a:prstTxWarp>
          </a:bodyPr>
          <a:lstStyle/>
          <a:p>
            <a:endParaRPr lang="en-US"/>
          </a:p>
        </p:txBody>
      </p:sp>
      <p:sp>
        <p:nvSpPr>
          <p:cNvPr id="22535" name="Line 19"/>
          <p:cNvSpPr>
            <a:spLocks noChangeShapeType="1"/>
          </p:cNvSpPr>
          <p:nvPr/>
        </p:nvSpPr>
        <p:spPr bwMode="auto">
          <a:xfrm>
            <a:off x="4572000" y="3232150"/>
            <a:ext cx="1588" cy="1066800"/>
          </a:xfrm>
          <a:prstGeom prst="line">
            <a:avLst/>
          </a:prstGeom>
          <a:noFill/>
          <a:ln w="38100">
            <a:solidFill>
              <a:schemeClr val="tx1"/>
            </a:solidFill>
            <a:round/>
            <a:headEnd/>
            <a:tailEnd/>
          </a:ln>
        </p:spPr>
        <p:txBody>
          <a:bodyPr>
            <a:prstTxWarp prst="textNoShape">
              <a:avLst/>
            </a:prstTxWarp>
          </a:bodyPr>
          <a:lstStyle/>
          <a:p>
            <a:endParaRPr lang="en-US"/>
          </a:p>
        </p:txBody>
      </p:sp>
      <p:sp>
        <p:nvSpPr>
          <p:cNvPr id="22536" name="AutoShape 20"/>
          <p:cNvSpPr>
            <a:spLocks noChangeArrowheads="1"/>
          </p:cNvSpPr>
          <p:nvPr/>
        </p:nvSpPr>
        <p:spPr bwMode="auto">
          <a:xfrm>
            <a:off x="4572000" y="2667000"/>
            <a:ext cx="3505200" cy="533400"/>
          </a:xfrm>
          <a:prstGeom prst="rightArrow">
            <a:avLst>
              <a:gd name="adj1" fmla="val 50000"/>
              <a:gd name="adj2" fmla="val 164286"/>
            </a:avLst>
          </a:prstGeom>
          <a:solidFill>
            <a:srgbClr val="64F6FF"/>
          </a:solidFill>
          <a:ln w="12700">
            <a:solidFill>
              <a:schemeClr val="tx1"/>
            </a:solidFill>
            <a:miter lim="800000"/>
            <a:headEnd/>
            <a:tailEnd/>
          </a:ln>
        </p:spPr>
        <p:txBody>
          <a:bodyPr wrap="none" anchor="ctr">
            <a:prstTxWarp prst="textNoShape">
              <a:avLst/>
            </a:prstTxWarp>
          </a:bodyPr>
          <a:lstStyle/>
          <a:p>
            <a:endParaRPr lang="en-CA"/>
          </a:p>
        </p:txBody>
      </p:sp>
      <p:sp>
        <p:nvSpPr>
          <p:cNvPr id="22537" name="AutoShape 21"/>
          <p:cNvSpPr>
            <a:spLocks noChangeArrowheads="1"/>
          </p:cNvSpPr>
          <p:nvPr/>
        </p:nvSpPr>
        <p:spPr bwMode="auto">
          <a:xfrm>
            <a:off x="1066800" y="3232150"/>
            <a:ext cx="3505200" cy="457200"/>
          </a:xfrm>
          <a:prstGeom prst="rightArrow">
            <a:avLst>
              <a:gd name="adj1" fmla="val 50000"/>
              <a:gd name="adj2" fmla="val 191667"/>
            </a:avLst>
          </a:prstGeom>
          <a:solidFill>
            <a:srgbClr val="645DFF"/>
          </a:solidFill>
          <a:ln w="12700">
            <a:solidFill>
              <a:schemeClr val="tx1"/>
            </a:solidFill>
            <a:miter lim="800000"/>
            <a:headEnd/>
            <a:tailEnd/>
          </a:ln>
        </p:spPr>
        <p:txBody>
          <a:bodyPr wrap="none" anchor="ctr">
            <a:prstTxWarp prst="textNoShape">
              <a:avLst/>
            </a:prstTxWarp>
          </a:bodyPr>
          <a:lstStyle/>
          <a:p>
            <a:endParaRPr lang="en-CA"/>
          </a:p>
        </p:txBody>
      </p:sp>
      <p:sp>
        <p:nvSpPr>
          <p:cNvPr id="22538" name="Line 22"/>
          <p:cNvSpPr>
            <a:spLocks noChangeShapeType="1"/>
          </p:cNvSpPr>
          <p:nvPr/>
        </p:nvSpPr>
        <p:spPr bwMode="auto">
          <a:xfrm flipV="1">
            <a:off x="4572000" y="2165350"/>
            <a:ext cx="1588" cy="1143000"/>
          </a:xfrm>
          <a:prstGeom prst="line">
            <a:avLst/>
          </a:prstGeom>
          <a:noFill/>
          <a:ln w="38100">
            <a:solidFill>
              <a:schemeClr val="tx1"/>
            </a:solidFill>
            <a:prstDash val="dash"/>
            <a:round/>
            <a:headEnd/>
            <a:tailEnd/>
          </a:ln>
        </p:spPr>
        <p:txBody>
          <a:bodyPr>
            <a:prstTxWarp prst="textNoShape">
              <a:avLst/>
            </a:prstTxWarp>
          </a:bodyPr>
          <a:lstStyle/>
          <a:p>
            <a:endParaRPr lang="en-US"/>
          </a:p>
        </p:txBody>
      </p:sp>
      <p:sp>
        <p:nvSpPr>
          <p:cNvPr id="22539" name="AutoShape 23"/>
          <p:cNvSpPr>
            <a:spLocks noChangeArrowheads="1"/>
          </p:cNvSpPr>
          <p:nvPr/>
        </p:nvSpPr>
        <p:spPr bwMode="auto">
          <a:xfrm>
            <a:off x="3733800" y="5097463"/>
            <a:ext cx="228600" cy="228600"/>
          </a:xfrm>
          <a:prstGeom prst="rightArrow">
            <a:avLst>
              <a:gd name="adj1" fmla="val 50000"/>
              <a:gd name="adj2" fmla="val 25000"/>
            </a:avLst>
          </a:prstGeom>
          <a:solidFill>
            <a:srgbClr val="64F6FF"/>
          </a:solidFill>
          <a:ln w="12700">
            <a:solidFill>
              <a:schemeClr val="tx1"/>
            </a:solidFill>
            <a:miter lim="800000"/>
            <a:headEnd/>
            <a:tailEnd/>
          </a:ln>
        </p:spPr>
        <p:txBody>
          <a:bodyPr wrap="none" anchor="ctr">
            <a:prstTxWarp prst="textNoShape">
              <a:avLst/>
            </a:prstTxWarp>
          </a:bodyPr>
          <a:lstStyle/>
          <a:p>
            <a:endParaRPr lang="en-CA"/>
          </a:p>
        </p:txBody>
      </p:sp>
      <p:sp>
        <p:nvSpPr>
          <p:cNvPr id="22540" name="AutoShape 24"/>
          <p:cNvSpPr>
            <a:spLocks noChangeArrowheads="1"/>
          </p:cNvSpPr>
          <p:nvPr/>
        </p:nvSpPr>
        <p:spPr bwMode="auto">
          <a:xfrm>
            <a:off x="5448300" y="5097463"/>
            <a:ext cx="228600" cy="228600"/>
          </a:xfrm>
          <a:prstGeom prst="rightArrow">
            <a:avLst>
              <a:gd name="adj1" fmla="val 50000"/>
              <a:gd name="adj2" fmla="val 25000"/>
            </a:avLst>
          </a:prstGeom>
          <a:solidFill>
            <a:srgbClr val="64F6FF"/>
          </a:solidFill>
          <a:ln w="12700">
            <a:solidFill>
              <a:schemeClr val="tx1"/>
            </a:solidFill>
            <a:miter lim="800000"/>
            <a:headEnd/>
            <a:tailEnd/>
          </a:ln>
        </p:spPr>
        <p:txBody>
          <a:bodyPr wrap="none" anchor="ctr">
            <a:prstTxWarp prst="textNoShape">
              <a:avLst/>
            </a:prstTxWarp>
          </a:bodyPr>
          <a:lstStyle/>
          <a:p>
            <a:endParaRPr lang="en-CA"/>
          </a:p>
        </p:txBody>
      </p:sp>
      <p:sp>
        <p:nvSpPr>
          <p:cNvPr id="22541" name="Rectangle 25"/>
          <p:cNvSpPr>
            <a:spLocks noChangeArrowheads="1"/>
          </p:cNvSpPr>
          <p:nvPr/>
        </p:nvSpPr>
        <p:spPr bwMode="auto">
          <a:xfrm>
            <a:off x="762000" y="1784350"/>
            <a:ext cx="7620000" cy="3886200"/>
          </a:xfrm>
          <a:prstGeom prst="rect">
            <a:avLst/>
          </a:prstGeom>
          <a:noFill/>
          <a:ln w="19050">
            <a:solidFill>
              <a:schemeClr val="tx1"/>
            </a:solidFill>
            <a:miter lim="800000"/>
            <a:headEnd/>
            <a:tailEnd/>
          </a:ln>
        </p:spPr>
        <p:txBody>
          <a:bodyPr wrap="none" anchor="ctr">
            <a:prstTxWarp prst="textNoShape">
              <a:avLst/>
            </a:prstTxWarp>
          </a:bodyPr>
          <a:lstStyle/>
          <a:p>
            <a:endParaRPr lang="en-CA"/>
          </a:p>
        </p:txBody>
      </p:sp>
    </p:spTree>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Management of Conflicting Interests</a:t>
            </a:r>
            <a:endParaRPr lang="en-US" dirty="0"/>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1066800" y="963613"/>
            <a:ext cx="1455738" cy="396875"/>
          </a:xfrm>
          <a:prstGeom prst="rect">
            <a:avLst/>
          </a:prstGeom>
          <a:noFill/>
          <a:ln w="9525">
            <a:noFill/>
            <a:miter lim="800000"/>
            <a:headEnd/>
            <a:tailEnd/>
          </a:ln>
        </p:spPr>
        <p:txBody>
          <a:bodyPr wrap="none">
            <a:prstTxWarp prst="textNoShape">
              <a:avLst/>
            </a:prstTxWarp>
            <a:spAutoFit/>
          </a:bodyPr>
          <a:lstStyle/>
          <a:p>
            <a:r>
              <a:rPr lang="en-US" b="1"/>
              <a:t>TABLE 5.5</a:t>
            </a:r>
            <a:endParaRPr lang="en-US" sz="2400" b="1"/>
          </a:p>
        </p:txBody>
      </p:sp>
      <p:sp>
        <p:nvSpPr>
          <p:cNvPr id="23555" name="Line 3"/>
          <p:cNvSpPr>
            <a:spLocks noChangeShapeType="1"/>
          </p:cNvSpPr>
          <p:nvPr/>
        </p:nvSpPr>
        <p:spPr bwMode="auto">
          <a:xfrm>
            <a:off x="1173163" y="1349375"/>
            <a:ext cx="515143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23556" name="Rectangle 4"/>
          <p:cNvSpPr>
            <a:spLocks noChangeArrowheads="1"/>
          </p:cNvSpPr>
          <p:nvPr/>
        </p:nvSpPr>
        <p:spPr bwMode="auto">
          <a:xfrm>
            <a:off x="1060450" y="1327150"/>
            <a:ext cx="5321300" cy="366713"/>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MANAGEMENT OF CONFLICTING INTERESTS</a:t>
            </a:r>
          </a:p>
        </p:txBody>
      </p:sp>
      <p:graphicFrame>
        <p:nvGraphicFramePr>
          <p:cNvPr id="15399" name="Group 39"/>
          <p:cNvGraphicFramePr>
            <a:graphicFrameLocks noGrp="1"/>
          </p:cNvGraphicFramePr>
          <p:nvPr/>
        </p:nvGraphicFramePr>
        <p:xfrm>
          <a:off x="1143000" y="616240"/>
          <a:ext cx="7064684" cy="5027941"/>
        </p:xfrm>
        <a:graphic>
          <a:graphicData uri="http://schemas.openxmlformats.org/drawingml/2006/table">
            <a:tbl>
              <a:tblPr/>
              <a:tblGrid>
                <a:gridCol w="208272"/>
                <a:gridCol w="6856412"/>
              </a:tblGrid>
              <a:tr h="54498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anchor="b"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Steps To Be Taken</a:t>
                      </a:r>
                    </a:p>
                  </a:txBody>
                  <a:tcPr marL="91436" marR="91436" marT="45711" marB="45711"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074200">
                <a:tc>
                  <a:txBody>
                    <a:bodyPr/>
                    <a:lstStyle/>
                    <a:p>
                      <a:pPr marL="0" marR="0" lvl="0" indent="0" algn="l" defTabSz="914400" rtl="0" eaLnBrk="0" fontAlgn="base" latinLnBrk="0" hangingPunct="0">
                        <a:lnSpc>
                          <a:spcPct val="100000"/>
                        </a:lnSpc>
                        <a:spcBef>
                          <a:spcPct val="0"/>
                        </a:spcBef>
                        <a:spcAft>
                          <a:spcPct val="0"/>
                        </a:spcAft>
                        <a:buClrTx/>
                        <a:buSzPct val="60000"/>
                        <a:buFont typeface="Monotype Sorts" pitchFamily="-108" charset="2"/>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Pct val="60000"/>
                        <a:buFont typeface="Monotype Sorts" pitchFamily="-108" charset="2"/>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Ensure awareness through:</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Codes of conduct and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Related initial and ongoing training</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40875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2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Create a program and an understanding of:</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Employer’s concerns regarding conflict of interests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Major issues:</a:t>
                      </a:r>
                    </a:p>
                    <a:p>
                      <a:pPr marL="914400" marR="0" lvl="2"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Avoidance is preferable</a:t>
                      </a:r>
                    </a:p>
                    <a:p>
                      <a:pPr marL="914400" marR="0" lvl="2"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Slippery slope</a:t>
                      </a:r>
                    </a:p>
                    <a:p>
                      <a:pPr marL="914400" marR="0" lvl="2"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Management techniques:</a:t>
                      </a:r>
                    </a:p>
                    <a:p>
                      <a:pPr marL="1371600" marR="0" lvl="3"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Annual sign-off, confirmation review and compliance</a:t>
                      </a:r>
                    </a:p>
                    <a:p>
                      <a:pPr marL="1371600" marR="0" lvl="3"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Guidelines for gifts, behavior</a:t>
                      </a:r>
                    </a:p>
                    <a:p>
                      <a:pPr marL="1371600" marR="0" lvl="3"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Counseling, reporting, reinforcement</a:t>
                      </a:r>
                    </a:p>
                    <a:p>
                      <a:pPr marL="1371600" marR="0" lvl="3"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Chinese walls/firewalls, scrutiny</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External shocks and influences triggering code modification</a:t>
            </a:r>
            <a:endParaRPr lang="en-US" dirty="0"/>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5"/>
          <p:cNvSpPr>
            <a:spLocks noChangeArrowheads="1"/>
          </p:cNvSpPr>
          <p:nvPr/>
        </p:nvSpPr>
        <p:spPr bwMode="auto">
          <a:xfrm>
            <a:off x="234950" y="152400"/>
            <a:ext cx="1554163" cy="396875"/>
          </a:xfrm>
          <a:prstGeom prst="rect">
            <a:avLst/>
          </a:prstGeom>
          <a:noFill/>
          <a:ln w="9525">
            <a:noFill/>
            <a:miter lim="800000"/>
            <a:headEnd/>
            <a:tailEnd/>
          </a:ln>
        </p:spPr>
        <p:txBody>
          <a:bodyPr wrap="none">
            <a:prstTxWarp prst="textNoShape">
              <a:avLst/>
            </a:prstTxWarp>
            <a:spAutoFit/>
          </a:bodyPr>
          <a:lstStyle/>
          <a:p>
            <a:r>
              <a:rPr lang="en-US"/>
              <a:t>TABLE 5.17</a:t>
            </a:r>
            <a:endParaRPr lang="en-US" sz="2400"/>
          </a:p>
        </p:txBody>
      </p:sp>
      <p:sp>
        <p:nvSpPr>
          <p:cNvPr id="24579" name="Line 6"/>
          <p:cNvSpPr>
            <a:spLocks noChangeShapeType="1"/>
          </p:cNvSpPr>
          <p:nvPr/>
        </p:nvSpPr>
        <p:spPr bwMode="auto">
          <a:xfrm>
            <a:off x="341313" y="538163"/>
            <a:ext cx="8458200"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24580" name="Rectangle 7"/>
          <p:cNvSpPr>
            <a:spLocks noChangeArrowheads="1"/>
          </p:cNvSpPr>
          <p:nvPr/>
        </p:nvSpPr>
        <p:spPr bwMode="auto">
          <a:xfrm>
            <a:off x="228600" y="515938"/>
            <a:ext cx="8682038"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EXTERNAL SHOCKS AND INFLUENCES TRIGGERING CODE MODIFICATION</a:t>
            </a:r>
          </a:p>
        </p:txBody>
      </p:sp>
      <p:graphicFrame>
        <p:nvGraphicFramePr>
          <p:cNvPr id="45099" name="Group 43"/>
          <p:cNvGraphicFramePr>
            <a:graphicFrameLocks noGrp="1"/>
          </p:cNvGraphicFramePr>
          <p:nvPr/>
        </p:nvGraphicFramePr>
        <p:xfrm>
          <a:off x="339725" y="152400"/>
          <a:ext cx="8483911" cy="6323035"/>
        </p:xfrm>
        <a:graphic>
          <a:graphicData uri="http://schemas.openxmlformats.org/drawingml/2006/table">
            <a:tbl>
              <a:tblPr/>
              <a:tblGrid>
                <a:gridCol w="208274"/>
                <a:gridCol w="8275637"/>
              </a:tblGrid>
              <a:tr h="5203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anchor="b"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Anti-bribery legislation – U.S. Foreign Corrupt Practices Act of 1977</a:t>
                      </a:r>
                      <a:r>
                        <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br>
                        <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This Act provided an early motivation for codes</a:t>
                      </a:r>
                    </a:p>
                  </a:txBody>
                  <a:tcPr marL="91437" marR="91437" marT="45725" marB="45725"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1E3E0"/>
                    </a:solidFill>
                  </a:tcPr>
                </a:tc>
              </a:tr>
              <a:tr h="5203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U.S. Sentencing Guidelines of 1991</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Brought provision for “Due Diligence” defense</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r>
              <a:tr h="114536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Environmental responsibility:</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Acid rain, air pollution, ozone depletion</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(U.N. Brundtland Commission Report  of 1987)</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New Environmental Protection statutes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Exxon Valdez oil tanker spill triggers Valdez (now CERES) Principles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r>
              <a:tr h="354269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Fair treatment for:</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Employees: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Feminism: sexual harassment, equal opportunity for pay and promotion</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Minorities: discrimination*</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Health, safety and well-being</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Supplier employees – no sweat shop or child labor</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Drug problems – privacy vs. safety</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Whistle-blowers**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Customers – buyer beware slowly becomes seller beware</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Health &amp; safety concerns – auto recalls (see Ford, Firestone case)</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Ethical consumerism, quality</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Shareholders: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Misuse of inside information</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Conflict of interests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Mandate and operations are ethical – Enron’s banks engage in transactions without economic substance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designed to mislead</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r>
              <a:tr h="5943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See Ethics Case: </a:t>
                      </a:r>
                      <a:r>
                        <a:rPr kumimoji="0" lang="en-US" sz="1200" b="0" i="1"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Texaco’s Jelly Beans</a:t>
                      </a: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in Chapter 7.</a:t>
                      </a:r>
                      <a:b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See GE case described in reading by Andrew Singer in Chapter 1.</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r>
            </a:tbl>
          </a:graphicData>
        </a:graphic>
      </p:graphicFrame>
      <p:sp>
        <p:nvSpPr>
          <p:cNvPr id="24596" name="Line 38"/>
          <p:cNvSpPr>
            <a:spLocks noChangeShapeType="1"/>
          </p:cNvSpPr>
          <p:nvPr/>
        </p:nvSpPr>
        <p:spPr bwMode="auto">
          <a:xfrm>
            <a:off x="722313" y="5948363"/>
            <a:ext cx="960437" cy="0"/>
          </a:xfrm>
          <a:prstGeom prst="line">
            <a:avLst/>
          </a:prstGeom>
          <a:noFill/>
          <a:ln w="19050">
            <a:solidFill>
              <a:schemeClr val="tx1"/>
            </a:solidFill>
            <a:round/>
            <a:headEnd/>
            <a:tailEnd/>
          </a:ln>
        </p:spPr>
        <p:txBody>
          <a:bodyPr wrap="none" anchor="ctr">
            <a:prstTxWarp prst="textNoShape">
              <a:avLst/>
            </a:prstTxWarp>
          </a:bodyPr>
          <a:lstStyle/>
          <a:p>
            <a:endParaRPr lang="en-US"/>
          </a:p>
        </p:txBody>
      </p:sp>
    </p:spTree>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Essential features to demonstrate a due diligence </a:t>
            </a:r>
            <a:r>
              <a:rPr lang="en-US" dirty="0" err="1" smtClean="0"/>
              <a:t>defence</a:t>
            </a:r>
            <a:r>
              <a:rPr lang="en-US" dirty="0" smtClean="0"/>
              <a:t> in respect of environmental matters   </a:t>
            </a:r>
            <a:endParaRPr lang="en-US" dirty="0"/>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158750" y="833438"/>
            <a:ext cx="1597025" cy="396875"/>
          </a:xfrm>
          <a:prstGeom prst="rect">
            <a:avLst/>
          </a:prstGeom>
          <a:noFill/>
          <a:ln w="9525">
            <a:noFill/>
            <a:miter lim="800000"/>
            <a:headEnd/>
            <a:tailEnd/>
          </a:ln>
        </p:spPr>
        <p:txBody>
          <a:bodyPr wrap="none">
            <a:prstTxWarp prst="textNoShape">
              <a:avLst/>
            </a:prstTxWarp>
            <a:spAutoFit/>
          </a:bodyPr>
          <a:lstStyle/>
          <a:p>
            <a:r>
              <a:rPr lang="en-US" b="1"/>
              <a:t>TABLE 5.18</a:t>
            </a:r>
            <a:endParaRPr lang="en-US" sz="2400" b="1"/>
          </a:p>
        </p:txBody>
      </p:sp>
      <p:sp>
        <p:nvSpPr>
          <p:cNvPr id="25603" name="Line 3"/>
          <p:cNvSpPr>
            <a:spLocks noChangeShapeType="1"/>
          </p:cNvSpPr>
          <p:nvPr/>
        </p:nvSpPr>
        <p:spPr bwMode="auto">
          <a:xfrm>
            <a:off x="265113" y="1219200"/>
            <a:ext cx="812323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25604" name="Rectangle 4"/>
          <p:cNvSpPr>
            <a:spLocks noChangeArrowheads="1"/>
          </p:cNvSpPr>
          <p:nvPr/>
        </p:nvSpPr>
        <p:spPr bwMode="auto">
          <a:xfrm>
            <a:off x="152400" y="1196975"/>
            <a:ext cx="8307388" cy="641350"/>
          </a:xfrm>
          <a:prstGeom prst="rect">
            <a:avLst/>
          </a:prstGeom>
          <a:noFill/>
          <a:ln w="9525">
            <a:noFill/>
            <a:miter lim="800000"/>
            <a:headEnd/>
            <a:tailEnd/>
          </a:ln>
        </p:spPr>
        <p:txBody>
          <a:bodyPr wrap="none">
            <a:prstTxWarp prst="textNoShape">
              <a:avLst/>
            </a:prstTxWarp>
            <a:spAutoFit/>
          </a:bodyPr>
          <a:lstStyle/>
          <a:p>
            <a:r>
              <a:rPr lang="en-GB" sz="1800" b="1">
                <a:latin typeface="Times New Roman" pitchFamily="-108" charset="0"/>
              </a:rPr>
              <a:t>ESSENTIAL FEATURES TO DEMONSTRATE A </a:t>
            </a:r>
            <a:br>
              <a:rPr lang="en-GB" sz="1800" b="1">
                <a:latin typeface="Times New Roman" pitchFamily="-108" charset="0"/>
              </a:rPr>
            </a:br>
            <a:r>
              <a:rPr lang="en-GB" sz="1800" b="1">
                <a:latin typeface="Times New Roman" pitchFamily="-108" charset="0"/>
              </a:rPr>
              <a:t>DUE DILIGENCE DEFENCE IN RESPECT OF ENVIRONMENTAL MATTERS</a:t>
            </a:r>
            <a:endParaRPr lang="en-US" sz="1800" b="1">
              <a:latin typeface="Times New Roman" pitchFamily="-108" charset="0"/>
            </a:endParaRPr>
          </a:p>
        </p:txBody>
      </p:sp>
      <p:graphicFrame>
        <p:nvGraphicFramePr>
          <p:cNvPr id="46188" name="Group 108"/>
          <p:cNvGraphicFramePr>
            <a:graphicFrameLocks noGrp="1"/>
          </p:cNvGraphicFramePr>
          <p:nvPr/>
        </p:nvGraphicFramePr>
        <p:xfrm>
          <a:off x="234950" y="522871"/>
          <a:ext cx="8636311" cy="5956982"/>
        </p:xfrm>
        <a:graphic>
          <a:graphicData uri="http://schemas.openxmlformats.org/drawingml/2006/table">
            <a:tbl>
              <a:tblPr/>
              <a:tblGrid>
                <a:gridCol w="208274"/>
                <a:gridCol w="8428037"/>
              </a:tblGrid>
              <a:tr h="570806">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1.</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 written environmental policy, made known to appropriate employees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77631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2.</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Operating practices which guard against environmental malfeasance, including contingency plans to</a:t>
                      </a:r>
                      <a:b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cover mishaps to ensure full scale, timely clean-up</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7631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3.</a:t>
                      </a:r>
                      <a:r>
                        <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Employees briefed on their duties and responsibilities under the policy, as well as their potential </a:t>
                      </a:r>
                      <a:b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personal liability, and the liability of others</a:t>
                      </a:r>
                      <a:endPar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56665">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4.</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Employees informed of legal requirements, including notice to government complete with a contact list</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56665">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5.</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 person who is primarily responsible for environmental matters and monitoring compliance</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7631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6.</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Consideration of an environmental audit or consultation with an expert to start the protection</a:t>
                      </a:r>
                      <a:b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process and monitor progress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56665">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7.</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Monitor pollution control systems and report mishaps on a timely basis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7631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8.</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Regularly review reports on compliance, potential problems environmental charges, conviction and</a:t>
                      </a:r>
                      <a:b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employee training</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910913">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9.</a:t>
                      </a:r>
                      <a:r>
                        <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Management that keeps abreast of new legislation, makes an internal review of compliance and</a:t>
                      </a:r>
                      <a:b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advise directors of the results, and allocates a real and satisfactory budget to achieve these features</a:t>
                      </a:r>
                      <a:endPar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Executive reputation and ethical leadership</a:t>
            </a:r>
            <a:endParaRPr lang="en-US" dirty="0"/>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5"/>
          <p:cNvSpPr>
            <a:spLocks noChangeArrowheads="1"/>
          </p:cNvSpPr>
          <p:nvPr/>
        </p:nvSpPr>
        <p:spPr bwMode="auto">
          <a:xfrm rot="-5400000">
            <a:off x="-718344" y="3994944"/>
            <a:ext cx="2960688" cy="457200"/>
          </a:xfrm>
          <a:prstGeom prst="rect">
            <a:avLst/>
          </a:prstGeom>
          <a:noFill/>
          <a:ln w="9525">
            <a:noFill/>
            <a:miter lim="800000"/>
            <a:headEnd/>
            <a:tailEnd/>
          </a:ln>
        </p:spPr>
        <p:txBody>
          <a:bodyPr wrap="none">
            <a:prstTxWarp prst="textNoShape">
              <a:avLst/>
            </a:prstTxWarp>
            <a:spAutoFit/>
          </a:bodyPr>
          <a:lstStyle/>
          <a:p>
            <a:pPr algn="r"/>
            <a:r>
              <a:rPr lang="en-US" sz="2400" b="1"/>
              <a:t>MORAL MANAGER</a:t>
            </a:r>
            <a:endParaRPr lang="en-US" sz="1600" b="1"/>
          </a:p>
        </p:txBody>
      </p:sp>
      <p:graphicFrame>
        <p:nvGraphicFramePr>
          <p:cNvPr id="33874" name="Group 82"/>
          <p:cNvGraphicFramePr>
            <a:graphicFrameLocks noGrp="1"/>
          </p:cNvGraphicFramePr>
          <p:nvPr/>
        </p:nvGraphicFramePr>
        <p:xfrm>
          <a:off x="1981200" y="1600199"/>
          <a:ext cx="6324600" cy="3886201"/>
        </p:xfrm>
        <a:graphic>
          <a:graphicData uri="http://schemas.openxmlformats.org/drawingml/2006/table">
            <a:tbl>
              <a:tblPr/>
              <a:tblGrid>
                <a:gridCol w="1430338"/>
                <a:gridCol w="2303462"/>
                <a:gridCol w="2590800"/>
              </a:tblGrid>
              <a:tr h="695325">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endParaRPr kumimoji="0" lang="en-CA" sz="2200" b="0" i="0" u="none" strike="noStrike" cap="none" normalizeH="0" baseline="0" dirty="0" smtClean="0">
                        <a:ln>
                          <a:noFill/>
                        </a:ln>
                        <a:solidFill>
                          <a:srgbClr val="006699"/>
                        </a:solidFill>
                        <a:effectLst/>
                        <a:latin typeface="Calibri" pitchFamily="34"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smtClean="0">
                          <a:ln>
                            <a:noFill/>
                          </a:ln>
                          <a:solidFill>
                            <a:schemeClr val="tx1"/>
                          </a:solidFill>
                          <a:effectLst/>
                          <a:latin typeface="Calibri" pitchFamily="34" charset="0"/>
                        </a:rPr>
                        <a:t>Weak</a:t>
                      </a:r>
                    </a:p>
                  </a:txBody>
                  <a:tcPr anchor="ct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smtClean="0">
                          <a:ln>
                            <a:noFill/>
                          </a:ln>
                          <a:solidFill>
                            <a:schemeClr val="tx1"/>
                          </a:solidFill>
                          <a:effectLst/>
                          <a:latin typeface="Calibri" pitchFamily="34" charset="0"/>
                        </a:rPr>
                        <a:t>Strong</a:t>
                      </a:r>
                    </a:p>
                  </a:txBody>
                  <a:tcPr anchor="ct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r>
              <a:tr h="1223963">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smtClean="0">
                          <a:ln>
                            <a:noFill/>
                          </a:ln>
                          <a:solidFill>
                            <a:schemeClr val="tx1"/>
                          </a:solidFill>
                          <a:effectLst/>
                          <a:latin typeface="Calibri" pitchFamily="34" charset="0"/>
                        </a:rPr>
                        <a:t>Strong</a:t>
                      </a:r>
                    </a:p>
                  </a:txBody>
                  <a:tcPr anchor="ct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dirty="0" smtClean="0">
                          <a:ln>
                            <a:noFill/>
                          </a:ln>
                          <a:solidFill>
                            <a:schemeClr val="bg1"/>
                          </a:solidFill>
                          <a:effectLst/>
                          <a:latin typeface="Calibri" pitchFamily="34" charset="0"/>
                        </a:rPr>
                        <a:t>Hypocritical</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lumMod val="7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dirty="0" smtClean="0">
                          <a:ln>
                            <a:noFill/>
                          </a:ln>
                          <a:solidFill>
                            <a:schemeClr val="bg1"/>
                          </a:solidFill>
                          <a:effectLst/>
                          <a:latin typeface="Calibri" pitchFamily="34" charset="0"/>
                        </a:rPr>
                        <a:t>Ethical Leader</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lumMod val="75000"/>
                      </a:schemeClr>
                    </a:solidFill>
                  </a:tcPr>
                </a:tc>
              </a:tr>
              <a:tr h="1128713">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smtClean="0">
                          <a:ln>
                            <a:noFill/>
                          </a:ln>
                          <a:solidFill>
                            <a:schemeClr val="tx1"/>
                          </a:solidFill>
                          <a:effectLst/>
                          <a:latin typeface="Calibri" pitchFamily="34" charset="0"/>
                        </a:rPr>
                        <a:t>Weak</a:t>
                      </a:r>
                    </a:p>
                  </a:txBody>
                  <a:tcPr anchor="ct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dirty="0" smtClean="0">
                          <a:ln>
                            <a:noFill/>
                          </a:ln>
                          <a:solidFill>
                            <a:schemeClr val="bg1"/>
                          </a:solidFill>
                          <a:effectLst/>
                          <a:latin typeface="Calibri" pitchFamily="34" charset="0"/>
                        </a:rPr>
                        <a:t>Unethical Leader</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lumMod val="7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endParaRPr kumimoji="0" lang="en-CA" sz="2200" b="0" i="0" u="none" strike="noStrike" cap="none" normalizeH="0" baseline="0" dirty="0" smtClean="0">
                        <a:ln>
                          <a:noFill/>
                        </a:ln>
                        <a:solidFill>
                          <a:schemeClr val="bg1"/>
                        </a:solidFill>
                        <a:effectLst/>
                        <a:latin typeface="Calibri" pitchFamily="34" charset="0"/>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lumMod val="75000"/>
                      </a:schemeClr>
                    </a:solidFill>
                  </a:tcPr>
                </a:tc>
              </a:tr>
              <a:tr h="838200">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endParaRPr kumimoji="0" lang="en-US" sz="2200" b="0" i="0" u="none" strike="noStrike" cap="none" normalizeH="0" baseline="0" smtClean="0">
                        <a:ln>
                          <a:noFill/>
                        </a:ln>
                        <a:solidFill>
                          <a:schemeClr val="tx1"/>
                        </a:solidFill>
                        <a:effectLst/>
                        <a:latin typeface="Calibri" pitchFamily="34" charset="0"/>
                      </a:endParaRPr>
                    </a:p>
                  </a:txBody>
                  <a:tcPr anchor="ct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000" b="0" i="0" u="none" strike="noStrike" cap="none" normalizeH="0" baseline="0" dirty="0" smtClean="0">
                          <a:ln>
                            <a:noFill/>
                          </a:ln>
                          <a:solidFill>
                            <a:schemeClr val="bg1"/>
                          </a:solidFill>
                          <a:effectLst/>
                          <a:latin typeface="Calibri" pitchFamily="34" charset="0"/>
                        </a:rPr>
                        <a:t>   Ethically Neutral Leader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75000"/>
                      </a:schemeClr>
                    </a:solidFill>
                  </a:tcPr>
                </a:tc>
                <a:tc hMerge="1">
                  <a:txBody>
                    <a:bodyPr/>
                    <a:lstStyle/>
                    <a:p>
                      <a:endParaRPr lang="en-CA"/>
                    </a:p>
                  </a:txBody>
                  <a:tcPr/>
                </a:tc>
              </a:tr>
            </a:tbl>
          </a:graphicData>
        </a:graphic>
      </p:graphicFrame>
      <p:sp>
        <p:nvSpPr>
          <p:cNvPr id="26647" name="Rectangle 31"/>
          <p:cNvSpPr>
            <a:spLocks noChangeArrowheads="1"/>
          </p:cNvSpPr>
          <p:nvPr/>
        </p:nvSpPr>
        <p:spPr bwMode="auto">
          <a:xfrm>
            <a:off x="3651250" y="373479"/>
            <a:ext cx="2673350" cy="457200"/>
          </a:xfrm>
          <a:prstGeom prst="rect">
            <a:avLst/>
          </a:prstGeom>
          <a:noFill/>
          <a:ln w="9525">
            <a:noFill/>
            <a:miter lim="800000"/>
            <a:headEnd/>
            <a:tailEnd/>
          </a:ln>
        </p:spPr>
        <p:txBody>
          <a:bodyPr wrap="none">
            <a:prstTxWarp prst="textNoShape">
              <a:avLst/>
            </a:prstTxWarp>
            <a:spAutoFit/>
          </a:bodyPr>
          <a:lstStyle/>
          <a:p>
            <a:r>
              <a:rPr lang="en-US" sz="2400" b="1" dirty="0"/>
              <a:t>MORAL PERSON</a:t>
            </a:r>
            <a:endParaRPr lang="en-US" sz="1600" b="1" dirty="0"/>
          </a:p>
        </p:txBody>
      </p:sp>
      <p:sp>
        <p:nvSpPr>
          <p:cNvPr id="26648" name="Line 32"/>
          <p:cNvSpPr>
            <a:spLocks noChangeShapeType="1"/>
          </p:cNvSpPr>
          <p:nvPr/>
        </p:nvSpPr>
        <p:spPr bwMode="auto">
          <a:xfrm>
            <a:off x="6324600" y="5486400"/>
            <a:ext cx="533400" cy="0"/>
          </a:xfrm>
          <a:prstGeom prst="line">
            <a:avLst/>
          </a:prstGeom>
          <a:noFill/>
          <a:ln w="28575">
            <a:solidFill>
              <a:schemeClr val="bg1"/>
            </a:solidFill>
            <a:round/>
            <a:headEnd/>
            <a:tailEnd type="triangle" w="med" len="med"/>
          </a:ln>
        </p:spPr>
        <p:txBody>
          <a:bodyPr wrap="none" anchor="ctr">
            <a:prstTxWarp prst="textNoShape">
              <a:avLst/>
            </a:prstTxWarp>
          </a:bodyPr>
          <a:lstStyle/>
          <a:p>
            <a:endParaRPr lang="en-US"/>
          </a:p>
        </p:txBody>
      </p:sp>
      <p:sp>
        <p:nvSpPr>
          <p:cNvPr id="26649" name="Line 33"/>
          <p:cNvSpPr>
            <a:spLocks noChangeShapeType="1"/>
          </p:cNvSpPr>
          <p:nvPr/>
        </p:nvSpPr>
        <p:spPr bwMode="auto">
          <a:xfrm flipH="1">
            <a:off x="2895600" y="5486400"/>
            <a:ext cx="533400" cy="0"/>
          </a:xfrm>
          <a:prstGeom prst="line">
            <a:avLst/>
          </a:prstGeom>
          <a:noFill/>
          <a:ln w="28575">
            <a:solidFill>
              <a:schemeClr val="bg1"/>
            </a:solidFill>
            <a:round/>
            <a:headEnd/>
            <a:tailEnd type="triangle" w="med" len="med"/>
          </a:ln>
        </p:spPr>
        <p:txBody>
          <a:bodyPr wrap="none" anchor="ctr">
            <a:prstTxWarp prst="textNoShape">
              <a:avLst/>
            </a:prstTxWarp>
          </a:bodyPr>
          <a:lstStyle/>
          <a:p>
            <a:endParaRPr lang="en-US"/>
          </a:p>
        </p:txBody>
      </p:sp>
      <p:sp>
        <p:nvSpPr>
          <p:cNvPr id="26650" name="Text Box 34"/>
          <p:cNvSpPr txBox="1">
            <a:spLocks noChangeArrowheads="1"/>
          </p:cNvSpPr>
          <p:nvPr/>
        </p:nvSpPr>
        <p:spPr bwMode="auto">
          <a:xfrm>
            <a:off x="1981200" y="5943600"/>
            <a:ext cx="6337300" cy="396875"/>
          </a:xfrm>
          <a:prstGeom prst="rect">
            <a:avLst/>
          </a:prstGeom>
          <a:noFill/>
          <a:ln w="9525">
            <a:noFill/>
            <a:miter lim="800000"/>
            <a:headEnd/>
            <a:tailEnd/>
          </a:ln>
        </p:spPr>
        <p:txBody>
          <a:bodyPr>
            <a:prstTxWarp prst="textNoShape">
              <a:avLst/>
            </a:prstTxWarp>
            <a:spAutoFit/>
          </a:bodyPr>
          <a:lstStyle/>
          <a:p>
            <a:r>
              <a:rPr lang="en-US" sz="1000">
                <a:latin typeface="Times New Roman" pitchFamily="-108" charset="0"/>
              </a:rPr>
              <a:t>Source: “Moral Person and Moral Manager: How Executives Develop a Reputation for Ethical Leadership”, </a:t>
            </a:r>
          </a:p>
          <a:p>
            <a:r>
              <a:rPr lang="en-US" sz="1000">
                <a:latin typeface="Times New Roman" pitchFamily="-108" charset="0"/>
              </a:rPr>
              <a:t>L.K. Trevi</a:t>
            </a:r>
            <a:r>
              <a:rPr lang="en-US" sz="1000">
                <a:latin typeface="Times New Roman" pitchFamily="-108" charset="0"/>
                <a:ea typeface="Times New Roman" pitchFamily="-108" charset="0"/>
                <a:cs typeface="Times New Roman" pitchFamily="-108" charset="0"/>
              </a:rPr>
              <a:t>ñ</a:t>
            </a:r>
            <a:r>
              <a:rPr lang="en-US" sz="1000">
                <a:latin typeface="Times New Roman" pitchFamily="-108" charset="0"/>
              </a:rPr>
              <a:t>o et al, </a:t>
            </a:r>
            <a:r>
              <a:rPr lang="en-US" sz="1000" i="1">
                <a:latin typeface="Times New Roman" pitchFamily="-108" charset="0"/>
              </a:rPr>
              <a:t>California Management Review</a:t>
            </a:r>
            <a:r>
              <a:rPr lang="en-US" sz="1000">
                <a:latin typeface="Times New Roman" pitchFamily="-108" charset="0"/>
              </a:rPr>
              <a:t>, Vol. 42, No. 4, Summer  2000.  Reprinted with permission.</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1144</TotalTime>
  <Words>6160</Words>
  <Application>Microsoft Office PowerPoint</Application>
  <PresentationFormat>On-screen Show (4:3)</PresentationFormat>
  <Paragraphs>721</Paragraphs>
  <Slides>142</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142</vt:i4>
      </vt:variant>
    </vt:vector>
  </HeadingPairs>
  <TitlesOfParts>
    <vt:vector size="150" baseType="lpstr">
      <vt:lpstr>ＭＳ Ｐゴシック</vt:lpstr>
      <vt:lpstr>Adobe Garamond Pro</vt:lpstr>
      <vt:lpstr>Arial</vt:lpstr>
      <vt:lpstr>Calibri</vt:lpstr>
      <vt:lpstr>Monotype Sorts</vt:lpstr>
      <vt:lpstr>Times New Roman</vt:lpstr>
      <vt:lpstr>Wingdings</vt:lpstr>
      <vt:lpstr>Office Theme</vt:lpstr>
      <vt:lpstr>Dr  Caroline Jawad</vt:lpstr>
      <vt:lpstr>HOMEWORK</vt:lpstr>
      <vt:lpstr>PowerPoint Presentation</vt:lpstr>
      <vt:lpstr>PowerPoint Presentation</vt:lpstr>
      <vt:lpstr>FIFA</vt:lpstr>
      <vt:lpstr>PowerPoint Presentation</vt:lpstr>
      <vt:lpstr>https://www.youtube.com/watch?v=BqLfdmPvYhg</vt:lpstr>
      <vt:lpstr>FIFA Scandals</vt:lpstr>
      <vt:lpstr>World Cup 2006</vt:lpstr>
      <vt:lpstr>Egypt Bid</vt:lpstr>
      <vt:lpstr>Knew nothing</vt:lpstr>
      <vt:lpstr>Blatter said</vt:lpstr>
      <vt:lpstr>What happened?</vt:lpstr>
      <vt:lpstr>C Copa America Centenario Scheme Bribes </vt:lpstr>
      <vt:lpstr>Continued</vt:lpstr>
      <vt:lpstr>Continued</vt:lpstr>
      <vt:lpstr>Why the US ?</vt:lpstr>
      <vt:lpstr>The Ethics</vt:lpstr>
      <vt:lpstr>‘The Enterprise’</vt:lpstr>
      <vt:lpstr>Figures</vt:lpstr>
      <vt:lpstr>PowerPoint Presentation</vt:lpstr>
      <vt:lpstr>More figures</vt:lpstr>
      <vt:lpstr>PowerPoint Presentation</vt:lpstr>
      <vt:lpstr>Continued</vt:lpstr>
      <vt:lpstr>Bin Hammam</vt:lpstr>
      <vt:lpstr>PowerPoint Presentation</vt:lpstr>
      <vt:lpstr>Continued</vt:lpstr>
      <vt:lpstr>Is salary relevant ?</vt:lpstr>
      <vt:lpstr>Blatter</vt:lpstr>
      <vt:lpstr>Blatter 1998 til ….</vt:lpstr>
      <vt:lpstr>Why is FIFA corrupt ?</vt:lpstr>
      <vt:lpstr>What ARE the Ethics ?</vt:lpstr>
      <vt:lpstr>10. Cricket World Cup 400m</vt:lpstr>
      <vt:lpstr>9. Winter Olympics 478m</vt:lpstr>
      <vt:lpstr>8. Giro d’Italia 775m</vt:lpstr>
      <vt:lpstr>7. Rugby Union World Cup 789m</vt:lpstr>
      <vt:lpstr>6. Asian Games 986m</vt:lpstr>
      <vt:lpstr>5. FIFA Confederations Cup 1b</vt:lpstr>
      <vt:lpstr>4. EUFA Champions League 1.7b</vt:lpstr>
      <vt:lpstr>3. Summer Olympic Games 2b</vt:lpstr>
      <vt:lpstr>2. Tour de France 2.6b</vt:lpstr>
      <vt:lpstr>1. FIFA World Cup 3.5b</vt:lpstr>
      <vt:lpstr>http://whatculture.com/gallery/10-most-watched-sporting-events-in-tv-history/11 2015</vt:lpstr>
      <vt:lpstr>Rugby World Cup 31 October 2015</vt:lpstr>
      <vt:lpstr>What is accountability?</vt:lpstr>
      <vt:lpstr>Accountability and international organisations</vt:lpstr>
      <vt:lpstr>Continued</vt:lpstr>
      <vt:lpstr>Continued</vt:lpstr>
      <vt:lpstr>Continued</vt:lpstr>
      <vt:lpstr>Continued</vt:lpstr>
      <vt:lpstr>PowerPoint Presentation</vt:lpstr>
      <vt:lpstr>Continued</vt:lpstr>
      <vt:lpstr>Strauss-Kahn continued</vt:lpstr>
      <vt:lpstr>Personal Values</vt:lpstr>
      <vt:lpstr>Remember this one ?</vt:lpstr>
      <vt:lpstr>Academic literature on the Accountability of international organisations</vt:lpstr>
      <vt:lpstr>FIFA Objectives (2010)</vt:lpstr>
      <vt:lpstr>FIFA’s Code of Ethics</vt:lpstr>
      <vt:lpstr>Continued</vt:lpstr>
      <vt:lpstr>Why does governance of international football matter?</vt:lpstr>
      <vt:lpstr>Second</vt:lpstr>
      <vt:lpstr>Third</vt:lpstr>
      <vt:lpstr>Continued - To whom is FIFA accountable ? </vt:lpstr>
      <vt:lpstr>Mechanisms of Accountability</vt:lpstr>
      <vt:lpstr>1.</vt:lpstr>
      <vt:lpstr>2.</vt:lpstr>
      <vt:lpstr>3.</vt:lpstr>
      <vt:lpstr>4.</vt:lpstr>
      <vt:lpstr>5.</vt:lpstr>
      <vt:lpstr>6.</vt:lpstr>
      <vt:lpstr>7.</vt:lpstr>
      <vt:lpstr>A precedent – the Olympics</vt:lpstr>
      <vt:lpstr>Continued</vt:lpstr>
      <vt:lpstr>Continued</vt:lpstr>
      <vt:lpstr>How was it that the IOC was held accountable and significant reforms were introduced? </vt:lpstr>
      <vt:lpstr>Continued</vt:lpstr>
      <vt:lpstr>IOC Lessons for FIFA</vt:lpstr>
      <vt:lpstr>Continued</vt:lpstr>
      <vt:lpstr>Continued</vt:lpstr>
      <vt:lpstr>Continued</vt:lpstr>
      <vt:lpstr>Continued</vt:lpstr>
      <vt:lpstr>Nobel Prize, World Bank Chief Economist</vt:lpstr>
      <vt:lpstr>Continued</vt:lpstr>
      <vt:lpstr>A N D</vt:lpstr>
      <vt:lpstr>Continued</vt:lpstr>
      <vt:lpstr>Continued</vt:lpstr>
      <vt:lpstr>Continued</vt:lpstr>
      <vt:lpstr>Ethical Governance</vt:lpstr>
      <vt:lpstr>Continued</vt:lpstr>
      <vt:lpstr>Kohlberg’s 6 stages of moral development in 3 levels</vt:lpstr>
      <vt:lpstr>Stage 1: Obedience and punishment orientation </vt:lpstr>
      <vt:lpstr>Stage 2: Naively egoistic orientation </vt:lpstr>
      <vt:lpstr>Level II: Conventional/Role Conformity </vt:lpstr>
      <vt:lpstr>Stage 3: Good-boy/good-girl orientation </vt:lpstr>
      <vt:lpstr>Stage 4: Authority and social-order-maintaining orientation </vt:lpstr>
      <vt:lpstr>Level III: Postconventional/Self-Accepted Moral Principles </vt:lpstr>
      <vt:lpstr>Stage 5: Contractual/legalistic orientation </vt:lpstr>
      <vt:lpstr>Stage 6: The morality of individual principles of conscience </vt:lpstr>
      <vt:lpstr>Ethical Culture – Important Aspects Trevino et al, 1999</vt:lpstr>
      <vt:lpstr>Continued</vt:lpstr>
      <vt:lpstr>Development and Maintenance of an Ethical Corporate Culture</vt:lpstr>
      <vt:lpstr>PowerPoint Presentation</vt:lpstr>
      <vt:lpstr>Comparison of Agency and Stewardship Theory</vt:lpstr>
      <vt:lpstr>PowerPoint Presentation</vt:lpstr>
      <vt:lpstr>Aligning Values for Ethical Motivation and Action</vt:lpstr>
      <vt:lpstr>PowerPoint Presentation</vt:lpstr>
      <vt:lpstr>Mechanisms for compliance encouragement, monitoring and  reporting wrongdoing</vt:lpstr>
      <vt:lpstr>PowerPoint Presentation</vt:lpstr>
      <vt:lpstr>Ethical programs’ normal dimensions</vt:lpstr>
      <vt:lpstr>PowerPoint Presentation</vt:lpstr>
      <vt:lpstr>Depths of Code Coverage</vt:lpstr>
      <vt:lpstr>Areas of Corporate Risk Assessments</vt:lpstr>
      <vt:lpstr>PowerPoint Presentation</vt:lpstr>
      <vt:lpstr>Ethics Programs Orientation Types</vt:lpstr>
      <vt:lpstr>PowerPoint Presentation</vt:lpstr>
      <vt:lpstr>Cultural Values and Norms</vt:lpstr>
      <vt:lpstr>PowerPoint Presentation</vt:lpstr>
      <vt:lpstr>Topics covered by Codes</vt:lpstr>
      <vt:lpstr>PowerPoint Presentation</vt:lpstr>
      <vt:lpstr>Stakeholder Accountability Oriented Governance Process </vt:lpstr>
      <vt:lpstr>PowerPoint Presentation</vt:lpstr>
      <vt:lpstr>Map of Corporate Stakeholder Accountability</vt:lpstr>
      <vt:lpstr>PowerPoint Presentation</vt:lpstr>
      <vt:lpstr>Stakeholder Interest, Ranking, Risk Assessment and Usage</vt:lpstr>
      <vt:lpstr>PowerPoint Presentation</vt:lpstr>
      <vt:lpstr>Ethics Risk Management</vt:lpstr>
      <vt:lpstr>Conflicting Interests Causes of Judgment Bias</vt:lpstr>
      <vt:lpstr>PowerPoint Presentation</vt:lpstr>
      <vt:lpstr>Guidelines for gifts or preferential treatment</vt:lpstr>
      <vt:lpstr>PowerPoint Presentation</vt:lpstr>
      <vt:lpstr>Conflict of Interest for a decision-maker</vt:lpstr>
      <vt:lpstr>PowerPoint Presentation</vt:lpstr>
      <vt:lpstr>Types of Conflict of Interest</vt:lpstr>
      <vt:lpstr>PowerPoint Presentation</vt:lpstr>
      <vt:lpstr>Management of Conflicting Interests</vt:lpstr>
      <vt:lpstr>PowerPoint Presentation</vt:lpstr>
      <vt:lpstr>External shocks and influences triggering code modification</vt:lpstr>
      <vt:lpstr>PowerPoint Presentation</vt:lpstr>
      <vt:lpstr>Essential features to demonstrate a due diligence defence in respect of environmental matters   </vt:lpstr>
      <vt:lpstr>PowerPoint Presentation</vt:lpstr>
      <vt:lpstr>Executive reputation and ethical leadership</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Caroline Jawad</dc:title>
  <dc:creator>Caroline Jawad</dc:creator>
  <cp:lastModifiedBy>Administrator</cp:lastModifiedBy>
  <cp:revision>11</cp:revision>
  <cp:lastPrinted>2015-11-03T10:07:48Z</cp:lastPrinted>
  <dcterms:created xsi:type="dcterms:W3CDTF">2015-11-02T09:42:23Z</dcterms:created>
  <dcterms:modified xsi:type="dcterms:W3CDTF">2019-10-30T14:51:12Z</dcterms:modified>
</cp:coreProperties>
</file>