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theme/theme7.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0" r:id="rId1"/>
    <p:sldMasterId id="2147483659" r:id="rId2"/>
    <p:sldMasterId id="2147483657" r:id="rId3"/>
    <p:sldMasterId id="2147483653" r:id="rId4"/>
    <p:sldMasterId id="2147483661" r:id="rId5"/>
  </p:sldMasterIdLst>
  <p:notesMasterIdLst>
    <p:notesMasterId r:id="rId8"/>
  </p:notesMasterIdLst>
  <p:handoutMasterIdLst>
    <p:handoutMasterId r:id="rId9"/>
  </p:handoutMasterIdLst>
  <p:sldIdLst>
    <p:sldId id="256" r:id="rId6"/>
    <p:sldId id="261" r:id="rId7"/>
  </p:sldIdLst>
  <p:sldSz cx="43891200" cy="32918400"/>
  <p:notesSz cx="6858000" cy="9144000"/>
  <p:defaultText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defaultTextStyle>
  <p:extLst>
    <p:ext uri="{EFAFB233-063F-42B5-8137-9DF3F51BA10A}">
      <p15:sldGuideLst xmlns:p15="http://schemas.microsoft.com/office/powerpoint/2012/main">
        <p15:guide id="9" orient="horz" pos="2898">
          <p15:clr>
            <a:srgbClr val="A4A3A4"/>
          </p15:clr>
        </p15:guide>
        <p15:guide id="10" pos="288" userDrawn="1">
          <p15:clr>
            <a:srgbClr val="A4A3A4"/>
          </p15:clr>
        </p15:guide>
        <p15:guide id="11" pos="27369">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A.KOTOULAS" initials="AK" lastIdx="2" clrIdx="0"/>
  <p:cmAuthor id="1" name="A.KOTOULAS" initials="HELP" lastIdx="1" clrIdx="1"/>
  <p:cmAuthor id="2" name="A.KOTOULAS" initials="HELP - " lastIdx="1" clrIdx="2"/>
  <p:cmAuthor id="3" name="PosterPresentations.com - 510.649.3001" initials="HELP - " lastIdx="1" clrIdx="3"/>
</p:cmAuthorLst>
</file>

<file path=ppt/presProps.xml><?xml version="1.0" encoding="utf-8"?>
<p:presentationPr xmlns:a="http://schemas.openxmlformats.org/drawingml/2006/main" xmlns:r="http://schemas.openxmlformats.org/officeDocument/2006/relationships" xmlns:p="http://schemas.openxmlformats.org/presentationml/2006/main">
  <p:prnPr/>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3F5FA"/>
    <a:srgbClr val="F1D906"/>
    <a:srgbClr val="107A74"/>
    <a:srgbClr val="143161"/>
    <a:srgbClr val="A18616"/>
    <a:srgbClr val="FCE400"/>
    <a:srgbClr val="147B5F"/>
    <a:srgbClr val="0575AC"/>
    <a:srgbClr val="0C7693"/>
    <a:srgbClr val="14305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7849" autoAdjust="0"/>
    <p:restoredTop sz="94249" autoAdjust="0"/>
  </p:normalViewPr>
  <p:slideViewPr>
    <p:cSldViewPr snapToGrid="0" snapToObjects="1" showGuides="1">
      <p:cViewPr>
        <p:scale>
          <a:sx n="25" d="100"/>
          <a:sy n="25" d="100"/>
        </p:scale>
        <p:origin x="730" y="-691"/>
      </p:cViewPr>
      <p:guideLst>
        <p:guide orient="horz" pos="2898"/>
        <p:guide pos="288"/>
        <p:guide pos="27369"/>
      </p:guideLst>
    </p:cSldViewPr>
  </p:slideViewPr>
  <p:outlineViewPr>
    <p:cViewPr>
      <p:scale>
        <a:sx n="33" d="100"/>
        <a:sy n="33" d="100"/>
      </p:scale>
      <p:origin x="0" y="0"/>
    </p:cViewPr>
  </p:outlineViewPr>
  <p:notesTextViewPr>
    <p:cViewPr>
      <p:scale>
        <a:sx n="3" d="2"/>
        <a:sy n="3" d="2"/>
      </p:scale>
      <p:origin x="0" y="0"/>
    </p:cViewPr>
  </p:notesTextViewPr>
  <p:sorterViewPr>
    <p:cViewPr>
      <p:scale>
        <a:sx n="66" d="100"/>
        <a:sy n="66" d="100"/>
      </p:scale>
      <p:origin x="0" y="0"/>
    </p:cViewPr>
  </p:sorterViewPr>
  <p:notesViewPr>
    <p:cSldViewPr snapToGrid="0" snapToObjects="1" showGuides="1">
      <p:cViewPr varScale="1">
        <p:scale>
          <a:sx n="79" d="100"/>
          <a:sy n="79" d="100"/>
        </p:scale>
        <p:origin x="-3768" y="-102"/>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13" Type="http://schemas.openxmlformats.org/officeDocument/2006/relationships/theme" Target="theme/theme1.xml"/><Relationship Id="rId3" Type="http://schemas.openxmlformats.org/officeDocument/2006/relationships/slideMaster" Target="slideMasters/slideMaster3.xml"/><Relationship Id="rId7" Type="http://schemas.openxmlformats.org/officeDocument/2006/relationships/slide" Target="slides/slide2.xml"/><Relationship Id="rId12" Type="http://schemas.openxmlformats.org/officeDocument/2006/relationships/viewProps" Target="viewProps.xml"/><Relationship Id="rId2" Type="http://schemas.openxmlformats.org/officeDocument/2006/relationships/slideMaster" Target="slideMasters/slideMaster2.xml"/><Relationship Id="rId1" Type="http://schemas.openxmlformats.org/officeDocument/2006/relationships/slideMaster" Target="slideMasters/slideMaster1.xml"/><Relationship Id="rId6" Type="http://schemas.openxmlformats.org/officeDocument/2006/relationships/slide" Target="slides/slide1.xml"/><Relationship Id="rId11" Type="http://schemas.openxmlformats.org/officeDocument/2006/relationships/presProps" Target="presProps.xml"/><Relationship Id="rId5" Type="http://schemas.openxmlformats.org/officeDocument/2006/relationships/slideMaster" Target="slideMasters/slideMaster5.xml"/><Relationship Id="rId10" Type="http://schemas.openxmlformats.org/officeDocument/2006/relationships/commentAuthors" Target="commentAuthors.xml"/><Relationship Id="rId4" Type="http://schemas.openxmlformats.org/officeDocument/2006/relationships/slideMaster" Target="slideMasters/slideMaster4.xml"/><Relationship Id="rId9" Type="http://schemas.openxmlformats.org/officeDocument/2006/relationships/handoutMaster" Target="handoutMasters/handoutMaster1.xml"/><Relationship Id="rId14"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7.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0158C5BC-9A70-462C-B28D-9600239EAC64}" type="datetimeFigureOut">
              <a:rPr lang="en-US" smtClean="0"/>
              <a:pPr/>
              <a:t>7/4/2026</a:t>
            </a:fld>
            <a:endParaRPr lang="en-US"/>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79C131B7-05CA-4AEE-9267-6D0ED4DC84F3}" type="slidenum">
              <a:rPr lang="en-US" smtClean="0"/>
              <a:pPr/>
              <a:t>‹#›</a:t>
            </a:fld>
            <a:endParaRPr lang="en-US"/>
          </a:p>
        </p:txBody>
      </p:sp>
    </p:spTree>
    <p:extLst>
      <p:ext uri="{BB962C8B-B14F-4D97-AF65-F5344CB8AC3E}">
        <p14:creationId xmlns:p14="http://schemas.microsoft.com/office/powerpoint/2010/main" val="397406821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6CC2317-6751-4CD4-9995-8782DD78E936}" type="datetimeFigureOut">
              <a:rPr lang="en-US" smtClean="0"/>
              <a:pPr/>
              <a:t>7/4/2026</a:t>
            </a:fld>
            <a:endParaRPr lang="en-US"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6A1A87D-CAF7-4BDC-A0D3-C0DBEDE81619}" type="slidenum">
              <a:rPr lang="en-US" smtClean="0"/>
              <a:pPr/>
              <a:t>‹#›</a:t>
            </a:fld>
            <a:endParaRPr lang="en-US" dirty="0"/>
          </a:p>
        </p:txBody>
      </p:sp>
    </p:spTree>
    <p:extLst>
      <p:ext uri="{BB962C8B-B14F-4D97-AF65-F5344CB8AC3E}">
        <p14:creationId xmlns:p14="http://schemas.microsoft.com/office/powerpoint/2010/main" val="2414637987"/>
      </p:ext>
    </p:extLst>
  </p:cSld>
  <p:clrMap bg1="lt1" tx1="dk1" bg2="lt2" tx2="dk2" accent1="accent1" accent2="accent2" accent3="accent3" accent4="accent4" accent5="accent5" accent6="accent6" hlink="hlink" folHlink="folHlink"/>
  <p:notesStyle>
    <a:lvl1pPr marL="0" algn="l" defTabSz="4388900" rtl="0" eaLnBrk="1" latinLnBrk="0" hangingPunct="1">
      <a:defRPr sz="5800" kern="1200">
        <a:solidFill>
          <a:schemeClr val="tx1"/>
        </a:solidFill>
        <a:latin typeface="+mn-lt"/>
        <a:ea typeface="+mn-ea"/>
        <a:cs typeface="+mn-cs"/>
      </a:defRPr>
    </a:lvl1pPr>
    <a:lvl2pPr marL="2194451" algn="l" defTabSz="4388900" rtl="0" eaLnBrk="1" latinLnBrk="0" hangingPunct="1">
      <a:defRPr sz="5800" kern="1200">
        <a:solidFill>
          <a:schemeClr val="tx1"/>
        </a:solidFill>
        <a:latin typeface="+mn-lt"/>
        <a:ea typeface="+mn-ea"/>
        <a:cs typeface="+mn-cs"/>
      </a:defRPr>
    </a:lvl2pPr>
    <a:lvl3pPr marL="4388900" algn="l" defTabSz="4388900" rtl="0" eaLnBrk="1" latinLnBrk="0" hangingPunct="1">
      <a:defRPr sz="5800" kern="1200">
        <a:solidFill>
          <a:schemeClr val="tx1"/>
        </a:solidFill>
        <a:latin typeface="+mn-lt"/>
        <a:ea typeface="+mn-ea"/>
        <a:cs typeface="+mn-cs"/>
      </a:defRPr>
    </a:lvl3pPr>
    <a:lvl4pPr marL="6583351" algn="l" defTabSz="4388900" rtl="0" eaLnBrk="1" latinLnBrk="0" hangingPunct="1">
      <a:defRPr sz="5800" kern="1200">
        <a:solidFill>
          <a:schemeClr val="tx1"/>
        </a:solidFill>
        <a:latin typeface="+mn-lt"/>
        <a:ea typeface="+mn-ea"/>
        <a:cs typeface="+mn-cs"/>
      </a:defRPr>
    </a:lvl4pPr>
    <a:lvl5pPr marL="8777801" algn="l" defTabSz="4388900" rtl="0" eaLnBrk="1" latinLnBrk="0" hangingPunct="1">
      <a:defRPr sz="5800" kern="1200">
        <a:solidFill>
          <a:schemeClr val="tx1"/>
        </a:solidFill>
        <a:latin typeface="+mn-lt"/>
        <a:ea typeface="+mn-ea"/>
        <a:cs typeface="+mn-cs"/>
      </a:defRPr>
    </a:lvl5pPr>
    <a:lvl6pPr marL="10972252" algn="l" defTabSz="4388900" rtl="0" eaLnBrk="1" latinLnBrk="0" hangingPunct="1">
      <a:defRPr sz="5800" kern="1200">
        <a:solidFill>
          <a:schemeClr val="tx1"/>
        </a:solidFill>
        <a:latin typeface="+mn-lt"/>
        <a:ea typeface="+mn-ea"/>
        <a:cs typeface="+mn-cs"/>
      </a:defRPr>
    </a:lvl6pPr>
    <a:lvl7pPr marL="13166703" algn="l" defTabSz="4388900" rtl="0" eaLnBrk="1" latinLnBrk="0" hangingPunct="1">
      <a:defRPr sz="5800" kern="1200">
        <a:solidFill>
          <a:schemeClr val="tx1"/>
        </a:solidFill>
        <a:latin typeface="+mn-lt"/>
        <a:ea typeface="+mn-ea"/>
        <a:cs typeface="+mn-cs"/>
      </a:defRPr>
    </a:lvl7pPr>
    <a:lvl8pPr marL="15361152" algn="l" defTabSz="4388900" rtl="0" eaLnBrk="1" latinLnBrk="0" hangingPunct="1">
      <a:defRPr sz="5800" kern="1200">
        <a:solidFill>
          <a:schemeClr val="tx1"/>
        </a:solidFill>
        <a:latin typeface="+mn-lt"/>
        <a:ea typeface="+mn-ea"/>
        <a:cs typeface="+mn-cs"/>
      </a:defRPr>
    </a:lvl8pPr>
    <a:lvl9pPr marL="17555603" algn="l" defTabSz="4388900" rtl="0" eaLnBrk="1" latinLnBrk="0" hangingPunct="1">
      <a:defRPr sz="58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25000" lnSpcReduction="20000"/>
          </a:bodyPr>
          <a:lstStyle/>
          <a:p>
            <a:pPr marL="0" lvl="0" indent="0" algn="just" rtl="0">
              <a:lnSpc>
                <a:spcPct val="150000"/>
              </a:lnSpc>
              <a:spcBef>
                <a:spcPts val="0"/>
              </a:spcBef>
              <a:spcAft>
                <a:spcPts val="0"/>
              </a:spcAft>
              <a:buClr>
                <a:schemeClr val="dk1"/>
              </a:buClr>
              <a:buSzPts val="1100"/>
              <a:buFont typeface="Arial"/>
              <a:buNone/>
            </a:pPr>
            <a:r>
              <a:rPr lang="en-US" sz="6000" b="1" i="1" dirty="0">
                <a:latin typeface="Arial"/>
                <a:ea typeface="Arial"/>
                <a:cs typeface="Arial"/>
                <a:sym typeface="Arial"/>
              </a:rPr>
              <a:t>Introduction </a:t>
            </a:r>
          </a:p>
          <a:p>
            <a:pPr marL="0" lvl="0" indent="0" algn="just" rtl="0">
              <a:lnSpc>
                <a:spcPct val="150000"/>
              </a:lnSpc>
              <a:spcBef>
                <a:spcPts val="0"/>
              </a:spcBef>
              <a:spcAft>
                <a:spcPts val="0"/>
              </a:spcAft>
              <a:buClr>
                <a:schemeClr val="dk1"/>
              </a:buClr>
              <a:buSzPts val="1100"/>
              <a:buFont typeface="Arial"/>
              <a:buNone/>
            </a:pPr>
            <a:r>
              <a:rPr lang="en-US" sz="6000" dirty="0">
                <a:latin typeface="Arial"/>
                <a:ea typeface="Arial"/>
                <a:cs typeface="Arial"/>
                <a:sym typeface="Arial"/>
              </a:rPr>
              <a:t>This presentation highlights that older individuals may experience frailty, which makes blood sugar control harder to manage. A secondary systematic analysis will be done, </a:t>
            </a:r>
            <a:r>
              <a:rPr lang="en-US" sz="6000" dirty="0" err="1">
                <a:latin typeface="Arial"/>
                <a:ea typeface="Arial"/>
                <a:cs typeface="Arial"/>
                <a:sym typeface="Arial"/>
              </a:rPr>
              <a:t>analysing</a:t>
            </a:r>
            <a:r>
              <a:rPr lang="en-US" sz="6000" dirty="0">
                <a:latin typeface="Arial"/>
                <a:ea typeface="Arial"/>
                <a:cs typeface="Arial"/>
                <a:sym typeface="Arial"/>
              </a:rPr>
              <a:t> the effectiveness of digital health interventions using wearable CGMs in managing type 2 diabetes mellitus among older adults. </a:t>
            </a:r>
          </a:p>
          <a:p>
            <a:pPr marL="0" lvl="0" indent="0" algn="just" rtl="0">
              <a:lnSpc>
                <a:spcPct val="150000"/>
              </a:lnSpc>
              <a:spcBef>
                <a:spcPts val="0"/>
              </a:spcBef>
              <a:spcAft>
                <a:spcPts val="0"/>
              </a:spcAft>
              <a:buClr>
                <a:schemeClr val="dk1"/>
              </a:buClr>
              <a:buSzPts val="1100"/>
              <a:buFont typeface="Arial"/>
              <a:buNone/>
            </a:pPr>
            <a:r>
              <a:rPr lang="en-US" sz="6000" b="1" i="1" dirty="0">
                <a:latin typeface="Arial"/>
                <a:ea typeface="Arial"/>
                <a:cs typeface="Arial"/>
                <a:sym typeface="Arial"/>
              </a:rPr>
              <a:t>Background </a:t>
            </a:r>
          </a:p>
          <a:p>
            <a:pPr marL="0" lvl="0" indent="0" algn="just" rtl="0">
              <a:lnSpc>
                <a:spcPct val="150000"/>
              </a:lnSpc>
              <a:spcBef>
                <a:spcPts val="0"/>
              </a:spcBef>
              <a:spcAft>
                <a:spcPts val="0"/>
              </a:spcAft>
              <a:buClr>
                <a:schemeClr val="dk1"/>
              </a:buClr>
              <a:buSzPts val="1100"/>
              <a:buFont typeface="Arial"/>
              <a:buNone/>
            </a:pPr>
            <a:r>
              <a:rPr lang="en-US" sz="6000" dirty="0">
                <a:latin typeface="Arial"/>
                <a:ea typeface="Arial"/>
                <a:cs typeface="Arial"/>
                <a:sym typeface="Arial"/>
              </a:rPr>
              <a:t>The use of glycated </a:t>
            </a:r>
            <a:r>
              <a:rPr lang="en-US" sz="6000" dirty="0" err="1">
                <a:latin typeface="Arial"/>
                <a:ea typeface="Arial"/>
                <a:cs typeface="Arial"/>
                <a:sym typeface="Arial"/>
              </a:rPr>
              <a:t>haemoglobin</a:t>
            </a:r>
            <a:r>
              <a:rPr lang="en-US" sz="6000" dirty="0">
                <a:latin typeface="Arial"/>
                <a:ea typeface="Arial"/>
                <a:cs typeface="Arial"/>
                <a:sym typeface="Arial"/>
              </a:rPr>
              <a:t> (HbA1C) is available and reflects a glucose average over the past 3 months to support glycemic control in primary care of diabetes (Tseng, 2023). However, CGM has become a disruptive technology that has enhanced the effectiveness of diabetes care. A real-time feedback loop serves as a strong </a:t>
            </a:r>
            <a:r>
              <a:rPr lang="en-US" sz="6000" dirty="0" err="1">
                <a:latin typeface="Arial"/>
                <a:ea typeface="Arial"/>
                <a:cs typeface="Arial"/>
                <a:sym typeface="Arial"/>
              </a:rPr>
              <a:t>behavioural</a:t>
            </a:r>
            <a:r>
              <a:rPr lang="en-US" sz="6000" dirty="0">
                <a:latin typeface="Arial"/>
                <a:ea typeface="Arial"/>
                <a:cs typeface="Arial"/>
                <a:sym typeface="Arial"/>
              </a:rPr>
              <a:t> support system for decision-making for self-management. Additionally, UK primary care is transitioning to </a:t>
            </a:r>
            <a:r>
              <a:rPr lang="en-US" sz="6000" dirty="0" err="1">
                <a:latin typeface="Arial"/>
                <a:ea typeface="Arial"/>
                <a:cs typeface="Arial"/>
                <a:sym typeface="Arial"/>
              </a:rPr>
              <a:t>digitalisation</a:t>
            </a:r>
            <a:r>
              <a:rPr lang="en-US" sz="6000" dirty="0">
                <a:latin typeface="Arial"/>
                <a:ea typeface="Arial"/>
                <a:cs typeface="Arial"/>
                <a:sym typeface="Arial"/>
              </a:rPr>
              <a:t> via wearable technologies, but HbA1C testing is still the primary indicator for funding decisions.</a:t>
            </a:r>
          </a:p>
          <a:p>
            <a:pPr marL="0" lvl="0" indent="0" algn="just" rtl="0">
              <a:lnSpc>
                <a:spcPct val="150000"/>
              </a:lnSpc>
              <a:spcBef>
                <a:spcPts val="0"/>
              </a:spcBef>
              <a:spcAft>
                <a:spcPts val="0"/>
              </a:spcAft>
              <a:buClr>
                <a:schemeClr val="dk1"/>
              </a:buClr>
              <a:buSzPts val="1100"/>
              <a:buFont typeface="Arial"/>
              <a:buNone/>
            </a:pPr>
            <a:r>
              <a:rPr lang="en-US" sz="6000" b="1" i="1" dirty="0">
                <a:latin typeface="Arial"/>
                <a:ea typeface="Arial"/>
                <a:cs typeface="Arial"/>
                <a:sym typeface="Arial"/>
              </a:rPr>
              <a:t>Literature Review </a:t>
            </a:r>
          </a:p>
          <a:p>
            <a:pPr marL="0" lvl="0" indent="0" algn="just" rtl="0">
              <a:lnSpc>
                <a:spcPct val="150000"/>
              </a:lnSpc>
              <a:spcBef>
                <a:spcPts val="0"/>
              </a:spcBef>
              <a:spcAft>
                <a:spcPts val="0"/>
              </a:spcAft>
              <a:buClr>
                <a:schemeClr val="dk1"/>
              </a:buClr>
              <a:buSzPts val="1100"/>
              <a:buFont typeface="Arial"/>
              <a:buNone/>
            </a:pPr>
            <a:r>
              <a:rPr lang="en-US" sz="6000" dirty="0">
                <a:latin typeface="Arial"/>
                <a:ea typeface="Arial"/>
                <a:cs typeface="Arial"/>
                <a:sym typeface="Arial"/>
              </a:rPr>
              <a:t>Glycated </a:t>
            </a:r>
            <a:r>
              <a:rPr lang="en-US" sz="6000" dirty="0" err="1">
                <a:latin typeface="Arial"/>
                <a:ea typeface="Arial"/>
                <a:cs typeface="Arial"/>
                <a:sym typeface="Arial"/>
              </a:rPr>
              <a:t>haemoglobin</a:t>
            </a:r>
            <a:r>
              <a:rPr lang="en-US" sz="6000" dirty="0">
                <a:latin typeface="Arial"/>
                <a:ea typeface="Arial"/>
                <a:cs typeface="Arial"/>
                <a:sym typeface="Arial"/>
              </a:rPr>
              <a:t> (HbA1c) is the key to glycemic control in primary care, as it indicates the average glucose for a three-month period (Health Direct, 2022). However, this method is unable to provide accurate results in older people because of </a:t>
            </a:r>
            <a:r>
              <a:rPr lang="en-US" sz="6000" dirty="0" err="1">
                <a:latin typeface="Arial"/>
                <a:ea typeface="Arial"/>
                <a:cs typeface="Arial"/>
                <a:sym typeface="Arial"/>
              </a:rPr>
              <a:t>anaemia</a:t>
            </a:r>
            <a:r>
              <a:rPr lang="en-US" sz="6000" dirty="0">
                <a:latin typeface="Arial"/>
                <a:ea typeface="Arial"/>
                <a:cs typeface="Arial"/>
                <a:sym typeface="Arial"/>
              </a:rPr>
              <a:t> and chronic kidney disease (Diabetes UK, 2026).  In contrast, Fraser </a:t>
            </a:r>
            <a:r>
              <a:rPr lang="en-US" sz="6000" i="1" dirty="0">
                <a:latin typeface="Arial"/>
                <a:ea typeface="Arial"/>
                <a:cs typeface="Arial"/>
                <a:sym typeface="Arial"/>
              </a:rPr>
              <a:t>et al.</a:t>
            </a:r>
            <a:r>
              <a:rPr lang="en-US" sz="6000" dirty="0">
                <a:latin typeface="Arial"/>
                <a:ea typeface="Arial"/>
                <a:cs typeface="Arial"/>
                <a:sym typeface="Arial"/>
              </a:rPr>
              <a:t>, (2025) claimed that wearable CGM is a disruptive technology that indicates real-time interstitial glucose data to a smart device.  </a:t>
            </a:r>
          </a:p>
          <a:p>
            <a:pPr marL="0" lvl="0" indent="0" algn="just" rtl="0">
              <a:lnSpc>
                <a:spcPct val="150000"/>
              </a:lnSpc>
              <a:spcBef>
                <a:spcPts val="0"/>
              </a:spcBef>
              <a:spcAft>
                <a:spcPts val="0"/>
              </a:spcAft>
              <a:buClr>
                <a:schemeClr val="dk1"/>
              </a:buClr>
              <a:buSzPts val="1100"/>
              <a:buFont typeface="Arial"/>
              <a:buNone/>
            </a:pPr>
            <a:r>
              <a:rPr lang="en-US" sz="6000" b="1" i="1" dirty="0">
                <a:latin typeface="Arial"/>
                <a:ea typeface="Arial"/>
                <a:cs typeface="Arial"/>
                <a:sym typeface="Arial"/>
              </a:rPr>
              <a:t>Prevalence </a:t>
            </a:r>
          </a:p>
          <a:p>
            <a:pPr marL="0" lvl="0" indent="0" algn="just" rtl="0">
              <a:lnSpc>
                <a:spcPct val="150000"/>
              </a:lnSpc>
              <a:spcBef>
                <a:spcPts val="0"/>
              </a:spcBef>
              <a:spcAft>
                <a:spcPts val="0"/>
              </a:spcAft>
              <a:buClr>
                <a:schemeClr val="dk1"/>
              </a:buClr>
              <a:buSzPts val="1100"/>
              <a:buFont typeface="Arial"/>
              <a:buNone/>
            </a:pPr>
            <a:r>
              <a:rPr lang="en-US" sz="6000" dirty="0">
                <a:latin typeface="Arial"/>
                <a:ea typeface="Arial"/>
                <a:cs typeface="Arial"/>
                <a:sym typeface="Arial"/>
              </a:rPr>
              <a:t>It is found that around 50% of diabetes is seen in older adults, and the prevalence of diabetes is over 20% in the elderly population (aged 65–95) worldwide (Yu </a:t>
            </a:r>
            <a:r>
              <a:rPr lang="en-US" sz="6000" i="1" dirty="0">
                <a:latin typeface="Arial"/>
                <a:ea typeface="Arial"/>
                <a:cs typeface="Arial"/>
                <a:sym typeface="Arial"/>
              </a:rPr>
              <a:t>et al.</a:t>
            </a:r>
            <a:r>
              <a:rPr lang="en-US" sz="6000" dirty="0">
                <a:latin typeface="Arial"/>
                <a:ea typeface="Arial"/>
                <a:cs typeface="Arial"/>
                <a:sym typeface="Arial"/>
              </a:rPr>
              <a:t>, 2025). The </a:t>
            </a:r>
            <a:r>
              <a:rPr lang="en-US" sz="6000" dirty="0" err="1">
                <a:latin typeface="Arial"/>
                <a:ea typeface="Arial"/>
                <a:cs typeface="Arial"/>
                <a:sym typeface="Arial"/>
              </a:rPr>
              <a:t>previllence</a:t>
            </a:r>
            <a:r>
              <a:rPr lang="en-US" sz="6000" dirty="0">
                <a:latin typeface="Arial"/>
                <a:ea typeface="Arial"/>
                <a:cs typeface="Arial"/>
                <a:sym typeface="Arial"/>
              </a:rPr>
              <a:t> is increased from 200 million in 1990 to 830 million in 2022, and diabetic kidney disease was responsible for more than 2 million deaths in 2021 (WHO, 2026). It is estimated that there are 6 million people in the UK having diabetes, with the majority of these people being in the age range of 65 to 74 years (Diabetes UK, 2026).</a:t>
            </a:r>
          </a:p>
          <a:p>
            <a:pPr marL="0" marR="0" lvl="0" indent="0" algn="l" defTabSz="4388900" rtl="0" eaLnBrk="1" fontAlgn="auto" latinLnBrk="0" hangingPunct="1">
              <a:lnSpc>
                <a:spcPct val="100000"/>
              </a:lnSpc>
              <a:spcBef>
                <a:spcPts val="0"/>
              </a:spcBef>
              <a:spcAft>
                <a:spcPts val="0"/>
              </a:spcAft>
              <a:buClrTx/>
              <a:buSzPts val="1400"/>
              <a:buFontTx/>
              <a:buNone/>
              <a:tabLst/>
              <a:defRPr/>
            </a:pPr>
            <a:r>
              <a:rPr lang="en-US" sz="800" dirty="0"/>
              <a:t>Patients with cognitive impairment, arthritis or reduced dexterity will have a limited ability to monitor via a finger prick. The HbA1c is still a key metric that clinicians rely on despite the expansion of eligibility for CGM use, as outlined in NICE guidelines.</a:t>
            </a:r>
          </a:p>
          <a:p>
            <a:pPr marL="0" marR="0" lvl="0" indent="0" algn="l" defTabSz="4388900" rtl="0" eaLnBrk="1" fontAlgn="auto" latinLnBrk="0" hangingPunct="1">
              <a:lnSpc>
                <a:spcPct val="100000"/>
              </a:lnSpc>
              <a:spcBef>
                <a:spcPts val="0"/>
              </a:spcBef>
              <a:spcAft>
                <a:spcPts val="0"/>
              </a:spcAft>
              <a:buClrTx/>
              <a:buSzPts val="1400"/>
              <a:buFontTx/>
              <a:buNone/>
              <a:tabLst/>
              <a:defRPr/>
            </a:pPr>
            <a:r>
              <a:rPr lang="en-US" sz="800" dirty="0"/>
              <a:t>Primary care practitioners will be able to learn about how to address dexterity and digital literacy challenges. Moreover, the learnings from these findings can be used by NHS commissioners to make equitable, resource-efficient decisions on diabetes technology policy in services.</a:t>
            </a:r>
          </a:p>
          <a:p>
            <a:pPr marL="0" marR="0" lvl="0" indent="0" algn="l" defTabSz="4388900" rtl="0" eaLnBrk="1" fontAlgn="auto" latinLnBrk="0" hangingPunct="1">
              <a:lnSpc>
                <a:spcPct val="100000"/>
              </a:lnSpc>
              <a:spcBef>
                <a:spcPts val="0"/>
              </a:spcBef>
              <a:spcAft>
                <a:spcPts val="0"/>
              </a:spcAft>
              <a:buClrTx/>
              <a:buSzPts val="1400"/>
              <a:buFontTx/>
              <a:buNone/>
              <a:tabLst/>
              <a:defRPr/>
            </a:pPr>
            <a:endParaRPr lang="en-US" sz="800" dirty="0"/>
          </a:p>
          <a:p>
            <a:pPr marL="0" lvl="0" indent="0" algn="l" rtl="0">
              <a:lnSpc>
                <a:spcPct val="100000"/>
              </a:lnSpc>
              <a:spcBef>
                <a:spcPts val="0"/>
              </a:spcBef>
              <a:spcAft>
                <a:spcPts val="0"/>
              </a:spcAft>
              <a:buSzPts val="1400"/>
              <a:buNone/>
            </a:pPr>
            <a:endParaRPr lang="en-US" sz="1400" dirty="0"/>
          </a:p>
          <a:p>
            <a:pPr marL="0" lvl="0" indent="0" algn="just" rtl="0">
              <a:lnSpc>
                <a:spcPct val="150000"/>
              </a:lnSpc>
              <a:spcBef>
                <a:spcPts val="0"/>
              </a:spcBef>
              <a:spcAft>
                <a:spcPts val="0"/>
              </a:spcAft>
              <a:buClr>
                <a:schemeClr val="dk1"/>
              </a:buClr>
              <a:buSzPts val="1100"/>
              <a:buFont typeface="Arial"/>
              <a:buNone/>
            </a:pPr>
            <a:endParaRPr lang="en-US" sz="6000" dirty="0">
              <a:latin typeface="Arial"/>
              <a:ea typeface="Arial"/>
              <a:cs typeface="Arial"/>
              <a:sym typeface="Arial"/>
            </a:endParaRPr>
          </a:p>
          <a:p>
            <a:pPr marL="0" lvl="0" indent="0" algn="l" rtl="0">
              <a:lnSpc>
                <a:spcPct val="100000"/>
              </a:lnSpc>
              <a:spcBef>
                <a:spcPts val="0"/>
              </a:spcBef>
              <a:spcAft>
                <a:spcPts val="0"/>
              </a:spcAft>
              <a:buSzPts val="1400"/>
              <a:buNone/>
            </a:pPr>
            <a:endParaRPr lang="en-US" dirty="0"/>
          </a:p>
        </p:txBody>
      </p:sp>
      <p:sp>
        <p:nvSpPr>
          <p:cNvPr id="4" name="Slide Number Placeholder 3"/>
          <p:cNvSpPr>
            <a:spLocks noGrp="1"/>
          </p:cNvSpPr>
          <p:nvPr>
            <p:ph type="sldNum" sz="quarter" idx="10"/>
          </p:nvPr>
        </p:nvSpPr>
        <p:spPr/>
        <p:txBody>
          <a:bodyPr/>
          <a:lstStyle/>
          <a:p>
            <a:fld id="{26A1A87D-CAF7-4BDC-A0D3-C0DBEDE81619}" type="slidenum">
              <a:rPr lang="en-US" smtClean="0"/>
              <a:pPr/>
              <a:t>2</a:t>
            </a:fld>
            <a:endParaRPr lang="en-US" dirty="0"/>
          </a:p>
        </p:txBody>
      </p:sp>
    </p:spTree>
    <p:extLst>
      <p:ext uri="{BB962C8B-B14F-4D97-AF65-F5344CB8AC3E}">
        <p14:creationId xmlns:p14="http://schemas.microsoft.com/office/powerpoint/2010/main" val="307685041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Standard 4 column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59674" y="5503831"/>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477827"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INTRODUCTION or ABSTRACT</a:t>
            </a:r>
          </a:p>
        </p:txBody>
      </p:sp>
      <p:sp>
        <p:nvSpPr>
          <p:cNvPr id="20" name="Text Placeholder 5"/>
          <p:cNvSpPr>
            <a:spLocks noGrp="1"/>
          </p:cNvSpPr>
          <p:nvPr>
            <p:ph type="body" sz="quarter" idx="20" hasCustomPrompt="1"/>
          </p:nvPr>
        </p:nvSpPr>
        <p:spPr>
          <a:xfrm>
            <a:off x="477825" y="13337863"/>
            <a:ext cx="100386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OBJECTIVES</a:t>
            </a:r>
          </a:p>
        </p:txBody>
      </p:sp>
      <p:sp>
        <p:nvSpPr>
          <p:cNvPr id="21" name="Text Placeholder 3"/>
          <p:cNvSpPr>
            <a:spLocks noGrp="1"/>
          </p:cNvSpPr>
          <p:nvPr>
            <p:ph type="body" sz="quarter" idx="21" hasCustomPrompt="1"/>
          </p:nvPr>
        </p:nvSpPr>
        <p:spPr>
          <a:xfrm>
            <a:off x="11428410"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1428411"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MATERIALS &amp; METHODS</a:t>
            </a:r>
          </a:p>
        </p:txBody>
      </p:sp>
      <p:sp>
        <p:nvSpPr>
          <p:cNvPr id="23" name="Text Placeholder 3"/>
          <p:cNvSpPr>
            <a:spLocks noGrp="1"/>
          </p:cNvSpPr>
          <p:nvPr>
            <p:ph type="body" sz="quarter" idx="23" hasCustomPrompt="1"/>
          </p:nvPr>
        </p:nvSpPr>
        <p:spPr>
          <a:xfrm>
            <a:off x="22448845"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22440906" y="4674099"/>
            <a:ext cx="10058400"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RESULTS</a:t>
            </a:r>
          </a:p>
        </p:txBody>
      </p:sp>
      <p:sp>
        <p:nvSpPr>
          <p:cNvPr id="25" name="Text Placeholder 5"/>
          <p:cNvSpPr>
            <a:spLocks noGrp="1"/>
          </p:cNvSpPr>
          <p:nvPr>
            <p:ph type="body" sz="quarter" idx="25" hasCustomPrompt="1"/>
          </p:nvPr>
        </p:nvSpPr>
        <p:spPr>
          <a:xfrm>
            <a:off x="33422043" y="4674099"/>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CONCLUSIONS</a:t>
            </a:r>
          </a:p>
        </p:txBody>
      </p:sp>
      <p:sp>
        <p:nvSpPr>
          <p:cNvPr id="26" name="Text Placeholder 3"/>
          <p:cNvSpPr>
            <a:spLocks noGrp="1"/>
          </p:cNvSpPr>
          <p:nvPr>
            <p:ph type="body" sz="quarter" idx="26" hasCustomPrompt="1"/>
          </p:nvPr>
        </p:nvSpPr>
        <p:spPr>
          <a:xfrm>
            <a:off x="33422043" y="5503831"/>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33422043" y="13398088"/>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REFERENCES</a:t>
            </a:r>
          </a:p>
        </p:txBody>
      </p:sp>
      <p:sp>
        <p:nvSpPr>
          <p:cNvPr id="28" name="Text Placeholder 3"/>
          <p:cNvSpPr>
            <a:spLocks noGrp="1"/>
          </p:cNvSpPr>
          <p:nvPr>
            <p:ph type="body" sz="quarter" idx="28" hasCustomPrompt="1"/>
          </p:nvPr>
        </p:nvSpPr>
        <p:spPr>
          <a:xfrm>
            <a:off x="33422043" y="1413675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33422043" y="24804751"/>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ACKNOWLEDGEMENTS or  CONTACT</a:t>
            </a:r>
          </a:p>
        </p:txBody>
      </p:sp>
      <p:sp>
        <p:nvSpPr>
          <p:cNvPr id="30" name="Text Placeholder 3"/>
          <p:cNvSpPr>
            <a:spLocks noGrp="1"/>
          </p:cNvSpPr>
          <p:nvPr>
            <p:ph type="body" sz="quarter" idx="30" hasCustomPrompt="1"/>
          </p:nvPr>
        </p:nvSpPr>
        <p:spPr>
          <a:xfrm>
            <a:off x="33422043" y="25558796"/>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0" name="Text Placeholder 3"/>
          <p:cNvSpPr>
            <a:spLocks noGrp="1"/>
          </p:cNvSpPr>
          <p:nvPr>
            <p:ph type="body" sz="quarter" idx="96" hasCustomPrompt="1"/>
          </p:nvPr>
        </p:nvSpPr>
        <p:spPr>
          <a:xfrm>
            <a:off x="459674" y="14076902"/>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77" name="Text Placeholder 76"/>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78" name="Text Placeholder 76"/>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79" name="Text Placeholder 76"/>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Without Quick Guide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59674" y="5503831"/>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477827"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INTRODUCTION or ABSTRACT</a:t>
            </a:r>
          </a:p>
        </p:txBody>
      </p:sp>
      <p:sp>
        <p:nvSpPr>
          <p:cNvPr id="20" name="Text Placeholder 5"/>
          <p:cNvSpPr>
            <a:spLocks noGrp="1"/>
          </p:cNvSpPr>
          <p:nvPr>
            <p:ph type="body" sz="quarter" idx="20" hasCustomPrompt="1"/>
          </p:nvPr>
        </p:nvSpPr>
        <p:spPr>
          <a:xfrm>
            <a:off x="477825" y="13337863"/>
            <a:ext cx="100386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OBJECTIVES</a:t>
            </a:r>
          </a:p>
        </p:txBody>
      </p:sp>
      <p:sp>
        <p:nvSpPr>
          <p:cNvPr id="21" name="Text Placeholder 3"/>
          <p:cNvSpPr>
            <a:spLocks noGrp="1"/>
          </p:cNvSpPr>
          <p:nvPr>
            <p:ph type="body" sz="quarter" idx="21" hasCustomPrompt="1"/>
          </p:nvPr>
        </p:nvSpPr>
        <p:spPr>
          <a:xfrm>
            <a:off x="11428410"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1428411"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MATERIALS &amp; METHODS</a:t>
            </a:r>
          </a:p>
        </p:txBody>
      </p:sp>
      <p:sp>
        <p:nvSpPr>
          <p:cNvPr id="23" name="Text Placeholder 3"/>
          <p:cNvSpPr>
            <a:spLocks noGrp="1"/>
          </p:cNvSpPr>
          <p:nvPr>
            <p:ph type="body" sz="quarter" idx="23" hasCustomPrompt="1"/>
          </p:nvPr>
        </p:nvSpPr>
        <p:spPr>
          <a:xfrm>
            <a:off x="22448845"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22440906" y="4674099"/>
            <a:ext cx="10058400"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RESULTS</a:t>
            </a:r>
          </a:p>
        </p:txBody>
      </p:sp>
      <p:sp>
        <p:nvSpPr>
          <p:cNvPr id="25" name="Text Placeholder 5"/>
          <p:cNvSpPr>
            <a:spLocks noGrp="1"/>
          </p:cNvSpPr>
          <p:nvPr>
            <p:ph type="body" sz="quarter" idx="25" hasCustomPrompt="1"/>
          </p:nvPr>
        </p:nvSpPr>
        <p:spPr>
          <a:xfrm>
            <a:off x="33422043" y="4674099"/>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CONCLUSIONS</a:t>
            </a:r>
          </a:p>
        </p:txBody>
      </p:sp>
      <p:sp>
        <p:nvSpPr>
          <p:cNvPr id="26" name="Text Placeholder 3"/>
          <p:cNvSpPr>
            <a:spLocks noGrp="1"/>
          </p:cNvSpPr>
          <p:nvPr>
            <p:ph type="body" sz="quarter" idx="26" hasCustomPrompt="1"/>
          </p:nvPr>
        </p:nvSpPr>
        <p:spPr>
          <a:xfrm>
            <a:off x="33422043" y="5503831"/>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33422043" y="13398088"/>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REFERENCES</a:t>
            </a:r>
          </a:p>
        </p:txBody>
      </p:sp>
      <p:sp>
        <p:nvSpPr>
          <p:cNvPr id="28" name="Text Placeholder 3"/>
          <p:cNvSpPr>
            <a:spLocks noGrp="1"/>
          </p:cNvSpPr>
          <p:nvPr>
            <p:ph type="body" sz="quarter" idx="28" hasCustomPrompt="1"/>
          </p:nvPr>
        </p:nvSpPr>
        <p:spPr>
          <a:xfrm>
            <a:off x="33422043" y="1413675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33422043" y="24804751"/>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ACKNOWLEDGEMENTS or  CONTACT</a:t>
            </a:r>
          </a:p>
        </p:txBody>
      </p:sp>
      <p:sp>
        <p:nvSpPr>
          <p:cNvPr id="30" name="Text Placeholder 3"/>
          <p:cNvSpPr>
            <a:spLocks noGrp="1"/>
          </p:cNvSpPr>
          <p:nvPr>
            <p:ph type="body" sz="quarter" idx="30" hasCustomPrompt="1"/>
          </p:nvPr>
        </p:nvSpPr>
        <p:spPr>
          <a:xfrm>
            <a:off x="33422043" y="25558796"/>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0" name="Text Placeholder 3"/>
          <p:cNvSpPr>
            <a:spLocks noGrp="1"/>
          </p:cNvSpPr>
          <p:nvPr>
            <p:ph type="body" sz="quarter" idx="96" hasCustomPrompt="1"/>
          </p:nvPr>
        </p:nvSpPr>
        <p:spPr>
          <a:xfrm>
            <a:off x="459674" y="14076902"/>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19" name="Text Placeholder 76">
            <a:extLst>
              <a:ext uri="{FF2B5EF4-FFF2-40B4-BE49-F238E27FC236}">
                <a16:creationId xmlns:a16="http://schemas.microsoft.com/office/drawing/2014/main" id="{76E875DB-924A-7E40-BC3B-C78A241B7941}"/>
              </a:ext>
            </a:extLst>
          </p:cNvPr>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1" name="Text Placeholder 76">
            <a:extLst>
              <a:ext uri="{FF2B5EF4-FFF2-40B4-BE49-F238E27FC236}">
                <a16:creationId xmlns:a16="http://schemas.microsoft.com/office/drawing/2014/main" id="{83D8C485-82D1-A04A-AA78-C554A9ECB43D}"/>
              </a:ext>
            </a:extLst>
          </p:cNvPr>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2" name="Text Placeholder 76">
            <a:extLst>
              <a:ext uri="{FF2B5EF4-FFF2-40B4-BE49-F238E27FC236}">
                <a16:creationId xmlns:a16="http://schemas.microsoft.com/office/drawing/2014/main" id="{CBC470FB-9A4D-1549-9DD0-8846678DDA54}"/>
              </a:ext>
            </a:extLst>
          </p:cNvPr>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extLst>
      <p:ext uri="{BB962C8B-B14F-4D97-AF65-F5344CB8AC3E}">
        <p14:creationId xmlns:p14="http://schemas.microsoft.com/office/powerpoint/2010/main" val="6984196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tandard 3 column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904186" y="5717837"/>
            <a:ext cx="13591277"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922338" y="4854479"/>
            <a:ext cx="13573126"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INTRODUCTION or ABSTRACT</a:t>
            </a:r>
          </a:p>
        </p:txBody>
      </p:sp>
      <p:sp>
        <p:nvSpPr>
          <p:cNvPr id="19" name="Text Placeholder 3"/>
          <p:cNvSpPr>
            <a:spLocks noGrp="1"/>
          </p:cNvSpPr>
          <p:nvPr>
            <p:ph type="body" sz="quarter" idx="19" hasCustomPrompt="1"/>
          </p:nvPr>
        </p:nvSpPr>
        <p:spPr>
          <a:xfrm>
            <a:off x="922338" y="17662962"/>
            <a:ext cx="1359286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0" name="Text Placeholder 5"/>
          <p:cNvSpPr>
            <a:spLocks noGrp="1"/>
          </p:cNvSpPr>
          <p:nvPr>
            <p:ph type="body" sz="quarter" idx="20" hasCustomPrompt="1"/>
          </p:nvPr>
        </p:nvSpPr>
        <p:spPr>
          <a:xfrm>
            <a:off x="942080" y="16831713"/>
            <a:ext cx="13573125"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OBJECTIVES</a:t>
            </a:r>
          </a:p>
        </p:txBody>
      </p:sp>
      <p:sp>
        <p:nvSpPr>
          <p:cNvPr id="21" name="Text Placeholder 3"/>
          <p:cNvSpPr>
            <a:spLocks noGrp="1"/>
          </p:cNvSpPr>
          <p:nvPr>
            <p:ph type="body" sz="quarter" idx="21" hasCustomPrompt="1"/>
          </p:nvPr>
        </p:nvSpPr>
        <p:spPr>
          <a:xfrm>
            <a:off x="15154276" y="21017567"/>
            <a:ext cx="1357153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5154276" y="20162147"/>
            <a:ext cx="13571534"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MATERIALS &amp; METHODS</a:t>
            </a:r>
          </a:p>
        </p:txBody>
      </p:sp>
      <p:sp>
        <p:nvSpPr>
          <p:cNvPr id="23" name="Text Placeholder 3"/>
          <p:cNvSpPr>
            <a:spLocks noGrp="1"/>
          </p:cNvSpPr>
          <p:nvPr>
            <p:ph type="body" sz="quarter" idx="23" hasCustomPrompt="1"/>
          </p:nvPr>
        </p:nvSpPr>
        <p:spPr>
          <a:xfrm>
            <a:off x="15162215" y="5717837"/>
            <a:ext cx="1357153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15154277" y="4854479"/>
            <a:ext cx="13579475"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RESULTS</a:t>
            </a:r>
          </a:p>
        </p:txBody>
      </p:sp>
      <p:sp>
        <p:nvSpPr>
          <p:cNvPr id="25" name="Text Placeholder 5"/>
          <p:cNvSpPr>
            <a:spLocks noGrp="1"/>
          </p:cNvSpPr>
          <p:nvPr>
            <p:ph type="body" sz="quarter" idx="25" hasCustomPrompt="1"/>
          </p:nvPr>
        </p:nvSpPr>
        <p:spPr>
          <a:xfrm>
            <a:off x="29395741" y="4854479"/>
            <a:ext cx="13576029"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CONCLUSIONS</a:t>
            </a:r>
          </a:p>
        </p:txBody>
      </p:sp>
      <p:sp>
        <p:nvSpPr>
          <p:cNvPr id="26" name="Text Placeholder 3"/>
          <p:cNvSpPr>
            <a:spLocks noGrp="1"/>
          </p:cNvSpPr>
          <p:nvPr>
            <p:ph type="body" sz="quarter" idx="26" hasCustomPrompt="1"/>
          </p:nvPr>
        </p:nvSpPr>
        <p:spPr>
          <a:xfrm>
            <a:off x="29395741" y="5717837"/>
            <a:ext cx="13576029"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29395741" y="16799606"/>
            <a:ext cx="13576029" cy="754045"/>
          </a:xfrm>
          <a:prstGeom prst="rect">
            <a:avLst/>
          </a:prstGeom>
          <a:noFill/>
        </p:spPr>
        <p:txBody>
          <a:bodyPr wrap="square" lIns="91436" tIns="91436" rIns="91436" bIns="91436" anchor="t" anchorCtr="0">
            <a:spAutoFit/>
          </a:bodyPr>
          <a:lstStyle>
            <a:lvl1pPr marL="0" indent="0" algn="ctr">
              <a:buNone/>
              <a:tabLst/>
              <a:defRPr sz="3700" b="1" u="sng" baseline="0">
                <a:solidFill>
                  <a:schemeClr val="tx1"/>
                </a:solidFill>
              </a:defRPr>
            </a:lvl1pPr>
          </a:lstStyle>
          <a:p>
            <a:pPr lvl="0"/>
            <a:r>
              <a:rPr lang="en-US" dirty="0"/>
              <a:t>(click to add)  REFERENCES</a:t>
            </a:r>
          </a:p>
        </p:txBody>
      </p:sp>
      <p:sp>
        <p:nvSpPr>
          <p:cNvPr id="28" name="Text Placeholder 3"/>
          <p:cNvSpPr>
            <a:spLocks noGrp="1"/>
          </p:cNvSpPr>
          <p:nvPr>
            <p:ph type="body" sz="quarter" idx="28" hasCustomPrompt="1"/>
          </p:nvPr>
        </p:nvSpPr>
        <p:spPr>
          <a:xfrm>
            <a:off x="29390710" y="17579834"/>
            <a:ext cx="13581061"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29395741" y="25268141"/>
            <a:ext cx="13576029"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ACKNOWLEDGEMENTS  or  CONTACT</a:t>
            </a:r>
          </a:p>
        </p:txBody>
      </p:sp>
      <p:sp>
        <p:nvSpPr>
          <p:cNvPr id="30" name="Text Placeholder 3"/>
          <p:cNvSpPr>
            <a:spLocks noGrp="1"/>
          </p:cNvSpPr>
          <p:nvPr>
            <p:ph type="body" sz="quarter" idx="30" hasCustomPrompt="1"/>
          </p:nvPr>
        </p:nvSpPr>
        <p:spPr>
          <a:xfrm>
            <a:off x="29395742" y="26048371"/>
            <a:ext cx="13581061"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37" name="Text Placeholder 76">
            <a:extLst>
              <a:ext uri="{FF2B5EF4-FFF2-40B4-BE49-F238E27FC236}">
                <a16:creationId xmlns:a16="http://schemas.microsoft.com/office/drawing/2014/main" id="{4CE62234-A8B9-5C42-BEE6-9B7A16254231}"/>
              </a:ext>
            </a:extLst>
          </p:cNvPr>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8" name="Text Placeholder 76">
            <a:extLst>
              <a:ext uri="{FF2B5EF4-FFF2-40B4-BE49-F238E27FC236}">
                <a16:creationId xmlns:a16="http://schemas.microsoft.com/office/drawing/2014/main" id="{06F7B857-2D87-4040-9ECD-A0EA5C772BFA}"/>
              </a:ext>
            </a:extLst>
          </p:cNvPr>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9" name="Text Placeholder 76">
            <a:extLst>
              <a:ext uri="{FF2B5EF4-FFF2-40B4-BE49-F238E27FC236}">
                <a16:creationId xmlns:a16="http://schemas.microsoft.com/office/drawing/2014/main" id="{DEF6F92D-C8EB-CA42-94FA-569F2966890A}"/>
              </a:ext>
            </a:extLst>
          </p:cNvPr>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rifold - Wide Center">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65276" y="5627417"/>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6" name="Text Placeholder 5"/>
          <p:cNvSpPr>
            <a:spLocks noGrp="1"/>
          </p:cNvSpPr>
          <p:nvPr>
            <p:ph type="body" sz="quarter" idx="11" hasCustomPrompt="1"/>
          </p:nvPr>
        </p:nvSpPr>
        <p:spPr>
          <a:xfrm>
            <a:off x="483429" y="476405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INTRODUCTION or ABSTRACT</a:t>
            </a:r>
          </a:p>
        </p:txBody>
      </p:sp>
      <p:sp>
        <p:nvSpPr>
          <p:cNvPr id="19" name="Text Placeholder 3"/>
          <p:cNvSpPr>
            <a:spLocks noGrp="1"/>
          </p:cNvSpPr>
          <p:nvPr>
            <p:ph type="body" sz="quarter" idx="19" hasCustomPrompt="1"/>
          </p:nvPr>
        </p:nvSpPr>
        <p:spPr>
          <a:xfrm>
            <a:off x="463686" y="14458954"/>
            <a:ext cx="1005840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0" name="Text Placeholder 5"/>
          <p:cNvSpPr>
            <a:spLocks noGrp="1"/>
          </p:cNvSpPr>
          <p:nvPr>
            <p:ph type="body" sz="quarter" idx="20" hasCustomPrompt="1"/>
          </p:nvPr>
        </p:nvSpPr>
        <p:spPr>
          <a:xfrm>
            <a:off x="483427" y="13627705"/>
            <a:ext cx="100504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OBJECTIVES</a:t>
            </a:r>
          </a:p>
        </p:txBody>
      </p:sp>
      <p:sp>
        <p:nvSpPr>
          <p:cNvPr id="21" name="Text Placeholder 3"/>
          <p:cNvSpPr>
            <a:spLocks noGrp="1"/>
          </p:cNvSpPr>
          <p:nvPr>
            <p:ph type="body" sz="quarter" idx="21" hasCustomPrompt="1"/>
          </p:nvPr>
        </p:nvSpPr>
        <p:spPr>
          <a:xfrm>
            <a:off x="11587163" y="5574635"/>
            <a:ext cx="2072004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2" name="Text Placeholder 5"/>
          <p:cNvSpPr>
            <a:spLocks noGrp="1"/>
          </p:cNvSpPr>
          <p:nvPr>
            <p:ph type="body" sz="quarter" idx="22" hasCustomPrompt="1"/>
          </p:nvPr>
        </p:nvSpPr>
        <p:spPr>
          <a:xfrm>
            <a:off x="11587164" y="4719215"/>
            <a:ext cx="20720050"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MATERIALS &amp; METHODS</a:t>
            </a:r>
          </a:p>
        </p:txBody>
      </p:sp>
      <p:sp>
        <p:nvSpPr>
          <p:cNvPr id="23" name="Text Placeholder 3"/>
          <p:cNvSpPr>
            <a:spLocks noGrp="1"/>
          </p:cNvSpPr>
          <p:nvPr>
            <p:ph type="body" sz="quarter" idx="23" hasCustomPrompt="1"/>
          </p:nvPr>
        </p:nvSpPr>
        <p:spPr>
          <a:xfrm>
            <a:off x="11587164" y="21266886"/>
            <a:ext cx="20720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4" name="Text Placeholder 5"/>
          <p:cNvSpPr>
            <a:spLocks noGrp="1"/>
          </p:cNvSpPr>
          <p:nvPr>
            <p:ph type="body" sz="quarter" idx="24" hasCustomPrompt="1"/>
          </p:nvPr>
        </p:nvSpPr>
        <p:spPr>
          <a:xfrm>
            <a:off x="11587162" y="20445094"/>
            <a:ext cx="20720050"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RESULTS</a:t>
            </a:r>
          </a:p>
        </p:txBody>
      </p:sp>
      <p:sp>
        <p:nvSpPr>
          <p:cNvPr id="25" name="Text Placeholder 5"/>
          <p:cNvSpPr>
            <a:spLocks noGrp="1"/>
          </p:cNvSpPr>
          <p:nvPr>
            <p:ph type="body" sz="quarter" idx="25" hasCustomPrompt="1"/>
          </p:nvPr>
        </p:nvSpPr>
        <p:spPr>
          <a:xfrm>
            <a:off x="33355721" y="4719215"/>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CONCLUSIONS</a:t>
            </a:r>
          </a:p>
        </p:txBody>
      </p:sp>
      <p:sp>
        <p:nvSpPr>
          <p:cNvPr id="26" name="Text Placeholder 3"/>
          <p:cNvSpPr>
            <a:spLocks noGrp="1"/>
          </p:cNvSpPr>
          <p:nvPr>
            <p:ph type="body" sz="quarter" idx="26" hasCustomPrompt="1"/>
          </p:nvPr>
        </p:nvSpPr>
        <p:spPr>
          <a:xfrm>
            <a:off x="33355721" y="5582573"/>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7" name="Text Placeholder 5"/>
          <p:cNvSpPr>
            <a:spLocks noGrp="1"/>
          </p:cNvSpPr>
          <p:nvPr>
            <p:ph type="body" sz="quarter" idx="27" hasCustomPrompt="1"/>
          </p:nvPr>
        </p:nvSpPr>
        <p:spPr>
          <a:xfrm>
            <a:off x="33355721" y="13643086"/>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REFERENCES</a:t>
            </a:r>
          </a:p>
        </p:txBody>
      </p:sp>
      <p:sp>
        <p:nvSpPr>
          <p:cNvPr id="28" name="Text Placeholder 3"/>
          <p:cNvSpPr>
            <a:spLocks noGrp="1"/>
          </p:cNvSpPr>
          <p:nvPr>
            <p:ph type="body" sz="quarter" idx="28" hasCustomPrompt="1"/>
          </p:nvPr>
        </p:nvSpPr>
        <p:spPr>
          <a:xfrm>
            <a:off x="33355721" y="14381750"/>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9" name="Text Placeholder 5"/>
          <p:cNvSpPr>
            <a:spLocks noGrp="1"/>
          </p:cNvSpPr>
          <p:nvPr>
            <p:ph type="body" sz="quarter" idx="29" hasCustomPrompt="1"/>
          </p:nvPr>
        </p:nvSpPr>
        <p:spPr>
          <a:xfrm>
            <a:off x="33355721" y="25040224"/>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ACKNOWLEDGEMENTS or CONTACT</a:t>
            </a:r>
          </a:p>
        </p:txBody>
      </p:sp>
      <p:sp>
        <p:nvSpPr>
          <p:cNvPr id="30" name="Text Placeholder 3"/>
          <p:cNvSpPr>
            <a:spLocks noGrp="1"/>
          </p:cNvSpPr>
          <p:nvPr>
            <p:ph type="body" sz="quarter" idx="30" hasCustomPrompt="1"/>
          </p:nvPr>
        </p:nvSpPr>
        <p:spPr>
          <a:xfrm>
            <a:off x="33355721" y="2580712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31" name="Text Placeholder 76">
            <a:extLst>
              <a:ext uri="{FF2B5EF4-FFF2-40B4-BE49-F238E27FC236}">
                <a16:creationId xmlns:a16="http://schemas.microsoft.com/office/drawing/2014/main" id="{B6DE2136-7A06-9640-AC63-608DDA9A8053}"/>
              </a:ext>
            </a:extLst>
          </p:cNvPr>
          <p:cNvSpPr>
            <a:spLocks noGrp="1"/>
          </p:cNvSpPr>
          <p:nvPr>
            <p:ph type="body" sz="quarter" idx="150" hasCustomPrompt="1"/>
          </p:nvPr>
        </p:nvSpPr>
        <p:spPr>
          <a:xfrm>
            <a:off x="10972800" y="2998183"/>
            <a:ext cx="21945602"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2" name="Text Placeholder 76">
            <a:extLst>
              <a:ext uri="{FF2B5EF4-FFF2-40B4-BE49-F238E27FC236}">
                <a16:creationId xmlns:a16="http://schemas.microsoft.com/office/drawing/2014/main" id="{A84C77E4-7E5C-1143-834F-F3FC329197F1}"/>
              </a:ext>
            </a:extLst>
          </p:cNvPr>
          <p:cNvSpPr>
            <a:spLocks noGrp="1"/>
          </p:cNvSpPr>
          <p:nvPr>
            <p:ph type="body" sz="quarter" idx="151" hasCustomPrompt="1"/>
          </p:nvPr>
        </p:nvSpPr>
        <p:spPr>
          <a:xfrm>
            <a:off x="10972799" y="1864506"/>
            <a:ext cx="21907501"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3" name="Text Placeholder 76">
            <a:extLst>
              <a:ext uri="{FF2B5EF4-FFF2-40B4-BE49-F238E27FC236}">
                <a16:creationId xmlns:a16="http://schemas.microsoft.com/office/drawing/2014/main" id="{2FB55FAA-40D2-C542-AD36-F712E24983F2}"/>
              </a:ext>
            </a:extLst>
          </p:cNvPr>
          <p:cNvSpPr>
            <a:spLocks noGrp="1"/>
          </p:cNvSpPr>
          <p:nvPr>
            <p:ph type="body" sz="quarter" idx="153" hasCustomPrompt="1"/>
          </p:nvPr>
        </p:nvSpPr>
        <p:spPr>
          <a:xfrm>
            <a:off x="10972799" y="389601"/>
            <a:ext cx="21907501"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193176-03E2-B770-3714-233392757420}"/>
              </a:ext>
            </a:extLst>
          </p:cNvPr>
          <p:cNvSpPr>
            <a:spLocks noGrp="1"/>
          </p:cNvSpPr>
          <p:nvPr>
            <p:ph type="ctrTitle"/>
          </p:nvPr>
        </p:nvSpPr>
        <p:spPr>
          <a:xfrm>
            <a:off x="5486400" y="5387342"/>
            <a:ext cx="32918400" cy="11460480"/>
          </a:xfrm>
        </p:spPr>
        <p:txBody>
          <a:bodyPr anchor="b"/>
          <a:lstStyle>
            <a:lvl1pPr algn="ctr">
              <a:defRPr sz="21600"/>
            </a:lvl1pPr>
          </a:lstStyle>
          <a:p>
            <a:r>
              <a:rPr lang="en-US"/>
              <a:t>Click to edit Master title style</a:t>
            </a:r>
            <a:endParaRPr lang="en-GB"/>
          </a:p>
        </p:txBody>
      </p:sp>
      <p:sp>
        <p:nvSpPr>
          <p:cNvPr id="3" name="Subtitle 2">
            <a:extLst>
              <a:ext uri="{FF2B5EF4-FFF2-40B4-BE49-F238E27FC236}">
                <a16:creationId xmlns:a16="http://schemas.microsoft.com/office/drawing/2014/main" id="{07C878D1-316B-6688-5E07-D5735EA7ED52}"/>
              </a:ext>
            </a:extLst>
          </p:cNvPr>
          <p:cNvSpPr>
            <a:spLocks noGrp="1"/>
          </p:cNvSpPr>
          <p:nvPr>
            <p:ph type="subTitle" idx="1"/>
          </p:nvPr>
        </p:nvSpPr>
        <p:spPr>
          <a:xfrm>
            <a:off x="5486400" y="17289782"/>
            <a:ext cx="32918400" cy="7947658"/>
          </a:xfrm>
        </p:spPr>
        <p:txBody>
          <a:bodyPr/>
          <a:lstStyle>
            <a:lvl1pPr marL="0" indent="0" algn="ctr">
              <a:buNone/>
              <a:defRPr sz="8640"/>
            </a:lvl1pPr>
            <a:lvl2pPr marL="1645920" indent="0" algn="ctr">
              <a:buNone/>
              <a:defRPr sz="7200"/>
            </a:lvl2pPr>
            <a:lvl3pPr marL="3291840" indent="0" algn="ctr">
              <a:buNone/>
              <a:defRPr sz="6480"/>
            </a:lvl3pPr>
            <a:lvl4pPr marL="4937760" indent="0" algn="ctr">
              <a:buNone/>
              <a:defRPr sz="5760"/>
            </a:lvl4pPr>
            <a:lvl5pPr marL="6583680" indent="0" algn="ctr">
              <a:buNone/>
              <a:defRPr sz="5760"/>
            </a:lvl5pPr>
            <a:lvl6pPr marL="8229600" indent="0" algn="ctr">
              <a:buNone/>
              <a:defRPr sz="5760"/>
            </a:lvl6pPr>
            <a:lvl7pPr marL="9875520" indent="0" algn="ctr">
              <a:buNone/>
              <a:defRPr sz="5760"/>
            </a:lvl7pPr>
            <a:lvl8pPr marL="11521440" indent="0" algn="ctr">
              <a:buNone/>
              <a:defRPr sz="5760"/>
            </a:lvl8pPr>
            <a:lvl9pPr marL="13167360" indent="0" algn="ctr">
              <a:buNone/>
              <a:defRPr sz="576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ECB02C6-1A77-771A-95CA-7B8ABC0A5272}"/>
              </a:ext>
            </a:extLst>
          </p:cNvPr>
          <p:cNvSpPr>
            <a:spLocks noGrp="1"/>
          </p:cNvSpPr>
          <p:nvPr>
            <p:ph type="dt" sz="half" idx="10"/>
          </p:nvPr>
        </p:nvSpPr>
        <p:spPr/>
        <p:txBody>
          <a:bodyPr/>
          <a:lstStyle/>
          <a:p>
            <a:fld id="{5ADA74B3-1746-4D15-AA37-F1CD22847FB4}" type="datetimeFigureOut">
              <a:rPr lang="en-GB" smtClean="0"/>
              <a:t>04/07/2026</a:t>
            </a:fld>
            <a:endParaRPr lang="en-GB"/>
          </a:p>
        </p:txBody>
      </p:sp>
      <p:sp>
        <p:nvSpPr>
          <p:cNvPr id="5" name="Footer Placeholder 4">
            <a:extLst>
              <a:ext uri="{FF2B5EF4-FFF2-40B4-BE49-F238E27FC236}">
                <a16:creationId xmlns:a16="http://schemas.microsoft.com/office/drawing/2014/main" id="{6D6888C6-FE3D-EFF1-BBDE-ED89B3DB5FD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FA662F-0C23-189D-321F-918BC5740E17}"/>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33499865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FB1C3A-5CF1-7C5C-6418-04F8BC81E43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20CB9F7-6A09-98DB-1FFF-61F112635F4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3C3EE80-A25B-09E7-AA7D-5D0FFCC5DCB0}"/>
              </a:ext>
            </a:extLst>
          </p:cNvPr>
          <p:cNvSpPr>
            <a:spLocks noGrp="1"/>
          </p:cNvSpPr>
          <p:nvPr>
            <p:ph type="dt" sz="half" idx="10"/>
          </p:nvPr>
        </p:nvSpPr>
        <p:spPr/>
        <p:txBody>
          <a:bodyPr/>
          <a:lstStyle/>
          <a:p>
            <a:fld id="{5ADA74B3-1746-4D15-AA37-F1CD22847FB4}" type="datetimeFigureOut">
              <a:rPr lang="en-GB" smtClean="0"/>
              <a:t>04/07/2026</a:t>
            </a:fld>
            <a:endParaRPr lang="en-GB"/>
          </a:p>
        </p:txBody>
      </p:sp>
      <p:sp>
        <p:nvSpPr>
          <p:cNvPr id="5" name="Footer Placeholder 4">
            <a:extLst>
              <a:ext uri="{FF2B5EF4-FFF2-40B4-BE49-F238E27FC236}">
                <a16:creationId xmlns:a16="http://schemas.microsoft.com/office/drawing/2014/main" id="{2316516F-EEAD-C9BF-B5CC-84DAFC47E20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894DE8-B77A-DD3E-EAF2-2DEF7F65FC33}"/>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8565984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7C2CAA-FB91-55AE-10FE-BC2548BB3CA5}"/>
              </a:ext>
            </a:extLst>
          </p:cNvPr>
          <p:cNvSpPr>
            <a:spLocks noGrp="1"/>
          </p:cNvSpPr>
          <p:nvPr>
            <p:ph type="title"/>
          </p:nvPr>
        </p:nvSpPr>
        <p:spPr>
          <a:xfrm>
            <a:off x="2994660" y="8206745"/>
            <a:ext cx="37856160" cy="13693138"/>
          </a:xfrm>
        </p:spPr>
        <p:txBody>
          <a:bodyPr anchor="b"/>
          <a:lstStyle>
            <a:lvl1pPr>
              <a:defRPr sz="216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25A2647-0CC9-CF18-B507-4D199349D3EF}"/>
              </a:ext>
            </a:extLst>
          </p:cNvPr>
          <p:cNvSpPr>
            <a:spLocks noGrp="1"/>
          </p:cNvSpPr>
          <p:nvPr>
            <p:ph type="body" idx="1"/>
          </p:nvPr>
        </p:nvSpPr>
        <p:spPr>
          <a:xfrm>
            <a:off x="2994660" y="22029425"/>
            <a:ext cx="37856160" cy="7200898"/>
          </a:xfrm>
        </p:spPr>
        <p:txBody>
          <a:bodyPr/>
          <a:lstStyle>
            <a:lvl1pPr marL="0" indent="0">
              <a:buNone/>
              <a:defRPr sz="8640">
                <a:solidFill>
                  <a:schemeClr val="tx1">
                    <a:tint val="82000"/>
                  </a:schemeClr>
                </a:solidFill>
              </a:defRPr>
            </a:lvl1pPr>
            <a:lvl2pPr marL="1645920" indent="0">
              <a:buNone/>
              <a:defRPr sz="7200">
                <a:solidFill>
                  <a:schemeClr val="tx1">
                    <a:tint val="82000"/>
                  </a:schemeClr>
                </a:solidFill>
              </a:defRPr>
            </a:lvl2pPr>
            <a:lvl3pPr marL="3291840" indent="0">
              <a:buNone/>
              <a:defRPr sz="6480">
                <a:solidFill>
                  <a:schemeClr val="tx1">
                    <a:tint val="82000"/>
                  </a:schemeClr>
                </a:solidFill>
              </a:defRPr>
            </a:lvl3pPr>
            <a:lvl4pPr marL="4937760" indent="0">
              <a:buNone/>
              <a:defRPr sz="5760">
                <a:solidFill>
                  <a:schemeClr val="tx1">
                    <a:tint val="82000"/>
                  </a:schemeClr>
                </a:solidFill>
              </a:defRPr>
            </a:lvl4pPr>
            <a:lvl5pPr marL="6583680" indent="0">
              <a:buNone/>
              <a:defRPr sz="5760">
                <a:solidFill>
                  <a:schemeClr val="tx1">
                    <a:tint val="82000"/>
                  </a:schemeClr>
                </a:solidFill>
              </a:defRPr>
            </a:lvl5pPr>
            <a:lvl6pPr marL="8229600" indent="0">
              <a:buNone/>
              <a:defRPr sz="5760">
                <a:solidFill>
                  <a:schemeClr val="tx1">
                    <a:tint val="82000"/>
                  </a:schemeClr>
                </a:solidFill>
              </a:defRPr>
            </a:lvl6pPr>
            <a:lvl7pPr marL="9875520" indent="0">
              <a:buNone/>
              <a:defRPr sz="5760">
                <a:solidFill>
                  <a:schemeClr val="tx1">
                    <a:tint val="82000"/>
                  </a:schemeClr>
                </a:solidFill>
              </a:defRPr>
            </a:lvl7pPr>
            <a:lvl8pPr marL="11521440" indent="0">
              <a:buNone/>
              <a:defRPr sz="5760">
                <a:solidFill>
                  <a:schemeClr val="tx1">
                    <a:tint val="82000"/>
                  </a:schemeClr>
                </a:solidFill>
              </a:defRPr>
            </a:lvl8pPr>
            <a:lvl9pPr marL="13167360" indent="0">
              <a:buNone/>
              <a:defRPr sz="576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4A97194-B66E-6432-BF96-1A40CA257662}"/>
              </a:ext>
            </a:extLst>
          </p:cNvPr>
          <p:cNvSpPr>
            <a:spLocks noGrp="1"/>
          </p:cNvSpPr>
          <p:nvPr>
            <p:ph type="dt" sz="half" idx="10"/>
          </p:nvPr>
        </p:nvSpPr>
        <p:spPr/>
        <p:txBody>
          <a:bodyPr/>
          <a:lstStyle/>
          <a:p>
            <a:fld id="{5ADA74B3-1746-4D15-AA37-F1CD22847FB4}" type="datetimeFigureOut">
              <a:rPr lang="en-GB" smtClean="0"/>
              <a:t>04/07/2026</a:t>
            </a:fld>
            <a:endParaRPr lang="en-GB"/>
          </a:p>
        </p:txBody>
      </p:sp>
      <p:sp>
        <p:nvSpPr>
          <p:cNvPr id="5" name="Footer Placeholder 4">
            <a:extLst>
              <a:ext uri="{FF2B5EF4-FFF2-40B4-BE49-F238E27FC236}">
                <a16:creationId xmlns:a16="http://schemas.microsoft.com/office/drawing/2014/main" id="{67262601-56D8-C081-ACA5-0D42E2C83AD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5E79A68-1226-14BE-BE72-CF898B8EE166}"/>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6439009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69BCEF-F038-C657-E6C7-7A6B72B0558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F182B09-A033-F141-8DEE-65641256B126}"/>
              </a:ext>
            </a:extLst>
          </p:cNvPr>
          <p:cNvSpPr>
            <a:spLocks noGrp="1"/>
          </p:cNvSpPr>
          <p:nvPr>
            <p:ph sz="half" idx="1"/>
          </p:nvPr>
        </p:nvSpPr>
        <p:spPr>
          <a:xfrm>
            <a:off x="3017520" y="8763000"/>
            <a:ext cx="18653760" cy="208864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5C1850A-05E2-92E2-F539-CB4496F69A2E}"/>
              </a:ext>
            </a:extLst>
          </p:cNvPr>
          <p:cNvSpPr>
            <a:spLocks noGrp="1"/>
          </p:cNvSpPr>
          <p:nvPr>
            <p:ph sz="half" idx="2"/>
          </p:nvPr>
        </p:nvSpPr>
        <p:spPr>
          <a:xfrm>
            <a:off x="22219920" y="8763000"/>
            <a:ext cx="18653760" cy="208864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358F21D-1232-6F69-5BED-B19EDADBA877}"/>
              </a:ext>
            </a:extLst>
          </p:cNvPr>
          <p:cNvSpPr>
            <a:spLocks noGrp="1"/>
          </p:cNvSpPr>
          <p:nvPr>
            <p:ph type="dt" sz="half" idx="10"/>
          </p:nvPr>
        </p:nvSpPr>
        <p:spPr/>
        <p:txBody>
          <a:bodyPr/>
          <a:lstStyle/>
          <a:p>
            <a:fld id="{5ADA74B3-1746-4D15-AA37-F1CD22847FB4}" type="datetimeFigureOut">
              <a:rPr lang="en-GB" smtClean="0"/>
              <a:t>04/07/2026</a:t>
            </a:fld>
            <a:endParaRPr lang="en-GB"/>
          </a:p>
        </p:txBody>
      </p:sp>
      <p:sp>
        <p:nvSpPr>
          <p:cNvPr id="6" name="Footer Placeholder 5">
            <a:extLst>
              <a:ext uri="{FF2B5EF4-FFF2-40B4-BE49-F238E27FC236}">
                <a16:creationId xmlns:a16="http://schemas.microsoft.com/office/drawing/2014/main" id="{C6FB2998-9356-E760-DC39-ECC725AECB0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A06A341-887C-3339-574D-37BD2226211A}"/>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26496687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595425-2A8C-66C3-52EF-5277F76B5D17}"/>
              </a:ext>
            </a:extLst>
          </p:cNvPr>
          <p:cNvSpPr>
            <a:spLocks noGrp="1"/>
          </p:cNvSpPr>
          <p:nvPr>
            <p:ph type="title"/>
          </p:nvPr>
        </p:nvSpPr>
        <p:spPr>
          <a:xfrm>
            <a:off x="3023237" y="1752603"/>
            <a:ext cx="37856160" cy="6362702"/>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9F6477F-476D-EB9B-5108-7B9A35CBD2CD}"/>
              </a:ext>
            </a:extLst>
          </p:cNvPr>
          <p:cNvSpPr>
            <a:spLocks noGrp="1"/>
          </p:cNvSpPr>
          <p:nvPr>
            <p:ph type="body" idx="1"/>
          </p:nvPr>
        </p:nvSpPr>
        <p:spPr>
          <a:xfrm>
            <a:off x="3023239" y="8069582"/>
            <a:ext cx="18568033" cy="3954778"/>
          </a:xfrm>
        </p:spPr>
        <p:txBody>
          <a:bodyPr anchor="b"/>
          <a:lstStyle>
            <a:lvl1pPr marL="0" indent="0">
              <a:buNone/>
              <a:defRPr sz="8640" b="1"/>
            </a:lvl1pPr>
            <a:lvl2pPr marL="1645920" indent="0">
              <a:buNone/>
              <a:defRPr sz="7200" b="1"/>
            </a:lvl2pPr>
            <a:lvl3pPr marL="3291840" indent="0">
              <a:buNone/>
              <a:defRPr sz="6480" b="1"/>
            </a:lvl3pPr>
            <a:lvl4pPr marL="4937760" indent="0">
              <a:buNone/>
              <a:defRPr sz="5760" b="1"/>
            </a:lvl4pPr>
            <a:lvl5pPr marL="6583680" indent="0">
              <a:buNone/>
              <a:defRPr sz="5760" b="1"/>
            </a:lvl5pPr>
            <a:lvl6pPr marL="8229600" indent="0">
              <a:buNone/>
              <a:defRPr sz="5760" b="1"/>
            </a:lvl6pPr>
            <a:lvl7pPr marL="9875520" indent="0">
              <a:buNone/>
              <a:defRPr sz="5760" b="1"/>
            </a:lvl7pPr>
            <a:lvl8pPr marL="11521440" indent="0">
              <a:buNone/>
              <a:defRPr sz="5760" b="1"/>
            </a:lvl8pPr>
            <a:lvl9pPr marL="13167360" indent="0">
              <a:buNone/>
              <a:defRPr sz="5760" b="1"/>
            </a:lvl9pPr>
          </a:lstStyle>
          <a:p>
            <a:pPr lvl="0"/>
            <a:r>
              <a:rPr lang="en-US"/>
              <a:t>Click to edit Master text styles</a:t>
            </a:r>
          </a:p>
        </p:txBody>
      </p:sp>
      <p:sp>
        <p:nvSpPr>
          <p:cNvPr id="4" name="Content Placeholder 3">
            <a:extLst>
              <a:ext uri="{FF2B5EF4-FFF2-40B4-BE49-F238E27FC236}">
                <a16:creationId xmlns:a16="http://schemas.microsoft.com/office/drawing/2014/main" id="{FA8CA822-4144-DE16-0457-E11E839EE5F8}"/>
              </a:ext>
            </a:extLst>
          </p:cNvPr>
          <p:cNvSpPr>
            <a:spLocks noGrp="1"/>
          </p:cNvSpPr>
          <p:nvPr>
            <p:ph sz="half" idx="2"/>
          </p:nvPr>
        </p:nvSpPr>
        <p:spPr>
          <a:xfrm>
            <a:off x="3023239" y="12024360"/>
            <a:ext cx="18568033" cy="176860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04BA648-176E-30E3-54D2-CA9FB461A299}"/>
              </a:ext>
            </a:extLst>
          </p:cNvPr>
          <p:cNvSpPr>
            <a:spLocks noGrp="1"/>
          </p:cNvSpPr>
          <p:nvPr>
            <p:ph type="body" sz="quarter" idx="3"/>
          </p:nvPr>
        </p:nvSpPr>
        <p:spPr>
          <a:xfrm>
            <a:off x="22219920" y="8069582"/>
            <a:ext cx="18659477" cy="3954778"/>
          </a:xfrm>
        </p:spPr>
        <p:txBody>
          <a:bodyPr anchor="b"/>
          <a:lstStyle>
            <a:lvl1pPr marL="0" indent="0">
              <a:buNone/>
              <a:defRPr sz="8640" b="1"/>
            </a:lvl1pPr>
            <a:lvl2pPr marL="1645920" indent="0">
              <a:buNone/>
              <a:defRPr sz="7200" b="1"/>
            </a:lvl2pPr>
            <a:lvl3pPr marL="3291840" indent="0">
              <a:buNone/>
              <a:defRPr sz="6480" b="1"/>
            </a:lvl3pPr>
            <a:lvl4pPr marL="4937760" indent="0">
              <a:buNone/>
              <a:defRPr sz="5760" b="1"/>
            </a:lvl4pPr>
            <a:lvl5pPr marL="6583680" indent="0">
              <a:buNone/>
              <a:defRPr sz="5760" b="1"/>
            </a:lvl5pPr>
            <a:lvl6pPr marL="8229600" indent="0">
              <a:buNone/>
              <a:defRPr sz="5760" b="1"/>
            </a:lvl6pPr>
            <a:lvl7pPr marL="9875520" indent="0">
              <a:buNone/>
              <a:defRPr sz="5760" b="1"/>
            </a:lvl7pPr>
            <a:lvl8pPr marL="11521440" indent="0">
              <a:buNone/>
              <a:defRPr sz="5760" b="1"/>
            </a:lvl8pPr>
            <a:lvl9pPr marL="13167360" indent="0">
              <a:buNone/>
              <a:defRPr sz="5760" b="1"/>
            </a:lvl9pPr>
          </a:lstStyle>
          <a:p>
            <a:pPr lvl="0"/>
            <a:r>
              <a:rPr lang="en-US"/>
              <a:t>Click to edit Master text styles</a:t>
            </a:r>
          </a:p>
        </p:txBody>
      </p:sp>
      <p:sp>
        <p:nvSpPr>
          <p:cNvPr id="6" name="Content Placeholder 5">
            <a:extLst>
              <a:ext uri="{FF2B5EF4-FFF2-40B4-BE49-F238E27FC236}">
                <a16:creationId xmlns:a16="http://schemas.microsoft.com/office/drawing/2014/main" id="{467961D2-4707-B2F3-105C-01B337B8EC7A}"/>
              </a:ext>
            </a:extLst>
          </p:cNvPr>
          <p:cNvSpPr>
            <a:spLocks noGrp="1"/>
          </p:cNvSpPr>
          <p:nvPr>
            <p:ph sz="quarter" idx="4"/>
          </p:nvPr>
        </p:nvSpPr>
        <p:spPr>
          <a:xfrm>
            <a:off x="22219920" y="12024360"/>
            <a:ext cx="18659477" cy="176860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477D33A-6D84-397A-BFDE-D8E85D3EF0AF}"/>
              </a:ext>
            </a:extLst>
          </p:cNvPr>
          <p:cNvSpPr>
            <a:spLocks noGrp="1"/>
          </p:cNvSpPr>
          <p:nvPr>
            <p:ph type="dt" sz="half" idx="10"/>
          </p:nvPr>
        </p:nvSpPr>
        <p:spPr/>
        <p:txBody>
          <a:bodyPr/>
          <a:lstStyle/>
          <a:p>
            <a:fld id="{5ADA74B3-1746-4D15-AA37-F1CD22847FB4}" type="datetimeFigureOut">
              <a:rPr lang="en-GB" smtClean="0"/>
              <a:t>04/07/2026</a:t>
            </a:fld>
            <a:endParaRPr lang="en-GB"/>
          </a:p>
        </p:txBody>
      </p:sp>
      <p:sp>
        <p:nvSpPr>
          <p:cNvPr id="8" name="Footer Placeholder 7">
            <a:extLst>
              <a:ext uri="{FF2B5EF4-FFF2-40B4-BE49-F238E27FC236}">
                <a16:creationId xmlns:a16="http://schemas.microsoft.com/office/drawing/2014/main" id="{F8375136-8DA0-4064-A785-687D5FCF1CE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FE8FF35-661F-5295-2260-CDDA5E0BCE60}"/>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4936902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7EE66E-5C02-F841-795B-3FF9ED93CFA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DD6781C-E8E5-EF75-40F1-5AB15CCD6D85}"/>
              </a:ext>
            </a:extLst>
          </p:cNvPr>
          <p:cNvSpPr>
            <a:spLocks noGrp="1"/>
          </p:cNvSpPr>
          <p:nvPr>
            <p:ph type="dt" sz="half" idx="10"/>
          </p:nvPr>
        </p:nvSpPr>
        <p:spPr/>
        <p:txBody>
          <a:bodyPr/>
          <a:lstStyle/>
          <a:p>
            <a:fld id="{5ADA74B3-1746-4D15-AA37-F1CD22847FB4}" type="datetimeFigureOut">
              <a:rPr lang="en-GB" smtClean="0"/>
              <a:t>04/07/2026</a:t>
            </a:fld>
            <a:endParaRPr lang="en-GB"/>
          </a:p>
        </p:txBody>
      </p:sp>
      <p:sp>
        <p:nvSpPr>
          <p:cNvPr id="4" name="Footer Placeholder 3">
            <a:extLst>
              <a:ext uri="{FF2B5EF4-FFF2-40B4-BE49-F238E27FC236}">
                <a16:creationId xmlns:a16="http://schemas.microsoft.com/office/drawing/2014/main" id="{BB113CB6-1FD7-0B8D-A543-3CC5423C3B6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FAB3725-0F12-EE67-23BA-313B94371456}"/>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4775191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8E87812-E8C5-95FF-4660-4D2BC2ECAA7C}"/>
              </a:ext>
            </a:extLst>
          </p:cNvPr>
          <p:cNvSpPr>
            <a:spLocks noGrp="1"/>
          </p:cNvSpPr>
          <p:nvPr>
            <p:ph type="dt" sz="half" idx="10"/>
          </p:nvPr>
        </p:nvSpPr>
        <p:spPr/>
        <p:txBody>
          <a:bodyPr/>
          <a:lstStyle/>
          <a:p>
            <a:fld id="{5ADA74B3-1746-4D15-AA37-F1CD22847FB4}" type="datetimeFigureOut">
              <a:rPr lang="en-GB" smtClean="0"/>
              <a:t>04/07/2026</a:t>
            </a:fld>
            <a:endParaRPr lang="en-GB"/>
          </a:p>
        </p:txBody>
      </p:sp>
      <p:sp>
        <p:nvSpPr>
          <p:cNvPr id="3" name="Footer Placeholder 2">
            <a:extLst>
              <a:ext uri="{FF2B5EF4-FFF2-40B4-BE49-F238E27FC236}">
                <a16:creationId xmlns:a16="http://schemas.microsoft.com/office/drawing/2014/main" id="{09173A97-DA90-CF72-C577-BA42A05714C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39A484F-3AE4-C8D5-D9A3-D90486C31B56}"/>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41626142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73612C-60D5-19F3-7408-2798691E28AB}"/>
              </a:ext>
            </a:extLst>
          </p:cNvPr>
          <p:cNvSpPr>
            <a:spLocks noGrp="1"/>
          </p:cNvSpPr>
          <p:nvPr>
            <p:ph type="title"/>
          </p:nvPr>
        </p:nvSpPr>
        <p:spPr>
          <a:xfrm>
            <a:off x="3023239" y="2194560"/>
            <a:ext cx="14156053" cy="7680960"/>
          </a:xfrm>
        </p:spPr>
        <p:txBody>
          <a:bodyPr anchor="b"/>
          <a:lstStyle>
            <a:lvl1pPr>
              <a:defRPr sz="1152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E02C906-D89E-F527-3C5F-7B8834E11F77}"/>
              </a:ext>
            </a:extLst>
          </p:cNvPr>
          <p:cNvSpPr>
            <a:spLocks noGrp="1"/>
          </p:cNvSpPr>
          <p:nvPr>
            <p:ph idx="1"/>
          </p:nvPr>
        </p:nvSpPr>
        <p:spPr>
          <a:xfrm>
            <a:off x="18659477" y="4739642"/>
            <a:ext cx="22219920" cy="23393400"/>
          </a:xfrm>
        </p:spPr>
        <p:txBody>
          <a:bodyPr/>
          <a:lstStyle>
            <a:lvl1pPr>
              <a:defRPr sz="11520"/>
            </a:lvl1pPr>
            <a:lvl2pPr>
              <a:defRPr sz="10080"/>
            </a:lvl2pPr>
            <a:lvl3pPr>
              <a:defRPr sz="8640"/>
            </a:lvl3pPr>
            <a:lvl4pPr>
              <a:defRPr sz="7200"/>
            </a:lvl4pPr>
            <a:lvl5pPr>
              <a:defRPr sz="7200"/>
            </a:lvl5pPr>
            <a:lvl6pPr>
              <a:defRPr sz="7200"/>
            </a:lvl6pPr>
            <a:lvl7pPr>
              <a:defRPr sz="7200"/>
            </a:lvl7pPr>
            <a:lvl8pPr>
              <a:defRPr sz="7200"/>
            </a:lvl8pPr>
            <a:lvl9pPr>
              <a:defRPr sz="7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C09FD0C-ED62-C80E-9ABE-650E13DA03FD}"/>
              </a:ext>
            </a:extLst>
          </p:cNvPr>
          <p:cNvSpPr>
            <a:spLocks noGrp="1"/>
          </p:cNvSpPr>
          <p:nvPr>
            <p:ph type="body" sz="half" idx="2"/>
          </p:nvPr>
        </p:nvSpPr>
        <p:spPr>
          <a:xfrm>
            <a:off x="3023239" y="9875520"/>
            <a:ext cx="14156053" cy="18295622"/>
          </a:xfrm>
        </p:spPr>
        <p:txBody>
          <a:bodyPr/>
          <a:lstStyle>
            <a:lvl1pPr marL="0" indent="0">
              <a:buNone/>
              <a:defRPr sz="5760"/>
            </a:lvl1pPr>
            <a:lvl2pPr marL="1645920" indent="0">
              <a:buNone/>
              <a:defRPr sz="5040"/>
            </a:lvl2pPr>
            <a:lvl3pPr marL="3291840" indent="0">
              <a:buNone/>
              <a:defRPr sz="4320"/>
            </a:lvl3pPr>
            <a:lvl4pPr marL="4937760" indent="0">
              <a:buNone/>
              <a:defRPr sz="3600"/>
            </a:lvl4pPr>
            <a:lvl5pPr marL="6583680" indent="0">
              <a:buNone/>
              <a:defRPr sz="3600"/>
            </a:lvl5pPr>
            <a:lvl6pPr marL="8229600" indent="0">
              <a:buNone/>
              <a:defRPr sz="3600"/>
            </a:lvl6pPr>
            <a:lvl7pPr marL="9875520" indent="0">
              <a:buNone/>
              <a:defRPr sz="3600"/>
            </a:lvl7pPr>
            <a:lvl8pPr marL="11521440" indent="0">
              <a:buNone/>
              <a:defRPr sz="3600"/>
            </a:lvl8pPr>
            <a:lvl9pPr marL="13167360" indent="0">
              <a:buNone/>
              <a:defRPr sz="3600"/>
            </a:lvl9pPr>
          </a:lstStyle>
          <a:p>
            <a:pPr lvl="0"/>
            <a:r>
              <a:rPr lang="en-US"/>
              <a:t>Click to edit Master text styles</a:t>
            </a:r>
          </a:p>
        </p:txBody>
      </p:sp>
      <p:sp>
        <p:nvSpPr>
          <p:cNvPr id="5" name="Date Placeholder 4">
            <a:extLst>
              <a:ext uri="{FF2B5EF4-FFF2-40B4-BE49-F238E27FC236}">
                <a16:creationId xmlns:a16="http://schemas.microsoft.com/office/drawing/2014/main" id="{337373E1-EAA4-A597-DA8E-DAED36876134}"/>
              </a:ext>
            </a:extLst>
          </p:cNvPr>
          <p:cNvSpPr>
            <a:spLocks noGrp="1"/>
          </p:cNvSpPr>
          <p:nvPr>
            <p:ph type="dt" sz="half" idx="10"/>
          </p:nvPr>
        </p:nvSpPr>
        <p:spPr/>
        <p:txBody>
          <a:bodyPr/>
          <a:lstStyle/>
          <a:p>
            <a:fld id="{5ADA74B3-1746-4D15-AA37-F1CD22847FB4}" type="datetimeFigureOut">
              <a:rPr lang="en-GB" smtClean="0"/>
              <a:t>04/07/2026</a:t>
            </a:fld>
            <a:endParaRPr lang="en-GB"/>
          </a:p>
        </p:txBody>
      </p:sp>
      <p:sp>
        <p:nvSpPr>
          <p:cNvPr id="6" name="Footer Placeholder 5">
            <a:extLst>
              <a:ext uri="{FF2B5EF4-FFF2-40B4-BE49-F238E27FC236}">
                <a16:creationId xmlns:a16="http://schemas.microsoft.com/office/drawing/2014/main" id="{F7BC9D18-75DA-194E-93A6-35923DC5A3C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985301E-B312-DA39-5B55-0BFA7D164A2A}"/>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84608694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FF0412-3DE3-7901-1E38-0481C59EE729}"/>
              </a:ext>
            </a:extLst>
          </p:cNvPr>
          <p:cNvSpPr>
            <a:spLocks noGrp="1"/>
          </p:cNvSpPr>
          <p:nvPr>
            <p:ph type="title"/>
          </p:nvPr>
        </p:nvSpPr>
        <p:spPr>
          <a:xfrm>
            <a:off x="3023239" y="2194560"/>
            <a:ext cx="14156053" cy="7680960"/>
          </a:xfrm>
        </p:spPr>
        <p:txBody>
          <a:bodyPr anchor="b"/>
          <a:lstStyle>
            <a:lvl1pPr>
              <a:defRPr sz="1152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AAB531B-FEA7-E7ED-7764-7319FADEA936}"/>
              </a:ext>
            </a:extLst>
          </p:cNvPr>
          <p:cNvSpPr>
            <a:spLocks noGrp="1"/>
          </p:cNvSpPr>
          <p:nvPr>
            <p:ph type="pic" idx="1"/>
          </p:nvPr>
        </p:nvSpPr>
        <p:spPr>
          <a:xfrm>
            <a:off x="18659477" y="4739642"/>
            <a:ext cx="22219920" cy="23393400"/>
          </a:xfrm>
        </p:spPr>
        <p:txBody>
          <a:bodyPr/>
          <a:lstStyle>
            <a:lvl1pPr marL="0" indent="0">
              <a:buNone/>
              <a:defRPr sz="11520"/>
            </a:lvl1pPr>
            <a:lvl2pPr marL="1645920" indent="0">
              <a:buNone/>
              <a:defRPr sz="10080"/>
            </a:lvl2pPr>
            <a:lvl3pPr marL="3291840" indent="0">
              <a:buNone/>
              <a:defRPr sz="8640"/>
            </a:lvl3pPr>
            <a:lvl4pPr marL="4937760" indent="0">
              <a:buNone/>
              <a:defRPr sz="7200"/>
            </a:lvl4pPr>
            <a:lvl5pPr marL="6583680" indent="0">
              <a:buNone/>
              <a:defRPr sz="7200"/>
            </a:lvl5pPr>
            <a:lvl6pPr marL="8229600" indent="0">
              <a:buNone/>
              <a:defRPr sz="7200"/>
            </a:lvl6pPr>
            <a:lvl7pPr marL="9875520" indent="0">
              <a:buNone/>
              <a:defRPr sz="7200"/>
            </a:lvl7pPr>
            <a:lvl8pPr marL="11521440" indent="0">
              <a:buNone/>
              <a:defRPr sz="7200"/>
            </a:lvl8pPr>
            <a:lvl9pPr marL="13167360" indent="0">
              <a:buNone/>
              <a:defRPr sz="7200"/>
            </a:lvl9pPr>
          </a:lstStyle>
          <a:p>
            <a:endParaRPr lang="en-GB"/>
          </a:p>
        </p:txBody>
      </p:sp>
      <p:sp>
        <p:nvSpPr>
          <p:cNvPr id="4" name="Text Placeholder 3">
            <a:extLst>
              <a:ext uri="{FF2B5EF4-FFF2-40B4-BE49-F238E27FC236}">
                <a16:creationId xmlns:a16="http://schemas.microsoft.com/office/drawing/2014/main" id="{A6F8B57E-20A6-524A-901F-BE42AB3EAE0F}"/>
              </a:ext>
            </a:extLst>
          </p:cNvPr>
          <p:cNvSpPr>
            <a:spLocks noGrp="1"/>
          </p:cNvSpPr>
          <p:nvPr>
            <p:ph type="body" sz="half" idx="2"/>
          </p:nvPr>
        </p:nvSpPr>
        <p:spPr>
          <a:xfrm>
            <a:off x="3023239" y="9875520"/>
            <a:ext cx="14156053" cy="18295622"/>
          </a:xfrm>
        </p:spPr>
        <p:txBody>
          <a:bodyPr/>
          <a:lstStyle>
            <a:lvl1pPr marL="0" indent="0">
              <a:buNone/>
              <a:defRPr sz="5760"/>
            </a:lvl1pPr>
            <a:lvl2pPr marL="1645920" indent="0">
              <a:buNone/>
              <a:defRPr sz="5040"/>
            </a:lvl2pPr>
            <a:lvl3pPr marL="3291840" indent="0">
              <a:buNone/>
              <a:defRPr sz="4320"/>
            </a:lvl3pPr>
            <a:lvl4pPr marL="4937760" indent="0">
              <a:buNone/>
              <a:defRPr sz="3600"/>
            </a:lvl4pPr>
            <a:lvl5pPr marL="6583680" indent="0">
              <a:buNone/>
              <a:defRPr sz="3600"/>
            </a:lvl5pPr>
            <a:lvl6pPr marL="8229600" indent="0">
              <a:buNone/>
              <a:defRPr sz="3600"/>
            </a:lvl6pPr>
            <a:lvl7pPr marL="9875520" indent="0">
              <a:buNone/>
              <a:defRPr sz="3600"/>
            </a:lvl7pPr>
            <a:lvl8pPr marL="11521440" indent="0">
              <a:buNone/>
              <a:defRPr sz="3600"/>
            </a:lvl8pPr>
            <a:lvl9pPr marL="13167360" indent="0">
              <a:buNone/>
              <a:defRPr sz="3600"/>
            </a:lvl9pPr>
          </a:lstStyle>
          <a:p>
            <a:pPr lvl="0"/>
            <a:r>
              <a:rPr lang="en-US"/>
              <a:t>Click to edit Master text styles</a:t>
            </a:r>
          </a:p>
        </p:txBody>
      </p:sp>
      <p:sp>
        <p:nvSpPr>
          <p:cNvPr id="5" name="Date Placeholder 4">
            <a:extLst>
              <a:ext uri="{FF2B5EF4-FFF2-40B4-BE49-F238E27FC236}">
                <a16:creationId xmlns:a16="http://schemas.microsoft.com/office/drawing/2014/main" id="{DF7704EB-C231-5372-F00B-09EBB0C19498}"/>
              </a:ext>
            </a:extLst>
          </p:cNvPr>
          <p:cNvSpPr>
            <a:spLocks noGrp="1"/>
          </p:cNvSpPr>
          <p:nvPr>
            <p:ph type="dt" sz="half" idx="10"/>
          </p:nvPr>
        </p:nvSpPr>
        <p:spPr/>
        <p:txBody>
          <a:bodyPr/>
          <a:lstStyle/>
          <a:p>
            <a:fld id="{5ADA74B3-1746-4D15-AA37-F1CD22847FB4}" type="datetimeFigureOut">
              <a:rPr lang="en-GB" smtClean="0"/>
              <a:t>04/07/2026</a:t>
            </a:fld>
            <a:endParaRPr lang="en-GB"/>
          </a:p>
        </p:txBody>
      </p:sp>
      <p:sp>
        <p:nvSpPr>
          <p:cNvPr id="6" name="Footer Placeholder 5">
            <a:extLst>
              <a:ext uri="{FF2B5EF4-FFF2-40B4-BE49-F238E27FC236}">
                <a16:creationId xmlns:a16="http://schemas.microsoft.com/office/drawing/2014/main" id="{4BF9A247-8A48-D54B-4D7C-C214A715341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13C71D2-0938-C0FA-8C07-A9C219E121A2}"/>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8895904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D81C34-DA69-485B-05D9-D6F9F58FC93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2E5A304-E315-FACA-1597-41BB3820A2B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E95C6D3-C10D-918F-EE45-2668595E9CEF}"/>
              </a:ext>
            </a:extLst>
          </p:cNvPr>
          <p:cNvSpPr>
            <a:spLocks noGrp="1"/>
          </p:cNvSpPr>
          <p:nvPr>
            <p:ph type="dt" sz="half" idx="10"/>
          </p:nvPr>
        </p:nvSpPr>
        <p:spPr/>
        <p:txBody>
          <a:bodyPr/>
          <a:lstStyle/>
          <a:p>
            <a:fld id="{5ADA74B3-1746-4D15-AA37-F1CD22847FB4}" type="datetimeFigureOut">
              <a:rPr lang="en-GB" smtClean="0"/>
              <a:t>04/07/2026</a:t>
            </a:fld>
            <a:endParaRPr lang="en-GB"/>
          </a:p>
        </p:txBody>
      </p:sp>
      <p:sp>
        <p:nvSpPr>
          <p:cNvPr id="5" name="Footer Placeholder 4">
            <a:extLst>
              <a:ext uri="{FF2B5EF4-FFF2-40B4-BE49-F238E27FC236}">
                <a16:creationId xmlns:a16="http://schemas.microsoft.com/office/drawing/2014/main" id="{06C0B5B4-2328-332A-89DA-6EABB791FFB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CE285B4-177F-C1B4-BDEF-C5F2AB859183}"/>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201579993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57336F5-96F0-C4CA-6F53-A18916FA6D40}"/>
              </a:ext>
            </a:extLst>
          </p:cNvPr>
          <p:cNvSpPr>
            <a:spLocks noGrp="1"/>
          </p:cNvSpPr>
          <p:nvPr>
            <p:ph type="title" orient="vert"/>
          </p:nvPr>
        </p:nvSpPr>
        <p:spPr>
          <a:xfrm>
            <a:off x="31409640" y="1752600"/>
            <a:ext cx="9464040" cy="27896822"/>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92F9E27-2A0A-87DA-4FBD-05C642DE97A0}"/>
              </a:ext>
            </a:extLst>
          </p:cNvPr>
          <p:cNvSpPr>
            <a:spLocks noGrp="1"/>
          </p:cNvSpPr>
          <p:nvPr>
            <p:ph type="body" orient="vert" idx="1"/>
          </p:nvPr>
        </p:nvSpPr>
        <p:spPr>
          <a:xfrm>
            <a:off x="3017520" y="1752600"/>
            <a:ext cx="27843480" cy="2789682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0F66D68-6435-7749-8DFC-5C88D29BD4D6}"/>
              </a:ext>
            </a:extLst>
          </p:cNvPr>
          <p:cNvSpPr>
            <a:spLocks noGrp="1"/>
          </p:cNvSpPr>
          <p:nvPr>
            <p:ph type="dt" sz="half" idx="10"/>
          </p:nvPr>
        </p:nvSpPr>
        <p:spPr/>
        <p:txBody>
          <a:bodyPr/>
          <a:lstStyle/>
          <a:p>
            <a:fld id="{5ADA74B3-1746-4D15-AA37-F1CD22847FB4}" type="datetimeFigureOut">
              <a:rPr lang="en-GB" smtClean="0"/>
              <a:t>04/07/2026</a:t>
            </a:fld>
            <a:endParaRPr lang="en-GB"/>
          </a:p>
        </p:txBody>
      </p:sp>
      <p:sp>
        <p:nvSpPr>
          <p:cNvPr id="5" name="Footer Placeholder 4">
            <a:extLst>
              <a:ext uri="{FF2B5EF4-FFF2-40B4-BE49-F238E27FC236}">
                <a16:creationId xmlns:a16="http://schemas.microsoft.com/office/drawing/2014/main" id="{9692D8DA-ACFD-AFB2-658A-580912FE109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1DC18FF-1D5C-1FC0-7AD4-17B725143271}"/>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8384431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2.xml.rels><?xml version="1.0" encoding="UTF-8" standalone="yes"?>
<Relationships xmlns="http://schemas.openxmlformats.org/package/2006/relationships"><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3.xml"/><Relationship Id="rId1" Type="http://schemas.openxmlformats.org/officeDocument/2006/relationships/slideLayout" Target="../slideLayouts/slideLayout3.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4.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4.xml"/><Relationship Id="rId1" Type="http://schemas.openxmlformats.org/officeDocument/2006/relationships/slideLayout" Target="../slideLayouts/slideLayout4.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12.xml"/><Relationship Id="rId3" Type="http://schemas.openxmlformats.org/officeDocument/2006/relationships/slideLayout" Target="../slideLayouts/slideLayout7.xml"/><Relationship Id="rId7" Type="http://schemas.openxmlformats.org/officeDocument/2006/relationships/slideLayout" Target="../slideLayouts/slideLayout11.xml"/><Relationship Id="rId12" Type="http://schemas.openxmlformats.org/officeDocument/2006/relationships/theme" Target="../theme/theme5.xml"/><Relationship Id="rId2" Type="http://schemas.openxmlformats.org/officeDocument/2006/relationships/slideLayout" Target="../slideLayouts/slideLayout6.xml"/><Relationship Id="rId1" Type="http://schemas.openxmlformats.org/officeDocument/2006/relationships/slideLayout" Target="../slideLayouts/slideLayout5.xml"/><Relationship Id="rId6" Type="http://schemas.openxmlformats.org/officeDocument/2006/relationships/slideLayout" Target="../slideLayouts/slideLayout10.xml"/><Relationship Id="rId11" Type="http://schemas.openxmlformats.org/officeDocument/2006/relationships/slideLayout" Target="../slideLayouts/slideLayout15.xml"/><Relationship Id="rId5" Type="http://schemas.openxmlformats.org/officeDocument/2006/relationships/slideLayout" Target="../slideLayouts/slideLayout9.xml"/><Relationship Id="rId10" Type="http://schemas.openxmlformats.org/officeDocument/2006/relationships/slideLayout" Target="../slideLayouts/slideLayout14.xml"/><Relationship Id="rId4" Type="http://schemas.openxmlformats.org/officeDocument/2006/relationships/slideLayout" Target="../slideLayouts/slideLayout8.xml"/><Relationship Id="rId9" Type="http://schemas.openxmlformats.org/officeDocument/2006/relationships/slideLayout" Target="../slideLayouts/slideLayout13.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Rounded Rectangle 1"/>
          <p:cNvSpPr/>
          <p:nvPr userDrawn="1"/>
        </p:nvSpPr>
        <p:spPr>
          <a:xfrm>
            <a:off x="446073" y="4639113"/>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ounded Rectangle 39"/>
          <p:cNvSpPr/>
          <p:nvPr userDrawn="1"/>
        </p:nvSpPr>
        <p:spPr>
          <a:xfrm>
            <a:off x="11428937" y="4639110"/>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22411801" y="4639111"/>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ounded Rectangle 63"/>
          <p:cNvSpPr/>
          <p:nvPr userDrawn="1"/>
        </p:nvSpPr>
        <p:spPr>
          <a:xfrm>
            <a:off x="33394664" y="4639112"/>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6" name="Group 65"/>
          <p:cNvGrpSpPr/>
          <p:nvPr userDrawn="1"/>
        </p:nvGrpSpPr>
        <p:grpSpPr>
          <a:xfrm rot="10800000">
            <a:off x="-36600" y="31404884"/>
            <a:ext cx="43927800" cy="1502229"/>
            <a:chOff x="-14192" y="1382"/>
            <a:chExt cx="27451941" cy="4572641"/>
          </a:xfrm>
        </p:grpSpPr>
        <p:sp>
          <p:nvSpPr>
            <p:cNvPr id="67"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8"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9"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0"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pSp>
        <p:nvGrpSpPr>
          <p:cNvPr id="6" name="Group 5">
            <a:extLst>
              <a:ext uri="{FF2B5EF4-FFF2-40B4-BE49-F238E27FC236}">
                <a16:creationId xmlns:a16="http://schemas.microsoft.com/office/drawing/2014/main" id="{D94EDD1F-4B42-4F45-B0C1-C160AF13FA7C}"/>
              </a:ext>
            </a:extLst>
          </p:cNvPr>
          <p:cNvGrpSpPr/>
          <p:nvPr userDrawn="1"/>
        </p:nvGrpSpPr>
        <p:grpSpPr>
          <a:xfrm>
            <a:off x="-43304" y="11286"/>
            <a:ext cx="43905392" cy="4120075"/>
            <a:chOff x="-43304" y="11286"/>
            <a:chExt cx="43905392" cy="4120075"/>
          </a:xfrm>
        </p:grpSpPr>
        <p:sp>
          <p:nvSpPr>
            <p:cNvPr id="5" name="Rectangle 4">
              <a:extLst>
                <a:ext uri="{FF2B5EF4-FFF2-40B4-BE49-F238E27FC236}">
                  <a16:creationId xmlns:a16="http://schemas.microsoft.com/office/drawing/2014/main" id="{97302FB6-4FEE-7344-8AB3-832C3327102F}"/>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5" name="Group 64"/>
            <p:cNvGrpSpPr/>
            <p:nvPr userDrawn="1"/>
          </p:nvGrpSpPr>
          <p:grpSpPr>
            <a:xfrm>
              <a:off x="-43304" y="11286"/>
              <a:ext cx="43905392" cy="4036528"/>
              <a:chOff x="-14192" y="1382"/>
              <a:chExt cx="27451941" cy="4572641"/>
            </a:xfrm>
          </p:grpSpPr>
          <p:sp>
            <p:nvSpPr>
              <p:cNvPr id="71" name="Rectangle 16"/>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2"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3" name="Rectangle 15"/>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graphicFrame>
        <p:nvGraphicFramePr>
          <p:cNvPr id="74" name="Table 73">
            <a:extLst>
              <a:ext uri="{FF2B5EF4-FFF2-40B4-BE49-F238E27FC236}">
                <a16:creationId xmlns:a16="http://schemas.microsoft.com/office/drawing/2014/main" id="{5F218D9D-7B98-FE45-89BA-6D5959DC2A34}"/>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7" name="Table 16">
            <a:extLst>
              <a:ext uri="{FF2B5EF4-FFF2-40B4-BE49-F238E27FC236}">
                <a16:creationId xmlns:a16="http://schemas.microsoft.com/office/drawing/2014/main" id="{73A943FF-505A-4C07-86EE-86D3E7A89CCA}"/>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spTree>
  </p:cSld>
  <p:clrMap bg1="lt1" tx1="dk1" bg2="lt2" tx2="dk2" accent1="accent1" accent2="accent2" accent3="accent3" accent4="accent4" accent5="accent5" accent6="accent6" hlink="hlink" folHlink="folHlink"/>
  <p:sldLayoutIdLst>
    <p:sldLayoutId id="2147483652"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Rounded Rectangle 1"/>
          <p:cNvSpPr/>
          <p:nvPr userDrawn="1"/>
        </p:nvSpPr>
        <p:spPr>
          <a:xfrm>
            <a:off x="446073" y="4639113"/>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ounded Rectangle 39"/>
          <p:cNvSpPr/>
          <p:nvPr userDrawn="1"/>
        </p:nvSpPr>
        <p:spPr>
          <a:xfrm>
            <a:off x="11428937" y="4639110"/>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22411801" y="4639111"/>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ounded Rectangle 63"/>
          <p:cNvSpPr/>
          <p:nvPr userDrawn="1"/>
        </p:nvSpPr>
        <p:spPr>
          <a:xfrm>
            <a:off x="33394664" y="4639112"/>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6" name="Group 65"/>
          <p:cNvGrpSpPr/>
          <p:nvPr userDrawn="1"/>
        </p:nvGrpSpPr>
        <p:grpSpPr>
          <a:xfrm rot="10800000">
            <a:off x="-36600" y="31404884"/>
            <a:ext cx="43927800" cy="1502229"/>
            <a:chOff x="-14192" y="1382"/>
            <a:chExt cx="27451941" cy="4572641"/>
          </a:xfrm>
        </p:grpSpPr>
        <p:sp>
          <p:nvSpPr>
            <p:cNvPr id="67"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8"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9"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0"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pSp>
        <p:nvGrpSpPr>
          <p:cNvPr id="21" name="Group 20">
            <a:extLst>
              <a:ext uri="{FF2B5EF4-FFF2-40B4-BE49-F238E27FC236}">
                <a16:creationId xmlns:a16="http://schemas.microsoft.com/office/drawing/2014/main" id="{57415EED-75C2-AE43-A5EF-4E2ABB3FB76B}"/>
              </a:ext>
            </a:extLst>
          </p:cNvPr>
          <p:cNvGrpSpPr/>
          <p:nvPr userDrawn="1"/>
        </p:nvGrpSpPr>
        <p:grpSpPr>
          <a:xfrm>
            <a:off x="-43304" y="11286"/>
            <a:ext cx="43905392" cy="4120075"/>
            <a:chOff x="-43304" y="11286"/>
            <a:chExt cx="43905392" cy="4120075"/>
          </a:xfrm>
        </p:grpSpPr>
        <p:sp>
          <p:nvSpPr>
            <p:cNvPr id="22" name="Rectangle 21">
              <a:extLst>
                <a:ext uri="{FF2B5EF4-FFF2-40B4-BE49-F238E27FC236}">
                  <a16:creationId xmlns:a16="http://schemas.microsoft.com/office/drawing/2014/main" id="{406D62EB-FE0C-0140-83E4-ED5A9E10203A}"/>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3" name="Group 22">
              <a:extLst>
                <a:ext uri="{FF2B5EF4-FFF2-40B4-BE49-F238E27FC236}">
                  <a16:creationId xmlns:a16="http://schemas.microsoft.com/office/drawing/2014/main" id="{8F4220B3-A831-9C4F-9226-C23361689523}"/>
                </a:ext>
              </a:extLst>
            </p:cNvPr>
            <p:cNvGrpSpPr/>
            <p:nvPr userDrawn="1"/>
          </p:nvGrpSpPr>
          <p:grpSpPr>
            <a:xfrm>
              <a:off x="-43304" y="11286"/>
              <a:ext cx="43905392" cy="4036528"/>
              <a:chOff x="-14192" y="1382"/>
              <a:chExt cx="27451941" cy="4572641"/>
            </a:xfrm>
          </p:grpSpPr>
          <p:sp>
            <p:nvSpPr>
              <p:cNvPr id="24" name="Rectangle 16">
                <a:extLst>
                  <a:ext uri="{FF2B5EF4-FFF2-40B4-BE49-F238E27FC236}">
                    <a16:creationId xmlns:a16="http://schemas.microsoft.com/office/drawing/2014/main" id="{4376B7FE-11A5-384D-A302-91A839CAE7D7}"/>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5" name="Rectangle 16">
                <a:extLst>
                  <a:ext uri="{FF2B5EF4-FFF2-40B4-BE49-F238E27FC236}">
                    <a16:creationId xmlns:a16="http://schemas.microsoft.com/office/drawing/2014/main" id="{730BC0D8-BF0E-1E48-A5BA-DBE5EFF446CB}"/>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6" name="Rectangle 15">
                <a:extLst>
                  <a:ext uri="{FF2B5EF4-FFF2-40B4-BE49-F238E27FC236}">
                    <a16:creationId xmlns:a16="http://schemas.microsoft.com/office/drawing/2014/main" id="{7CF719AE-E434-D547-8086-492C8B3F521B}"/>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extLst>
      <p:ext uri="{BB962C8B-B14F-4D97-AF65-F5344CB8AC3E}">
        <p14:creationId xmlns:p14="http://schemas.microsoft.com/office/powerpoint/2010/main" val="910171083"/>
      </p:ext>
    </p:extLst>
  </p:cSld>
  <p:clrMap bg1="lt1" tx1="dk1" bg2="lt2" tx2="dk2" accent1="accent1" accent2="accent2" accent3="accent3" accent4="accent4" accent5="accent5" accent6="accent6" hlink="hlink" folHlink="folHlink"/>
  <p:sldLayoutIdLst>
    <p:sldLayoutId id="2147483660"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cxnSp>
        <p:nvCxnSpPr>
          <p:cNvPr id="38" name="Straight Connector 37"/>
          <p:cNvCxnSpPr/>
          <p:nvPr/>
        </p:nvCxnSpPr>
        <p:spPr>
          <a:xfrm flipV="1">
            <a:off x="-13946601" y="11526118"/>
            <a:ext cx="13577436" cy="81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
        <p:nvSpPr>
          <p:cNvPr id="41" name="Rounded Rectangle 40"/>
          <p:cNvSpPr/>
          <p:nvPr userDrawn="1"/>
        </p:nvSpPr>
        <p:spPr>
          <a:xfrm>
            <a:off x="29342871" y="4770782"/>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15117125" y="4749583"/>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ounded Rectangle 42"/>
          <p:cNvSpPr/>
          <p:nvPr userDrawn="1"/>
        </p:nvSpPr>
        <p:spPr>
          <a:xfrm>
            <a:off x="891379" y="4791981"/>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4" name="Group 73"/>
          <p:cNvGrpSpPr/>
          <p:nvPr userDrawn="1"/>
        </p:nvGrpSpPr>
        <p:grpSpPr>
          <a:xfrm rot="10800000">
            <a:off x="-36600" y="31404884"/>
            <a:ext cx="43927800" cy="1502229"/>
            <a:chOff x="-14192" y="1382"/>
            <a:chExt cx="27451941" cy="4572641"/>
          </a:xfrm>
        </p:grpSpPr>
        <p:sp>
          <p:nvSpPr>
            <p:cNvPr id="75"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6"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7"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3"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aphicFrame>
        <p:nvGraphicFramePr>
          <p:cNvPr id="78" name="Table 77">
            <a:extLst>
              <a:ext uri="{FF2B5EF4-FFF2-40B4-BE49-F238E27FC236}">
                <a16:creationId xmlns:a16="http://schemas.microsoft.com/office/drawing/2014/main" id="{5373C3A2-708A-CA45-9DA9-BCEAB1E0E126}"/>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7" name="Table 16">
            <a:extLst>
              <a:ext uri="{FF2B5EF4-FFF2-40B4-BE49-F238E27FC236}">
                <a16:creationId xmlns:a16="http://schemas.microsoft.com/office/drawing/2014/main" id="{A4D0F77F-6F82-47F2-B14E-3B9B3E495843}"/>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grpSp>
        <p:nvGrpSpPr>
          <p:cNvPr id="24" name="Group 23">
            <a:extLst>
              <a:ext uri="{FF2B5EF4-FFF2-40B4-BE49-F238E27FC236}">
                <a16:creationId xmlns:a16="http://schemas.microsoft.com/office/drawing/2014/main" id="{B1E7C499-DC71-C947-A6B6-EB19BA774C6A}"/>
              </a:ext>
            </a:extLst>
          </p:cNvPr>
          <p:cNvGrpSpPr/>
          <p:nvPr userDrawn="1"/>
        </p:nvGrpSpPr>
        <p:grpSpPr>
          <a:xfrm>
            <a:off x="-43304" y="11286"/>
            <a:ext cx="43905392" cy="4120075"/>
            <a:chOff x="-43304" y="11286"/>
            <a:chExt cx="43905392" cy="4120075"/>
          </a:xfrm>
        </p:grpSpPr>
        <p:sp>
          <p:nvSpPr>
            <p:cNvPr id="25" name="Rectangle 24">
              <a:extLst>
                <a:ext uri="{FF2B5EF4-FFF2-40B4-BE49-F238E27FC236}">
                  <a16:creationId xmlns:a16="http://schemas.microsoft.com/office/drawing/2014/main" id="{6943A4C9-462C-4248-AA91-7B6B4581B716}"/>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6" name="Group 25">
              <a:extLst>
                <a:ext uri="{FF2B5EF4-FFF2-40B4-BE49-F238E27FC236}">
                  <a16:creationId xmlns:a16="http://schemas.microsoft.com/office/drawing/2014/main" id="{765D9DA6-06BB-E34C-908B-960C1E52E1C3}"/>
                </a:ext>
              </a:extLst>
            </p:cNvPr>
            <p:cNvGrpSpPr/>
            <p:nvPr userDrawn="1"/>
          </p:nvGrpSpPr>
          <p:grpSpPr>
            <a:xfrm>
              <a:off x="-43304" y="11286"/>
              <a:ext cx="43905392" cy="4036528"/>
              <a:chOff x="-14192" y="1382"/>
              <a:chExt cx="27451941" cy="4572641"/>
            </a:xfrm>
          </p:grpSpPr>
          <p:sp>
            <p:nvSpPr>
              <p:cNvPr id="27" name="Rectangle 16">
                <a:extLst>
                  <a:ext uri="{FF2B5EF4-FFF2-40B4-BE49-F238E27FC236}">
                    <a16:creationId xmlns:a16="http://schemas.microsoft.com/office/drawing/2014/main" id="{EC8A9FF7-CCDD-0F43-A972-ADC3A60A8878}"/>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8" name="Rectangle 16">
                <a:extLst>
                  <a:ext uri="{FF2B5EF4-FFF2-40B4-BE49-F238E27FC236}">
                    <a16:creationId xmlns:a16="http://schemas.microsoft.com/office/drawing/2014/main" id="{2B58685C-5C24-BB42-BBEC-9D0F1A445A14}"/>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9" name="Rectangle 15">
                <a:extLst>
                  <a:ext uri="{FF2B5EF4-FFF2-40B4-BE49-F238E27FC236}">
                    <a16:creationId xmlns:a16="http://schemas.microsoft.com/office/drawing/2014/main" id="{DDBC536C-5EEE-AF48-B458-69E40A47597E}"/>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cSld>
  <p:clrMap bg1="lt1" tx1="dk1" bg2="lt2" tx2="dk2" accent1="accent1" accent2="accent2" accent3="accent3" accent4="accent4" accent5="accent5" accent6="accent6" hlink="hlink" folHlink="folHlink"/>
  <p:sldLayoutIdLst>
    <p:sldLayoutId id="2147483658"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904" userDrawn="1">
          <p15:clr>
            <a:srgbClr val="F26B43"/>
          </p15:clr>
        </p15:guide>
      </p15:sldGuideLst>
    </p:ext>
  </p:extLst>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37" name="Rounded Rectangle 36"/>
          <p:cNvSpPr/>
          <p:nvPr userDrawn="1"/>
        </p:nvSpPr>
        <p:spPr>
          <a:xfrm>
            <a:off x="483426" y="4691266"/>
            <a:ext cx="10058400" cy="2651827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ounded Rectangle 37"/>
          <p:cNvSpPr/>
          <p:nvPr userDrawn="1"/>
        </p:nvSpPr>
        <p:spPr>
          <a:xfrm>
            <a:off x="33320262" y="4691266"/>
            <a:ext cx="10058400" cy="2651827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ounded Rectangle 38"/>
          <p:cNvSpPr/>
          <p:nvPr userDrawn="1"/>
        </p:nvSpPr>
        <p:spPr>
          <a:xfrm>
            <a:off x="11442847" y="4691266"/>
            <a:ext cx="20978625" cy="26518273"/>
          </a:xfrm>
          <a:prstGeom prst="roundRect">
            <a:avLst>
              <a:gd name="adj" fmla="val 957"/>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4" name="Group 73"/>
          <p:cNvGrpSpPr/>
          <p:nvPr userDrawn="1"/>
        </p:nvGrpSpPr>
        <p:grpSpPr>
          <a:xfrm rot="10800000">
            <a:off x="-36600" y="31404884"/>
            <a:ext cx="43927800" cy="1502229"/>
            <a:chOff x="-14192" y="1382"/>
            <a:chExt cx="27451941" cy="4572641"/>
          </a:xfrm>
        </p:grpSpPr>
        <p:sp>
          <p:nvSpPr>
            <p:cNvPr id="75"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0"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1"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8"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aphicFrame>
        <p:nvGraphicFramePr>
          <p:cNvPr id="79" name="Table 78">
            <a:extLst>
              <a:ext uri="{FF2B5EF4-FFF2-40B4-BE49-F238E27FC236}">
                <a16:creationId xmlns:a16="http://schemas.microsoft.com/office/drawing/2014/main" id="{95944D7C-C179-0F4A-B420-E9093CD11D4C}"/>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6" name="Table 15">
            <a:extLst>
              <a:ext uri="{FF2B5EF4-FFF2-40B4-BE49-F238E27FC236}">
                <a16:creationId xmlns:a16="http://schemas.microsoft.com/office/drawing/2014/main" id="{38AC10A7-F1A6-46DA-969C-3A6C399D99F4}"/>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grpSp>
        <p:nvGrpSpPr>
          <p:cNvPr id="23" name="Group 22">
            <a:extLst>
              <a:ext uri="{FF2B5EF4-FFF2-40B4-BE49-F238E27FC236}">
                <a16:creationId xmlns:a16="http://schemas.microsoft.com/office/drawing/2014/main" id="{88AEE462-59D9-BC48-B1CD-C78EEF40212C}"/>
              </a:ext>
            </a:extLst>
          </p:cNvPr>
          <p:cNvGrpSpPr/>
          <p:nvPr userDrawn="1"/>
        </p:nvGrpSpPr>
        <p:grpSpPr>
          <a:xfrm>
            <a:off x="-43304" y="11286"/>
            <a:ext cx="43905392" cy="4120075"/>
            <a:chOff x="-43304" y="11286"/>
            <a:chExt cx="43905392" cy="4120075"/>
          </a:xfrm>
        </p:grpSpPr>
        <p:sp>
          <p:nvSpPr>
            <p:cNvPr id="24" name="Rectangle 23">
              <a:extLst>
                <a:ext uri="{FF2B5EF4-FFF2-40B4-BE49-F238E27FC236}">
                  <a16:creationId xmlns:a16="http://schemas.microsoft.com/office/drawing/2014/main" id="{31DAC20A-9B7F-7A4C-88ED-929E01D223C9}"/>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5" name="Group 24">
              <a:extLst>
                <a:ext uri="{FF2B5EF4-FFF2-40B4-BE49-F238E27FC236}">
                  <a16:creationId xmlns:a16="http://schemas.microsoft.com/office/drawing/2014/main" id="{B8F40EC8-624E-234C-A5E5-CC7794589EA0}"/>
                </a:ext>
              </a:extLst>
            </p:cNvPr>
            <p:cNvGrpSpPr/>
            <p:nvPr userDrawn="1"/>
          </p:nvGrpSpPr>
          <p:grpSpPr>
            <a:xfrm>
              <a:off x="-43304" y="11286"/>
              <a:ext cx="43905392" cy="4036528"/>
              <a:chOff x="-14192" y="1382"/>
              <a:chExt cx="27451941" cy="4572641"/>
            </a:xfrm>
          </p:grpSpPr>
          <p:sp>
            <p:nvSpPr>
              <p:cNvPr id="26" name="Rectangle 16">
                <a:extLst>
                  <a:ext uri="{FF2B5EF4-FFF2-40B4-BE49-F238E27FC236}">
                    <a16:creationId xmlns:a16="http://schemas.microsoft.com/office/drawing/2014/main" id="{B0D06FD9-1BB8-8649-9A78-C78934370C9B}"/>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7" name="Rectangle 16">
                <a:extLst>
                  <a:ext uri="{FF2B5EF4-FFF2-40B4-BE49-F238E27FC236}">
                    <a16:creationId xmlns:a16="http://schemas.microsoft.com/office/drawing/2014/main" id="{2F081DFA-F21A-9E41-911A-1B69711D97EE}"/>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8" name="Rectangle 15">
                <a:extLst>
                  <a:ext uri="{FF2B5EF4-FFF2-40B4-BE49-F238E27FC236}">
                    <a16:creationId xmlns:a16="http://schemas.microsoft.com/office/drawing/2014/main" id="{5425DB9E-358C-EE4C-8D75-8947C8800C66}"/>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cSld>
  <p:clrMap bg1="lt1" tx1="dk1" bg2="lt2" tx2="dk2" accent1="accent1" accent2="accent2" accent3="accent3" accent4="accent4" accent5="accent5" accent6="accent6" hlink="hlink" folHlink="folHlink"/>
  <p:sldLayoutIdLst>
    <p:sldLayoutId id="2147483654"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368" userDrawn="1">
          <p15:clr>
            <a:srgbClr val="F26B43"/>
          </p15:clr>
        </p15:guide>
        <p15:guide id="2" pos="6912" userDrawn="1">
          <p15:clr>
            <a:srgbClr val="F26B43"/>
          </p15:clr>
        </p15:guide>
        <p15:guide id="3" pos="20712" userDrawn="1">
          <p15:clr>
            <a:srgbClr val="F26B43"/>
          </p15:clr>
        </p15:guide>
      </p15:sldGuideLst>
    </p:ext>
  </p:extLst>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7FAF590-F5FF-C7A7-7909-3EEC087C6F8C}"/>
              </a:ext>
            </a:extLst>
          </p:cNvPr>
          <p:cNvSpPr>
            <a:spLocks noGrp="1"/>
          </p:cNvSpPr>
          <p:nvPr>
            <p:ph type="title"/>
          </p:nvPr>
        </p:nvSpPr>
        <p:spPr>
          <a:xfrm>
            <a:off x="3017520" y="1752603"/>
            <a:ext cx="37856160" cy="6362702"/>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0E217F5-BFA2-41B6-C399-1E81F3DB48DA}"/>
              </a:ext>
            </a:extLst>
          </p:cNvPr>
          <p:cNvSpPr>
            <a:spLocks noGrp="1"/>
          </p:cNvSpPr>
          <p:nvPr>
            <p:ph type="body" idx="1"/>
          </p:nvPr>
        </p:nvSpPr>
        <p:spPr>
          <a:xfrm>
            <a:off x="3017520" y="8763000"/>
            <a:ext cx="37856160" cy="2088642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9445688-6363-1D65-99E6-13B4F70DA4AD}"/>
              </a:ext>
            </a:extLst>
          </p:cNvPr>
          <p:cNvSpPr>
            <a:spLocks noGrp="1"/>
          </p:cNvSpPr>
          <p:nvPr>
            <p:ph type="dt" sz="half" idx="2"/>
          </p:nvPr>
        </p:nvSpPr>
        <p:spPr>
          <a:xfrm>
            <a:off x="3017520" y="30510482"/>
            <a:ext cx="9875520" cy="1752600"/>
          </a:xfrm>
          <a:prstGeom prst="rect">
            <a:avLst/>
          </a:prstGeom>
        </p:spPr>
        <p:txBody>
          <a:bodyPr vert="horz" lIns="91440" tIns="45720" rIns="91440" bIns="45720" rtlCol="0" anchor="ctr"/>
          <a:lstStyle>
            <a:lvl1pPr algn="l">
              <a:defRPr sz="4320">
                <a:solidFill>
                  <a:schemeClr val="tx1">
                    <a:tint val="82000"/>
                  </a:schemeClr>
                </a:solidFill>
              </a:defRPr>
            </a:lvl1pPr>
          </a:lstStyle>
          <a:p>
            <a:fld id="{5ADA74B3-1746-4D15-AA37-F1CD22847FB4}" type="datetimeFigureOut">
              <a:rPr lang="en-GB" smtClean="0"/>
              <a:t>04/07/2026</a:t>
            </a:fld>
            <a:endParaRPr lang="en-GB"/>
          </a:p>
        </p:txBody>
      </p:sp>
      <p:sp>
        <p:nvSpPr>
          <p:cNvPr id="5" name="Footer Placeholder 4">
            <a:extLst>
              <a:ext uri="{FF2B5EF4-FFF2-40B4-BE49-F238E27FC236}">
                <a16:creationId xmlns:a16="http://schemas.microsoft.com/office/drawing/2014/main" id="{8481EA19-086A-0B28-73D8-E827376058A7}"/>
              </a:ext>
            </a:extLst>
          </p:cNvPr>
          <p:cNvSpPr>
            <a:spLocks noGrp="1"/>
          </p:cNvSpPr>
          <p:nvPr>
            <p:ph type="ftr" sz="quarter" idx="3"/>
          </p:nvPr>
        </p:nvSpPr>
        <p:spPr>
          <a:xfrm>
            <a:off x="14538960" y="30510482"/>
            <a:ext cx="14813280" cy="1752600"/>
          </a:xfrm>
          <a:prstGeom prst="rect">
            <a:avLst/>
          </a:prstGeom>
        </p:spPr>
        <p:txBody>
          <a:bodyPr vert="horz" lIns="91440" tIns="45720" rIns="91440" bIns="45720" rtlCol="0" anchor="ctr"/>
          <a:lstStyle>
            <a:lvl1pPr algn="ctr">
              <a:defRPr sz="432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59E1366B-5DB0-8F1F-900F-943D990E29CA}"/>
              </a:ext>
            </a:extLst>
          </p:cNvPr>
          <p:cNvSpPr>
            <a:spLocks noGrp="1"/>
          </p:cNvSpPr>
          <p:nvPr>
            <p:ph type="sldNum" sz="quarter" idx="4"/>
          </p:nvPr>
        </p:nvSpPr>
        <p:spPr>
          <a:xfrm>
            <a:off x="30998160" y="30510482"/>
            <a:ext cx="9875520" cy="1752600"/>
          </a:xfrm>
          <a:prstGeom prst="rect">
            <a:avLst/>
          </a:prstGeom>
        </p:spPr>
        <p:txBody>
          <a:bodyPr vert="horz" lIns="91440" tIns="45720" rIns="91440" bIns="45720" rtlCol="0" anchor="ctr"/>
          <a:lstStyle>
            <a:lvl1pPr algn="r">
              <a:defRPr sz="4320">
                <a:solidFill>
                  <a:schemeClr val="tx1">
                    <a:tint val="82000"/>
                  </a:schemeClr>
                </a:solidFill>
              </a:defRPr>
            </a:lvl1pPr>
          </a:lstStyle>
          <a:p>
            <a:fld id="{D2A36292-54F4-420C-A2F8-22794BCFB13D}" type="slidenum">
              <a:rPr lang="en-GB" smtClean="0"/>
              <a:t>‹#›</a:t>
            </a:fld>
            <a:endParaRPr lang="en-GB"/>
          </a:p>
        </p:txBody>
      </p:sp>
    </p:spTree>
    <p:extLst>
      <p:ext uri="{BB962C8B-B14F-4D97-AF65-F5344CB8AC3E}">
        <p14:creationId xmlns:p14="http://schemas.microsoft.com/office/powerpoint/2010/main" val="2818679034"/>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Lst>
  <p:txStyles>
    <p:titleStyle>
      <a:lvl1pPr algn="l" defTabSz="3291840" rtl="0" eaLnBrk="1" latinLnBrk="0" hangingPunct="1">
        <a:lnSpc>
          <a:spcPct val="90000"/>
        </a:lnSpc>
        <a:spcBef>
          <a:spcPct val="0"/>
        </a:spcBef>
        <a:buNone/>
        <a:defRPr sz="15840" kern="1200">
          <a:solidFill>
            <a:schemeClr val="tx1"/>
          </a:solidFill>
          <a:latin typeface="+mj-lt"/>
          <a:ea typeface="+mj-ea"/>
          <a:cs typeface="+mj-cs"/>
        </a:defRPr>
      </a:lvl1pPr>
    </p:titleStyle>
    <p:bodyStyle>
      <a:lvl1pPr marL="822960" indent="-822960" algn="l" defTabSz="3291840" rtl="0" eaLnBrk="1" latinLnBrk="0" hangingPunct="1">
        <a:lnSpc>
          <a:spcPct val="90000"/>
        </a:lnSpc>
        <a:spcBef>
          <a:spcPts val="3600"/>
        </a:spcBef>
        <a:buFont typeface="Arial" panose="020B0604020202020204" pitchFamily="34" charset="0"/>
        <a:buChar char="•"/>
        <a:defRPr sz="10080" kern="1200">
          <a:solidFill>
            <a:schemeClr val="tx1"/>
          </a:solidFill>
          <a:latin typeface="+mn-lt"/>
          <a:ea typeface="+mn-ea"/>
          <a:cs typeface="+mn-cs"/>
        </a:defRPr>
      </a:lvl1pPr>
      <a:lvl2pPr marL="2468880" indent="-822960" algn="l" defTabSz="3291840" rtl="0" eaLnBrk="1" latinLnBrk="0" hangingPunct="1">
        <a:lnSpc>
          <a:spcPct val="90000"/>
        </a:lnSpc>
        <a:spcBef>
          <a:spcPts val="1800"/>
        </a:spcBef>
        <a:buFont typeface="Arial" panose="020B0604020202020204" pitchFamily="34" charset="0"/>
        <a:buChar char="•"/>
        <a:defRPr sz="8640" kern="1200">
          <a:solidFill>
            <a:schemeClr val="tx1"/>
          </a:solidFill>
          <a:latin typeface="+mn-lt"/>
          <a:ea typeface="+mn-ea"/>
          <a:cs typeface="+mn-cs"/>
        </a:defRPr>
      </a:lvl2pPr>
      <a:lvl3pPr marL="4114800" indent="-822960" algn="l" defTabSz="3291840" rtl="0" eaLnBrk="1" latinLnBrk="0" hangingPunct="1">
        <a:lnSpc>
          <a:spcPct val="90000"/>
        </a:lnSpc>
        <a:spcBef>
          <a:spcPts val="1800"/>
        </a:spcBef>
        <a:buFont typeface="Arial" panose="020B0604020202020204" pitchFamily="34" charset="0"/>
        <a:buChar char="•"/>
        <a:defRPr sz="7200" kern="1200">
          <a:solidFill>
            <a:schemeClr val="tx1"/>
          </a:solidFill>
          <a:latin typeface="+mn-lt"/>
          <a:ea typeface="+mn-ea"/>
          <a:cs typeface="+mn-cs"/>
        </a:defRPr>
      </a:lvl3pPr>
      <a:lvl4pPr marL="576072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4pPr>
      <a:lvl5pPr marL="740664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5pPr>
      <a:lvl6pPr marL="905256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6pPr>
      <a:lvl7pPr marL="1069848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7pPr>
      <a:lvl8pPr marL="1234440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8pPr>
      <a:lvl9pPr marL="1399032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9pPr>
    </p:bodyStyle>
    <p:otherStyle>
      <a:defPPr>
        <a:defRPr lang="en-US"/>
      </a:defPPr>
      <a:lvl1pPr marL="0" algn="l" defTabSz="3291840" rtl="0" eaLnBrk="1" latinLnBrk="0" hangingPunct="1">
        <a:defRPr sz="6480" kern="1200">
          <a:solidFill>
            <a:schemeClr val="tx1"/>
          </a:solidFill>
          <a:latin typeface="+mn-lt"/>
          <a:ea typeface="+mn-ea"/>
          <a:cs typeface="+mn-cs"/>
        </a:defRPr>
      </a:lvl1pPr>
      <a:lvl2pPr marL="1645920" algn="l" defTabSz="3291840" rtl="0" eaLnBrk="1" latinLnBrk="0" hangingPunct="1">
        <a:defRPr sz="6480" kern="1200">
          <a:solidFill>
            <a:schemeClr val="tx1"/>
          </a:solidFill>
          <a:latin typeface="+mn-lt"/>
          <a:ea typeface="+mn-ea"/>
          <a:cs typeface="+mn-cs"/>
        </a:defRPr>
      </a:lvl2pPr>
      <a:lvl3pPr marL="3291840" algn="l" defTabSz="3291840" rtl="0" eaLnBrk="1" latinLnBrk="0" hangingPunct="1">
        <a:defRPr sz="6480" kern="1200">
          <a:solidFill>
            <a:schemeClr val="tx1"/>
          </a:solidFill>
          <a:latin typeface="+mn-lt"/>
          <a:ea typeface="+mn-ea"/>
          <a:cs typeface="+mn-cs"/>
        </a:defRPr>
      </a:lvl3pPr>
      <a:lvl4pPr marL="4937760" algn="l" defTabSz="3291840" rtl="0" eaLnBrk="1" latinLnBrk="0" hangingPunct="1">
        <a:defRPr sz="6480" kern="1200">
          <a:solidFill>
            <a:schemeClr val="tx1"/>
          </a:solidFill>
          <a:latin typeface="+mn-lt"/>
          <a:ea typeface="+mn-ea"/>
          <a:cs typeface="+mn-cs"/>
        </a:defRPr>
      </a:lvl4pPr>
      <a:lvl5pPr marL="6583680" algn="l" defTabSz="3291840" rtl="0" eaLnBrk="1" latinLnBrk="0" hangingPunct="1">
        <a:defRPr sz="6480" kern="1200">
          <a:solidFill>
            <a:schemeClr val="tx1"/>
          </a:solidFill>
          <a:latin typeface="+mn-lt"/>
          <a:ea typeface="+mn-ea"/>
          <a:cs typeface="+mn-cs"/>
        </a:defRPr>
      </a:lvl5pPr>
      <a:lvl6pPr marL="8229600" algn="l" defTabSz="3291840" rtl="0" eaLnBrk="1" latinLnBrk="0" hangingPunct="1">
        <a:defRPr sz="6480" kern="1200">
          <a:solidFill>
            <a:schemeClr val="tx1"/>
          </a:solidFill>
          <a:latin typeface="+mn-lt"/>
          <a:ea typeface="+mn-ea"/>
          <a:cs typeface="+mn-cs"/>
        </a:defRPr>
      </a:lvl6pPr>
      <a:lvl7pPr marL="9875520" algn="l" defTabSz="3291840" rtl="0" eaLnBrk="1" latinLnBrk="0" hangingPunct="1">
        <a:defRPr sz="6480" kern="1200">
          <a:solidFill>
            <a:schemeClr val="tx1"/>
          </a:solidFill>
          <a:latin typeface="+mn-lt"/>
          <a:ea typeface="+mn-ea"/>
          <a:cs typeface="+mn-cs"/>
        </a:defRPr>
      </a:lvl7pPr>
      <a:lvl8pPr marL="11521440" algn="l" defTabSz="3291840" rtl="0" eaLnBrk="1" latinLnBrk="0" hangingPunct="1">
        <a:defRPr sz="6480" kern="1200">
          <a:solidFill>
            <a:schemeClr val="tx1"/>
          </a:solidFill>
          <a:latin typeface="+mn-lt"/>
          <a:ea typeface="+mn-ea"/>
          <a:cs typeface="+mn-cs"/>
        </a:defRPr>
      </a:lvl8pPr>
      <a:lvl9pPr marL="13167360" algn="l" defTabSz="3291840" rtl="0" eaLnBrk="1" latinLnBrk="0" hangingPunct="1">
        <a:defRPr sz="648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11.xml"/></Relationships>
</file>

<file path=ppt/slides/_rels/slide2.xml.rels><?xml version="1.0" encoding="UTF-8" standalone="yes"?>
<Relationships xmlns="http://schemas.openxmlformats.org/package/2006/relationships"><Relationship Id="rId8" Type="http://schemas.openxmlformats.org/officeDocument/2006/relationships/hyperlink" Target="https://doi.org/10.1080/07435800.2024.2341146" TargetMode="External"/><Relationship Id="rId13" Type="http://schemas.openxmlformats.org/officeDocument/2006/relationships/hyperlink" Target="https://www.diabetes.org.uk/about-diabetes/type-2-diabetes/diabetes-risk-factors" TargetMode="External"/><Relationship Id="rId18" Type="http://schemas.openxmlformats.org/officeDocument/2006/relationships/hyperlink" Target="https://doi.org/10.1007/s00125-024-06240-2" TargetMode="External"/><Relationship Id="rId3" Type="http://schemas.openxmlformats.org/officeDocument/2006/relationships/image" Target="../media/image10.png"/><Relationship Id="rId21" Type="http://schemas.openxmlformats.org/officeDocument/2006/relationships/hyperlink" Target="https://doi.org/10.1016/j.dsx.2025.103283" TargetMode="External"/><Relationship Id="rId7" Type="http://schemas.openxmlformats.org/officeDocument/2006/relationships/hyperlink" Target="https://diabetesonthenet.com/diabetes-care-children-young-people/new-nice-guidelines-for-diabetes-dccyp/" TargetMode="External"/><Relationship Id="rId12" Type="http://schemas.openxmlformats.org/officeDocument/2006/relationships/hyperlink" Target="https://www.diabetes.org.uk/about-us/about-the-charity/our-strategy/statistics" TargetMode="External"/><Relationship Id="rId17" Type="http://schemas.openxmlformats.org/officeDocument/2006/relationships/hyperlink" Target="https://doi.org/10.1007/s13300-026-01842-y" TargetMode="External"/><Relationship Id="rId2" Type="http://schemas.openxmlformats.org/officeDocument/2006/relationships/notesSlide" Target="../notesSlides/notesSlide1.xml"/><Relationship Id="rId16" Type="http://schemas.openxmlformats.org/officeDocument/2006/relationships/hyperlink" Target="https://www.healthdirect.gov.au/hba1c-test" TargetMode="External"/><Relationship Id="rId20" Type="http://schemas.openxmlformats.org/officeDocument/2006/relationships/hyperlink" Target="https://www.england.nhs.uk/2025/05/nhs-initiative-helps-thousands-more-tackle-their-diabetes-risk/" TargetMode="External"/><Relationship Id="rId1" Type="http://schemas.openxmlformats.org/officeDocument/2006/relationships/slideLayout" Target="../slideLayouts/slideLayout2.xml"/><Relationship Id="rId6" Type="http://schemas.openxmlformats.org/officeDocument/2006/relationships/hyperlink" Target="https://doi.org/10.1371/journal.pone.0309618" TargetMode="External"/><Relationship Id="rId11" Type="http://schemas.openxmlformats.org/officeDocument/2006/relationships/hyperlink" Target="https://my.clevelandclinic.org/health/diagnostics/9731-a1c" TargetMode="External"/><Relationship Id="rId24" Type="http://schemas.openxmlformats.org/officeDocument/2006/relationships/hyperlink" Target="https://doi.org/10.1177/20420188251362011" TargetMode="External"/><Relationship Id="rId5" Type="http://schemas.openxmlformats.org/officeDocument/2006/relationships/image" Target="../media/image12.png"/><Relationship Id="rId15" Type="http://schemas.openxmlformats.org/officeDocument/2006/relationships/hyperlink" Target="https://doi.org/10.1038/s41746-025-02036-9" TargetMode="External"/><Relationship Id="rId23" Type="http://schemas.openxmlformats.org/officeDocument/2006/relationships/hyperlink" Target="https://www.who.int/news-room/fact-sheets/detail/diabetes" TargetMode="External"/><Relationship Id="rId10" Type="http://schemas.openxmlformats.org/officeDocument/2006/relationships/hyperlink" Target="https://doi.org/10.54489/ijcim.v2i1.71" TargetMode="External"/><Relationship Id="rId19" Type="http://schemas.openxmlformats.org/officeDocument/2006/relationships/hyperlink" Target="https://www.england.nhs.uk/london/wp-content/uploads/sites/8/2025/06/A-pan-London-implementation-document-for-continuous-glucose-sensors-for-people-living-with-type-2-diabetes.pdf" TargetMode="External"/><Relationship Id="rId4" Type="http://schemas.openxmlformats.org/officeDocument/2006/relationships/image" Target="../media/image11.png"/><Relationship Id="rId9" Type="http://schemas.openxmlformats.org/officeDocument/2006/relationships/hyperlink" Target="https://doi.org/10.1007/s41999-025-01168-1" TargetMode="External"/><Relationship Id="rId14" Type="http://schemas.openxmlformats.org/officeDocument/2006/relationships/hyperlink" Target="https://digital.nhs.uk/data-and-information/publications/statistical/health-survey-for-england/2024/adults-health" TargetMode="External"/><Relationship Id="rId22" Type="http://schemas.openxmlformats.org/officeDocument/2006/relationships/hyperlink" Target="https://doi.org/10.6966/EDMJ.202303_10(1).0001"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8FC115E9-2559-9124-E2DA-727C7D7E63C8}"/>
              </a:ext>
            </a:extLst>
          </p:cNvPr>
          <p:cNvSpPr>
            <a:spLocks noGrp="1"/>
          </p:cNvSpPr>
          <p:nvPr>
            <p:ph type="subTitle" idx="4294967295"/>
          </p:nvPr>
        </p:nvSpPr>
        <p:spPr>
          <a:xfrm>
            <a:off x="0" y="24946708"/>
            <a:ext cx="40397113" cy="4842730"/>
          </a:xfrm>
        </p:spPr>
        <p:txBody>
          <a:bodyPr>
            <a:normAutofit/>
          </a:bodyPr>
          <a:lstStyle/>
          <a:p>
            <a:pPr marL="571500" indent="-571500" algn="l">
              <a:buFont typeface="Wingdings" panose="05000000000000000000" pitchFamily="2" charset="2"/>
              <a:buChar char="ü"/>
            </a:pPr>
            <a:r>
              <a:rPr lang="en-GB" sz="4400" b="1" dirty="0">
                <a:latin typeface="Arial" panose="020B0604020202020204" pitchFamily="34" charset="0"/>
                <a:cs typeface="Arial" panose="020B0604020202020204" pitchFamily="34" charset="0"/>
              </a:rPr>
              <a:t>Acknowledgement of the use of AI tools</a:t>
            </a:r>
          </a:p>
          <a:p>
            <a:pPr marL="571500" indent="-571500" algn="l">
              <a:buFont typeface="Wingdings" panose="05000000000000000000" pitchFamily="2" charset="2"/>
              <a:buChar char="ü"/>
            </a:pPr>
            <a:r>
              <a:rPr lang="en-GB" sz="4400" dirty="0">
                <a:latin typeface="Arial" panose="020B0604020202020204" pitchFamily="34" charset="0"/>
                <a:cs typeface="Arial" panose="020B0604020202020204" pitchFamily="34" charset="0"/>
              </a:rPr>
              <a:t>I confirm that I have not used any AI tools in the research and creation of this assignment. I confirm that I have not presented any AI generated materials as my own work. I confirm I have copies of my drafts, notes, and other resources I used, which I may be asked to provide in evidence</a:t>
            </a:r>
          </a:p>
          <a:p>
            <a:pPr algn="l"/>
            <a:endParaRPr lang="en-GB" sz="44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0DB5D689-0DBF-6610-F166-1771F1505D35}"/>
              </a:ext>
            </a:extLst>
          </p:cNvPr>
          <p:cNvSpPr txBox="1"/>
          <p:nvPr/>
        </p:nvSpPr>
        <p:spPr>
          <a:xfrm>
            <a:off x="7860632" y="7269543"/>
            <a:ext cx="29036209" cy="17446186"/>
          </a:xfrm>
          <a:prstGeom prst="rect">
            <a:avLst/>
          </a:prstGeom>
          <a:noFill/>
        </p:spPr>
        <p:txBody>
          <a:bodyPr wrap="square" rtlCol="0">
            <a:spAutoFit/>
          </a:bodyPr>
          <a:lstStyle/>
          <a:p>
            <a:pPr algn="ctr"/>
            <a:r>
              <a:rPr lang="en-GB" sz="8800" b="1" dirty="0">
                <a:latin typeface="Arial" panose="020B0604020202020204" pitchFamily="34" charset="0"/>
                <a:ea typeface="Arial" panose="020B0604020202020204" pitchFamily="34" charset="0"/>
              </a:rPr>
              <a:t>LCHS7008</a:t>
            </a:r>
            <a:endParaRPr lang="en-GB" sz="8800" b="1" i="0" u="none" strike="noStrike" dirty="0">
              <a:effectLst/>
              <a:latin typeface="Arial" panose="020B0604020202020204" pitchFamily="34" charset="0"/>
              <a:cs typeface="Arial" panose="020B0604020202020204" pitchFamily="34" charset="0"/>
            </a:endParaRPr>
          </a:p>
          <a:p>
            <a:pPr algn="ctr">
              <a:lnSpc>
                <a:spcPct val="150000"/>
              </a:lnSpc>
            </a:pPr>
            <a:r>
              <a:rPr lang="en-GB" sz="8800" b="1" dirty="0">
                <a:latin typeface="Arial" panose="020B0604020202020204" pitchFamily="34" charset="0"/>
                <a:ea typeface="Arial" panose="020B0604020202020204" pitchFamily="34" charset="0"/>
              </a:rPr>
              <a:t>PROGRAMME: MSC PUBLIC HEALTH AND SOCIAL CARE IN PRACTICE</a:t>
            </a:r>
            <a:endParaRPr lang="en-GB" sz="7200" dirty="0">
              <a:latin typeface="Arial" panose="020B0604020202020204" pitchFamily="34" charset="0"/>
              <a:ea typeface="Arial" panose="020B0604020202020204" pitchFamily="34" charset="0"/>
            </a:endParaRPr>
          </a:p>
          <a:p>
            <a:pPr algn="ctr">
              <a:lnSpc>
                <a:spcPct val="150000"/>
              </a:lnSpc>
            </a:pPr>
            <a:r>
              <a:rPr lang="en-GB" sz="8800" b="1" dirty="0">
                <a:latin typeface="Arial" panose="020B0604020202020204" pitchFamily="34" charset="0"/>
                <a:ea typeface="Arial" panose="020B0604020202020204" pitchFamily="34" charset="0"/>
              </a:rPr>
              <a:t>MODULE: PRACTICE-BASED RESEARCH</a:t>
            </a:r>
          </a:p>
          <a:p>
            <a:pPr algn="ctr">
              <a:lnSpc>
                <a:spcPct val="150000"/>
              </a:lnSpc>
            </a:pPr>
            <a:r>
              <a:rPr lang="en-GB" sz="8800" b="1" dirty="0">
                <a:latin typeface="Arial" panose="020B0604020202020204" pitchFamily="34" charset="0"/>
                <a:ea typeface="Arial" panose="020B0604020202020204" pitchFamily="34" charset="0"/>
              </a:rPr>
              <a:t>ASSIGNMENT TITLE: COMPONENT 1 POSTER PRESENTATION</a:t>
            </a:r>
          </a:p>
          <a:p>
            <a:pPr algn="ctr">
              <a:lnSpc>
                <a:spcPct val="150000"/>
              </a:lnSpc>
            </a:pPr>
            <a:r>
              <a:rPr lang="en-GB" sz="8800" b="1" dirty="0">
                <a:latin typeface="Arial" panose="020B0604020202020204" pitchFamily="34" charset="0"/>
                <a:ea typeface="Arial" panose="020B0604020202020204" pitchFamily="34" charset="0"/>
              </a:rPr>
              <a:t>LECTURER’S NAME: OLUWADAMILOLA TAYO</a:t>
            </a:r>
          </a:p>
          <a:p>
            <a:pPr algn="ctr">
              <a:lnSpc>
                <a:spcPct val="150000"/>
              </a:lnSpc>
            </a:pPr>
            <a:r>
              <a:rPr lang="en-GB" sz="8800" b="1" dirty="0">
                <a:latin typeface="Arial" panose="020B0604020202020204" pitchFamily="34" charset="0"/>
                <a:ea typeface="Arial" panose="020B0604020202020204" pitchFamily="34" charset="0"/>
              </a:rPr>
              <a:t>STUDENT NAME : PRATHAMKUMAR VAGHELA</a:t>
            </a:r>
          </a:p>
          <a:p>
            <a:pPr algn="ctr">
              <a:lnSpc>
                <a:spcPct val="150000"/>
              </a:lnSpc>
            </a:pPr>
            <a:r>
              <a:rPr lang="en-GB" sz="8800" b="1" dirty="0">
                <a:latin typeface="Arial" panose="020B0604020202020204" pitchFamily="34" charset="0"/>
                <a:ea typeface="Arial" panose="020B0604020202020204" pitchFamily="34" charset="0"/>
              </a:rPr>
              <a:t>STUDENT ID : 2531876</a:t>
            </a:r>
          </a:p>
        </p:txBody>
      </p:sp>
      <p:pic>
        <p:nvPicPr>
          <p:cNvPr id="1026" name="Picture 2" descr="UWTSD logo | Discover Dylan Thomas">
            <a:extLst>
              <a:ext uri="{FF2B5EF4-FFF2-40B4-BE49-F238E27FC236}">
                <a16:creationId xmlns:a16="http://schemas.microsoft.com/office/drawing/2014/main" id="{DB4E5486-661A-3A58-C6BA-CF20E456C34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03697" y="442278"/>
            <a:ext cx="15706028" cy="628241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655103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E6EDE4D7-E5DB-5854-2C54-58DE17CBAE7C}"/>
              </a:ext>
            </a:extLst>
          </p:cNvPr>
          <p:cNvSpPr>
            <a:spLocks noGrp="1"/>
          </p:cNvSpPr>
          <p:nvPr>
            <p:ph type="body" sz="quarter" idx="10"/>
          </p:nvPr>
        </p:nvSpPr>
        <p:spPr>
          <a:xfrm>
            <a:off x="403986" y="5650081"/>
            <a:ext cx="10056813" cy="3053314"/>
          </a:xfrm>
        </p:spPr>
        <p:txBody>
          <a:bodyPr/>
          <a:lstStyle/>
          <a:p>
            <a:pPr marL="571500" lvl="0" indent="-571500" algn="just">
              <a:lnSpc>
                <a:spcPct val="150000"/>
              </a:lnSpc>
              <a:buFont typeface="Wingdings" panose="05000000000000000000" pitchFamily="2" charset="2"/>
              <a:buChar char="Ø"/>
            </a:pPr>
            <a:r>
              <a:rPr lang="en-GB" sz="2800" dirty="0">
                <a:latin typeface="Arial" panose="020B0604020202020204" pitchFamily="34" charset="0"/>
                <a:cs typeface="Arial" panose="020B0604020202020204" pitchFamily="34" charset="0"/>
              </a:rPr>
              <a:t>Type 2 diabetes mellitus is a chronic insulin-resistance condition (Butt, 2022)</a:t>
            </a:r>
          </a:p>
          <a:p>
            <a:pPr marL="571500" lvl="0" indent="-571500" algn="just">
              <a:lnSpc>
                <a:spcPct val="150000"/>
              </a:lnSpc>
              <a:buFont typeface="Wingdings" panose="05000000000000000000" pitchFamily="2" charset="2"/>
              <a:buChar char="Ø"/>
            </a:pPr>
            <a:r>
              <a:rPr lang="en-GB" sz="2800" dirty="0">
                <a:latin typeface="Arial" panose="020B0604020202020204" pitchFamily="34" charset="0"/>
                <a:cs typeface="Arial" panose="020B0604020202020204" pitchFamily="34" charset="0"/>
              </a:rPr>
              <a:t>CGM-based digital interventions are reshaping UK primary care management (</a:t>
            </a:r>
            <a:r>
              <a:rPr lang="en-GB" sz="2800" dirty="0" err="1">
                <a:latin typeface="Arial" panose="020B0604020202020204" pitchFamily="34" charset="0"/>
                <a:cs typeface="Arial" panose="020B0604020202020204" pitchFamily="34" charset="0"/>
              </a:rPr>
              <a:t>Avoke</a:t>
            </a:r>
            <a:r>
              <a:rPr lang="en-GB" sz="2800" dirty="0">
                <a:latin typeface="Arial" panose="020B0604020202020204" pitchFamily="34" charset="0"/>
                <a:cs typeface="Arial" panose="020B0604020202020204" pitchFamily="34" charset="0"/>
              </a:rPr>
              <a:t> et al., 2024)</a:t>
            </a:r>
          </a:p>
        </p:txBody>
      </p:sp>
      <p:sp>
        <p:nvSpPr>
          <p:cNvPr id="3" name="Text Placeholder 2">
            <a:extLst>
              <a:ext uri="{FF2B5EF4-FFF2-40B4-BE49-F238E27FC236}">
                <a16:creationId xmlns:a16="http://schemas.microsoft.com/office/drawing/2014/main" id="{C8B703ED-7BE7-AD1D-5C76-349AC66245A2}"/>
              </a:ext>
            </a:extLst>
          </p:cNvPr>
          <p:cNvSpPr>
            <a:spLocks noGrp="1"/>
          </p:cNvSpPr>
          <p:nvPr>
            <p:ph type="body" sz="quarter" idx="11"/>
          </p:nvPr>
        </p:nvSpPr>
        <p:spPr>
          <a:xfrm>
            <a:off x="477827" y="4674099"/>
            <a:ext cx="10048875" cy="800211"/>
          </a:xfrm>
        </p:spPr>
        <p:txBody>
          <a:bodyPr/>
          <a:lstStyle/>
          <a:p>
            <a:r>
              <a:rPr lang="en-GB" sz="4000" dirty="0">
                <a:latin typeface="Arial" panose="020B0604020202020204" pitchFamily="34" charset="0"/>
                <a:cs typeface="Arial" panose="020B0604020202020204" pitchFamily="34" charset="0"/>
              </a:rPr>
              <a:t>Introduction </a:t>
            </a:r>
          </a:p>
        </p:txBody>
      </p:sp>
      <p:sp>
        <p:nvSpPr>
          <p:cNvPr id="4" name="Text Placeholder 3">
            <a:extLst>
              <a:ext uri="{FF2B5EF4-FFF2-40B4-BE49-F238E27FC236}">
                <a16:creationId xmlns:a16="http://schemas.microsoft.com/office/drawing/2014/main" id="{445A24BA-23D0-389B-9C96-39883BA95D24}"/>
              </a:ext>
            </a:extLst>
          </p:cNvPr>
          <p:cNvSpPr>
            <a:spLocks noGrp="1"/>
          </p:cNvSpPr>
          <p:nvPr>
            <p:ph type="body" sz="quarter" idx="20"/>
          </p:nvPr>
        </p:nvSpPr>
        <p:spPr>
          <a:xfrm>
            <a:off x="268510" y="8671131"/>
            <a:ext cx="10038660" cy="800211"/>
          </a:xfrm>
        </p:spPr>
        <p:txBody>
          <a:bodyPr/>
          <a:lstStyle/>
          <a:p>
            <a:r>
              <a:rPr lang="en-GB" sz="4000" dirty="0">
                <a:solidFill>
                  <a:prstClr val="black"/>
                </a:solidFill>
                <a:latin typeface="Arial" panose="020B0604020202020204" pitchFamily="34" charset="0"/>
                <a:cs typeface="Arial" panose="020B0604020202020204" pitchFamily="34" charset="0"/>
              </a:rPr>
              <a:t>Background</a:t>
            </a:r>
            <a:endParaRPr lang="en-GB" sz="4000" dirty="0">
              <a:latin typeface="Arial" panose="020B0604020202020204" pitchFamily="34" charset="0"/>
              <a:cs typeface="Arial" panose="020B0604020202020204" pitchFamily="34" charset="0"/>
            </a:endParaRPr>
          </a:p>
        </p:txBody>
      </p:sp>
      <p:sp>
        <p:nvSpPr>
          <p:cNvPr id="5" name="Text Placeholder 4">
            <a:extLst>
              <a:ext uri="{FF2B5EF4-FFF2-40B4-BE49-F238E27FC236}">
                <a16:creationId xmlns:a16="http://schemas.microsoft.com/office/drawing/2014/main" id="{925EA422-02CF-EC85-AE1E-9F501EE4E390}"/>
              </a:ext>
            </a:extLst>
          </p:cNvPr>
          <p:cNvSpPr>
            <a:spLocks noGrp="1"/>
          </p:cNvSpPr>
          <p:nvPr>
            <p:ph type="body" sz="quarter" idx="21"/>
          </p:nvPr>
        </p:nvSpPr>
        <p:spPr>
          <a:xfrm>
            <a:off x="496452" y="27129867"/>
            <a:ext cx="10048874" cy="3699645"/>
          </a:xfrm>
        </p:spPr>
        <p:txBody>
          <a:bodyPr/>
          <a:lstStyle/>
          <a:p>
            <a:pPr marL="457200" lvl="0" indent="-457200" algn="just">
              <a:lnSpc>
                <a:spcPct val="150000"/>
              </a:lnSpc>
              <a:buFont typeface="Arial" panose="020B0604020202020204" pitchFamily="34" charset="0"/>
              <a:buChar char="•"/>
            </a:pPr>
            <a:r>
              <a:rPr lang="en-US" sz="2800" dirty="0">
                <a:latin typeface="Arial" panose="020B0604020202020204" pitchFamily="34" charset="0"/>
                <a:cs typeface="Arial" panose="020B0604020202020204" pitchFamily="34" charset="0"/>
              </a:rPr>
              <a:t>According to Tseng (2023), glycemic control in primary care depends on three-month HbA1c testing averages</a:t>
            </a:r>
          </a:p>
          <a:p>
            <a:pPr marL="457200" lvl="0" indent="-457200" algn="just">
              <a:lnSpc>
                <a:spcPct val="150000"/>
              </a:lnSpc>
              <a:buFont typeface="Arial" panose="020B0604020202020204" pitchFamily="34" charset="0"/>
              <a:buChar char="•"/>
            </a:pPr>
            <a:r>
              <a:rPr lang="en-US" sz="2800" dirty="0" err="1">
                <a:latin typeface="Arial" panose="020B0604020202020204" pitchFamily="34" charset="0"/>
                <a:cs typeface="Arial" panose="020B0604020202020204" pitchFamily="34" charset="0"/>
              </a:rPr>
              <a:t>Avoke</a:t>
            </a:r>
            <a:r>
              <a:rPr lang="en-US" sz="2800" dirty="0">
                <a:latin typeface="Arial" panose="020B0604020202020204" pitchFamily="34" charset="0"/>
                <a:cs typeface="Arial" panose="020B0604020202020204" pitchFamily="34" charset="0"/>
              </a:rPr>
              <a:t> et al., (2024) describe CGM as a disruptive technology that helps to enable real-time behavioral feedback for self-management</a:t>
            </a:r>
          </a:p>
        </p:txBody>
      </p:sp>
      <p:sp>
        <p:nvSpPr>
          <p:cNvPr id="6" name="Text Placeholder 5">
            <a:extLst>
              <a:ext uri="{FF2B5EF4-FFF2-40B4-BE49-F238E27FC236}">
                <a16:creationId xmlns:a16="http://schemas.microsoft.com/office/drawing/2014/main" id="{17D374F2-DF33-39C4-AE9E-EC19FF534CA6}"/>
              </a:ext>
            </a:extLst>
          </p:cNvPr>
          <p:cNvSpPr>
            <a:spLocks noGrp="1"/>
          </p:cNvSpPr>
          <p:nvPr>
            <p:ph type="body" sz="quarter" idx="22"/>
          </p:nvPr>
        </p:nvSpPr>
        <p:spPr>
          <a:xfrm>
            <a:off x="428889" y="25824847"/>
            <a:ext cx="10048875" cy="861766"/>
          </a:xfrm>
        </p:spPr>
        <p:txBody>
          <a:bodyPr/>
          <a:lstStyle/>
          <a:p>
            <a:pPr lvl="0"/>
            <a:r>
              <a:rPr lang="en-GB" sz="4400" dirty="0">
                <a:solidFill>
                  <a:prstClr val="black"/>
                </a:solidFill>
                <a:latin typeface="Arial" panose="020B0604020202020204" pitchFamily="34" charset="0"/>
                <a:cs typeface="Arial" panose="020B0604020202020204" pitchFamily="34" charset="0"/>
              </a:rPr>
              <a:t>Literature Review</a:t>
            </a:r>
            <a:endParaRPr lang="en-GB" sz="4400" b="0" dirty="0">
              <a:solidFill>
                <a:prstClr val="black"/>
              </a:solidFill>
              <a:latin typeface="Arial" panose="020B0604020202020204" pitchFamily="34" charset="0"/>
              <a:cs typeface="Arial" panose="020B0604020202020204" pitchFamily="34" charset="0"/>
            </a:endParaRPr>
          </a:p>
        </p:txBody>
      </p:sp>
      <p:sp>
        <p:nvSpPr>
          <p:cNvPr id="8" name="Text Placeholder 7">
            <a:extLst>
              <a:ext uri="{FF2B5EF4-FFF2-40B4-BE49-F238E27FC236}">
                <a16:creationId xmlns:a16="http://schemas.microsoft.com/office/drawing/2014/main" id="{F39F00D5-5C38-D6F2-6606-6A41E051B19F}"/>
              </a:ext>
            </a:extLst>
          </p:cNvPr>
          <p:cNvSpPr>
            <a:spLocks noGrp="1"/>
          </p:cNvSpPr>
          <p:nvPr>
            <p:ph type="body" sz="quarter" idx="24"/>
          </p:nvPr>
        </p:nvSpPr>
        <p:spPr>
          <a:xfrm>
            <a:off x="11618560" y="23199468"/>
            <a:ext cx="9557758" cy="7860798"/>
          </a:xfrm>
        </p:spPr>
        <p:txBody>
          <a:bodyPr/>
          <a:lstStyle/>
          <a:p>
            <a:pPr marL="457200" marR="0" lvl="0" indent="-342900" algn="just" rtl="0">
              <a:lnSpc>
                <a:spcPct val="150000"/>
              </a:lnSpc>
              <a:spcBef>
                <a:spcPts val="0"/>
              </a:spcBef>
              <a:spcAft>
                <a:spcPts val="0"/>
              </a:spcAft>
              <a:buClr>
                <a:srgbClr val="000000"/>
              </a:buClr>
              <a:buSzPts val="1800"/>
              <a:buFont typeface="Times New Roman"/>
              <a:buChar char="●"/>
            </a:pPr>
            <a:r>
              <a:rPr lang="en-US" sz="2800" b="0" i="0" u="none" strike="noStrike" cap="none" dirty="0">
                <a:solidFill>
                  <a:srgbClr val="000000"/>
                </a:solidFill>
                <a:latin typeface="Arial" panose="020B0604020202020204" pitchFamily="34" charset="0"/>
                <a:ea typeface="Times New Roman"/>
                <a:cs typeface="Arial" panose="020B0604020202020204" pitchFamily="34" charset="0"/>
                <a:sym typeface="Times New Roman"/>
              </a:rPr>
              <a:t>It is found that 21.7% older patients with type 2 diabetes have experienced hypoglycemic events in the UK (Al-</a:t>
            </a:r>
            <a:r>
              <a:rPr lang="en-US" sz="2800" b="0" i="0" u="none" strike="noStrike" cap="none" dirty="0" err="1">
                <a:solidFill>
                  <a:srgbClr val="000000"/>
                </a:solidFill>
                <a:latin typeface="Arial" panose="020B0604020202020204" pitchFamily="34" charset="0"/>
                <a:ea typeface="Times New Roman"/>
                <a:cs typeface="Arial" panose="020B0604020202020204" pitchFamily="34" charset="0"/>
                <a:sym typeface="Times New Roman"/>
              </a:rPr>
              <a:t>Azayzih</a:t>
            </a:r>
            <a:r>
              <a:rPr lang="en-US" sz="2800" b="0" i="0" u="none" strike="noStrike" cap="none" dirty="0">
                <a:solidFill>
                  <a:srgbClr val="000000"/>
                </a:solidFill>
                <a:latin typeface="Arial" panose="020B0604020202020204" pitchFamily="34" charset="0"/>
                <a:ea typeface="Times New Roman"/>
                <a:cs typeface="Arial" panose="020B0604020202020204" pitchFamily="34" charset="0"/>
                <a:sym typeface="Times New Roman"/>
              </a:rPr>
              <a:t> </a:t>
            </a:r>
            <a:r>
              <a:rPr lang="en-US" sz="2800" b="0" i="1" u="none" strike="noStrike" cap="none" dirty="0">
                <a:solidFill>
                  <a:srgbClr val="000000"/>
                </a:solidFill>
                <a:latin typeface="Arial" panose="020B0604020202020204" pitchFamily="34" charset="0"/>
                <a:ea typeface="Times New Roman"/>
                <a:cs typeface="Arial" panose="020B0604020202020204" pitchFamily="34" charset="0"/>
                <a:sym typeface="Times New Roman"/>
              </a:rPr>
              <a:t>et al.</a:t>
            </a:r>
            <a:r>
              <a:rPr lang="en-US" sz="2800" b="0" i="0" u="none" strike="noStrike" cap="none" dirty="0">
                <a:solidFill>
                  <a:srgbClr val="000000"/>
                </a:solidFill>
                <a:latin typeface="Arial" panose="020B0604020202020204" pitchFamily="34" charset="0"/>
                <a:ea typeface="Times New Roman"/>
                <a:cs typeface="Arial" panose="020B0604020202020204" pitchFamily="34" charset="0"/>
                <a:sym typeface="Times New Roman"/>
              </a:rPr>
              <a:t>, 2024).</a:t>
            </a:r>
          </a:p>
          <a:p>
            <a:pPr marL="457200" marR="0" lvl="0" indent="-342900" algn="just" rtl="0">
              <a:lnSpc>
                <a:spcPct val="150000"/>
              </a:lnSpc>
              <a:spcBef>
                <a:spcPts val="0"/>
              </a:spcBef>
              <a:spcAft>
                <a:spcPts val="0"/>
              </a:spcAft>
              <a:buClr>
                <a:srgbClr val="000000"/>
              </a:buClr>
              <a:buSzPts val="1800"/>
              <a:buFont typeface="Times New Roman"/>
              <a:buChar char="●"/>
            </a:pPr>
            <a:r>
              <a:rPr lang="en-US" sz="2800" b="0" i="0" u="none" strike="noStrike" cap="none" dirty="0">
                <a:solidFill>
                  <a:srgbClr val="000000"/>
                </a:solidFill>
                <a:latin typeface="Arial" panose="020B0604020202020204" pitchFamily="34" charset="0"/>
                <a:ea typeface="Times New Roman"/>
                <a:cs typeface="Arial" panose="020B0604020202020204" pitchFamily="34" charset="0"/>
                <a:sym typeface="Times New Roman"/>
              </a:rPr>
              <a:t>The implication of CGM in the primary care regimen is introduced by NICE guidance NG28 in the UK (Anon, 2022)</a:t>
            </a:r>
          </a:p>
          <a:p>
            <a:pPr marL="457200" marR="0" lvl="0" indent="-342900" algn="just" rtl="0">
              <a:lnSpc>
                <a:spcPct val="150000"/>
              </a:lnSpc>
              <a:spcBef>
                <a:spcPts val="0"/>
              </a:spcBef>
              <a:spcAft>
                <a:spcPts val="0"/>
              </a:spcAft>
              <a:buClr>
                <a:srgbClr val="000000"/>
              </a:buClr>
              <a:buSzPts val="1800"/>
              <a:buFont typeface="Times New Roman"/>
              <a:buChar char="●"/>
            </a:pPr>
            <a:r>
              <a:rPr lang="en-US" sz="2800" b="0" i="0" u="none" strike="noStrike" cap="none" dirty="0">
                <a:solidFill>
                  <a:srgbClr val="000000"/>
                </a:solidFill>
                <a:latin typeface="Arial" panose="020B0604020202020204" pitchFamily="34" charset="0"/>
                <a:ea typeface="Times New Roman"/>
                <a:cs typeface="Arial" panose="020B0604020202020204" pitchFamily="34" charset="0"/>
                <a:sym typeface="Times New Roman"/>
              </a:rPr>
              <a:t>For people with chronic kidney disease and anemia due to age, traditional testing of HbA1C testing fails to reflect accurate blood glucose levels (Diabetes UK, 2026). </a:t>
            </a:r>
          </a:p>
          <a:p>
            <a:pPr marL="457200" marR="0" lvl="0" indent="-342900" algn="just" rtl="0">
              <a:lnSpc>
                <a:spcPct val="150000"/>
              </a:lnSpc>
              <a:spcBef>
                <a:spcPts val="0"/>
              </a:spcBef>
              <a:spcAft>
                <a:spcPts val="0"/>
              </a:spcAft>
              <a:buClr>
                <a:srgbClr val="000000"/>
              </a:buClr>
              <a:buSzPts val="1800"/>
              <a:buFont typeface="Times New Roman"/>
              <a:buChar char="●"/>
            </a:pPr>
            <a:r>
              <a:rPr lang="en-US" sz="2800" b="0" i="0" u="none" strike="noStrike" cap="none" dirty="0">
                <a:solidFill>
                  <a:srgbClr val="000000"/>
                </a:solidFill>
                <a:latin typeface="Arial" panose="020B0604020202020204" pitchFamily="34" charset="0"/>
                <a:ea typeface="Times New Roman"/>
                <a:cs typeface="Arial" panose="020B0604020202020204" pitchFamily="34" charset="0"/>
                <a:sym typeface="Times New Roman"/>
              </a:rPr>
              <a:t>Patients with arthritis, loss of dexterity and cognitive impairment have a difficult time performing finger-prick monitoring (Parsons </a:t>
            </a:r>
            <a:r>
              <a:rPr lang="en-US" sz="2800" b="0" i="1" u="none" strike="noStrike" cap="none" dirty="0">
                <a:solidFill>
                  <a:srgbClr val="000000"/>
                </a:solidFill>
                <a:latin typeface="Arial" panose="020B0604020202020204" pitchFamily="34" charset="0"/>
                <a:ea typeface="Times New Roman"/>
                <a:cs typeface="Arial" panose="020B0604020202020204" pitchFamily="34" charset="0"/>
                <a:sym typeface="Times New Roman"/>
              </a:rPr>
              <a:t>et al.</a:t>
            </a:r>
            <a:r>
              <a:rPr lang="en-US" sz="2800" b="0" i="0" u="none" strike="noStrike" cap="none" dirty="0">
                <a:solidFill>
                  <a:srgbClr val="000000"/>
                </a:solidFill>
                <a:latin typeface="Arial" panose="020B0604020202020204" pitchFamily="34" charset="0"/>
                <a:ea typeface="Times New Roman"/>
                <a:cs typeface="Arial" panose="020B0604020202020204" pitchFamily="34" charset="0"/>
                <a:sym typeface="Times New Roman"/>
              </a:rPr>
              <a:t>, 2025).</a:t>
            </a:r>
          </a:p>
        </p:txBody>
      </p:sp>
      <p:sp>
        <p:nvSpPr>
          <p:cNvPr id="9" name="Text Placeholder 8">
            <a:extLst>
              <a:ext uri="{FF2B5EF4-FFF2-40B4-BE49-F238E27FC236}">
                <a16:creationId xmlns:a16="http://schemas.microsoft.com/office/drawing/2014/main" id="{527F632F-F998-135E-0524-86D375FC5D18}"/>
              </a:ext>
            </a:extLst>
          </p:cNvPr>
          <p:cNvSpPr>
            <a:spLocks noGrp="1"/>
          </p:cNvSpPr>
          <p:nvPr>
            <p:ph type="body" sz="quarter" idx="25"/>
          </p:nvPr>
        </p:nvSpPr>
        <p:spPr>
          <a:xfrm>
            <a:off x="22438390" y="16138334"/>
            <a:ext cx="10047018" cy="738656"/>
          </a:xfrm>
        </p:spPr>
        <p:txBody>
          <a:bodyPr/>
          <a:lstStyle/>
          <a:p>
            <a:r>
              <a:rPr lang="en-GB" sz="3600" dirty="0">
                <a:latin typeface="Arial" panose="020B0604020202020204" pitchFamily="34" charset="0"/>
                <a:cs typeface="Arial" panose="020B0604020202020204" pitchFamily="34" charset="0"/>
              </a:rPr>
              <a:t>Research Question and Aim</a:t>
            </a:r>
          </a:p>
        </p:txBody>
      </p:sp>
      <p:sp>
        <p:nvSpPr>
          <p:cNvPr id="10" name="Text Placeholder 9">
            <a:extLst>
              <a:ext uri="{FF2B5EF4-FFF2-40B4-BE49-F238E27FC236}">
                <a16:creationId xmlns:a16="http://schemas.microsoft.com/office/drawing/2014/main" id="{5BB92EB9-4C7E-3A15-04B6-67A9C82BD3DD}"/>
              </a:ext>
            </a:extLst>
          </p:cNvPr>
          <p:cNvSpPr>
            <a:spLocks noGrp="1"/>
          </p:cNvSpPr>
          <p:nvPr>
            <p:ph type="body" sz="quarter" idx="26"/>
          </p:nvPr>
        </p:nvSpPr>
        <p:spPr>
          <a:xfrm>
            <a:off x="22577697" y="17392788"/>
            <a:ext cx="9819092" cy="13480784"/>
          </a:xfrm>
        </p:spPr>
        <p:txBody>
          <a:bodyPr/>
          <a:lstStyle/>
          <a:p>
            <a:pPr marL="571500" indent="-571500" algn="just">
              <a:lnSpc>
                <a:spcPct val="150000"/>
              </a:lnSpc>
              <a:buFont typeface="Wingdings" panose="05000000000000000000" pitchFamily="2" charset="2"/>
              <a:buChar char="q"/>
            </a:pPr>
            <a:r>
              <a:rPr lang="en-GB" sz="2800" b="1" u="sng" dirty="0">
                <a:latin typeface="Arial" panose="020B0604020202020204" pitchFamily="34" charset="0"/>
                <a:cs typeface="Arial" panose="020B0604020202020204" pitchFamily="34" charset="0"/>
              </a:rPr>
              <a:t>Aim</a:t>
            </a:r>
            <a:r>
              <a:rPr lang="en-GB" sz="2800" b="1" i="1" dirty="0">
                <a:latin typeface="Arial" panose="020B0604020202020204" pitchFamily="34" charset="0"/>
                <a:cs typeface="Arial" panose="020B0604020202020204" pitchFamily="34" charset="0"/>
              </a:rPr>
              <a:t> </a:t>
            </a:r>
            <a:endParaRPr lang="en-GB" sz="2800" dirty="0">
              <a:latin typeface="Arial" panose="020B0604020202020204" pitchFamily="34" charset="0"/>
              <a:cs typeface="Arial" panose="020B0604020202020204" pitchFamily="34" charset="0"/>
            </a:endParaRPr>
          </a:p>
          <a:p>
            <a:pPr lvl="0" algn="just">
              <a:lnSpc>
                <a:spcPct val="150000"/>
              </a:lnSpc>
            </a:pPr>
            <a:r>
              <a:rPr lang="en-US" sz="2800" dirty="0">
                <a:latin typeface="Arial" panose="020B0604020202020204" pitchFamily="34" charset="0"/>
                <a:cs typeface="Arial" panose="020B0604020202020204" pitchFamily="34" charset="0"/>
              </a:rPr>
              <a:t>The research aims to evaluate the clinical effectiveness of CGM-based digital health interventions in managing type 2 diabetes mellitus among UK primary care patients aged above 65 through a secondary systematic review </a:t>
            </a:r>
          </a:p>
          <a:p>
            <a:pPr marL="571500" indent="-571500" algn="just">
              <a:lnSpc>
                <a:spcPct val="150000"/>
              </a:lnSpc>
              <a:buFont typeface="Wingdings" panose="05000000000000000000" pitchFamily="2" charset="2"/>
              <a:buChar char="q"/>
            </a:pPr>
            <a:r>
              <a:rPr lang="en-GB" sz="2800" b="1" i="1" u="sng" dirty="0">
                <a:latin typeface="Arial" panose="020B0604020202020204" pitchFamily="34" charset="0"/>
                <a:cs typeface="Arial" panose="020B0604020202020204" pitchFamily="34" charset="0"/>
              </a:rPr>
              <a:t>Objectives </a:t>
            </a:r>
            <a:endParaRPr lang="en-GB" sz="2800" u="sng" dirty="0">
              <a:latin typeface="Arial" panose="020B0604020202020204" pitchFamily="34" charset="0"/>
              <a:cs typeface="Arial" panose="020B0604020202020204" pitchFamily="34" charset="0"/>
            </a:endParaRPr>
          </a:p>
          <a:p>
            <a:pPr marL="388620" marR="0" lvl="1" indent="-194310" algn="just" rtl="0">
              <a:lnSpc>
                <a:spcPct val="150000"/>
              </a:lnSpc>
              <a:spcBef>
                <a:spcPts val="0"/>
              </a:spcBef>
              <a:spcAft>
                <a:spcPts val="0"/>
              </a:spcAft>
              <a:buClr>
                <a:srgbClr val="000000"/>
              </a:buClr>
              <a:buSzPts val="1800"/>
              <a:buFont typeface="Arial"/>
              <a:buChar char="•"/>
            </a:pPr>
            <a:r>
              <a:rPr lang="en-GB" sz="2800" b="0" i="0" u="none" strike="noStrike" cap="none" dirty="0">
                <a:solidFill>
                  <a:srgbClr val="000000"/>
                </a:solidFill>
                <a:latin typeface="Arial" panose="020B0604020202020204" pitchFamily="34" charset="0"/>
                <a:ea typeface="Times New Roman"/>
                <a:cs typeface="Arial" panose="020B0604020202020204" pitchFamily="34" charset="0"/>
                <a:sym typeface="Times New Roman"/>
              </a:rPr>
              <a:t>To analyse secondary data on </a:t>
            </a:r>
            <a:r>
              <a:rPr lang="en-GB" sz="2800" b="0" i="0" u="none" strike="noStrike" cap="none" dirty="0" err="1">
                <a:solidFill>
                  <a:srgbClr val="000000"/>
                </a:solidFill>
                <a:latin typeface="Arial" panose="020B0604020202020204" pitchFamily="34" charset="0"/>
                <a:ea typeface="Times New Roman"/>
                <a:cs typeface="Arial" panose="020B0604020202020204" pitchFamily="34" charset="0"/>
                <a:sym typeface="Times New Roman"/>
              </a:rPr>
              <a:t>glycemic</a:t>
            </a:r>
            <a:r>
              <a:rPr lang="en-GB" sz="2800" b="0" i="0" u="none" strike="noStrike" cap="none" dirty="0">
                <a:solidFill>
                  <a:srgbClr val="000000"/>
                </a:solidFill>
                <a:latin typeface="Arial" panose="020B0604020202020204" pitchFamily="34" charset="0"/>
                <a:ea typeface="Times New Roman"/>
                <a:cs typeface="Arial" panose="020B0604020202020204" pitchFamily="34" charset="0"/>
                <a:sym typeface="Times New Roman"/>
              </a:rPr>
              <a:t> outcomes, including HbA1c reductions and time-in-range achieved using CGM interventions among older adults aged over 65</a:t>
            </a:r>
            <a:endParaRPr lang="en-GB" sz="2800" b="0" i="0" u="none" strike="noStrike" cap="none" dirty="0">
              <a:solidFill>
                <a:srgbClr val="000000"/>
              </a:solidFill>
              <a:latin typeface="Arial" panose="020B0604020202020204" pitchFamily="34" charset="0"/>
              <a:ea typeface="Arial"/>
              <a:cs typeface="Arial" panose="020B0604020202020204" pitchFamily="34" charset="0"/>
              <a:sym typeface="Arial"/>
            </a:endParaRPr>
          </a:p>
          <a:p>
            <a:pPr marL="388620" marR="0" lvl="1" indent="-194310" algn="just" rtl="0">
              <a:lnSpc>
                <a:spcPct val="150000"/>
              </a:lnSpc>
              <a:spcBef>
                <a:spcPts val="0"/>
              </a:spcBef>
              <a:spcAft>
                <a:spcPts val="0"/>
              </a:spcAft>
              <a:buClr>
                <a:srgbClr val="000000"/>
              </a:buClr>
              <a:buSzPts val="1800"/>
              <a:buFont typeface="Arial"/>
              <a:buChar char="•"/>
            </a:pPr>
            <a:r>
              <a:rPr lang="en-GB" sz="2800" b="0" i="0" u="none" strike="noStrike" cap="none" dirty="0">
                <a:solidFill>
                  <a:srgbClr val="000000"/>
                </a:solidFill>
                <a:latin typeface="Arial" panose="020B0604020202020204" pitchFamily="34" charset="0"/>
                <a:ea typeface="Times New Roman"/>
                <a:cs typeface="Arial" panose="020B0604020202020204" pitchFamily="34" charset="0"/>
                <a:sym typeface="Times New Roman"/>
              </a:rPr>
              <a:t>To analyse the integration and delivery models of wearable CGM technologies within UK primary care clinical workflows</a:t>
            </a:r>
            <a:endParaRPr lang="en-GB" sz="2800" b="0" i="0" u="none" strike="noStrike" cap="none" dirty="0">
              <a:solidFill>
                <a:srgbClr val="000000"/>
              </a:solidFill>
              <a:latin typeface="Arial" panose="020B0604020202020204" pitchFamily="34" charset="0"/>
              <a:ea typeface="Arial"/>
              <a:cs typeface="Arial" panose="020B0604020202020204" pitchFamily="34" charset="0"/>
              <a:sym typeface="Arial"/>
            </a:endParaRPr>
          </a:p>
          <a:p>
            <a:pPr marL="388620" marR="0" lvl="1" indent="-194310" algn="just" rtl="0">
              <a:lnSpc>
                <a:spcPct val="150000"/>
              </a:lnSpc>
              <a:spcBef>
                <a:spcPts val="0"/>
              </a:spcBef>
              <a:spcAft>
                <a:spcPts val="0"/>
              </a:spcAft>
              <a:buClr>
                <a:srgbClr val="000000"/>
              </a:buClr>
              <a:buSzPts val="1800"/>
              <a:buFont typeface="Arial"/>
              <a:buChar char="•"/>
            </a:pPr>
            <a:r>
              <a:rPr lang="en-GB" sz="2800" b="0" i="0" u="none" strike="noStrike" cap="none" dirty="0">
                <a:solidFill>
                  <a:srgbClr val="000000"/>
                </a:solidFill>
                <a:latin typeface="Arial" panose="020B0604020202020204" pitchFamily="34" charset="0"/>
                <a:ea typeface="Times New Roman"/>
                <a:cs typeface="Arial" panose="020B0604020202020204" pitchFamily="34" charset="0"/>
                <a:sym typeface="Times New Roman"/>
              </a:rPr>
              <a:t>To identify systemic and patient-level challenges, including digital literacy, age-related dexterity issues, and resource constraints within NHS primary care</a:t>
            </a:r>
            <a:endParaRPr lang="en-GB" sz="2800" b="0" i="0" u="none" strike="noStrike" cap="none" dirty="0">
              <a:solidFill>
                <a:srgbClr val="000000"/>
              </a:solidFill>
              <a:latin typeface="Arial" panose="020B0604020202020204" pitchFamily="34" charset="0"/>
              <a:ea typeface="Arial"/>
              <a:cs typeface="Arial" panose="020B0604020202020204" pitchFamily="34" charset="0"/>
              <a:sym typeface="Arial"/>
            </a:endParaRPr>
          </a:p>
          <a:p>
            <a:pPr marL="388620" marR="0" lvl="1" indent="-194310" algn="just" rtl="0">
              <a:lnSpc>
                <a:spcPct val="150000"/>
              </a:lnSpc>
              <a:spcBef>
                <a:spcPts val="0"/>
              </a:spcBef>
              <a:spcAft>
                <a:spcPts val="0"/>
              </a:spcAft>
              <a:buClr>
                <a:srgbClr val="000000"/>
              </a:buClr>
              <a:buSzPts val="1800"/>
              <a:buFont typeface="Arial"/>
              <a:buChar char="•"/>
            </a:pPr>
            <a:r>
              <a:rPr lang="en-GB" sz="2800" b="0" i="0" u="none" strike="noStrike" cap="none" dirty="0">
                <a:solidFill>
                  <a:srgbClr val="000000"/>
                </a:solidFill>
                <a:latin typeface="Arial" panose="020B0604020202020204" pitchFamily="34" charset="0"/>
                <a:ea typeface="Times New Roman"/>
                <a:cs typeface="Arial" panose="020B0604020202020204" pitchFamily="34" charset="0"/>
                <a:sym typeface="Times New Roman"/>
              </a:rPr>
              <a:t>To formulate evidence-based, scalable strategic recommendations for NHS stakeholders to optimise CGM adoption and equity for older diabetic populations aged above 65.</a:t>
            </a:r>
            <a:endParaRPr lang="en-GB" sz="2800" b="0" i="0" u="none" strike="noStrike" cap="none" dirty="0">
              <a:solidFill>
                <a:srgbClr val="000000"/>
              </a:solidFill>
              <a:latin typeface="Arial" panose="020B0604020202020204" pitchFamily="34" charset="0"/>
              <a:ea typeface="Arial"/>
              <a:cs typeface="Arial" panose="020B0604020202020204" pitchFamily="34" charset="0"/>
              <a:sym typeface="Arial"/>
            </a:endParaRPr>
          </a:p>
        </p:txBody>
      </p:sp>
      <p:sp>
        <p:nvSpPr>
          <p:cNvPr id="11" name="Text Placeholder 10">
            <a:extLst>
              <a:ext uri="{FF2B5EF4-FFF2-40B4-BE49-F238E27FC236}">
                <a16:creationId xmlns:a16="http://schemas.microsoft.com/office/drawing/2014/main" id="{E623E73B-A818-ECAD-449D-B4BA29C89431}"/>
              </a:ext>
            </a:extLst>
          </p:cNvPr>
          <p:cNvSpPr>
            <a:spLocks noGrp="1"/>
          </p:cNvSpPr>
          <p:nvPr>
            <p:ph type="body" sz="quarter" idx="27"/>
          </p:nvPr>
        </p:nvSpPr>
        <p:spPr>
          <a:xfrm>
            <a:off x="33369795" y="8084473"/>
            <a:ext cx="10047018" cy="861766"/>
          </a:xfrm>
        </p:spPr>
        <p:txBody>
          <a:bodyPr/>
          <a:lstStyle/>
          <a:p>
            <a:r>
              <a:rPr lang="en-GB" sz="4400" dirty="0">
                <a:latin typeface="Arial" panose="020B0604020202020204" pitchFamily="34" charset="0"/>
                <a:cs typeface="Arial" panose="020B0604020202020204" pitchFamily="34" charset="0"/>
              </a:rPr>
              <a:t>Research Impact</a:t>
            </a:r>
          </a:p>
        </p:txBody>
      </p:sp>
      <p:sp>
        <p:nvSpPr>
          <p:cNvPr id="12" name="Text Placeholder 11">
            <a:extLst>
              <a:ext uri="{FF2B5EF4-FFF2-40B4-BE49-F238E27FC236}">
                <a16:creationId xmlns:a16="http://schemas.microsoft.com/office/drawing/2014/main" id="{0FD3AFCE-81A9-6CA3-7186-12D9C355F948}"/>
              </a:ext>
            </a:extLst>
          </p:cNvPr>
          <p:cNvSpPr>
            <a:spLocks noGrp="1"/>
          </p:cNvSpPr>
          <p:nvPr>
            <p:ph type="body" sz="quarter" idx="28"/>
          </p:nvPr>
        </p:nvSpPr>
        <p:spPr>
          <a:xfrm>
            <a:off x="33286726" y="8846359"/>
            <a:ext cx="10052050" cy="4906129"/>
          </a:xfrm>
        </p:spPr>
        <p:txBody>
          <a:bodyPr/>
          <a:lstStyle/>
          <a:p>
            <a:pPr marL="457200" marR="0" lvl="0" indent="-342900" algn="just" rtl="0">
              <a:lnSpc>
                <a:spcPct val="150000"/>
              </a:lnSpc>
              <a:spcBef>
                <a:spcPts val="0"/>
              </a:spcBef>
              <a:spcAft>
                <a:spcPts val="0"/>
              </a:spcAft>
              <a:buClr>
                <a:srgbClr val="000000"/>
              </a:buClr>
              <a:buSzPts val="1800"/>
              <a:buFont typeface="Times New Roman"/>
              <a:buChar char="●"/>
            </a:pPr>
            <a:r>
              <a:rPr lang="en-GB" sz="2800" b="0" i="0" u="none" strike="noStrike" cap="none" dirty="0">
                <a:solidFill>
                  <a:srgbClr val="000000"/>
                </a:solidFill>
                <a:latin typeface="Arial" panose="020B0604020202020204" pitchFamily="34" charset="0"/>
                <a:ea typeface="Times New Roman"/>
                <a:cs typeface="Arial" panose="020B0604020202020204" pitchFamily="34" charset="0"/>
                <a:sym typeface="Times New Roman"/>
              </a:rPr>
              <a:t>This study will explain the benefits of using CGM in older diabetic adults within the UK.</a:t>
            </a:r>
          </a:p>
          <a:p>
            <a:pPr marL="457200" marR="0" lvl="0" indent="-342900" algn="just" rtl="0">
              <a:lnSpc>
                <a:spcPct val="150000"/>
              </a:lnSpc>
              <a:spcBef>
                <a:spcPts val="0"/>
              </a:spcBef>
              <a:spcAft>
                <a:spcPts val="0"/>
              </a:spcAft>
              <a:buClr>
                <a:srgbClr val="000000"/>
              </a:buClr>
              <a:buSzPts val="1800"/>
              <a:buFont typeface="Times New Roman"/>
              <a:buChar char="●"/>
            </a:pPr>
            <a:r>
              <a:rPr lang="en-GB" sz="2800" b="0" i="0" u="none" strike="noStrike" cap="none" dirty="0">
                <a:solidFill>
                  <a:srgbClr val="000000"/>
                </a:solidFill>
                <a:latin typeface="Arial" panose="020B0604020202020204" pitchFamily="34" charset="0"/>
                <a:ea typeface="Times New Roman"/>
                <a:cs typeface="Arial" panose="020B0604020202020204" pitchFamily="34" charset="0"/>
                <a:sym typeface="Times New Roman"/>
              </a:rPr>
              <a:t>The results will help NHS primary care teams to improve how they integrate clinical workflows.</a:t>
            </a:r>
          </a:p>
          <a:p>
            <a:pPr marL="457200" marR="0" lvl="0" indent="-342900" algn="just" rtl="0">
              <a:lnSpc>
                <a:spcPct val="150000"/>
              </a:lnSpc>
              <a:spcBef>
                <a:spcPts val="0"/>
              </a:spcBef>
              <a:spcAft>
                <a:spcPts val="0"/>
              </a:spcAft>
              <a:buClr>
                <a:srgbClr val="000000"/>
              </a:buClr>
              <a:buSzPts val="1800"/>
              <a:buFont typeface="Times New Roman"/>
              <a:buChar char="●"/>
            </a:pPr>
            <a:r>
              <a:rPr lang="en-GB" sz="2800" b="0" i="0" u="none" strike="noStrike" cap="none" dirty="0">
                <a:solidFill>
                  <a:srgbClr val="000000"/>
                </a:solidFill>
                <a:latin typeface="Arial" panose="020B0604020202020204" pitchFamily="34" charset="0"/>
                <a:ea typeface="Times New Roman"/>
                <a:cs typeface="Arial" panose="020B0604020202020204" pitchFamily="34" charset="0"/>
                <a:sym typeface="Times New Roman"/>
              </a:rPr>
              <a:t>NHS primary care providers further optimise the integration of workflow in implementing CGM diabetes type 2 care (NHS England, 2025).</a:t>
            </a:r>
          </a:p>
        </p:txBody>
      </p:sp>
      <p:sp>
        <p:nvSpPr>
          <p:cNvPr id="15" name="Text Placeholder 14">
            <a:extLst>
              <a:ext uri="{FF2B5EF4-FFF2-40B4-BE49-F238E27FC236}">
                <a16:creationId xmlns:a16="http://schemas.microsoft.com/office/drawing/2014/main" id="{A70C907E-7905-7BDC-E66E-90047768310D}"/>
              </a:ext>
            </a:extLst>
          </p:cNvPr>
          <p:cNvSpPr>
            <a:spLocks noGrp="1"/>
          </p:cNvSpPr>
          <p:nvPr>
            <p:ph type="body" sz="quarter" idx="96"/>
          </p:nvPr>
        </p:nvSpPr>
        <p:spPr>
          <a:xfrm>
            <a:off x="428889" y="9471342"/>
            <a:ext cx="10038659" cy="6457323"/>
          </a:xfrm>
        </p:spPr>
        <p:txBody>
          <a:bodyPr/>
          <a:lstStyle/>
          <a:p>
            <a:pPr marL="571500" lvl="0" indent="-571500" algn="just">
              <a:lnSpc>
                <a:spcPct val="150000"/>
              </a:lnSpc>
              <a:buFont typeface="Wingdings" panose="05000000000000000000" pitchFamily="2" charset="2"/>
              <a:buChar char="Ø"/>
            </a:pPr>
            <a:r>
              <a:rPr lang="en-GB" sz="2800" dirty="0" err="1">
                <a:latin typeface="Arial" panose="020B0604020202020204" pitchFamily="34" charset="0"/>
                <a:cs typeface="Arial" panose="020B0604020202020204" pitchFamily="34" charset="0"/>
              </a:rPr>
              <a:t>Glycemic</a:t>
            </a:r>
            <a:r>
              <a:rPr lang="en-GB" sz="2800" dirty="0">
                <a:latin typeface="Arial" panose="020B0604020202020204" pitchFamily="34" charset="0"/>
                <a:cs typeface="Arial" panose="020B0604020202020204" pitchFamily="34" charset="0"/>
              </a:rPr>
              <a:t> control relies on HbA1c testing, reflecting 3-month averages (Tseng, 2023)</a:t>
            </a:r>
          </a:p>
          <a:p>
            <a:pPr marL="571500" lvl="0" indent="-571500" algn="just">
              <a:lnSpc>
                <a:spcPct val="150000"/>
              </a:lnSpc>
              <a:buFont typeface="Wingdings" panose="05000000000000000000" pitchFamily="2" charset="2"/>
              <a:buChar char="Ø"/>
            </a:pPr>
            <a:r>
              <a:rPr lang="en-GB" sz="2800" dirty="0">
                <a:latin typeface="Arial" panose="020B0604020202020204" pitchFamily="34" charset="0"/>
                <a:cs typeface="Arial" panose="020B0604020202020204" pitchFamily="34" charset="0"/>
              </a:rPr>
              <a:t>CGM data enables continuous behavioural feedback for self-management (</a:t>
            </a:r>
            <a:r>
              <a:rPr lang="en-GB" sz="2800" dirty="0" err="1">
                <a:latin typeface="Arial" panose="020B0604020202020204" pitchFamily="34" charset="0"/>
                <a:cs typeface="Arial" panose="020B0604020202020204" pitchFamily="34" charset="0"/>
              </a:rPr>
              <a:t>Avoke</a:t>
            </a:r>
            <a:r>
              <a:rPr lang="en-GB" sz="2800" dirty="0">
                <a:latin typeface="Arial" panose="020B0604020202020204" pitchFamily="34" charset="0"/>
                <a:cs typeface="Arial" panose="020B0604020202020204" pitchFamily="34" charset="0"/>
              </a:rPr>
              <a:t> et al., 2024)</a:t>
            </a:r>
          </a:p>
          <a:p>
            <a:pPr marL="571500" lvl="0" indent="-571500" algn="just">
              <a:lnSpc>
                <a:spcPct val="150000"/>
              </a:lnSpc>
              <a:buFont typeface="Wingdings" panose="05000000000000000000" pitchFamily="2" charset="2"/>
              <a:buChar char="Ø"/>
            </a:pPr>
            <a:r>
              <a:rPr lang="en-GB" sz="2800" dirty="0">
                <a:latin typeface="Arial" panose="020B0604020202020204" pitchFamily="34" charset="0"/>
                <a:cs typeface="Arial" panose="020B0604020202020204" pitchFamily="34" charset="0"/>
              </a:rPr>
              <a:t>Additionally, around 90% of the patients who have a diabetes diagnosis have type 2 diabetes mellitus in the UK (Diabetes UK, 2026)</a:t>
            </a:r>
          </a:p>
          <a:p>
            <a:pPr marL="571500" lvl="0" indent="-571500" algn="just">
              <a:lnSpc>
                <a:spcPct val="150000"/>
              </a:lnSpc>
              <a:buFont typeface="Wingdings" panose="05000000000000000000" pitchFamily="2" charset="2"/>
              <a:buChar char="Ø"/>
            </a:pPr>
            <a:r>
              <a:rPr lang="en-GB" sz="2800" dirty="0">
                <a:latin typeface="Arial" panose="020B0604020202020204" pitchFamily="34" charset="0"/>
                <a:cs typeface="Arial" panose="020B0604020202020204" pitchFamily="34" charset="0"/>
              </a:rPr>
              <a:t>NHS primary care is undergoing a digital transformation in diabetes care</a:t>
            </a:r>
          </a:p>
        </p:txBody>
      </p:sp>
      <p:sp>
        <p:nvSpPr>
          <p:cNvPr id="18" name="Text Placeholder 17">
            <a:extLst>
              <a:ext uri="{FF2B5EF4-FFF2-40B4-BE49-F238E27FC236}">
                <a16:creationId xmlns:a16="http://schemas.microsoft.com/office/drawing/2014/main" id="{9D21321E-1878-CD40-4AA6-3764E797EE11}"/>
              </a:ext>
            </a:extLst>
          </p:cNvPr>
          <p:cNvSpPr>
            <a:spLocks noGrp="1"/>
          </p:cNvSpPr>
          <p:nvPr>
            <p:ph type="body" sz="quarter" idx="153"/>
          </p:nvPr>
        </p:nvSpPr>
        <p:spPr>
          <a:xfrm>
            <a:off x="0" y="229448"/>
            <a:ext cx="43402127" cy="3139321"/>
          </a:xfrm>
        </p:spPr>
        <p:txBody>
          <a:bodyPr/>
          <a:lstStyle/>
          <a:p>
            <a:r>
              <a:rPr lang="en-US" sz="6600" dirty="0">
                <a:solidFill>
                  <a:schemeClr val="tx1"/>
                </a:solidFill>
                <a:latin typeface="Times New Roman" panose="02020603050405020304" pitchFamily="18" charset="0"/>
                <a:cs typeface="Times New Roman" panose="02020603050405020304" pitchFamily="18" charset="0"/>
              </a:rPr>
              <a:t>THE EFFECTIVENESS OF DIGITAL HEALTH INTERVENTIONS USING WEARABLE CONTINUOUS GLUCOSE MONITORS (CGMS) IN MANAGING TYPE 2 DIABETES MELLITUS WITHIN THE UK ADULT POPULATION : A SYSTEMATIC REVIEW</a:t>
            </a:r>
          </a:p>
        </p:txBody>
      </p:sp>
      <p:sp>
        <p:nvSpPr>
          <p:cNvPr id="19" name="TextBox 18">
            <a:extLst>
              <a:ext uri="{FF2B5EF4-FFF2-40B4-BE49-F238E27FC236}">
                <a16:creationId xmlns:a16="http://schemas.microsoft.com/office/drawing/2014/main" id="{5875ED09-4E4A-9E07-67CF-B667B77E48B3}"/>
              </a:ext>
            </a:extLst>
          </p:cNvPr>
          <p:cNvSpPr txBox="1"/>
          <p:nvPr/>
        </p:nvSpPr>
        <p:spPr>
          <a:xfrm>
            <a:off x="34209318" y="7315200"/>
            <a:ext cx="184731" cy="1415772"/>
          </a:xfrm>
          <a:prstGeom prst="rect">
            <a:avLst/>
          </a:prstGeom>
          <a:noFill/>
        </p:spPr>
        <p:txBody>
          <a:bodyPr wrap="none" rtlCol="0">
            <a:spAutoFit/>
          </a:bodyPr>
          <a:lstStyle/>
          <a:p>
            <a:endParaRPr lang="en-GB" dirty="0"/>
          </a:p>
        </p:txBody>
      </p:sp>
      <p:sp>
        <p:nvSpPr>
          <p:cNvPr id="17" name="TextBox 16"/>
          <p:cNvSpPr txBox="1"/>
          <p:nvPr/>
        </p:nvSpPr>
        <p:spPr>
          <a:xfrm>
            <a:off x="744224" y="23451695"/>
            <a:ext cx="9312217" cy="1951496"/>
          </a:xfrm>
          <a:prstGeom prst="rect">
            <a:avLst/>
          </a:prstGeom>
          <a:noFill/>
        </p:spPr>
        <p:txBody>
          <a:bodyPr wrap="square" rtlCol="0">
            <a:spAutoFit/>
          </a:bodyPr>
          <a:lstStyle/>
          <a:p>
            <a:pPr marL="0" lvl="0" indent="0" algn="ctr" rtl="0">
              <a:lnSpc>
                <a:spcPct val="150000"/>
              </a:lnSpc>
              <a:spcBef>
                <a:spcPts val="0"/>
              </a:spcBef>
              <a:spcAft>
                <a:spcPts val="0"/>
              </a:spcAft>
              <a:buNone/>
            </a:pPr>
            <a:r>
              <a:rPr lang="en-GB" sz="2800" b="1" dirty="0">
                <a:solidFill>
                  <a:schemeClr val="dk1"/>
                </a:solidFill>
                <a:latin typeface="Arial" panose="020B0604020202020204" pitchFamily="34" charset="0"/>
                <a:cs typeface="Arial" panose="020B0604020202020204" pitchFamily="34" charset="0"/>
              </a:rPr>
              <a:t>Figure 1: Factors of Optimising Continuous Glucose Monitoring Adoption </a:t>
            </a:r>
          </a:p>
          <a:p>
            <a:pPr marL="0" lvl="0" indent="0" algn="ctr" rtl="0">
              <a:lnSpc>
                <a:spcPct val="150000"/>
              </a:lnSpc>
              <a:spcBef>
                <a:spcPts val="0"/>
              </a:spcBef>
              <a:spcAft>
                <a:spcPts val="0"/>
              </a:spcAft>
              <a:buNone/>
            </a:pPr>
            <a:r>
              <a:rPr lang="en-GB" sz="2800" dirty="0">
                <a:solidFill>
                  <a:schemeClr val="dk1"/>
                </a:solidFill>
                <a:latin typeface="Arial" panose="020B0604020202020204" pitchFamily="34" charset="0"/>
                <a:cs typeface="Arial" panose="020B0604020202020204" pitchFamily="34" charset="0"/>
              </a:rPr>
              <a:t>(Source: </a:t>
            </a:r>
            <a:r>
              <a:rPr lang="en-GB" sz="2800" dirty="0" err="1">
                <a:solidFill>
                  <a:schemeClr val="dk1"/>
                </a:solidFill>
                <a:latin typeface="Arial" panose="020B0604020202020204" pitchFamily="34" charset="0"/>
                <a:cs typeface="Arial" panose="020B0604020202020204" pitchFamily="34" charset="0"/>
              </a:rPr>
              <a:t>Kesavadev</a:t>
            </a:r>
            <a:r>
              <a:rPr lang="en-GB" sz="2800" dirty="0">
                <a:solidFill>
                  <a:schemeClr val="dk1"/>
                </a:solidFill>
                <a:latin typeface="Arial" panose="020B0604020202020204" pitchFamily="34" charset="0"/>
                <a:cs typeface="Arial" panose="020B0604020202020204" pitchFamily="34" charset="0"/>
              </a:rPr>
              <a:t> </a:t>
            </a:r>
            <a:r>
              <a:rPr lang="en-GB" sz="2800" i="1" dirty="0">
                <a:solidFill>
                  <a:schemeClr val="dk1"/>
                </a:solidFill>
                <a:latin typeface="Arial" panose="020B0604020202020204" pitchFamily="34" charset="0"/>
                <a:cs typeface="Arial" panose="020B0604020202020204" pitchFamily="34" charset="0"/>
              </a:rPr>
              <a:t>et al.</a:t>
            </a:r>
            <a:r>
              <a:rPr lang="en-GB" sz="2800" dirty="0">
                <a:solidFill>
                  <a:schemeClr val="dk1"/>
                </a:solidFill>
                <a:latin typeface="Arial" panose="020B0604020202020204" pitchFamily="34" charset="0"/>
                <a:cs typeface="Arial" panose="020B0604020202020204" pitchFamily="34" charset="0"/>
              </a:rPr>
              <a:t> 2026)</a:t>
            </a:r>
            <a:endParaRPr lang="en-GB" sz="3600" dirty="0">
              <a:latin typeface="Arial" panose="020B0604020202020204" pitchFamily="34" charset="0"/>
              <a:cs typeface="Arial" panose="020B0604020202020204" pitchFamily="34" charset="0"/>
            </a:endParaRPr>
          </a:p>
        </p:txBody>
      </p:sp>
      <p:sp>
        <p:nvSpPr>
          <p:cNvPr id="21" name="Text Placeholder 7">
            <a:extLst>
              <a:ext uri="{FF2B5EF4-FFF2-40B4-BE49-F238E27FC236}">
                <a16:creationId xmlns:a16="http://schemas.microsoft.com/office/drawing/2014/main" id="{F39F00D5-5C38-D6F2-6606-6A41E051B19F}"/>
              </a:ext>
            </a:extLst>
          </p:cNvPr>
          <p:cNvSpPr>
            <a:spLocks noGrp="1"/>
          </p:cNvSpPr>
          <p:nvPr>
            <p:ph type="body" sz="quarter" idx="24"/>
          </p:nvPr>
        </p:nvSpPr>
        <p:spPr>
          <a:xfrm>
            <a:off x="11618560" y="13176737"/>
            <a:ext cx="9720135" cy="8777391"/>
          </a:xfrm>
        </p:spPr>
        <p:txBody>
          <a:bodyPr/>
          <a:lstStyle/>
          <a:p>
            <a:pPr>
              <a:lnSpc>
                <a:spcPct val="150000"/>
              </a:lnSpc>
            </a:pPr>
            <a:r>
              <a:rPr lang="en-GB" sz="3600" dirty="0">
                <a:latin typeface="Arial" panose="020B0604020202020204" pitchFamily="34" charset="0"/>
                <a:ea typeface="Arial" panose="020B0604020202020204" pitchFamily="34" charset="0"/>
                <a:cs typeface="Arial" panose="020B0604020202020204" pitchFamily="34" charset="0"/>
              </a:rPr>
              <a:t>Prevalence</a:t>
            </a:r>
            <a:endParaRPr lang="en-GB" sz="2800" dirty="0">
              <a:latin typeface="Arial" panose="020B0604020202020204" pitchFamily="34" charset="0"/>
              <a:ea typeface="Arial" panose="020B0604020202020204" pitchFamily="34" charset="0"/>
              <a:cs typeface="Arial" panose="020B0604020202020204" pitchFamily="34" charset="0"/>
            </a:endParaRPr>
          </a:p>
          <a:p>
            <a:pPr marL="457200" lvl="0" indent="-457200" algn="just">
              <a:lnSpc>
                <a:spcPct val="150000"/>
              </a:lnSpc>
              <a:buFont typeface="Arial" panose="020B0604020202020204" pitchFamily="34" charset="0"/>
              <a:buChar char="•"/>
            </a:pPr>
            <a:r>
              <a:rPr lang="en-US" sz="2800" b="0" u="none" dirty="0">
                <a:latin typeface="Arial" panose="020B0604020202020204" pitchFamily="34" charset="0"/>
                <a:cs typeface="Arial" panose="020B0604020202020204" pitchFamily="34" charset="0"/>
              </a:rPr>
              <a:t>Nearly 50% of global diabetes cases occur in older adults (Yu et al., 2025)</a:t>
            </a:r>
          </a:p>
          <a:p>
            <a:pPr marL="457200" lvl="0" indent="-457200" algn="just">
              <a:lnSpc>
                <a:spcPct val="150000"/>
              </a:lnSpc>
              <a:buFont typeface="Arial" panose="020B0604020202020204" pitchFamily="34" charset="0"/>
              <a:buChar char="•"/>
            </a:pPr>
            <a:r>
              <a:rPr lang="en-US" sz="2800" b="0" u="none" dirty="0">
                <a:latin typeface="Arial" panose="020B0604020202020204" pitchFamily="34" charset="0"/>
                <a:cs typeface="Arial" panose="020B0604020202020204" pitchFamily="34" charset="0"/>
              </a:rPr>
              <a:t>Global diabetes cases rose from 200 million to 830 million</a:t>
            </a:r>
            <a:r>
              <a:rPr lang="gu-IN" sz="2800" b="0" u="none" dirty="0">
                <a:latin typeface="Arial" panose="020B0604020202020204" pitchFamily="34" charset="0"/>
                <a:cs typeface="Arial" panose="020B0604020202020204" pitchFamily="34" charset="0"/>
              </a:rPr>
              <a:t> </a:t>
            </a:r>
            <a:r>
              <a:rPr lang="en-GB" sz="2800" b="0" u="none" dirty="0">
                <a:latin typeface="Arial" panose="020B0604020202020204" pitchFamily="34" charset="0"/>
                <a:cs typeface="Arial" panose="020B0604020202020204" pitchFamily="34" charset="0"/>
              </a:rPr>
              <a:t>between 1990 and 2022.</a:t>
            </a:r>
            <a:r>
              <a:rPr lang="en-US" sz="2800" b="0" u="none" dirty="0">
                <a:latin typeface="Arial" panose="020B0604020202020204" pitchFamily="34" charset="0"/>
                <a:cs typeface="Arial" panose="020B0604020202020204" pitchFamily="34" charset="0"/>
              </a:rPr>
              <a:t> (WHO, 2026)</a:t>
            </a:r>
          </a:p>
          <a:p>
            <a:pPr marL="457200" lvl="0" indent="-457200" algn="just">
              <a:lnSpc>
                <a:spcPct val="150000"/>
              </a:lnSpc>
              <a:buFont typeface="Arial" panose="020B0604020202020204" pitchFamily="34" charset="0"/>
              <a:buChar char="•"/>
            </a:pPr>
            <a:r>
              <a:rPr lang="en-US" sz="2800" b="0" u="none" dirty="0">
                <a:latin typeface="Arial" panose="020B0604020202020204" pitchFamily="34" charset="0"/>
                <a:cs typeface="Arial" panose="020B0604020202020204" pitchFamily="34" charset="0"/>
              </a:rPr>
              <a:t>Around 6 million people were estimated to be living within diabetes in the UK in 2025-2026. (Diabetes UK, 2026)</a:t>
            </a:r>
          </a:p>
          <a:p>
            <a:pPr marL="457200" lvl="0" indent="-457200" algn="just">
              <a:lnSpc>
                <a:spcPct val="150000"/>
              </a:lnSpc>
              <a:buFont typeface="Arial" panose="020B0604020202020204" pitchFamily="34" charset="0"/>
              <a:buChar char="•"/>
            </a:pPr>
            <a:r>
              <a:rPr lang="en-US" sz="2800" b="0" u="none" dirty="0">
                <a:latin typeface="Arial" panose="020B0604020202020204" pitchFamily="34" charset="0"/>
                <a:cs typeface="Arial" panose="020B0604020202020204" pitchFamily="34" charset="0"/>
              </a:rPr>
              <a:t>The prevalence of diagnoses has increased with age by 15% within the age group 65-74 and 16% in the age group above age 75 (Digital NHS.UK, 2026).</a:t>
            </a:r>
          </a:p>
          <a:p>
            <a:pPr marL="457200" lvl="0" indent="-457200" algn="just">
              <a:lnSpc>
                <a:spcPct val="150000"/>
              </a:lnSpc>
              <a:buFont typeface="Arial" panose="020B0604020202020204" pitchFamily="34" charset="0"/>
              <a:buChar char="•"/>
            </a:pPr>
            <a:r>
              <a:rPr lang="en-US" sz="2800" b="0" u="none" dirty="0">
                <a:latin typeface="Arial" panose="020B0604020202020204" pitchFamily="34" charset="0"/>
                <a:cs typeface="Arial" panose="020B0604020202020204" pitchFamily="34" charset="0"/>
              </a:rPr>
              <a:t>The population has a disproportionate amount of diabetes-related burden on the NHS, estimated at around £10.7 billion per year (NHS England, 2025).</a:t>
            </a:r>
          </a:p>
        </p:txBody>
      </p:sp>
      <p:pic>
        <p:nvPicPr>
          <p:cNvPr id="24" name="Google Shape;120;p3">
            <a:extLst>
              <a:ext uri="{FF2B5EF4-FFF2-40B4-BE49-F238E27FC236}">
                <a16:creationId xmlns:a16="http://schemas.microsoft.com/office/drawing/2014/main" id="{9E76A8B4-76DB-49F3-A35B-87059D645E8C}"/>
              </a:ext>
            </a:extLst>
          </p:cNvPr>
          <p:cNvPicPr preferRelativeResize="0"/>
          <p:nvPr/>
        </p:nvPicPr>
        <p:blipFill>
          <a:blip r:embed="rId3">
            <a:alphaModFix/>
          </a:blip>
          <a:stretch>
            <a:fillRect/>
          </a:stretch>
        </p:blipFill>
        <p:spPr>
          <a:xfrm>
            <a:off x="792109" y="16082310"/>
            <a:ext cx="9312217" cy="7044389"/>
          </a:xfrm>
          <a:prstGeom prst="rect">
            <a:avLst/>
          </a:prstGeom>
          <a:noFill/>
          <a:ln w="76200">
            <a:solidFill>
              <a:schemeClr val="tx1"/>
            </a:solidFill>
          </a:ln>
        </p:spPr>
      </p:pic>
      <p:pic>
        <p:nvPicPr>
          <p:cNvPr id="25" name="Google Shape;137;p21">
            <a:extLst>
              <a:ext uri="{FF2B5EF4-FFF2-40B4-BE49-F238E27FC236}">
                <a16:creationId xmlns:a16="http://schemas.microsoft.com/office/drawing/2014/main" id="{14D53465-1914-4572-BF22-74A4B017D8A6}"/>
              </a:ext>
            </a:extLst>
          </p:cNvPr>
          <p:cNvPicPr preferRelativeResize="0"/>
          <p:nvPr/>
        </p:nvPicPr>
        <p:blipFill>
          <a:blip r:embed="rId4">
            <a:alphaModFix/>
          </a:blip>
          <a:stretch>
            <a:fillRect/>
          </a:stretch>
        </p:blipFill>
        <p:spPr>
          <a:xfrm>
            <a:off x="11722566" y="4857505"/>
            <a:ext cx="9419455" cy="6362577"/>
          </a:xfrm>
          <a:prstGeom prst="rect">
            <a:avLst/>
          </a:prstGeom>
          <a:noFill/>
          <a:ln w="28575" cap="flat" cmpd="sng">
            <a:solidFill>
              <a:srgbClr val="000000"/>
            </a:solidFill>
            <a:prstDash val="solid"/>
            <a:miter lim="8000"/>
            <a:headEnd type="none" w="sm" len="sm"/>
            <a:tailEnd type="none" w="sm" len="sm"/>
          </a:ln>
        </p:spPr>
      </p:pic>
      <p:sp>
        <p:nvSpPr>
          <p:cNvPr id="27" name="Google Shape;136;p21">
            <a:extLst>
              <a:ext uri="{FF2B5EF4-FFF2-40B4-BE49-F238E27FC236}">
                <a16:creationId xmlns:a16="http://schemas.microsoft.com/office/drawing/2014/main" id="{63E07D27-AF2D-47DE-AC2C-F8E6A1368D61}"/>
              </a:ext>
            </a:extLst>
          </p:cNvPr>
          <p:cNvSpPr txBox="1"/>
          <p:nvPr/>
        </p:nvSpPr>
        <p:spPr>
          <a:xfrm>
            <a:off x="11482563" y="11258960"/>
            <a:ext cx="9899459" cy="2123628"/>
          </a:xfrm>
          <a:prstGeom prst="rect">
            <a:avLst/>
          </a:prstGeom>
          <a:noFill/>
          <a:ln>
            <a:noFill/>
          </a:ln>
        </p:spPr>
        <p:txBody>
          <a:bodyPr spcFirstLastPara="1" wrap="square" lIns="91425" tIns="91425" rIns="91425" bIns="91425" anchor="t" anchorCtr="0">
            <a:spAutoFit/>
          </a:bodyPr>
          <a:lstStyle/>
          <a:p>
            <a:pPr marL="0" lvl="0" indent="0" algn="ctr" rtl="0">
              <a:lnSpc>
                <a:spcPct val="150000"/>
              </a:lnSpc>
              <a:spcBef>
                <a:spcPts val="0"/>
              </a:spcBef>
              <a:spcAft>
                <a:spcPts val="0"/>
              </a:spcAft>
              <a:buNone/>
            </a:pPr>
            <a:r>
              <a:rPr lang="en-US" sz="2800" b="1" dirty="0">
                <a:solidFill>
                  <a:schemeClr val="dk1"/>
                </a:solidFill>
                <a:latin typeface="Arial" panose="020B0604020202020204" pitchFamily="34" charset="0"/>
                <a:cs typeface="Arial" panose="020B0604020202020204" pitchFamily="34" charset="0"/>
              </a:rPr>
              <a:t>Figure 2: Prevalence of diabetes by age in the UK, With data collected between January 2024 and Spring 2025</a:t>
            </a:r>
            <a:endParaRPr sz="2800" b="1" dirty="0">
              <a:solidFill>
                <a:schemeClr val="dk1"/>
              </a:solidFill>
              <a:latin typeface="Arial" panose="020B0604020202020204" pitchFamily="34" charset="0"/>
              <a:cs typeface="Arial" panose="020B0604020202020204" pitchFamily="34" charset="0"/>
            </a:endParaRPr>
          </a:p>
          <a:p>
            <a:pPr marL="0" lvl="0" indent="0" algn="ctr" rtl="0">
              <a:lnSpc>
                <a:spcPct val="150000"/>
              </a:lnSpc>
              <a:spcBef>
                <a:spcPts val="0"/>
              </a:spcBef>
              <a:spcAft>
                <a:spcPts val="0"/>
              </a:spcAft>
              <a:buNone/>
            </a:pPr>
            <a:r>
              <a:rPr lang="en-US" sz="2800" dirty="0">
                <a:solidFill>
                  <a:schemeClr val="dk1"/>
                </a:solidFill>
                <a:latin typeface="Arial" panose="020B0604020202020204" pitchFamily="34" charset="0"/>
                <a:cs typeface="Arial" panose="020B0604020202020204" pitchFamily="34" charset="0"/>
              </a:rPr>
              <a:t>(Source: Digital NHS.UK, 2026)</a:t>
            </a:r>
          </a:p>
        </p:txBody>
      </p:sp>
      <p:pic>
        <p:nvPicPr>
          <p:cNvPr id="28" name="Google Shape;152;p4">
            <a:extLst>
              <a:ext uri="{FF2B5EF4-FFF2-40B4-BE49-F238E27FC236}">
                <a16:creationId xmlns:a16="http://schemas.microsoft.com/office/drawing/2014/main" id="{5A98B41A-5D99-4652-A783-5C968524C0D2}"/>
              </a:ext>
            </a:extLst>
          </p:cNvPr>
          <p:cNvPicPr preferRelativeResize="0"/>
          <p:nvPr/>
        </p:nvPicPr>
        <p:blipFill rotWithShape="1">
          <a:blip r:embed="rId5">
            <a:alphaModFix/>
          </a:blip>
          <a:srcRect/>
          <a:stretch/>
        </p:blipFill>
        <p:spPr>
          <a:xfrm>
            <a:off x="22717796" y="4777752"/>
            <a:ext cx="9488209" cy="9122682"/>
          </a:xfrm>
          <a:prstGeom prst="rect">
            <a:avLst/>
          </a:prstGeom>
          <a:noFill/>
          <a:ln>
            <a:noFill/>
          </a:ln>
        </p:spPr>
      </p:pic>
      <p:sp>
        <p:nvSpPr>
          <p:cNvPr id="29" name="Google Shape;153;p4">
            <a:extLst>
              <a:ext uri="{FF2B5EF4-FFF2-40B4-BE49-F238E27FC236}">
                <a16:creationId xmlns:a16="http://schemas.microsoft.com/office/drawing/2014/main" id="{6C2CFC57-3EB9-4FAC-A6D9-6469FEC459D1}"/>
              </a:ext>
            </a:extLst>
          </p:cNvPr>
          <p:cNvSpPr txBox="1"/>
          <p:nvPr/>
        </p:nvSpPr>
        <p:spPr>
          <a:xfrm>
            <a:off x="22566384" y="14145240"/>
            <a:ext cx="9791031" cy="1477297"/>
          </a:xfrm>
          <a:prstGeom prst="rect">
            <a:avLst/>
          </a:prstGeom>
          <a:noFill/>
          <a:ln>
            <a:noFill/>
          </a:ln>
        </p:spPr>
        <p:txBody>
          <a:bodyPr spcFirstLastPara="1" wrap="square" lIns="91425" tIns="91425" rIns="91425" bIns="91425" anchor="t" anchorCtr="0">
            <a:spAutoFit/>
          </a:bodyPr>
          <a:lstStyle/>
          <a:p>
            <a:pPr marL="0" lvl="0" indent="0" algn="ctr" rtl="0">
              <a:lnSpc>
                <a:spcPct val="150000"/>
              </a:lnSpc>
              <a:spcBef>
                <a:spcPts val="0"/>
              </a:spcBef>
              <a:spcAft>
                <a:spcPts val="0"/>
              </a:spcAft>
              <a:buNone/>
            </a:pPr>
            <a:r>
              <a:rPr lang="en-US" sz="2800" b="1" dirty="0">
                <a:solidFill>
                  <a:schemeClr val="dk1"/>
                </a:solidFill>
                <a:latin typeface="Arial" panose="020B0604020202020204" pitchFamily="34" charset="0"/>
                <a:cs typeface="Arial" panose="020B0604020202020204" pitchFamily="34" charset="0"/>
              </a:rPr>
              <a:t>Figure 3: AIC and estimated average glucose levels</a:t>
            </a:r>
            <a:endParaRPr sz="2800" b="1" dirty="0">
              <a:solidFill>
                <a:schemeClr val="dk1"/>
              </a:solidFill>
              <a:latin typeface="Arial" panose="020B0604020202020204" pitchFamily="34" charset="0"/>
              <a:cs typeface="Arial" panose="020B0604020202020204" pitchFamily="34" charset="0"/>
            </a:endParaRPr>
          </a:p>
          <a:p>
            <a:pPr marL="0" lvl="0" indent="0" algn="ctr" rtl="0">
              <a:lnSpc>
                <a:spcPct val="150000"/>
              </a:lnSpc>
              <a:spcBef>
                <a:spcPts val="0"/>
              </a:spcBef>
              <a:spcAft>
                <a:spcPts val="0"/>
              </a:spcAft>
              <a:buNone/>
            </a:pPr>
            <a:r>
              <a:rPr lang="en-US" sz="2800" dirty="0">
                <a:solidFill>
                  <a:schemeClr val="dk1"/>
                </a:solidFill>
                <a:latin typeface="Arial" panose="020B0604020202020204" pitchFamily="34" charset="0"/>
                <a:cs typeface="Arial" panose="020B0604020202020204" pitchFamily="34" charset="0"/>
              </a:rPr>
              <a:t>(Source: Cleveland Clinic, 2022)</a:t>
            </a:r>
            <a:endParaRPr sz="4400" dirty="0">
              <a:latin typeface="Arial" panose="020B0604020202020204" pitchFamily="34" charset="0"/>
              <a:cs typeface="Arial" panose="020B0604020202020204" pitchFamily="34" charset="0"/>
            </a:endParaRPr>
          </a:p>
        </p:txBody>
      </p:sp>
      <p:sp>
        <p:nvSpPr>
          <p:cNvPr id="30" name="Google Shape;149;p4">
            <a:extLst>
              <a:ext uri="{FF2B5EF4-FFF2-40B4-BE49-F238E27FC236}">
                <a16:creationId xmlns:a16="http://schemas.microsoft.com/office/drawing/2014/main" id="{9C3C3E15-DAE6-4369-A4AD-C8C5957F5D87}"/>
              </a:ext>
            </a:extLst>
          </p:cNvPr>
          <p:cNvSpPr txBox="1"/>
          <p:nvPr/>
        </p:nvSpPr>
        <p:spPr>
          <a:xfrm>
            <a:off x="13778228" y="22280313"/>
            <a:ext cx="5453312" cy="846386"/>
          </a:xfrm>
          <a:prstGeom prst="rect">
            <a:avLst/>
          </a:prstGeom>
          <a:noFill/>
          <a:ln>
            <a:noFill/>
          </a:ln>
        </p:spPr>
        <p:txBody>
          <a:bodyPr spcFirstLastPara="1" wrap="square" lIns="0" tIns="0" rIns="0" bIns="0" anchor="t" anchorCtr="0">
            <a:spAutoFit/>
          </a:bodyPr>
          <a:lstStyle/>
          <a:p>
            <a:pPr marL="0" marR="0" lvl="0" indent="0" algn="ctr" rtl="0">
              <a:lnSpc>
                <a:spcPct val="125008"/>
              </a:lnSpc>
              <a:spcBef>
                <a:spcPts val="0"/>
              </a:spcBef>
              <a:spcAft>
                <a:spcPts val="0"/>
              </a:spcAft>
              <a:buClr>
                <a:srgbClr val="000000"/>
              </a:buClr>
              <a:buSzPts val="2999"/>
              <a:buFont typeface="Arial"/>
              <a:buNone/>
            </a:pPr>
            <a:r>
              <a:rPr lang="en-US" sz="4400" b="1" i="0" u="sng" strike="noStrike" cap="none" dirty="0">
                <a:latin typeface="Arial" panose="020B0604020202020204" pitchFamily="34" charset="0"/>
                <a:ea typeface="Times"/>
                <a:cs typeface="Arial" panose="020B0604020202020204" pitchFamily="34" charset="0"/>
                <a:sym typeface="Times"/>
              </a:rPr>
              <a:t>Rationale </a:t>
            </a:r>
            <a:endParaRPr lang="en-US" sz="2400" b="1" i="0" u="sng" strike="noStrike" cap="none" dirty="0">
              <a:latin typeface="Arial" panose="020B0604020202020204" pitchFamily="34" charset="0"/>
              <a:ea typeface="Arial"/>
              <a:cs typeface="Arial" panose="020B0604020202020204" pitchFamily="34" charset="0"/>
              <a:sym typeface="Arial"/>
            </a:endParaRPr>
          </a:p>
        </p:txBody>
      </p:sp>
      <p:sp>
        <p:nvSpPr>
          <p:cNvPr id="31" name="TextBox 30">
            <a:extLst>
              <a:ext uri="{FF2B5EF4-FFF2-40B4-BE49-F238E27FC236}">
                <a16:creationId xmlns:a16="http://schemas.microsoft.com/office/drawing/2014/main" id="{1A7AB0EA-6949-4B94-821F-21493FA3D09F}"/>
              </a:ext>
            </a:extLst>
          </p:cNvPr>
          <p:cNvSpPr txBox="1"/>
          <p:nvPr/>
        </p:nvSpPr>
        <p:spPr>
          <a:xfrm>
            <a:off x="33514175" y="4777752"/>
            <a:ext cx="9597152" cy="3244158"/>
          </a:xfrm>
          <a:prstGeom prst="rect">
            <a:avLst/>
          </a:prstGeom>
          <a:noFill/>
        </p:spPr>
        <p:txBody>
          <a:bodyPr wrap="square" rtlCol="0">
            <a:spAutoFit/>
          </a:bodyPr>
          <a:lstStyle/>
          <a:p>
            <a:pPr lvl="0" algn="ctr">
              <a:lnSpc>
                <a:spcPct val="150000"/>
              </a:lnSpc>
            </a:pPr>
            <a:r>
              <a:rPr lang="en-GB" sz="2800" b="1" i="1" u="sng" dirty="0">
                <a:latin typeface="Arial" panose="020B0604020202020204" pitchFamily="34" charset="0"/>
                <a:cs typeface="Arial" panose="020B0604020202020204" pitchFamily="34" charset="0"/>
              </a:rPr>
              <a:t>Question </a:t>
            </a:r>
          </a:p>
          <a:p>
            <a:pPr algn="just">
              <a:lnSpc>
                <a:spcPct val="150000"/>
              </a:lnSpc>
            </a:pPr>
            <a:r>
              <a:rPr lang="en-US" sz="2800" b="0" i="0" u="none" strike="noStrike" cap="none" dirty="0">
                <a:solidFill>
                  <a:srgbClr val="000000"/>
                </a:solidFill>
                <a:latin typeface="Arial" panose="020B0604020202020204" pitchFamily="34" charset="0"/>
                <a:ea typeface="Times New Roman"/>
                <a:cs typeface="Arial" panose="020B0604020202020204" pitchFamily="34" charset="0"/>
                <a:sym typeface="Times New Roman"/>
              </a:rPr>
              <a:t>What specific improvement in glycemic outcomes, including HbA1c reductions and time-in-range, is demonstrated in secondary data for older adults aged over 65 </a:t>
            </a:r>
            <a:r>
              <a:rPr lang="en-US" sz="2800" b="0" i="0" u="none" strike="noStrike" cap="none" dirty="0" err="1">
                <a:solidFill>
                  <a:srgbClr val="000000"/>
                </a:solidFill>
                <a:latin typeface="Arial" panose="020B0604020202020204" pitchFamily="34" charset="0"/>
                <a:ea typeface="Times New Roman"/>
                <a:cs typeface="Arial" panose="020B0604020202020204" pitchFamily="34" charset="0"/>
                <a:sym typeface="Times New Roman"/>
              </a:rPr>
              <a:t>utilising</a:t>
            </a:r>
            <a:r>
              <a:rPr lang="en-US" sz="2800" b="0" i="0" u="none" strike="noStrike" cap="none" dirty="0">
                <a:solidFill>
                  <a:srgbClr val="000000"/>
                </a:solidFill>
                <a:latin typeface="Arial" panose="020B0604020202020204" pitchFamily="34" charset="0"/>
                <a:ea typeface="Times New Roman"/>
                <a:cs typeface="Arial" panose="020B0604020202020204" pitchFamily="34" charset="0"/>
                <a:sym typeface="Times New Roman"/>
              </a:rPr>
              <a:t> CGMs in the UK?</a:t>
            </a:r>
            <a:endParaRPr lang="en-US" sz="2800" b="0" i="0" u="none" strike="noStrike" cap="none" dirty="0">
              <a:solidFill>
                <a:srgbClr val="000000"/>
              </a:solidFill>
              <a:latin typeface="Arial" panose="020B0604020202020204" pitchFamily="34" charset="0"/>
              <a:ea typeface="Arial"/>
              <a:cs typeface="Arial" panose="020B0604020202020204" pitchFamily="34" charset="0"/>
              <a:sym typeface="Arial"/>
            </a:endParaRPr>
          </a:p>
        </p:txBody>
      </p:sp>
      <p:sp>
        <p:nvSpPr>
          <p:cNvPr id="32" name="TextBox 31">
            <a:extLst>
              <a:ext uri="{FF2B5EF4-FFF2-40B4-BE49-F238E27FC236}">
                <a16:creationId xmlns:a16="http://schemas.microsoft.com/office/drawing/2014/main" id="{26934C34-4CEA-4582-949B-1F45638645AF}"/>
              </a:ext>
            </a:extLst>
          </p:cNvPr>
          <p:cNvSpPr txBox="1"/>
          <p:nvPr/>
        </p:nvSpPr>
        <p:spPr>
          <a:xfrm>
            <a:off x="33208689" y="13746422"/>
            <a:ext cx="10029985" cy="17543264"/>
          </a:xfrm>
          <a:prstGeom prst="rect">
            <a:avLst/>
          </a:prstGeom>
          <a:noFill/>
        </p:spPr>
        <p:txBody>
          <a:bodyPr wrap="square" rtlCol="0">
            <a:spAutoFit/>
          </a:bodyPr>
          <a:lstStyle/>
          <a:p>
            <a:pPr algn="ctr"/>
            <a:r>
              <a:rPr lang="en-US" sz="2800" b="1" dirty="0">
                <a:latin typeface="Arial" panose="020B0604020202020204" pitchFamily="34" charset="0"/>
                <a:cs typeface="Arial" panose="020B0604020202020204" pitchFamily="34" charset="0"/>
              </a:rPr>
              <a:t>References</a:t>
            </a:r>
          </a:p>
          <a:p>
            <a:pPr marL="571500" lvl="0" indent="-571500" algn="just" rtl="0">
              <a:lnSpc>
                <a:spcPct val="150000"/>
              </a:lnSpc>
              <a:spcBef>
                <a:spcPts val="0"/>
              </a:spcBef>
              <a:spcAft>
                <a:spcPts val="0"/>
              </a:spcAft>
              <a:buClr>
                <a:schemeClr val="dk1"/>
              </a:buClr>
              <a:buSzPts val="1100"/>
              <a:buFont typeface="Arial" panose="020B0604020202020204" pitchFamily="34" charset="0"/>
              <a:buChar char="•"/>
            </a:pPr>
            <a:r>
              <a:rPr lang="en-US" sz="1400" dirty="0">
                <a:solidFill>
                  <a:schemeClr val="dk1"/>
                </a:solidFill>
                <a:latin typeface="Arial" panose="020B0604020202020204" pitchFamily="34" charset="0"/>
                <a:ea typeface="Times New Roman"/>
                <a:cs typeface="Arial" panose="020B0604020202020204" pitchFamily="34" charset="0"/>
                <a:sym typeface="Times New Roman"/>
              </a:rPr>
              <a:t>Al-</a:t>
            </a:r>
            <a:r>
              <a:rPr lang="en-US" sz="1400" dirty="0" err="1">
                <a:solidFill>
                  <a:schemeClr val="dk1"/>
                </a:solidFill>
                <a:latin typeface="Arial" panose="020B0604020202020204" pitchFamily="34" charset="0"/>
                <a:ea typeface="Times New Roman"/>
                <a:cs typeface="Arial" panose="020B0604020202020204" pitchFamily="34" charset="0"/>
                <a:sym typeface="Times New Roman"/>
              </a:rPr>
              <a:t>Azayzih</a:t>
            </a:r>
            <a:r>
              <a:rPr lang="en-US" sz="1400" dirty="0">
                <a:solidFill>
                  <a:schemeClr val="dk1"/>
                </a:solidFill>
                <a:latin typeface="Arial" panose="020B0604020202020204" pitchFamily="34" charset="0"/>
                <a:ea typeface="Times New Roman"/>
                <a:cs typeface="Arial" panose="020B0604020202020204" pitchFamily="34" charset="0"/>
                <a:sym typeface="Times New Roman"/>
              </a:rPr>
              <a:t>, A., Kanaan, R.J., </a:t>
            </a:r>
            <a:r>
              <a:rPr lang="en-US" sz="1400" dirty="0" err="1">
                <a:solidFill>
                  <a:schemeClr val="dk1"/>
                </a:solidFill>
                <a:latin typeface="Arial" panose="020B0604020202020204" pitchFamily="34" charset="0"/>
                <a:ea typeface="Times New Roman"/>
                <a:cs typeface="Arial" panose="020B0604020202020204" pitchFamily="34" charset="0"/>
                <a:sym typeface="Times New Roman"/>
              </a:rPr>
              <a:t>Altawalbeh</a:t>
            </a:r>
            <a:r>
              <a:rPr lang="en-US" sz="1400" dirty="0">
                <a:solidFill>
                  <a:schemeClr val="dk1"/>
                </a:solidFill>
                <a:latin typeface="Arial" panose="020B0604020202020204" pitchFamily="34" charset="0"/>
                <a:ea typeface="Times New Roman"/>
                <a:cs typeface="Arial" panose="020B0604020202020204" pitchFamily="34" charset="0"/>
                <a:sym typeface="Times New Roman"/>
              </a:rPr>
              <a:t>, S.M., </a:t>
            </a:r>
            <a:r>
              <a:rPr lang="en-US" sz="1400" dirty="0" err="1">
                <a:solidFill>
                  <a:schemeClr val="dk1"/>
                </a:solidFill>
                <a:latin typeface="Arial" panose="020B0604020202020204" pitchFamily="34" charset="0"/>
                <a:ea typeface="Times New Roman"/>
                <a:cs typeface="Arial" panose="020B0604020202020204" pitchFamily="34" charset="0"/>
                <a:sym typeface="Times New Roman"/>
              </a:rPr>
              <a:t>Alzoubi</a:t>
            </a:r>
            <a:r>
              <a:rPr lang="en-US" sz="1400" dirty="0">
                <a:solidFill>
                  <a:schemeClr val="dk1"/>
                </a:solidFill>
                <a:latin typeface="Arial" panose="020B0604020202020204" pitchFamily="34" charset="0"/>
                <a:ea typeface="Times New Roman"/>
                <a:cs typeface="Arial" panose="020B0604020202020204" pitchFamily="34" charset="0"/>
                <a:sym typeface="Times New Roman"/>
              </a:rPr>
              <a:t>, K.H., </a:t>
            </a:r>
            <a:r>
              <a:rPr lang="en-US" sz="1400" dirty="0" err="1">
                <a:solidFill>
                  <a:schemeClr val="dk1"/>
                </a:solidFill>
                <a:latin typeface="Arial" panose="020B0604020202020204" pitchFamily="34" charset="0"/>
                <a:ea typeface="Times New Roman"/>
                <a:cs typeface="Arial" panose="020B0604020202020204" pitchFamily="34" charset="0"/>
                <a:sym typeface="Times New Roman"/>
              </a:rPr>
              <a:t>Zelal</a:t>
            </a:r>
            <a:r>
              <a:rPr lang="en-US" sz="1400" dirty="0">
                <a:solidFill>
                  <a:schemeClr val="dk1"/>
                </a:solidFill>
                <a:latin typeface="Arial" panose="020B0604020202020204" pitchFamily="34" charset="0"/>
                <a:ea typeface="Times New Roman"/>
                <a:cs typeface="Arial" panose="020B0604020202020204" pitchFamily="34" charset="0"/>
                <a:sym typeface="Times New Roman"/>
              </a:rPr>
              <a:t> </a:t>
            </a:r>
            <a:r>
              <a:rPr lang="en-US" sz="1400" dirty="0" err="1">
                <a:solidFill>
                  <a:schemeClr val="dk1"/>
                </a:solidFill>
                <a:latin typeface="Arial" panose="020B0604020202020204" pitchFamily="34" charset="0"/>
                <a:ea typeface="Times New Roman"/>
                <a:cs typeface="Arial" panose="020B0604020202020204" pitchFamily="34" charset="0"/>
                <a:sym typeface="Times New Roman"/>
              </a:rPr>
              <a:t>Kharaba</a:t>
            </a:r>
            <a:r>
              <a:rPr lang="en-US" sz="1400" dirty="0">
                <a:solidFill>
                  <a:schemeClr val="dk1"/>
                </a:solidFill>
                <a:latin typeface="Arial" panose="020B0604020202020204" pitchFamily="34" charset="0"/>
                <a:ea typeface="Times New Roman"/>
                <a:cs typeface="Arial" panose="020B0604020202020204" pitchFamily="34" charset="0"/>
                <a:sym typeface="Times New Roman"/>
              </a:rPr>
              <a:t> and Anan </a:t>
            </a:r>
            <a:r>
              <a:rPr lang="en-US" sz="1400" dirty="0" err="1">
                <a:solidFill>
                  <a:schemeClr val="dk1"/>
                </a:solidFill>
                <a:latin typeface="Arial" panose="020B0604020202020204" pitchFamily="34" charset="0"/>
                <a:ea typeface="Times New Roman"/>
                <a:cs typeface="Arial" panose="020B0604020202020204" pitchFamily="34" charset="0"/>
                <a:sym typeface="Times New Roman"/>
              </a:rPr>
              <a:t>Jarab</a:t>
            </a:r>
            <a:r>
              <a:rPr lang="en-US" sz="1400" dirty="0">
                <a:solidFill>
                  <a:schemeClr val="dk1"/>
                </a:solidFill>
                <a:latin typeface="Arial" panose="020B0604020202020204" pitchFamily="34" charset="0"/>
                <a:ea typeface="Times New Roman"/>
                <a:cs typeface="Arial" panose="020B0604020202020204" pitchFamily="34" charset="0"/>
                <a:sym typeface="Times New Roman"/>
              </a:rPr>
              <a:t> (2024). Prevalence and predictors of hypoglycemia in older outpatients with type 2 diabetes mellitus. </a:t>
            </a:r>
            <a:r>
              <a:rPr lang="en-US" sz="1400" i="1" dirty="0" err="1">
                <a:solidFill>
                  <a:schemeClr val="dk1"/>
                </a:solidFill>
                <a:latin typeface="Arial" panose="020B0604020202020204" pitchFamily="34" charset="0"/>
                <a:ea typeface="Times New Roman"/>
                <a:cs typeface="Arial" panose="020B0604020202020204" pitchFamily="34" charset="0"/>
                <a:sym typeface="Times New Roman"/>
              </a:rPr>
              <a:t>PLoS</a:t>
            </a:r>
            <a:r>
              <a:rPr lang="en-US" sz="1400" i="1" dirty="0">
                <a:solidFill>
                  <a:schemeClr val="dk1"/>
                </a:solidFill>
                <a:latin typeface="Arial" panose="020B0604020202020204" pitchFamily="34" charset="0"/>
                <a:ea typeface="Times New Roman"/>
                <a:cs typeface="Arial" panose="020B0604020202020204" pitchFamily="34" charset="0"/>
                <a:sym typeface="Times New Roman"/>
              </a:rPr>
              <a:t> ONE</a:t>
            </a:r>
            <a:r>
              <a:rPr lang="en-US" sz="1400" dirty="0">
                <a:solidFill>
                  <a:schemeClr val="dk1"/>
                </a:solidFill>
                <a:latin typeface="Arial" panose="020B0604020202020204" pitchFamily="34" charset="0"/>
                <a:ea typeface="Times New Roman"/>
                <a:cs typeface="Arial" panose="020B0604020202020204" pitchFamily="34" charset="0"/>
                <a:sym typeface="Times New Roman"/>
              </a:rPr>
              <a:t>, 19(8), pp.e0309618–e0309618.</a:t>
            </a:r>
            <a:r>
              <a:rPr lang="en-US" sz="1400" u="sng" dirty="0">
                <a:solidFill>
                  <a:srgbClr val="1155CC"/>
                </a:solidFill>
                <a:latin typeface="Arial" panose="020B0604020202020204" pitchFamily="34" charset="0"/>
                <a:ea typeface="Times New Roman"/>
                <a:cs typeface="Arial" panose="020B0604020202020204" pitchFamily="34" charset="0"/>
                <a:sym typeface="Times New Roman"/>
                <a:hlinkClick r:id="rId6">
                  <a:extLst>
                    <a:ext uri="{A12FA001-AC4F-418D-AE19-62706E023703}">
                      <ahyp:hlinkClr xmlns:ahyp="http://schemas.microsoft.com/office/drawing/2018/hyperlinkcolor" val="tx"/>
                    </a:ext>
                  </a:extLst>
                </a:hlinkClick>
              </a:rPr>
              <a:t> https://doi.org/10.1371/journal.pone.0309618</a:t>
            </a:r>
            <a:r>
              <a:rPr lang="en-US" sz="1400" dirty="0">
                <a:solidFill>
                  <a:schemeClr val="dk1"/>
                </a:solidFill>
                <a:latin typeface="Arial" panose="020B0604020202020204" pitchFamily="34" charset="0"/>
                <a:ea typeface="Times New Roman"/>
                <a:cs typeface="Arial" panose="020B0604020202020204" pitchFamily="34" charset="0"/>
                <a:sym typeface="Times New Roman"/>
              </a:rPr>
              <a:t>. </a:t>
            </a:r>
          </a:p>
          <a:p>
            <a:pPr marL="571500" lvl="0" indent="-571500" algn="just" rtl="0">
              <a:lnSpc>
                <a:spcPct val="150000"/>
              </a:lnSpc>
              <a:spcBef>
                <a:spcPts val="0"/>
              </a:spcBef>
              <a:spcAft>
                <a:spcPts val="0"/>
              </a:spcAft>
              <a:buClr>
                <a:schemeClr val="dk1"/>
              </a:buClr>
              <a:buSzPts val="1100"/>
              <a:buFont typeface="Arial" panose="020B0604020202020204" pitchFamily="34" charset="0"/>
              <a:buChar char="•"/>
            </a:pPr>
            <a:r>
              <a:rPr lang="en-US" sz="1400" dirty="0">
                <a:solidFill>
                  <a:schemeClr val="dk1"/>
                </a:solidFill>
                <a:latin typeface="Arial" panose="020B0604020202020204" pitchFamily="34" charset="0"/>
                <a:ea typeface="Times New Roman"/>
                <a:cs typeface="Arial" panose="020B0604020202020204" pitchFamily="34" charset="0"/>
                <a:sym typeface="Times New Roman"/>
              </a:rPr>
              <a:t>‌Anon, (2022). </a:t>
            </a:r>
            <a:r>
              <a:rPr lang="en-US" sz="1400" i="1" dirty="0">
                <a:solidFill>
                  <a:schemeClr val="dk1"/>
                </a:solidFill>
                <a:latin typeface="Arial" panose="020B0604020202020204" pitchFamily="34" charset="0"/>
                <a:ea typeface="Times New Roman"/>
                <a:cs typeface="Arial" panose="020B0604020202020204" pitchFamily="34" charset="0"/>
                <a:sym typeface="Times New Roman"/>
              </a:rPr>
              <a:t>New NICE guidelines for diabetes: Full access to continuous glucose monitoring for all people with type 1 diabetes - </a:t>
            </a:r>
            <a:r>
              <a:rPr lang="en-US" sz="1400" i="1" dirty="0" err="1">
                <a:solidFill>
                  <a:schemeClr val="dk1"/>
                </a:solidFill>
                <a:latin typeface="Arial" panose="020B0604020202020204" pitchFamily="34" charset="0"/>
                <a:ea typeface="Times New Roman"/>
                <a:cs typeface="Arial" panose="020B0604020202020204" pitchFamily="34" charset="0"/>
                <a:sym typeface="Times New Roman"/>
              </a:rPr>
              <a:t>DiabetesontheNet</a:t>
            </a:r>
            <a:r>
              <a:rPr lang="en-US" sz="1400" dirty="0">
                <a:solidFill>
                  <a:schemeClr val="dk1"/>
                </a:solidFill>
                <a:latin typeface="Arial" panose="020B0604020202020204" pitchFamily="34" charset="0"/>
                <a:ea typeface="Times New Roman"/>
                <a:cs typeface="Arial" panose="020B0604020202020204" pitchFamily="34" charset="0"/>
                <a:sym typeface="Times New Roman"/>
              </a:rPr>
              <a:t>. Available at:</a:t>
            </a:r>
            <a:r>
              <a:rPr lang="en-US" sz="1400" u="sng" dirty="0">
                <a:solidFill>
                  <a:srgbClr val="1155CC"/>
                </a:solidFill>
                <a:latin typeface="Arial" panose="020B0604020202020204" pitchFamily="34" charset="0"/>
                <a:ea typeface="Times New Roman"/>
                <a:cs typeface="Arial" panose="020B0604020202020204" pitchFamily="34" charset="0"/>
                <a:sym typeface="Times New Roman"/>
                <a:hlinkClick r:id="rId7">
                  <a:extLst>
                    <a:ext uri="{A12FA001-AC4F-418D-AE19-62706E023703}">
                      <ahyp:hlinkClr xmlns:ahyp="http://schemas.microsoft.com/office/drawing/2018/hyperlinkcolor" val="tx"/>
                    </a:ext>
                  </a:extLst>
                </a:hlinkClick>
              </a:rPr>
              <a:t> https://diabetesonthenet.com/diabetes-care-children-young-people/new-nice-guidelines-for-diabetes-dccyp/</a:t>
            </a:r>
            <a:r>
              <a:rPr lang="en-US" sz="1400" dirty="0">
                <a:solidFill>
                  <a:schemeClr val="dk1"/>
                </a:solidFill>
                <a:latin typeface="Arial" panose="020B0604020202020204" pitchFamily="34" charset="0"/>
                <a:ea typeface="Times New Roman"/>
                <a:cs typeface="Arial" panose="020B0604020202020204" pitchFamily="34" charset="0"/>
                <a:sym typeface="Times New Roman"/>
              </a:rPr>
              <a:t>. (Accessed on: 22 June 2026)</a:t>
            </a:r>
          </a:p>
          <a:p>
            <a:pPr marL="571500" lvl="0" indent="-571500" algn="just" rtl="0">
              <a:lnSpc>
                <a:spcPct val="150000"/>
              </a:lnSpc>
              <a:spcBef>
                <a:spcPts val="0"/>
              </a:spcBef>
              <a:spcAft>
                <a:spcPts val="0"/>
              </a:spcAft>
              <a:buClr>
                <a:schemeClr val="dk1"/>
              </a:buClr>
              <a:buSzPts val="1100"/>
              <a:buFont typeface="Arial" panose="020B0604020202020204" pitchFamily="34" charset="0"/>
              <a:buChar char="•"/>
            </a:pPr>
            <a:r>
              <a:rPr lang="en-US" sz="1400" dirty="0" err="1">
                <a:solidFill>
                  <a:schemeClr val="dk1"/>
                </a:solidFill>
                <a:latin typeface="Arial" panose="020B0604020202020204" pitchFamily="34" charset="0"/>
                <a:ea typeface="Times New Roman"/>
                <a:cs typeface="Arial" panose="020B0604020202020204" pitchFamily="34" charset="0"/>
                <a:sym typeface="Times New Roman"/>
              </a:rPr>
              <a:t>Avoke</a:t>
            </a:r>
            <a:r>
              <a:rPr lang="en-US" sz="1400" dirty="0">
                <a:solidFill>
                  <a:schemeClr val="dk1"/>
                </a:solidFill>
                <a:latin typeface="Arial" panose="020B0604020202020204" pitchFamily="34" charset="0"/>
                <a:ea typeface="Times New Roman"/>
                <a:cs typeface="Arial" panose="020B0604020202020204" pitchFamily="34" charset="0"/>
                <a:sym typeface="Times New Roman"/>
              </a:rPr>
              <a:t>, D., </a:t>
            </a:r>
            <a:r>
              <a:rPr lang="en-US" sz="1400" dirty="0" err="1">
                <a:solidFill>
                  <a:schemeClr val="dk1"/>
                </a:solidFill>
                <a:latin typeface="Arial" panose="020B0604020202020204" pitchFamily="34" charset="0"/>
                <a:ea typeface="Times New Roman"/>
                <a:cs typeface="Arial" panose="020B0604020202020204" pitchFamily="34" charset="0"/>
                <a:sym typeface="Times New Roman"/>
              </a:rPr>
              <a:t>Elshafeey</a:t>
            </a:r>
            <a:r>
              <a:rPr lang="en-US" sz="1400" dirty="0">
                <a:solidFill>
                  <a:schemeClr val="dk1"/>
                </a:solidFill>
                <a:latin typeface="Arial" panose="020B0604020202020204" pitchFamily="34" charset="0"/>
                <a:ea typeface="Times New Roman"/>
                <a:cs typeface="Arial" panose="020B0604020202020204" pitchFamily="34" charset="0"/>
                <a:sym typeface="Times New Roman"/>
              </a:rPr>
              <a:t>, A., Weinstein, R., Kim, C.H. and Martin, S.S., (2024). Digital health in diabetes and cardiovascular disease. </a:t>
            </a:r>
            <a:r>
              <a:rPr lang="en-US" sz="1400" i="1" dirty="0">
                <a:solidFill>
                  <a:schemeClr val="dk1"/>
                </a:solidFill>
                <a:latin typeface="Arial" panose="020B0604020202020204" pitchFamily="34" charset="0"/>
                <a:ea typeface="Times New Roman"/>
                <a:cs typeface="Arial" panose="020B0604020202020204" pitchFamily="34" charset="0"/>
                <a:sym typeface="Times New Roman"/>
              </a:rPr>
              <a:t>Endocrine research</a:t>
            </a:r>
            <a:r>
              <a:rPr lang="en-US" sz="1400" dirty="0">
                <a:solidFill>
                  <a:schemeClr val="dk1"/>
                </a:solidFill>
                <a:latin typeface="Arial" panose="020B0604020202020204" pitchFamily="34" charset="0"/>
                <a:ea typeface="Times New Roman"/>
                <a:cs typeface="Arial" panose="020B0604020202020204" pitchFamily="34" charset="0"/>
                <a:sym typeface="Times New Roman"/>
              </a:rPr>
              <a:t>, </a:t>
            </a:r>
            <a:r>
              <a:rPr lang="en-US" sz="1400" i="1" dirty="0">
                <a:solidFill>
                  <a:schemeClr val="dk1"/>
                </a:solidFill>
                <a:latin typeface="Arial" panose="020B0604020202020204" pitchFamily="34" charset="0"/>
                <a:ea typeface="Times New Roman"/>
                <a:cs typeface="Arial" panose="020B0604020202020204" pitchFamily="34" charset="0"/>
                <a:sym typeface="Times New Roman"/>
              </a:rPr>
              <a:t>49</a:t>
            </a:r>
            <a:r>
              <a:rPr lang="en-US" sz="1400" dirty="0">
                <a:solidFill>
                  <a:schemeClr val="dk1"/>
                </a:solidFill>
                <a:latin typeface="Arial" panose="020B0604020202020204" pitchFamily="34" charset="0"/>
                <a:ea typeface="Times New Roman"/>
                <a:cs typeface="Arial" panose="020B0604020202020204" pitchFamily="34" charset="0"/>
                <a:sym typeface="Times New Roman"/>
              </a:rPr>
              <a:t>(3), pp.124-136.</a:t>
            </a:r>
            <a:r>
              <a:rPr lang="en-US" sz="1400" u="sng" dirty="0">
                <a:solidFill>
                  <a:srgbClr val="1155CC"/>
                </a:solidFill>
                <a:latin typeface="Arial" panose="020B0604020202020204" pitchFamily="34" charset="0"/>
                <a:ea typeface="Times New Roman"/>
                <a:cs typeface="Arial" panose="020B0604020202020204" pitchFamily="34" charset="0"/>
                <a:sym typeface="Times New Roman"/>
                <a:hlinkClick r:id="rId8">
                  <a:extLst>
                    <a:ext uri="{A12FA001-AC4F-418D-AE19-62706E023703}">
                      <ahyp:hlinkClr xmlns:ahyp="http://schemas.microsoft.com/office/drawing/2018/hyperlinkcolor" val="tx"/>
                    </a:ext>
                  </a:extLst>
                </a:hlinkClick>
              </a:rPr>
              <a:t> https://doi.org/10.1080/07435800.2024.2341146</a:t>
            </a:r>
            <a:endParaRPr lang="en-US" sz="1400" u="sng" dirty="0">
              <a:solidFill>
                <a:srgbClr val="1155CC"/>
              </a:solidFill>
              <a:latin typeface="Arial" panose="020B0604020202020204" pitchFamily="34" charset="0"/>
              <a:ea typeface="Times New Roman"/>
              <a:cs typeface="Arial" panose="020B0604020202020204" pitchFamily="34" charset="0"/>
              <a:sym typeface="Times New Roman"/>
            </a:endParaRPr>
          </a:p>
          <a:p>
            <a:pPr marL="571500" lvl="0" indent="-571500" algn="just" rtl="0">
              <a:lnSpc>
                <a:spcPct val="150000"/>
              </a:lnSpc>
              <a:spcBef>
                <a:spcPts val="0"/>
              </a:spcBef>
              <a:spcAft>
                <a:spcPts val="0"/>
              </a:spcAft>
              <a:buClr>
                <a:schemeClr val="dk1"/>
              </a:buClr>
              <a:buSzPts val="1100"/>
              <a:buFont typeface="Arial" panose="020B0604020202020204" pitchFamily="34" charset="0"/>
              <a:buChar char="•"/>
            </a:pPr>
            <a:r>
              <a:rPr lang="en-US" sz="1400" dirty="0" err="1">
                <a:solidFill>
                  <a:schemeClr val="dk1"/>
                </a:solidFill>
                <a:latin typeface="Arial" panose="020B0604020202020204" pitchFamily="34" charset="0"/>
                <a:ea typeface="Times New Roman"/>
                <a:cs typeface="Arial" panose="020B0604020202020204" pitchFamily="34" charset="0"/>
                <a:sym typeface="Times New Roman"/>
              </a:rPr>
              <a:t>Boccardi</a:t>
            </a:r>
            <a:r>
              <a:rPr lang="en-US" sz="1400" dirty="0">
                <a:solidFill>
                  <a:schemeClr val="dk1"/>
                </a:solidFill>
                <a:latin typeface="Arial" panose="020B0604020202020204" pitchFamily="34" charset="0"/>
                <a:ea typeface="Times New Roman"/>
                <a:cs typeface="Arial" panose="020B0604020202020204" pitchFamily="34" charset="0"/>
                <a:sym typeface="Times New Roman"/>
              </a:rPr>
              <a:t>, V., </a:t>
            </a:r>
            <a:r>
              <a:rPr lang="en-US" sz="1400" dirty="0" err="1">
                <a:solidFill>
                  <a:schemeClr val="dk1"/>
                </a:solidFill>
                <a:latin typeface="Arial" panose="020B0604020202020204" pitchFamily="34" charset="0"/>
                <a:ea typeface="Times New Roman"/>
                <a:cs typeface="Arial" panose="020B0604020202020204" pitchFamily="34" charset="0"/>
                <a:sym typeface="Times New Roman"/>
              </a:rPr>
              <a:t>Bahat</a:t>
            </a:r>
            <a:r>
              <a:rPr lang="en-US" sz="1400" dirty="0">
                <a:solidFill>
                  <a:schemeClr val="dk1"/>
                </a:solidFill>
                <a:latin typeface="Arial" panose="020B0604020202020204" pitchFamily="34" charset="0"/>
                <a:ea typeface="Times New Roman"/>
                <a:cs typeface="Arial" panose="020B0604020202020204" pitchFamily="34" charset="0"/>
                <a:sym typeface="Times New Roman"/>
              </a:rPr>
              <a:t>, G., </a:t>
            </a:r>
            <a:r>
              <a:rPr lang="en-US" sz="1400" dirty="0" err="1">
                <a:solidFill>
                  <a:schemeClr val="dk1"/>
                </a:solidFill>
                <a:latin typeface="Arial" panose="020B0604020202020204" pitchFamily="34" charset="0"/>
                <a:ea typeface="Times New Roman"/>
                <a:cs typeface="Arial" panose="020B0604020202020204" pitchFamily="34" charset="0"/>
                <a:sym typeface="Times New Roman"/>
              </a:rPr>
              <a:t>Balci</a:t>
            </a:r>
            <a:r>
              <a:rPr lang="en-US" sz="1400" dirty="0">
                <a:solidFill>
                  <a:schemeClr val="dk1"/>
                </a:solidFill>
                <a:latin typeface="Arial" panose="020B0604020202020204" pitchFamily="34" charset="0"/>
                <a:ea typeface="Times New Roman"/>
                <a:cs typeface="Arial" panose="020B0604020202020204" pitchFamily="34" charset="0"/>
                <a:sym typeface="Times New Roman"/>
              </a:rPr>
              <a:t>, C., </a:t>
            </a:r>
            <a:r>
              <a:rPr lang="en-US" sz="1400" dirty="0" err="1">
                <a:solidFill>
                  <a:schemeClr val="dk1"/>
                </a:solidFill>
                <a:latin typeface="Arial" panose="020B0604020202020204" pitchFamily="34" charset="0"/>
                <a:ea typeface="Times New Roman"/>
                <a:cs typeface="Arial" panose="020B0604020202020204" pitchFamily="34" charset="0"/>
                <a:sym typeface="Times New Roman"/>
              </a:rPr>
              <a:t>Bourdel-Marchasson</a:t>
            </a:r>
            <a:r>
              <a:rPr lang="en-US" sz="1400" dirty="0">
                <a:solidFill>
                  <a:schemeClr val="dk1"/>
                </a:solidFill>
                <a:latin typeface="Arial" panose="020B0604020202020204" pitchFamily="34" charset="0"/>
                <a:ea typeface="Times New Roman"/>
                <a:cs typeface="Arial" panose="020B0604020202020204" pitchFamily="34" charset="0"/>
                <a:sym typeface="Times New Roman"/>
              </a:rPr>
              <a:t>, I., </a:t>
            </a:r>
            <a:r>
              <a:rPr lang="en-US" sz="1400" dirty="0" err="1">
                <a:solidFill>
                  <a:schemeClr val="dk1"/>
                </a:solidFill>
                <a:latin typeface="Arial" panose="020B0604020202020204" pitchFamily="34" charset="0"/>
                <a:ea typeface="Times New Roman"/>
                <a:cs typeface="Arial" panose="020B0604020202020204" pitchFamily="34" charset="0"/>
                <a:sym typeface="Times New Roman"/>
              </a:rPr>
              <a:t>Christiaens</a:t>
            </a:r>
            <a:r>
              <a:rPr lang="en-US" sz="1400" dirty="0">
                <a:solidFill>
                  <a:schemeClr val="dk1"/>
                </a:solidFill>
                <a:latin typeface="Arial" panose="020B0604020202020204" pitchFamily="34" charset="0"/>
                <a:ea typeface="Times New Roman"/>
                <a:cs typeface="Arial" panose="020B0604020202020204" pitchFamily="34" charset="0"/>
                <a:sym typeface="Times New Roman"/>
              </a:rPr>
              <a:t>, A., </a:t>
            </a:r>
            <a:r>
              <a:rPr lang="en-US" sz="1400" dirty="0" err="1">
                <a:solidFill>
                  <a:schemeClr val="dk1"/>
                </a:solidFill>
                <a:latin typeface="Arial" panose="020B0604020202020204" pitchFamily="34" charset="0"/>
                <a:ea typeface="Times New Roman"/>
                <a:cs typeface="Arial" panose="020B0604020202020204" pitchFamily="34" charset="0"/>
                <a:sym typeface="Times New Roman"/>
              </a:rPr>
              <a:t>Donini</a:t>
            </a:r>
            <a:r>
              <a:rPr lang="en-US" sz="1400" dirty="0">
                <a:solidFill>
                  <a:schemeClr val="dk1"/>
                </a:solidFill>
                <a:latin typeface="Arial" panose="020B0604020202020204" pitchFamily="34" charset="0"/>
                <a:ea typeface="Times New Roman"/>
                <a:cs typeface="Arial" panose="020B0604020202020204" pitchFamily="34" charset="0"/>
                <a:sym typeface="Times New Roman"/>
              </a:rPr>
              <a:t>, L.M., </a:t>
            </a:r>
            <a:r>
              <a:rPr lang="en-US" sz="1400" dirty="0" err="1">
                <a:solidFill>
                  <a:schemeClr val="dk1"/>
                </a:solidFill>
                <a:latin typeface="Arial" panose="020B0604020202020204" pitchFamily="34" charset="0"/>
                <a:ea typeface="Times New Roman"/>
                <a:cs typeface="Arial" panose="020B0604020202020204" pitchFamily="34" charset="0"/>
                <a:sym typeface="Times New Roman"/>
              </a:rPr>
              <a:t>Cavdar</a:t>
            </a:r>
            <a:r>
              <a:rPr lang="en-US" sz="1400" dirty="0">
                <a:solidFill>
                  <a:schemeClr val="dk1"/>
                </a:solidFill>
                <a:latin typeface="Arial" panose="020B0604020202020204" pitchFamily="34" charset="0"/>
                <a:ea typeface="Times New Roman"/>
                <a:cs typeface="Arial" panose="020B0604020202020204" pitchFamily="34" charset="0"/>
                <a:sym typeface="Times New Roman"/>
              </a:rPr>
              <a:t>, S., Maggi, S., </a:t>
            </a:r>
            <a:r>
              <a:rPr lang="en-US" sz="1400" dirty="0" err="1">
                <a:solidFill>
                  <a:schemeClr val="dk1"/>
                </a:solidFill>
                <a:latin typeface="Arial" panose="020B0604020202020204" pitchFamily="34" charset="0"/>
                <a:ea typeface="Times New Roman"/>
                <a:cs typeface="Arial" panose="020B0604020202020204" pitchFamily="34" charset="0"/>
                <a:sym typeface="Times New Roman"/>
              </a:rPr>
              <a:t>Özkök</a:t>
            </a:r>
            <a:r>
              <a:rPr lang="en-US" sz="1400" dirty="0">
                <a:solidFill>
                  <a:schemeClr val="dk1"/>
                </a:solidFill>
                <a:latin typeface="Arial" panose="020B0604020202020204" pitchFamily="34" charset="0"/>
                <a:ea typeface="Times New Roman"/>
                <a:cs typeface="Arial" panose="020B0604020202020204" pitchFamily="34" charset="0"/>
                <a:sym typeface="Times New Roman"/>
              </a:rPr>
              <a:t>, S., </a:t>
            </a:r>
            <a:r>
              <a:rPr lang="en-US" sz="1400" dirty="0" err="1">
                <a:solidFill>
                  <a:schemeClr val="dk1"/>
                </a:solidFill>
                <a:latin typeface="Arial" panose="020B0604020202020204" pitchFamily="34" charset="0"/>
                <a:ea typeface="Times New Roman"/>
                <a:cs typeface="Arial" panose="020B0604020202020204" pitchFamily="34" charset="0"/>
                <a:sym typeface="Times New Roman"/>
              </a:rPr>
              <a:t>Pavic</a:t>
            </a:r>
            <a:r>
              <a:rPr lang="en-US" sz="1400" dirty="0">
                <a:solidFill>
                  <a:schemeClr val="dk1"/>
                </a:solidFill>
                <a:latin typeface="Arial" panose="020B0604020202020204" pitchFamily="34" charset="0"/>
                <a:ea typeface="Times New Roman"/>
                <a:cs typeface="Arial" panose="020B0604020202020204" pitchFamily="34" charset="0"/>
                <a:sym typeface="Times New Roman"/>
              </a:rPr>
              <a:t>, T., </a:t>
            </a:r>
            <a:r>
              <a:rPr lang="en-US" sz="1400" dirty="0" err="1">
                <a:solidFill>
                  <a:schemeClr val="dk1"/>
                </a:solidFill>
                <a:latin typeface="Arial" panose="020B0604020202020204" pitchFamily="34" charset="0"/>
                <a:ea typeface="Times New Roman"/>
                <a:cs typeface="Arial" panose="020B0604020202020204" pitchFamily="34" charset="0"/>
                <a:sym typeface="Times New Roman"/>
              </a:rPr>
              <a:t>Perkisas</a:t>
            </a:r>
            <a:r>
              <a:rPr lang="en-US" sz="1400" dirty="0">
                <a:solidFill>
                  <a:schemeClr val="dk1"/>
                </a:solidFill>
                <a:latin typeface="Arial" panose="020B0604020202020204" pitchFamily="34" charset="0"/>
                <a:ea typeface="Times New Roman"/>
                <a:cs typeface="Arial" panose="020B0604020202020204" pitchFamily="34" charset="0"/>
                <a:sym typeface="Times New Roman"/>
              </a:rPr>
              <a:t>, S., Volpato, S., Zaidi, M.S., </a:t>
            </a:r>
            <a:r>
              <a:rPr lang="en-US" sz="1400" dirty="0" err="1">
                <a:solidFill>
                  <a:schemeClr val="dk1"/>
                </a:solidFill>
                <a:latin typeface="Arial" panose="020B0604020202020204" pitchFamily="34" charset="0"/>
                <a:ea typeface="Times New Roman"/>
                <a:cs typeface="Arial" panose="020B0604020202020204" pitchFamily="34" charset="0"/>
                <a:sym typeface="Times New Roman"/>
              </a:rPr>
              <a:t>Zeyfang</a:t>
            </a:r>
            <a:r>
              <a:rPr lang="en-US" sz="1400" dirty="0">
                <a:solidFill>
                  <a:schemeClr val="dk1"/>
                </a:solidFill>
                <a:latin typeface="Arial" panose="020B0604020202020204" pitchFamily="34" charset="0"/>
                <a:ea typeface="Times New Roman"/>
                <a:cs typeface="Arial" panose="020B0604020202020204" pitchFamily="34" charset="0"/>
                <a:sym typeface="Times New Roman"/>
              </a:rPr>
              <a:t>, A. and Sinclair, A.J. (2025). Challenges, current innovations, and opportunities for managing type 2 diabetes in frail older adults: a position paper of the European Geriatric Medicine Society (</a:t>
            </a:r>
            <a:r>
              <a:rPr lang="en-US" sz="1400" dirty="0" err="1">
                <a:solidFill>
                  <a:schemeClr val="dk1"/>
                </a:solidFill>
                <a:latin typeface="Arial" panose="020B0604020202020204" pitchFamily="34" charset="0"/>
                <a:ea typeface="Times New Roman"/>
                <a:cs typeface="Arial" panose="020B0604020202020204" pitchFamily="34" charset="0"/>
                <a:sym typeface="Times New Roman"/>
              </a:rPr>
              <a:t>EuGMS</a:t>
            </a:r>
            <a:r>
              <a:rPr lang="en-US" sz="1400" dirty="0">
                <a:solidFill>
                  <a:schemeClr val="dk1"/>
                </a:solidFill>
                <a:latin typeface="Arial" panose="020B0604020202020204" pitchFamily="34" charset="0"/>
                <a:ea typeface="Times New Roman"/>
                <a:cs typeface="Arial" panose="020B0604020202020204" pitchFamily="34" charset="0"/>
                <a:sym typeface="Times New Roman"/>
              </a:rPr>
              <a:t>)—Special Interest Group in Diabetes. </a:t>
            </a:r>
            <a:r>
              <a:rPr lang="en-US" sz="1400" i="1" dirty="0">
                <a:solidFill>
                  <a:schemeClr val="dk1"/>
                </a:solidFill>
                <a:latin typeface="Arial" panose="020B0604020202020204" pitchFamily="34" charset="0"/>
                <a:ea typeface="Times New Roman"/>
                <a:cs typeface="Arial" panose="020B0604020202020204" pitchFamily="34" charset="0"/>
                <a:sym typeface="Times New Roman"/>
              </a:rPr>
              <a:t>European Geriatric Medicine</a:t>
            </a:r>
            <a:r>
              <a:rPr lang="en-US" sz="1400" dirty="0">
                <a:solidFill>
                  <a:schemeClr val="dk1"/>
                </a:solidFill>
                <a:latin typeface="Arial" panose="020B0604020202020204" pitchFamily="34" charset="0"/>
                <a:ea typeface="Times New Roman"/>
                <a:cs typeface="Arial" panose="020B0604020202020204" pitchFamily="34" charset="0"/>
                <a:sym typeface="Times New Roman"/>
              </a:rPr>
              <a:t>.</a:t>
            </a:r>
            <a:r>
              <a:rPr lang="en-US" sz="1400" dirty="0">
                <a:solidFill>
                  <a:schemeClr val="dk1"/>
                </a:solidFill>
                <a:uFill>
                  <a:noFill/>
                </a:uFill>
                <a:latin typeface="Arial" panose="020B0604020202020204" pitchFamily="34" charset="0"/>
                <a:ea typeface="Times New Roman"/>
                <a:cs typeface="Arial" panose="020B0604020202020204" pitchFamily="34" charset="0"/>
                <a:sym typeface="Times New Roman"/>
                <a:hlinkClick r:id="rId9">
                  <a:extLst>
                    <a:ext uri="{A12FA001-AC4F-418D-AE19-62706E023703}">
                      <ahyp:hlinkClr xmlns:ahyp="http://schemas.microsoft.com/office/drawing/2018/hyperlinkcolor" val="tx"/>
                    </a:ext>
                  </a:extLst>
                </a:hlinkClick>
              </a:rPr>
              <a:t> </a:t>
            </a:r>
            <a:r>
              <a:rPr lang="en-US" sz="1400" u="sng" dirty="0">
                <a:solidFill>
                  <a:srgbClr val="1155CC"/>
                </a:solidFill>
                <a:latin typeface="Arial" panose="020B0604020202020204" pitchFamily="34" charset="0"/>
                <a:ea typeface="Times New Roman"/>
                <a:cs typeface="Arial" panose="020B0604020202020204" pitchFamily="34" charset="0"/>
                <a:sym typeface="Times New Roman"/>
                <a:hlinkClick r:id="rId9">
                  <a:extLst>
                    <a:ext uri="{A12FA001-AC4F-418D-AE19-62706E023703}">
                      <ahyp:hlinkClr xmlns:ahyp="http://schemas.microsoft.com/office/drawing/2018/hyperlinkcolor" val="tx"/>
                    </a:ext>
                  </a:extLst>
                </a:hlinkClick>
              </a:rPr>
              <a:t>https://doi.org/10.1007/s41999-025-01168-1</a:t>
            </a:r>
            <a:r>
              <a:rPr lang="en-US" sz="1400" dirty="0">
                <a:solidFill>
                  <a:schemeClr val="dk1"/>
                </a:solidFill>
                <a:latin typeface="Arial" panose="020B0604020202020204" pitchFamily="34" charset="0"/>
                <a:ea typeface="Times New Roman"/>
                <a:cs typeface="Arial" panose="020B0604020202020204" pitchFamily="34" charset="0"/>
                <a:sym typeface="Times New Roman"/>
              </a:rPr>
              <a:t>.</a:t>
            </a:r>
          </a:p>
          <a:p>
            <a:pPr marL="571500" lvl="0" indent="-571500" algn="just" rtl="0">
              <a:lnSpc>
                <a:spcPct val="150000"/>
              </a:lnSpc>
              <a:spcBef>
                <a:spcPts val="0"/>
              </a:spcBef>
              <a:spcAft>
                <a:spcPts val="0"/>
              </a:spcAft>
              <a:buClr>
                <a:schemeClr val="dk1"/>
              </a:buClr>
              <a:buSzPts val="1100"/>
              <a:buFont typeface="Arial" panose="020B0604020202020204" pitchFamily="34" charset="0"/>
              <a:buChar char="•"/>
            </a:pPr>
            <a:r>
              <a:rPr lang="en-US" sz="1400" dirty="0">
                <a:solidFill>
                  <a:schemeClr val="dk1"/>
                </a:solidFill>
                <a:latin typeface="Arial" panose="020B0604020202020204" pitchFamily="34" charset="0"/>
                <a:ea typeface="Times New Roman"/>
                <a:cs typeface="Arial" panose="020B0604020202020204" pitchFamily="34" charset="0"/>
                <a:sym typeface="Times New Roman"/>
              </a:rPr>
              <a:t>Butt, S.M., (2022). Management and treatment of type 2 diabetes. </a:t>
            </a:r>
            <a:r>
              <a:rPr lang="en-US" sz="1400" i="1" dirty="0">
                <a:solidFill>
                  <a:schemeClr val="dk1"/>
                </a:solidFill>
                <a:latin typeface="Arial" panose="020B0604020202020204" pitchFamily="34" charset="0"/>
                <a:ea typeface="Times New Roman"/>
                <a:cs typeface="Arial" panose="020B0604020202020204" pitchFamily="34" charset="0"/>
                <a:sym typeface="Times New Roman"/>
              </a:rPr>
              <a:t>International Journal of Computations, Information and Manufacturing (IJCIM)</a:t>
            </a:r>
            <a:r>
              <a:rPr lang="en-US" sz="1400" dirty="0">
                <a:solidFill>
                  <a:schemeClr val="dk1"/>
                </a:solidFill>
                <a:latin typeface="Arial" panose="020B0604020202020204" pitchFamily="34" charset="0"/>
                <a:ea typeface="Times New Roman"/>
                <a:cs typeface="Arial" panose="020B0604020202020204" pitchFamily="34" charset="0"/>
                <a:sym typeface="Times New Roman"/>
              </a:rPr>
              <a:t>, </a:t>
            </a:r>
            <a:r>
              <a:rPr lang="en-US" sz="1400" i="1" dirty="0">
                <a:solidFill>
                  <a:schemeClr val="dk1"/>
                </a:solidFill>
                <a:latin typeface="Arial" panose="020B0604020202020204" pitchFamily="34" charset="0"/>
                <a:ea typeface="Times New Roman"/>
                <a:cs typeface="Arial" panose="020B0604020202020204" pitchFamily="34" charset="0"/>
                <a:sym typeface="Times New Roman"/>
              </a:rPr>
              <a:t>2</a:t>
            </a:r>
            <a:r>
              <a:rPr lang="en-US" sz="1400" dirty="0">
                <a:solidFill>
                  <a:schemeClr val="dk1"/>
                </a:solidFill>
                <a:latin typeface="Arial" panose="020B0604020202020204" pitchFamily="34" charset="0"/>
                <a:ea typeface="Times New Roman"/>
                <a:cs typeface="Arial" panose="020B0604020202020204" pitchFamily="34" charset="0"/>
                <a:sym typeface="Times New Roman"/>
              </a:rPr>
              <a:t>(1).</a:t>
            </a:r>
            <a:r>
              <a:rPr lang="en-US" sz="1400" u="sng" dirty="0">
                <a:solidFill>
                  <a:srgbClr val="1155CC"/>
                </a:solidFill>
                <a:latin typeface="Arial" panose="020B0604020202020204" pitchFamily="34" charset="0"/>
                <a:ea typeface="Times New Roman"/>
                <a:cs typeface="Arial" panose="020B0604020202020204" pitchFamily="34" charset="0"/>
                <a:sym typeface="Times New Roman"/>
                <a:hlinkClick r:id="rId10">
                  <a:extLst>
                    <a:ext uri="{A12FA001-AC4F-418D-AE19-62706E023703}">
                      <ahyp:hlinkClr xmlns:ahyp="http://schemas.microsoft.com/office/drawing/2018/hyperlinkcolor" val="tx"/>
                    </a:ext>
                  </a:extLst>
                </a:hlinkClick>
              </a:rPr>
              <a:t> https://doi.org/10.54489/ijcim.v2i1.71</a:t>
            </a:r>
            <a:r>
              <a:rPr lang="en-US" sz="1400" dirty="0">
                <a:solidFill>
                  <a:schemeClr val="dk1"/>
                </a:solidFill>
                <a:latin typeface="Arial" panose="020B0604020202020204" pitchFamily="34" charset="0"/>
                <a:ea typeface="Times New Roman"/>
                <a:cs typeface="Arial" panose="020B0604020202020204" pitchFamily="34" charset="0"/>
                <a:sym typeface="Times New Roman"/>
              </a:rPr>
              <a:t>  </a:t>
            </a:r>
          </a:p>
          <a:p>
            <a:pPr marL="571500" lvl="0" indent="-571500" algn="just" rtl="0">
              <a:lnSpc>
                <a:spcPct val="150000"/>
              </a:lnSpc>
              <a:spcBef>
                <a:spcPts val="0"/>
              </a:spcBef>
              <a:spcAft>
                <a:spcPts val="0"/>
              </a:spcAft>
              <a:buClr>
                <a:schemeClr val="dk1"/>
              </a:buClr>
              <a:buSzPts val="1100"/>
              <a:buFont typeface="Arial" panose="020B0604020202020204" pitchFamily="34" charset="0"/>
              <a:buChar char="•"/>
            </a:pPr>
            <a:r>
              <a:rPr lang="en-US" sz="1400" dirty="0">
                <a:solidFill>
                  <a:schemeClr val="dk1"/>
                </a:solidFill>
                <a:latin typeface="Arial" panose="020B0604020202020204" pitchFamily="34" charset="0"/>
                <a:ea typeface="Times New Roman"/>
                <a:cs typeface="Arial" panose="020B0604020202020204" pitchFamily="34" charset="0"/>
                <a:sym typeface="Times New Roman"/>
              </a:rPr>
              <a:t>Cleveland Clinic (2022). </a:t>
            </a:r>
            <a:r>
              <a:rPr lang="en-US" sz="1400" i="1" dirty="0">
                <a:solidFill>
                  <a:schemeClr val="dk1"/>
                </a:solidFill>
                <a:latin typeface="Arial" panose="020B0604020202020204" pitchFamily="34" charset="0"/>
                <a:ea typeface="Times New Roman"/>
                <a:cs typeface="Arial" panose="020B0604020202020204" pitchFamily="34" charset="0"/>
                <a:sym typeface="Times New Roman"/>
              </a:rPr>
              <a:t>A1C: What it is, test, levels &amp; chart</a:t>
            </a:r>
            <a:r>
              <a:rPr lang="en-US" sz="1400" dirty="0">
                <a:solidFill>
                  <a:schemeClr val="dk1"/>
                </a:solidFill>
                <a:latin typeface="Arial" panose="020B0604020202020204" pitchFamily="34" charset="0"/>
                <a:ea typeface="Times New Roman"/>
                <a:cs typeface="Arial" panose="020B0604020202020204" pitchFamily="34" charset="0"/>
                <a:sym typeface="Times New Roman"/>
              </a:rPr>
              <a:t>. Available at:</a:t>
            </a:r>
            <a:r>
              <a:rPr lang="en-US" sz="1400" dirty="0">
                <a:solidFill>
                  <a:schemeClr val="dk1"/>
                </a:solidFill>
                <a:uFill>
                  <a:noFill/>
                </a:uFill>
                <a:latin typeface="Arial" panose="020B0604020202020204" pitchFamily="34" charset="0"/>
                <a:ea typeface="Times New Roman"/>
                <a:cs typeface="Arial" panose="020B0604020202020204" pitchFamily="34" charset="0"/>
                <a:sym typeface="Times New Roman"/>
                <a:hlinkClick r:id="rId11">
                  <a:extLst>
                    <a:ext uri="{A12FA001-AC4F-418D-AE19-62706E023703}">
                      <ahyp:hlinkClr xmlns:ahyp="http://schemas.microsoft.com/office/drawing/2018/hyperlinkcolor" val="tx"/>
                    </a:ext>
                  </a:extLst>
                </a:hlinkClick>
              </a:rPr>
              <a:t> </a:t>
            </a:r>
            <a:r>
              <a:rPr lang="en-US" sz="1400" u="sng" dirty="0">
                <a:solidFill>
                  <a:srgbClr val="1155CC"/>
                </a:solidFill>
                <a:latin typeface="Arial" panose="020B0604020202020204" pitchFamily="34" charset="0"/>
                <a:ea typeface="Times New Roman"/>
                <a:cs typeface="Arial" panose="020B0604020202020204" pitchFamily="34" charset="0"/>
                <a:sym typeface="Times New Roman"/>
                <a:hlinkClick r:id="rId11">
                  <a:extLst>
                    <a:ext uri="{A12FA001-AC4F-418D-AE19-62706E023703}">
                      <ahyp:hlinkClr xmlns:ahyp="http://schemas.microsoft.com/office/drawing/2018/hyperlinkcolor" val="tx"/>
                    </a:ext>
                  </a:extLst>
                </a:hlinkClick>
              </a:rPr>
              <a:t>https://my.clevelandclinic.org/health/diagnostics/9731-a1c</a:t>
            </a:r>
            <a:r>
              <a:rPr lang="en-US" sz="1400" dirty="0">
                <a:solidFill>
                  <a:schemeClr val="dk1"/>
                </a:solidFill>
                <a:latin typeface="Arial" panose="020B0604020202020204" pitchFamily="34" charset="0"/>
                <a:ea typeface="Times New Roman"/>
                <a:cs typeface="Arial" panose="020B0604020202020204" pitchFamily="34" charset="0"/>
                <a:sym typeface="Times New Roman"/>
              </a:rPr>
              <a:t>. (Accessed 22 June 2026)</a:t>
            </a:r>
          </a:p>
          <a:p>
            <a:pPr marL="571500" lvl="0" indent="-571500" algn="just" rtl="0">
              <a:lnSpc>
                <a:spcPct val="150000"/>
              </a:lnSpc>
              <a:spcBef>
                <a:spcPts val="0"/>
              </a:spcBef>
              <a:spcAft>
                <a:spcPts val="0"/>
              </a:spcAft>
              <a:buClr>
                <a:schemeClr val="dk1"/>
              </a:buClr>
              <a:buSzPts val="1100"/>
              <a:buFont typeface="Arial" panose="020B0604020202020204" pitchFamily="34" charset="0"/>
              <a:buChar char="•"/>
            </a:pPr>
            <a:r>
              <a:rPr lang="en-US" sz="1400" dirty="0">
                <a:solidFill>
                  <a:schemeClr val="dk1"/>
                </a:solidFill>
                <a:latin typeface="Arial" panose="020B0604020202020204" pitchFamily="34" charset="0"/>
                <a:ea typeface="Times New Roman"/>
                <a:cs typeface="Arial" panose="020B0604020202020204" pitchFamily="34" charset="0"/>
                <a:sym typeface="Times New Roman"/>
              </a:rPr>
              <a:t>Diabetes UK (2023). </a:t>
            </a:r>
            <a:r>
              <a:rPr lang="en-US" sz="1400" i="1" dirty="0">
                <a:solidFill>
                  <a:schemeClr val="dk1"/>
                </a:solidFill>
                <a:latin typeface="Arial" panose="020B0604020202020204" pitchFamily="34" charset="0"/>
                <a:ea typeface="Times New Roman"/>
                <a:cs typeface="Arial" panose="020B0604020202020204" pitchFamily="34" charset="0"/>
                <a:sym typeface="Times New Roman"/>
              </a:rPr>
              <a:t>How Many People in the UK Have diabetes?</a:t>
            </a:r>
            <a:r>
              <a:rPr lang="en-US" sz="1400" dirty="0">
                <a:solidFill>
                  <a:schemeClr val="dk1"/>
                </a:solidFill>
                <a:latin typeface="Arial" panose="020B0604020202020204" pitchFamily="34" charset="0"/>
                <a:ea typeface="Times New Roman"/>
                <a:cs typeface="Arial" panose="020B0604020202020204" pitchFamily="34" charset="0"/>
                <a:sym typeface="Times New Roman"/>
              </a:rPr>
              <a:t>  Diabetes UK. Available at:</a:t>
            </a:r>
            <a:r>
              <a:rPr lang="en-US" sz="1400" u="sng" dirty="0">
                <a:solidFill>
                  <a:srgbClr val="1155CC"/>
                </a:solidFill>
                <a:latin typeface="Arial" panose="020B0604020202020204" pitchFamily="34" charset="0"/>
                <a:ea typeface="Times New Roman"/>
                <a:cs typeface="Arial" panose="020B0604020202020204" pitchFamily="34" charset="0"/>
                <a:sym typeface="Times New Roman"/>
                <a:hlinkClick r:id="rId12">
                  <a:extLst>
                    <a:ext uri="{A12FA001-AC4F-418D-AE19-62706E023703}">
                      <ahyp:hlinkClr xmlns:ahyp="http://schemas.microsoft.com/office/drawing/2018/hyperlinkcolor" val="tx"/>
                    </a:ext>
                  </a:extLst>
                </a:hlinkClick>
              </a:rPr>
              <a:t> https://www.diabetes.org.uk/about-us/about-the-charity/our-strategy/statistics</a:t>
            </a:r>
            <a:r>
              <a:rPr lang="en-US" sz="1400" dirty="0">
                <a:solidFill>
                  <a:schemeClr val="dk1"/>
                </a:solidFill>
                <a:latin typeface="Arial" panose="020B0604020202020204" pitchFamily="34" charset="0"/>
                <a:ea typeface="Times New Roman"/>
                <a:cs typeface="Arial" panose="020B0604020202020204" pitchFamily="34" charset="0"/>
                <a:sym typeface="Times New Roman"/>
              </a:rPr>
              <a:t>.(Accessed on: 20 June 2026)</a:t>
            </a:r>
          </a:p>
          <a:p>
            <a:pPr marL="571500" lvl="0" indent="-571500" algn="just" rtl="0">
              <a:lnSpc>
                <a:spcPct val="150000"/>
              </a:lnSpc>
              <a:spcBef>
                <a:spcPts val="0"/>
              </a:spcBef>
              <a:spcAft>
                <a:spcPts val="0"/>
              </a:spcAft>
              <a:buClr>
                <a:schemeClr val="dk1"/>
              </a:buClr>
              <a:buSzPts val="1100"/>
              <a:buFont typeface="Arial" panose="020B0604020202020204" pitchFamily="34" charset="0"/>
              <a:buChar char="•"/>
            </a:pPr>
            <a:r>
              <a:rPr lang="en-US" sz="1400" dirty="0">
                <a:solidFill>
                  <a:schemeClr val="dk1"/>
                </a:solidFill>
                <a:latin typeface="Arial" panose="020B0604020202020204" pitchFamily="34" charset="0"/>
                <a:ea typeface="Times New Roman"/>
                <a:cs typeface="Arial" panose="020B0604020202020204" pitchFamily="34" charset="0"/>
                <a:sym typeface="Times New Roman"/>
              </a:rPr>
              <a:t>Diabetes UK (2026). </a:t>
            </a:r>
            <a:r>
              <a:rPr lang="en-US" sz="1400" i="1" dirty="0">
                <a:solidFill>
                  <a:schemeClr val="dk1"/>
                </a:solidFill>
                <a:latin typeface="Arial" panose="020B0604020202020204" pitchFamily="34" charset="0"/>
                <a:ea typeface="Times New Roman"/>
                <a:cs typeface="Arial" panose="020B0604020202020204" pitchFamily="34" charset="0"/>
                <a:sym typeface="Times New Roman"/>
              </a:rPr>
              <a:t>Diabetes Risk Factors</a:t>
            </a:r>
            <a:r>
              <a:rPr lang="en-US" sz="1400" dirty="0">
                <a:solidFill>
                  <a:schemeClr val="dk1"/>
                </a:solidFill>
                <a:latin typeface="Arial" panose="020B0604020202020204" pitchFamily="34" charset="0"/>
                <a:ea typeface="Times New Roman"/>
                <a:cs typeface="Arial" panose="020B0604020202020204" pitchFamily="34" charset="0"/>
                <a:sym typeface="Times New Roman"/>
              </a:rPr>
              <a:t>. Available at:</a:t>
            </a:r>
            <a:r>
              <a:rPr lang="en-US" sz="1400" u="sng" dirty="0">
                <a:solidFill>
                  <a:srgbClr val="1155CC"/>
                </a:solidFill>
                <a:latin typeface="Arial" panose="020B0604020202020204" pitchFamily="34" charset="0"/>
                <a:ea typeface="Times New Roman"/>
                <a:cs typeface="Arial" panose="020B0604020202020204" pitchFamily="34" charset="0"/>
                <a:sym typeface="Times New Roman"/>
                <a:hlinkClick r:id="rId13">
                  <a:extLst>
                    <a:ext uri="{A12FA001-AC4F-418D-AE19-62706E023703}">
                      <ahyp:hlinkClr xmlns:ahyp="http://schemas.microsoft.com/office/drawing/2018/hyperlinkcolor" val="tx"/>
                    </a:ext>
                  </a:extLst>
                </a:hlinkClick>
              </a:rPr>
              <a:t> https://www.diabetes.org.uk/about-diabetes/type-2-diabetes/diabetes-risk-factors</a:t>
            </a:r>
            <a:r>
              <a:rPr lang="en-US" sz="1400" dirty="0">
                <a:solidFill>
                  <a:schemeClr val="dk1"/>
                </a:solidFill>
                <a:latin typeface="Arial" panose="020B0604020202020204" pitchFamily="34" charset="0"/>
                <a:ea typeface="Times New Roman"/>
                <a:cs typeface="Arial" panose="020B0604020202020204" pitchFamily="34" charset="0"/>
                <a:sym typeface="Times New Roman"/>
              </a:rPr>
              <a:t>.(Accessed on: 22 June 2026)</a:t>
            </a:r>
          </a:p>
          <a:p>
            <a:pPr marL="571500" lvl="0" indent="-571500" algn="just" rtl="0">
              <a:lnSpc>
                <a:spcPct val="150000"/>
              </a:lnSpc>
              <a:spcBef>
                <a:spcPts val="0"/>
              </a:spcBef>
              <a:spcAft>
                <a:spcPts val="0"/>
              </a:spcAft>
              <a:buClr>
                <a:schemeClr val="dk1"/>
              </a:buClr>
              <a:buSzPts val="1100"/>
              <a:buFont typeface="Arial" panose="020B0604020202020204" pitchFamily="34" charset="0"/>
              <a:buChar char="•"/>
            </a:pPr>
            <a:r>
              <a:rPr lang="en-US" sz="1400" dirty="0">
                <a:solidFill>
                  <a:schemeClr val="dk1"/>
                </a:solidFill>
                <a:latin typeface="Arial" panose="020B0604020202020204" pitchFamily="34" charset="0"/>
                <a:ea typeface="Times New Roman"/>
                <a:cs typeface="Arial" panose="020B0604020202020204" pitchFamily="34" charset="0"/>
                <a:sym typeface="Times New Roman"/>
              </a:rPr>
              <a:t>Digital.nhs.uk. (2026). </a:t>
            </a:r>
            <a:r>
              <a:rPr lang="en-US" sz="1400" i="1" dirty="0">
                <a:solidFill>
                  <a:schemeClr val="dk1"/>
                </a:solidFill>
                <a:latin typeface="Arial" panose="020B0604020202020204" pitchFamily="34" charset="0"/>
                <a:ea typeface="Times New Roman"/>
                <a:cs typeface="Arial" panose="020B0604020202020204" pitchFamily="34" charset="0"/>
                <a:sym typeface="Times New Roman"/>
              </a:rPr>
              <a:t>Health Survey for England, 2024 </a:t>
            </a:r>
            <a:r>
              <a:rPr lang="en-US" sz="1400" dirty="0">
                <a:solidFill>
                  <a:schemeClr val="dk1"/>
                </a:solidFill>
                <a:latin typeface="Arial" panose="020B0604020202020204" pitchFamily="34" charset="0"/>
                <a:ea typeface="Times New Roman"/>
                <a:cs typeface="Arial" panose="020B0604020202020204" pitchFamily="34" charset="0"/>
                <a:sym typeface="Times New Roman"/>
              </a:rPr>
              <a:t>Available at:</a:t>
            </a:r>
            <a:r>
              <a:rPr lang="en-US" sz="1400" u="sng" dirty="0">
                <a:solidFill>
                  <a:srgbClr val="1155CC"/>
                </a:solidFill>
                <a:latin typeface="Arial" panose="020B0604020202020204" pitchFamily="34" charset="0"/>
                <a:ea typeface="Times New Roman"/>
                <a:cs typeface="Arial" panose="020B0604020202020204" pitchFamily="34" charset="0"/>
                <a:sym typeface="Times New Roman"/>
                <a:hlinkClick r:id="rId14">
                  <a:extLst>
                    <a:ext uri="{A12FA001-AC4F-418D-AE19-62706E023703}">
                      <ahyp:hlinkClr xmlns:ahyp="http://schemas.microsoft.com/office/drawing/2018/hyperlinkcolor" val="tx"/>
                    </a:ext>
                  </a:extLst>
                </a:hlinkClick>
              </a:rPr>
              <a:t> https://digital.nhs.uk/data-and-information/publications/statistical/health-survey-for-england/2024/adults-health</a:t>
            </a:r>
            <a:r>
              <a:rPr lang="en-US" sz="1400" dirty="0">
                <a:solidFill>
                  <a:schemeClr val="dk1"/>
                </a:solidFill>
                <a:latin typeface="Arial" panose="020B0604020202020204" pitchFamily="34" charset="0"/>
                <a:ea typeface="Times New Roman"/>
                <a:cs typeface="Arial" panose="020B0604020202020204" pitchFamily="34" charset="0"/>
                <a:sym typeface="Times New Roman"/>
              </a:rPr>
              <a:t>. (Accessed on: 22 June 2026)</a:t>
            </a:r>
          </a:p>
          <a:p>
            <a:pPr marL="571500" lvl="0" indent="-571500" algn="just" rtl="0">
              <a:lnSpc>
                <a:spcPct val="150000"/>
              </a:lnSpc>
              <a:spcBef>
                <a:spcPts val="0"/>
              </a:spcBef>
              <a:spcAft>
                <a:spcPts val="0"/>
              </a:spcAft>
              <a:buClr>
                <a:schemeClr val="dk1"/>
              </a:buClr>
              <a:buSzPts val="1100"/>
              <a:buFont typeface="Arial" panose="020B0604020202020204" pitchFamily="34" charset="0"/>
              <a:buChar char="•"/>
            </a:pPr>
            <a:r>
              <a:rPr lang="en-US" sz="1400" dirty="0">
                <a:solidFill>
                  <a:schemeClr val="dk1"/>
                </a:solidFill>
                <a:latin typeface="Arial" panose="020B0604020202020204" pitchFamily="34" charset="0"/>
                <a:ea typeface="Times New Roman"/>
                <a:cs typeface="Arial" panose="020B0604020202020204" pitchFamily="34" charset="0"/>
                <a:sym typeface="Times New Roman"/>
              </a:rPr>
              <a:t>Fraser, R.A., Walker, R.J., Campbell, J.A., </a:t>
            </a:r>
            <a:r>
              <a:rPr lang="en-US" sz="1400" dirty="0" err="1">
                <a:solidFill>
                  <a:schemeClr val="dk1"/>
                </a:solidFill>
                <a:latin typeface="Arial" panose="020B0604020202020204" pitchFamily="34" charset="0"/>
                <a:ea typeface="Times New Roman"/>
                <a:cs typeface="Arial" panose="020B0604020202020204" pitchFamily="34" charset="0"/>
                <a:sym typeface="Times New Roman"/>
              </a:rPr>
              <a:t>Ekwunife</a:t>
            </a:r>
            <a:r>
              <a:rPr lang="en-US" sz="1400" dirty="0">
                <a:solidFill>
                  <a:schemeClr val="dk1"/>
                </a:solidFill>
                <a:latin typeface="Arial" panose="020B0604020202020204" pitchFamily="34" charset="0"/>
                <a:ea typeface="Times New Roman"/>
                <a:cs typeface="Arial" panose="020B0604020202020204" pitchFamily="34" charset="0"/>
                <a:sym typeface="Times New Roman"/>
              </a:rPr>
              <a:t>, O. and </a:t>
            </a:r>
            <a:r>
              <a:rPr lang="en-US" sz="1400" dirty="0" err="1">
                <a:solidFill>
                  <a:schemeClr val="dk1"/>
                </a:solidFill>
                <a:latin typeface="Arial" panose="020B0604020202020204" pitchFamily="34" charset="0"/>
                <a:ea typeface="Times New Roman"/>
                <a:cs typeface="Arial" panose="020B0604020202020204" pitchFamily="34" charset="0"/>
                <a:sym typeface="Times New Roman"/>
              </a:rPr>
              <a:t>Egede</a:t>
            </a:r>
            <a:r>
              <a:rPr lang="en-US" sz="1400" dirty="0">
                <a:solidFill>
                  <a:schemeClr val="dk1"/>
                </a:solidFill>
                <a:latin typeface="Arial" panose="020B0604020202020204" pitchFamily="34" charset="0"/>
                <a:ea typeface="Times New Roman"/>
                <a:cs typeface="Arial" panose="020B0604020202020204" pitchFamily="34" charset="0"/>
                <a:sym typeface="Times New Roman"/>
              </a:rPr>
              <a:t>, L.E. (2025). Integration of artificial intelligence and wearable technology in the management of diabetes and prediabetes. </a:t>
            </a:r>
            <a:r>
              <a:rPr lang="en-US" sz="1400" i="1" dirty="0" err="1">
                <a:solidFill>
                  <a:schemeClr val="dk1"/>
                </a:solidFill>
                <a:latin typeface="Arial" panose="020B0604020202020204" pitchFamily="34" charset="0"/>
                <a:ea typeface="Times New Roman"/>
                <a:cs typeface="Arial" panose="020B0604020202020204" pitchFamily="34" charset="0"/>
                <a:sym typeface="Times New Roman"/>
              </a:rPr>
              <a:t>npj</a:t>
            </a:r>
            <a:r>
              <a:rPr lang="en-US" sz="1400" i="1" dirty="0">
                <a:solidFill>
                  <a:schemeClr val="dk1"/>
                </a:solidFill>
                <a:latin typeface="Arial" panose="020B0604020202020204" pitchFamily="34" charset="0"/>
                <a:ea typeface="Times New Roman"/>
                <a:cs typeface="Arial" panose="020B0604020202020204" pitchFamily="34" charset="0"/>
                <a:sym typeface="Times New Roman"/>
              </a:rPr>
              <a:t> Digital Medicine</a:t>
            </a:r>
            <a:r>
              <a:rPr lang="en-US" sz="1400" dirty="0">
                <a:solidFill>
                  <a:schemeClr val="dk1"/>
                </a:solidFill>
                <a:latin typeface="Arial" panose="020B0604020202020204" pitchFamily="34" charset="0"/>
                <a:ea typeface="Times New Roman"/>
                <a:cs typeface="Arial" panose="020B0604020202020204" pitchFamily="34" charset="0"/>
                <a:sym typeface="Times New Roman"/>
              </a:rPr>
              <a:t>, 8(1).</a:t>
            </a:r>
            <a:r>
              <a:rPr lang="en-US" sz="1400" u="sng" dirty="0">
                <a:solidFill>
                  <a:srgbClr val="1155CC"/>
                </a:solidFill>
                <a:latin typeface="Arial" panose="020B0604020202020204" pitchFamily="34" charset="0"/>
                <a:ea typeface="Times New Roman"/>
                <a:cs typeface="Arial" panose="020B0604020202020204" pitchFamily="34" charset="0"/>
                <a:sym typeface="Times New Roman"/>
                <a:hlinkClick r:id="rId15">
                  <a:extLst>
                    <a:ext uri="{A12FA001-AC4F-418D-AE19-62706E023703}">
                      <ahyp:hlinkClr xmlns:ahyp="http://schemas.microsoft.com/office/drawing/2018/hyperlinkcolor" val="tx"/>
                    </a:ext>
                  </a:extLst>
                </a:hlinkClick>
              </a:rPr>
              <a:t> https://doi.org/10.1038/s41746-025-02036-9</a:t>
            </a:r>
            <a:r>
              <a:rPr lang="en-US" sz="1400" dirty="0">
                <a:solidFill>
                  <a:schemeClr val="dk1"/>
                </a:solidFill>
                <a:latin typeface="Arial" panose="020B0604020202020204" pitchFamily="34" charset="0"/>
                <a:ea typeface="Times New Roman"/>
                <a:cs typeface="Arial" panose="020B0604020202020204" pitchFamily="34" charset="0"/>
                <a:sym typeface="Times New Roman"/>
              </a:rPr>
              <a:t>. </a:t>
            </a:r>
          </a:p>
          <a:p>
            <a:pPr marL="571500" lvl="0" indent="-571500" algn="just" rtl="0">
              <a:lnSpc>
                <a:spcPct val="150000"/>
              </a:lnSpc>
              <a:spcBef>
                <a:spcPts val="0"/>
              </a:spcBef>
              <a:spcAft>
                <a:spcPts val="0"/>
              </a:spcAft>
              <a:buClr>
                <a:schemeClr val="dk1"/>
              </a:buClr>
              <a:buSzPts val="1100"/>
              <a:buFont typeface="Arial" panose="020B0604020202020204" pitchFamily="34" charset="0"/>
              <a:buChar char="•"/>
            </a:pPr>
            <a:r>
              <a:rPr lang="en-US" sz="1400" dirty="0">
                <a:solidFill>
                  <a:schemeClr val="dk1"/>
                </a:solidFill>
                <a:latin typeface="Arial" panose="020B0604020202020204" pitchFamily="34" charset="0"/>
                <a:ea typeface="Times New Roman"/>
                <a:cs typeface="Arial" panose="020B0604020202020204" pitchFamily="34" charset="0"/>
                <a:sym typeface="Times New Roman"/>
              </a:rPr>
              <a:t>‌Health Direct (2022). </a:t>
            </a:r>
            <a:r>
              <a:rPr lang="en-US" sz="1400" i="1" dirty="0">
                <a:solidFill>
                  <a:schemeClr val="dk1"/>
                </a:solidFill>
                <a:latin typeface="Arial" panose="020B0604020202020204" pitchFamily="34" charset="0"/>
                <a:ea typeface="Times New Roman"/>
                <a:cs typeface="Arial" panose="020B0604020202020204" pitchFamily="34" charset="0"/>
                <a:sym typeface="Times New Roman"/>
              </a:rPr>
              <a:t>HbA1c test</a:t>
            </a:r>
            <a:r>
              <a:rPr lang="en-US" sz="1400" dirty="0">
                <a:solidFill>
                  <a:schemeClr val="dk1"/>
                </a:solidFill>
                <a:latin typeface="Arial" panose="020B0604020202020204" pitchFamily="34" charset="0"/>
                <a:ea typeface="Times New Roman"/>
                <a:cs typeface="Arial" panose="020B0604020202020204" pitchFamily="34" charset="0"/>
                <a:sym typeface="Times New Roman"/>
              </a:rPr>
              <a:t>. Available at:</a:t>
            </a:r>
            <a:r>
              <a:rPr lang="en-US" sz="1400" u="sng" dirty="0">
                <a:solidFill>
                  <a:srgbClr val="1155CC"/>
                </a:solidFill>
                <a:latin typeface="Arial" panose="020B0604020202020204" pitchFamily="34" charset="0"/>
                <a:ea typeface="Times New Roman"/>
                <a:cs typeface="Arial" panose="020B0604020202020204" pitchFamily="34" charset="0"/>
                <a:sym typeface="Times New Roman"/>
                <a:hlinkClick r:id="rId16">
                  <a:extLst>
                    <a:ext uri="{A12FA001-AC4F-418D-AE19-62706E023703}">
                      <ahyp:hlinkClr xmlns:ahyp="http://schemas.microsoft.com/office/drawing/2018/hyperlinkcolor" val="tx"/>
                    </a:ext>
                  </a:extLst>
                </a:hlinkClick>
              </a:rPr>
              <a:t> https://www.healthdirect.gov.au/hba1c-test</a:t>
            </a:r>
            <a:r>
              <a:rPr lang="en-US" sz="1400" dirty="0">
                <a:solidFill>
                  <a:schemeClr val="dk1"/>
                </a:solidFill>
                <a:latin typeface="Arial" panose="020B0604020202020204" pitchFamily="34" charset="0"/>
                <a:ea typeface="Times New Roman"/>
                <a:cs typeface="Arial" panose="020B0604020202020204" pitchFamily="34" charset="0"/>
                <a:sym typeface="Times New Roman"/>
              </a:rPr>
              <a:t>. (Accessed on: 22 June 2026)</a:t>
            </a:r>
          </a:p>
          <a:p>
            <a:pPr marL="571500" lvl="0" indent="-571500" algn="just" rtl="0">
              <a:lnSpc>
                <a:spcPct val="150000"/>
              </a:lnSpc>
              <a:spcBef>
                <a:spcPts val="0"/>
              </a:spcBef>
              <a:spcAft>
                <a:spcPts val="0"/>
              </a:spcAft>
              <a:buClr>
                <a:schemeClr val="dk1"/>
              </a:buClr>
              <a:buSzPts val="1100"/>
              <a:buFont typeface="Arial" panose="020B0604020202020204" pitchFamily="34" charset="0"/>
              <a:buChar char="•"/>
            </a:pPr>
            <a:r>
              <a:rPr lang="en-US" sz="1400" dirty="0" err="1">
                <a:solidFill>
                  <a:schemeClr val="dk1"/>
                </a:solidFill>
                <a:latin typeface="Arial" panose="020B0604020202020204" pitchFamily="34" charset="0"/>
                <a:ea typeface="Times New Roman"/>
                <a:cs typeface="Arial" panose="020B0604020202020204" pitchFamily="34" charset="0"/>
                <a:sym typeface="Times New Roman"/>
              </a:rPr>
              <a:t>Kesavadev</a:t>
            </a:r>
            <a:r>
              <a:rPr lang="en-US" sz="1400" dirty="0">
                <a:solidFill>
                  <a:schemeClr val="dk1"/>
                </a:solidFill>
                <a:latin typeface="Arial" panose="020B0604020202020204" pitchFamily="34" charset="0"/>
                <a:ea typeface="Times New Roman"/>
                <a:cs typeface="Arial" panose="020B0604020202020204" pitchFamily="34" charset="0"/>
                <a:sym typeface="Times New Roman"/>
              </a:rPr>
              <a:t>, J., Mohan, V., Joshi, S., </a:t>
            </a:r>
            <a:r>
              <a:rPr lang="en-US" sz="1400" dirty="0" err="1">
                <a:solidFill>
                  <a:schemeClr val="dk1"/>
                </a:solidFill>
                <a:latin typeface="Arial" panose="020B0604020202020204" pitchFamily="34" charset="0"/>
                <a:ea typeface="Times New Roman"/>
                <a:cs typeface="Arial" panose="020B0604020202020204" pitchFamily="34" charset="0"/>
                <a:sym typeface="Times New Roman"/>
              </a:rPr>
              <a:t>Saboo</a:t>
            </a:r>
            <a:r>
              <a:rPr lang="en-US" sz="1400" dirty="0">
                <a:solidFill>
                  <a:schemeClr val="dk1"/>
                </a:solidFill>
                <a:latin typeface="Arial" panose="020B0604020202020204" pitchFamily="34" charset="0"/>
                <a:ea typeface="Times New Roman"/>
                <a:cs typeface="Arial" panose="020B0604020202020204" pitchFamily="34" charset="0"/>
                <a:sym typeface="Times New Roman"/>
              </a:rPr>
              <a:t>, B., Chawla, M., Unnikrishnan, A.G., Lakhani, O., Gupta, A., Parikh, R., </a:t>
            </a:r>
            <a:r>
              <a:rPr lang="en-US" sz="1400" dirty="0" err="1">
                <a:solidFill>
                  <a:schemeClr val="dk1"/>
                </a:solidFill>
                <a:latin typeface="Arial" panose="020B0604020202020204" pitchFamily="34" charset="0"/>
                <a:ea typeface="Times New Roman"/>
                <a:cs typeface="Arial" panose="020B0604020202020204" pitchFamily="34" charset="0"/>
                <a:sym typeface="Times New Roman"/>
              </a:rPr>
              <a:t>Bhograj</a:t>
            </a:r>
            <a:r>
              <a:rPr lang="en-US" sz="1400" dirty="0">
                <a:solidFill>
                  <a:schemeClr val="dk1"/>
                </a:solidFill>
                <a:latin typeface="Arial" panose="020B0604020202020204" pitchFamily="34" charset="0"/>
                <a:ea typeface="Times New Roman"/>
                <a:cs typeface="Arial" panose="020B0604020202020204" pitchFamily="34" charset="0"/>
                <a:sym typeface="Times New Roman"/>
              </a:rPr>
              <a:t>, A., Maheshwari, A., Joshi, A., Glatzer, T., </a:t>
            </a:r>
            <a:r>
              <a:rPr lang="en-US" sz="1400" dirty="0" err="1">
                <a:solidFill>
                  <a:schemeClr val="dk1"/>
                </a:solidFill>
                <a:latin typeface="Arial" panose="020B0604020202020204" pitchFamily="34" charset="0"/>
                <a:ea typeface="Times New Roman"/>
                <a:cs typeface="Arial" panose="020B0604020202020204" pitchFamily="34" charset="0"/>
                <a:sym typeface="Times New Roman"/>
              </a:rPr>
              <a:t>Sewlikar</a:t>
            </a:r>
            <a:r>
              <a:rPr lang="en-US" sz="1400" dirty="0">
                <a:solidFill>
                  <a:schemeClr val="dk1"/>
                </a:solidFill>
                <a:latin typeface="Arial" panose="020B0604020202020204" pitchFamily="34" charset="0"/>
                <a:ea typeface="Times New Roman"/>
                <a:cs typeface="Arial" panose="020B0604020202020204" pitchFamily="34" charset="0"/>
                <a:sym typeface="Times New Roman"/>
              </a:rPr>
              <a:t>, S. and Augustine, A. (2026). Optimizing Continuous Glucose Monitoring Adoption in India: From Current Challenges to Future Solutions. </a:t>
            </a:r>
            <a:r>
              <a:rPr lang="en-US" sz="1400" i="1" dirty="0">
                <a:solidFill>
                  <a:schemeClr val="dk1"/>
                </a:solidFill>
                <a:latin typeface="Arial" panose="020B0604020202020204" pitchFamily="34" charset="0"/>
                <a:ea typeface="Times New Roman"/>
                <a:cs typeface="Arial" panose="020B0604020202020204" pitchFamily="34" charset="0"/>
                <a:sym typeface="Times New Roman"/>
              </a:rPr>
              <a:t>Diabetes Therapy</a:t>
            </a:r>
            <a:r>
              <a:rPr lang="en-US" sz="1400" dirty="0">
                <a:solidFill>
                  <a:schemeClr val="dk1"/>
                </a:solidFill>
                <a:latin typeface="Arial" panose="020B0604020202020204" pitchFamily="34" charset="0"/>
                <a:ea typeface="Times New Roman"/>
                <a:cs typeface="Arial" panose="020B0604020202020204" pitchFamily="34" charset="0"/>
                <a:sym typeface="Times New Roman"/>
              </a:rPr>
              <a:t>.</a:t>
            </a:r>
            <a:r>
              <a:rPr lang="en-US" sz="1400" dirty="0">
                <a:solidFill>
                  <a:schemeClr val="dk1"/>
                </a:solidFill>
                <a:uFill>
                  <a:noFill/>
                </a:uFill>
                <a:latin typeface="Arial" panose="020B0604020202020204" pitchFamily="34" charset="0"/>
                <a:ea typeface="Times New Roman"/>
                <a:cs typeface="Arial" panose="020B0604020202020204" pitchFamily="34" charset="0"/>
                <a:sym typeface="Times New Roman"/>
                <a:hlinkClick r:id="rId17">
                  <a:extLst>
                    <a:ext uri="{A12FA001-AC4F-418D-AE19-62706E023703}">
                      <ahyp:hlinkClr xmlns:ahyp="http://schemas.microsoft.com/office/drawing/2018/hyperlinkcolor" val="tx"/>
                    </a:ext>
                  </a:extLst>
                </a:hlinkClick>
              </a:rPr>
              <a:t> </a:t>
            </a:r>
            <a:r>
              <a:rPr lang="en-US" sz="1400" u="sng" dirty="0">
                <a:solidFill>
                  <a:srgbClr val="1155CC"/>
                </a:solidFill>
                <a:latin typeface="Arial" panose="020B0604020202020204" pitchFamily="34" charset="0"/>
                <a:ea typeface="Times New Roman"/>
                <a:cs typeface="Arial" panose="020B0604020202020204" pitchFamily="34" charset="0"/>
                <a:sym typeface="Times New Roman"/>
                <a:hlinkClick r:id="rId17">
                  <a:extLst>
                    <a:ext uri="{A12FA001-AC4F-418D-AE19-62706E023703}">
                      <ahyp:hlinkClr xmlns:ahyp="http://schemas.microsoft.com/office/drawing/2018/hyperlinkcolor" val="tx"/>
                    </a:ext>
                  </a:extLst>
                </a:hlinkClick>
              </a:rPr>
              <a:t>https://doi.org/10.1007/s13300-026-01842-y</a:t>
            </a:r>
            <a:r>
              <a:rPr lang="en-US" sz="1400" dirty="0">
                <a:solidFill>
                  <a:schemeClr val="dk1"/>
                </a:solidFill>
                <a:latin typeface="Arial" panose="020B0604020202020204" pitchFamily="34" charset="0"/>
                <a:ea typeface="Times New Roman"/>
                <a:cs typeface="Arial" panose="020B0604020202020204" pitchFamily="34" charset="0"/>
                <a:sym typeface="Times New Roman"/>
              </a:rPr>
              <a:t>. </a:t>
            </a:r>
          </a:p>
          <a:p>
            <a:pPr marL="571500" lvl="0" indent="-571500" algn="just" rtl="0">
              <a:lnSpc>
                <a:spcPct val="150000"/>
              </a:lnSpc>
              <a:spcBef>
                <a:spcPts val="0"/>
              </a:spcBef>
              <a:spcAft>
                <a:spcPts val="0"/>
              </a:spcAft>
              <a:buClr>
                <a:schemeClr val="dk1"/>
              </a:buClr>
              <a:buSzPts val="1100"/>
              <a:buFont typeface="Arial" panose="020B0604020202020204" pitchFamily="34" charset="0"/>
              <a:buChar char="•"/>
            </a:pPr>
            <a:r>
              <a:rPr lang="en-US" sz="1400" dirty="0">
                <a:solidFill>
                  <a:schemeClr val="dk1"/>
                </a:solidFill>
                <a:latin typeface="Arial" panose="020B0604020202020204" pitchFamily="34" charset="0"/>
                <a:ea typeface="Times New Roman"/>
                <a:cs typeface="Arial" panose="020B0604020202020204" pitchFamily="34" charset="0"/>
                <a:sym typeface="Times New Roman"/>
              </a:rPr>
              <a:t>Maltese, G., McAuley, S.A., </a:t>
            </a:r>
            <a:r>
              <a:rPr lang="en-US" sz="1400" dirty="0" err="1">
                <a:solidFill>
                  <a:schemeClr val="dk1"/>
                </a:solidFill>
                <a:latin typeface="Arial" panose="020B0604020202020204" pitchFamily="34" charset="0"/>
                <a:ea typeface="Times New Roman"/>
                <a:cs typeface="Arial" panose="020B0604020202020204" pitchFamily="34" charset="0"/>
                <a:sym typeface="Times New Roman"/>
              </a:rPr>
              <a:t>Trawley</a:t>
            </a:r>
            <a:r>
              <a:rPr lang="en-US" sz="1400" dirty="0">
                <a:solidFill>
                  <a:schemeClr val="dk1"/>
                </a:solidFill>
                <a:latin typeface="Arial" panose="020B0604020202020204" pitchFamily="34" charset="0"/>
                <a:ea typeface="Times New Roman"/>
                <a:cs typeface="Arial" panose="020B0604020202020204" pitchFamily="34" charset="0"/>
                <a:sym typeface="Times New Roman"/>
              </a:rPr>
              <a:t>, S. and Sinclair, A.J. (2024). Ageing well with diabetes: the role of technology. </a:t>
            </a:r>
            <a:r>
              <a:rPr lang="en-US" sz="1400" i="1" dirty="0" err="1">
                <a:solidFill>
                  <a:schemeClr val="dk1"/>
                </a:solidFill>
                <a:latin typeface="Arial" panose="020B0604020202020204" pitchFamily="34" charset="0"/>
                <a:ea typeface="Times New Roman"/>
                <a:cs typeface="Arial" panose="020B0604020202020204" pitchFamily="34" charset="0"/>
                <a:sym typeface="Times New Roman"/>
              </a:rPr>
              <a:t>Diabetologia</a:t>
            </a:r>
            <a:r>
              <a:rPr lang="en-US" sz="1400" dirty="0">
                <a:solidFill>
                  <a:schemeClr val="dk1"/>
                </a:solidFill>
                <a:latin typeface="Arial" panose="020B0604020202020204" pitchFamily="34" charset="0"/>
                <a:ea typeface="Times New Roman"/>
                <a:cs typeface="Arial" panose="020B0604020202020204" pitchFamily="34" charset="0"/>
                <a:sym typeface="Times New Roman"/>
              </a:rPr>
              <a:t>, 67.</a:t>
            </a:r>
            <a:r>
              <a:rPr lang="en-US" sz="1400" dirty="0">
                <a:solidFill>
                  <a:schemeClr val="dk1"/>
                </a:solidFill>
                <a:uFill>
                  <a:noFill/>
                </a:uFill>
                <a:latin typeface="Arial" panose="020B0604020202020204" pitchFamily="34" charset="0"/>
                <a:ea typeface="Times New Roman"/>
                <a:cs typeface="Arial" panose="020B0604020202020204" pitchFamily="34" charset="0"/>
                <a:sym typeface="Times New Roman"/>
                <a:hlinkClick r:id="rId18">
                  <a:extLst>
                    <a:ext uri="{A12FA001-AC4F-418D-AE19-62706E023703}">
                      <ahyp:hlinkClr xmlns:ahyp="http://schemas.microsoft.com/office/drawing/2018/hyperlinkcolor" val="tx"/>
                    </a:ext>
                  </a:extLst>
                </a:hlinkClick>
              </a:rPr>
              <a:t> </a:t>
            </a:r>
            <a:r>
              <a:rPr lang="en-US" sz="1400" u="sng" dirty="0">
                <a:solidFill>
                  <a:srgbClr val="1155CC"/>
                </a:solidFill>
                <a:latin typeface="Arial" panose="020B0604020202020204" pitchFamily="34" charset="0"/>
                <a:ea typeface="Times New Roman"/>
                <a:cs typeface="Arial" panose="020B0604020202020204" pitchFamily="34" charset="0"/>
                <a:sym typeface="Times New Roman"/>
                <a:hlinkClick r:id="rId18">
                  <a:extLst>
                    <a:ext uri="{A12FA001-AC4F-418D-AE19-62706E023703}">
                      <ahyp:hlinkClr xmlns:ahyp="http://schemas.microsoft.com/office/drawing/2018/hyperlinkcolor" val="tx"/>
                    </a:ext>
                  </a:extLst>
                </a:hlinkClick>
              </a:rPr>
              <a:t>https://doi.org/10.1007/s00125-024-06240-2</a:t>
            </a:r>
            <a:r>
              <a:rPr lang="en-US" sz="1400" dirty="0">
                <a:solidFill>
                  <a:schemeClr val="dk1"/>
                </a:solidFill>
                <a:latin typeface="Arial" panose="020B0604020202020204" pitchFamily="34" charset="0"/>
                <a:ea typeface="Times New Roman"/>
                <a:cs typeface="Arial" panose="020B0604020202020204" pitchFamily="34" charset="0"/>
                <a:sym typeface="Times New Roman"/>
              </a:rPr>
              <a:t>.</a:t>
            </a:r>
          </a:p>
          <a:p>
            <a:pPr marL="571500" lvl="0" indent="-571500" algn="just" rtl="0">
              <a:lnSpc>
                <a:spcPct val="150000"/>
              </a:lnSpc>
              <a:spcBef>
                <a:spcPts val="0"/>
              </a:spcBef>
              <a:spcAft>
                <a:spcPts val="0"/>
              </a:spcAft>
              <a:buClr>
                <a:schemeClr val="dk1"/>
              </a:buClr>
              <a:buSzPts val="1100"/>
              <a:buFont typeface="Arial" panose="020B0604020202020204" pitchFamily="34" charset="0"/>
              <a:buChar char="•"/>
            </a:pPr>
            <a:r>
              <a:rPr lang="en-US" sz="1400" dirty="0">
                <a:solidFill>
                  <a:schemeClr val="dk1"/>
                </a:solidFill>
                <a:latin typeface="Arial" panose="020B0604020202020204" pitchFamily="34" charset="0"/>
                <a:ea typeface="Times New Roman"/>
                <a:cs typeface="Arial" panose="020B0604020202020204" pitchFamily="34" charset="0"/>
                <a:sym typeface="Times New Roman"/>
              </a:rPr>
              <a:t>NHS England (2025). </a:t>
            </a:r>
            <a:r>
              <a:rPr lang="en-US" sz="1400" i="1" dirty="0">
                <a:solidFill>
                  <a:schemeClr val="dk1"/>
                </a:solidFill>
                <a:latin typeface="Arial" panose="020B0604020202020204" pitchFamily="34" charset="0"/>
                <a:ea typeface="Times New Roman"/>
                <a:cs typeface="Arial" panose="020B0604020202020204" pitchFamily="34" charset="0"/>
                <a:sym typeface="Times New Roman"/>
              </a:rPr>
              <a:t>A pan-London implementation document for continuous glucose sensors for people living with type 2 diabetes. </a:t>
            </a:r>
            <a:r>
              <a:rPr lang="en-US" sz="1400" dirty="0">
                <a:solidFill>
                  <a:schemeClr val="dk1"/>
                </a:solidFill>
                <a:latin typeface="Arial" panose="020B0604020202020204" pitchFamily="34" charset="0"/>
                <a:ea typeface="Times New Roman"/>
                <a:cs typeface="Arial" panose="020B0604020202020204" pitchFamily="34" charset="0"/>
                <a:sym typeface="Times New Roman"/>
              </a:rPr>
              <a:t>Available at:</a:t>
            </a:r>
            <a:r>
              <a:rPr lang="en-US" sz="1400" u="sng" dirty="0">
                <a:solidFill>
                  <a:srgbClr val="1155CC"/>
                </a:solidFill>
                <a:latin typeface="Arial" panose="020B0604020202020204" pitchFamily="34" charset="0"/>
                <a:ea typeface="Times New Roman"/>
                <a:cs typeface="Arial" panose="020B0604020202020204" pitchFamily="34" charset="0"/>
                <a:sym typeface="Times New Roman"/>
                <a:hlinkClick r:id="rId19">
                  <a:extLst>
                    <a:ext uri="{A12FA001-AC4F-418D-AE19-62706E023703}">
                      <ahyp:hlinkClr xmlns:ahyp="http://schemas.microsoft.com/office/drawing/2018/hyperlinkcolor" val="tx"/>
                    </a:ext>
                  </a:extLst>
                </a:hlinkClick>
              </a:rPr>
              <a:t> https://www.england.nhs.uk/london/wp-content/uploads/sites/8/2025/06/A-pan-London-implementation-document-for-continuous-glucose-sensors-for-people-living-with-type-2-diabetes.pdf</a:t>
            </a:r>
            <a:r>
              <a:rPr lang="en-US" sz="1400" dirty="0">
                <a:solidFill>
                  <a:schemeClr val="dk1"/>
                </a:solidFill>
                <a:latin typeface="Arial" panose="020B0604020202020204" pitchFamily="34" charset="0"/>
                <a:ea typeface="Times New Roman"/>
                <a:cs typeface="Arial" panose="020B0604020202020204" pitchFamily="34" charset="0"/>
                <a:sym typeface="Times New Roman"/>
              </a:rPr>
              <a:t>. (Accessed on: 22 June 2026)</a:t>
            </a:r>
          </a:p>
          <a:p>
            <a:pPr marL="571500" lvl="0" indent="-571500" algn="just" rtl="0">
              <a:lnSpc>
                <a:spcPct val="150000"/>
              </a:lnSpc>
              <a:spcBef>
                <a:spcPts val="0"/>
              </a:spcBef>
              <a:spcAft>
                <a:spcPts val="0"/>
              </a:spcAft>
              <a:buClr>
                <a:schemeClr val="dk1"/>
              </a:buClr>
              <a:buSzPts val="1100"/>
              <a:buFont typeface="Arial" panose="020B0604020202020204" pitchFamily="34" charset="0"/>
              <a:buChar char="•"/>
            </a:pPr>
            <a:r>
              <a:rPr lang="en-US" sz="1400" dirty="0">
                <a:solidFill>
                  <a:schemeClr val="dk1"/>
                </a:solidFill>
                <a:latin typeface="Arial" panose="020B0604020202020204" pitchFamily="34" charset="0"/>
                <a:ea typeface="Times New Roman"/>
                <a:cs typeface="Arial" panose="020B0604020202020204" pitchFamily="34" charset="0"/>
                <a:sym typeface="Times New Roman"/>
              </a:rPr>
              <a:t>NHS England, N. (2025). </a:t>
            </a:r>
            <a:r>
              <a:rPr lang="en-US" sz="1400" i="1" dirty="0">
                <a:solidFill>
                  <a:schemeClr val="dk1"/>
                </a:solidFill>
                <a:latin typeface="Arial" panose="020B0604020202020204" pitchFamily="34" charset="0"/>
                <a:ea typeface="Times New Roman"/>
                <a:cs typeface="Arial" panose="020B0604020202020204" pitchFamily="34" charset="0"/>
                <a:sym typeface="Times New Roman"/>
              </a:rPr>
              <a:t>NHS England» NHS initiative helps thousands more tackle their diabetes risk</a:t>
            </a:r>
            <a:r>
              <a:rPr lang="en-US" sz="1400" dirty="0">
                <a:solidFill>
                  <a:schemeClr val="dk1"/>
                </a:solidFill>
                <a:latin typeface="Arial" panose="020B0604020202020204" pitchFamily="34" charset="0"/>
                <a:ea typeface="Times New Roman"/>
                <a:cs typeface="Arial" panose="020B0604020202020204" pitchFamily="34" charset="0"/>
                <a:sym typeface="Times New Roman"/>
              </a:rPr>
              <a:t>. Available at:</a:t>
            </a:r>
            <a:r>
              <a:rPr lang="en-US" sz="1400" u="sng" dirty="0">
                <a:solidFill>
                  <a:srgbClr val="1155CC"/>
                </a:solidFill>
                <a:latin typeface="Arial" panose="020B0604020202020204" pitchFamily="34" charset="0"/>
                <a:ea typeface="Times New Roman"/>
                <a:cs typeface="Arial" panose="020B0604020202020204" pitchFamily="34" charset="0"/>
                <a:sym typeface="Times New Roman"/>
                <a:hlinkClick r:id="rId20">
                  <a:extLst>
                    <a:ext uri="{A12FA001-AC4F-418D-AE19-62706E023703}">
                      <ahyp:hlinkClr xmlns:ahyp="http://schemas.microsoft.com/office/drawing/2018/hyperlinkcolor" val="tx"/>
                    </a:ext>
                  </a:extLst>
                </a:hlinkClick>
              </a:rPr>
              <a:t> https://www.england.nhs.uk/2025/05/nhs-initiative-helps-thousands-more-tackle-their-diabetes-risk/</a:t>
            </a:r>
            <a:r>
              <a:rPr lang="en-US" sz="1400" dirty="0">
                <a:solidFill>
                  <a:schemeClr val="dk1"/>
                </a:solidFill>
                <a:latin typeface="Arial" panose="020B0604020202020204" pitchFamily="34" charset="0"/>
                <a:ea typeface="Times New Roman"/>
                <a:cs typeface="Arial" panose="020B0604020202020204" pitchFamily="34" charset="0"/>
                <a:sym typeface="Times New Roman"/>
              </a:rPr>
              <a:t>.(Accessed on: 22 June 2026)</a:t>
            </a:r>
          </a:p>
          <a:p>
            <a:pPr marL="571500" lvl="0" indent="-571500" algn="just" rtl="0">
              <a:lnSpc>
                <a:spcPct val="150000"/>
              </a:lnSpc>
              <a:spcBef>
                <a:spcPts val="0"/>
              </a:spcBef>
              <a:spcAft>
                <a:spcPts val="0"/>
              </a:spcAft>
              <a:buClr>
                <a:schemeClr val="dk1"/>
              </a:buClr>
              <a:buSzPts val="1100"/>
              <a:buFont typeface="Arial" panose="020B0604020202020204" pitchFamily="34" charset="0"/>
              <a:buChar char="•"/>
            </a:pPr>
            <a:r>
              <a:rPr lang="en-US" sz="1400" dirty="0">
                <a:solidFill>
                  <a:schemeClr val="dk1"/>
                </a:solidFill>
                <a:latin typeface="Arial" panose="020B0604020202020204" pitchFamily="34" charset="0"/>
                <a:ea typeface="Times New Roman"/>
                <a:cs typeface="Arial" panose="020B0604020202020204" pitchFamily="34" charset="0"/>
                <a:sym typeface="Times New Roman"/>
              </a:rPr>
              <a:t>‌Parsons, S.N., </a:t>
            </a:r>
            <a:r>
              <a:rPr lang="en-US" sz="1400" dirty="0" err="1">
                <a:solidFill>
                  <a:schemeClr val="dk1"/>
                </a:solidFill>
                <a:latin typeface="Arial" panose="020B0604020202020204" pitchFamily="34" charset="0"/>
                <a:ea typeface="Times New Roman"/>
                <a:cs typeface="Arial" panose="020B0604020202020204" pitchFamily="34" charset="0"/>
                <a:sym typeface="Times New Roman"/>
              </a:rPr>
              <a:t>Luzio</a:t>
            </a:r>
            <a:r>
              <a:rPr lang="en-US" sz="1400" dirty="0">
                <a:solidFill>
                  <a:schemeClr val="dk1"/>
                </a:solidFill>
                <a:latin typeface="Arial" panose="020B0604020202020204" pitchFamily="34" charset="0"/>
                <a:ea typeface="Times New Roman"/>
                <a:cs typeface="Arial" panose="020B0604020202020204" pitchFamily="34" charset="0"/>
                <a:sym typeface="Times New Roman"/>
              </a:rPr>
              <a:t>, S.D., </a:t>
            </a:r>
            <a:r>
              <a:rPr lang="en-US" sz="1400" dirty="0" err="1">
                <a:solidFill>
                  <a:schemeClr val="dk1"/>
                </a:solidFill>
                <a:latin typeface="Arial" panose="020B0604020202020204" pitchFamily="34" charset="0"/>
                <a:ea typeface="Times New Roman"/>
                <a:cs typeface="Arial" panose="020B0604020202020204" pitchFamily="34" charset="0"/>
                <a:sym typeface="Times New Roman"/>
              </a:rPr>
              <a:t>Dowrick</a:t>
            </a:r>
            <a:r>
              <a:rPr lang="en-US" sz="1400" dirty="0">
                <a:solidFill>
                  <a:schemeClr val="dk1"/>
                </a:solidFill>
                <a:latin typeface="Arial" panose="020B0604020202020204" pitchFamily="34" charset="0"/>
                <a:ea typeface="Times New Roman"/>
                <a:cs typeface="Arial" panose="020B0604020202020204" pitchFamily="34" charset="0"/>
                <a:sym typeface="Times New Roman"/>
              </a:rPr>
              <a:t>, S.C., </a:t>
            </a:r>
            <a:r>
              <a:rPr lang="en-US" sz="1400" dirty="0" err="1">
                <a:solidFill>
                  <a:schemeClr val="dk1"/>
                </a:solidFill>
                <a:latin typeface="Arial" panose="020B0604020202020204" pitchFamily="34" charset="0"/>
                <a:ea typeface="Times New Roman"/>
                <a:cs typeface="Arial" panose="020B0604020202020204" pitchFamily="34" charset="0"/>
                <a:sym typeface="Times New Roman"/>
              </a:rPr>
              <a:t>Dunseath</a:t>
            </a:r>
            <a:r>
              <a:rPr lang="en-US" sz="1400" dirty="0">
                <a:solidFill>
                  <a:schemeClr val="dk1"/>
                </a:solidFill>
                <a:latin typeface="Arial" panose="020B0604020202020204" pitchFamily="34" charset="0"/>
                <a:ea typeface="Times New Roman"/>
                <a:cs typeface="Arial" panose="020B0604020202020204" pitchFamily="34" charset="0"/>
                <a:sym typeface="Times New Roman"/>
              </a:rPr>
              <a:t>, G.J., Cheung, W.Y., Gibbs, S.L., Owens, D.R. and Stephens, J.W. (2025). Does the short-term use of continuous glucose monitoring enhance diabetes self-management </a:t>
            </a:r>
            <a:r>
              <a:rPr lang="en-US" sz="1400" dirty="0" err="1">
                <a:solidFill>
                  <a:schemeClr val="dk1"/>
                </a:solidFill>
                <a:latin typeface="Arial" panose="020B0604020202020204" pitchFamily="34" charset="0"/>
                <a:ea typeface="Times New Roman"/>
                <a:cs typeface="Arial" panose="020B0604020202020204" pitchFamily="34" charset="0"/>
                <a:sym typeface="Times New Roman"/>
              </a:rPr>
              <a:t>behaviour</a:t>
            </a:r>
            <a:r>
              <a:rPr lang="en-US" sz="1400" dirty="0">
                <a:solidFill>
                  <a:schemeClr val="dk1"/>
                </a:solidFill>
                <a:latin typeface="Arial" panose="020B0604020202020204" pitchFamily="34" charset="0"/>
                <a:ea typeface="Times New Roman"/>
                <a:cs typeface="Arial" panose="020B0604020202020204" pitchFamily="34" charset="0"/>
                <a:sym typeface="Times New Roman"/>
              </a:rPr>
              <a:t> in type 2 diabetes? The DISCO GM Study: A </a:t>
            </a:r>
            <a:r>
              <a:rPr lang="en-US" sz="1400" dirty="0" err="1">
                <a:solidFill>
                  <a:schemeClr val="dk1"/>
                </a:solidFill>
                <a:latin typeface="Arial" panose="020B0604020202020204" pitchFamily="34" charset="0"/>
                <a:ea typeface="Times New Roman"/>
                <a:cs typeface="Arial" panose="020B0604020202020204" pitchFamily="34" charset="0"/>
                <a:sym typeface="Times New Roman"/>
              </a:rPr>
              <a:t>randomised</a:t>
            </a:r>
            <a:r>
              <a:rPr lang="en-US" sz="1400" dirty="0">
                <a:solidFill>
                  <a:schemeClr val="dk1"/>
                </a:solidFill>
                <a:latin typeface="Arial" panose="020B0604020202020204" pitchFamily="34" charset="0"/>
                <a:ea typeface="Times New Roman"/>
                <a:cs typeface="Arial" panose="020B0604020202020204" pitchFamily="34" charset="0"/>
                <a:sym typeface="Times New Roman"/>
              </a:rPr>
              <a:t>, controlled cross-over study. </a:t>
            </a:r>
            <a:r>
              <a:rPr lang="en-US" sz="1400" i="1" dirty="0">
                <a:solidFill>
                  <a:schemeClr val="dk1"/>
                </a:solidFill>
                <a:latin typeface="Arial" panose="020B0604020202020204" pitchFamily="34" charset="0"/>
                <a:ea typeface="Times New Roman"/>
                <a:cs typeface="Arial" panose="020B0604020202020204" pitchFamily="34" charset="0"/>
                <a:sym typeface="Times New Roman"/>
              </a:rPr>
              <a:t>Diabetes &amp; Metabolic Syndrome: Clinical Research &amp; Reviews</a:t>
            </a:r>
            <a:r>
              <a:rPr lang="en-US" sz="1400" dirty="0">
                <a:solidFill>
                  <a:schemeClr val="dk1"/>
                </a:solidFill>
                <a:latin typeface="Arial" panose="020B0604020202020204" pitchFamily="34" charset="0"/>
                <a:ea typeface="Times New Roman"/>
                <a:cs typeface="Arial" panose="020B0604020202020204" pitchFamily="34" charset="0"/>
                <a:sym typeface="Times New Roman"/>
              </a:rPr>
              <a:t>, 19(7), p.103283.</a:t>
            </a:r>
            <a:r>
              <a:rPr lang="en-US" sz="1400" u="sng" dirty="0">
                <a:solidFill>
                  <a:srgbClr val="1155CC"/>
                </a:solidFill>
                <a:latin typeface="Arial" panose="020B0604020202020204" pitchFamily="34" charset="0"/>
                <a:ea typeface="Times New Roman"/>
                <a:cs typeface="Arial" panose="020B0604020202020204" pitchFamily="34" charset="0"/>
                <a:sym typeface="Times New Roman"/>
                <a:hlinkClick r:id="rId21">
                  <a:extLst>
                    <a:ext uri="{A12FA001-AC4F-418D-AE19-62706E023703}">
                      <ahyp:hlinkClr xmlns:ahyp="http://schemas.microsoft.com/office/drawing/2018/hyperlinkcolor" val="tx"/>
                    </a:ext>
                  </a:extLst>
                </a:hlinkClick>
              </a:rPr>
              <a:t> https://doi.org/10.1016/j.dsx.2025.103283</a:t>
            </a:r>
            <a:r>
              <a:rPr lang="en-US" sz="1400" dirty="0">
                <a:solidFill>
                  <a:schemeClr val="dk1"/>
                </a:solidFill>
                <a:latin typeface="Arial" panose="020B0604020202020204" pitchFamily="34" charset="0"/>
                <a:ea typeface="Times New Roman"/>
                <a:cs typeface="Arial" panose="020B0604020202020204" pitchFamily="34" charset="0"/>
                <a:sym typeface="Times New Roman"/>
              </a:rPr>
              <a:t>. </a:t>
            </a:r>
          </a:p>
          <a:p>
            <a:pPr marL="571500" lvl="0" indent="-571500" algn="just" rtl="0">
              <a:lnSpc>
                <a:spcPct val="150000"/>
              </a:lnSpc>
              <a:spcBef>
                <a:spcPts val="0"/>
              </a:spcBef>
              <a:spcAft>
                <a:spcPts val="0"/>
              </a:spcAft>
              <a:buClr>
                <a:schemeClr val="dk1"/>
              </a:buClr>
              <a:buSzPts val="1100"/>
              <a:buFont typeface="Arial" panose="020B0604020202020204" pitchFamily="34" charset="0"/>
              <a:buChar char="•"/>
            </a:pPr>
            <a:r>
              <a:rPr lang="en-US" sz="1400" dirty="0">
                <a:solidFill>
                  <a:schemeClr val="dk1"/>
                </a:solidFill>
                <a:latin typeface="Arial" panose="020B0604020202020204" pitchFamily="34" charset="0"/>
                <a:ea typeface="Times New Roman"/>
                <a:cs typeface="Arial" panose="020B0604020202020204" pitchFamily="34" charset="0"/>
                <a:sym typeface="Times New Roman"/>
              </a:rPr>
              <a:t>Tseng, K.B., (2023). Alternative Biomarkers for Assessing Glycemic Control for the Prognosis and Management of Diabetes. </a:t>
            </a:r>
            <a:r>
              <a:rPr lang="en-US" sz="1400" i="1" dirty="0">
                <a:solidFill>
                  <a:schemeClr val="dk1"/>
                </a:solidFill>
                <a:latin typeface="Arial" panose="020B0604020202020204" pitchFamily="34" charset="0"/>
                <a:ea typeface="Times New Roman"/>
                <a:cs typeface="Arial" panose="020B0604020202020204" pitchFamily="34" charset="0"/>
                <a:sym typeface="Times New Roman"/>
              </a:rPr>
              <a:t>E-Da Med. J</a:t>
            </a:r>
            <a:r>
              <a:rPr lang="en-US" sz="1400" dirty="0">
                <a:solidFill>
                  <a:schemeClr val="dk1"/>
                </a:solidFill>
                <a:latin typeface="Arial" panose="020B0604020202020204" pitchFamily="34" charset="0"/>
                <a:ea typeface="Times New Roman"/>
                <a:cs typeface="Arial" panose="020B0604020202020204" pitchFamily="34" charset="0"/>
                <a:sym typeface="Times New Roman"/>
              </a:rPr>
              <a:t>, </a:t>
            </a:r>
            <a:r>
              <a:rPr lang="en-US" sz="1400" i="1" dirty="0">
                <a:solidFill>
                  <a:schemeClr val="dk1"/>
                </a:solidFill>
                <a:latin typeface="Arial" panose="020B0604020202020204" pitchFamily="34" charset="0"/>
                <a:ea typeface="Times New Roman"/>
                <a:cs typeface="Arial" panose="020B0604020202020204" pitchFamily="34" charset="0"/>
                <a:sym typeface="Times New Roman"/>
              </a:rPr>
              <a:t>10</a:t>
            </a:r>
            <a:r>
              <a:rPr lang="en-US" sz="1400" dirty="0">
                <a:solidFill>
                  <a:schemeClr val="dk1"/>
                </a:solidFill>
                <a:latin typeface="Arial" panose="020B0604020202020204" pitchFamily="34" charset="0"/>
                <a:ea typeface="Times New Roman"/>
                <a:cs typeface="Arial" panose="020B0604020202020204" pitchFamily="34" charset="0"/>
                <a:sym typeface="Times New Roman"/>
              </a:rPr>
              <a:t>, pp.1-17.</a:t>
            </a:r>
            <a:r>
              <a:rPr lang="en-US" sz="1400" u="sng" dirty="0">
                <a:solidFill>
                  <a:srgbClr val="1155CC"/>
                </a:solidFill>
                <a:latin typeface="Arial" panose="020B0604020202020204" pitchFamily="34" charset="0"/>
                <a:ea typeface="Times New Roman"/>
                <a:cs typeface="Arial" panose="020B0604020202020204" pitchFamily="34" charset="0"/>
                <a:sym typeface="Times New Roman"/>
                <a:hlinkClick r:id="rId22">
                  <a:extLst>
                    <a:ext uri="{A12FA001-AC4F-418D-AE19-62706E023703}">
                      <ahyp:hlinkClr xmlns:ahyp="http://schemas.microsoft.com/office/drawing/2018/hyperlinkcolor" val="tx"/>
                    </a:ext>
                  </a:extLst>
                </a:hlinkClick>
              </a:rPr>
              <a:t> https://doi.org/10.6966/EDMJ.202303_10(1).0001</a:t>
            </a:r>
            <a:endParaRPr lang="en-US" sz="1400" u="sng" dirty="0">
              <a:solidFill>
                <a:srgbClr val="1155CC"/>
              </a:solidFill>
              <a:latin typeface="Arial" panose="020B0604020202020204" pitchFamily="34" charset="0"/>
              <a:ea typeface="Times New Roman"/>
              <a:cs typeface="Arial" panose="020B0604020202020204" pitchFamily="34" charset="0"/>
              <a:sym typeface="Times New Roman"/>
            </a:endParaRPr>
          </a:p>
          <a:p>
            <a:pPr marL="571500" lvl="0" indent="-571500" algn="just" rtl="0">
              <a:lnSpc>
                <a:spcPct val="150000"/>
              </a:lnSpc>
              <a:spcBef>
                <a:spcPts val="0"/>
              </a:spcBef>
              <a:spcAft>
                <a:spcPts val="0"/>
              </a:spcAft>
              <a:buClr>
                <a:schemeClr val="dk1"/>
              </a:buClr>
              <a:buSzPts val="1100"/>
              <a:buFont typeface="Arial" panose="020B0604020202020204" pitchFamily="34" charset="0"/>
              <a:buChar char="•"/>
            </a:pPr>
            <a:r>
              <a:rPr lang="en-US" sz="1400" dirty="0">
                <a:solidFill>
                  <a:schemeClr val="dk1"/>
                </a:solidFill>
                <a:latin typeface="Arial" panose="020B0604020202020204" pitchFamily="34" charset="0"/>
                <a:ea typeface="Times New Roman"/>
                <a:cs typeface="Arial" panose="020B0604020202020204" pitchFamily="34" charset="0"/>
                <a:sym typeface="Times New Roman"/>
              </a:rPr>
              <a:t>Who, (2026). </a:t>
            </a:r>
            <a:r>
              <a:rPr lang="en-US" sz="1400" i="1" dirty="0">
                <a:solidFill>
                  <a:schemeClr val="dk1"/>
                </a:solidFill>
                <a:latin typeface="Arial" panose="020B0604020202020204" pitchFamily="34" charset="0"/>
                <a:ea typeface="Times New Roman"/>
                <a:cs typeface="Arial" panose="020B0604020202020204" pitchFamily="34" charset="0"/>
                <a:sym typeface="Times New Roman"/>
              </a:rPr>
              <a:t>Diabetes. </a:t>
            </a:r>
            <a:r>
              <a:rPr lang="en-US" sz="1400" dirty="0">
                <a:solidFill>
                  <a:schemeClr val="dk1"/>
                </a:solidFill>
                <a:latin typeface="Arial" panose="020B0604020202020204" pitchFamily="34" charset="0"/>
                <a:ea typeface="Times New Roman"/>
                <a:cs typeface="Arial" panose="020B0604020202020204" pitchFamily="34" charset="0"/>
                <a:sym typeface="Times New Roman"/>
              </a:rPr>
              <a:t>Available at:</a:t>
            </a:r>
            <a:r>
              <a:rPr lang="en-US" sz="1400" u="sng" dirty="0">
                <a:solidFill>
                  <a:srgbClr val="1155CC"/>
                </a:solidFill>
                <a:latin typeface="Arial" panose="020B0604020202020204" pitchFamily="34" charset="0"/>
                <a:ea typeface="Times New Roman"/>
                <a:cs typeface="Arial" panose="020B0604020202020204" pitchFamily="34" charset="0"/>
                <a:sym typeface="Times New Roman"/>
                <a:hlinkClick r:id="rId23">
                  <a:extLst>
                    <a:ext uri="{A12FA001-AC4F-418D-AE19-62706E023703}">
                      <ahyp:hlinkClr xmlns:ahyp="http://schemas.microsoft.com/office/drawing/2018/hyperlinkcolor" val="tx"/>
                    </a:ext>
                  </a:extLst>
                </a:hlinkClick>
              </a:rPr>
              <a:t> https://www.who.int/news-room/fact-sheets/detail/diabetes</a:t>
            </a:r>
            <a:r>
              <a:rPr lang="en-US" sz="1400" u="sng" dirty="0">
                <a:solidFill>
                  <a:schemeClr val="dk1"/>
                </a:solidFill>
                <a:latin typeface="Arial" panose="020B0604020202020204" pitchFamily="34" charset="0"/>
                <a:ea typeface="Times New Roman"/>
                <a:cs typeface="Arial" panose="020B0604020202020204" pitchFamily="34" charset="0"/>
                <a:sym typeface="Times New Roman"/>
              </a:rPr>
              <a:t> </a:t>
            </a:r>
            <a:r>
              <a:rPr lang="en-US" sz="1400" dirty="0">
                <a:solidFill>
                  <a:schemeClr val="dk1"/>
                </a:solidFill>
                <a:latin typeface="Arial" panose="020B0604020202020204" pitchFamily="34" charset="0"/>
                <a:ea typeface="Times New Roman"/>
                <a:cs typeface="Arial" panose="020B0604020202020204" pitchFamily="34" charset="0"/>
                <a:sym typeface="Times New Roman"/>
              </a:rPr>
              <a:t>(Accessed on: 20 June 2026).</a:t>
            </a:r>
          </a:p>
          <a:p>
            <a:pPr marL="571500" lvl="0" indent="-571500" algn="just" rtl="0">
              <a:lnSpc>
                <a:spcPct val="150000"/>
              </a:lnSpc>
              <a:spcBef>
                <a:spcPts val="0"/>
              </a:spcBef>
              <a:spcAft>
                <a:spcPts val="0"/>
              </a:spcAft>
              <a:buClr>
                <a:schemeClr val="dk1"/>
              </a:buClr>
              <a:buSzPts val="1100"/>
              <a:buFont typeface="Arial" panose="020B0604020202020204" pitchFamily="34" charset="0"/>
              <a:buChar char="•"/>
            </a:pPr>
            <a:r>
              <a:rPr lang="en-US" sz="1400" dirty="0">
                <a:solidFill>
                  <a:schemeClr val="dk1"/>
                </a:solidFill>
                <a:latin typeface="Arial" panose="020B0604020202020204" pitchFamily="34" charset="0"/>
                <a:ea typeface="Times New Roman"/>
                <a:cs typeface="Arial" panose="020B0604020202020204" pitchFamily="34" charset="0"/>
                <a:sym typeface="Times New Roman"/>
              </a:rPr>
              <a:t>Yu, X., Kan, C., Zhang, K., Zhang, X., Ren, J., Chen, J., Wang, Y., Zhang, Y., Zhang, G. and Sun, X., (2025). Global epidemiology and burden of type 2 diabetes in adults aged 55 and older: insights from 1990 to 2021. </a:t>
            </a:r>
            <a:r>
              <a:rPr lang="en-US" sz="1400" i="1" dirty="0">
                <a:solidFill>
                  <a:schemeClr val="dk1"/>
                </a:solidFill>
                <a:latin typeface="Arial" panose="020B0604020202020204" pitchFamily="34" charset="0"/>
                <a:ea typeface="Times New Roman"/>
                <a:cs typeface="Arial" panose="020B0604020202020204" pitchFamily="34" charset="0"/>
                <a:sym typeface="Times New Roman"/>
              </a:rPr>
              <a:t>Therapeutic advances in endocrinology and metabolism</a:t>
            </a:r>
            <a:r>
              <a:rPr lang="en-US" sz="1400" dirty="0">
                <a:solidFill>
                  <a:schemeClr val="dk1"/>
                </a:solidFill>
                <a:latin typeface="Arial" panose="020B0604020202020204" pitchFamily="34" charset="0"/>
                <a:ea typeface="Times New Roman"/>
                <a:cs typeface="Arial" panose="020B0604020202020204" pitchFamily="34" charset="0"/>
                <a:sym typeface="Times New Roman"/>
              </a:rPr>
              <a:t>, </a:t>
            </a:r>
            <a:r>
              <a:rPr lang="en-US" sz="1400" i="1" dirty="0">
                <a:solidFill>
                  <a:schemeClr val="dk1"/>
                </a:solidFill>
                <a:latin typeface="Arial" panose="020B0604020202020204" pitchFamily="34" charset="0"/>
                <a:ea typeface="Times New Roman"/>
                <a:cs typeface="Arial" panose="020B0604020202020204" pitchFamily="34" charset="0"/>
                <a:sym typeface="Times New Roman"/>
              </a:rPr>
              <a:t>16</a:t>
            </a:r>
            <a:r>
              <a:rPr lang="en-US" sz="1400" dirty="0">
                <a:solidFill>
                  <a:schemeClr val="dk1"/>
                </a:solidFill>
                <a:latin typeface="Arial" panose="020B0604020202020204" pitchFamily="34" charset="0"/>
                <a:ea typeface="Times New Roman"/>
                <a:cs typeface="Arial" panose="020B0604020202020204" pitchFamily="34" charset="0"/>
                <a:sym typeface="Times New Roman"/>
              </a:rPr>
              <a:t>, p.20420188251362011.</a:t>
            </a:r>
            <a:r>
              <a:rPr lang="en-US" sz="1400" u="sng" dirty="0">
                <a:solidFill>
                  <a:srgbClr val="1155CC"/>
                </a:solidFill>
                <a:latin typeface="Arial" panose="020B0604020202020204" pitchFamily="34" charset="0"/>
                <a:ea typeface="Times New Roman"/>
                <a:cs typeface="Arial" panose="020B0604020202020204" pitchFamily="34" charset="0"/>
                <a:sym typeface="Times New Roman"/>
                <a:hlinkClick r:id="rId24">
                  <a:extLst>
                    <a:ext uri="{A12FA001-AC4F-418D-AE19-62706E023703}">
                      <ahyp:hlinkClr xmlns:ahyp="http://schemas.microsoft.com/office/drawing/2018/hyperlinkcolor" val="tx"/>
                    </a:ext>
                  </a:extLst>
                </a:hlinkClick>
              </a:rPr>
              <a:t> https://doi.org/10.1177/20420188251362011</a:t>
            </a:r>
            <a:endParaRPr lang="en-US" sz="1400" dirty="0">
              <a:solidFill>
                <a:schemeClr val="dk1"/>
              </a:solidFill>
              <a:latin typeface="Arial" panose="020B0604020202020204" pitchFamily="34" charset="0"/>
              <a:ea typeface="Times New Roman"/>
              <a:cs typeface="Arial" panose="020B0604020202020204" pitchFamily="34" charset="0"/>
              <a:sym typeface="Times New Roman"/>
            </a:endParaRPr>
          </a:p>
          <a:p>
            <a:pPr algn="just"/>
            <a:endParaRPr lang="en-GB"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31086080"/>
      </p:ext>
    </p:extLst>
  </p:cSld>
  <p:clrMapOvr>
    <a:masterClrMapping/>
  </p:clrMapOvr>
</p:sld>
</file>

<file path=ppt/theme/theme1.xml><?xml version="1.0" encoding="utf-8"?>
<a:theme xmlns:a="http://schemas.openxmlformats.org/drawingml/2006/main" name="36x48-Template-V2b">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Without Quick Guides">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Classic 3 Columns">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Trifold - Wide Center">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36x48-Template-V2b</Template>
  <TotalTime>3019</TotalTime>
  <Words>2323</Words>
  <Application>Microsoft Office PowerPoint</Application>
  <PresentationFormat>Custom</PresentationFormat>
  <Paragraphs>85</Paragraphs>
  <Slides>2</Slides>
  <Notes>1</Notes>
  <HiddenSlides>0</HiddenSlides>
  <MMClips>0</MMClips>
  <ScaleCrop>false</ScaleCrop>
  <HeadingPairs>
    <vt:vector size="6" baseType="variant">
      <vt:variant>
        <vt:lpstr>Fonts Used</vt:lpstr>
      </vt:variant>
      <vt:variant>
        <vt:i4>8</vt:i4>
      </vt:variant>
      <vt:variant>
        <vt:lpstr>Theme</vt:lpstr>
      </vt:variant>
      <vt:variant>
        <vt:i4>5</vt:i4>
      </vt:variant>
      <vt:variant>
        <vt:lpstr>Slide Titles</vt:lpstr>
      </vt:variant>
      <vt:variant>
        <vt:i4>2</vt:i4>
      </vt:variant>
    </vt:vector>
  </HeadingPairs>
  <TitlesOfParts>
    <vt:vector size="15" baseType="lpstr">
      <vt:lpstr>Aptos</vt:lpstr>
      <vt:lpstr>Aptos Display</vt:lpstr>
      <vt:lpstr>Arial</vt:lpstr>
      <vt:lpstr>Arial Black</vt:lpstr>
      <vt:lpstr>Calibri</vt:lpstr>
      <vt:lpstr>Times New Roman</vt:lpstr>
      <vt:lpstr>Trebuchet MS</vt:lpstr>
      <vt:lpstr>Wingdings</vt:lpstr>
      <vt:lpstr>36x48-Template-V2b</vt:lpstr>
      <vt:lpstr>Without Quick Guides</vt:lpstr>
      <vt:lpstr>Classic 3 Columns</vt:lpstr>
      <vt:lpstr>Trifold - Wide Center</vt:lpstr>
      <vt:lpstr>Office Theme</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Student name  Student number</dc:title>
  <dc:creator>User</dc:creator>
  <cp:lastModifiedBy>Pratham Vaghela</cp:lastModifiedBy>
  <cp:revision>23</cp:revision>
  <cp:lastPrinted>2015-06-29T17:31:11Z</cp:lastPrinted>
  <dcterms:created xsi:type="dcterms:W3CDTF">2012-02-03T19:11:35Z</dcterms:created>
  <dcterms:modified xsi:type="dcterms:W3CDTF">2026-07-04T15:53:45Z</dcterms:modified>
</cp:coreProperties>
</file>