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4"/>
  </p:sldMasterIdLst>
  <p:notesMasterIdLst>
    <p:notesMasterId r:id="rId15"/>
  </p:notesMasterIdLst>
  <p:sldIdLst>
    <p:sldId id="256" r:id="rId5"/>
    <p:sldId id="257" r:id="rId6"/>
    <p:sldId id="258" r:id="rId7"/>
    <p:sldId id="261" r:id="rId8"/>
    <p:sldId id="259" r:id="rId9"/>
    <p:sldId id="266" r:id="rId10"/>
    <p:sldId id="267" r:id="rId11"/>
    <p:sldId id="268" r:id="rId12"/>
    <p:sldId id="262" r:id="rId13"/>
    <p:sldId id="263" r:id="rId1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980" autoAdjust="0"/>
    <p:restoredTop sz="52632" autoAdjust="0"/>
  </p:normalViewPr>
  <p:slideViewPr>
    <p:cSldViewPr snapToGrid="0">
      <p:cViewPr varScale="1">
        <p:scale>
          <a:sx n="60" d="100"/>
          <a:sy n="60" d="100"/>
        </p:scale>
        <p:origin x="2436"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193A1AC-0926-4768-B35D-D35C21D60CB1}" type="datetimeFigureOut">
              <a:rPr lang="en-GB" smtClean="0"/>
              <a:t>12/03/2020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9F4B3E6-B3C7-4265-B4A7-895C51AEA6AA}" type="slidenum">
              <a:rPr lang="en-GB" smtClean="0"/>
              <a:t>‹#›</a:t>
            </a:fld>
            <a:endParaRPr lang="en-GB"/>
          </a:p>
        </p:txBody>
      </p:sp>
    </p:spTree>
    <p:extLst>
      <p:ext uri="{BB962C8B-B14F-4D97-AF65-F5344CB8AC3E}">
        <p14:creationId xmlns:p14="http://schemas.microsoft.com/office/powerpoint/2010/main" val="2215937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How Lucifer was depicted before Christianity, How Christianity remoulded the Devil for their own needs, How Lucifer was reimagined in modern contemporary. </a:t>
            </a:r>
          </a:p>
          <a:p>
            <a:endParaRPr lang="en-GB" dirty="0"/>
          </a:p>
          <a:p>
            <a:endParaRPr lang="en-GB" dirty="0"/>
          </a:p>
          <a:p>
            <a:endParaRPr lang="en-GB" dirty="0"/>
          </a:p>
          <a:p>
            <a:pPr marL="171450" indent="-171450">
              <a:buFont typeface="Arial" panose="020B0604020202020204" pitchFamily="34" charset="0"/>
              <a:buChar char="•"/>
            </a:pPr>
            <a:r>
              <a:rPr lang="en-GB" dirty="0"/>
              <a:t>My research question is….modelled around what Lucifer was seen as in early Christianity Lucifer as the rebel son,, Personification of temptation.</a:t>
            </a:r>
          </a:p>
          <a:p>
            <a:pPr marL="171450" indent="-171450">
              <a:buFont typeface="Arial" panose="020B0604020202020204" pitchFamily="34" charset="0"/>
              <a:buChar char="•"/>
            </a:pPr>
            <a:r>
              <a:rPr lang="en-GB" dirty="0"/>
              <a:t>And perhaps position of rulership.</a:t>
            </a:r>
          </a:p>
          <a:p>
            <a:endParaRPr lang="en-GB" dirty="0"/>
          </a:p>
        </p:txBody>
      </p:sp>
      <p:sp>
        <p:nvSpPr>
          <p:cNvPr id="4" name="Slide Number Placeholder 3"/>
          <p:cNvSpPr>
            <a:spLocks noGrp="1"/>
          </p:cNvSpPr>
          <p:nvPr>
            <p:ph type="sldNum" sz="quarter" idx="5"/>
          </p:nvPr>
        </p:nvSpPr>
        <p:spPr/>
        <p:txBody>
          <a:bodyPr/>
          <a:lstStyle/>
          <a:p>
            <a:fld id="{49F4B3E6-B3C7-4265-B4A7-895C51AEA6AA}" type="slidenum">
              <a:rPr lang="en-GB" smtClean="0"/>
              <a:t>1</a:t>
            </a:fld>
            <a:endParaRPr lang="en-GB"/>
          </a:p>
        </p:txBody>
      </p:sp>
    </p:spTree>
    <p:extLst>
      <p:ext uri="{BB962C8B-B14F-4D97-AF65-F5344CB8AC3E}">
        <p14:creationId xmlns:p14="http://schemas.microsoft.com/office/powerpoint/2010/main" val="275143789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en-GB" dirty="0"/>
              <a:t>J. Harris (Violence and Responsibility pg. 19) “occurs when injury or suffering is inflicted upon a person or persons by an agent who knows (or ought reasonably to have known) that his actions would result in the harm in question”</a:t>
            </a:r>
          </a:p>
          <a:p>
            <a:pPr rtl="0"/>
            <a:endParaRPr lang="en-GB" sz="1200" b="0" i="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t>Jeffrey Burton Russel, The Devil: Perceptions of Evil From Antiquity to Primitive Christianity, (New York: Cornell University Press, 1987).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The place of evil within the  world, as a blend of an entity to remove and fight against but also to accept for some evil for Jeffrey Burton Russel is Neutral and not linked with Satan but seen as occurrences within life.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a:p>
          <a:p>
            <a:pPr rtl="0"/>
            <a:endParaRPr lang="en-GB" sz="1200" b="0" i="0" kern="1200" dirty="0">
              <a:solidFill>
                <a:schemeClr val="tx1"/>
              </a:solidFill>
              <a:effectLst/>
              <a:latin typeface="+mn-lt"/>
              <a:ea typeface="+mn-ea"/>
              <a:cs typeface="+mn-cs"/>
            </a:endParaRPr>
          </a:p>
          <a:p>
            <a:pPr rtl="0"/>
            <a:endParaRPr lang="en-GB" sz="1200" b="0" i="0" kern="1200" dirty="0">
              <a:solidFill>
                <a:schemeClr val="tx1"/>
              </a:solidFill>
              <a:effectLst/>
              <a:latin typeface="+mn-lt"/>
              <a:ea typeface="+mn-ea"/>
              <a:cs typeface="+mn-cs"/>
            </a:endParaRPr>
          </a:p>
          <a:p>
            <a:pPr rtl="0"/>
            <a:r>
              <a:rPr lang="en-GB" sz="1200" b="0" i="0" kern="1200" dirty="0">
                <a:solidFill>
                  <a:schemeClr val="tx1"/>
                </a:solidFill>
                <a:effectLst/>
                <a:latin typeface="+mn-lt"/>
                <a:ea typeface="+mn-ea"/>
                <a:cs typeface="+mn-cs"/>
              </a:rPr>
              <a:t>My aims and objectives for my dissertation is….. To investigate the story and debate behind two key aspects of lucifer-</a:t>
            </a:r>
            <a:r>
              <a:rPr lang="en-GB" sz="1200" b="0" i="0" kern="1200" dirty="0" err="1">
                <a:solidFill>
                  <a:schemeClr val="tx1"/>
                </a:solidFill>
                <a:effectLst/>
                <a:latin typeface="+mn-lt"/>
                <a:ea typeface="+mn-ea"/>
                <a:cs typeface="+mn-cs"/>
              </a:rPr>
              <a:t>satan</a:t>
            </a:r>
            <a:r>
              <a:rPr lang="en-GB" sz="1200" b="0" i="0" kern="1200" dirty="0">
                <a:solidFill>
                  <a:schemeClr val="tx1"/>
                </a:solidFill>
                <a:effectLst/>
                <a:latin typeface="+mn-lt"/>
                <a:ea typeface="+mn-ea"/>
                <a:cs typeface="+mn-cs"/>
              </a:rPr>
              <a:t>, what he was before the rebel, why he rebelled, the necessity of this character, etc </a:t>
            </a:r>
            <a:r>
              <a:rPr lang="en-GB" sz="1200" b="0" i="0" kern="1200" dirty="0" err="1">
                <a:solidFill>
                  <a:schemeClr val="tx1"/>
                </a:solidFill>
                <a:effectLst/>
                <a:latin typeface="+mn-lt"/>
                <a:ea typeface="+mn-ea"/>
                <a:cs typeface="+mn-cs"/>
              </a:rPr>
              <a:t>etc</a:t>
            </a:r>
            <a:endParaRPr lang="en-GB" sz="1200" b="0" i="0" kern="1200" dirty="0">
              <a:solidFill>
                <a:schemeClr val="tx1"/>
              </a:solidFill>
              <a:effectLst/>
              <a:latin typeface="+mn-lt"/>
              <a:ea typeface="+mn-ea"/>
              <a:cs typeface="+mn-cs"/>
            </a:endParaRPr>
          </a:p>
          <a:p>
            <a:pPr rtl="0"/>
            <a:r>
              <a:rPr lang="en-GB" sz="1200" b="0" i="0" kern="1200" dirty="0">
                <a:solidFill>
                  <a:schemeClr val="tx1"/>
                </a:solidFill>
                <a:effectLst/>
                <a:latin typeface="+mn-lt"/>
                <a:ea typeface="+mn-ea"/>
                <a:cs typeface="+mn-cs"/>
              </a:rPr>
              <a:t>And the possible expansion into the attribute of rulership, from heaven to hell, while the rulership is a later belief.</a:t>
            </a:r>
          </a:p>
        </p:txBody>
      </p:sp>
      <p:sp>
        <p:nvSpPr>
          <p:cNvPr id="4" name="Slide Number Placeholder 3"/>
          <p:cNvSpPr>
            <a:spLocks noGrp="1"/>
          </p:cNvSpPr>
          <p:nvPr>
            <p:ph type="sldNum" sz="quarter" idx="5"/>
          </p:nvPr>
        </p:nvSpPr>
        <p:spPr/>
        <p:txBody>
          <a:bodyPr/>
          <a:lstStyle/>
          <a:p>
            <a:fld id="{49F4B3E6-B3C7-4265-B4A7-895C51AEA6AA}" type="slidenum">
              <a:rPr lang="en-GB" smtClean="0"/>
              <a:t>2</a:t>
            </a:fld>
            <a:endParaRPr lang="en-GB"/>
          </a:p>
        </p:txBody>
      </p:sp>
    </p:spTree>
    <p:extLst>
      <p:ext uri="{BB962C8B-B14F-4D97-AF65-F5344CB8AC3E}">
        <p14:creationId xmlns:p14="http://schemas.microsoft.com/office/powerpoint/2010/main" val="158823538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Origins will start before Satan, to what was taken and corrupted to suit another need, in this case the Greek God Pan was turned evil and his form and associations made into evil and sinful.</a:t>
            </a:r>
          </a:p>
          <a:p>
            <a:endParaRPr lang="en-GB" dirty="0"/>
          </a:p>
          <a:p>
            <a:pPr marL="171450" indent="-171450">
              <a:buFont typeface="Arial" panose="020B0604020202020204" pitchFamily="34" charset="0"/>
              <a:buChar char="•"/>
            </a:pPr>
            <a:r>
              <a:rPr lang="en-GB" dirty="0"/>
              <a:t>This is an important question to ask as…… the area of angels is not really academically studied, with the idea of lucifer in modern times being, false and seen through a narrow perspective</a:t>
            </a:r>
          </a:p>
          <a:p>
            <a:pPr marL="171450" indent="-171450">
              <a:buFont typeface="Arial" panose="020B0604020202020204" pitchFamily="34" charset="0"/>
              <a:buChar char="•"/>
            </a:pPr>
            <a:endParaRPr lang="en-GB" dirty="0"/>
          </a:p>
          <a:p>
            <a:pPr marL="171450" indent="-171450">
              <a:buFont typeface="Arial" panose="020B0604020202020204" pitchFamily="34" charset="0"/>
              <a:buChar char="•"/>
            </a:pPr>
            <a:r>
              <a:rPr lang="en-GB" dirty="0"/>
              <a:t>Therefore my dissertation will be laid out….. Focusing on two key aspects of Lucifer, The rebel son (before and after), and his dealing with temptation, (Temptation of Jesus). With time permitting a focus upon His position as a ruler, both heaven and in hell.</a:t>
            </a:r>
          </a:p>
        </p:txBody>
      </p:sp>
      <p:sp>
        <p:nvSpPr>
          <p:cNvPr id="4" name="Slide Number Placeholder 3"/>
          <p:cNvSpPr>
            <a:spLocks noGrp="1"/>
          </p:cNvSpPr>
          <p:nvPr>
            <p:ph type="sldNum" sz="quarter" idx="5"/>
          </p:nvPr>
        </p:nvSpPr>
        <p:spPr/>
        <p:txBody>
          <a:bodyPr/>
          <a:lstStyle/>
          <a:p>
            <a:fld id="{49F4B3E6-B3C7-4265-B4A7-895C51AEA6AA}" type="slidenum">
              <a:rPr lang="en-GB" smtClean="0"/>
              <a:t>3</a:t>
            </a:fld>
            <a:endParaRPr lang="en-GB"/>
          </a:p>
        </p:txBody>
      </p:sp>
    </p:spTree>
    <p:extLst>
      <p:ext uri="{BB962C8B-B14F-4D97-AF65-F5344CB8AC3E}">
        <p14:creationId xmlns:p14="http://schemas.microsoft.com/office/powerpoint/2010/main" val="265285580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Within these two images we see examples of the original focus, but they still have relevance to the refined topic. </a:t>
            </a:r>
          </a:p>
          <a:p>
            <a:r>
              <a:rPr lang="en-GB" dirty="0"/>
              <a:t>The ark of the covenant was believed to hold two angels atop of its lid, creatures of beauty built within the religious sphere. And also the notion of what “watchers” looked like within the belief of angels. Seen more like machines or wheels rather than anything beautiful or radiant as was and is currently the norm. This can be useful as it conveys the transformation of what is considered as beautiful. And the changing imagery of the Christian church.</a:t>
            </a:r>
          </a:p>
          <a:p>
            <a:endParaRPr lang="en-GB" dirty="0"/>
          </a:p>
          <a:p>
            <a:pPr marL="171450" indent="-171450">
              <a:buFont typeface="Arial" panose="020B0604020202020204" pitchFamily="34" charset="0"/>
              <a:buChar char="•"/>
            </a:pPr>
            <a:r>
              <a:rPr lang="en-GB" dirty="0"/>
              <a:t>My original research was focused upon a broader perspective of angels as a whole, unfortunately the topic did not have adequate academic research, resulting in the focus being narrowed down to singular named angels.</a:t>
            </a:r>
          </a:p>
          <a:p>
            <a:pPr marL="171450" indent="-171450">
              <a:buFont typeface="Arial" panose="020B0604020202020204" pitchFamily="34" charset="0"/>
              <a:buChar char="•"/>
            </a:pPr>
            <a:r>
              <a:rPr lang="en-GB" dirty="0"/>
              <a:t>So basically I changed away from this topic due to its broad nature. </a:t>
            </a:r>
          </a:p>
        </p:txBody>
      </p:sp>
      <p:sp>
        <p:nvSpPr>
          <p:cNvPr id="4" name="Slide Number Placeholder 3"/>
          <p:cNvSpPr>
            <a:spLocks noGrp="1"/>
          </p:cNvSpPr>
          <p:nvPr>
            <p:ph type="sldNum" sz="quarter" idx="5"/>
          </p:nvPr>
        </p:nvSpPr>
        <p:spPr/>
        <p:txBody>
          <a:bodyPr/>
          <a:lstStyle/>
          <a:p>
            <a:fld id="{49F4B3E6-B3C7-4265-B4A7-895C51AEA6AA}" type="slidenum">
              <a:rPr lang="en-GB" smtClean="0"/>
              <a:t>4</a:t>
            </a:fld>
            <a:endParaRPr lang="en-GB"/>
          </a:p>
        </p:txBody>
      </p:sp>
    </p:spTree>
    <p:extLst>
      <p:ext uri="{BB962C8B-B14F-4D97-AF65-F5344CB8AC3E}">
        <p14:creationId xmlns:p14="http://schemas.microsoft.com/office/powerpoint/2010/main" val="165830285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My research started upon the topic of angels, a heavenly concept known to all but understood by very few, even those within academic fields are few. This being the first reasoning for change of focus, to that of a singular angel. Michael and Lucifer were the top contenders being strong throughout history and seen as opposites, loyalty and disloyalty, light and dark. But for me Lucifer won the battle and became the singular focus. Lucifer stole what became his image and associations from others but within modern religious and secular canon he personifies them.</a:t>
            </a:r>
          </a:p>
          <a:p>
            <a:endParaRPr lang="en-GB" dirty="0"/>
          </a:p>
          <a:p>
            <a:pPr marL="171450" indent="-171450">
              <a:buFont typeface="Arial" panose="020B0604020202020204" pitchFamily="34" charset="0"/>
              <a:buChar char="•"/>
            </a:pPr>
            <a:r>
              <a:rPr lang="en-GB" dirty="0"/>
              <a:t>As stated on the previous slide the task was too broad. It then fell upon me to redirect my focus to another redefined aspects of the topic. I have chosen Lucifer due to the fact that he is well known as well as the fact that there is more sources relating to him. Also because of the fact that the Lucifer depicted in modern culture, while publicly accepted as Christian Canon, it is not thus resulting in my study upon Lucifer- Satan the Origin story.</a:t>
            </a:r>
          </a:p>
        </p:txBody>
      </p:sp>
      <p:sp>
        <p:nvSpPr>
          <p:cNvPr id="4" name="Slide Number Placeholder 3"/>
          <p:cNvSpPr>
            <a:spLocks noGrp="1"/>
          </p:cNvSpPr>
          <p:nvPr>
            <p:ph type="sldNum" sz="quarter" idx="5"/>
          </p:nvPr>
        </p:nvSpPr>
        <p:spPr/>
        <p:txBody>
          <a:bodyPr/>
          <a:lstStyle/>
          <a:p>
            <a:fld id="{49F4B3E6-B3C7-4265-B4A7-895C51AEA6AA}" type="slidenum">
              <a:rPr lang="en-GB" smtClean="0"/>
              <a:t>5</a:t>
            </a:fld>
            <a:endParaRPr lang="en-GB"/>
          </a:p>
        </p:txBody>
      </p:sp>
    </p:spTree>
    <p:extLst>
      <p:ext uri="{BB962C8B-B14F-4D97-AF65-F5344CB8AC3E}">
        <p14:creationId xmlns:p14="http://schemas.microsoft.com/office/powerpoint/2010/main" val="132766278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GB" dirty="0"/>
              <a:t>Book of Job also addresses the inclusion of Evil in the world, and why the “righteous suffer”. Job destroyed Pagan temple-cause of </a:t>
            </a:r>
            <a:r>
              <a:rPr lang="en-GB" dirty="0" err="1"/>
              <a:t>satan’s</a:t>
            </a:r>
            <a:r>
              <a:rPr lang="en-GB" dirty="0"/>
              <a:t> despise. </a:t>
            </a:r>
          </a:p>
          <a:p>
            <a:endParaRPr lang="en-GB" dirty="0"/>
          </a:p>
          <a:p>
            <a:r>
              <a:rPr lang="en-GB" dirty="0"/>
              <a:t>Lucifer, Satan the Big devil, he is known by many names and is attributed as the cause of all Evil, but Jeffrey Burton Russell explains that not all Evil can be associated with the Devil for some most be deemed as “Neutral” or “Natural”. Events necessary to transpire otherwise Lucifer would be seen to have power on par with God and capable and committing deeds of evil with no repercussions.</a:t>
            </a:r>
          </a:p>
          <a:p>
            <a:endParaRPr lang="en-GB" dirty="0"/>
          </a:p>
          <a:p>
            <a:r>
              <a:rPr lang="en-GB" dirty="0"/>
              <a:t>references to Gospels of Matthew, Mark and Luke. Jesus temptation. </a:t>
            </a:r>
          </a:p>
          <a:p>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dirty="0"/>
              <a:t>This is my research so far……</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a:p>
          <a:p>
            <a:endParaRPr lang="en-GB" dirty="0"/>
          </a:p>
          <a:p>
            <a:endParaRPr lang="en-GB" dirty="0"/>
          </a:p>
        </p:txBody>
      </p:sp>
      <p:sp>
        <p:nvSpPr>
          <p:cNvPr id="4" name="Slide Number Placeholder 3"/>
          <p:cNvSpPr>
            <a:spLocks noGrp="1"/>
          </p:cNvSpPr>
          <p:nvPr>
            <p:ph type="sldNum" sz="quarter" idx="5"/>
          </p:nvPr>
        </p:nvSpPr>
        <p:spPr/>
        <p:txBody>
          <a:bodyPr/>
          <a:lstStyle/>
          <a:p>
            <a:fld id="{49F4B3E6-B3C7-4265-B4A7-895C51AEA6AA}" type="slidenum">
              <a:rPr lang="en-GB" smtClean="0"/>
              <a:t>6</a:t>
            </a:fld>
            <a:endParaRPr lang="en-GB"/>
          </a:p>
        </p:txBody>
      </p:sp>
    </p:spTree>
    <p:extLst>
      <p:ext uri="{BB962C8B-B14F-4D97-AF65-F5344CB8AC3E}">
        <p14:creationId xmlns:p14="http://schemas.microsoft.com/office/powerpoint/2010/main" val="172482412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“The angel of the Lord” being the King James Version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r>
              <a:rPr lang="en-GB" dirty="0"/>
              <a:t>Numbers 22:21-38,</a:t>
            </a:r>
          </a:p>
          <a:p>
            <a:r>
              <a:rPr lang="en-GB" dirty="0"/>
              <a:t>Balaam’s Ass- Angel as adversary.</a:t>
            </a:r>
          </a:p>
          <a:p>
            <a:endParaRPr lang="en-GB" dirty="0"/>
          </a:p>
          <a:p>
            <a:r>
              <a:rPr lang="en-GB" dirty="0"/>
              <a:t>While  the focus here is based upon the inner meaning, this image capitulates the  fall perfectly. Lucifer as a strong </a:t>
            </a:r>
            <a:r>
              <a:rPr lang="en-GB" dirty="0" err="1"/>
              <a:t>magnificient</a:t>
            </a:r>
            <a:r>
              <a:rPr lang="en-GB" dirty="0"/>
              <a:t> beast battling the light</a:t>
            </a:r>
          </a:p>
          <a:p>
            <a:endParaRPr lang="en-GB" dirty="0"/>
          </a:p>
          <a:p>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VITA ADAE ET EVAE</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t>Rebellious cause-After God had created Adam in his image, Michael commands the angels to worship him. The Devil becomes jealous and refuses to worship, saying: ‘I will not worship one inferior and subsequent to me. I am prior to him in creation; before he was made, I was already made. He ought to worship me’ (14:3).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t>Lucifer responds his position will be higher than God.</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t>‘If he [God] be wrathful with me, I will set my throne above the stars of heaven and will be like the most high’ (15:3).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t>Fall of Lucifer.</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‘He [Jesus] said to them, “I watched Satan fall from heaven like a flash of lightning”’ (Luke 10:18; cf. also Rev. 12). </a:t>
            </a:r>
          </a:p>
          <a:p>
            <a:endParaRPr lang="en-GB" dirty="0"/>
          </a:p>
        </p:txBody>
      </p:sp>
      <p:sp>
        <p:nvSpPr>
          <p:cNvPr id="4" name="Slide Number Placeholder 3"/>
          <p:cNvSpPr>
            <a:spLocks noGrp="1"/>
          </p:cNvSpPr>
          <p:nvPr>
            <p:ph type="sldNum" sz="quarter" idx="5"/>
          </p:nvPr>
        </p:nvSpPr>
        <p:spPr/>
        <p:txBody>
          <a:bodyPr/>
          <a:lstStyle/>
          <a:p>
            <a:fld id="{49F4B3E6-B3C7-4265-B4A7-895C51AEA6AA}" type="slidenum">
              <a:rPr lang="en-GB" smtClean="0"/>
              <a:t>7</a:t>
            </a:fld>
            <a:endParaRPr lang="en-GB"/>
          </a:p>
        </p:txBody>
      </p:sp>
    </p:spTree>
    <p:extLst>
      <p:ext uri="{BB962C8B-B14F-4D97-AF65-F5344CB8AC3E}">
        <p14:creationId xmlns:p14="http://schemas.microsoft.com/office/powerpoint/2010/main" val="219435733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Within Genesis, Job, and the books of the Apostles we have the tempter, cause of original sin, and inciting the tradition of rebellion within the Children of God. Tempting Job to rebel, to fall and curse god. And of course the temptation of Jesus, by Satan </a:t>
            </a:r>
          </a:p>
          <a:p>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Hedonism (hunger/satisfaction), Egoism (spectacular throw/might) and Materialism (kingdoms/wealth).</a:t>
            </a:r>
          </a:p>
          <a:p>
            <a:endParaRPr lang="en-GB" dirty="0"/>
          </a:p>
          <a:p>
            <a:r>
              <a:rPr lang="en-GB" dirty="0"/>
              <a:t>Importance of Pan towards to depiction and associated characteristics of Lucifer/Satan. 3</a:t>
            </a:r>
            <a:r>
              <a:rPr lang="en-GB" baseline="30000" dirty="0"/>
              <a:t>rd</a:t>
            </a:r>
            <a:r>
              <a:rPr lang="en-GB" dirty="0"/>
              <a:t> to 5</a:t>
            </a:r>
            <a:r>
              <a:rPr lang="en-GB" baseline="30000" dirty="0"/>
              <a:t>th</a:t>
            </a:r>
            <a:r>
              <a:rPr lang="en-GB" dirty="0"/>
              <a:t> Century</a:t>
            </a:r>
          </a:p>
          <a:p>
            <a:r>
              <a:rPr lang="en-GB" dirty="0"/>
              <a:t>Pan was one of the Greatest obstacles for the Christian church to overcome, Situated within the hearts of the people as the God of fertility and lust the church wanted to dominate the heart alone, so the imagery and associations of Pan became associated with the ultimate evil, this is when The devil became the champion of Lust and seen as the cause when men fell to Lust outside of marriage.</a:t>
            </a:r>
          </a:p>
          <a:p>
            <a:endParaRPr lang="en-GB" dirty="0"/>
          </a:p>
          <a:p>
            <a:endParaRPr lang="en-GB" dirty="0"/>
          </a:p>
          <a:p>
            <a:endParaRPr lang="en-GB" dirty="0"/>
          </a:p>
        </p:txBody>
      </p:sp>
      <p:sp>
        <p:nvSpPr>
          <p:cNvPr id="4" name="Slide Number Placeholder 3"/>
          <p:cNvSpPr>
            <a:spLocks noGrp="1"/>
          </p:cNvSpPr>
          <p:nvPr>
            <p:ph type="sldNum" sz="quarter" idx="5"/>
          </p:nvPr>
        </p:nvSpPr>
        <p:spPr/>
        <p:txBody>
          <a:bodyPr/>
          <a:lstStyle/>
          <a:p>
            <a:fld id="{49F4B3E6-B3C7-4265-B4A7-895C51AEA6AA}" type="slidenum">
              <a:rPr lang="en-GB" smtClean="0"/>
              <a:t>8</a:t>
            </a:fld>
            <a:endParaRPr lang="en-GB"/>
          </a:p>
        </p:txBody>
      </p:sp>
    </p:spTree>
    <p:extLst>
      <p:ext uri="{BB962C8B-B14F-4D97-AF65-F5344CB8AC3E}">
        <p14:creationId xmlns:p14="http://schemas.microsoft.com/office/powerpoint/2010/main" val="33335226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49F4B3E6-B3C7-4265-B4A7-895C51AEA6AA}" type="slidenum">
              <a:rPr lang="en-GB" smtClean="0"/>
              <a:t>9</a:t>
            </a:fld>
            <a:endParaRPr lang="en-GB"/>
          </a:p>
        </p:txBody>
      </p:sp>
    </p:spTree>
    <p:extLst>
      <p:ext uri="{BB962C8B-B14F-4D97-AF65-F5344CB8AC3E}">
        <p14:creationId xmlns:p14="http://schemas.microsoft.com/office/powerpoint/2010/main" val="307941199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Speak about </a:t>
            </a:r>
            <a:r>
              <a:rPr lang="en-GB" dirty="0" err="1"/>
              <a:t>blibio</a:t>
            </a:r>
            <a:r>
              <a:rPr lang="en-GB" dirty="0"/>
              <a:t> if time allowed, take a summary of what each source is providing</a:t>
            </a:r>
          </a:p>
          <a:p>
            <a:endParaRPr lang="en-GB" dirty="0"/>
          </a:p>
          <a:p>
            <a:endParaRPr lang="en-GB" dirty="0"/>
          </a:p>
          <a:p>
            <a:r>
              <a:rPr lang="en-GB" dirty="0"/>
              <a:t>The Apocryphal Adam and Eve in Medieval Europe</a:t>
            </a:r>
          </a:p>
          <a:p>
            <a:r>
              <a:rPr lang="en-GB" dirty="0"/>
              <a:t>Vernacular Translations and Adaptations of the Vita </a:t>
            </a:r>
            <a:r>
              <a:rPr lang="en-GB" dirty="0" err="1"/>
              <a:t>Adae</a:t>
            </a:r>
            <a:r>
              <a:rPr lang="en-GB" dirty="0"/>
              <a:t> et </a:t>
            </a:r>
            <a:r>
              <a:rPr lang="en-GB" dirty="0" err="1"/>
              <a:t>Evae</a:t>
            </a:r>
            <a:r>
              <a:rPr lang="en-GB" dirty="0"/>
              <a:t> </a:t>
            </a:r>
          </a:p>
          <a:p>
            <a:r>
              <a:rPr lang="en-GB" dirty="0"/>
              <a:t>BRIAN MURDOCH </a:t>
            </a:r>
          </a:p>
          <a:p>
            <a:r>
              <a:rPr lang="en-GB" dirty="0"/>
              <a:t>Oxford University Press</a:t>
            </a:r>
          </a:p>
        </p:txBody>
      </p:sp>
      <p:sp>
        <p:nvSpPr>
          <p:cNvPr id="4" name="Slide Number Placeholder 3"/>
          <p:cNvSpPr>
            <a:spLocks noGrp="1"/>
          </p:cNvSpPr>
          <p:nvPr>
            <p:ph type="sldNum" sz="quarter" idx="5"/>
          </p:nvPr>
        </p:nvSpPr>
        <p:spPr/>
        <p:txBody>
          <a:bodyPr/>
          <a:lstStyle/>
          <a:p>
            <a:fld id="{49F4B3E6-B3C7-4265-B4A7-895C51AEA6AA}" type="slidenum">
              <a:rPr lang="en-GB" smtClean="0"/>
              <a:t>10</a:t>
            </a:fld>
            <a:endParaRPr lang="en-GB"/>
          </a:p>
        </p:txBody>
      </p:sp>
    </p:spTree>
    <p:extLst>
      <p:ext uri="{BB962C8B-B14F-4D97-AF65-F5344CB8AC3E}">
        <p14:creationId xmlns:p14="http://schemas.microsoft.com/office/powerpoint/2010/main" val="146968384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774423" y="802298"/>
            <a:ext cx="8637073" cy="2920713"/>
          </a:xfrm>
        </p:spPr>
        <p:txBody>
          <a:bodyPr bIns="0" anchor="b">
            <a:normAutofit/>
          </a:bodyPr>
          <a:lstStyle>
            <a:lvl1pPr algn="ctr">
              <a:defRPr sz="6600"/>
            </a:lvl1pPr>
          </a:lstStyle>
          <a:p>
            <a:r>
              <a:rPr lang="en-US"/>
              <a:t>Click to edit Master title style</a:t>
            </a:r>
            <a:endParaRPr lang="en-US" dirty="0"/>
          </a:p>
        </p:txBody>
      </p:sp>
      <p:sp>
        <p:nvSpPr>
          <p:cNvPr id="3" name="Subtitle 2"/>
          <p:cNvSpPr>
            <a:spLocks noGrp="1"/>
          </p:cNvSpPr>
          <p:nvPr>
            <p:ph type="subTitle" idx="1"/>
          </p:nvPr>
        </p:nvSpPr>
        <p:spPr>
          <a:xfrm>
            <a:off x="1774424" y="3724074"/>
            <a:ext cx="8637072" cy="977621"/>
          </a:xfrm>
        </p:spPr>
        <p:txBody>
          <a:bodyPr tIns="91440" bIns="91440">
            <a:normAutofit/>
          </a:bodyPr>
          <a:lstStyle>
            <a:lvl1pPr marL="0" indent="0" algn="ctr">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3/12/2020</a:t>
            </a:fld>
            <a:endParaRPr lang="en-US" dirty="0"/>
          </a:p>
        </p:txBody>
      </p:sp>
      <p:sp>
        <p:nvSpPr>
          <p:cNvPr id="5" name="Footer Placeholder 4"/>
          <p:cNvSpPr>
            <a:spLocks noGrp="1"/>
          </p:cNvSpPr>
          <p:nvPr>
            <p:ph type="ftr" sz="quarter" idx="11"/>
          </p:nvPr>
        </p:nvSpPr>
        <p:spPr>
          <a:xfrm>
            <a:off x="1451579" y="329307"/>
            <a:ext cx="5626774" cy="309201"/>
          </a:xfrm>
        </p:spPr>
        <p:txBody>
          <a:bodyPr/>
          <a:lstStyle/>
          <a:p>
            <a:endParaRPr lang="en-US" dirty="0"/>
          </a:p>
        </p:txBody>
      </p:sp>
      <p:sp>
        <p:nvSpPr>
          <p:cNvPr id="6" name="Slide Number Placeholder 5"/>
          <p:cNvSpPr>
            <a:spLocks noGrp="1"/>
          </p:cNvSpPr>
          <p:nvPr>
            <p:ph type="sldNum" sz="quarter" idx="12"/>
          </p:nvPr>
        </p:nvSpPr>
        <p:spPr>
          <a:xfrm>
            <a:off x="476834" y="798973"/>
            <a:ext cx="811019" cy="503578"/>
          </a:xfrm>
        </p:spPr>
        <p:txBody>
          <a:bodyPr/>
          <a:lstStyle/>
          <a:p>
            <a:fld id="{6D22F896-40B5-4ADD-8801-0D06FADFA09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3/12/2020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774423" y="1756130"/>
            <a:ext cx="8643154" cy="1969007"/>
          </a:xfrm>
        </p:spPr>
        <p:txBody>
          <a:bodyPr anchor="b">
            <a:normAutofit/>
          </a:bodyPr>
          <a:lstStyle>
            <a:lvl1pPr algn="ctr">
              <a:defRPr sz="3600"/>
            </a:lvl1pPr>
          </a:lstStyle>
          <a:p>
            <a:r>
              <a:rPr lang="en-US"/>
              <a:t>Click to edit Master title style</a:t>
            </a:r>
            <a:endParaRPr lang="en-US" dirty="0"/>
          </a:p>
        </p:txBody>
      </p:sp>
      <p:sp>
        <p:nvSpPr>
          <p:cNvPr id="3" name="Text Placeholder 2"/>
          <p:cNvSpPr>
            <a:spLocks noGrp="1"/>
          </p:cNvSpPr>
          <p:nvPr>
            <p:ph type="body" idx="1"/>
          </p:nvPr>
        </p:nvSpPr>
        <p:spPr>
          <a:xfrm>
            <a:off x="1774423" y="3725137"/>
            <a:ext cx="8643154" cy="1093987"/>
          </a:xfrm>
        </p:spPr>
        <p:txBody>
          <a:bodyPr tIns="91440">
            <a:normAutofit/>
          </a:bodyPr>
          <a:lstStyle>
            <a:lvl1pPr marL="0" indent="0" algn="ctr">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8A87A34-81AB-432B-8DAE-1953F412C126}" type="datetimeFigureOut">
              <a:rPr lang="en-US" dirty="0"/>
              <a:t>3/12/2020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49217" y="804889"/>
            <a:ext cx="9293577" cy="10593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47331" y="2010878"/>
            <a:ext cx="4488654" cy="344859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54140" y="2017343"/>
            <a:ext cx="4488654" cy="344152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dirty="0"/>
              <a:t>3/12/2020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447191" y="804163"/>
            <a:ext cx="9295603" cy="1056319"/>
          </a:xfrm>
        </p:spPr>
        <p:txBody>
          <a:bodyPr/>
          <a:lstStyle/>
          <a:p>
            <a:r>
              <a:rPr lang="en-US"/>
              <a:t>Click to edit Master title style</a:t>
            </a:r>
            <a:endParaRPr lang="en-US" dirty="0"/>
          </a:p>
        </p:txBody>
      </p:sp>
      <p:sp>
        <p:nvSpPr>
          <p:cNvPr id="3" name="Text Placeholder 2"/>
          <p:cNvSpPr>
            <a:spLocks noGrp="1"/>
          </p:cNvSpPr>
          <p:nvPr>
            <p:ph type="body" idx="1"/>
          </p:nvPr>
        </p:nvSpPr>
        <p:spPr>
          <a:xfrm>
            <a:off x="1447191" y="2019549"/>
            <a:ext cx="4488794" cy="801943"/>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447191" y="2824269"/>
            <a:ext cx="4488794" cy="264445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56025" y="2023003"/>
            <a:ext cx="4488794" cy="802237"/>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56025" y="2821491"/>
            <a:ext cx="4488794" cy="2637371"/>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dirty="0"/>
              <a:t>3/12/2020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t>3/12/2020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dirty="0"/>
              <a:t>3/12/2020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4671" y="798973"/>
            <a:ext cx="2961967" cy="2406518"/>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4730324" y="798974"/>
            <a:ext cx="6012470" cy="4658826"/>
          </a:xfrm>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44671" y="3205491"/>
            <a:ext cx="2961967" cy="2248181"/>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3/12/2020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9" name="Group 8"/>
          <p:cNvGrpSpPr/>
          <p:nvPr/>
        </p:nvGrpSpPr>
        <p:grpSpPr>
          <a:xfrm>
            <a:off x="7477387" y="482170"/>
            <a:ext cx="4074533" cy="5149101"/>
            <a:chOff x="7477387" y="482170"/>
            <a:chExt cx="4074533" cy="5149101"/>
          </a:xfrm>
        </p:grpSpPr>
        <p:sp>
          <p:nvSpPr>
            <p:cNvPr id="18" name="Rectangle 17"/>
            <p:cNvSpPr/>
            <p:nvPr/>
          </p:nvSpPr>
          <p:spPr>
            <a:xfrm>
              <a:off x="7477387" y="482170"/>
              <a:ext cx="4074533" cy="5149101"/>
            </a:xfrm>
            <a:prstGeom prst="rect">
              <a:avLst/>
            </a:prstGeom>
            <a:blipFill dpi="0" rotWithShape="1">
              <a:blip r:embed="rId2">
                <a:alphaModFix amt="30000"/>
              </a:blip>
              <a:srcRect/>
              <a:tile tx="0" ty="0" sx="100000" sy="100000" flip="none" algn="ctr"/>
            </a:blip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extrusionH="76200" contourW="12700" prstMaterial="matte">
              <a:bevelT w="152400" h="50800" prst="softRound"/>
              <a:extrusionClr>
                <a:schemeClr val="tx2"/>
              </a:extrusionClr>
              <a:contourClr>
                <a:schemeClr val="bg2"/>
              </a:contourClr>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a:xfrm>
              <a:off x="7790446" y="812506"/>
              <a:ext cx="3450289" cy="4466452"/>
            </a:xfrm>
            <a:prstGeom prst="rect">
              <a:avLst/>
            </a:prstGeom>
            <a:gradFill>
              <a:gsLst>
                <a:gs pos="0">
                  <a:srgbClr val="DADADA"/>
                </a:gs>
                <a:gs pos="100000">
                  <a:srgbClr val="FFFFFE"/>
                </a:gs>
              </a:gsLst>
              <a:lin ang="16200000" scaled="0"/>
            </a:gradFill>
            <a:ln w="38100" cmpd="sng">
              <a:solidFill>
                <a:schemeClr val="tx2">
                  <a:lumMod val="25000"/>
                </a:schemeClr>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51206" y="1129512"/>
            <a:ext cx="5532328" cy="1922299"/>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50000"/>
              <a:lumOff val="50000"/>
              <a:alpha val="80000"/>
            </a:schemeClr>
          </a:solidFill>
          <a:ln w="9525" cap="sq">
            <a:noFill/>
            <a:miter lim="800000"/>
          </a:ln>
          <a:effectLst/>
        </p:spPr>
        <p:txBody>
          <a:bodyPr vert="horz" lIns="91440" tIns="45720" rIns="91440" bIns="45720" rtlCol="0" anchor="t">
            <a:normAutofit/>
          </a:bodyPr>
          <a:lstStyle>
            <a:lvl1pPr>
              <a:defRPr lang="en-US" sz="3200" dirty="0"/>
            </a:lvl1pPr>
          </a:lstStyle>
          <a:p>
            <a:pPr lvl="0" algn="ctr"/>
            <a:r>
              <a:rPr lang="en-US"/>
              <a:t>Click icon to add picture</a:t>
            </a:r>
            <a:endParaRPr lang="en-US" dirty="0"/>
          </a:p>
        </p:txBody>
      </p:sp>
      <p:sp>
        <p:nvSpPr>
          <p:cNvPr id="4" name="Text Placeholder 3"/>
          <p:cNvSpPr>
            <a:spLocks noGrp="1"/>
          </p:cNvSpPr>
          <p:nvPr>
            <p:ph type="body" sz="half" idx="2"/>
          </p:nvPr>
        </p:nvSpPr>
        <p:spPr>
          <a:xfrm>
            <a:off x="1450329" y="3059600"/>
            <a:ext cx="5524404" cy="2090134"/>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1447382" y="5469856"/>
            <a:ext cx="5527351" cy="320123"/>
          </a:xfrm>
        </p:spPr>
        <p:txBody>
          <a:bodyPr/>
          <a:lstStyle>
            <a:lvl1pPr algn="l">
              <a:defRPr/>
            </a:lvl1pPr>
          </a:lstStyle>
          <a:p>
            <a:fld id="{48A87A34-81AB-432B-8DAE-1953F412C126}" type="datetimeFigureOut">
              <a:rPr lang="en-US" dirty="0"/>
              <a:pPr/>
              <a:t>3/12/2020</a:t>
            </a:fld>
            <a:endParaRPr lang="en-US" dirty="0"/>
          </a:p>
        </p:txBody>
      </p:sp>
      <p:sp>
        <p:nvSpPr>
          <p:cNvPr id="6" name="Footer Placeholder 5"/>
          <p:cNvSpPr>
            <a:spLocks noGrp="1"/>
          </p:cNvSpPr>
          <p:nvPr>
            <p:ph type="ftr" sz="quarter" idx="11"/>
          </p:nvPr>
        </p:nvSpPr>
        <p:spPr>
          <a:xfrm>
            <a:off x="1447382" y="318640"/>
            <a:ext cx="5541004" cy="320931"/>
          </a:xfrm>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3/12/2020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27052" y="798973"/>
            <a:ext cx="1615742" cy="465988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444672" y="798973"/>
            <a:ext cx="7518654" cy="4659889"/>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3/12/2020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451579" y="804519"/>
            <a:ext cx="9291215" cy="1049235"/>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451579" y="2015732"/>
            <a:ext cx="9291215" cy="3450613"/>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7242079" y="330370"/>
            <a:ext cx="3500715"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48A87A34-81AB-432B-8DAE-1953F412C126}" type="datetimeFigureOut">
              <a:rPr lang="en-US" dirty="0"/>
              <a:pPr/>
              <a:t>3/12/2020</a:t>
            </a:fld>
            <a:endParaRPr lang="en-US" dirty="0"/>
          </a:p>
        </p:txBody>
      </p:sp>
      <p:sp>
        <p:nvSpPr>
          <p:cNvPr id="5" name="Footer Placeholder 4"/>
          <p:cNvSpPr>
            <a:spLocks noGrp="1"/>
          </p:cNvSpPr>
          <p:nvPr>
            <p:ph type="ftr" sz="quarter" idx="3"/>
          </p:nvPr>
        </p:nvSpPr>
        <p:spPr>
          <a:xfrm>
            <a:off x="1451579" y="329307"/>
            <a:ext cx="5626774"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480060" y="798973"/>
            <a:ext cx="811019" cy="503578"/>
          </a:xfrm>
          <a:prstGeom prst="rect">
            <a:avLst/>
          </a:prstGeom>
        </p:spPr>
        <p:txBody>
          <a:bodyPr vert="horz" lIns="91440" tIns="45720" rIns="91440" bIns="45720" rtlCol="0" anchor="t"/>
          <a:lstStyle>
            <a:lvl1pPr algn="r">
              <a:defRPr sz="2800">
                <a:solidFill>
                  <a:schemeClr val="accent1"/>
                </a:solidFill>
              </a:defRPr>
            </a:lvl1pPr>
          </a:lstStyle>
          <a:p>
            <a:fld id="{6D22F896-40B5-4ADD-8801-0D06FADFA095}" type="slidenum">
              <a:rPr lang="en-US" dirty="0"/>
              <a:pPr/>
              <a:t>‹#›</a:t>
            </a:fld>
            <a:endParaRPr lang="en-US" dirty="0"/>
          </a:p>
        </p:txBody>
      </p:sp>
      <p:sp>
        <p:nvSpPr>
          <p:cNvPr id="9" name="Rectangle 8"/>
          <p:cNvSpPr/>
          <p:nvPr/>
        </p:nvSpPr>
        <p:spPr>
          <a:xfrm>
            <a:off x="0" y="3622291"/>
            <a:ext cx="12192000" cy="2505984"/>
          </a:xfrm>
          <a:prstGeom prst="rect">
            <a:avLst/>
          </a:prstGeom>
          <a:gradFill flip="none" rotWithShape="1">
            <a:gsLst>
              <a:gs pos="0">
                <a:schemeClr val="bg2">
                  <a:alpha val="0"/>
                </a:schemeClr>
              </a:gs>
              <a:gs pos="100000">
                <a:schemeClr val="bg2">
                  <a:alpha val="8000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Picture 9"/>
          <p:cNvPicPr>
            <a:picLocks noChangeAspect="1"/>
          </p:cNvPicPr>
          <p:nvPr/>
        </p:nvPicPr>
        <p:blipFill rotWithShape="1">
          <a:blip r:embed="rId13">
            <a:extLst>
              <a:ext uri="{28A0092B-C50C-407E-A947-70E740481C1C}">
                <a14:useLocalDpi xmlns:a14="http://schemas.microsoft.com/office/drawing/2010/main" val="0"/>
              </a:ext>
            </a:extLst>
          </a:blip>
          <a:srcRect t="1538" b="-1538"/>
          <a:stretch/>
        </p:blipFill>
        <p:spPr>
          <a:xfrm>
            <a:off x="0" y="6129338"/>
            <a:ext cx="12192000" cy="742950"/>
          </a:xfrm>
          <a:prstGeom prst="rect">
            <a:avLst/>
          </a:prstGeom>
        </p:spPr>
      </p:pic>
      <p:cxnSp>
        <p:nvCxnSpPr>
          <p:cNvPr id="12" name="Straight Connector 11"/>
          <p:cNvCxnSpPr/>
          <p:nvPr/>
        </p:nvCxnSpPr>
        <p:spPr>
          <a:xfrm>
            <a:off x="0" y="6138142"/>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lnSpc>
          <a:spcPct val="90000"/>
        </a:lnSpc>
        <a:spcBef>
          <a:spcPct val="0"/>
        </a:spcBef>
        <a:buNone/>
        <a:defRPr sz="3200" b="0" i="0" kern="1200" cap="all">
          <a:solidFill>
            <a:schemeClr val="accent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9.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98BB12-470E-4DE1-8A85-6FE91675AD31}"/>
              </a:ext>
            </a:extLst>
          </p:cNvPr>
          <p:cNvSpPr>
            <a:spLocks noGrp="1"/>
          </p:cNvSpPr>
          <p:nvPr>
            <p:ph type="ctrTitle"/>
          </p:nvPr>
        </p:nvSpPr>
        <p:spPr>
          <a:xfrm rot="21089320">
            <a:off x="343505" y="1174507"/>
            <a:ext cx="8637073" cy="2920713"/>
          </a:xfrm>
        </p:spPr>
        <p:txBody>
          <a:bodyPr>
            <a:normAutofit/>
          </a:bodyPr>
          <a:lstStyle/>
          <a:p>
            <a:r>
              <a:rPr lang="en-GB" dirty="0"/>
              <a:t>Lucifer-Satan: through Late Antiquity.</a:t>
            </a:r>
          </a:p>
        </p:txBody>
      </p:sp>
      <p:sp>
        <p:nvSpPr>
          <p:cNvPr id="3" name="Subtitle 2">
            <a:extLst>
              <a:ext uri="{FF2B5EF4-FFF2-40B4-BE49-F238E27FC236}">
                <a16:creationId xmlns:a16="http://schemas.microsoft.com/office/drawing/2014/main" id="{DB3634A8-ED80-447D-976E-46C4A2AA97A9}"/>
              </a:ext>
            </a:extLst>
          </p:cNvPr>
          <p:cNvSpPr>
            <a:spLocks noGrp="1"/>
          </p:cNvSpPr>
          <p:nvPr>
            <p:ph type="subTitle" idx="1"/>
          </p:nvPr>
        </p:nvSpPr>
        <p:spPr>
          <a:xfrm>
            <a:off x="8588829" y="3673929"/>
            <a:ext cx="2733829" cy="1560503"/>
          </a:xfrm>
        </p:spPr>
        <p:txBody>
          <a:bodyPr>
            <a:normAutofit fontScale="92500" lnSpcReduction="10000"/>
          </a:bodyPr>
          <a:lstStyle/>
          <a:p>
            <a:r>
              <a:rPr lang="en-GB" dirty="0"/>
              <a:t>Paul Ian Adams</a:t>
            </a:r>
          </a:p>
          <a:p>
            <a:r>
              <a:rPr lang="en-GB" dirty="0"/>
              <a:t>1701130	</a:t>
            </a:r>
          </a:p>
          <a:p>
            <a:r>
              <a:rPr lang="en-GB" dirty="0"/>
              <a:t>History And Theology</a:t>
            </a:r>
          </a:p>
        </p:txBody>
      </p:sp>
    </p:spTree>
    <p:extLst>
      <p:ext uri="{BB962C8B-B14F-4D97-AF65-F5344CB8AC3E}">
        <p14:creationId xmlns:p14="http://schemas.microsoft.com/office/powerpoint/2010/main" val="182960545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F89D22-AD42-4638-BD4D-49673AC04DD5}"/>
              </a:ext>
            </a:extLst>
          </p:cNvPr>
          <p:cNvSpPr>
            <a:spLocks noGrp="1"/>
          </p:cNvSpPr>
          <p:nvPr>
            <p:ph type="title"/>
          </p:nvPr>
        </p:nvSpPr>
        <p:spPr>
          <a:xfrm>
            <a:off x="1451206" y="1129513"/>
            <a:ext cx="5532328" cy="862574"/>
          </a:xfrm>
        </p:spPr>
        <p:txBody>
          <a:bodyPr/>
          <a:lstStyle/>
          <a:p>
            <a:r>
              <a:rPr lang="en-GB" dirty="0"/>
              <a:t>Aims and Objectives</a:t>
            </a:r>
          </a:p>
        </p:txBody>
      </p:sp>
      <p:sp>
        <p:nvSpPr>
          <p:cNvPr id="4" name="Text Placeholder 3">
            <a:extLst>
              <a:ext uri="{FF2B5EF4-FFF2-40B4-BE49-F238E27FC236}">
                <a16:creationId xmlns:a16="http://schemas.microsoft.com/office/drawing/2014/main" id="{E022F130-0CEF-40F8-B145-EC9F4DFB8E74}"/>
              </a:ext>
            </a:extLst>
          </p:cNvPr>
          <p:cNvSpPr>
            <a:spLocks noGrp="1"/>
          </p:cNvSpPr>
          <p:nvPr>
            <p:ph type="body" sz="half" idx="2"/>
          </p:nvPr>
        </p:nvSpPr>
        <p:spPr>
          <a:xfrm>
            <a:off x="1450329" y="2122714"/>
            <a:ext cx="5524404" cy="3027020"/>
          </a:xfrm>
        </p:spPr>
        <p:txBody>
          <a:bodyPr>
            <a:normAutofit/>
          </a:bodyPr>
          <a:lstStyle/>
          <a:p>
            <a:pPr marL="285750" indent="-285750">
              <a:buFont typeface="Arial" panose="020B0604020202020204" pitchFamily="34" charset="0"/>
              <a:buChar char="•"/>
            </a:pPr>
            <a:r>
              <a:rPr lang="en-GB" dirty="0"/>
              <a:t>To investigate the character of Lucifer and Satan.</a:t>
            </a:r>
          </a:p>
          <a:p>
            <a:pPr marL="285750" indent="-285750">
              <a:buFont typeface="Arial" panose="020B0604020202020204" pitchFamily="34" charset="0"/>
              <a:buChar char="•"/>
            </a:pPr>
            <a:r>
              <a:rPr lang="en-GB" dirty="0"/>
              <a:t>From Heaven to Hell, and his personification of temptation.</a:t>
            </a:r>
          </a:p>
        </p:txBody>
      </p:sp>
      <p:pic>
        <p:nvPicPr>
          <p:cNvPr id="1026" name="Picture 2" descr="Image result for Aims and objectives">
            <a:extLst>
              <a:ext uri="{FF2B5EF4-FFF2-40B4-BE49-F238E27FC236}">
                <a16:creationId xmlns:a16="http://schemas.microsoft.com/office/drawing/2014/main" id="{329E17D4-986B-4E77-9FA5-772A91EFB30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20526" y="866274"/>
            <a:ext cx="3368841" cy="44078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658910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CE7679-7B85-4C74-B22C-45ABA3E24939}"/>
              </a:ext>
            </a:extLst>
          </p:cNvPr>
          <p:cNvSpPr>
            <a:spLocks noGrp="1"/>
          </p:cNvSpPr>
          <p:nvPr>
            <p:ph type="title"/>
          </p:nvPr>
        </p:nvSpPr>
        <p:spPr/>
        <p:txBody>
          <a:bodyPr/>
          <a:lstStyle/>
          <a:p>
            <a:r>
              <a:rPr lang="en-GB" dirty="0"/>
              <a:t>Research Questions And Why</a:t>
            </a:r>
          </a:p>
        </p:txBody>
      </p:sp>
      <p:sp>
        <p:nvSpPr>
          <p:cNvPr id="3" name="Content Placeholder 2">
            <a:extLst>
              <a:ext uri="{FF2B5EF4-FFF2-40B4-BE49-F238E27FC236}">
                <a16:creationId xmlns:a16="http://schemas.microsoft.com/office/drawing/2014/main" id="{163B0F1C-DCFA-42CA-8EA7-490616DA6970}"/>
              </a:ext>
            </a:extLst>
          </p:cNvPr>
          <p:cNvSpPr>
            <a:spLocks noGrp="1"/>
          </p:cNvSpPr>
          <p:nvPr>
            <p:ph sz="half" idx="1"/>
          </p:nvPr>
        </p:nvSpPr>
        <p:spPr/>
        <p:txBody>
          <a:bodyPr>
            <a:normAutofit/>
          </a:bodyPr>
          <a:lstStyle/>
          <a:p>
            <a:r>
              <a:rPr lang="en-GB" dirty="0"/>
              <a:t>Origins- Who was Lucifer, what did he resemble and what was he associated with?</a:t>
            </a:r>
          </a:p>
          <a:p>
            <a:r>
              <a:rPr lang="en-GB" dirty="0"/>
              <a:t>Contrasting the change in description and associations, what Lucifer has become.</a:t>
            </a:r>
          </a:p>
        </p:txBody>
      </p:sp>
      <p:sp>
        <p:nvSpPr>
          <p:cNvPr id="4" name="Content Placeholder 3">
            <a:extLst>
              <a:ext uri="{FF2B5EF4-FFF2-40B4-BE49-F238E27FC236}">
                <a16:creationId xmlns:a16="http://schemas.microsoft.com/office/drawing/2014/main" id="{45551834-FD88-4488-B43B-923480382445}"/>
              </a:ext>
            </a:extLst>
          </p:cNvPr>
          <p:cNvSpPr>
            <a:spLocks noGrp="1"/>
          </p:cNvSpPr>
          <p:nvPr>
            <p:ph sz="half" idx="2"/>
          </p:nvPr>
        </p:nvSpPr>
        <p:spPr/>
        <p:txBody>
          <a:bodyPr>
            <a:normAutofit/>
          </a:bodyPr>
          <a:lstStyle/>
          <a:p>
            <a:r>
              <a:rPr lang="en-GB" dirty="0"/>
              <a:t>Angels have been key in Christian history but remained within the Christian domain and their depiction were thus controlled. </a:t>
            </a:r>
          </a:p>
          <a:p>
            <a:r>
              <a:rPr lang="en-GB" dirty="0"/>
              <a:t>How and Why did the Christian early fathers manifest Satan?</a:t>
            </a:r>
          </a:p>
          <a:p>
            <a:endParaRPr lang="en-GB" dirty="0"/>
          </a:p>
        </p:txBody>
      </p:sp>
    </p:spTree>
    <p:extLst>
      <p:ext uri="{BB962C8B-B14F-4D97-AF65-F5344CB8AC3E}">
        <p14:creationId xmlns:p14="http://schemas.microsoft.com/office/powerpoint/2010/main" val="401253803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63FD38-22AC-482B-B772-D66BB178B0CF}"/>
              </a:ext>
            </a:extLst>
          </p:cNvPr>
          <p:cNvSpPr>
            <a:spLocks noGrp="1"/>
          </p:cNvSpPr>
          <p:nvPr>
            <p:ph type="title"/>
          </p:nvPr>
        </p:nvSpPr>
        <p:spPr/>
        <p:txBody>
          <a:bodyPr/>
          <a:lstStyle/>
          <a:p>
            <a:r>
              <a:rPr lang="en-GB" dirty="0"/>
              <a:t>Original Research </a:t>
            </a:r>
          </a:p>
        </p:txBody>
      </p:sp>
      <p:sp>
        <p:nvSpPr>
          <p:cNvPr id="3" name="Content Placeholder 2">
            <a:extLst>
              <a:ext uri="{FF2B5EF4-FFF2-40B4-BE49-F238E27FC236}">
                <a16:creationId xmlns:a16="http://schemas.microsoft.com/office/drawing/2014/main" id="{AD470854-F786-4DDF-83BE-7B35C142058C}"/>
              </a:ext>
            </a:extLst>
          </p:cNvPr>
          <p:cNvSpPr>
            <a:spLocks noGrp="1"/>
          </p:cNvSpPr>
          <p:nvPr>
            <p:ph idx="1"/>
          </p:nvPr>
        </p:nvSpPr>
        <p:spPr>
          <a:xfrm>
            <a:off x="1451580" y="2015732"/>
            <a:ext cx="4475692" cy="3450613"/>
          </a:xfrm>
        </p:spPr>
        <p:txBody>
          <a:bodyPr>
            <a:normAutofit/>
          </a:bodyPr>
          <a:lstStyle/>
          <a:p>
            <a:r>
              <a:rPr lang="en-GB" dirty="0"/>
              <a:t>Basic imagery and descriptions on the topic of angels, their medieval and modern usage and their importance.</a:t>
            </a:r>
          </a:p>
          <a:p>
            <a:r>
              <a:rPr lang="en-GB" dirty="0"/>
              <a:t>Branched out to specific type of angels, such as Cherubs, depicted on the ark of the covenant. And angels known as “watchers”.</a:t>
            </a:r>
          </a:p>
          <a:p>
            <a:endParaRPr lang="en-GB" dirty="0"/>
          </a:p>
        </p:txBody>
      </p:sp>
      <p:pic>
        <p:nvPicPr>
          <p:cNvPr id="4" name="Picture 3">
            <a:extLst>
              <a:ext uri="{FF2B5EF4-FFF2-40B4-BE49-F238E27FC236}">
                <a16:creationId xmlns:a16="http://schemas.microsoft.com/office/drawing/2014/main" id="{B252A08D-0AE9-4094-AE52-FF0FAE96E7AE}"/>
              </a:ext>
            </a:extLst>
          </p:cNvPr>
          <p:cNvPicPr>
            <a:picLocks noChangeAspect="1"/>
          </p:cNvPicPr>
          <p:nvPr/>
        </p:nvPicPr>
        <p:blipFill>
          <a:blip r:embed="rId3"/>
          <a:stretch>
            <a:fillRect/>
          </a:stretch>
        </p:blipFill>
        <p:spPr>
          <a:xfrm>
            <a:off x="7250354" y="2351019"/>
            <a:ext cx="4255377" cy="3115326"/>
          </a:xfrm>
          <a:prstGeom prst="rect">
            <a:avLst/>
          </a:prstGeom>
        </p:spPr>
      </p:pic>
      <p:pic>
        <p:nvPicPr>
          <p:cNvPr id="5" name="Picture 4">
            <a:extLst>
              <a:ext uri="{FF2B5EF4-FFF2-40B4-BE49-F238E27FC236}">
                <a16:creationId xmlns:a16="http://schemas.microsoft.com/office/drawing/2014/main" id="{AC4995F0-3952-4419-A1D7-1F246D0DCF34}"/>
              </a:ext>
            </a:extLst>
          </p:cNvPr>
          <p:cNvPicPr>
            <a:picLocks noChangeAspect="1"/>
          </p:cNvPicPr>
          <p:nvPr/>
        </p:nvPicPr>
        <p:blipFill>
          <a:blip r:embed="rId4"/>
          <a:stretch>
            <a:fillRect/>
          </a:stretch>
        </p:blipFill>
        <p:spPr>
          <a:xfrm>
            <a:off x="8841548" y="241620"/>
            <a:ext cx="2664183" cy="2109399"/>
          </a:xfrm>
          <a:prstGeom prst="rect">
            <a:avLst/>
          </a:prstGeom>
        </p:spPr>
      </p:pic>
    </p:spTree>
    <p:extLst>
      <p:ext uri="{BB962C8B-B14F-4D97-AF65-F5344CB8AC3E}">
        <p14:creationId xmlns:p14="http://schemas.microsoft.com/office/powerpoint/2010/main" val="263418238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55F7BF-4E5A-47E9-A04F-B45363E95D55}"/>
              </a:ext>
            </a:extLst>
          </p:cNvPr>
          <p:cNvSpPr>
            <a:spLocks noGrp="1"/>
          </p:cNvSpPr>
          <p:nvPr>
            <p:ph type="title"/>
          </p:nvPr>
        </p:nvSpPr>
        <p:spPr/>
        <p:txBody>
          <a:bodyPr/>
          <a:lstStyle/>
          <a:p>
            <a:r>
              <a:rPr lang="en-GB" dirty="0"/>
              <a:t>Refining Research </a:t>
            </a:r>
          </a:p>
        </p:txBody>
      </p:sp>
      <p:sp>
        <p:nvSpPr>
          <p:cNvPr id="3" name="Content Placeholder 2">
            <a:extLst>
              <a:ext uri="{FF2B5EF4-FFF2-40B4-BE49-F238E27FC236}">
                <a16:creationId xmlns:a16="http://schemas.microsoft.com/office/drawing/2014/main" id="{893BDF32-CFFA-4CAE-A186-1AE71D1473F0}"/>
              </a:ext>
            </a:extLst>
          </p:cNvPr>
          <p:cNvSpPr>
            <a:spLocks noGrp="1"/>
          </p:cNvSpPr>
          <p:nvPr>
            <p:ph idx="1"/>
          </p:nvPr>
        </p:nvSpPr>
        <p:spPr>
          <a:xfrm>
            <a:off x="1451580" y="2015732"/>
            <a:ext cx="5994250" cy="3450613"/>
          </a:xfrm>
        </p:spPr>
        <p:txBody>
          <a:bodyPr>
            <a:normAutofit/>
          </a:bodyPr>
          <a:lstStyle/>
          <a:p>
            <a:r>
              <a:rPr lang="en-GB" dirty="0"/>
              <a:t>The original topic of just “Angels” and their depictions was too broad. The idea of selecting a specific type of angel was the next possible approach however again with limited sources and it being such a wide topic it was refined again to focus on named angels.</a:t>
            </a:r>
          </a:p>
          <a:p>
            <a:r>
              <a:rPr lang="en-GB" dirty="0"/>
              <a:t>Lucifer being an easily sourced and renowned biblical figure.</a:t>
            </a:r>
          </a:p>
        </p:txBody>
      </p:sp>
      <p:pic>
        <p:nvPicPr>
          <p:cNvPr id="4" name="Picture 3">
            <a:extLst>
              <a:ext uri="{FF2B5EF4-FFF2-40B4-BE49-F238E27FC236}">
                <a16:creationId xmlns:a16="http://schemas.microsoft.com/office/drawing/2014/main" id="{6023F84C-1DF1-4564-9E64-8FB2A8F434CE}"/>
              </a:ext>
            </a:extLst>
          </p:cNvPr>
          <p:cNvPicPr>
            <a:picLocks noChangeAspect="1"/>
          </p:cNvPicPr>
          <p:nvPr/>
        </p:nvPicPr>
        <p:blipFill>
          <a:blip r:embed="rId3"/>
          <a:stretch>
            <a:fillRect/>
          </a:stretch>
        </p:blipFill>
        <p:spPr>
          <a:xfrm>
            <a:off x="7347860" y="2367643"/>
            <a:ext cx="4325341" cy="2636604"/>
          </a:xfrm>
          <a:prstGeom prst="rect">
            <a:avLst/>
          </a:prstGeom>
        </p:spPr>
      </p:pic>
    </p:spTree>
    <p:extLst>
      <p:ext uri="{BB962C8B-B14F-4D97-AF65-F5344CB8AC3E}">
        <p14:creationId xmlns:p14="http://schemas.microsoft.com/office/powerpoint/2010/main" val="102804595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EBD002-3DC4-447A-9196-B9084DA9A954}"/>
              </a:ext>
            </a:extLst>
          </p:cNvPr>
          <p:cNvSpPr>
            <a:spLocks noGrp="1"/>
          </p:cNvSpPr>
          <p:nvPr>
            <p:ph type="title"/>
          </p:nvPr>
        </p:nvSpPr>
        <p:spPr/>
        <p:txBody>
          <a:bodyPr/>
          <a:lstStyle/>
          <a:p>
            <a:r>
              <a:rPr lang="en-GB" dirty="0"/>
              <a:t>Two personifications of Lucifer</a:t>
            </a:r>
          </a:p>
        </p:txBody>
      </p:sp>
      <p:sp>
        <p:nvSpPr>
          <p:cNvPr id="3" name="Content Placeholder 2">
            <a:extLst>
              <a:ext uri="{FF2B5EF4-FFF2-40B4-BE49-F238E27FC236}">
                <a16:creationId xmlns:a16="http://schemas.microsoft.com/office/drawing/2014/main" id="{C80125AC-0AC4-439A-98A3-D02AFE2841EA}"/>
              </a:ext>
            </a:extLst>
          </p:cNvPr>
          <p:cNvSpPr>
            <a:spLocks noGrp="1"/>
          </p:cNvSpPr>
          <p:nvPr>
            <p:ph idx="1"/>
          </p:nvPr>
        </p:nvSpPr>
        <p:spPr>
          <a:xfrm>
            <a:off x="455536" y="1553634"/>
            <a:ext cx="4655307" cy="4275666"/>
          </a:xfrm>
        </p:spPr>
        <p:txBody>
          <a:bodyPr>
            <a:normAutofit/>
          </a:bodyPr>
          <a:lstStyle/>
          <a:p>
            <a:pPr marL="285750" indent="-285750"/>
            <a:r>
              <a:rPr lang="en-GB" dirty="0"/>
              <a:t>Rebellious, Lucifer before the fall as the brightest of all, the “Morning star” and what his rebellion and fall represented-Revelations 12:10 </a:t>
            </a:r>
          </a:p>
          <a:p>
            <a:pPr marL="0" indent="0">
              <a:buNone/>
            </a:pPr>
            <a:endParaRPr lang="en-GB" dirty="0"/>
          </a:p>
          <a:p>
            <a:pPr marL="285750" indent="-285750"/>
            <a:r>
              <a:rPr lang="en-GB" dirty="0"/>
              <a:t>Temptation,  Lust, Stolen from Pan alongside his depiction. Temptation of Jesus. </a:t>
            </a:r>
          </a:p>
        </p:txBody>
      </p:sp>
      <p:pic>
        <p:nvPicPr>
          <p:cNvPr id="8" name="Picture 7">
            <a:extLst>
              <a:ext uri="{FF2B5EF4-FFF2-40B4-BE49-F238E27FC236}">
                <a16:creationId xmlns:a16="http://schemas.microsoft.com/office/drawing/2014/main" id="{D88F74C9-1E7C-495A-90D7-BD0DA05ED79F}"/>
              </a:ext>
            </a:extLst>
          </p:cNvPr>
          <p:cNvPicPr>
            <a:picLocks noChangeAspect="1"/>
          </p:cNvPicPr>
          <p:nvPr/>
        </p:nvPicPr>
        <p:blipFill>
          <a:blip r:embed="rId3"/>
          <a:stretch>
            <a:fillRect/>
          </a:stretch>
        </p:blipFill>
        <p:spPr>
          <a:xfrm>
            <a:off x="6365397" y="2015732"/>
            <a:ext cx="4730396" cy="3561495"/>
          </a:xfrm>
          <a:prstGeom prst="rect">
            <a:avLst/>
          </a:prstGeom>
        </p:spPr>
      </p:pic>
    </p:spTree>
    <p:extLst>
      <p:ext uri="{BB962C8B-B14F-4D97-AF65-F5344CB8AC3E}">
        <p14:creationId xmlns:p14="http://schemas.microsoft.com/office/powerpoint/2010/main" val="319574800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A162C1-13CD-484E-A3BE-8BA8F36E8C71}"/>
              </a:ext>
            </a:extLst>
          </p:cNvPr>
          <p:cNvSpPr>
            <a:spLocks noGrp="1"/>
          </p:cNvSpPr>
          <p:nvPr>
            <p:ph type="title"/>
          </p:nvPr>
        </p:nvSpPr>
        <p:spPr/>
        <p:txBody>
          <a:bodyPr/>
          <a:lstStyle/>
          <a:p>
            <a:r>
              <a:rPr lang="en-GB" dirty="0"/>
              <a:t>Rebel</a:t>
            </a:r>
          </a:p>
        </p:txBody>
      </p:sp>
      <p:sp>
        <p:nvSpPr>
          <p:cNvPr id="3" name="Content Placeholder 2">
            <a:extLst>
              <a:ext uri="{FF2B5EF4-FFF2-40B4-BE49-F238E27FC236}">
                <a16:creationId xmlns:a16="http://schemas.microsoft.com/office/drawing/2014/main" id="{7C99EE77-3D9A-4B63-9D60-A048F5902C16}"/>
              </a:ext>
            </a:extLst>
          </p:cNvPr>
          <p:cNvSpPr>
            <a:spLocks noGrp="1"/>
          </p:cNvSpPr>
          <p:nvPr>
            <p:ph idx="1"/>
          </p:nvPr>
        </p:nvSpPr>
        <p:spPr>
          <a:xfrm>
            <a:off x="1451579" y="2015732"/>
            <a:ext cx="6092221" cy="4037749"/>
          </a:xfrm>
        </p:spPr>
        <p:txBody>
          <a:bodyPr>
            <a:normAutofit/>
          </a:bodyPr>
          <a:lstStyle/>
          <a:p>
            <a:r>
              <a:rPr lang="en-GB" dirty="0"/>
              <a:t>Fall of Angels and Temptation.</a:t>
            </a:r>
          </a:p>
          <a:p>
            <a:r>
              <a:rPr lang="en-GB" dirty="0"/>
              <a:t>In Balaam and the Ass, we see the first instance of an angel, being sent as an adversary. Dubbed as the Angel of the lord and assumed to be none other than Lucifer himself. As the name Satan later became synonymous as Adversary.</a:t>
            </a:r>
          </a:p>
          <a:p>
            <a:r>
              <a:rPr lang="en-GB" dirty="0"/>
              <a:t>Garden of Eden, Snake as the embodied of the two focuses, Tempting of the fruit as a symbol of rebellion, to seek to be higher and better than God.</a:t>
            </a:r>
          </a:p>
          <a:p>
            <a:endParaRPr lang="en-GB" b="1" dirty="0"/>
          </a:p>
          <a:p>
            <a:endParaRPr lang="en-GB" dirty="0"/>
          </a:p>
          <a:p>
            <a:endParaRPr lang="en-GB" dirty="0"/>
          </a:p>
          <a:p>
            <a:endParaRPr lang="en-GB" dirty="0"/>
          </a:p>
        </p:txBody>
      </p:sp>
      <p:pic>
        <p:nvPicPr>
          <p:cNvPr id="4" name="Picture 3">
            <a:extLst>
              <a:ext uri="{FF2B5EF4-FFF2-40B4-BE49-F238E27FC236}">
                <a16:creationId xmlns:a16="http://schemas.microsoft.com/office/drawing/2014/main" id="{BE7B1DBD-A45F-4752-93BA-CE14450374AD}"/>
              </a:ext>
            </a:extLst>
          </p:cNvPr>
          <p:cNvPicPr>
            <a:picLocks noChangeAspect="1"/>
          </p:cNvPicPr>
          <p:nvPr/>
        </p:nvPicPr>
        <p:blipFill>
          <a:blip r:embed="rId3"/>
          <a:stretch>
            <a:fillRect/>
          </a:stretch>
        </p:blipFill>
        <p:spPr>
          <a:xfrm>
            <a:off x="7543800" y="2015732"/>
            <a:ext cx="4405033" cy="3532286"/>
          </a:xfrm>
          <a:prstGeom prst="rect">
            <a:avLst/>
          </a:prstGeom>
        </p:spPr>
      </p:pic>
    </p:spTree>
    <p:extLst>
      <p:ext uri="{BB962C8B-B14F-4D97-AF65-F5344CB8AC3E}">
        <p14:creationId xmlns:p14="http://schemas.microsoft.com/office/powerpoint/2010/main" val="165667946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E80A37-310B-4EAD-962C-A5BE7DD021B5}"/>
              </a:ext>
            </a:extLst>
          </p:cNvPr>
          <p:cNvSpPr>
            <a:spLocks noGrp="1"/>
          </p:cNvSpPr>
          <p:nvPr>
            <p:ph type="title"/>
          </p:nvPr>
        </p:nvSpPr>
        <p:spPr/>
        <p:txBody>
          <a:bodyPr/>
          <a:lstStyle/>
          <a:p>
            <a:r>
              <a:rPr lang="en-GB" dirty="0"/>
              <a:t>Tempter and Lust</a:t>
            </a:r>
          </a:p>
        </p:txBody>
      </p:sp>
      <p:sp>
        <p:nvSpPr>
          <p:cNvPr id="3" name="Content Placeholder 2">
            <a:extLst>
              <a:ext uri="{FF2B5EF4-FFF2-40B4-BE49-F238E27FC236}">
                <a16:creationId xmlns:a16="http://schemas.microsoft.com/office/drawing/2014/main" id="{E876D965-76BB-4FA4-A3AA-6401E0EDFADF}"/>
              </a:ext>
            </a:extLst>
          </p:cNvPr>
          <p:cNvSpPr>
            <a:spLocks noGrp="1"/>
          </p:cNvSpPr>
          <p:nvPr>
            <p:ph idx="1"/>
          </p:nvPr>
        </p:nvSpPr>
        <p:spPr>
          <a:xfrm>
            <a:off x="1451579" y="2015731"/>
            <a:ext cx="5912607" cy="4037749"/>
          </a:xfrm>
        </p:spPr>
        <p:txBody>
          <a:bodyPr>
            <a:normAutofit lnSpcReduction="10000"/>
          </a:bodyPr>
          <a:lstStyle/>
          <a:p>
            <a:r>
              <a:rPr lang="en-GB" dirty="0"/>
              <a:t>As mentioned in previous slide, the role of the snake in the Garden of Eden as the tempter in God’s perfect garden.  The Original Tempter and cause of the fall of man.</a:t>
            </a:r>
          </a:p>
          <a:p>
            <a:r>
              <a:rPr lang="en-GB" dirty="0"/>
              <a:t>Lucifer became the embodiment of Lust, seen as the most sinful vice to the Early fathers. </a:t>
            </a:r>
          </a:p>
          <a:p>
            <a:r>
              <a:rPr lang="en-GB" dirty="0" err="1"/>
              <a:t>Luicfer</a:t>
            </a:r>
            <a:r>
              <a:rPr lang="en-GB" dirty="0"/>
              <a:t> used as “Scapegoat” by the growing Christian church, associated with any other religion, sect or immoral behaviour. Seen with the combining of  Egyptian Bes and the Greek Pan.</a:t>
            </a:r>
          </a:p>
          <a:p>
            <a:endParaRPr lang="en-GB" dirty="0"/>
          </a:p>
        </p:txBody>
      </p:sp>
      <p:pic>
        <p:nvPicPr>
          <p:cNvPr id="5" name="Picture 4">
            <a:extLst>
              <a:ext uri="{FF2B5EF4-FFF2-40B4-BE49-F238E27FC236}">
                <a16:creationId xmlns:a16="http://schemas.microsoft.com/office/drawing/2014/main" id="{953FF99D-F3CD-4729-8430-C2B550B0EDE7}"/>
              </a:ext>
            </a:extLst>
          </p:cNvPr>
          <p:cNvPicPr>
            <a:picLocks noChangeAspect="1"/>
          </p:cNvPicPr>
          <p:nvPr/>
        </p:nvPicPr>
        <p:blipFill>
          <a:blip r:embed="rId3"/>
          <a:stretch>
            <a:fillRect/>
          </a:stretch>
        </p:blipFill>
        <p:spPr>
          <a:xfrm>
            <a:off x="8266339" y="1587273"/>
            <a:ext cx="3333750" cy="4238625"/>
          </a:xfrm>
          <a:prstGeom prst="rect">
            <a:avLst/>
          </a:prstGeom>
        </p:spPr>
      </p:pic>
    </p:spTree>
    <p:extLst>
      <p:ext uri="{BB962C8B-B14F-4D97-AF65-F5344CB8AC3E}">
        <p14:creationId xmlns:p14="http://schemas.microsoft.com/office/powerpoint/2010/main" val="344781112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B3E271-DD53-4329-8C80-64D437A3B67C}"/>
              </a:ext>
            </a:extLst>
          </p:cNvPr>
          <p:cNvSpPr>
            <a:spLocks noGrp="1"/>
          </p:cNvSpPr>
          <p:nvPr>
            <p:ph type="title"/>
          </p:nvPr>
        </p:nvSpPr>
        <p:spPr>
          <a:xfrm>
            <a:off x="1301448" y="1452563"/>
            <a:ext cx="5532328" cy="2297170"/>
          </a:xfrm>
        </p:spPr>
        <p:txBody>
          <a:bodyPr/>
          <a:lstStyle/>
          <a:p>
            <a:r>
              <a:rPr lang="en-GB" b="1"/>
              <a:t>Any </a:t>
            </a:r>
            <a:r>
              <a:rPr lang="en-US" b="1"/>
              <a:t>Questions or Remarks?</a:t>
            </a:r>
            <a:r>
              <a:rPr lang="en-GB" b="1"/>
              <a:t> </a:t>
            </a:r>
            <a:br>
              <a:rPr lang="en-US" b="1"/>
            </a:br>
            <a:r>
              <a:rPr lang="en-GB" b="1"/>
              <a:t>Good </a:t>
            </a:r>
            <a:r>
              <a:rPr lang="en-GB" b="1" dirty="0"/>
              <a:t>and bad welcome</a:t>
            </a:r>
          </a:p>
        </p:txBody>
      </p:sp>
      <p:pic>
        <p:nvPicPr>
          <p:cNvPr id="5" name="Picture Placeholder 4">
            <a:extLst>
              <a:ext uri="{FF2B5EF4-FFF2-40B4-BE49-F238E27FC236}">
                <a16:creationId xmlns:a16="http://schemas.microsoft.com/office/drawing/2014/main" id="{4FFA6098-7197-4A41-B914-B4E7FCA92607}"/>
              </a:ext>
            </a:extLst>
          </p:cNvPr>
          <p:cNvPicPr>
            <a:picLocks noGrp="1" noChangeAspect="1"/>
          </p:cNvPicPr>
          <p:nvPr>
            <p:ph type="pic" idx="1"/>
          </p:nvPr>
        </p:nvPicPr>
        <p:blipFill>
          <a:blip r:embed="rId3"/>
          <a:srcRect t="1965" b="1965"/>
          <a:stretch>
            <a:fillRect/>
          </a:stretch>
        </p:blipFill>
        <p:spPr>
          <a:prstGeom prst="rect">
            <a:avLst/>
          </a:prstGeom>
        </p:spPr>
      </p:pic>
    </p:spTree>
    <p:extLst>
      <p:ext uri="{BB962C8B-B14F-4D97-AF65-F5344CB8AC3E}">
        <p14:creationId xmlns:p14="http://schemas.microsoft.com/office/powerpoint/2010/main" val="23444560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DC50B8-F840-4E6E-A661-F1C6B1C0BB3F}"/>
              </a:ext>
            </a:extLst>
          </p:cNvPr>
          <p:cNvSpPr>
            <a:spLocks noGrp="1"/>
          </p:cNvSpPr>
          <p:nvPr>
            <p:ph type="title"/>
          </p:nvPr>
        </p:nvSpPr>
        <p:spPr/>
        <p:txBody>
          <a:bodyPr/>
          <a:lstStyle/>
          <a:p>
            <a:r>
              <a:rPr lang="en-GB" dirty="0"/>
              <a:t>Bibliography</a:t>
            </a:r>
          </a:p>
        </p:txBody>
      </p:sp>
      <p:sp>
        <p:nvSpPr>
          <p:cNvPr id="3" name="Content Placeholder 2">
            <a:extLst>
              <a:ext uri="{FF2B5EF4-FFF2-40B4-BE49-F238E27FC236}">
                <a16:creationId xmlns:a16="http://schemas.microsoft.com/office/drawing/2014/main" id="{1DC23CFF-B90C-4C50-8290-A75514849B31}"/>
              </a:ext>
            </a:extLst>
          </p:cNvPr>
          <p:cNvSpPr>
            <a:spLocks noGrp="1"/>
          </p:cNvSpPr>
          <p:nvPr>
            <p:ph idx="1"/>
          </p:nvPr>
        </p:nvSpPr>
        <p:spPr>
          <a:xfrm>
            <a:off x="4535905" y="1853754"/>
            <a:ext cx="5326552" cy="3450613"/>
          </a:xfrm>
        </p:spPr>
        <p:txBody>
          <a:bodyPr>
            <a:normAutofit fontScale="55000" lnSpcReduction="20000"/>
          </a:bodyPr>
          <a:lstStyle/>
          <a:p>
            <a:pPr marL="0" indent="0">
              <a:buNone/>
            </a:pPr>
            <a:r>
              <a:rPr lang="en-GB" sz="2600" dirty="0"/>
              <a:t>Secondary</a:t>
            </a:r>
          </a:p>
          <a:p>
            <a:r>
              <a:rPr lang="en-GB" sz="2600" dirty="0"/>
              <a:t>Jeffrey Burton Russel, The Devil: Perceptions of Evil From Antiquity to Primitive Christianity, (New York: Cornell University Press, 1987). </a:t>
            </a:r>
          </a:p>
          <a:p>
            <a:r>
              <a:rPr lang="en-GB" sz="2600" dirty="0"/>
              <a:t>John Harris, Violence and responsibility, (London, Routledge and K. Paul,1990).</a:t>
            </a:r>
          </a:p>
          <a:p>
            <a:r>
              <a:rPr lang="en-GB" sz="2600" dirty="0"/>
              <a:t>Rev. Thomas Knowles, Satan’s Devices Exposed, (London: J. and J. Jackson, Market Place </a:t>
            </a:r>
            <a:r>
              <a:rPr lang="en-GB" sz="2600" dirty="0" err="1"/>
              <a:t>louth</a:t>
            </a:r>
            <a:r>
              <a:rPr lang="en-GB" sz="2600" dirty="0"/>
              <a:t>, 1821).</a:t>
            </a:r>
          </a:p>
          <a:p>
            <a:r>
              <a:rPr lang="en-GB" sz="2600" dirty="0"/>
              <a:t>The Snake in the Grass: Or Satan </a:t>
            </a:r>
            <a:r>
              <a:rPr lang="en-GB" sz="2600" dirty="0" err="1"/>
              <a:t>Transform’d</a:t>
            </a:r>
            <a:r>
              <a:rPr lang="en-GB" sz="2600" dirty="0"/>
              <a:t> into An Angel of Light, (London: Gun of the West-End of St. Paul’s, 1698).</a:t>
            </a:r>
          </a:p>
          <a:p>
            <a:r>
              <a:rPr lang="en-GB" sz="2600" dirty="0"/>
              <a:t>Satan The Leader in chief to all who resist the preparation of Sion, (London: Order of the House of Commons, 1643).</a:t>
            </a:r>
          </a:p>
          <a:p>
            <a:endParaRPr lang="en-GB" sz="2600" dirty="0"/>
          </a:p>
          <a:p>
            <a:endParaRPr lang="en-GB" sz="1400" dirty="0"/>
          </a:p>
          <a:p>
            <a:endParaRPr lang="en-GB" sz="1200" dirty="0"/>
          </a:p>
          <a:p>
            <a:endParaRPr lang="en-GB" dirty="0"/>
          </a:p>
        </p:txBody>
      </p:sp>
      <p:sp>
        <p:nvSpPr>
          <p:cNvPr id="4" name="TextBox 3">
            <a:extLst>
              <a:ext uri="{FF2B5EF4-FFF2-40B4-BE49-F238E27FC236}">
                <a16:creationId xmlns:a16="http://schemas.microsoft.com/office/drawing/2014/main" id="{4920B55F-C090-42AB-8E75-0D296C0C9BFB}"/>
              </a:ext>
            </a:extLst>
          </p:cNvPr>
          <p:cNvSpPr txBox="1"/>
          <p:nvPr/>
        </p:nvSpPr>
        <p:spPr>
          <a:xfrm>
            <a:off x="1106905" y="1853754"/>
            <a:ext cx="3657600" cy="2862322"/>
          </a:xfrm>
          <a:prstGeom prst="rect">
            <a:avLst/>
          </a:prstGeom>
          <a:noFill/>
        </p:spPr>
        <p:txBody>
          <a:bodyPr wrap="square" rtlCol="0">
            <a:spAutoFit/>
          </a:bodyPr>
          <a:lstStyle/>
          <a:p>
            <a:r>
              <a:rPr lang="en-GB" dirty="0"/>
              <a:t>Primary</a:t>
            </a:r>
          </a:p>
          <a:p>
            <a:endParaRPr lang="en-GB" dirty="0"/>
          </a:p>
          <a:p>
            <a:pPr marL="285750" indent="-285750">
              <a:buFont typeface="Arial" panose="020B0604020202020204" pitchFamily="34" charset="0"/>
              <a:buChar char="•"/>
            </a:pPr>
            <a:r>
              <a:rPr lang="en-GB" dirty="0"/>
              <a:t>Bible:</a:t>
            </a:r>
          </a:p>
          <a:p>
            <a:pPr marL="742950" lvl="1" indent="-285750">
              <a:buFont typeface="Courier New" panose="02070309020205020404" pitchFamily="49" charset="0"/>
              <a:buChar char="o"/>
            </a:pPr>
            <a:r>
              <a:rPr lang="en-GB" dirty="0"/>
              <a:t>Genesis</a:t>
            </a:r>
          </a:p>
          <a:p>
            <a:pPr marL="742950" lvl="1" indent="-285750">
              <a:buFont typeface="Courier New" panose="02070309020205020404" pitchFamily="49" charset="0"/>
              <a:buChar char="o"/>
            </a:pPr>
            <a:r>
              <a:rPr lang="en-GB" dirty="0"/>
              <a:t>Numbers</a:t>
            </a:r>
          </a:p>
          <a:p>
            <a:pPr marL="742950" lvl="1" indent="-285750">
              <a:buFont typeface="Courier New" panose="02070309020205020404" pitchFamily="49" charset="0"/>
              <a:buChar char="o"/>
            </a:pPr>
            <a:r>
              <a:rPr lang="en-GB" dirty="0"/>
              <a:t>Isaiah </a:t>
            </a:r>
          </a:p>
          <a:p>
            <a:pPr marL="742950" lvl="1" indent="-285750">
              <a:buFont typeface="Courier New" panose="02070309020205020404" pitchFamily="49" charset="0"/>
              <a:buChar char="o"/>
            </a:pPr>
            <a:r>
              <a:rPr lang="en-GB" dirty="0"/>
              <a:t>Revelations</a:t>
            </a:r>
          </a:p>
          <a:p>
            <a:pPr marL="742950" lvl="1" indent="-285750">
              <a:buFont typeface="Courier New" panose="02070309020205020404" pitchFamily="49" charset="0"/>
              <a:buChar char="o"/>
            </a:pPr>
            <a:endParaRPr lang="en-GB" dirty="0"/>
          </a:p>
          <a:p>
            <a:pPr marL="285750" indent="-285750">
              <a:buFont typeface="Arial" panose="020B0604020202020204" pitchFamily="34" charset="0"/>
              <a:buChar char="•"/>
            </a:pPr>
            <a:r>
              <a:rPr lang="en-GB" dirty="0"/>
              <a:t>The book of Enoch</a:t>
            </a:r>
          </a:p>
          <a:p>
            <a:endParaRPr lang="en-GB" dirty="0"/>
          </a:p>
        </p:txBody>
      </p:sp>
    </p:spTree>
    <p:extLst>
      <p:ext uri="{BB962C8B-B14F-4D97-AF65-F5344CB8AC3E}">
        <p14:creationId xmlns:p14="http://schemas.microsoft.com/office/powerpoint/2010/main" val="2579794164"/>
      </p:ext>
    </p:extLst>
  </p:cSld>
  <p:clrMapOvr>
    <a:masterClrMapping/>
  </p:clrMapOvr>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FD9D5"/>
      </a:lt2>
      <a:accent1>
        <a:srgbClr val="FB8C29"/>
      </a:accent1>
      <a:accent2>
        <a:srgbClr val="F2C351"/>
      </a:accent2>
      <a:accent3>
        <a:srgbClr val="D0CBA5"/>
      </a:accent3>
      <a:accent4>
        <a:srgbClr val="A2C476"/>
      </a:accent4>
      <a:accent5>
        <a:srgbClr val="57C293"/>
      </a:accent5>
      <a:accent6>
        <a:srgbClr val="06BFDE"/>
      </a:accent6>
      <a:hlink>
        <a:srgbClr val="FBAE29"/>
      </a:hlink>
      <a:folHlink>
        <a:srgbClr val="EDC47E"/>
      </a:folHlink>
    </a:clrScheme>
    <a:fontScheme name="Gallery">
      <a:majorFont>
        <a:latin typeface="Rockwell" panose="020606030202050204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Rockwell" panose="020606030202050204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Gallery" id="{BBFCD31E-59A1-489D-B089-A3EAD7CAE12E}" vid="{BB5F5D82-B5E9-469E-A815-C655ED4AF243}"/>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3F5B9F87D69BA54197DE015BB36D6107" ma:contentTypeVersion="4" ma:contentTypeDescription="Create a new document." ma:contentTypeScope="" ma:versionID="e1be1d1f5e2becc0db143a565cba548b">
  <xsd:schema xmlns:xsd="http://www.w3.org/2001/XMLSchema" xmlns:xs="http://www.w3.org/2001/XMLSchema" xmlns:p="http://schemas.microsoft.com/office/2006/metadata/properties" xmlns:ns3="e5b087ed-fd45-4b48-bae7-5ede8327259a" targetNamespace="http://schemas.microsoft.com/office/2006/metadata/properties" ma:root="true" ma:fieldsID="29cd5b74f8a56cf0db44b07be56d70dd" ns3:_="">
    <xsd:import namespace="e5b087ed-fd45-4b48-bae7-5ede8327259a"/>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5b087ed-fd45-4b48-bae7-5ede8327259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C1A55C0D-931C-480B-9B0B-24D64C152DE7}">
  <ds:schemaRefs>
    <ds:schemaRef ds:uri="http://purl.org/dc/terms/"/>
    <ds:schemaRef ds:uri="e5b087ed-fd45-4b48-bae7-5ede8327259a"/>
    <ds:schemaRef ds:uri="http://purl.org/dc/dcmitype/"/>
    <ds:schemaRef ds:uri="http://schemas.microsoft.com/office/infopath/2007/PartnerControls"/>
    <ds:schemaRef ds:uri="http://schemas.microsoft.com/office/2006/documentManagement/types"/>
    <ds:schemaRef ds:uri="http://purl.org/dc/elements/1.1/"/>
    <ds:schemaRef ds:uri="http://schemas.microsoft.com/office/2006/metadata/properties"/>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7EF6E0BA-5AB2-44FA-BD15-BE03A56F9E89}">
  <ds:schemaRefs>
    <ds:schemaRef ds:uri="http://schemas.microsoft.com/office/2006/metadata/contentType"/>
    <ds:schemaRef ds:uri="http://schemas.microsoft.com/office/2006/metadata/properties/metaAttributes"/>
    <ds:schemaRef ds:uri="http://www.w3.org/2000/xmlns/"/>
    <ds:schemaRef ds:uri="http://www.w3.org/2001/XMLSchema"/>
    <ds:schemaRef ds:uri="e5b087ed-fd45-4b48-bae7-5ede8327259a"/>
    <ds:schemaRef ds:uri="http://schemas.microsoft.com/office/2006/metadata/properties"/>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7A044E03-7112-4973-BC28-6750B6A3D128}">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TM10001114[[fn=Gallery]]</Template>
  <TotalTime>1022</TotalTime>
  <Words>1843</Words>
  <Application>Microsoft Office PowerPoint</Application>
  <PresentationFormat>Widescreen</PresentationFormat>
  <Paragraphs>128</Paragraphs>
  <Slides>10</Slides>
  <Notes>10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10</vt:i4>
      </vt:variant>
    </vt:vector>
  </HeadingPairs>
  <TitlesOfParts>
    <vt:vector size="15" baseType="lpstr">
      <vt:lpstr>Arial</vt:lpstr>
      <vt:lpstr>Calibri</vt:lpstr>
      <vt:lpstr>Courier New</vt:lpstr>
      <vt:lpstr>Rockwell</vt:lpstr>
      <vt:lpstr>Gallery</vt:lpstr>
      <vt:lpstr>Lucifer-Satan: through Late Antiquity.</vt:lpstr>
      <vt:lpstr>Aims and Objectives</vt:lpstr>
      <vt:lpstr>Research Questions And Why</vt:lpstr>
      <vt:lpstr>Original Research </vt:lpstr>
      <vt:lpstr>Refining Research </vt:lpstr>
      <vt:lpstr>Two personifications of Lucifer</vt:lpstr>
      <vt:lpstr>Rebel</vt:lpstr>
      <vt:lpstr>Tempter and Lust</vt:lpstr>
      <vt:lpstr>Any Questions or Remarks?  Good and bad welcome</vt:lpstr>
      <vt:lpstr>Bibliography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Lucifer: Antiquity to Modern Day, The transformation of Lucifer</dc:title>
  <dc:creator>Paul Adams (1701130)</dc:creator>
  <cp:lastModifiedBy>Paul Adams (1701130)</cp:lastModifiedBy>
  <cp:revision>60</cp:revision>
  <dcterms:created xsi:type="dcterms:W3CDTF">2020-02-24T13:06:51Z</dcterms:created>
  <dcterms:modified xsi:type="dcterms:W3CDTF">2020-03-12T21:06:06Z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0x0101003F5B9F87D69BA54197DE015BB36D6107</vt:lpwstr>
  </property>
</Properties>
</file>