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handoutMasterIdLst>
    <p:handoutMasterId r:id="rId26"/>
  </p:handoutMasterIdLst>
  <p:sldIdLst>
    <p:sldId id="256" r:id="rId2"/>
    <p:sldId id="291" r:id="rId3"/>
    <p:sldId id="276" r:id="rId4"/>
    <p:sldId id="288" r:id="rId5"/>
    <p:sldId id="289" r:id="rId6"/>
    <p:sldId id="287" r:id="rId7"/>
    <p:sldId id="290" r:id="rId8"/>
    <p:sldId id="281" r:id="rId9"/>
    <p:sldId id="283" r:id="rId10"/>
    <p:sldId id="282" r:id="rId11"/>
    <p:sldId id="272" r:id="rId12"/>
    <p:sldId id="284" r:id="rId13"/>
    <p:sldId id="257" r:id="rId14"/>
    <p:sldId id="278" r:id="rId15"/>
    <p:sldId id="274" r:id="rId16"/>
    <p:sldId id="259" r:id="rId17"/>
    <p:sldId id="273" r:id="rId18"/>
    <p:sldId id="268" r:id="rId19"/>
    <p:sldId id="285" r:id="rId20"/>
    <p:sldId id="269" r:id="rId21"/>
    <p:sldId id="279" r:id="rId22"/>
    <p:sldId id="275" r:id="rId23"/>
    <p:sldId id="270" r:id="rId24"/>
    <p:sldId id="286"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Garamond" pitchFamily="18" charset="0"/>
        <a:ea typeface="+mn-ea"/>
        <a:cs typeface="+mn-cs"/>
      </a:defRPr>
    </a:lvl1pPr>
    <a:lvl2pPr marL="457200" algn="l" rtl="0" eaLnBrk="0" fontAlgn="base" hangingPunct="0">
      <a:spcBef>
        <a:spcPct val="0"/>
      </a:spcBef>
      <a:spcAft>
        <a:spcPct val="0"/>
      </a:spcAft>
      <a:defRPr kern="1200">
        <a:solidFill>
          <a:schemeClr val="tx1"/>
        </a:solidFill>
        <a:latin typeface="Garamond" pitchFamily="18" charset="0"/>
        <a:ea typeface="+mn-ea"/>
        <a:cs typeface="+mn-cs"/>
      </a:defRPr>
    </a:lvl2pPr>
    <a:lvl3pPr marL="914400" algn="l" rtl="0" eaLnBrk="0" fontAlgn="base" hangingPunct="0">
      <a:spcBef>
        <a:spcPct val="0"/>
      </a:spcBef>
      <a:spcAft>
        <a:spcPct val="0"/>
      </a:spcAft>
      <a:defRPr kern="1200">
        <a:solidFill>
          <a:schemeClr val="tx1"/>
        </a:solidFill>
        <a:latin typeface="Garamond" pitchFamily="18" charset="0"/>
        <a:ea typeface="+mn-ea"/>
        <a:cs typeface="+mn-cs"/>
      </a:defRPr>
    </a:lvl3pPr>
    <a:lvl4pPr marL="1371600" algn="l" rtl="0" eaLnBrk="0" fontAlgn="base" hangingPunct="0">
      <a:spcBef>
        <a:spcPct val="0"/>
      </a:spcBef>
      <a:spcAft>
        <a:spcPct val="0"/>
      </a:spcAft>
      <a:defRPr kern="1200">
        <a:solidFill>
          <a:schemeClr val="tx1"/>
        </a:solidFill>
        <a:latin typeface="Garamond" pitchFamily="18" charset="0"/>
        <a:ea typeface="+mn-ea"/>
        <a:cs typeface="+mn-cs"/>
      </a:defRPr>
    </a:lvl4pPr>
    <a:lvl5pPr marL="1828800" algn="l" rtl="0" eaLnBrk="0" fontAlgn="base" hangingPunct="0">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99"/>
    <a:srgbClr val="004240"/>
    <a:srgbClr val="005654"/>
    <a:srgbClr val="006666"/>
    <a:srgbClr val="003F3E"/>
    <a:srgbClr val="FFDDBB"/>
    <a:srgbClr val="FFCC00"/>
    <a:srgbClr val="990099"/>
    <a:srgbClr val="0000CC"/>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109" autoAdjust="0"/>
    <p:restoredTop sz="94360" autoAdjust="0"/>
  </p:normalViewPr>
  <p:slideViewPr>
    <p:cSldViewPr>
      <p:cViewPr varScale="1">
        <p:scale>
          <a:sx n="55" d="100"/>
          <a:sy n="55" d="100"/>
        </p:scale>
        <p:origin x="1122"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377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1250" name="Rectangle 2">
            <a:extLst>
              <a:ext uri="{FF2B5EF4-FFF2-40B4-BE49-F238E27FC236}">
                <a16:creationId xmlns:a16="http://schemas.microsoft.com/office/drawing/2014/main" id="{78648AD3-977F-4733-9BD3-197EADEBF0ED}"/>
              </a:ext>
            </a:extLst>
          </p:cNvPr>
          <p:cNvSpPr>
            <a:spLocks noGrp="1" noChangeArrowheads="1"/>
          </p:cNvSpPr>
          <p:nvPr>
            <p:ph type="hdr" sz="quarter"/>
          </p:nvPr>
        </p:nvSpPr>
        <p:spPr bwMode="auto">
          <a:xfrm>
            <a:off x="1" y="0"/>
            <a:ext cx="2890349" cy="48752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81251" name="Rectangle 3">
            <a:extLst>
              <a:ext uri="{FF2B5EF4-FFF2-40B4-BE49-F238E27FC236}">
                <a16:creationId xmlns:a16="http://schemas.microsoft.com/office/drawing/2014/main" id="{0A05F36E-8357-4892-B02B-0980C4AD5844}"/>
              </a:ext>
            </a:extLst>
          </p:cNvPr>
          <p:cNvSpPr>
            <a:spLocks noGrp="1" noChangeArrowheads="1"/>
          </p:cNvSpPr>
          <p:nvPr>
            <p:ph type="dt" sz="quarter" idx="1"/>
          </p:nvPr>
        </p:nvSpPr>
        <p:spPr bwMode="auto">
          <a:xfrm>
            <a:off x="3777197" y="0"/>
            <a:ext cx="2890349" cy="48752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Times New Roman" pitchFamily="18" charset="0"/>
              </a:defRPr>
            </a:lvl1pPr>
          </a:lstStyle>
          <a:p>
            <a:pPr>
              <a:defRPr/>
            </a:pPr>
            <a:endParaRPr lang="en-GB"/>
          </a:p>
        </p:txBody>
      </p:sp>
      <p:sp>
        <p:nvSpPr>
          <p:cNvPr id="181252" name="Rectangle 4">
            <a:extLst>
              <a:ext uri="{FF2B5EF4-FFF2-40B4-BE49-F238E27FC236}">
                <a16:creationId xmlns:a16="http://schemas.microsoft.com/office/drawing/2014/main" id="{50F422F4-54CC-4DF3-9C54-9B6BFF9B6A81}"/>
              </a:ext>
            </a:extLst>
          </p:cNvPr>
          <p:cNvSpPr>
            <a:spLocks noGrp="1" noChangeArrowheads="1"/>
          </p:cNvSpPr>
          <p:nvPr>
            <p:ph type="ftr" sz="quarter" idx="2"/>
          </p:nvPr>
        </p:nvSpPr>
        <p:spPr bwMode="auto">
          <a:xfrm>
            <a:off x="1" y="9264491"/>
            <a:ext cx="2890349" cy="48752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81253" name="Rectangle 5">
            <a:extLst>
              <a:ext uri="{FF2B5EF4-FFF2-40B4-BE49-F238E27FC236}">
                <a16:creationId xmlns:a16="http://schemas.microsoft.com/office/drawing/2014/main" id="{D5450B75-A88B-45FB-867B-FF311AB5AB0D}"/>
              </a:ext>
            </a:extLst>
          </p:cNvPr>
          <p:cNvSpPr>
            <a:spLocks noGrp="1" noChangeArrowheads="1"/>
          </p:cNvSpPr>
          <p:nvPr>
            <p:ph type="sldNum" sz="quarter" idx="3"/>
          </p:nvPr>
        </p:nvSpPr>
        <p:spPr bwMode="auto">
          <a:xfrm>
            <a:off x="3777197" y="9264491"/>
            <a:ext cx="2890349" cy="48752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Times New Roman" charset="0"/>
              </a:defRPr>
            </a:lvl1pPr>
          </a:lstStyle>
          <a:p>
            <a:fld id="{EBC39FEE-DC43-4155-B3C1-BB6B20B0F1D1}" type="slidenum">
              <a:rPr lang="en-GB" altLang="en-US"/>
              <a:pPr/>
              <a:t>‹#›</a:t>
            </a:fld>
            <a:endParaRPr lang="en-GB" altLang="en-US"/>
          </a:p>
        </p:txBody>
      </p:sp>
    </p:spTree>
    <p:extLst>
      <p:ext uri="{BB962C8B-B14F-4D97-AF65-F5344CB8AC3E}">
        <p14:creationId xmlns:p14="http://schemas.microsoft.com/office/powerpoint/2010/main" val="1280829591"/>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pPr>
              <a:defRPr/>
            </a:pPr>
            <a:endParaRPr lang="en-GB"/>
          </a:p>
        </p:txBody>
      </p:sp>
      <p:sp>
        <p:nvSpPr>
          <p:cNvPr id="17" name="Footer Placeholder 16"/>
          <p:cNvSpPr>
            <a:spLocks noGrp="1"/>
          </p:cNvSpPr>
          <p:nvPr>
            <p:ph type="ftr" sz="quarter" idx="11"/>
          </p:nvPr>
        </p:nvSpPr>
        <p:spPr/>
        <p:txBody>
          <a:bodyPr/>
          <a:lstStyle/>
          <a:p>
            <a:pPr>
              <a:defRPr/>
            </a:pPr>
            <a:endParaRPr lang="en-GB"/>
          </a:p>
        </p:txBody>
      </p:sp>
      <p:sp>
        <p:nvSpPr>
          <p:cNvPr id="29" name="Slide Number Placeholder 28"/>
          <p:cNvSpPr>
            <a:spLocks noGrp="1"/>
          </p:cNvSpPr>
          <p:nvPr>
            <p:ph type="sldNum" sz="quarter" idx="12"/>
          </p:nvPr>
        </p:nvSpPr>
        <p:spPr/>
        <p:txBody>
          <a:bodyPr/>
          <a:lstStyle/>
          <a:p>
            <a:fld id="{D7F89CD4-775E-413E-9424-4E3985453023}" type="slidenum">
              <a:rPr lang="en-GB" altLang="en-US" smtClean="0"/>
              <a:pPr/>
              <a:t>‹#›</a:t>
            </a:fld>
            <a:endParaRPr lang="en-GB" alt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BB1C5785-826F-435F-95EF-67EA18094E06}" type="slidenum">
              <a:rPr lang="en-GB" altLang="en-US" smtClean="0"/>
              <a:pPr/>
              <a:t>‹#›</a:t>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7E4B2CE7-EB65-43DA-B268-A2F8EA5B8049}" type="slidenum">
              <a:rPr lang="en-GB" altLang="en-US" smtClean="0"/>
              <a:pPr/>
              <a:t>‹#›</a:t>
            </a:fld>
            <a:endParaRPr lang="en-GB"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0D811980-7898-4F12-88C7-9854204EE3DE}" type="slidenum">
              <a:rPr lang="en-GB" altLang="en-US" smtClean="0"/>
              <a:pPr/>
              <a:t>‹#›</a:t>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7CFE8E28-E167-4FFC-BEBA-F006E105F75F}" type="slidenum">
              <a:rPr lang="en-GB" altLang="en-US" smtClean="0"/>
              <a:pPr/>
              <a:t>‹#›</a:t>
            </a:fld>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6E86711F-E8BC-45CD-9DE3-15D577DAE4DD}" type="slidenum">
              <a:rPr lang="en-GB" altLang="en-US" smtClean="0"/>
              <a:pPr/>
              <a:t>‹#›</a:t>
            </a:fld>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C94C130D-5492-4FD0-A5E2-E903C3652EE5}" type="slidenum">
              <a:rPr lang="en-GB" altLang="en-US" smtClean="0"/>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E07B87F5-A02D-47A4-BB3E-8C3854A78765}" type="slidenum">
              <a:rPr lang="en-GB" altLang="en-US" smtClean="0"/>
              <a:pPr/>
              <a:t>‹#›</a:t>
            </a:fld>
            <a:endParaRPr lang="en-GB"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141EE78A-82C1-4109-A1E6-C8E353119F1E}" type="slidenum">
              <a:rPr lang="en-GB" altLang="en-US" smtClean="0"/>
              <a:pPr/>
              <a:t>‹#›</a:t>
            </a:fld>
            <a:endParaRPr lang="en-GB"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6232F2E3-14C0-4297-9BA1-BA24EFEE523B}" type="slidenum">
              <a:rPr lang="en-GB" altLang="en-US" smtClean="0"/>
              <a:pPr/>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4D29722-B752-40E6-8213-5CE0EB3C5C22}" type="slidenum">
              <a:rPr lang="en-GB" altLang="en-US" smtClean="0"/>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4240"/>
        </a:solid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a:defRPr/>
            </a:pPr>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a:defRPr/>
            </a:pPr>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CE2F6597-03A1-4CE5-B053-E2020FA9AECE}" type="slidenum">
              <a:rPr lang="en-GB" altLang="en-US" smtClean="0"/>
              <a:pPr/>
              <a:t>‹#›</a:t>
            </a:fld>
            <a:endParaRPr lang="en-GB" altLang="en-US"/>
          </a:p>
        </p:txBody>
      </p:sp>
    </p:spTree>
  </p:cSld>
  <p:clrMap bg1="dk1" tx1="lt1" bg2="dk2" tx2="lt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179512" y="4869160"/>
            <a:ext cx="8640960" cy="1617365"/>
          </a:xfrm>
          <a:ln>
            <a:noFill/>
          </a:ln>
        </p:spPr>
        <p:txBody>
          <a:bodyPr>
            <a:normAutofit/>
          </a:bodyPr>
          <a:lstStyle/>
          <a:p>
            <a:pPr eaLnBrk="1" hangingPunct="1"/>
            <a:r>
              <a:rPr lang="en-GB" altLang="en-US" sz="3200" dirty="0" smtClean="0">
                <a:solidFill>
                  <a:srgbClr val="FFCC99"/>
                </a:solidFill>
                <a:effectLst/>
                <a:latin typeface="Felix Titling" panose="04060505060202020A04" pitchFamily="82" charset="0"/>
                <a:cs typeface="Times New Roman" charset="0"/>
              </a:rPr>
              <a:t>WRITING MEN OUT</a:t>
            </a:r>
            <a:r>
              <a:rPr lang="en-GB" altLang="en-US" sz="4400" dirty="0" smtClean="0">
                <a:solidFill>
                  <a:srgbClr val="FFCC99"/>
                </a:solidFill>
                <a:effectLst/>
                <a:latin typeface="Felix Titling" panose="04060505060202020A04" pitchFamily="82" charset="0"/>
                <a:cs typeface="Times New Roman" charset="0"/>
              </a:rPr>
              <a:t/>
            </a:r>
            <a:br>
              <a:rPr lang="en-GB" altLang="en-US" sz="4400" dirty="0" smtClean="0">
                <a:solidFill>
                  <a:srgbClr val="FFCC99"/>
                </a:solidFill>
                <a:effectLst/>
                <a:latin typeface="Felix Titling" panose="04060505060202020A04" pitchFamily="82" charset="0"/>
                <a:cs typeface="Times New Roman" charset="0"/>
              </a:rPr>
            </a:br>
            <a:r>
              <a:rPr lang="en-GB" altLang="en-US" sz="3200" dirty="0" smtClean="0">
                <a:solidFill>
                  <a:srgbClr val="FFCC99"/>
                </a:solidFill>
                <a:effectLst/>
                <a:latin typeface="Felix Titling" panose="04060505060202020A04" pitchFamily="82" charset="0"/>
              </a:rPr>
              <a:t>Charlotte Perkins Gilman,</a:t>
            </a:r>
            <a:br>
              <a:rPr lang="en-GB" altLang="en-US" sz="3200" dirty="0" smtClean="0">
                <a:solidFill>
                  <a:srgbClr val="FFCC99"/>
                </a:solidFill>
                <a:effectLst/>
                <a:latin typeface="Felix Titling" panose="04060505060202020A04" pitchFamily="82" charset="0"/>
              </a:rPr>
            </a:br>
            <a:r>
              <a:rPr lang="en-GB" altLang="en-US" sz="3200" i="1" dirty="0" smtClean="0">
                <a:solidFill>
                  <a:srgbClr val="FFCC99"/>
                </a:solidFill>
                <a:effectLst/>
                <a:latin typeface="Felix Titling" panose="04060505060202020A04" pitchFamily="82" charset="0"/>
              </a:rPr>
              <a:t>Herland,</a:t>
            </a:r>
            <a:r>
              <a:rPr lang="en-GB" altLang="en-US" sz="3200" dirty="0" smtClean="0">
                <a:solidFill>
                  <a:srgbClr val="FFCC99"/>
                </a:solidFill>
                <a:effectLst/>
                <a:latin typeface="Felix Titling" panose="04060505060202020A04" pitchFamily="82" charset="0"/>
              </a:rPr>
              <a:t> 1915</a:t>
            </a:r>
            <a:endParaRPr lang="en-GB" altLang="en-US" sz="4400" dirty="0" smtClean="0">
              <a:solidFill>
                <a:srgbClr val="FFCC99"/>
              </a:solidFill>
              <a:effectLst/>
              <a:latin typeface="Felix Titling" panose="04060505060202020A04" pitchFamily="82" charset="0"/>
            </a:endParaRPr>
          </a:p>
        </p:txBody>
      </p:sp>
      <p:sp>
        <p:nvSpPr>
          <p:cNvPr id="4099" name="Rectangle 3"/>
          <p:cNvSpPr>
            <a:spLocks noGrp="1" noChangeArrowheads="1"/>
          </p:cNvSpPr>
          <p:nvPr>
            <p:ph type="subTitle" idx="1"/>
          </p:nvPr>
        </p:nvSpPr>
        <p:spPr>
          <a:xfrm>
            <a:off x="5405437" y="476672"/>
            <a:ext cx="3423567" cy="895350"/>
          </a:xfrm>
        </p:spPr>
        <p:txBody>
          <a:bodyPr>
            <a:normAutofit fontScale="70000" lnSpcReduction="20000"/>
          </a:bodyPr>
          <a:lstStyle/>
          <a:p>
            <a:r>
              <a:rPr lang="en-GB" altLang="en-US" dirty="0"/>
              <a:t>CSEN7029  </a:t>
            </a:r>
            <a:r>
              <a:rPr lang="en-GB" altLang="en-US" i="1" dirty="0"/>
              <a:t>Utopias, Dystopias &amp; the functions of fictions </a:t>
            </a:r>
          </a:p>
        </p:txBody>
      </p:sp>
      <p:pic>
        <p:nvPicPr>
          <p:cNvPr id="4100" name="Picture 2"/>
          <p:cNvPicPr>
            <a:picLocks noChangeAspect="1"/>
          </p:cNvPicPr>
          <p:nvPr/>
        </p:nvPicPr>
        <p:blipFill>
          <a:blip r:embed="rId2">
            <a:extLst>
              <a:ext uri="{28A0092B-C50C-407E-A947-70E740481C1C}">
                <a14:useLocalDpi xmlns:a14="http://schemas.microsoft.com/office/drawing/2010/main" val="0"/>
              </a:ext>
            </a:extLst>
          </a:blip>
          <a:srcRect r="1471"/>
          <a:stretch>
            <a:fillRect/>
          </a:stretch>
        </p:blipFill>
        <p:spPr bwMode="auto">
          <a:xfrm>
            <a:off x="403323" y="620688"/>
            <a:ext cx="4968552" cy="3905848"/>
          </a:xfrm>
          <a:prstGeom prst="rect">
            <a:avLst/>
          </a:prstGeom>
          <a:noFill/>
          <a:ln w="9525">
            <a:solidFill>
              <a:srgbClr val="FFC000"/>
            </a:solidFill>
            <a:miter lim="800000"/>
            <a:headEnd/>
            <a:tailEnd/>
          </a:ln>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56176" y="2573612"/>
            <a:ext cx="2437618" cy="1852590"/>
          </a:xfrm>
          <a:prstGeom prst="rect">
            <a:avLst/>
          </a:prstGeom>
          <a:ln>
            <a:solidFill>
              <a:srgbClr val="FFC000"/>
            </a:solidFill>
          </a:ln>
        </p:spPr>
      </p:pic>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620688"/>
            <a:ext cx="8229600" cy="5760640"/>
          </a:xfrm>
        </p:spPr>
        <p:txBody>
          <a:bodyPr>
            <a:normAutofit fontScale="70000" lnSpcReduction="20000"/>
          </a:bodyPr>
          <a:lstStyle/>
          <a:p>
            <a:pPr marL="137160" indent="0">
              <a:buNone/>
            </a:pPr>
            <a:r>
              <a:rPr lang="en-GB" sz="4300" dirty="0">
                <a:ln w="6350">
                  <a:noFill/>
                </a:ln>
                <a:solidFill>
                  <a:srgbClr val="FFCC99"/>
                </a:solidFill>
                <a:latin typeface="Felix Titling" panose="04060505060202020A04" pitchFamily="82" charset="0"/>
                <a:ea typeface="+mj-ea"/>
                <a:cs typeface="+mj-cs"/>
              </a:rPr>
              <a:t>AIM(S)</a:t>
            </a:r>
          </a:p>
          <a:p>
            <a:pPr>
              <a:buFont typeface="Arial" panose="020B0604020202020204" pitchFamily="34" charset="0"/>
              <a:buChar char="•"/>
            </a:pPr>
            <a:r>
              <a:rPr lang="en-GB" dirty="0"/>
              <a:t> To gain a detailed, theorised understanding of the narration of utopia and its relation to its dystopian alter ego within the political and cultural contexts of 19th and 20th century Anglophone literature. </a:t>
            </a:r>
          </a:p>
          <a:p>
            <a:pPr marL="137160" indent="0">
              <a:buNone/>
            </a:pPr>
            <a:endParaRPr lang="en-GB" b="1" dirty="0"/>
          </a:p>
          <a:p>
            <a:pPr marL="137160" indent="0">
              <a:buNone/>
            </a:pPr>
            <a:r>
              <a:rPr lang="en-GB" sz="4400" dirty="0">
                <a:ln w="6350">
                  <a:noFill/>
                </a:ln>
                <a:solidFill>
                  <a:srgbClr val="FFCC99"/>
                </a:solidFill>
                <a:latin typeface="Felix Titling" panose="04060505060202020A04" pitchFamily="82" charset="0"/>
                <a:ea typeface="+mj-ea"/>
                <a:cs typeface="+mj-cs"/>
              </a:rPr>
              <a:t>LEARNING OUTCOMES</a:t>
            </a:r>
          </a:p>
          <a:p>
            <a:pPr marL="137160" indent="0">
              <a:buNone/>
            </a:pPr>
            <a:r>
              <a:rPr lang="en-GB" i="1" dirty="0"/>
              <a:t>By the end of this module students should be able to: </a:t>
            </a:r>
          </a:p>
          <a:p>
            <a:pPr marL="137160" indent="0">
              <a:buNone/>
            </a:pPr>
            <a:endParaRPr lang="en-GB" dirty="0"/>
          </a:p>
          <a:p>
            <a:pPr>
              <a:buFont typeface="Arial" panose="020B0604020202020204" pitchFamily="34" charset="0"/>
              <a:buChar char="•"/>
            </a:pPr>
            <a:r>
              <a:rPr lang="en-GB" dirty="0"/>
              <a:t>demonstrate advanced and sustained knowledge and understanding of the cultural responses to the utopian impulse;</a:t>
            </a:r>
          </a:p>
          <a:p>
            <a:pPr>
              <a:buFont typeface="Arial" panose="020B0604020202020204" pitchFamily="34" charset="0"/>
              <a:buChar char="•"/>
            </a:pPr>
            <a:r>
              <a:rPr lang="en-GB" dirty="0"/>
              <a:t>demonstrate a detailed and theorised understanding of a wide range of utopian and /or dystopian texts from the nineteenth and twentieth centuries;</a:t>
            </a:r>
          </a:p>
          <a:p>
            <a:pPr>
              <a:buFont typeface="Arial" panose="020B0604020202020204" pitchFamily="34" charset="0"/>
              <a:buChar char="•"/>
            </a:pPr>
            <a:r>
              <a:rPr lang="en-GB" dirty="0"/>
              <a:t>show a sophisticated understanding of  the emergence of the utopian and dystopian genres in their historical and cultural contexts;</a:t>
            </a:r>
          </a:p>
          <a:p>
            <a:pPr>
              <a:buFont typeface="Arial" panose="020B0604020202020204" pitchFamily="34" charset="0"/>
              <a:buChar char="•"/>
            </a:pPr>
            <a:r>
              <a:rPr lang="en-GB" dirty="0"/>
              <a:t>explore and account for the relationship of utopian and dystopian fictions to developments within the novel as a form</a:t>
            </a:r>
            <a:r>
              <a:rPr lang="en-GB" dirty="0" smtClean="0"/>
              <a:t>.</a:t>
            </a:r>
            <a:endParaRPr lang="en-GB" dirty="0"/>
          </a:p>
        </p:txBody>
      </p:sp>
    </p:spTree>
    <p:extLst>
      <p:ext uri="{BB962C8B-B14F-4D97-AF65-F5344CB8AC3E}">
        <p14:creationId xmlns:p14="http://schemas.microsoft.com/office/powerpoint/2010/main" val="364880273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0" y="228600"/>
            <a:ext cx="9144000" cy="104016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p>
            <a:r>
              <a:rPr lang="en-GB" altLang="en-US" sz="3200" dirty="0">
                <a:solidFill>
                  <a:srgbClr val="FFCC99"/>
                </a:solidFill>
                <a:effectLst/>
                <a:latin typeface="Felix Titling" panose="04060505060202020A04" pitchFamily="82" charset="0"/>
              </a:rPr>
              <a:t>ASSESSING A PEOPLE RIPE FOR INVASION</a:t>
            </a:r>
          </a:p>
        </p:txBody>
      </p:sp>
      <p:sp>
        <p:nvSpPr>
          <p:cNvPr id="7171" name="Rectangle 3"/>
          <p:cNvSpPr>
            <a:spLocks noGrp="1" noChangeArrowheads="1"/>
          </p:cNvSpPr>
          <p:nvPr>
            <p:ph idx="1"/>
          </p:nvPr>
        </p:nvSpPr>
        <p:spPr>
          <a:xfrm>
            <a:off x="123800" y="1268760"/>
            <a:ext cx="8763000" cy="54006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a:bodyPr>
          <a:lstStyle/>
          <a:p>
            <a:pPr marL="90488" indent="0" algn="just">
              <a:spcBef>
                <a:spcPct val="0"/>
              </a:spcBef>
              <a:buFont typeface="Wingdings" pitchFamily="2" charset="2"/>
              <a:buNone/>
            </a:pPr>
            <a:r>
              <a:rPr lang="en-GB" altLang="en-US" sz="2400" dirty="0" smtClean="0">
                <a:solidFill>
                  <a:srgbClr val="FFCC99"/>
                </a:solidFill>
                <a:effectLst/>
                <a:cs typeface="Times New Roman" charset="0"/>
              </a:rPr>
              <a:t>They heard our whirring screw. They ran out of the houses—they gathered in from the fields, swift-running light figures, crowds of them</a:t>
            </a:r>
            <a:r>
              <a:rPr lang="en-GB" altLang="en-US" sz="2400" dirty="0" smtClean="0">
                <a:effectLst/>
                <a:cs typeface="Times New Roman" charset="0"/>
              </a:rPr>
              <a:t>. We stared and stared until it was almost too late to catch the levers, sweep off and rise again; and then we held our peace for a long run upward.</a:t>
            </a:r>
          </a:p>
          <a:p>
            <a:pPr marL="90488" indent="0" algn="just">
              <a:spcBef>
                <a:spcPct val="0"/>
              </a:spcBef>
              <a:buFont typeface="Wingdings" pitchFamily="2" charset="2"/>
              <a:buNone/>
            </a:pPr>
            <a:r>
              <a:rPr lang="en-GB" altLang="en-US" sz="2400" dirty="0" smtClean="0">
                <a:effectLst/>
                <a:cs typeface="Times New Roman" charset="0"/>
              </a:rPr>
              <a:t>"Gosh!" said Terry, after a while.</a:t>
            </a:r>
          </a:p>
          <a:p>
            <a:pPr marL="90488" indent="0" algn="just">
              <a:spcBef>
                <a:spcPct val="0"/>
              </a:spcBef>
              <a:buFont typeface="Wingdings" pitchFamily="2" charset="2"/>
              <a:buNone/>
            </a:pPr>
            <a:r>
              <a:rPr lang="en-GB" altLang="en-US" sz="2400" dirty="0" smtClean="0">
                <a:effectLst/>
                <a:cs typeface="Times New Roman" charset="0"/>
              </a:rPr>
              <a:t>"Only women there—and children," Jeff urged excitedly.</a:t>
            </a:r>
          </a:p>
          <a:p>
            <a:pPr marL="90488" indent="0" algn="just">
              <a:spcBef>
                <a:spcPct val="0"/>
              </a:spcBef>
              <a:buFont typeface="Wingdings" pitchFamily="2" charset="2"/>
              <a:buNone/>
            </a:pPr>
            <a:r>
              <a:rPr lang="en-GB" altLang="en-US" sz="2400" dirty="0" smtClean="0">
                <a:effectLst/>
                <a:cs typeface="Times New Roman" charset="0"/>
              </a:rPr>
              <a:t>"But they look—why, this is a CIVILIZED country!" I protested. "There must be men."</a:t>
            </a:r>
          </a:p>
          <a:p>
            <a:pPr marL="90488" indent="0" algn="just">
              <a:spcBef>
                <a:spcPct val="0"/>
              </a:spcBef>
              <a:buFont typeface="Wingdings" pitchFamily="2" charset="2"/>
              <a:buNone/>
            </a:pPr>
            <a:r>
              <a:rPr lang="en-GB" altLang="en-US" sz="2400" dirty="0" smtClean="0">
                <a:effectLst/>
                <a:cs typeface="Times New Roman" charset="0"/>
              </a:rPr>
              <a:t>"Of course there are men," said Terry. "Come on, let's find '</a:t>
            </a:r>
            <a:r>
              <a:rPr lang="en-GB" altLang="en-US" sz="2400" dirty="0" err="1" smtClean="0">
                <a:effectLst/>
                <a:cs typeface="Times New Roman" charset="0"/>
              </a:rPr>
              <a:t>em</a:t>
            </a:r>
            <a:r>
              <a:rPr lang="en-GB" altLang="en-US" sz="2400" dirty="0" smtClean="0">
                <a:effectLst/>
                <a:cs typeface="Times New Roman" charset="0"/>
              </a:rPr>
              <a:t>.“</a:t>
            </a:r>
          </a:p>
          <a:p>
            <a:pPr marL="90488" indent="0" algn="ctr">
              <a:spcBef>
                <a:spcPct val="0"/>
              </a:spcBef>
              <a:buFont typeface="Wingdings" pitchFamily="2" charset="2"/>
              <a:buNone/>
            </a:pPr>
            <a:r>
              <a:rPr lang="en-GB" altLang="en-US" sz="1400" b="1" dirty="0" smtClean="0">
                <a:solidFill>
                  <a:srgbClr val="FFCC99"/>
                </a:solidFill>
                <a:effectLst/>
                <a:cs typeface="Times New Roman" charset="0"/>
              </a:rPr>
              <a:t>[…]</a:t>
            </a:r>
            <a:r>
              <a:rPr lang="en-GB" altLang="en-US" sz="1400" b="1" dirty="0" smtClean="0">
                <a:effectLst/>
                <a:cs typeface="Times New Roman" charset="0"/>
              </a:rPr>
              <a:t> </a:t>
            </a:r>
          </a:p>
          <a:p>
            <a:pPr marL="90488" indent="0" algn="just">
              <a:spcBef>
                <a:spcPct val="0"/>
              </a:spcBef>
              <a:buFont typeface="Wingdings" pitchFamily="2" charset="2"/>
              <a:buNone/>
            </a:pPr>
            <a:r>
              <a:rPr lang="en-GB" altLang="en-US" sz="2400" dirty="0" smtClean="0">
                <a:effectLst/>
                <a:cs typeface="Times New Roman" charset="0"/>
              </a:rPr>
              <a:t>If they were only younger," he muttered between his teeth. "What on earth is a fellow to say to a regiment of old Colonels like this?"</a:t>
            </a:r>
          </a:p>
          <a:p>
            <a:pPr marL="90488" indent="0" algn="just">
              <a:spcBef>
                <a:spcPct val="0"/>
              </a:spcBef>
              <a:buFont typeface="Wingdings" pitchFamily="2" charset="2"/>
              <a:buNone/>
            </a:pPr>
            <a:r>
              <a:rPr lang="en-GB" altLang="en-US" sz="2400" dirty="0" smtClean="0">
                <a:effectLst/>
                <a:cs typeface="Times New Roman" charset="0"/>
              </a:rPr>
              <a:t>In all our discussions and speculations </a:t>
            </a:r>
            <a:r>
              <a:rPr lang="en-GB" altLang="en-US" sz="2400" dirty="0" smtClean="0">
                <a:solidFill>
                  <a:srgbClr val="FFCC99"/>
                </a:solidFill>
                <a:effectLst/>
                <a:cs typeface="Times New Roman" charset="0"/>
              </a:rPr>
              <a:t>we had always unconsciously assumed that the women, whatever else they might be, would be young. </a:t>
            </a:r>
            <a:r>
              <a:rPr lang="en-GB" altLang="en-US" sz="2400" dirty="0" smtClean="0">
                <a:effectLst/>
                <a:cs typeface="Times New Roman" charset="0"/>
              </a:rPr>
              <a:t>Most men do think that way, I fancy.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618"/>
            <a:ext cx="8229600" cy="732086"/>
          </a:xfrm>
        </p:spPr>
        <p:txBody>
          <a:bodyPr>
            <a:normAutofit/>
          </a:bodyPr>
          <a:lstStyle/>
          <a:p>
            <a:r>
              <a:rPr lang="en-GB" sz="3200" dirty="0">
                <a:solidFill>
                  <a:srgbClr val="FFCC99"/>
                </a:solidFill>
                <a:effectLst/>
                <a:latin typeface="Felix Titling" panose="04060505060202020A04" pitchFamily="82" charset="0"/>
              </a:rPr>
              <a:t>Rationalising colonialism: More</a:t>
            </a:r>
          </a:p>
        </p:txBody>
      </p:sp>
      <p:sp>
        <p:nvSpPr>
          <p:cNvPr id="3" name="Content Placeholder 2"/>
          <p:cNvSpPr>
            <a:spLocks noGrp="1"/>
          </p:cNvSpPr>
          <p:nvPr>
            <p:ph idx="1"/>
          </p:nvPr>
        </p:nvSpPr>
        <p:spPr>
          <a:xfrm>
            <a:off x="295275" y="764704"/>
            <a:ext cx="8553449" cy="6237312"/>
          </a:xfrm>
        </p:spPr>
        <p:txBody>
          <a:bodyPr>
            <a:normAutofit fontScale="62500" lnSpcReduction="20000"/>
          </a:bodyPr>
          <a:lstStyle/>
          <a:p>
            <a:pPr marL="137160" indent="0">
              <a:lnSpc>
                <a:spcPct val="120000"/>
              </a:lnSpc>
              <a:buNone/>
            </a:pPr>
            <a:r>
              <a:rPr lang="en-GB" sz="3000" dirty="0"/>
              <a:t>…and if </a:t>
            </a:r>
            <a:r>
              <a:rPr lang="en-GB" sz="3500" dirty="0"/>
              <a:t>there is any increase over the whole island, then they draw out a number of their citizens out of the several towns and send them over to the </a:t>
            </a:r>
            <a:r>
              <a:rPr lang="en-GB" sz="3500" dirty="0" err="1"/>
              <a:t>neighboring</a:t>
            </a:r>
            <a:r>
              <a:rPr lang="en-GB" sz="3500" dirty="0"/>
              <a:t> continent, where, </a:t>
            </a:r>
            <a:r>
              <a:rPr lang="en-GB" sz="3500" dirty="0">
                <a:solidFill>
                  <a:srgbClr val="FFCC99"/>
                </a:solidFill>
              </a:rPr>
              <a:t>if they find that the inhabitants have more soil than they can well cultivate, they fix a colony, taking the inhabitants into their society </a:t>
            </a:r>
            <a:r>
              <a:rPr lang="en-GB" sz="3500" dirty="0"/>
              <a:t>if they are willing to live with them; and where they do that of their own accord, they quickly enter into their method of life and conform to their rules, and this proves a happiness to both nations; for, according to their constitution, such care is taken of the soil that it becomes fruitful enough for both, </a:t>
            </a:r>
            <a:r>
              <a:rPr lang="en-GB" sz="3500" dirty="0" smtClean="0"/>
              <a:t>…. </a:t>
            </a:r>
            <a:r>
              <a:rPr lang="en-GB" sz="3500" dirty="0"/>
              <a:t>But </a:t>
            </a:r>
            <a:r>
              <a:rPr lang="en-GB" sz="3500" dirty="0">
                <a:solidFill>
                  <a:srgbClr val="FFCC99"/>
                </a:solidFill>
              </a:rPr>
              <a:t>if the natives refuse to conform themselves to their laws they drive them out of those bounds which they mark out for themselves, and use force if they resist, for they account it a very just cause of war for a nation to hinder others from possessing a part of that soil of which they make no use, but which is suffered to lie idle and uncultivated, since every man has, by the law of nature, a right to such a waste portion of the earth as is necessary for his subsistence</a:t>
            </a:r>
            <a:r>
              <a:rPr lang="en-GB" sz="3500" dirty="0"/>
              <a:t>. </a:t>
            </a:r>
            <a:r>
              <a:rPr lang="en-GB" sz="3500" dirty="0" smtClean="0"/>
              <a:t> </a:t>
            </a:r>
          </a:p>
          <a:p>
            <a:pPr marL="137160" indent="0">
              <a:buNone/>
            </a:pPr>
            <a:r>
              <a:rPr lang="en-GB" dirty="0" smtClean="0"/>
              <a:t>						- </a:t>
            </a:r>
            <a:r>
              <a:rPr lang="en-GB" i="1" dirty="0" smtClean="0"/>
              <a:t>Utopia Book</a:t>
            </a:r>
            <a:r>
              <a:rPr lang="en-GB" dirty="0" smtClean="0"/>
              <a:t> ii 103</a:t>
            </a:r>
            <a:endParaRPr lang="en-GB" dirty="0"/>
          </a:p>
        </p:txBody>
      </p:sp>
    </p:spTree>
    <p:extLst>
      <p:ext uri="{BB962C8B-B14F-4D97-AF65-F5344CB8AC3E}">
        <p14:creationId xmlns:p14="http://schemas.microsoft.com/office/powerpoint/2010/main" val="23120677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168" y="0"/>
            <a:ext cx="8229600" cy="1143000"/>
          </a:xfrm>
        </p:spPr>
        <p:txBody>
          <a:bodyPr>
            <a:noAutofit/>
          </a:bodyPr>
          <a:lstStyle/>
          <a:p>
            <a:r>
              <a:rPr lang="en-GB" sz="3600" dirty="0">
                <a:solidFill>
                  <a:srgbClr val="FFCC99"/>
                </a:solidFill>
                <a:effectLst/>
                <a:latin typeface="Felix Titling" panose="04060505060202020A04" pitchFamily="82" charset="0"/>
              </a:rPr>
              <a:t>Rationalising colonialism: </a:t>
            </a:r>
            <a:br>
              <a:rPr lang="en-GB" sz="3600" dirty="0">
                <a:solidFill>
                  <a:srgbClr val="FFCC99"/>
                </a:solidFill>
                <a:effectLst/>
                <a:latin typeface="Felix Titling" panose="04060505060202020A04" pitchFamily="82" charset="0"/>
              </a:rPr>
            </a:br>
            <a:r>
              <a:rPr lang="en-GB" sz="3600" dirty="0">
                <a:solidFill>
                  <a:srgbClr val="FFCC99"/>
                </a:solidFill>
                <a:effectLst/>
                <a:latin typeface="Felix Titling" panose="04060505060202020A04" pitchFamily="82" charset="0"/>
              </a:rPr>
              <a:t>the Great Indian famine</a:t>
            </a:r>
            <a:endParaRPr lang="en-GB" sz="3600" dirty="0">
              <a:latin typeface="Felix Titling" panose="04060505060202020A04" pitchFamily="82" charset="0"/>
            </a:endParaRPr>
          </a:p>
        </p:txBody>
      </p:sp>
      <p:sp>
        <p:nvSpPr>
          <p:cNvPr id="3" name="Content Placeholder 2"/>
          <p:cNvSpPr>
            <a:spLocks noGrp="1"/>
          </p:cNvSpPr>
          <p:nvPr>
            <p:ph idx="1"/>
          </p:nvPr>
        </p:nvSpPr>
        <p:spPr>
          <a:xfrm>
            <a:off x="287016" y="1412776"/>
            <a:ext cx="8677472" cy="5908179"/>
          </a:xfrm>
        </p:spPr>
        <p:txBody>
          <a:bodyPr>
            <a:normAutofit fontScale="77500" lnSpcReduction="20000"/>
          </a:bodyPr>
          <a:lstStyle/>
          <a:p>
            <a:pPr marL="137160" indent="0">
              <a:buNone/>
            </a:pPr>
            <a:r>
              <a:rPr lang="en-GB" sz="3100" dirty="0"/>
              <a:t>In part, the Great Famine may have been caused by an intense drought resulting in crop failure in the Deccan Plateau. But, the regular export of grain by the colonial government; </a:t>
            </a:r>
            <a:r>
              <a:rPr lang="en-GB" sz="3100" dirty="0">
                <a:solidFill>
                  <a:srgbClr val="FFCC99"/>
                </a:solidFill>
              </a:rPr>
              <a:t>during the famine the viceroy, Lord Lytton, oversaw the export to England of a record 6.4 million hundredweight (320,000 ton)</a:t>
            </a:r>
            <a:r>
              <a:rPr lang="en-GB" sz="3100" dirty="0"/>
              <a:t> of wheat, made the region more vulnerable. However, the </a:t>
            </a:r>
            <a:r>
              <a:rPr lang="en-GB" sz="3100" dirty="0">
                <a:solidFill>
                  <a:srgbClr val="FFCC99"/>
                </a:solidFill>
              </a:rPr>
              <a:t>cultivation of alternate cash crops</a:t>
            </a:r>
            <a:r>
              <a:rPr lang="en-GB" sz="3100" dirty="0"/>
              <a:t>, in addition to the commodification of grain, played a significant role in the events.</a:t>
            </a:r>
          </a:p>
          <a:p>
            <a:endParaRPr lang="en-GB" sz="1600" dirty="0"/>
          </a:p>
          <a:p>
            <a:pPr marL="137160" indent="0">
              <a:buNone/>
            </a:pPr>
            <a:r>
              <a:rPr lang="en-GB" sz="3100" dirty="0"/>
              <a:t>The famine occurred at a time when </a:t>
            </a:r>
            <a:r>
              <a:rPr lang="en-GB" sz="3100" u="sng" dirty="0">
                <a:solidFill>
                  <a:srgbClr val="FFCC99"/>
                </a:solidFill>
              </a:rPr>
              <a:t>the colonial government was attempting to reduce expenses on welfare</a:t>
            </a:r>
            <a:r>
              <a:rPr lang="en-GB" sz="3100" dirty="0"/>
              <a:t>. Earlier, in the Bihar famine of 1873–74, severe mortality had been avoided by importing rice from Burma. However, the Government of Bengal and its Lieutenant-Governor, Sir Richard Temple, were criticized for excessive expenditure on charitable </a:t>
            </a:r>
            <a:r>
              <a:rPr lang="en-GB" sz="3100" dirty="0" smtClean="0"/>
              <a:t>relief.  Sensitive to any renewed accusations of excess in 1876, Temple, who was now Famine Commissioner </a:t>
            </a:r>
            <a:r>
              <a:rPr lang="en-GB" sz="3100" dirty="0"/>
              <a:t>for </a:t>
            </a:r>
            <a:r>
              <a:rPr lang="en-GB" sz="3100" dirty="0" smtClean="0"/>
              <a:t>the</a:t>
            </a:r>
            <a:endParaRPr lang="en-GB" sz="3100" dirty="0"/>
          </a:p>
        </p:txBody>
      </p:sp>
    </p:spTree>
    <p:extLst>
      <p:ext uri="{BB962C8B-B14F-4D97-AF65-F5344CB8AC3E}">
        <p14:creationId xmlns:p14="http://schemas.microsoft.com/office/powerpoint/2010/main" val="16146939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640960" cy="1143000"/>
          </a:xfrm>
        </p:spPr>
        <p:txBody>
          <a:bodyPr>
            <a:noAutofit/>
          </a:bodyPr>
          <a:lstStyle/>
          <a:p>
            <a:r>
              <a:rPr lang="en-GB" sz="3600" dirty="0">
                <a:solidFill>
                  <a:srgbClr val="FFCC99"/>
                </a:solidFill>
                <a:effectLst/>
                <a:latin typeface="Felix Titling" panose="04060505060202020A04" pitchFamily="82" charset="0"/>
              </a:rPr>
              <a:t>Rationalising colonialism: </a:t>
            </a:r>
            <a:br>
              <a:rPr lang="en-GB" sz="3600" dirty="0">
                <a:solidFill>
                  <a:srgbClr val="FFCC99"/>
                </a:solidFill>
                <a:effectLst/>
                <a:latin typeface="Felix Titling" panose="04060505060202020A04" pitchFamily="82" charset="0"/>
              </a:rPr>
            </a:br>
            <a:r>
              <a:rPr lang="en-GB" sz="3600" dirty="0">
                <a:solidFill>
                  <a:srgbClr val="FFCC99"/>
                </a:solidFill>
                <a:effectLst/>
                <a:latin typeface="Felix Titling" panose="04060505060202020A04" pitchFamily="82" charset="0"/>
              </a:rPr>
              <a:t>the Great Indian famine 2</a:t>
            </a:r>
          </a:p>
        </p:txBody>
      </p:sp>
      <p:sp>
        <p:nvSpPr>
          <p:cNvPr id="3" name="Content Placeholder 2"/>
          <p:cNvSpPr>
            <a:spLocks noGrp="1"/>
          </p:cNvSpPr>
          <p:nvPr>
            <p:ph idx="1"/>
          </p:nvPr>
        </p:nvSpPr>
        <p:spPr>
          <a:xfrm>
            <a:off x="251520" y="1628800"/>
            <a:ext cx="8435280" cy="5112568"/>
          </a:xfrm>
        </p:spPr>
        <p:txBody>
          <a:bodyPr>
            <a:normAutofit fontScale="77500" lnSpcReduction="20000"/>
          </a:bodyPr>
          <a:lstStyle/>
          <a:p>
            <a:pPr marL="137160" indent="0">
              <a:lnSpc>
                <a:spcPct val="120000"/>
              </a:lnSpc>
              <a:buNone/>
            </a:pPr>
            <a:r>
              <a:rPr lang="en-GB" dirty="0"/>
              <a:t> </a:t>
            </a:r>
            <a:r>
              <a:rPr lang="en-GB" sz="3000" dirty="0" smtClean="0"/>
              <a:t>Government </a:t>
            </a:r>
            <a:r>
              <a:rPr lang="en-GB" sz="3000" dirty="0"/>
              <a:t>of </a:t>
            </a:r>
            <a:r>
              <a:rPr lang="en-GB" sz="3000" dirty="0" smtClean="0"/>
              <a:t>India, </a:t>
            </a:r>
            <a:r>
              <a:rPr lang="en-GB" sz="3000" dirty="0"/>
              <a:t>insisted not only on a policy of laissez faire with respect to the trade in grain,  but also on </a:t>
            </a:r>
            <a:r>
              <a:rPr lang="en-GB" sz="3000" dirty="0">
                <a:solidFill>
                  <a:srgbClr val="FFCC99"/>
                </a:solidFill>
              </a:rPr>
              <a:t>stricter standards of qualification for relief and on more </a:t>
            </a:r>
            <a:r>
              <a:rPr lang="en-GB" sz="3000" dirty="0" err="1">
                <a:solidFill>
                  <a:srgbClr val="FFCC99"/>
                </a:solidFill>
              </a:rPr>
              <a:t>meager</a:t>
            </a:r>
            <a:r>
              <a:rPr lang="en-GB" sz="3000" dirty="0">
                <a:solidFill>
                  <a:srgbClr val="FFCC99"/>
                </a:solidFill>
              </a:rPr>
              <a:t> relief </a:t>
            </a:r>
            <a:r>
              <a:rPr lang="en-GB" sz="3000" dirty="0" smtClean="0">
                <a:solidFill>
                  <a:srgbClr val="FFCC99"/>
                </a:solidFill>
              </a:rPr>
              <a:t>rations.</a:t>
            </a:r>
            <a:endParaRPr lang="en-GB" sz="3000" dirty="0"/>
          </a:p>
          <a:p>
            <a:pPr marL="137160" indent="0">
              <a:lnSpc>
                <a:spcPct val="120000"/>
              </a:lnSpc>
              <a:buNone/>
            </a:pPr>
            <a:endParaRPr lang="en-GB" sz="1800" dirty="0"/>
          </a:p>
          <a:p>
            <a:pPr marL="137160" indent="0">
              <a:lnSpc>
                <a:spcPct val="120000"/>
              </a:lnSpc>
              <a:buNone/>
            </a:pPr>
            <a:r>
              <a:rPr lang="en-GB" sz="3000" dirty="0" smtClean="0"/>
              <a:t>Temple's </a:t>
            </a:r>
            <a:r>
              <a:rPr lang="en-GB" sz="3000" dirty="0"/>
              <a:t>recommendations were opposed by a number of officials, including William Digby and the physician W. R. Cornish, Sanitary Commissioner for the Madras Presidency. Cornish argued for a minimum of 680 grams (1.5 lb) of grain and, in addition, supplements of vegetables and protein, especially if the individuals were performing strenuous </a:t>
            </a:r>
            <a:r>
              <a:rPr lang="en-GB" sz="3000" dirty="0" err="1"/>
              <a:t>labor</a:t>
            </a:r>
            <a:r>
              <a:rPr lang="en-GB" sz="3000" dirty="0"/>
              <a:t> in the relief works. However, Lytton supported Temple, who argued </a:t>
            </a:r>
            <a:r>
              <a:rPr lang="en-GB" sz="3000" dirty="0">
                <a:solidFill>
                  <a:srgbClr val="FFCC99"/>
                </a:solidFill>
              </a:rPr>
              <a:t>that "everything must be subordinated to the financial consideration of disbursing the smallest sum of money</a:t>
            </a:r>
            <a:r>
              <a:rPr lang="en-GB" sz="3000" dirty="0" smtClean="0">
                <a:solidFill>
                  <a:srgbClr val="FFCC99"/>
                </a:solidFill>
              </a:rPr>
              <a:t>."</a:t>
            </a:r>
            <a:endParaRPr lang="en-GB" sz="3000" dirty="0">
              <a:solidFill>
                <a:srgbClr val="FFCC99"/>
              </a:solidFill>
            </a:endParaRPr>
          </a:p>
        </p:txBody>
      </p:sp>
    </p:spTree>
    <p:extLst>
      <p:ext uri="{BB962C8B-B14F-4D97-AF65-F5344CB8AC3E}">
        <p14:creationId xmlns:p14="http://schemas.microsoft.com/office/powerpoint/2010/main" val="33470077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cstate="print">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179512" y="278169"/>
            <a:ext cx="4701086" cy="3477874"/>
          </a:xfrm>
          <a:prstGeom prst="rect">
            <a:avLst/>
          </a:prstGeom>
        </p:spPr>
      </p:pic>
      <p:pic>
        <p:nvPicPr>
          <p:cNvPr id="8" name="Picture 7"/>
          <p:cNvPicPr>
            <a:picLocks noChangeAspect="1"/>
          </p:cNvPicPr>
          <p:nvPr/>
        </p:nvPicPr>
        <p:blipFill rotWithShape="1">
          <a:blip r:embed="rId4" cstate="print">
            <a:duotone>
              <a:prstClr val="black"/>
              <a:srgbClr val="D9C3A5">
                <a:tint val="50000"/>
                <a:satMod val="180000"/>
              </a:srgbClr>
            </a:duotone>
            <a:extLst>
              <a:ext uri="{BEBA8EAE-BF5A-486C-A8C5-ECC9F3942E4B}">
                <a14:imgProps xmlns:a14="http://schemas.microsoft.com/office/drawing/2010/main">
                  <a14:imgLayer r:embed="rId5">
                    <a14:imgEffect>
                      <a14:brightnessContrast contrast="40000"/>
                    </a14:imgEffect>
                  </a14:imgLayer>
                </a14:imgProps>
              </a:ext>
              <a:ext uri="{28A0092B-C50C-407E-A947-70E740481C1C}">
                <a14:useLocalDpi xmlns:a14="http://schemas.microsoft.com/office/drawing/2010/main" val="0"/>
              </a:ext>
            </a:extLst>
          </a:blip>
          <a:srcRect l="3101" t="4806" r="11622" b="1489"/>
          <a:stretch/>
        </p:blipFill>
        <p:spPr>
          <a:xfrm>
            <a:off x="4932039" y="3955366"/>
            <a:ext cx="3960440" cy="2808312"/>
          </a:xfrm>
          <a:prstGeom prst="rect">
            <a:avLst/>
          </a:prstGeom>
        </p:spPr>
      </p:pic>
      <p:sp>
        <p:nvSpPr>
          <p:cNvPr id="9" name="Rectangle 8"/>
          <p:cNvSpPr/>
          <p:nvPr/>
        </p:nvSpPr>
        <p:spPr>
          <a:xfrm>
            <a:off x="0" y="4128416"/>
            <a:ext cx="4592566" cy="2462213"/>
          </a:xfrm>
          <a:prstGeom prst="rect">
            <a:avLst/>
          </a:prstGeom>
        </p:spPr>
        <p:txBody>
          <a:bodyPr wrap="square">
            <a:spAutoFit/>
          </a:bodyPr>
          <a:lstStyle/>
          <a:p>
            <a:pPr marL="137160"/>
            <a:r>
              <a:rPr lang="en-GB" sz="2200" dirty="0">
                <a:latin typeface="+mn-lt"/>
              </a:rPr>
              <a:t>The rationale behind the reduced wage, which </a:t>
            </a:r>
            <a:r>
              <a:rPr lang="en-GB" sz="2200" dirty="0" smtClean="0">
                <a:latin typeface="+mn-lt"/>
              </a:rPr>
              <a:t>was in </a:t>
            </a:r>
            <a:r>
              <a:rPr lang="en-GB" sz="2200" dirty="0">
                <a:latin typeface="+mn-lt"/>
              </a:rPr>
              <a:t>keeping with a </a:t>
            </a:r>
            <a:r>
              <a:rPr lang="en-GB" sz="2200" dirty="0" smtClean="0">
                <a:solidFill>
                  <a:srgbClr val="FFCC99"/>
                </a:solidFill>
                <a:latin typeface="+mn-lt"/>
              </a:rPr>
              <a:t>prevailing </a:t>
            </a:r>
            <a:r>
              <a:rPr lang="en-GB" sz="2200" dirty="0">
                <a:solidFill>
                  <a:srgbClr val="FFCC99"/>
                </a:solidFill>
                <a:latin typeface="+mn-lt"/>
              </a:rPr>
              <a:t>belief of the time, was that </a:t>
            </a:r>
            <a:r>
              <a:rPr lang="en-GB" sz="2200" u="sng" dirty="0">
                <a:solidFill>
                  <a:srgbClr val="FFCC99"/>
                </a:solidFill>
                <a:latin typeface="+mn-lt"/>
              </a:rPr>
              <a:t>any excessive payment might create </a:t>
            </a:r>
            <a:r>
              <a:rPr lang="en-GB" sz="2200" u="sng" dirty="0" smtClean="0">
                <a:solidFill>
                  <a:srgbClr val="FFCC99"/>
                </a:solidFill>
                <a:latin typeface="+mn-lt"/>
              </a:rPr>
              <a:t>'dependency‘ (</a:t>
            </a:r>
            <a:r>
              <a:rPr lang="en-GB" sz="2200" u="sng" dirty="0">
                <a:solidFill>
                  <a:srgbClr val="FFCC99"/>
                </a:solidFill>
                <a:latin typeface="+mn-lt"/>
              </a:rPr>
              <a:t>or </a:t>
            </a:r>
            <a:r>
              <a:rPr lang="en-GB" sz="2200" u="sng" dirty="0" smtClean="0">
                <a:solidFill>
                  <a:srgbClr val="FFCC99"/>
                </a:solidFill>
                <a:latin typeface="+mn-lt"/>
              </a:rPr>
              <a:t>‘demoralization’ </a:t>
            </a:r>
            <a:r>
              <a:rPr lang="en-GB" sz="2200" dirty="0" smtClean="0">
                <a:solidFill>
                  <a:srgbClr val="FFCC99"/>
                </a:solidFill>
                <a:latin typeface="+mn-lt"/>
              </a:rPr>
              <a:t>…) </a:t>
            </a:r>
            <a:r>
              <a:rPr lang="en-GB" sz="2200" dirty="0">
                <a:latin typeface="+mn-lt"/>
              </a:rPr>
              <a:t>among the famine-afflicted population </a:t>
            </a:r>
          </a:p>
        </p:txBody>
      </p:sp>
      <p:sp>
        <p:nvSpPr>
          <p:cNvPr id="10" name="Rectangle 9"/>
          <p:cNvSpPr/>
          <p:nvPr/>
        </p:nvSpPr>
        <p:spPr>
          <a:xfrm>
            <a:off x="4932039" y="278168"/>
            <a:ext cx="4285125" cy="3477875"/>
          </a:xfrm>
          <a:prstGeom prst="rect">
            <a:avLst/>
          </a:prstGeom>
        </p:spPr>
        <p:txBody>
          <a:bodyPr wrap="square">
            <a:spAutoFit/>
          </a:bodyPr>
          <a:lstStyle/>
          <a:p>
            <a:r>
              <a:rPr lang="en-GB" sz="2200" dirty="0">
                <a:latin typeface="+mn-lt"/>
              </a:rPr>
              <a:t>In January 1877, </a:t>
            </a:r>
            <a:r>
              <a:rPr lang="en-GB" sz="2200" u="sng" dirty="0">
                <a:solidFill>
                  <a:srgbClr val="FFCC99"/>
                </a:solidFill>
                <a:latin typeface="+mn-lt"/>
              </a:rPr>
              <a:t>Temple reduced the wage for a day's hard work </a:t>
            </a:r>
            <a:r>
              <a:rPr lang="en-GB" sz="2200" dirty="0">
                <a:solidFill>
                  <a:srgbClr val="FFCC99"/>
                </a:solidFill>
                <a:latin typeface="+mn-lt"/>
              </a:rPr>
              <a:t>in the relief camps </a:t>
            </a:r>
            <a:r>
              <a:rPr lang="en-GB" sz="2200" dirty="0">
                <a:latin typeface="+mn-lt"/>
              </a:rPr>
              <a:t>in Madras and Bombay - this 'Temple wage' consisted of 450 grams (1 lb) of grain plus one </a:t>
            </a:r>
            <a:r>
              <a:rPr lang="en-GB" sz="2200" dirty="0" err="1">
                <a:latin typeface="+mn-lt"/>
              </a:rPr>
              <a:t>anna</a:t>
            </a:r>
            <a:r>
              <a:rPr lang="en-GB" sz="2200" dirty="0">
                <a:latin typeface="+mn-lt"/>
              </a:rPr>
              <a:t> for a man, and a slightly reduced amount for a woman or working child, for a "</a:t>
            </a:r>
            <a:r>
              <a:rPr lang="en-GB" sz="2200" dirty="0">
                <a:solidFill>
                  <a:srgbClr val="FFCC99"/>
                </a:solidFill>
                <a:latin typeface="+mn-lt"/>
              </a:rPr>
              <a:t>long day of hard labour without shade or rest</a:t>
            </a:r>
            <a:r>
              <a:rPr lang="en-GB" sz="2200" dirty="0" smtClean="0">
                <a:solidFill>
                  <a:srgbClr val="FFCC99"/>
                </a:solidFill>
                <a:latin typeface="+mn-lt"/>
              </a:rPr>
              <a:t>."</a:t>
            </a:r>
            <a:endParaRPr lang="en-GB" sz="2200" dirty="0">
              <a:latin typeface="+mn-lt"/>
            </a:endParaRPr>
          </a:p>
        </p:txBody>
      </p:sp>
    </p:spTree>
    <p:extLst>
      <p:ext uri="{BB962C8B-B14F-4D97-AF65-F5344CB8AC3E}">
        <p14:creationId xmlns:p14="http://schemas.microsoft.com/office/powerpoint/2010/main" val="14448447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351"/>
            <a:ext cx="8229600" cy="1143000"/>
          </a:xfrm>
        </p:spPr>
        <p:txBody>
          <a:bodyPr>
            <a:noAutofit/>
          </a:bodyPr>
          <a:lstStyle/>
          <a:p>
            <a:r>
              <a:rPr lang="en-GB" sz="3600" dirty="0">
                <a:solidFill>
                  <a:srgbClr val="FFCC99"/>
                </a:solidFill>
                <a:effectLst/>
                <a:latin typeface="Felix Titling" panose="04060505060202020A04" pitchFamily="82" charset="0"/>
              </a:rPr>
              <a:t>ARGUMENT RATHER THAN ESCAPE – OR BLUEPRINT</a:t>
            </a:r>
            <a:endParaRPr lang="en-GB" sz="3600" dirty="0">
              <a:solidFill>
                <a:srgbClr val="FFCC99"/>
              </a:solidFill>
              <a:effectLst/>
              <a:latin typeface="Felix Titling" panose="04060505060202020A04" pitchFamily="82" charset="0"/>
            </a:endParaRPr>
          </a:p>
        </p:txBody>
      </p:sp>
      <p:sp>
        <p:nvSpPr>
          <p:cNvPr id="3" name="Content Placeholder 2"/>
          <p:cNvSpPr>
            <a:spLocks noGrp="1"/>
          </p:cNvSpPr>
          <p:nvPr>
            <p:ph idx="1"/>
          </p:nvPr>
        </p:nvSpPr>
        <p:spPr>
          <a:xfrm>
            <a:off x="457200" y="1600200"/>
            <a:ext cx="8229600" cy="4997152"/>
          </a:xfrm>
        </p:spPr>
        <p:txBody>
          <a:bodyPr>
            <a:normAutofit fontScale="77500" lnSpcReduction="20000"/>
          </a:bodyPr>
          <a:lstStyle/>
          <a:p>
            <a:pPr marL="137160" indent="0">
              <a:buNone/>
            </a:pPr>
            <a:r>
              <a:rPr lang="en-GB" dirty="0" smtClean="0"/>
              <a:t>• </a:t>
            </a:r>
            <a:r>
              <a:rPr lang="en-GB" sz="3100" dirty="0" smtClean="0"/>
              <a:t>consider the implications for contemporary elitism (seeks mass appeal; </a:t>
            </a:r>
            <a:r>
              <a:rPr lang="en-GB" sz="3100" dirty="0" smtClean="0">
                <a:solidFill>
                  <a:srgbClr val="FFCC99"/>
                </a:solidFill>
              </a:rPr>
              <a:t>rejects the ancient past as irrelevant; </a:t>
            </a:r>
            <a:r>
              <a:rPr lang="en-GB" sz="3100" dirty="0" smtClean="0"/>
              <a:t>the classics) the society of Herland doesn’t retain old laws/traditions which are seen as outdated and superseded by the changes within the progressing society </a:t>
            </a:r>
            <a:r>
              <a:rPr lang="en-GB" sz="3100" dirty="0"/>
              <a:t>of </a:t>
            </a:r>
            <a:r>
              <a:rPr lang="en-GB" sz="3100" dirty="0" err="1"/>
              <a:t>Herland</a:t>
            </a:r>
            <a:r>
              <a:rPr lang="en-GB" sz="3100" dirty="0"/>
              <a:t> itself;</a:t>
            </a:r>
          </a:p>
          <a:p>
            <a:pPr marL="137160" indent="0">
              <a:buNone/>
            </a:pPr>
            <a:r>
              <a:rPr lang="en-GB" sz="3100" dirty="0" smtClean="0">
                <a:solidFill>
                  <a:srgbClr val="FFCC99"/>
                </a:solidFill>
              </a:rPr>
              <a:t>• changing </a:t>
            </a:r>
            <a:r>
              <a:rPr lang="en-GB" sz="3100" dirty="0">
                <a:solidFill>
                  <a:srgbClr val="FFCC99"/>
                </a:solidFill>
              </a:rPr>
              <a:t>the assumption </a:t>
            </a:r>
            <a:r>
              <a:rPr lang="en-GB" sz="3100" dirty="0" smtClean="0"/>
              <a:t>that reason is masculine and the home a vulnerable site of emotional instability in need of male protection and guidance, challenges other assumptions – all binary oppositions are changed; </a:t>
            </a:r>
          </a:p>
          <a:p>
            <a:pPr marL="137160" indent="0">
              <a:buNone/>
            </a:pPr>
            <a:r>
              <a:rPr lang="en-GB" sz="3100" dirty="0" smtClean="0"/>
              <a:t>• the </a:t>
            </a:r>
            <a:r>
              <a:rPr lang="en-GB" sz="3100" dirty="0"/>
              <a:t>fable rewrites religion and history: </a:t>
            </a:r>
            <a:r>
              <a:rPr lang="en-GB" sz="3100" dirty="0">
                <a:solidFill>
                  <a:srgbClr val="FFCC99"/>
                </a:solidFill>
              </a:rPr>
              <a:t>a virgin birth 2,000 years ago and then the whole society dependent on repeated miracles </a:t>
            </a:r>
            <a:r>
              <a:rPr lang="en-GB" sz="3100" dirty="0"/>
              <a:t>- consider its relation to Christian history; what is the effect of throwing away the Renaissance, the Enlightenment, the Romantics </a:t>
            </a:r>
            <a:r>
              <a:rPr lang="en-GB" sz="3100" dirty="0" smtClean="0"/>
              <a:t>-</a:t>
            </a:r>
            <a:endParaRPr lang="en-GB" sz="3100" dirty="0"/>
          </a:p>
        </p:txBody>
      </p:sp>
    </p:spTree>
    <p:extLst>
      <p:ext uri="{BB962C8B-B14F-4D97-AF65-F5344CB8AC3E}">
        <p14:creationId xmlns:p14="http://schemas.microsoft.com/office/powerpoint/2010/main" val="3208977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424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a:solidFill>
                  <a:srgbClr val="FFCC99"/>
                </a:solidFill>
                <a:effectLst/>
                <a:latin typeface="Felix Titling" panose="04060505060202020A04" pitchFamily="82" charset="0"/>
              </a:rPr>
              <a:t>CONSIDER THE EFFECT OF ‘WRITING MEN OUT’ OF A </a:t>
            </a:r>
            <a:r>
              <a:rPr lang="en-GB" sz="4000" dirty="0" smtClean="0">
                <a:solidFill>
                  <a:srgbClr val="FFCC99"/>
                </a:solidFill>
                <a:effectLst/>
                <a:latin typeface="Felix Titling" panose="04060505060202020A04" pitchFamily="82" charset="0"/>
              </a:rPr>
              <a:t>UTOPIA</a:t>
            </a:r>
            <a:endParaRPr lang="en-GB" dirty="0">
              <a:solidFill>
                <a:srgbClr val="FFCC99"/>
              </a:solidFill>
              <a:effectLst/>
              <a:latin typeface="Felix Titling" panose="04060505060202020A04" pitchFamily="82" charset="0"/>
            </a:endParaRPr>
          </a:p>
        </p:txBody>
      </p:sp>
      <p:sp>
        <p:nvSpPr>
          <p:cNvPr id="3" name="Content Placeholder 2"/>
          <p:cNvSpPr>
            <a:spLocks noGrp="1"/>
          </p:cNvSpPr>
          <p:nvPr>
            <p:ph idx="1"/>
          </p:nvPr>
        </p:nvSpPr>
        <p:spPr>
          <a:xfrm>
            <a:off x="323528" y="1600200"/>
            <a:ext cx="8363272" cy="4925144"/>
          </a:xfrm>
        </p:spPr>
        <p:txBody>
          <a:bodyPr>
            <a:normAutofit lnSpcReduction="10000"/>
          </a:bodyPr>
          <a:lstStyle/>
          <a:p>
            <a:pPr marL="282575" lvl="1" indent="-282575" defTabSz="1081088"/>
            <a:r>
              <a:rPr lang="en-GB" dirty="0" smtClean="0"/>
              <a:t>Paradoxically </a:t>
            </a:r>
            <a:r>
              <a:rPr lang="en-GB" dirty="0"/>
              <a:t>– in a text which removes men from civilisation – </a:t>
            </a:r>
            <a:r>
              <a:rPr lang="en-GB" dirty="0" smtClean="0"/>
              <a:t>Gilman </a:t>
            </a:r>
            <a:r>
              <a:rPr lang="en-GB" dirty="0"/>
              <a:t>wishes to </a:t>
            </a:r>
            <a:r>
              <a:rPr lang="en-GB" dirty="0" smtClean="0"/>
              <a:t>rewrite </a:t>
            </a:r>
            <a:r>
              <a:rPr lang="en-GB" i="1" dirty="0"/>
              <a:t>men</a:t>
            </a:r>
            <a:r>
              <a:rPr lang="en-GB" dirty="0"/>
              <a:t> to demonstrate </a:t>
            </a:r>
            <a:r>
              <a:rPr lang="en-GB" dirty="0">
                <a:solidFill>
                  <a:srgbClr val="FFCC99"/>
                </a:solidFill>
              </a:rPr>
              <a:t>the problems of a masculinity </a:t>
            </a:r>
            <a:r>
              <a:rPr lang="en-GB" dirty="0"/>
              <a:t>caused through a distorting system </a:t>
            </a:r>
            <a:endParaRPr lang="en-GB" sz="2800" dirty="0"/>
          </a:p>
          <a:p>
            <a:pPr marL="282575" lvl="1" indent="-282575" defTabSz="1081088"/>
            <a:r>
              <a:rPr lang="en-GB" dirty="0"/>
              <a:t>Start by discussing the issue of the date – WWI and surveillance and invasion. </a:t>
            </a:r>
            <a:r>
              <a:rPr lang="en-GB" dirty="0">
                <a:solidFill>
                  <a:srgbClr val="FFCC99"/>
                </a:solidFill>
              </a:rPr>
              <a:t>The association of men with militarism</a:t>
            </a:r>
            <a:r>
              <a:rPr lang="en-GB" dirty="0">
                <a:solidFill>
                  <a:srgbClr val="FFFF00"/>
                </a:solidFill>
              </a:rPr>
              <a:t> </a:t>
            </a:r>
            <a:r>
              <a:rPr lang="en-GB" dirty="0"/>
              <a:t>is </a:t>
            </a:r>
            <a:r>
              <a:rPr lang="en-GB" dirty="0" smtClean="0"/>
              <a:t>well established </a:t>
            </a:r>
            <a:r>
              <a:rPr lang="en-GB" dirty="0"/>
              <a:t>– see the discussion of Whitehall in </a:t>
            </a:r>
            <a:r>
              <a:rPr lang="en-GB" i="1" dirty="0"/>
              <a:t>A Room of One’s Own.</a:t>
            </a:r>
            <a:r>
              <a:rPr lang="en-GB" dirty="0"/>
              <a:t>  </a:t>
            </a:r>
            <a:endParaRPr lang="en-GB" sz="2800" dirty="0"/>
          </a:p>
          <a:p>
            <a:pPr marL="282575" lvl="1" indent="-282575" defTabSz="1081088"/>
            <a:r>
              <a:rPr lang="en-GB" dirty="0"/>
              <a:t>These associations have led to real </a:t>
            </a:r>
            <a:r>
              <a:rPr lang="en-GB" dirty="0">
                <a:solidFill>
                  <a:srgbClr val="FFCC99"/>
                </a:solidFill>
              </a:rPr>
              <a:t>problems about how men (like Van) relate to women</a:t>
            </a:r>
            <a:r>
              <a:rPr lang="en-GB" dirty="0"/>
              <a:t>: many men just felt guilty: they are the </a:t>
            </a:r>
            <a:r>
              <a:rPr lang="en-GB" dirty="0" err="1"/>
              <a:t>Jeffs</a:t>
            </a:r>
            <a:r>
              <a:rPr lang="en-GB" dirty="0"/>
              <a:t>. ‘Lad culture’ with its insistence on talking about football and tits, and its anti-intellectual reactionary sneers at ‘PC’ grew out of a desire not to feel guilty that reflects Terry. </a:t>
            </a:r>
            <a:endParaRPr lang="en-GB" sz="2800" dirty="0"/>
          </a:p>
          <a:p>
            <a:pPr marL="282575" indent="-282575" defTabSz="1081088"/>
            <a:endParaRPr lang="en-GB" dirty="0"/>
          </a:p>
        </p:txBody>
      </p:sp>
    </p:spTree>
    <p:extLst>
      <p:ext uri="{BB962C8B-B14F-4D97-AF65-F5344CB8AC3E}">
        <p14:creationId xmlns:p14="http://schemas.microsoft.com/office/powerpoint/2010/main" val="154956846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885" y="0"/>
            <a:ext cx="8229600" cy="1143000"/>
          </a:xfrm>
        </p:spPr>
        <p:txBody>
          <a:bodyPr>
            <a:noAutofit/>
          </a:bodyPr>
          <a:lstStyle/>
          <a:p>
            <a:r>
              <a:rPr lang="en-GB" sz="3600" b="0" dirty="0">
                <a:solidFill>
                  <a:srgbClr val="FFCC99"/>
                </a:solidFill>
                <a:effectLst/>
                <a:latin typeface="Felix Titling" panose="04060505060202020A04" pitchFamily="82" charset="0"/>
              </a:rPr>
              <a:t>RELATE TO CONTEXT OF </a:t>
            </a:r>
            <a:r>
              <a:rPr lang="en-GB" sz="3600" b="0" dirty="0" smtClean="0">
                <a:solidFill>
                  <a:srgbClr val="FFCC99"/>
                </a:solidFill>
                <a:effectLst/>
                <a:latin typeface="Felix Titling" panose="04060505060202020A04" pitchFamily="82" charset="0"/>
              </a:rPr>
              <a:t>WW1</a:t>
            </a:r>
            <a:r>
              <a:rPr lang="en-GB" sz="3200" b="0" dirty="0" smtClean="0">
                <a:solidFill>
                  <a:srgbClr val="FFCC99"/>
                </a:solidFill>
                <a:effectLst/>
                <a:latin typeface="Felix Titling" panose="04060505060202020A04" pitchFamily="82" charset="0"/>
              </a:rPr>
              <a:t>(1915</a:t>
            </a:r>
            <a:r>
              <a:rPr lang="en-GB" sz="3200" b="0" dirty="0">
                <a:solidFill>
                  <a:srgbClr val="FFCC99"/>
                </a:solidFill>
                <a:effectLst/>
                <a:latin typeface="Felix Titling" panose="04060505060202020A04" pitchFamily="82" charset="0"/>
              </a:rPr>
              <a:t>) </a:t>
            </a:r>
          </a:p>
        </p:txBody>
      </p:sp>
      <p:sp>
        <p:nvSpPr>
          <p:cNvPr id="3" name="Content Placeholder 2"/>
          <p:cNvSpPr>
            <a:spLocks noGrp="1"/>
          </p:cNvSpPr>
          <p:nvPr>
            <p:ph idx="1"/>
          </p:nvPr>
        </p:nvSpPr>
        <p:spPr>
          <a:xfrm>
            <a:off x="211382" y="1268760"/>
            <a:ext cx="8435280" cy="5323730"/>
          </a:xfrm>
        </p:spPr>
        <p:txBody>
          <a:bodyPr>
            <a:noAutofit/>
          </a:bodyPr>
          <a:lstStyle/>
          <a:p>
            <a:pPr marL="342900" lvl="2" indent="-342900">
              <a:buFont typeface="Arial" panose="020B0604020202020204" pitchFamily="34" charset="0"/>
              <a:buChar char="•"/>
            </a:pPr>
            <a:r>
              <a:rPr lang="en-GB" sz="2100" dirty="0" smtClean="0"/>
              <a:t>by giving </a:t>
            </a:r>
            <a:r>
              <a:rPr lang="en-GB" sz="2100" dirty="0"/>
              <a:t>each of three men a different masculine script – the range of possibilities accorded men within a patriarchal system - </a:t>
            </a:r>
            <a:r>
              <a:rPr lang="en-GB" sz="2100" dirty="0">
                <a:solidFill>
                  <a:srgbClr val="FFCC99"/>
                </a:solidFill>
              </a:rPr>
              <a:t>Gilman demonstrates </a:t>
            </a:r>
            <a:r>
              <a:rPr lang="en-GB" sz="2100" dirty="0" smtClean="0">
                <a:solidFill>
                  <a:srgbClr val="FFCC99"/>
                </a:solidFill>
              </a:rPr>
              <a:t>masculinity is as constructed as femininity. </a:t>
            </a:r>
            <a:endParaRPr lang="en-GB" sz="2100" dirty="0">
              <a:solidFill>
                <a:srgbClr val="FFCC99"/>
              </a:solidFill>
            </a:endParaRPr>
          </a:p>
          <a:p>
            <a:pPr marL="342900" lvl="1" indent="-342900">
              <a:buFont typeface="Arial" panose="020B0604020202020204" pitchFamily="34" charset="0"/>
              <a:buChar char="•"/>
            </a:pPr>
            <a:r>
              <a:rPr lang="en-GB" sz="2100" dirty="0"/>
              <a:t>In </a:t>
            </a:r>
            <a:r>
              <a:rPr lang="en-GB" sz="2100" i="1" dirty="0" err="1"/>
              <a:t>Herland</a:t>
            </a:r>
            <a:r>
              <a:rPr lang="en-GB" sz="2100" dirty="0"/>
              <a:t> the home is everywhere </a:t>
            </a:r>
            <a:r>
              <a:rPr lang="en-GB" sz="2100" dirty="0" smtClean="0"/>
              <a:t>–no </a:t>
            </a:r>
            <a:r>
              <a:rPr lang="en-GB" sz="2100" dirty="0"/>
              <a:t>attention to difficult emotions – just openness and reason and calm serenity</a:t>
            </a:r>
            <a:r>
              <a:rPr lang="en-GB" sz="2100" dirty="0">
                <a:solidFill>
                  <a:srgbClr val="FFCC99"/>
                </a:solidFill>
              </a:rPr>
              <a:t>. A ‘natural world’ of savagery and </a:t>
            </a:r>
            <a:r>
              <a:rPr lang="en-GB" sz="2100" dirty="0" smtClean="0">
                <a:solidFill>
                  <a:srgbClr val="FFCC99"/>
                </a:solidFill>
              </a:rPr>
              <a:t>violence</a:t>
            </a:r>
            <a:r>
              <a:rPr lang="en-GB" sz="2100" dirty="0"/>
              <a:t> (including sexual wildness within) </a:t>
            </a:r>
            <a:r>
              <a:rPr lang="en-GB" sz="2100" dirty="0" smtClean="0">
                <a:solidFill>
                  <a:srgbClr val="FFFF00"/>
                </a:solidFill>
              </a:rPr>
              <a:t> </a:t>
            </a:r>
            <a:r>
              <a:rPr lang="en-GB" sz="2100" dirty="0">
                <a:solidFill>
                  <a:srgbClr val="FFCC99"/>
                </a:solidFill>
              </a:rPr>
              <a:t>is kept </a:t>
            </a:r>
            <a:r>
              <a:rPr lang="en-GB" sz="2100" i="1" dirty="0">
                <a:solidFill>
                  <a:srgbClr val="FFCC99"/>
                </a:solidFill>
              </a:rPr>
              <a:t>outside</a:t>
            </a:r>
            <a:r>
              <a:rPr lang="en-GB" sz="2100" dirty="0">
                <a:solidFill>
                  <a:srgbClr val="FFCC99"/>
                </a:solidFill>
              </a:rPr>
              <a:t> (just as </a:t>
            </a:r>
            <a:r>
              <a:rPr lang="en-GB" sz="2100" dirty="0" smtClean="0">
                <a:solidFill>
                  <a:srgbClr val="FFCC99"/>
                </a:solidFill>
              </a:rPr>
              <a:t>money/ </a:t>
            </a:r>
            <a:r>
              <a:rPr lang="en-GB" sz="2100" dirty="0">
                <a:solidFill>
                  <a:srgbClr val="FFCC99"/>
                </a:solidFill>
              </a:rPr>
              <a:t>military adventures </a:t>
            </a:r>
            <a:r>
              <a:rPr lang="en-GB" sz="2100" dirty="0" smtClean="0">
                <a:solidFill>
                  <a:srgbClr val="FFCC99"/>
                </a:solidFill>
              </a:rPr>
              <a:t>/private </a:t>
            </a:r>
            <a:r>
              <a:rPr lang="en-GB" sz="2100" dirty="0">
                <a:solidFill>
                  <a:srgbClr val="FFCC99"/>
                </a:solidFill>
              </a:rPr>
              <a:t>desires are </a:t>
            </a:r>
            <a:r>
              <a:rPr lang="en-GB" sz="2100" i="1" dirty="0" smtClean="0">
                <a:solidFill>
                  <a:srgbClr val="FFCC99"/>
                </a:solidFill>
              </a:rPr>
              <a:t>outside</a:t>
            </a:r>
            <a:r>
              <a:rPr lang="en-GB" sz="2100" dirty="0" smtClean="0">
                <a:solidFill>
                  <a:srgbClr val="FFCC99"/>
                </a:solidFill>
              </a:rPr>
              <a:t> </a:t>
            </a:r>
            <a:r>
              <a:rPr lang="en-GB" sz="2100" dirty="0">
                <a:solidFill>
                  <a:srgbClr val="FFCC99"/>
                </a:solidFill>
              </a:rPr>
              <a:t>More’s </a:t>
            </a:r>
            <a:r>
              <a:rPr lang="en-GB" sz="2100" i="1" dirty="0">
                <a:solidFill>
                  <a:srgbClr val="FFCC99"/>
                </a:solidFill>
              </a:rPr>
              <a:t>Utopia</a:t>
            </a:r>
            <a:r>
              <a:rPr lang="en-GB" sz="2100" dirty="0" smtClean="0">
                <a:solidFill>
                  <a:srgbClr val="FFCC99"/>
                </a:solidFill>
              </a:rPr>
              <a:t>). </a:t>
            </a:r>
          </a:p>
          <a:p>
            <a:pPr marL="342900" lvl="1" indent="-342900">
              <a:buFont typeface="Arial" panose="020B0604020202020204" pitchFamily="34" charset="0"/>
              <a:buChar char="•"/>
            </a:pPr>
            <a:r>
              <a:rPr lang="en-GB" sz="2100" dirty="0" smtClean="0"/>
              <a:t>Everything </a:t>
            </a:r>
            <a:r>
              <a:rPr lang="en-GB" sz="2100" dirty="0"/>
              <a:t>must be </a:t>
            </a:r>
            <a:r>
              <a:rPr lang="en-GB" sz="2100" dirty="0" smtClean="0"/>
              <a:t>controlled. </a:t>
            </a:r>
            <a:r>
              <a:rPr lang="en-GB" sz="2100" dirty="0"/>
              <a:t>The </a:t>
            </a:r>
            <a:r>
              <a:rPr lang="en-GB" sz="2100" dirty="0">
                <a:solidFill>
                  <a:srgbClr val="FFCC99"/>
                </a:solidFill>
              </a:rPr>
              <a:t>society wholly defined by utilitarian values</a:t>
            </a:r>
            <a:r>
              <a:rPr lang="en-GB" sz="2100" dirty="0">
                <a:solidFill>
                  <a:srgbClr val="FFFF00"/>
                </a:solidFill>
              </a:rPr>
              <a:t>; </a:t>
            </a:r>
            <a:r>
              <a:rPr lang="en-GB" sz="2100" dirty="0"/>
              <a:t>order everywhere </a:t>
            </a:r>
            <a:r>
              <a:rPr lang="en-GB" sz="2100" dirty="0" smtClean="0"/>
              <a:t>- </a:t>
            </a:r>
            <a:r>
              <a:rPr lang="en-GB" sz="2100" dirty="0"/>
              <a:t>uncomfortably, the sense of being watched (ultimate version of Bentham’s </a:t>
            </a:r>
            <a:r>
              <a:rPr lang="en-GB" sz="2100" dirty="0" err="1"/>
              <a:t>Panopticon</a:t>
            </a:r>
            <a:r>
              <a:rPr lang="en-GB" sz="2100" dirty="0"/>
              <a:t>);</a:t>
            </a:r>
          </a:p>
          <a:p>
            <a:pPr marL="342900" lvl="1" indent="-342900">
              <a:buFont typeface="Arial" panose="020B0604020202020204" pitchFamily="34" charset="0"/>
              <a:buChar char="•"/>
            </a:pPr>
            <a:r>
              <a:rPr lang="en-GB" sz="2100" dirty="0" smtClean="0"/>
              <a:t>an </a:t>
            </a:r>
            <a:r>
              <a:rPr lang="en-GB" sz="2100" dirty="0"/>
              <a:t>implicit </a:t>
            </a:r>
            <a:r>
              <a:rPr lang="en-GB" sz="2100" dirty="0">
                <a:solidFill>
                  <a:srgbClr val="FFCC99"/>
                </a:solidFill>
              </a:rPr>
              <a:t>eugenics programme </a:t>
            </a:r>
            <a:r>
              <a:rPr lang="en-GB" sz="2100" dirty="0"/>
              <a:t>(women who are troublesome are not allowed to have children; if they do then they are not allowed to bring them up) which was common at the </a:t>
            </a:r>
            <a:r>
              <a:rPr lang="en-GB" sz="2100" dirty="0" smtClean="0"/>
              <a:t>time</a:t>
            </a:r>
            <a:endParaRPr lang="en-GB" sz="2100" dirty="0"/>
          </a:p>
        </p:txBody>
      </p:sp>
    </p:spTree>
    <p:extLst>
      <p:ext uri="{BB962C8B-B14F-4D97-AF65-F5344CB8AC3E}">
        <p14:creationId xmlns:p14="http://schemas.microsoft.com/office/powerpoint/2010/main" val="14661475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52400" y="304800"/>
            <a:ext cx="4343400" cy="17526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r>
              <a:rPr lang="en-GB" altLang="en-US" sz="4000" dirty="0">
                <a:solidFill>
                  <a:srgbClr val="FFCC99"/>
                </a:solidFill>
                <a:effectLst/>
                <a:latin typeface="Felix Titling" panose="04060505060202020A04" pitchFamily="82" charset="0"/>
              </a:rPr>
              <a:t>AIRCRAFT &amp; WORLD WAR I</a:t>
            </a:r>
          </a:p>
        </p:txBody>
      </p:sp>
      <p:pic>
        <p:nvPicPr>
          <p:cNvPr id="8195" name="Picture 7" descr="Airplane-Warfare-WWI"/>
          <p:cNvPicPr>
            <a:picLocks noChangeAspect="1" noChangeArrowheads="1"/>
          </p:cNvPicPr>
          <p:nvPr/>
        </p:nvPicPr>
        <p:blipFill>
          <a:blip r:embed="rId2">
            <a:lum contrast="6000"/>
            <a:extLst>
              <a:ext uri="{28A0092B-C50C-407E-A947-70E740481C1C}">
                <a14:useLocalDpi xmlns:a14="http://schemas.microsoft.com/office/drawing/2010/main" val="0"/>
              </a:ext>
            </a:extLst>
          </a:blip>
          <a:srcRect l="1529" t="1447" r="3862" b="3104"/>
          <a:stretch>
            <a:fillRect/>
          </a:stretch>
        </p:blipFill>
        <p:spPr bwMode="auto">
          <a:xfrm>
            <a:off x="5410200" y="0"/>
            <a:ext cx="3733800" cy="502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6" name="Picture 8" descr="File:German airship bombing Warsaw.JPG"/>
          <p:cNvPicPr>
            <a:picLocks noChangeAspect="1" noChangeArrowheads="1"/>
          </p:cNvPicPr>
          <p:nvPr/>
        </p:nvPicPr>
        <p:blipFill>
          <a:blip r:embed="rId3">
            <a:lum contrast="6000"/>
            <a:extLst>
              <a:ext uri="{28A0092B-C50C-407E-A947-70E740481C1C}">
                <a14:useLocalDpi xmlns:a14="http://schemas.microsoft.com/office/drawing/2010/main" val="0"/>
              </a:ext>
            </a:extLst>
          </a:blip>
          <a:srcRect l="2667" r="1334"/>
          <a:stretch>
            <a:fillRect/>
          </a:stretch>
        </p:blipFill>
        <p:spPr bwMode="auto">
          <a:xfrm>
            <a:off x="0" y="3341688"/>
            <a:ext cx="5410200" cy="351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7" name="Rectangle 10"/>
          <p:cNvSpPr>
            <a:spLocks noRot="1" noChangeArrowheads="1"/>
          </p:cNvSpPr>
          <p:nvPr/>
        </p:nvSpPr>
        <p:spPr bwMode="auto">
          <a:xfrm>
            <a:off x="5867400" y="5257800"/>
            <a:ext cx="29718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chemeClr val="hlink"/>
              </a:buClr>
              <a:buSzPct val="70000"/>
              <a:buFont typeface="Wingdings" pitchFamily="2" charset="2"/>
              <a:buChar char="n"/>
              <a:defRPr sz="3200">
                <a:solidFill>
                  <a:schemeClr val="tx1"/>
                </a:solidFill>
                <a:latin typeface="Garamond" pitchFamily="18" charset="0"/>
              </a:defRPr>
            </a:lvl1pPr>
            <a:lvl2pPr marL="742950" indent="-285750">
              <a:spcBef>
                <a:spcPct val="20000"/>
              </a:spcBef>
              <a:buClr>
                <a:schemeClr val="accent2"/>
              </a:buClr>
              <a:buSzPct val="70000"/>
              <a:buFont typeface="Wingdings" pitchFamily="2" charset="2"/>
              <a:buChar char="n"/>
              <a:defRPr sz="2800">
                <a:solidFill>
                  <a:schemeClr val="tx1"/>
                </a:solidFill>
                <a:latin typeface="Garamond" pitchFamily="18" charset="0"/>
              </a:defRPr>
            </a:lvl2pPr>
            <a:lvl3pPr marL="1143000" indent="-228600">
              <a:spcBef>
                <a:spcPct val="20000"/>
              </a:spcBef>
              <a:buClr>
                <a:schemeClr val="tx2"/>
              </a:buClr>
              <a:buSzPct val="70000"/>
              <a:buFont typeface="Wingdings" pitchFamily="2" charset="2"/>
              <a:buChar char="n"/>
              <a:defRPr sz="2400">
                <a:solidFill>
                  <a:schemeClr val="tx1"/>
                </a:solidFill>
                <a:latin typeface="Garamond" pitchFamily="18" charset="0"/>
              </a:defRPr>
            </a:lvl3pPr>
            <a:lvl4pPr marL="1600200" indent="-228600">
              <a:spcBef>
                <a:spcPct val="20000"/>
              </a:spcBef>
              <a:buClr>
                <a:schemeClr val="accent2"/>
              </a:buClr>
              <a:buSzPct val="70000"/>
              <a:buFont typeface="Wingdings" pitchFamily="2" charset="2"/>
              <a:buChar char="n"/>
              <a:defRPr sz="2000">
                <a:solidFill>
                  <a:schemeClr val="tx1"/>
                </a:solidFill>
                <a:latin typeface="Garamond" pitchFamily="18" charset="0"/>
              </a:defRPr>
            </a:lvl4pPr>
            <a:lvl5pPr marL="2057400" indent="-228600">
              <a:spcBef>
                <a:spcPct val="20000"/>
              </a:spcBef>
              <a:buClr>
                <a:schemeClr val="hlink"/>
              </a:buClr>
              <a:buSzPct val="70000"/>
              <a:buFont typeface="Wingdings" pitchFamily="2" charset="2"/>
              <a:buChar char="n"/>
              <a:defRPr sz="2000">
                <a:solidFill>
                  <a:schemeClr val="tx1"/>
                </a:solidFill>
                <a:latin typeface="Garamond" pitchFamily="18" charset="0"/>
              </a:defRPr>
            </a:lvl5pPr>
            <a:lvl6pPr marL="25146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Garamond" pitchFamily="18" charset="0"/>
              </a:defRPr>
            </a:lvl6pPr>
            <a:lvl7pPr marL="29718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Garamond" pitchFamily="18" charset="0"/>
              </a:defRPr>
            </a:lvl7pPr>
            <a:lvl8pPr marL="34290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Garamond" pitchFamily="18" charset="0"/>
              </a:defRPr>
            </a:lvl8pPr>
            <a:lvl9pPr marL="38862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Garamond" pitchFamily="18" charset="0"/>
              </a:defRPr>
            </a:lvl9pPr>
          </a:lstStyle>
          <a:p>
            <a:pPr algn="ctr">
              <a:spcBef>
                <a:spcPct val="0"/>
              </a:spcBef>
              <a:buClrTx/>
              <a:buSzTx/>
              <a:buFontTx/>
              <a:buNone/>
            </a:pPr>
            <a:r>
              <a:rPr lang="en-GB" altLang="en-US" sz="2400" b="1">
                <a:solidFill>
                  <a:schemeClr val="tx2"/>
                </a:solidFill>
              </a:rPr>
              <a:t>Losing belief in the value of science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solidFill>
                  <a:srgbClr val="FFCC99"/>
                </a:solidFill>
                <a:effectLst/>
                <a:latin typeface="Felix Titling" panose="04060505060202020A04" pitchFamily="82" charset="0"/>
              </a:rPr>
              <a:t>OMISSION OF MEN </a:t>
            </a:r>
          </a:p>
        </p:txBody>
      </p:sp>
      <p:sp>
        <p:nvSpPr>
          <p:cNvPr id="3" name="Content Placeholder 2"/>
          <p:cNvSpPr>
            <a:spLocks noGrp="1"/>
          </p:cNvSpPr>
          <p:nvPr>
            <p:ph idx="1"/>
          </p:nvPr>
        </p:nvSpPr>
        <p:spPr/>
        <p:txBody>
          <a:bodyPr>
            <a:normAutofit fontScale="92500" lnSpcReduction="10000"/>
          </a:bodyPr>
          <a:lstStyle/>
          <a:p>
            <a:pPr marL="137160" indent="0">
              <a:buNone/>
            </a:pPr>
            <a:r>
              <a:rPr lang="en-GB" dirty="0"/>
              <a:t>•	The debates in </a:t>
            </a:r>
            <a:r>
              <a:rPr lang="en-GB" dirty="0" err="1"/>
              <a:t>Herland</a:t>
            </a:r>
            <a:r>
              <a:rPr lang="en-GB" dirty="0"/>
              <a:t> can </a:t>
            </a:r>
            <a:r>
              <a:rPr lang="en-GB" dirty="0">
                <a:solidFill>
                  <a:srgbClr val="FFCC99"/>
                </a:solidFill>
              </a:rPr>
              <a:t>focus on the kinds of masculinity that emerge from within a situation of dominance </a:t>
            </a:r>
            <a:r>
              <a:rPr lang="en-GB" dirty="0"/>
              <a:t>(Jeff wanting to carry </a:t>
            </a:r>
            <a:r>
              <a:rPr lang="en-GB" dirty="0" err="1"/>
              <a:t>Celis’s</a:t>
            </a:r>
            <a:r>
              <a:rPr lang="en-GB" dirty="0"/>
              <a:t> basket; Terry trying to rape </a:t>
            </a:r>
            <a:r>
              <a:rPr lang="en-GB" dirty="0" err="1"/>
              <a:t>Alima</a:t>
            </a:r>
            <a:r>
              <a:rPr lang="en-GB" dirty="0"/>
              <a:t> because women ‘like to be mastered’) and the problems faced by men who just don’t see gender as a problem for men. </a:t>
            </a:r>
          </a:p>
          <a:p>
            <a:pPr marL="137160" indent="0">
              <a:buNone/>
            </a:pPr>
            <a:r>
              <a:rPr lang="en-GB" dirty="0"/>
              <a:t>•	The omission of men in </a:t>
            </a:r>
            <a:r>
              <a:rPr lang="en-GB" dirty="0" err="1"/>
              <a:t>Herland</a:t>
            </a:r>
            <a:r>
              <a:rPr lang="en-GB" dirty="0"/>
              <a:t> leads to a focus on the other relationship traditionally associated with women – </a:t>
            </a:r>
            <a:r>
              <a:rPr lang="en-GB" dirty="0">
                <a:solidFill>
                  <a:srgbClr val="FFCC99"/>
                </a:solidFill>
              </a:rPr>
              <a:t>that of motherhood</a:t>
            </a:r>
            <a:r>
              <a:rPr lang="en-GB" dirty="0"/>
              <a:t>. Gilman here embraces ‘</a:t>
            </a:r>
            <a:r>
              <a:rPr lang="en-GB" dirty="0" err="1"/>
              <a:t>femininity’but</a:t>
            </a:r>
            <a:r>
              <a:rPr lang="en-GB" dirty="0"/>
              <a:t> reframes it as the public rather than the private world making the men ‘hysterical’ in comparison. </a:t>
            </a:r>
          </a:p>
          <a:p>
            <a:endParaRPr lang="en-GB" dirty="0"/>
          </a:p>
        </p:txBody>
      </p:sp>
    </p:spTree>
    <p:extLst>
      <p:ext uri="{BB962C8B-B14F-4D97-AF65-F5344CB8AC3E}">
        <p14:creationId xmlns:p14="http://schemas.microsoft.com/office/powerpoint/2010/main" val="18264301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Rot="1" noChangeArrowheads="1"/>
          </p:cNvSpPr>
          <p:nvPr>
            <p:ph type="title"/>
          </p:nvPr>
        </p:nvSpPr>
        <p:spPr>
          <a:xfrm>
            <a:off x="381000" y="188640"/>
            <a:ext cx="8229600" cy="715963"/>
          </a:xfrm>
        </p:spPr>
        <p:txBody>
          <a:bodyPr/>
          <a:lstStyle/>
          <a:p>
            <a:pPr eaLnBrk="1" hangingPunct="1"/>
            <a:r>
              <a:rPr lang="en-GB" altLang="en-US" sz="4000" dirty="0" smtClean="0">
                <a:effectLst/>
              </a:rPr>
              <a:t>  </a:t>
            </a:r>
            <a:r>
              <a:rPr lang="en-GB" altLang="en-US" sz="4000" dirty="0">
                <a:solidFill>
                  <a:srgbClr val="FFCC99"/>
                </a:solidFill>
                <a:effectLst/>
                <a:latin typeface="Felix Titling" panose="04060505060202020A04" pitchFamily="82" charset="0"/>
              </a:rPr>
              <a:t>THE ROMANCE PLOT</a:t>
            </a:r>
          </a:p>
        </p:txBody>
      </p:sp>
      <p:sp>
        <p:nvSpPr>
          <p:cNvPr id="9219" name="Rectangle 3"/>
          <p:cNvSpPr>
            <a:spLocks noGrp="1" noChangeArrowheads="1"/>
          </p:cNvSpPr>
          <p:nvPr>
            <p:ph idx="1"/>
          </p:nvPr>
        </p:nvSpPr>
        <p:spPr>
          <a:xfrm>
            <a:off x="0" y="990600"/>
            <a:ext cx="8991600" cy="5867400"/>
          </a:xfrm>
        </p:spPr>
        <p:txBody>
          <a:bodyPr>
            <a:normAutofit fontScale="92500"/>
          </a:bodyPr>
          <a:lstStyle/>
          <a:p>
            <a:pPr eaLnBrk="1" hangingPunct="1">
              <a:buFont typeface="Wingdings" pitchFamily="2" charset="2"/>
              <a:buNone/>
            </a:pPr>
            <a:r>
              <a:rPr lang="en-GB" altLang="en-US" sz="1600" b="1" dirty="0" smtClean="0">
                <a:effectLst/>
              </a:rPr>
              <a:t>	</a:t>
            </a:r>
            <a:r>
              <a:rPr lang="en-GB" altLang="en-US" sz="2400" dirty="0" smtClean="0">
                <a:solidFill>
                  <a:srgbClr val="FFCC99"/>
                </a:solidFill>
                <a:effectLst/>
              </a:rPr>
              <a:t>The rejection of the heterosexual romance plot with its ‘happy ending’ of wedding bells and orange blossom starts at the beginning of the twentieth century</a:t>
            </a:r>
            <a:r>
              <a:rPr lang="en-GB" altLang="en-US" sz="2400" u="sng" dirty="0" smtClean="0">
                <a:solidFill>
                  <a:srgbClr val="FFCC99"/>
                </a:solidFill>
                <a:effectLst/>
              </a:rPr>
              <a:t>.</a:t>
            </a:r>
            <a:r>
              <a:rPr lang="en-GB" altLang="en-US" sz="2400" dirty="0" smtClean="0">
                <a:solidFill>
                  <a:srgbClr val="FFCC99"/>
                </a:solidFill>
                <a:effectLst/>
              </a:rPr>
              <a:t> </a:t>
            </a:r>
            <a:r>
              <a:rPr lang="en-GB" altLang="en-US" sz="2400" dirty="0" smtClean="0">
                <a:effectLst/>
              </a:rPr>
              <a:t>This is when, as  Rachel </a:t>
            </a:r>
            <a:r>
              <a:rPr lang="en-GB" altLang="en-US" sz="2400" dirty="0" err="1" smtClean="0">
                <a:effectLst/>
              </a:rPr>
              <a:t>Blau</a:t>
            </a:r>
            <a:r>
              <a:rPr lang="en-GB" altLang="en-US" sz="2400" dirty="0" smtClean="0">
                <a:effectLst/>
              </a:rPr>
              <a:t> Du Plessis argues in </a:t>
            </a:r>
            <a:r>
              <a:rPr lang="en-GB" altLang="en-US" sz="2400" i="1" dirty="0" smtClean="0">
                <a:effectLst/>
              </a:rPr>
              <a:t>Writing Beyond the Ending,</a:t>
            </a:r>
            <a:r>
              <a:rPr lang="en-GB" altLang="en-US" sz="2400" dirty="0" smtClean="0">
                <a:effectLst/>
              </a:rPr>
              <a:t> woman writers self-consciously start to ‘write beyond the ending’ of the traditional romance or marriage plot which had dominated women’s stories in the nineteenth century realist novel</a:t>
            </a:r>
            <a:r>
              <a:rPr lang="en-GB" altLang="en-US" sz="2400" dirty="0" smtClean="0">
                <a:solidFill>
                  <a:srgbClr val="FFCC99"/>
                </a:solidFill>
                <a:effectLst/>
              </a:rPr>
              <a:t>. Narrative, </a:t>
            </a:r>
            <a:r>
              <a:rPr lang="en-GB" altLang="en-US" sz="2400" dirty="0" err="1" smtClean="0">
                <a:solidFill>
                  <a:srgbClr val="FFCC99"/>
                </a:solidFill>
                <a:effectLst/>
              </a:rPr>
              <a:t>DuPLessis</a:t>
            </a:r>
            <a:r>
              <a:rPr lang="en-GB" altLang="en-US" sz="2400" dirty="0" smtClean="0">
                <a:solidFill>
                  <a:srgbClr val="FFCC99"/>
                </a:solidFill>
                <a:effectLst/>
              </a:rPr>
              <a:t> points out, is ‘a version of, or a special expression of, ideology’ and the romance plot thus expresses ‘attitudes at least towards family, sexuality and gender’ (1985, x). </a:t>
            </a:r>
            <a:r>
              <a:rPr lang="en-GB" altLang="en-US" sz="2400" dirty="0" smtClean="0">
                <a:solidFill>
                  <a:srgbClr val="FFFF00"/>
                </a:solidFill>
                <a:effectLst/>
              </a:rPr>
              <a:t/>
            </a:r>
            <a:br>
              <a:rPr lang="en-GB" altLang="en-US" sz="2400" dirty="0" smtClean="0">
                <a:solidFill>
                  <a:srgbClr val="FFFF00"/>
                </a:solidFill>
                <a:effectLst/>
              </a:rPr>
            </a:br>
            <a:r>
              <a:rPr lang="en-GB" altLang="en-US" sz="1800" dirty="0" smtClean="0">
                <a:effectLst/>
              </a:rPr>
              <a:t/>
            </a:r>
            <a:br>
              <a:rPr lang="en-GB" altLang="en-US" sz="1800" dirty="0" smtClean="0">
                <a:effectLst/>
              </a:rPr>
            </a:br>
            <a:r>
              <a:rPr lang="en-GB" altLang="en-US" sz="2400" dirty="0" smtClean="0">
                <a:effectLst/>
              </a:rPr>
              <a:t>Carolyn </a:t>
            </a:r>
            <a:r>
              <a:rPr lang="en-GB" altLang="en-US" sz="2400" dirty="0" err="1" smtClean="0">
                <a:effectLst/>
              </a:rPr>
              <a:t>Heilbrun</a:t>
            </a:r>
            <a:r>
              <a:rPr lang="en-GB" altLang="en-US" sz="2400" dirty="0" smtClean="0">
                <a:effectLst/>
              </a:rPr>
              <a:t> (</a:t>
            </a:r>
            <a:r>
              <a:rPr lang="en-GB" altLang="en-US" sz="2400" i="1" dirty="0" smtClean="0">
                <a:effectLst/>
              </a:rPr>
              <a:t>Writing a Woman's Life, 1988</a:t>
            </a:r>
            <a:r>
              <a:rPr lang="en-GB" altLang="en-US" sz="2400" dirty="0" smtClean="0">
                <a:effectLst/>
              </a:rPr>
              <a:t>)</a:t>
            </a:r>
            <a:r>
              <a:rPr lang="en-GB" altLang="en-US" sz="2400" i="1" dirty="0" smtClean="0">
                <a:effectLst/>
              </a:rPr>
              <a:t> </a:t>
            </a:r>
            <a:r>
              <a:rPr lang="en-GB" altLang="en-US" sz="2400" dirty="0" smtClean="0">
                <a:effectLst/>
              </a:rPr>
              <a:t>[argues that</a:t>
            </a:r>
            <a:r>
              <a:rPr lang="en-GB" altLang="en-US" sz="2400" dirty="0" smtClean="0">
                <a:solidFill>
                  <a:srgbClr val="FFCC99"/>
                </a:solidFill>
                <a:effectLst/>
              </a:rPr>
              <a:t>]</a:t>
            </a:r>
            <a:r>
              <a:rPr lang="en-GB" altLang="en-US" sz="2400" b="1" dirty="0" smtClean="0">
                <a:solidFill>
                  <a:srgbClr val="FFCC99"/>
                </a:solidFill>
                <a:effectLst/>
              </a:rPr>
              <a:t> </a:t>
            </a:r>
            <a:r>
              <a:rPr lang="en-GB" altLang="en-US" sz="2400" dirty="0" smtClean="0">
                <a:solidFill>
                  <a:srgbClr val="FFCC99"/>
                </a:solidFill>
                <a:effectLst/>
              </a:rPr>
              <a:t>the romance plot has dominated the narratives which have been used to tell the stories of women’s lives not only in fiction but also in biography, autobiography and even history itself. </a:t>
            </a:r>
            <a:r>
              <a:rPr lang="en-GB" altLang="en-US" sz="2400" dirty="0" smtClean="0">
                <a:effectLst/>
              </a:rPr>
              <a:t>In the twentieth century women writers recognised and rejected this straitjacket and the ideologies it imposed and started to look for other plots.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395288" y="274638"/>
            <a:ext cx="8443912"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p>
            <a:r>
              <a:rPr lang="en-GB" altLang="en-US" sz="4000" dirty="0">
                <a:solidFill>
                  <a:srgbClr val="FFCC99"/>
                </a:solidFill>
                <a:effectLst/>
                <a:latin typeface="Felix Titling" panose="04060505060202020A04" pitchFamily="82" charset="0"/>
              </a:rPr>
              <a:t>ROMANCE IN </a:t>
            </a:r>
            <a:r>
              <a:rPr lang="en-GB" altLang="en-US" sz="4000" i="1" dirty="0">
                <a:solidFill>
                  <a:srgbClr val="FFCC99"/>
                </a:solidFill>
                <a:effectLst/>
                <a:latin typeface="Felix Titling" panose="04060505060202020A04" pitchFamily="82" charset="0"/>
              </a:rPr>
              <a:t>HERLAND</a:t>
            </a:r>
            <a:r>
              <a:rPr lang="en-GB" altLang="en-US" sz="4000" dirty="0">
                <a:solidFill>
                  <a:srgbClr val="FFCC99"/>
                </a:solidFill>
                <a:effectLst/>
                <a:latin typeface="Felix Titling" panose="04060505060202020A04" pitchFamily="82" charset="0"/>
              </a:rPr>
              <a:t>: </a:t>
            </a:r>
            <a:br>
              <a:rPr lang="en-GB" altLang="en-US" sz="4000" dirty="0">
                <a:solidFill>
                  <a:srgbClr val="FFCC99"/>
                </a:solidFill>
                <a:effectLst/>
                <a:latin typeface="Felix Titling" panose="04060505060202020A04" pitchFamily="82" charset="0"/>
              </a:rPr>
            </a:br>
            <a:r>
              <a:rPr lang="en-GB" altLang="en-US" sz="4000" dirty="0">
                <a:solidFill>
                  <a:srgbClr val="FFCC99"/>
                </a:solidFill>
                <a:effectLst/>
                <a:latin typeface="Felix Titling" panose="04060505060202020A04" pitchFamily="82" charset="0"/>
              </a:rPr>
              <a:t>A UTOPIAN DREAM</a:t>
            </a:r>
          </a:p>
        </p:txBody>
      </p:sp>
      <p:sp>
        <p:nvSpPr>
          <p:cNvPr id="10243" name="Rectangle 3"/>
          <p:cNvSpPr>
            <a:spLocks noGrp="1" noChangeArrowheads="1"/>
          </p:cNvSpPr>
          <p:nvPr>
            <p:ph idx="1"/>
          </p:nvPr>
        </p:nvSpPr>
        <p:spPr>
          <a:xfrm>
            <a:off x="304800" y="1676400"/>
            <a:ext cx="8534400" cy="463292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pPr marL="85725" indent="0">
              <a:buFont typeface="Wingdings" pitchFamily="2" charset="2"/>
              <a:buNone/>
            </a:pPr>
            <a:r>
              <a:rPr lang="en-GB" altLang="en-US" sz="2400" dirty="0" smtClean="0">
                <a:effectLst/>
                <a:cs typeface="Times New Roman" charset="0"/>
              </a:rPr>
              <a:t>"</a:t>
            </a:r>
            <a:r>
              <a:rPr lang="en-GB" altLang="en-US" sz="2200" dirty="0" smtClean="0">
                <a:effectLst/>
                <a:cs typeface="Times New Roman" charset="0"/>
              </a:rPr>
              <a:t>There is something very beautiful in the idea," she admitted, still as if she were discussing life on Mars. "This climactic expression, which, in all the other life-forms, has but the one purpose, has with you become specialized to higher, purer, nobler uses. It has—I judge from what you tell me—the most ennobling effect on character. People marry, not only for parentage, but for this exquisite interchange—and, as a result, </a:t>
            </a:r>
            <a:r>
              <a:rPr lang="en-GB" altLang="en-US" sz="2200" dirty="0" smtClean="0">
                <a:solidFill>
                  <a:srgbClr val="FFCC99"/>
                </a:solidFill>
                <a:effectLst/>
                <a:cs typeface="Times New Roman" charset="0"/>
              </a:rPr>
              <a:t>you have a world full of continuous lovers, ardent, happy, mutually devoted, always living on that high tide of supreme emotion</a:t>
            </a:r>
            <a:r>
              <a:rPr lang="en-GB" altLang="en-US" sz="2200" dirty="0" smtClean="0">
                <a:solidFill>
                  <a:srgbClr val="FFFF00"/>
                </a:solidFill>
                <a:effectLst/>
                <a:cs typeface="Times New Roman" charset="0"/>
              </a:rPr>
              <a:t> </a:t>
            </a:r>
            <a:r>
              <a:rPr lang="en-GB" altLang="en-US" sz="2200" dirty="0" smtClean="0">
                <a:effectLst/>
                <a:cs typeface="Times New Roman" charset="0"/>
              </a:rPr>
              <a:t>which we had supposed to belong only to one season and one use. And you say it has other results, stimulating all high creative work. That must mean floods, oceans of such work, blossoming from this intense happiness of every married pair! </a:t>
            </a:r>
            <a:r>
              <a:rPr lang="en-GB" altLang="en-US" sz="2200" dirty="0" smtClean="0">
                <a:solidFill>
                  <a:srgbClr val="FFCC99"/>
                </a:solidFill>
                <a:effectLst/>
                <a:cs typeface="Times New Roman" charset="0"/>
              </a:rPr>
              <a:t>It is a beautiful idea!"</a:t>
            </a:r>
            <a:r>
              <a:rPr lang="en-GB" altLang="en-US" sz="2200" dirty="0" smtClean="0">
                <a:solidFill>
                  <a:srgbClr val="FFFF00"/>
                </a:solidFill>
                <a:effectLst/>
              </a:rPr>
              <a:t>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4"/>
          <p:cNvSpPr>
            <a:spLocks noGrp="1" noRot="1" noChangeArrowheads="1"/>
          </p:cNvSpPr>
          <p:nvPr>
            <p:ph type="title"/>
          </p:nvPr>
        </p:nvSpPr>
        <p:spPr>
          <a:xfrm>
            <a:off x="0" y="152400"/>
            <a:ext cx="9296400" cy="715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p>
            <a:pPr eaLnBrk="1" hangingPunct="1"/>
            <a:r>
              <a:rPr lang="en-GB" altLang="en-US" sz="3600" dirty="0">
                <a:solidFill>
                  <a:srgbClr val="FFCC99"/>
                </a:solidFill>
                <a:effectLst/>
                <a:latin typeface="Felix Titling" panose="04060505060202020A04" pitchFamily="82" charset="0"/>
              </a:rPr>
              <a:t>LIFE AS LIVED THROUGH NARRATIVES</a:t>
            </a:r>
          </a:p>
        </p:txBody>
      </p:sp>
      <p:sp>
        <p:nvSpPr>
          <p:cNvPr id="11266" name="Rectangle 3"/>
          <p:cNvSpPr>
            <a:spLocks noGrp="1" noChangeArrowheads="1"/>
          </p:cNvSpPr>
          <p:nvPr>
            <p:ph idx="1"/>
          </p:nvPr>
        </p:nvSpPr>
        <p:spPr>
          <a:xfrm>
            <a:off x="152400" y="1066800"/>
            <a:ext cx="8686800" cy="5638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a:bodyPr>
          <a:lstStyle/>
          <a:p>
            <a:pPr marL="90488" indent="0">
              <a:lnSpc>
                <a:spcPct val="90000"/>
              </a:lnSpc>
              <a:buFont typeface="Wingdings" pitchFamily="2" charset="2"/>
              <a:buNone/>
            </a:pPr>
            <a:r>
              <a:rPr lang="en-GB" altLang="en-US" sz="2400" dirty="0" smtClean="0">
                <a:effectLst/>
                <a:cs typeface="Times New Roman" charset="0"/>
              </a:rPr>
              <a:t>We have </a:t>
            </a:r>
            <a:r>
              <a:rPr lang="en-GB" altLang="en-US" sz="2400" dirty="0" smtClean="0">
                <a:solidFill>
                  <a:srgbClr val="FFCC99"/>
                </a:solidFill>
                <a:effectLst/>
                <a:cs typeface="Times New Roman" charset="0"/>
              </a:rPr>
              <a:t>two life cycles: the man's and the woman's. </a:t>
            </a:r>
            <a:r>
              <a:rPr lang="en-GB" altLang="en-US" sz="2400" dirty="0" smtClean="0">
                <a:effectLst/>
                <a:cs typeface="Times New Roman" charset="0"/>
              </a:rPr>
              <a:t>To the man there is growth, struggle, conquest, the establishment of his family, and as much further success in gain or ambition as he can achieve.</a:t>
            </a:r>
          </a:p>
          <a:p>
            <a:pPr marL="90488" indent="0">
              <a:lnSpc>
                <a:spcPct val="90000"/>
              </a:lnSpc>
              <a:buFont typeface="Wingdings" pitchFamily="2" charset="2"/>
              <a:buNone/>
            </a:pPr>
            <a:r>
              <a:rPr lang="en-GB" altLang="en-US" sz="2400" dirty="0" smtClean="0">
                <a:effectLst/>
                <a:cs typeface="Times New Roman" charset="0"/>
              </a:rPr>
              <a:t>To the woman, growth, the securing of a husband, the subordinate activities of family life, and afterward such "social" or charitable interests as her position allows.</a:t>
            </a:r>
          </a:p>
          <a:p>
            <a:pPr marL="90488" indent="0">
              <a:lnSpc>
                <a:spcPct val="90000"/>
              </a:lnSpc>
              <a:buFont typeface="Wingdings" pitchFamily="2" charset="2"/>
              <a:buNone/>
            </a:pPr>
            <a:r>
              <a:rPr lang="en-GB" altLang="en-US" sz="2400" dirty="0" smtClean="0">
                <a:effectLst/>
                <a:cs typeface="Times New Roman" charset="0"/>
              </a:rPr>
              <a:t>Here was but one cycle, and that a large one.</a:t>
            </a:r>
          </a:p>
          <a:p>
            <a:pPr marL="90488" indent="0">
              <a:lnSpc>
                <a:spcPct val="90000"/>
              </a:lnSpc>
              <a:buFont typeface="Wingdings" pitchFamily="2" charset="2"/>
              <a:buNone/>
            </a:pPr>
            <a:r>
              <a:rPr lang="en-GB" altLang="en-US" sz="2000" dirty="0" smtClean="0">
                <a:effectLst/>
                <a:cs typeface="Times New Roman" charset="0"/>
              </a:rPr>
              <a:t>-------------</a:t>
            </a:r>
          </a:p>
          <a:p>
            <a:pPr marL="90488" indent="0">
              <a:lnSpc>
                <a:spcPct val="90000"/>
              </a:lnSpc>
              <a:buFont typeface="Wingdings" pitchFamily="2" charset="2"/>
              <a:buNone/>
            </a:pPr>
            <a:r>
              <a:rPr lang="en-GB" altLang="en-US" sz="2400" dirty="0" smtClean="0">
                <a:effectLst/>
                <a:cs typeface="Times New Roman" charset="0"/>
              </a:rPr>
              <a:t>in any other imaginable marriage among the peoples of the earth, whether the woman were black, red, yellow, brown, or white; whether she were ignorant or educated, submissive or rebellious, she would have behind her the marriage tradition of our general history. </a:t>
            </a:r>
            <a:r>
              <a:rPr lang="en-GB" altLang="en-US" sz="2400" dirty="0" smtClean="0">
                <a:solidFill>
                  <a:srgbClr val="FFCC99"/>
                </a:solidFill>
                <a:effectLst/>
                <a:cs typeface="Times New Roman" charset="0"/>
              </a:rPr>
              <a:t>This tradition relates the woman to the man</a:t>
            </a:r>
            <a:r>
              <a:rPr lang="en-GB" altLang="en-US" sz="2400" dirty="0" smtClean="0">
                <a:solidFill>
                  <a:srgbClr val="FFFF00"/>
                </a:solidFill>
                <a:effectLst/>
                <a:cs typeface="Times New Roman" charset="0"/>
              </a:rPr>
              <a:t>.</a:t>
            </a:r>
            <a:r>
              <a:rPr lang="en-GB" altLang="en-US" sz="2400" dirty="0" smtClean="0">
                <a:effectLst/>
                <a:cs typeface="Times New Roman" charset="0"/>
              </a:rPr>
              <a:t> He goes on with his business, and she adapts herself to him and to it. Even in citizenship, by some strange hocus-pocus, that fact of birth and geography was waved aside, and the woman automatically acquired the nationality of her husband.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913606" y="18097"/>
            <a:ext cx="71628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pPr eaLnBrk="1" hangingPunct="1"/>
            <a:r>
              <a:rPr lang="en-GB" altLang="en-US" sz="4000" dirty="0">
                <a:solidFill>
                  <a:srgbClr val="FFCC99"/>
                </a:solidFill>
                <a:effectLst/>
                <a:latin typeface="Felix Titling" panose="04060505060202020A04" pitchFamily="82" charset="0"/>
              </a:rPr>
              <a:t>IDEOLOGICAL PROBLEMS</a:t>
            </a:r>
          </a:p>
        </p:txBody>
      </p:sp>
      <p:sp>
        <p:nvSpPr>
          <p:cNvPr id="13315" name="Rectangle 3"/>
          <p:cNvSpPr>
            <a:spLocks noGrp="1" noChangeArrowheads="1"/>
          </p:cNvSpPr>
          <p:nvPr>
            <p:ph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 typeface="Wingdings" pitchFamily="2" charset="2"/>
              <a:buNone/>
            </a:pPr>
            <a:r>
              <a:rPr lang="en-GB" altLang="en-US" smtClean="0">
                <a:effectLst/>
                <a:cs typeface="Times New Roman" charset="0"/>
              </a:rPr>
              <a:t>	</a:t>
            </a:r>
            <a:endParaRPr lang="en-GB" altLang="en-US" sz="2800" smtClean="0">
              <a:solidFill>
                <a:schemeClr val="hlink"/>
              </a:solidFill>
              <a:effectLst/>
              <a:cs typeface="Times New Roman" charset="0"/>
            </a:endParaRPr>
          </a:p>
        </p:txBody>
      </p:sp>
      <p:sp>
        <p:nvSpPr>
          <p:cNvPr id="13316" name="Rectangle 4"/>
          <p:cNvSpPr>
            <a:spLocks noChangeArrowheads="1"/>
          </p:cNvSpPr>
          <p:nvPr/>
        </p:nvSpPr>
        <p:spPr bwMode="auto">
          <a:xfrm>
            <a:off x="534193" y="1343296"/>
            <a:ext cx="8075613" cy="52229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Garamond" pitchFamily="18" charset="0"/>
              </a:defRPr>
            </a:lvl1pPr>
            <a:lvl2pPr marL="742950" indent="-285750">
              <a:defRPr>
                <a:solidFill>
                  <a:schemeClr val="tx1"/>
                </a:solidFill>
                <a:latin typeface="Garamond" pitchFamily="18" charset="0"/>
              </a:defRPr>
            </a:lvl2pPr>
            <a:lvl3pPr marL="1143000" indent="-228600">
              <a:defRPr>
                <a:solidFill>
                  <a:schemeClr val="tx1"/>
                </a:solidFill>
                <a:latin typeface="Garamond" pitchFamily="18" charset="0"/>
              </a:defRPr>
            </a:lvl3pPr>
            <a:lvl4pPr marL="1600200" indent="-228600">
              <a:defRPr>
                <a:solidFill>
                  <a:schemeClr val="tx1"/>
                </a:solidFill>
                <a:latin typeface="Garamond" pitchFamily="18" charset="0"/>
              </a:defRPr>
            </a:lvl4pPr>
            <a:lvl5pPr marL="2057400" indent="-22860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GB" altLang="en-US" sz="2600" dirty="0">
                <a:cs typeface="Times New Roman" charset="0"/>
              </a:rPr>
              <a:t>‘Marx [believed] Utopian thought represented a diversion of revolutionary energy into idle wish-fulfilments and imaginary satisfactions’, </a:t>
            </a:r>
            <a:r>
              <a:rPr lang="en-GB" altLang="en-US" sz="2600" dirty="0" smtClean="0">
                <a:cs typeface="Times New Roman" charset="0"/>
              </a:rPr>
              <a:t>                      </a:t>
            </a:r>
            <a:r>
              <a:rPr lang="en-GB" altLang="en-US" sz="2000" dirty="0" smtClean="0">
                <a:cs typeface="Times New Roman" charset="0"/>
              </a:rPr>
              <a:t>Jameson </a:t>
            </a:r>
            <a:r>
              <a:rPr lang="en-GB" altLang="en-US" sz="2000" i="1" dirty="0">
                <a:cs typeface="Times New Roman" charset="0"/>
              </a:rPr>
              <a:t>Marxism and Form</a:t>
            </a:r>
            <a:r>
              <a:rPr lang="en-GB" altLang="en-US" sz="2000" dirty="0">
                <a:cs typeface="Times New Roman" charset="0"/>
              </a:rPr>
              <a:t>, 110-11)</a:t>
            </a:r>
          </a:p>
          <a:p>
            <a:pPr eaLnBrk="1" hangingPunct="1"/>
            <a:endParaRPr lang="en-GB" altLang="en-US" sz="900" dirty="0">
              <a:cs typeface="Times New Roman" charset="0"/>
            </a:endParaRPr>
          </a:p>
          <a:p>
            <a:pPr>
              <a:spcBef>
                <a:spcPct val="20000"/>
              </a:spcBef>
              <a:buClr>
                <a:schemeClr val="hlink"/>
              </a:buClr>
              <a:buSzPct val="70000"/>
            </a:pPr>
            <a:r>
              <a:rPr lang="en-GB" altLang="en-US" sz="3200" dirty="0" err="1" smtClean="0">
                <a:solidFill>
                  <a:srgbClr val="FFCC99"/>
                </a:solidFill>
              </a:rPr>
              <a:t>eu·gen·ics</a:t>
            </a:r>
            <a:endParaRPr lang="en-GB" altLang="en-US" sz="3200" dirty="0">
              <a:solidFill>
                <a:srgbClr val="FFCC99"/>
              </a:solidFill>
            </a:endParaRPr>
          </a:p>
          <a:p>
            <a:pPr eaLnBrk="1" hangingPunct="1"/>
            <a:r>
              <a:rPr lang="en-GB" altLang="en-US" sz="2600" dirty="0">
                <a:cs typeface="Times New Roman" charset="0"/>
              </a:rPr>
              <a:t>the study of, or belief in, the possibility of improving the qualities of the human species or a human population, especially by such means as discouraging reproduction by persons having genetic defects or presumed to have inheritable undesirable traits (negative eugenics) or encouraging reproduction by persons presumed to have inheritable desirable traits (positive eugenics).</a:t>
            </a:r>
            <a:r>
              <a:rPr lang="en-US" altLang="en-US" sz="2600" dirty="0"/>
              <a:t> 			        						</a:t>
            </a:r>
            <a:r>
              <a:rPr lang="en-US" altLang="en-US" sz="2000" dirty="0"/>
              <a:t>dictionary.com</a:t>
            </a:r>
            <a:endParaRPr lang="en-GB" altLang="en-US" sz="2400" dirty="0">
              <a:cs typeface="Times New Roman"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57200" y="274638"/>
            <a:ext cx="8229600" cy="7921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4000" dirty="0" smtClean="0">
                <a:solidFill>
                  <a:srgbClr val="FFCC99"/>
                </a:solidFill>
                <a:effectLst/>
                <a:latin typeface="Felix Titling" panose="04060505060202020A04" pitchFamily="82" charset="0"/>
              </a:rPr>
              <a:t>EUGENICS AND ECOLOGY</a:t>
            </a:r>
          </a:p>
        </p:txBody>
      </p:sp>
      <p:sp>
        <p:nvSpPr>
          <p:cNvPr id="15363" name="Rectangle 3"/>
          <p:cNvSpPr>
            <a:spLocks noGrp="1" noChangeArrowheads="1"/>
          </p:cNvSpPr>
          <p:nvPr>
            <p:ph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2400" smtClean="0">
              <a:effectLst/>
              <a:cs typeface="Times New Roman" charset="0"/>
            </a:endParaRPr>
          </a:p>
          <a:p>
            <a:endParaRPr lang="en-GB" altLang="en-US" sz="2400" smtClean="0">
              <a:effectLst/>
            </a:endParaRPr>
          </a:p>
        </p:txBody>
      </p:sp>
      <p:pic>
        <p:nvPicPr>
          <p:cNvPr id="15364" name="Picture 5" descr="thins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47863" y="3087688"/>
            <a:ext cx="22225" cy="46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5" name="Rectangle 7"/>
          <p:cNvSpPr>
            <a:spLocks noChangeArrowheads="1"/>
          </p:cNvSpPr>
          <p:nvPr/>
        </p:nvSpPr>
        <p:spPr bwMode="auto">
          <a:xfrm>
            <a:off x="457200" y="1095375"/>
            <a:ext cx="8153400" cy="54168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0488">
              <a:spcBef>
                <a:spcPct val="20000"/>
              </a:spcBef>
              <a:buClr>
                <a:schemeClr val="hlink"/>
              </a:buClr>
              <a:buSzPct val="70000"/>
              <a:buFont typeface="Wingdings" pitchFamily="2" charset="2"/>
              <a:buChar char="n"/>
              <a:defRPr sz="3200">
                <a:solidFill>
                  <a:schemeClr val="tx1"/>
                </a:solidFill>
                <a:latin typeface="Garamond" pitchFamily="18" charset="0"/>
              </a:defRPr>
            </a:lvl1pPr>
            <a:lvl2pPr marL="473075" indent="-285750">
              <a:spcBef>
                <a:spcPct val="20000"/>
              </a:spcBef>
              <a:buClr>
                <a:schemeClr val="accent2"/>
              </a:buClr>
              <a:buSzPct val="70000"/>
              <a:buFont typeface="Wingdings" pitchFamily="2" charset="2"/>
              <a:buChar char="n"/>
              <a:defRPr sz="2800">
                <a:solidFill>
                  <a:schemeClr val="tx1"/>
                </a:solidFill>
                <a:latin typeface="Garamond" pitchFamily="18" charset="0"/>
              </a:defRPr>
            </a:lvl2pPr>
            <a:lvl3pPr marL="1143000" indent="-228600">
              <a:spcBef>
                <a:spcPct val="20000"/>
              </a:spcBef>
              <a:buClr>
                <a:schemeClr val="tx2"/>
              </a:buClr>
              <a:buSzPct val="70000"/>
              <a:buFont typeface="Wingdings" pitchFamily="2" charset="2"/>
              <a:buChar char="n"/>
              <a:defRPr sz="2400">
                <a:solidFill>
                  <a:schemeClr val="tx1"/>
                </a:solidFill>
                <a:latin typeface="Garamond" pitchFamily="18" charset="0"/>
              </a:defRPr>
            </a:lvl3pPr>
            <a:lvl4pPr marL="1600200" indent="-228600">
              <a:spcBef>
                <a:spcPct val="20000"/>
              </a:spcBef>
              <a:buClr>
                <a:schemeClr val="accent2"/>
              </a:buClr>
              <a:buSzPct val="70000"/>
              <a:buFont typeface="Wingdings" pitchFamily="2" charset="2"/>
              <a:buChar char="n"/>
              <a:defRPr sz="2000">
                <a:solidFill>
                  <a:schemeClr val="tx1"/>
                </a:solidFill>
                <a:latin typeface="Garamond" pitchFamily="18" charset="0"/>
              </a:defRPr>
            </a:lvl4pPr>
            <a:lvl5pPr marL="2057400" indent="-228600">
              <a:spcBef>
                <a:spcPct val="20000"/>
              </a:spcBef>
              <a:buClr>
                <a:schemeClr val="hlink"/>
              </a:buClr>
              <a:buSzPct val="70000"/>
              <a:buFont typeface="Wingdings" pitchFamily="2" charset="2"/>
              <a:buChar char="n"/>
              <a:defRPr sz="2000">
                <a:solidFill>
                  <a:schemeClr val="tx1"/>
                </a:solidFill>
                <a:latin typeface="Garamond" pitchFamily="18" charset="0"/>
              </a:defRPr>
            </a:lvl5pPr>
            <a:lvl6pPr marL="25146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Garamond" pitchFamily="18" charset="0"/>
              </a:defRPr>
            </a:lvl6pPr>
            <a:lvl7pPr marL="29718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Garamond" pitchFamily="18" charset="0"/>
              </a:defRPr>
            </a:lvl7pPr>
            <a:lvl8pPr marL="34290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Garamond" pitchFamily="18" charset="0"/>
              </a:defRPr>
            </a:lvl8pPr>
            <a:lvl9pPr marL="3886200" indent="-2286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Garamond" pitchFamily="18" charset="0"/>
              </a:defRPr>
            </a:lvl9pPr>
          </a:lstStyle>
          <a:p>
            <a:pPr marL="0" eaLnBrk="1" hangingPunct="1">
              <a:spcBef>
                <a:spcPct val="0"/>
              </a:spcBef>
              <a:buClrTx/>
              <a:buSzTx/>
              <a:buFontTx/>
              <a:buNone/>
            </a:pPr>
            <a:r>
              <a:rPr lang="en-US" altLang="en-US" sz="2400" dirty="0">
                <a:latin typeface="+mn-lt"/>
                <a:cs typeface="Times New Roman" charset="0"/>
              </a:rPr>
              <a:t>"</a:t>
            </a:r>
            <a:r>
              <a:rPr lang="en-US" altLang="en-US" sz="2300" dirty="0">
                <a:latin typeface="+mn-lt"/>
                <a:cs typeface="Times New Roman" charset="0"/>
              </a:rPr>
              <a:t>It was a butterfly that made me a forester," said </a:t>
            </a:r>
            <a:r>
              <a:rPr lang="en-US" altLang="en-US" sz="2300" dirty="0" err="1">
                <a:latin typeface="+mn-lt"/>
                <a:cs typeface="Times New Roman" charset="0"/>
              </a:rPr>
              <a:t>Ellador</a:t>
            </a:r>
            <a:r>
              <a:rPr lang="en-US" altLang="en-US" sz="2300" dirty="0">
                <a:latin typeface="+mn-lt"/>
                <a:cs typeface="Times New Roman" charset="0"/>
              </a:rPr>
              <a:t>. "I was about eleven years old, and I found a big purple-and-green butterfly on a low flower. I caught it, very carefully, by the closed wings, as I had been told to do, and carried it to the nearest insect teacher"—I made a note there to ask her what on earth an insect teacher was—"to ask her its name. She took it from me with a little cry of delight. 'Oh, you blessed child,' she said. 'Do you like </a:t>
            </a:r>
            <a:r>
              <a:rPr lang="en-US" altLang="en-US" sz="2300" dirty="0" err="1">
                <a:latin typeface="+mn-lt"/>
                <a:cs typeface="Times New Roman" charset="0"/>
              </a:rPr>
              <a:t>obernuts</a:t>
            </a:r>
            <a:r>
              <a:rPr lang="en-US" altLang="en-US" sz="2300" dirty="0">
                <a:latin typeface="+mn-lt"/>
                <a:cs typeface="Times New Roman" charset="0"/>
              </a:rPr>
              <a:t>?' Of course I liked </a:t>
            </a:r>
            <a:r>
              <a:rPr lang="en-US" altLang="en-US" sz="2300" dirty="0" err="1">
                <a:latin typeface="+mn-lt"/>
                <a:cs typeface="Times New Roman" charset="0"/>
              </a:rPr>
              <a:t>obernuts</a:t>
            </a:r>
            <a:r>
              <a:rPr lang="en-US" altLang="en-US" sz="2300" dirty="0">
                <a:latin typeface="+mn-lt"/>
                <a:cs typeface="Times New Roman" charset="0"/>
              </a:rPr>
              <a:t>, and said so. It is our best food-nut, you know. 'This is a female of the </a:t>
            </a:r>
            <a:r>
              <a:rPr lang="en-US" altLang="en-US" sz="2300" dirty="0" err="1">
                <a:latin typeface="+mn-lt"/>
                <a:cs typeface="Times New Roman" charset="0"/>
              </a:rPr>
              <a:t>obernut</a:t>
            </a:r>
            <a:r>
              <a:rPr lang="en-US" altLang="en-US" sz="2300" dirty="0">
                <a:latin typeface="+mn-lt"/>
                <a:cs typeface="Times New Roman" charset="0"/>
              </a:rPr>
              <a:t> moth,' she told me. 'They are almost gone. </a:t>
            </a:r>
            <a:r>
              <a:rPr lang="en-US" altLang="en-US" sz="2300" dirty="0">
                <a:solidFill>
                  <a:srgbClr val="FFCC99"/>
                </a:solidFill>
                <a:latin typeface="+mn-lt"/>
                <a:cs typeface="Times New Roman" charset="0"/>
              </a:rPr>
              <a:t>We have been trying to exterminate them for centuries</a:t>
            </a:r>
            <a:r>
              <a:rPr lang="en-US" altLang="en-US" sz="2300" dirty="0">
                <a:latin typeface="+mn-lt"/>
                <a:cs typeface="Times New Roman" charset="0"/>
              </a:rPr>
              <a:t>. If you had not caught this one, it might have laid eggs enough to raise worms enough to destroy thousands of our nut trees—thousands of bushels of nuts—and make years and years of trouble for us.</a:t>
            </a:r>
            <a:r>
              <a:rPr lang="en-US" altLang="en-US" sz="2300" dirty="0">
                <a:latin typeface="+mn-lt"/>
              </a:rPr>
              <a:t>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93663" y="333375"/>
            <a:ext cx="8956675" cy="6397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p>
            <a:pPr eaLnBrk="1" hangingPunct="1"/>
            <a:r>
              <a:rPr lang="en-GB" altLang="en-US" sz="3600" dirty="0">
                <a:solidFill>
                  <a:srgbClr val="FFCC99"/>
                </a:solidFill>
                <a:effectLst/>
                <a:latin typeface="Felix Titling" panose="04060505060202020A04" pitchFamily="82" charset="0"/>
              </a:rPr>
              <a:t>TIME &amp; SPACE: A DIFFERENCE OF VIEW</a:t>
            </a:r>
          </a:p>
        </p:txBody>
      </p:sp>
      <p:sp>
        <p:nvSpPr>
          <p:cNvPr id="16387" name="Rectangle 3"/>
          <p:cNvSpPr>
            <a:spLocks noGrp="1" noChangeArrowheads="1"/>
          </p:cNvSpPr>
          <p:nvPr>
            <p:ph idx="1"/>
          </p:nvPr>
        </p:nvSpPr>
        <p:spPr>
          <a:xfrm>
            <a:off x="228600" y="1340768"/>
            <a:ext cx="8610600" cy="525658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pPr marL="85725" indent="0">
              <a:buFont typeface="Wingdings" pitchFamily="2" charset="2"/>
              <a:buNone/>
            </a:pPr>
            <a:r>
              <a:rPr lang="en-GB" altLang="en-US" sz="2200" dirty="0" smtClean="0">
                <a:solidFill>
                  <a:srgbClr val="FFCC99"/>
                </a:solidFill>
                <a:effectLst/>
                <a:cs typeface="Times New Roman" charset="0"/>
              </a:rPr>
              <a:t>The utopian novel reached its peak in Britain, as it did in America, during the 1880s and 1890s</a:t>
            </a:r>
            <a:r>
              <a:rPr lang="en-GB" altLang="en-US" sz="2200" dirty="0" smtClean="0">
                <a:solidFill>
                  <a:srgbClr val="FFFF00"/>
                </a:solidFill>
                <a:effectLst/>
                <a:cs typeface="Times New Roman" charset="0"/>
              </a:rPr>
              <a:t>. </a:t>
            </a:r>
            <a:r>
              <a:rPr lang="en-GB" altLang="en-US" sz="2200" dirty="0" smtClean="0">
                <a:effectLst/>
                <a:cs typeface="Times New Roman" charset="0"/>
              </a:rPr>
              <a:t>Cultural differences were, however, quite marked, and British women’s utopias differ in several important aspects from those of their American contemporaries. Broadly speaking , the British writers show more interest in political and legal changes, even to reform domestic relationships the ideal of </a:t>
            </a:r>
            <a:r>
              <a:rPr lang="en-GB" altLang="en-US" sz="2200" dirty="0" smtClean="0">
                <a:solidFill>
                  <a:srgbClr val="FFCC99"/>
                </a:solidFill>
                <a:effectLst/>
                <a:cs typeface="Times New Roman" charset="0"/>
              </a:rPr>
              <a:t>motherhood </a:t>
            </a:r>
            <a:r>
              <a:rPr lang="en-GB" altLang="en-US" sz="2200" dirty="0" smtClean="0">
                <a:effectLst/>
                <a:cs typeface="Times New Roman" charset="0"/>
              </a:rPr>
              <a:t>, for instance is presented either as peripheral or in terms of the state as ‘Mother of the People’, never as </a:t>
            </a:r>
            <a:r>
              <a:rPr lang="en-GB" altLang="en-US" sz="2200" dirty="0" smtClean="0">
                <a:solidFill>
                  <a:srgbClr val="FFCC99"/>
                </a:solidFill>
                <a:effectLst/>
                <a:cs typeface="Times New Roman" charset="0"/>
              </a:rPr>
              <a:t>the foundation stone of a society as in Gilman’s </a:t>
            </a:r>
            <a:r>
              <a:rPr lang="en-GB" altLang="en-US" sz="2200" i="1" dirty="0" err="1" smtClean="0">
                <a:solidFill>
                  <a:srgbClr val="FFCC99"/>
                </a:solidFill>
                <a:effectLst/>
                <a:cs typeface="Times New Roman" charset="0"/>
              </a:rPr>
              <a:t>Herland</a:t>
            </a:r>
            <a:r>
              <a:rPr lang="en-GB" altLang="en-US" sz="2200" dirty="0" smtClean="0">
                <a:solidFill>
                  <a:srgbClr val="FFCC99"/>
                </a:solidFill>
                <a:effectLst/>
                <a:cs typeface="Times New Roman" charset="0"/>
              </a:rPr>
              <a:t>). </a:t>
            </a:r>
            <a:r>
              <a:rPr lang="en-GB" altLang="en-US" sz="2200" dirty="0">
                <a:effectLst/>
                <a:cs typeface="Times New Roman" charset="0"/>
              </a:rPr>
              <a:t>British utopias are more often urban in setting and are located in a far future Britain rather than in a sequestered valley or another planet</a:t>
            </a:r>
            <a:r>
              <a:rPr lang="en-GB" altLang="en-US" sz="2200" dirty="0" smtClean="0">
                <a:effectLst/>
                <a:cs typeface="Times New Roman" charset="0"/>
              </a:rPr>
              <a:t>.</a:t>
            </a:r>
          </a:p>
          <a:p>
            <a:pPr marL="85725" indent="0">
              <a:buFont typeface="Wingdings" pitchFamily="2" charset="2"/>
              <a:buNone/>
            </a:pPr>
            <a:r>
              <a:rPr lang="en-GB" altLang="en-US" sz="1050" dirty="0" smtClean="0">
                <a:effectLst/>
                <a:cs typeface="Times New Roman" charset="0"/>
              </a:rPr>
              <a:t> </a:t>
            </a:r>
            <a:endParaRPr lang="en-GB" altLang="en-US" sz="1050" dirty="0">
              <a:effectLst/>
              <a:cs typeface="Times New Roman" charset="0"/>
            </a:endParaRPr>
          </a:p>
          <a:p>
            <a:pPr marL="85725" indent="0">
              <a:buFont typeface="Wingdings" pitchFamily="2" charset="2"/>
              <a:buNone/>
            </a:pPr>
            <a:r>
              <a:rPr lang="en-GB" altLang="en-US" sz="2000" dirty="0" smtClean="0">
                <a:effectLst/>
                <a:cs typeface="Times New Roman" charset="0"/>
              </a:rPr>
              <a:t>	</a:t>
            </a:r>
            <a:r>
              <a:rPr lang="en-GB" altLang="en-US" sz="1800" dirty="0" smtClean="0">
                <a:effectLst/>
                <a:cs typeface="Times New Roman" charset="0"/>
              </a:rPr>
              <a:t>Nan Bowman </a:t>
            </a:r>
            <a:r>
              <a:rPr lang="en-GB" altLang="en-US" sz="1800" dirty="0" err="1" smtClean="0">
                <a:effectLst/>
                <a:cs typeface="Times New Roman" charset="0"/>
              </a:rPr>
              <a:t>Albinski</a:t>
            </a:r>
            <a:r>
              <a:rPr lang="en-GB" altLang="en-US" sz="1800" dirty="0" smtClean="0">
                <a:effectLst/>
                <a:cs typeface="Times New Roman" charset="0"/>
              </a:rPr>
              <a:t>, ‘“The Laws of Justice, of Nature, and of </a:t>
            </a:r>
            <a:r>
              <a:rPr lang="en-GB" altLang="en-US" sz="1800" dirty="0">
                <a:cs typeface="Times New Roman" charset="0"/>
              </a:rPr>
              <a:t>	Right</a:t>
            </a:r>
            <a:r>
              <a:rPr lang="en-GB" altLang="en-US" sz="1800" dirty="0" smtClean="0">
                <a:effectLst/>
                <a:cs typeface="Times New Roman" charset="0"/>
              </a:rPr>
              <a:t>”: Victorian Feminist Utopias’, (</a:t>
            </a:r>
            <a:r>
              <a:rPr lang="en-GB" altLang="en-US" sz="1800" i="1" dirty="0" smtClean="0">
                <a:effectLst/>
                <a:cs typeface="Times New Roman" charset="0"/>
              </a:rPr>
              <a:t>Feminism, Utopia and Narrative</a:t>
            </a:r>
            <a:r>
              <a:rPr lang="en-GB" altLang="en-US" sz="1800" dirty="0" smtClean="0">
                <a:effectLst/>
                <a:cs typeface="Times New Roman" charset="0"/>
              </a:rPr>
              <a:t>, </a:t>
            </a:r>
          </a:p>
          <a:p>
            <a:pPr marL="85725" indent="0">
              <a:buFont typeface="Wingdings" pitchFamily="2" charset="2"/>
              <a:buNone/>
            </a:pPr>
            <a:r>
              <a:rPr lang="en-GB" altLang="en-US" sz="1800" dirty="0">
                <a:cs typeface="Times New Roman" charset="0"/>
              </a:rPr>
              <a:t>	</a:t>
            </a:r>
            <a:r>
              <a:rPr lang="en-GB" altLang="en-US" sz="1800" dirty="0" smtClean="0">
                <a:effectLst/>
                <a:cs typeface="Times New Roman" charset="0"/>
              </a:rPr>
              <a:t>p.50-68, p.51)</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dirty="0" smtClean="0">
                <a:solidFill>
                  <a:srgbClr val="FFCC99"/>
                </a:solidFill>
                <a:effectLst/>
                <a:latin typeface="Felix Titling" panose="04060505060202020A04" pitchFamily="82" charset="0"/>
              </a:rPr>
              <a:t>STRUCTURE</a:t>
            </a:r>
            <a:r>
              <a:rPr lang="en-GB" b="0" dirty="0" smtClean="0">
                <a:solidFill>
                  <a:srgbClr val="FFCC99"/>
                </a:solidFill>
                <a:effectLst/>
                <a:latin typeface="Felix Titling" panose="04060505060202020A04" pitchFamily="82" charset="0"/>
              </a:rPr>
              <a:t> </a:t>
            </a:r>
            <a:endParaRPr lang="en-GB" b="0" dirty="0">
              <a:solidFill>
                <a:srgbClr val="FFCC99"/>
              </a:solidFill>
              <a:effectLst/>
              <a:latin typeface="Felix Titling" panose="04060505060202020A04" pitchFamily="82" charset="0"/>
            </a:endParaRPr>
          </a:p>
        </p:txBody>
      </p:sp>
      <p:sp>
        <p:nvSpPr>
          <p:cNvPr id="3" name="Content Placeholder 2"/>
          <p:cNvSpPr>
            <a:spLocks noGrp="1"/>
          </p:cNvSpPr>
          <p:nvPr>
            <p:ph idx="1"/>
          </p:nvPr>
        </p:nvSpPr>
        <p:spPr>
          <a:xfrm>
            <a:off x="457200" y="1196752"/>
            <a:ext cx="8229600" cy="5400600"/>
          </a:xfrm>
        </p:spPr>
        <p:txBody>
          <a:bodyPr>
            <a:normAutofit fontScale="92500" lnSpcReduction="10000"/>
          </a:bodyPr>
          <a:lstStyle/>
          <a:p>
            <a:pPr>
              <a:buFont typeface="Arial" panose="020B0604020202020204" pitchFamily="34" charset="0"/>
              <a:buChar char="•"/>
            </a:pPr>
            <a:r>
              <a:rPr lang="en-GB" dirty="0"/>
              <a:t>construction – chap by chap/ point by point (consider chapter titles and </a:t>
            </a:r>
            <a:r>
              <a:rPr lang="en-GB" dirty="0" smtClean="0"/>
              <a:t>progress </a:t>
            </a:r>
            <a:r>
              <a:rPr lang="en-GB" dirty="0"/>
              <a:t>– split </a:t>
            </a:r>
            <a:r>
              <a:rPr lang="en-GB" dirty="0" smtClean="0"/>
              <a:t>to 2</a:t>
            </a:r>
            <a:r>
              <a:rPr lang="en-GB" dirty="0"/>
              <a:t>: </a:t>
            </a:r>
            <a:endParaRPr lang="en-GB" dirty="0" smtClean="0"/>
          </a:p>
          <a:p>
            <a:pPr marL="1099566" lvl="1" indent="-514350">
              <a:buAutoNum type="romanLcParenBoth"/>
            </a:pPr>
            <a:r>
              <a:rPr lang="en-GB" dirty="0" smtClean="0">
                <a:solidFill>
                  <a:srgbClr val="FFCC99"/>
                </a:solidFill>
              </a:rPr>
              <a:t>adventure </a:t>
            </a:r>
          </a:p>
          <a:p>
            <a:pPr marL="1099566" lvl="1" indent="-514350">
              <a:buAutoNum type="romanLcParenBoth"/>
            </a:pPr>
            <a:r>
              <a:rPr lang="en-GB" dirty="0" smtClean="0">
                <a:solidFill>
                  <a:srgbClr val="FFCC99"/>
                </a:solidFill>
              </a:rPr>
              <a:t>romance</a:t>
            </a:r>
            <a:r>
              <a:rPr lang="en-GB" dirty="0">
                <a:solidFill>
                  <a:srgbClr val="FFCC99"/>
                </a:solidFill>
              </a:rPr>
              <a:t>: both undercut</a:t>
            </a:r>
            <a:r>
              <a:rPr lang="en-GB" dirty="0">
                <a:solidFill>
                  <a:srgbClr val="FFFF00"/>
                </a:solidFill>
              </a:rPr>
              <a:t>)</a:t>
            </a:r>
          </a:p>
          <a:p>
            <a:pPr>
              <a:buFont typeface="Arial" panose="020B0604020202020204" pitchFamily="34" charset="0"/>
              <a:buChar char="•"/>
            </a:pPr>
            <a:r>
              <a:rPr lang="en-GB" dirty="0" smtClean="0"/>
              <a:t>the </a:t>
            </a:r>
            <a:r>
              <a:rPr lang="en-GB" dirty="0"/>
              <a:t>effect of keeping the men out of the wider society throughout? – they never go into the ‘real’ world – a little sortie to give educational talks and </a:t>
            </a:r>
            <a:r>
              <a:rPr lang="en-GB" dirty="0">
                <a:solidFill>
                  <a:srgbClr val="FFCC99"/>
                </a:solidFill>
              </a:rPr>
              <a:t>they don’t know how to talk to the women because they sexualise the interchanges. </a:t>
            </a:r>
            <a:endParaRPr lang="en-GB" dirty="0" smtClean="0">
              <a:solidFill>
                <a:srgbClr val="FFCC99"/>
              </a:solidFill>
            </a:endParaRPr>
          </a:p>
          <a:p>
            <a:pPr>
              <a:buFont typeface="Arial" panose="020B0604020202020204" pitchFamily="34" charset="0"/>
              <a:buChar char="•"/>
            </a:pPr>
            <a:r>
              <a:rPr lang="en-GB" dirty="0" smtClean="0"/>
              <a:t>somewhat </a:t>
            </a:r>
            <a:r>
              <a:rPr lang="en-GB" dirty="0"/>
              <a:t>airless (compare though to a Jane Austen novel where the men are NEVER seen alone together only with </a:t>
            </a:r>
            <a:r>
              <a:rPr lang="en-GB" dirty="0" smtClean="0"/>
              <a:t>women; </a:t>
            </a:r>
            <a:r>
              <a:rPr lang="en-GB" dirty="0"/>
              <a:t>and the women have no access to the wider world: here </a:t>
            </a:r>
            <a:r>
              <a:rPr lang="en-GB" dirty="0">
                <a:solidFill>
                  <a:srgbClr val="FFCC99"/>
                </a:solidFill>
              </a:rPr>
              <a:t>gender roles inverted again.)</a:t>
            </a:r>
          </a:p>
          <a:p>
            <a:pPr marL="137160" indent="0">
              <a:buNone/>
            </a:pPr>
            <a:endParaRPr lang="en-GB" dirty="0"/>
          </a:p>
        </p:txBody>
      </p:sp>
    </p:spTree>
    <p:extLst>
      <p:ext uri="{BB962C8B-B14F-4D97-AF65-F5344CB8AC3E}">
        <p14:creationId xmlns:p14="http://schemas.microsoft.com/office/powerpoint/2010/main" val="41873942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53C04F63-C4E0-4A4B-9955-6E3E649C2C59}"/>
              </a:ext>
            </a:extLst>
          </p:cNvPr>
          <p:cNvSpPr>
            <a:spLocks noGrp="1" noChangeArrowheads="1"/>
          </p:cNvSpPr>
          <p:nvPr>
            <p:ph type="title"/>
          </p:nvPr>
        </p:nvSpPr>
        <p:spPr>
          <a:xfrm>
            <a:off x="457200" y="274638"/>
            <a:ext cx="3754760" cy="715962"/>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p>
            <a:pPr>
              <a:defRPr/>
            </a:pPr>
            <a:r>
              <a:rPr lang="en-GB" altLang="en-US" sz="4000" i="1" dirty="0" err="1">
                <a:solidFill>
                  <a:srgbClr val="FFCC99"/>
                </a:solidFill>
                <a:effectLst/>
                <a:latin typeface="Felix Titling" panose="04060505060202020A04" pitchFamily="82" charset="0"/>
              </a:rPr>
              <a:t>H</a:t>
            </a:r>
            <a:r>
              <a:rPr lang="en-GB" altLang="en-US" sz="3600" i="1" dirty="0" err="1">
                <a:solidFill>
                  <a:srgbClr val="FFCC99"/>
                </a:solidFill>
                <a:effectLst/>
                <a:latin typeface="Felix Titling" panose="04060505060202020A04" pitchFamily="82" charset="0"/>
              </a:rPr>
              <a:t>erland</a:t>
            </a:r>
            <a:r>
              <a:rPr lang="en-GB" altLang="en-US" sz="4000" dirty="0">
                <a:solidFill>
                  <a:srgbClr val="FFCC99"/>
                </a:solidFill>
                <a:effectLst/>
                <a:latin typeface="Felix Titling" panose="04060505060202020A04" pitchFamily="82" charset="0"/>
              </a:rPr>
              <a:t> 1915</a:t>
            </a:r>
          </a:p>
        </p:txBody>
      </p:sp>
      <p:sp>
        <p:nvSpPr>
          <p:cNvPr id="17411" name="Rectangle 3"/>
          <p:cNvSpPr>
            <a:spLocks noGrp="1" noChangeArrowheads="1"/>
          </p:cNvSpPr>
          <p:nvPr>
            <p:ph idx="1"/>
          </p:nvPr>
        </p:nvSpPr>
        <p:spPr>
          <a:xfrm>
            <a:off x="179513" y="1484784"/>
            <a:ext cx="3600399" cy="499221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pPr marL="176213" indent="0">
              <a:lnSpc>
                <a:spcPct val="90000"/>
              </a:lnSpc>
              <a:buFont typeface="Wingdings" pitchFamily="2" charset="2"/>
              <a:buNone/>
            </a:pPr>
            <a:r>
              <a:rPr lang="en-GB" altLang="en-US" sz="2200" dirty="0" smtClean="0">
                <a:effectLst/>
                <a:cs typeface="Times New Roman" charset="0"/>
              </a:rPr>
              <a:t>The potential stasis of the descriptive utopian novel evaded by having 3 visitors and discussion between them – they bring in the various viewpoints of the outer world and each is seen as inadequate in the utopia.</a:t>
            </a:r>
          </a:p>
          <a:p>
            <a:pPr marL="176213" indent="0">
              <a:lnSpc>
                <a:spcPct val="90000"/>
              </a:lnSpc>
              <a:buFont typeface="Wingdings" pitchFamily="2" charset="2"/>
              <a:buNone/>
            </a:pPr>
            <a:r>
              <a:rPr lang="en-GB" altLang="en-US" sz="2200" dirty="0" smtClean="0">
                <a:effectLst/>
                <a:cs typeface="Times New Roman" charset="0"/>
              </a:rPr>
              <a:t> A dystopian ending as Van and </a:t>
            </a:r>
            <a:r>
              <a:rPr lang="en-GB" altLang="en-US" sz="2200" dirty="0" err="1" smtClean="0">
                <a:effectLst/>
                <a:cs typeface="Times New Roman" charset="0"/>
              </a:rPr>
              <a:t>Ellador</a:t>
            </a:r>
            <a:r>
              <a:rPr lang="en-GB" altLang="en-US" sz="2200" dirty="0" smtClean="0">
                <a:effectLst/>
                <a:cs typeface="Times New Roman" charset="0"/>
              </a:rPr>
              <a:t> enter the rest of the world</a:t>
            </a:r>
            <a:endParaRPr lang="en-GB" altLang="en-US" sz="2200" dirty="0" smtClean="0">
              <a:effectLst/>
            </a:endParaRPr>
          </a:p>
          <a:p>
            <a:pPr>
              <a:lnSpc>
                <a:spcPct val="90000"/>
              </a:lnSpc>
            </a:pPr>
            <a:endParaRPr lang="en-GB" altLang="en-US" sz="2400" dirty="0" smtClean="0">
              <a:effectLst/>
            </a:endParaRPr>
          </a:p>
        </p:txBody>
      </p:sp>
      <p:sp>
        <p:nvSpPr>
          <p:cNvPr id="17412" name="Rectangle 4"/>
          <p:cNvSpPr>
            <a:spLocks noChangeArrowheads="1"/>
          </p:cNvSpPr>
          <p:nvPr/>
        </p:nvSpPr>
        <p:spPr bwMode="auto">
          <a:xfrm>
            <a:off x="4343400" y="457200"/>
            <a:ext cx="4562475" cy="63478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42900" indent="-342900">
              <a:spcBef>
                <a:spcPct val="20000"/>
              </a:spcBef>
              <a:buClr>
                <a:schemeClr val="hlink"/>
              </a:buClr>
              <a:buSzPct val="70000"/>
              <a:buFont typeface="Wingdings" pitchFamily="2" charset="2"/>
              <a:buChar char="n"/>
              <a:defRPr sz="3200">
                <a:solidFill>
                  <a:schemeClr val="tx1"/>
                </a:solidFill>
                <a:latin typeface="Garamond" pitchFamily="18" charset="0"/>
              </a:defRPr>
            </a:lvl1pPr>
            <a:lvl2pPr marL="800100" indent="-342900">
              <a:spcBef>
                <a:spcPct val="20000"/>
              </a:spcBef>
              <a:buClr>
                <a:schemeClr val="accent2"/>
              </a:buClr>
              <a:buSzPct val="70000"/>
              <a:buFont typeface="Wingdings" pitchFamily="2" charset="2"/>
              <a:buChar char="n"/>
              <a:defRPr sz="2800">
                <a:solidFill>
                  <a:schemeClr val="tx1"/>
                </a:solidFill>
                <a:latin typeface="Garamond" pitchFamily="18" charset="0"/>
              </a:defRPr>
            </a:lvl2pPr>
            <a:lvl3pPr marL="1257300" indent="-342900">
              <a:spcBef>
                <a:spcPct val="20000"/>
              </a:spcBef>
              <a:buClr>
                <a:schemeClr val="tx2"/>
              </a:buClr>
              <a:buSzPct val="70000"/>
              <a:buFont typeface="Wingdings" pitchFamily="2" charset="2"/>
              <a:buChar char="n"/>
              <a:defRPr sz="2400">
                <a:solidFill>
                  <a:schemeClr val="tx1"/>
                </a:solidFill>
                <a:latin typeface="Garamond" pitchFamily="18" charset="0"/>
              </a:defRPr>
            </a:lvl3pPr>
            <a:lvl4pPr marL="1714500" indent="-342900">
              <a:spcBef>
                <a:spcPct val="20000"/>
              </a:spcBef>
              <a:buClr>
                <a:schemeClr val="accent2"/>
              </a:buClr>
              <a:buSzPct val="70000"/>
              <a:buFont typeface="Wingdings" pitchFamily="2" charset="2"/>
              <a:buChar char="n"/>
              <a:defRPr sz="2000">
                <a:solidFill>
                  <a:schemeClr val="tx1"/>
                </a:solidFill>
                <a:latin typeface="Garamond" pitchFamily="18" charset="0"/>
              </a:defRPr>
            </a:lvl4pPr>
            <a:lvl5pPr marL="2171700" indent="-342900">
              <a:spcBef>
                <a:spcPct val="20000"/>
              </a:spcBef>
              <a:buClr>
                <a:schemeClr val="hlink"/>
              </a:buClr>
              <a:buSzPct val="70000"/>
              <a:buFont typeface="Wingdings" pitchFamily="2" charset="2"/>
              <a:buChar char="n"/>
              <a:defRPr sz="2000">
                <a:solidFill>
                  <a:schemeClr val="tx1"/>
                </a:solidFill>
                <a:latin typeface="Garamond" pitchFamily="18" charset="0"/>
              </a:defRPr>
            </a:lvl5pPr>
            <a:lvl6pPr marL="2628900" indent="-3429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Garamond" pitchFamily="18" charset="0"/>
              </a:defRPr>
            </a:lvl6pPr>
            <a:lvl7pPr marL="3086100" indent="-3429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Garamond" pitchFamily="18" charset="0"/>
              </a:defRPr>
            </a:lvl7pPr>
            <a:lvl8pPr marL="3543300" indent="-3429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Garamond" pitchFamily="18" charset="0"/>
              </a:defRPr>
            </a:lvl8pPr>
            <a:lvl9pPr marL="4000500" indent="-34290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Garamond" pitchFamily="18" charset="0"/>
              </a:defRPr>
            </a:lvl9pPr>
          </a:lstStyle>
          <a:p>
            <a:pPr marL="0" indent="0" algn="ctr" eaLnBrk="1" hangingPunct="1">
              <a:lnSpc>
                <a:spcPct val="90000"/>
              </a:lnSpc>
              <a:spcBef>
                <a:spcPct val="0"/>
              </a:spcBef>
              <a:buNone/>
              <a:defRPr/>
            </a:pPr>
            <a:r>
              <a:rPr lang="en-GB" altLang="en-US" sz="2800" b="1" dirty="0">
                <a:ln w="6350">
                  <a:noFill/>
                </a:ln>
                <a:solidFill>
                  <a:srgbClr val="FFCC99"/>
                </a:solidFill>
                <a:latin typeface="Felix Titling" panose="04060505060202020A04" pitchFamily="82" charset="0"/>
                <a:ea typeface="+mj-ea"/>
                <a:cs typeface="+mj-cs"/>
              </a:rPr>
              <a:t>CHAPTERS</a:t>
            </a:r>
          </a:p>
          <a:p>
            <a:pPr marL="0" indent="0">
              <a:lnSpc>
                <a:spcPct val="90000"/>
              </a:lnSpc>
              <a:spcBef>
                <a:spcPct val="50000"/>
              </a:spcBef>
              <a:buNone/>
            </a:pPr>
            <a:r>
              <a:rPr lang="en-GB" altLang="en-US" sz="2200" dirty="0" smtClean="0">
                <a:cs typeface="Times New Roman" charset="0"/>
              </a:rPr>
              <a:t>- A </a:t>
            </a:r>
            <a:r>
              <a:rPr lang="en-GB" altLang="en-US" sz="2200" dirty="0">
                <a:cs typeface="Times New Roman" charset="0"/>
              </a:rPr>
              <a:t>Not Unnatural Enterprise</a:t>
            </a:r>
          </a:p>
          <a:p>
            <a:pPr marL="0" indent="0">
              <a:lnSpc>
                <a:spcPct val="90000"/>
              </a:lnSpc>
              <a:spcBef>
                <a:spcPct val="50000"/>
              </a:spcBef>
              <a:buNone/>
            </a:pPr>
            <a:r>
              <a:rPr lang="en-GB" altLang="en-US" sz="2200" dirty="0">
                <a:cs typeface="Times New Roman" charset="0"/>
              </a:rPr>
              <a:t>- Rash Advances</a:t>
            </a:r>
          </a:p>
          <a:p>
            <a:pPr marL="0" indent="0">
              <a:lnSpc>
                <a:spcPct val="90000"/>
              </a:lnSpc>
              <a:spcBef>
                <a:spcPct val="50000"/>
              </a:spcBef>
              <a:buNone/>
            </a:pPr>
            <a:r>
              <a:rPr lang="en-GB" altLang="en-US" sz="2200" dirty="0">
                <a:cs typeface="Times New Roman" charset="0"/>
              </a:rPr>
              <a:t>- A Peculiar Imprisonment</a:t>
            </a:r>
          </a:p>
          <a:p>
            <a:pPr marL="0" indent="0">
              <a:lnSpc>
                <a:spcPct val="90000"/>
              </a:lnSpc>
              <a:spcBef>
                <a:spcPct val="50000"/>
              </a:spcBef>
              <a:buNone/>
            </a:pPr>
            <a:r>
              <a:rPr lang="en-GB" altLang="en-US" sz="2200" dirty="0">
                <a:cs typeface="Times New Roman" charset="0"/>
              </a:rPr>
              <a:t>- Our Venture</a:t>
            </a:r>
          </a:p>
          <a:p>
            <a:pPr marL="0" indent="0">
              <a:lnSpc>
                <a:spcPct val="90000"/>
              </a:lnSpc>
              <a:spcBef>
                <a:spcPct val="50000"/>
              </a:spcBef>
              <a:buNone/>
            </a:pPr>
            <a:r>
              <a:rPr lang="en-GB" altLang="en-US" sz="2200" dirty="0">
                <a:cs typeface="Times New Roman" charset="0"/>
              </a:rPr>
              <a:t>- A Unique History</a:t>
            </a:r>
          </a:p>
          <a:p>
            <a:pPr marL="0" indent="0">
              <a:lnSpc>
                <a:spcPct val="90000"/>
              </a:lnSpc>
              <a:spcBef>
                <a:spcPct val="50000"/>
              </a:spcBef>
              <a:buNone/>
            </a:pPr>
            <a:r>
              <a:rPr lang="en-GB" altLang="en-US" sz="2200" dirty="0">
                <a:cs typeface="Times New Roman" charset="0"/>
              </a:rPr>
              <a:t>- Comparisons Are Odious</a:t>
            </a:r>
          </a:p>
          <a:p>
            <a:pPr marL="0" indent="0">
              <a:lnSpc>
                <a:spcPct val="90000"/>
              </a:lnSpc>
              <a:spcBef>
                <a:spcPct val="50000"/>
              </a:spcBef>
              <a:buNone/>
            </a:pPr>
            <a:r>
              <a:rPr lang="en-GB" altLang="en-US" sz="2200" dirty="0">
                <a:cs typeface="Times New Roman" charset="0"/>
              </a:rPr>
              <a:t>- Our Growing Modesty</a:t>
            </a:r>
          </a:p>
          <a:p>
            <a:pPr marL="0" indent="0">
              <a:lnSpc>
                <a:spcPct val="90000"/>
              </a:lnSpc>
              <a:spcBef>
                <a:spcPct val="50000"/>
              </a:spcBef>
              <a:buNone/>
            </a:pPr>
            <a:r>
              <a:rPr lang="en-GB" altLang="en-US" sz="2200" dirty="0">
                <a:cs typeface="Times New Roman" charset="0"/>
              </a:rPr>
              <a:t>- The Girls of Herland</a:t>
            </a:r>
          </a:p>
          <a:p>
            <a:pPr marL="0" indent="0">
              <a:lnSpc>
                <a:spcPct val="90000"/>
              </a:lnSpc>
              <a:spcBef>
                <a:spcPct val="50000"/>
              </a:spcBef>
              <a:buNone/>
            </a:pPr>
            <a:r>
              <a:rPr lang="en-GB" altLang="en-US" sz="2200" dirty="0">
                <a:cs typeface="Times New Roman" charset="0"/>
              </a:rPr>
              <a:t>- Our Relations and Theirs</a:t>
            </a:r>
          </a:p>
          <a:p>
            <a:pPr marL="0" indent="0">
              <a:lnSpc>
                <a:spcPct val="90000"/>
              </a:lnSpc>
              <a:spcBef>
                <a:spcPct val="50000"/>
              </a:spcBef>
              <a:buNone/>
            </a:pPr>
            <a:r>
              <a:rPr lang="en-GB" altLang="en-US" sz="2200" dirty="0">
                <a:cs typeface="Times New Roman" charset="0"/>
              </a:rPr>
              <a:t>- Their Religions and Our Marriages</a:t>
            </a:r>
          </a:p>
          <a:p>
            <a:pPr marL="0" indent="0">
              <a:lnSpc>
                <a:spcPct val="90000"/>
              </a:lnSpc>
              <a:spcBef>
                <a:spcPct val="50000"/>
              </a:spcBef>
              <a:buNone/>
            </a:pPr>
            <a:r>
              <a:rPr lang="en-GB" altLang="en-US" sz="2200" dirty="0">
                <a:cs typeface="Times New Roman" charset="0"/>
              </a:rPr>
              <a:t>- Our Difficulties</a:t>
            </a:r>
          </a:p>
          <a:p>
            <a:pPr marL="0" indent="0">
              <a:lnSpc>
                <a:spcPct val="90000"/>
              </a:lnSpc>
              <a:spcBef>
                <a:spcPct val="50000"/>
              </a:spcBef>
              <a:buNone/>
            </a:pPr>
            <a:r>
              <a:rPr lang="en-GB" altLang="en-US" sz="2200" dirty="0">
                <a:cs typeface="Times New Roman" charset="0"/>
              </a:rPr>
              <a:t>- Expelled</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395288" y="188913"/>
            <a:ext cx="8229600" cy="6096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p>
            <a:r>
              <a:rPr lang="en-GB" altLang="en-US" dirty="0">
                <a:solidFill>
                  <a:srgbClr val="FFCC99"/>
                </a:solidFill>
                <a:effectLst/>
                <a:latin typeface="Felix Titling" panose="04060505060202020A04" pitchFamily="82" charset="0"/>
              </a:rPr>
              <a:t>THE FICTION OF GENDER</a:t>
            </a:r>
          </a:p>
        </p:txBody>
      </p:sp>
      <p:sp>
        <p:nvSpPr>
          <p:cNvPr id="18435" name="Rectangle 3"/>
          <p:cNvSpPr>
            <a:spLocks noGrp="1" noChangeArrowheads="1"/>
          </p:cNvSpPr>
          <p:nvPr>
            <p:ph idx="1"/>
          </p:nvPr>
        </p:nvSpPr>
        <p:spPr>
          <a:xfrm>
            <a:off x="204788" y="1052736"/>
            <a:ext cx="8610600" cy="561094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10000"/>
          </a:bodyPr>
          <a:lstStyle/>
          <a:p>
            <a:pPr marL="90488" indent="0" algn="just">
              <a:buFont typeface="Wingdings" pitchFamily="2" charset="2"/>
              <a:buNone/>
            </a:pPr>
            <a:r>
              <a:rPr lang="en-GB" altLang="en-US" sz="2400" dirty="0" smtClean="0">
                <a:effectLst/>
                <a:cs typeface="Times New Roman" charset="0"/>
              </a:rPr>
              <a:t>When we say MEN, MAN, MANLY, MANHOOD, and all the other masculine derivatives, </a:t>
            </a:r>
            <a:r>
              <a:rPr lang="en-GB" altLang="en-US" sz="2400" dirty="0" smtClean="0">
                <a:solidFill>
                  <a:srgbClr val="FFCC99"/>
                </a:solidFill>
                <a:effectLst/>
                <a:cs typeface="Times New Roman" charset="0"/>
              </a:rPr>
              <a:t>we have in the background of our minds a huge vague crowded picture of the world and all its activities. </a:t>
            </a:r>
            <a:r>
              <a:rPr lang="en-GB" altLang="en-US" sz="2400" dirty="0" smtClean="0">
                <a:effectLst/>
                <a:cs typeface="Times New Roman" charset="0"/>
              </a:rPr>
              <a:t>To grow up and "be a man," to "act like a man"—the meaning and connotation is wide indeed. That vast background is full of marching columns of men, of changing lines of men, of long processions of men; of men steering their ships into new seas, exploring unknown mountains, breaking horses, herding cattle, ploughing and sowing and reaping, toiling at the forge and furnace, digging in the mine, building roads and bridges and high cathedrals, managing great businesses, teaching in all the colleges, preaching in all the churches; of men everywhere, doing everything—"the world."</a:t>
            </a:r>
          </a:p>
          <a:p>
            <a:pPr marL="90488" indent="0" algn="just">
              <a:lnSpc>
                <a:spcPct val="90000"/>
              </a:lnSpc>
              <a:buFont typeface="Wingdings" pitchFamily="2" charset="2"/>
              <a:buNone/>
            </a:pPr>
            <a:r>
              <a:rPr lang="en-GB" altLang="en-US" sz="2400" dirty="0" smtClean="0">
                <a:effectLst/>
                <a:cs typeface="Times New Roman" charset="0"/>
              </a:rPr>
              <a:t>And </a:t>
            </a:r>
            <a:r>
              <a:rPr lang="en-GB" altLang="en-US" sz="2400" dirty="0" smtClean="0">
                <a:solidFill>
                  <a:srgbClr val="FFCC99"/>
                </a:solidFill>
                <a:effectLst/>
                <a:cs typeface="Times New Roman" charset="0"/>
              </a:rPr>
              <a:t>when we say WOMEN, we think FEMALE—the sex</a:t>
            </a:r>
            <a:r>
              <a:rPr lang="en-GB" altLang="en-US" sz="2400" u="sng" dirty="0" smtClean="0">
                <a:solidFill>
                  <a:srgbClr val="FFCC99"/>
                </a:solidFill>
                <a:effectLst/>
                <a:cs typeface="Times New Roman" charset="0"/>
              </a:rPr>
              <a:t>.</a:t>
            </a:r>
          </a:p>
          <a:p>
            <a:pPr marL="90488" indent="0" algn="just">
              <a:lnSpc>
                <a:spcPct val="90000"/>
              </a:lnSpc>
              <a:buFont typeface="Wingdings" pitchFamily="2" charset="2"/>
              <a:buNone/>
            </a:pPr>
            <a:r>
              <a:rPr lang="en-GB" altLang="en-US" sz="2400" dirty="0" smtClean="0">
                <a:effectLst/>
                <a:cs typeface="Times New Roman" charset="0"/>
              </a:rPr>
              <a:t>But to these women, in the unbroken sweep of this two-thousand-year-old feminine civilization, the word WOMAN called up all that big background, so far as they had gone in social development; and the word </a:t>
            </a:r>
            <a:r>
              <a:rPr lang="en-GB" altLang="en-US" sz="2400" dirty="0" smtClean="0">
                <a:solidFill>
                  <a:srgbClr val="FFCC99"/>
                </a:solidFill>
                <a:effectLst/>
                <a:cs typeface="Times New Roman" charset="0"/>
              </a:rPr>
              <a:t>MAN meant to them only MALE—the sex.</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57200" y="274638"/>
            <a:ext cx="8229600" cy="7921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r>
              <a:rPr lang="en-GB" altLang="en-US" dirty="0">
                <a:solidFill>
                  <a:srgbClr val="FFCC99"/>
                </a:solidFill>
                <a:effectLst/>
                <a:latin typeface="Felix Titling" panose="04060505060202020A04" pitchFamily="82" charset="0"/>
              </a:rPr>
              <a:t>DIFFERENCES OF GENDER</a:t>
            </a:r>
          </a:p>
        </p:txBody>
      </p:sp>
      <p:sp>
        <p:nvSpPr>
          <p:cNvPr id="19459" name="Rectangle 3"/>
          <p:cNvSpPr>
            <a:spLocks noGrp="1" noChangeArrowheads="1"/>
          </p:cNvSpPr>
          <p:nvPr>
            <p:ph idx="1"/>
          </p:nvPr>
        </p:nvSpPr>
        <p:spPr>
          <a:xfrm>
            <a:off x="323528" y="1371600"/>
            <a:ext cx="8363272" cy="5257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pPr marL="195263" indent="-3175" algn="just">
              <a:buFont typeface="Wingdings" pitchFamily="2" charset="2"/>
              <a:buNone/>
            </a:pPr>
            <a:r>
              <a:rPr lang="en-GB" altLang="en-US" sz="2200" dirty="0" smtClean="0">
                <a:effectLst/>
                <a:cs typeface="Times New Roman" charset="0"/>
              </a:rPr>
              <a:t>"If their hair was only long," Jeff would complain, "they would look so much more feminine."</a:t>
            </a:r>
          </a:p>
          <a:p>
            <a:pPr marL="195263" indent="-3175" algn="just">
              <a:buFont typeface="Wingdings" pitchFamily="2" charset="2"/>
              <a:buNone/>
            </a:pPr>
            <a:r>
              <a:rPr lang="en-GB" altLang="en-US" sz="2200" dirty="0" smtClean="0">
                <a:effectLst/>
                <a:cs typeface="Times New Roman" charset="0"/>
              </a:rPr>
              <a:t>I rather liked it myself, after I got used to it. Why we should so admire "a woman's crown of hair" and not admire a Chinaman's queue is hard to explain, except that we are so convinced that the long hair "belongs" to a woman. Whereas the "mane" in horses is on both, and in lions, buffalos, and such creatures only on the male. But I did miss it—at first.</a:t>
            </a:r>
          </a:p>
          <a:p>
            <a:pPr marL="195263" indent="-3175" algn="ctr">
              <a:buFont typeface="Wingdings" pitchFamily="2" charset="2"/>
              <a:buNone/>
            </a:pPr>
            <a:r>
              <a:rPr lang="en-GB" altLang="en-US" sz="2200" dirty="0" smtClean="0">
                <a:effectLst/>
                <a:cs typeface="Times New Roman" charset="0"/>
              </a:rPr>
              <a:t>--------------------------</a:t>
            </a:r>
          </a:p>
          <a:p>
            <a:pPr marL="195263" indent="-3175" algn="just">
              <a:buFont typeface="Wingdings" pitchFamily="2" charset="2"/>
              <a:buNone/>
            </a:pPr>
            <a:r>
              <a:rPr lang="en-GB" altLang="en-US" sz="2200" dirty="0" smtClean="0">
                <a:effectLst/>
                <a:cs typeface="Times New Roman" charset="0"/>
              </a:rPr>
              <a:t>"You needn't talk to me," he [Terry] snapped at Jeff one day, just before our weddings. "There never was a woman yet that did not enjoy being MASTERED. All your pretty talk doesn't amount to a hill </a:t>
            </a:r>
            <a:r>
              <a:rPr lang="en-GB" altLang="en-US" sz="2200" dirty="0" err="1" smtClean="0">
                <a:effectLst/>
                <a:cs typeface="Times New Roman" charset="0"/>
              </a:rPr>
              <a:t>o'beans</a:t>
            </a:r>
            <a:r>
              <a:rPr lang="en-GB" altLang="en-US" sz="2200" dirty="0" smtClean="0">
                <a:effectLst/>
                <a:cs typeface="Times New Roman" charset="0"/>
              </a:rPr>
              <a:t>—I KNOW."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14" name="Rectangle 10">
            <a:extLst>
              <a:ext uri="{FF2B5EF4-FFF2-40B4-BE49-F238E27FC236}">
                <a16:creationId xmlns:a16="http://schemas.microsoft.com/office/drawing/2014/main" id="{1F0757B6-30D4-4C03-A9BB-547818EDCC24}"/>
              </a:ext>
            </a:extLst>
          </p:cNvPr>
          <p:cNvSpPr>
            <a:spLocks noGrp="1" noChangeArrowheads="1"/>
          </p:cNvSpPr>
          <p:nvPr>
            <p:ph idx="1"/>
          </p:nvPr>
        </p:nvSpPr>
        <p:spPr>
          <a:xfrm>
            <a:off x="395536" y="764704"/>
            <a:ext cx="8280400" cy="5778699"/>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ormAutofit/>
          </a:bodyPr>
          <a:lstStyle/>
          <a:p>
            <a:pPr marL="85725" indent="0">
              <a:spcBef>
                <a:spcPct val="0"/>
              </a:spcBef>
              <a:buFont typeface="Wingdings" pitchFamily="2" charset="2"/>
              <a:buNone/>
              <a:defRPr/>
            </a:pPr>
            <a:r>
              <a:rPr lang="en-GB" altLang="en-US" sz="2500" dirty="0">
                <a:cs typeface="Times New Roman" panose="02020603050405020304" pitchFamily="18" charset="0"/>
              </a:rPr>
              <a:t>"</a:t>
            </a:r>
            <a:r>
              <a:rPr lang="en-GB" altLang="en-US" sz="2200" dirty="0">
                <a:cs typeface="Times New Roman" panose="02020603050405020304" pitchFamily="18" charset="0"/>
              </a:rPr>
              <a:t>They don't seem to notice our being men," he went on. </a:t>
            </a:r>
            <a:r>
              <a:rPr lang="en-GB" altLang="en-US" sz="2200" dirty="0">
                <a:solidFill>
                  <a:srgbClr val="FFCC99"/>
                </a:solidFill>
                <a:effectLst/>
                <a:cs typeface="Times New Roman" panose="02020603050405020304" pitchFamily="18" charset="0"/>
              </a:rPr>
              <a:t>"They treat us—well—just as they do one another</a:t>
            </a:r>
            <a:r>
              <a:rPr lang="en-GB" altLang="en-US" sz="2200" dirty="0">
                <a:solidFill>
                  <a:srgbClr val="FFFF00"/>
                </a:solidFill>
                <a:effectLst/>
                <a:cs typeface="Times New Roman" panose="02020603050405020304" pitchFamily="18" charset="0"/>
              </a:rPr>
              <a:t>.</a:t>
            </a:r>
            <a:r>
              <a:rPr lang="en-GB" altLang="en-US" sz="2200" dirty="0">
                <a:cs typeface="Times New Roman" panose="02020603050405020304" pitchFamily="18" charset="0"/>
              </a:rPr>
              <a:t> It's as if our being men was a minor incident</a:t>
            </a:r>
            <a:r>
              <a:rPr lang="en-GB" altLang="en-US" sz="2200" dirty="0" smtClean="0">
                <a:cs typeface="Times New Roman" panose="02020603050405020304" pitchFamily="18" charset="0"/>
              </a:rPr>
              <a:t>.“</a:t>
            </a:r>
          </a:p>
          <a:p>
            <a:pPr marL="85725" indent="0" algn="ctr">
              <a:spcBef>
                <a:spcPct val="0"/>
              </a:spcBef>
              <a:buFont typeface="Wingdings" pitchFamily="2" charset="2"/>
              <a:buNone/>
              <a:defRPr/>
            </a:pPr>
            <a:r>
              <a:rPr lang="en-GB" altLang="en-US" sz="2200" dirty="0" smtClean="0">
                <a:effectLst/>
                <a:cs typeface="Times New Roman" panose="02020603050405020304" pitchFamily="18" charset="0"/>
              </a:rPr>
              <a:t>----</a:t>
            </a:r>
            <a:endParaRPr lang="en-GB" altLang="en-US" sz="2200" dirty="0">
              <a:effectLst/>
              <a:cs typeface="Times New Roman" panose="02020603050405020304" pitchFamily="18" charset="0"/>
            </a:endParaRPr>
          </a:p>
          <a:p>
            <a:pPr marL="85725" indent="0">
              <a:spcBef>
                <a:spcPct val="0"/>
              </a:spcBef>
              <a:buFont typeface="Wingdings" pitchFamily="2" charset="2"/>
              <a:buNone/>
              <a:defRPr/>
            </a:pPr>
            <a:r>
              <a:rPr lang="en-GB" altLang="en-US" sz="2200" dirty="0">
                <a:effectLst/>
                <a:latin typeface="Times New Roman" panose="02020603050405020304" pitchFamily="18" charset="0"/>
                <a:cs typeface="Times New Roman" panose="02020603050405020304" pitchFamily="18" charset="0"/>
              </a:rPr>
              <a:t>"</a:t>
            </a:r>
            <a:r>
              <a:rPr lang="en-GB" altLang="en-US" sz="2200" dirty="0">
                <a:effectLst/>
                <a:cs typeface="Times New Roman" panose="02020603050405020304" pitchFamily="18" charset="0"/>
              </a:rPr>
              <a:t>Talk of civilization," he cried softly in restrained enthusiasm. "I never saw a forest so petted, even in Germany. Look, there's not a dead bough—the vines are trained—actually! And see here"—…</a:t>
            </a:r>
          </a:p>
          <a:p>
            <a:pPr marL="85725" indent="0">
              <a:spcBef>
                <a:spcPct val="0"/>
              </a:spcBef>
              <a:buFont typeface="Wingdings" pitchFamily="2" charset="2"/>
              <a:buNone/>
              <a:defRPr/>
            </a:pPr>
            <a:r>
              <a:rPr lang="en-GB" altLang="en-US" sz="2200" dirty="0">
                <a:effectLst/>
                <a:cs typeface="Times New Roman" panose="02020603050405020304" pitchFamily="18" charset="0"/>
              </a:rPr>
              <a:t>"Food-bearing, practically all of them," </a:t>
            </a:r>
            <a:r>
              <a:rPr lang="en-GB" altLang="en-US" sz="2200" dirty="0" smtClean="0">
                <a:effectLst/>
                <a:cs typeface="Times New Roman" panose="02020603050405020304" pitchFamily="18" charset="0"/>
              </a:rPr>
              <a:t>they </a:t>
            </a:r>
            <a:r>
              <a:rPr lang="en-GB" altLang="en-US" sz="2200" dirty="0">
                <a:effectLst/>
                <a:cs typeface="Times New Roman" panose="02020603050405020304" pitchFamily="18" charset="0"/>
              </a:rPr>
              <a:t>announced returning. "The rest, splendid hardwood. Call this a forest? It's a truck farm!"</a:t>
            </a:r>
          </a:p>
          <a:p>
            <a:pPr marL="85725" indent="0">
              <a:spcBef>
                <a:spcPct val="0"/>
              </a:spcBef>
              <a:buFont typeface="Wingdings" pitchFamily="2" charset="2"/>
              <a:buNone/>
              <a:defRPr/>
            </a:pPr>
            <a:r>
              <a:rPr lang="en-GB" altLang="en-US" sz="2200" dirty="0">
                <a:effectLst/>
                <a:cs typeface="Times New Roman" panose="02020603050405020304" pitchFamily="18" charset="0"/>
              </a:rPr>
              <a:t>"Good thing to have a botanist on hand," I agreed. "Sure there are no medicinal ones? Or any for pure ornament?"</a:t>
            </a:r>
          </a:p>
          <a:p>
            <a:pPr marL="85725" indent="0">
              <a:spcBef>
                <a:spcPct val="0"/>
              </a:spcBef>
              <a:buFont typeface="Wingdings" pitchFamily="2" charset="2"/>
              <a:buNone/>
              <a:defRPr/>
            </a:pPr>
            <a:r>
              <a:rPr lang="en-GB" altLang="en-US" sz="2200" dirty="0">
                <a:effectLst/>
                <a:cs typeface="Times New Roman" panose="02020603050405020304" pitchFamily="18" charset="0"/>
              </a:rPr>
              <a:t>As a matter of fact they were quite right. </a:t>
            </a:r>
          </a:p>
          <a:p>
            <a:pPr marL="85725" indent="0">
              <a:spcBef>
                <a:spcPct val="0"/>
              </a:spcBef>
              <a:buFont typeface="Wingdings" pitchFamily="2" charset="2"/>
              <a:buNone/>
              <a:defRPr/>
            </a:pPr>
            <a:r>
              <a:rPr lang="en-GB" altLang="en-US" sz="2200" dirty="0">
                <a:effectLst/>
                <a:cs typeface="Times New Roman" panose="02020603050405020304" pitchFamily="18" charset="0"/>
              </a:rPr>
              <a:t>These towering trees were under as careful cultivation as so many cabbages</a:t>
            </a:r>
            <a:r>
              <a:rPr lang="en-GB" altLang="en-US" sz="2200" dirty="0" smtClean="0">
                <a:effectLst/>
                <a:cs typeface="Times New Roman" panose="02020603050405020304" pitchFamily="18" charset="0"/>
              </a:rPr>
              <a:t>.</a:t>
            </a:r>
            <a:endParaRPr lang="en-GB" altLang="en-US" sz="2200" dirty="0">
              <a:effectLst/>
              <a:cs typeface="Times New Roman" panose="02020603050405020304" pitchFamily="18"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1155" y="620688"/>
            <a:ext cx="8686800" cy="6110137"/>
          </a:xfrm>
        </p:spPr>
        <p:txBody>
          <a:bodyPr>
            <a:normAutofit fontScale="47500" lnSpcReduction="20000"/>
          </a:bodyPr>
          <a:lstStyle/>
          <a:p>
            <a:pPr marL="137160" lvl="0" indent="0">
              <a:buNone/>
            </a:pPr>
            <a:r>
              <a:rPr lang="en-GB" sz="3700" dirty="0" smtClean="0"/>
              <a:t>p.19 – inverting power relations – men like suffragettes</a:t>
            </a:r>
          </a:p>
          <a:p>
            <a:pPr marL="137160" lvl="0" indent="0">
              <a:buNone/>
            </a:pPr>
            <a:r>
              <a:rPr lang="en-GB" sz="3700" dirty="0" smtClean="0"/>
              <a:t>p.28 – absence of fight in games</a:t>
            </a:r>
          </a:p>
          <a:p>
            <a:pPr marL="137160" lvl="0" indent="0">
              <a:buNone/>
            </a:pPr>
            <a:r>
              <a:rPr lang="en-GB" sz="3700" dirty="0" smtClean="0"/>
              <a:t>p.30-31 - Escape as masculine adventure running away from home &amp; women.</a:t>
            </a:r>
          </a:p>
          <a:p>
            <a:pPr marL="137160" lvl="0" indent="0">
              <a:buNone/>
            </a:pPr>
            <a:r>
              <a:rPr lang="en-GB" sz="3700" dirty="0" smtClean="0"/>
              <a:t>p.33 Terry – run away in Arctic fields rather than be a prisoner </a:t>
            </a:r>
          </a:p>
          <a:p>
            <a:pPr marL="137160" lvl="0" indent="0">
              <a:buNone/>
            </a:pPr>
            <a:r>
              <a:rPr lang="en-GB" sz="3700" dirty="0" smtClean="0"/>
              <a:t>pp.48 ff.– family and nation – new Eden (lost originally because of a woman of course – redeemed by motherhood of the Christ child – here female redeemer)</a:t>
            </a:r>
          </a:p>
          <a:p>
            <a:pPr marL="137160" lvl="0" indent="0">
              <a:buNone/>
            </a:pPr>
            <a:r>
              <a:rPr lang="en-GB" sz="3700" dirty="0" smtClean="0"/>
              <a:t>p.50 - masculine investment in fatherhood?</a:t>
            </a:r>
          </a:p>
          <a:p>
            <a:pPr marL="137160" lvl="0" indent="0">
              <a:buNone/>
            </a:pPr>
            <a:r>
              <a:rPr lang="en-GB" sz="3700" dirty="0" smtClean="0"/>
              <a:t>p.51 Matriarchy as critique of Patriarchy also capitalism. The question of work.</a:t>
            </a:r>
          </a:p>
          <a:p>
            <a:pPr marL="137160" lvl="0" indent="0">
              <a:buNone/>
            </a:pPr>
            <a:r>
              <a:rPr lang="en-GB" sz="3700" dirty="0" smtClean="0"/>
              <a:t>pp.56-7 the cult of Motherhood, the assumption that women can’t co-operate</a:t>
            </a:r>
          </a:p>
          <a:p>
            <a:pPr marL="137160" lvl="0" indent="0">
              <a:buNone/>
            </a:pPr>
            <a:r>
              <a:rPr lang="en-GB" sz="3700" dirty="0" smtClean="0"/>
              <a:t>p.66 the </a:t>
            </a:r>
            <a:r>
              <a:rPr lang="en-GB" sz="3700" dirty="0"/>
              <a:t>diversity of women</a:t>
            </a:r>
            <a:r>
              <a:rPr lang="en-GB" sz="3700" dirty="0" smtClean="0"/>
              <a:t>– health and the possibility of inner qualities developing rather than biological limitations) </a:t>
            </a:r>
          </a:p>
          <a:p>
            <a:pPr marL="137160" lvl="0" indent="0">
              <a:buNone/>
            </a:pPr>
            <a:r>
              <a:rPr lang="en-GB" sz="3700" dirty="0" smtClean="0"/>
              <a:t>p.75 – straying ‘in ‘a rosebud garden of girls’ and behold! The rosebuds were all with keen appraising eye, studying us.’</a:t>
            </a:r>
          </a:p>
          <a:p>
            <a:pPr marL="137160" lvl="0" indent="0">
              <a:buNone/>
            </a:pPr>
            <a:r>
              <a:rPr lang="en-GB" sz="3700" dirty="0" smtClean="0"/>
              <a:t>pp.80-81 – diff kind of patriotism</a:t>
            </a:r>
          </a:p>
          <a:p>
            <a:pPr marL="137160" lvl="0" indent="0">
              <a:buNone/>
            </a:pPr>
            <a:r>
              <a:rPr lang="en-GB" sz="3700" dirty="0" smtClean="0"/>
              <a:t>p.84 – no struggle – all done</a:t>
            </a:r>
          </a:p>
          <a:p>
            <a:pPr marL="137160" lvl="0" indent="0">
              <a:buNone/>
            </a:pPr>
            <a:r>
              <a:rPr lang="en-GB" sz="3700" dirty="0" smtClean="0"/>
              <a:t>p.85 – plays without sex boring to Terry </a:t>
            </a:r>
          </a:p>
          <a:p>
            <a:pPr marL="137160" lvl="0" indent="0">
              <a:buNone/>
            </a:pPr>
            <a:r>
              <a:rPr lang="en-GB" sz="3700" dirty="0" smtClean="0"/>
              <a:t>p.86 – the world as home; absence of men allows the single to develop freely</a:t>
            </a:r>
          </a:p>
          <a:p>
            <a:pPr marL="137160" lvl="0" indent="0">
              <a:buNone/>
            </a:pPr>
            <a:r>
              <a:rPr lang="en-GB" sz="3700" dirty="0" smtClean="0"/>
              <a:t>pp.96ff. - Religion at end</a:t>
            </a:r>
          </a:p>
          <a:p>
            <a:pPr marL="137160" lvl="0" indent="0">
              <a:buNone/>
            </a:pPr>
            <a:r>
              <a:rPr lang="en-GB" sz="3700" dirty="0" smtClean="0"/>
              <a:t>p.98 – death is end not eternal life – hence focus on motherhood.</a:t>
            </a:r>
          </a:p>
          <a:p>
            <a:pPr marL="137160" lvl="0" indent="0">
              <a:buNone/>
            </a:pPr>
            <a:r>
              <a:rPr lang="en-GB" sz="3700" dirty="0" smtClean="0"/>
              <a:t>p.105 - words have socially constructed meanings- Terry objects that they don’t know what the word ‘wife’ means. </a:t>
            </a:r>
          </a:p>
          <a:p>
            <a:pPr marL="137160" lvl="0" indent="0">
              <a:buNone/>
            </a:pPr>
            <a:r>
              <a:rPr lang="en-GB" sz="3700" dirty="0" smtClean="0"/>
              <a:t>p.121 – </a:t>
            </a:r>
            <a:r>
              <a:rPr lang="en-GB" sz="3700" dirty="0" err="1" smtClean="0"/>
              <a:t>Alima</a:t>
            </a:r>
            <a:r>
              <a:rPr lang="en-GB" sz="3700" dirty="0" smtClean="0"/>
              <a:t> fights back – instead of killing herself. (Gilman challenging the ‘shame’ of the raped woman</a:t>
            </a:r>
            <a:endParaRPr lang="en-GB" dirty="0"/>
          </a:p>
        </p:txBody>
      </p:sp>
      <p:sp>
        <p:nvSpPr>
          <p:cNvPr id="4" name="Rectangle 3"/>
          <p:cNvSpPr/>
          <p:nvPr/>
        </p:nvSpPr>
        <p:spPr>
          <a:xfrm>
            <a:off x="-1" y="0"/>
            <a:ext cx="9144001" cy="584775"/>
          </a:xfrm>
          <a:prstGeom prst="rect">
            <a:avLst/>
          </a:prstGeom>
        </p:spPr>
        <p:txBody>
          <a:bodyPr wrap="square">
            <a:spAutoFit/>
          </a:bodyPr>
          <a:lstStyle/>
          <a:p>
            <a:pPr algn="ctr"/>
            <a:r>
              <a:rPr lang="en-GB" sz="3200" b="1" dirty="0">
                <a:ln w="6350">
                  <a:noFill/>
                </a:ln>
                <a:solidFill>
                  <a:srgbClr val="FFCC99"/>
                </a:solidFill>
                <a:latin typeface="Felix Titling" panose="04060505060202020A04" pitchFamily="82" charset="0"/>
                <a:ea typeface="+mj-ea"/>
                <a:cs typeface="+mj-cs"/>
              </a:rPr>
              <a:t>SIGNIFICANT PASSAGES </a:t>
            </a:r>
            <a:r>
              <a:rPr lang="en-GB" sz="3200" b="1" dirty="0">
                <a:ln w="6350">
                  <a:noFill/>
                </a:ln>
                <a:solidFill>
                  <a:srgbClr val="FFCC99"/>
                </a:solidFill>
                <a:latin typeface="Felix Titling" panose="04060505060202020A04" pitchFamily="82" charset="0"/>
                <a:ea typeface="+mj-ea"/>
                <a:cs typeface="+mj-cs"/>
              </a:rPr>
              <a:t>FOR DISCUSSION</a:t>
            </a:r>
            <a:endParaRPr lang="en-GB" sz="3200" b="1" dirty="0">
              <a:ln w="6350">
                <a:noFill/>
              </a:ln>
              <a:solidFill>
                <a:srgbClr val="FFCC99"/>
              </a:solidFill>
              <a:latin typeface="Felix Titling" panose="04060505060202020A04" pitchFamily="82" charset="0"/>
              <a:ea typeface="+mj-ea"/>
              <a:cs typeface="+mj-cs"/>
            </a:endParaRPr>
          </a:p>
        </p:txBody>
      </p:sp>
    </p:spTree>
    <p:extLst>
      <p:ext uri="{BB962C8B-B14F-4D97-AF65-F5344CB8AC3E}">
        <p14:creationId xmlns:p14="http://schemas.microsoft.com/office/powerpoint/2010/main" val="29928835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themeOverride>
</file>

<file path=docProps/app.xml><?xml version="1.0" encoding="utf-8"?>
<Properties xmlns="http://schemas.openxmlformats.org/officeDocument/2006/extended-properties" xmlns:vt="http://schemas.openxmlformats.org/officeDocument/2006/docPropsVTypes">
  <Template/>
  <TotalTime>1102</TotalTime>
  <Words>2944</Words>
  <Application>Microsoft Office PowerPoint</Application>
  <PresentationFormat>On-screen Show (4:3)</PresentationFormat>
  <Paragraphs>132</Paragraphs>
  <Slides>24</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24</vt:i4>
      </vt:variant>
    </vt:vector>
  </HeadingPairs>
  <TitlesOfParts>
    <vt:vector size="34" baseType="lpstr">
      <vt:lpstr>Arial</vt:lpstr>
      <vt:lpstr>Book Antiqua</vt:lpstr>
      <vt:lpstr>Felix Titling</vt:lpstr>
      <vt:lpstr>Garamond</vt:lpstr>
      <vt:lpstr>Lucida Sans</vt:lpstr>
      <vt:lpstr>Times New Roman</vt:lpstr>
      <vt:lpstr>Wingdings</vt:lpstr>
      <vt:lpstr>Wingdings 2</vt:lpstr>
      <vt:lpstr>Wingdings 3</vt:lpstr>
      <vt:lpstr>Apex</vt:lpstr>
      <vt:lpstr>WRITING MEN OUT Charlotte Perkins Gilman, Herland, 1915</vt:lpstr>
      <vt:lpstr>PowerPoint Presentation</vt:lpstr>
      <vt:lpstr>ASSESSING A PEOPLE RIPE FOR INVASION</vt:lpstr>
      <vt:lpstr>Rationalising colonialism: More</vt:lpstr>
      <vt:lpstr>Rationalising colonialism:  the Great Indian famine</vt:lpstr>
      <vt:lpstr>Rationalising colonialism:  the Great Indian famine 2</vt:lpstr>
      <vt:lpstr>PowerPoint Presentation</vt:lpstr>
      <vt:lpstr>ARGUMENT RATHER THAN ESCAPE – OR BLUEPRINT</vt:lpstr>
      <vt:lpstr>CONSIDER THE EFFECT OF ‘WRITING MEN OUT’ OF A UTOPIA</vt:lpstr>
      <vt:lpstr>RELATE TO CONTEXT OF WW1(1915) </vt:lpstr>
      <vt:lpstr>AIRCRAFT &amp; WORLD WAR I</vt:lpstr>
      <vt:lpstr>OMISSION OF MEN </vt:lpstr>
      <vt:lpstr>  THE ROMANCE PLOT</vt:lpstr>
      <vt:lpstr>ROMANCE IN HERLAND:  A UTOPIAN DREAM</vt:lpstr>
      <vt:lpstr>LIFE AS LIVED THROUGH NARRATIVES</vt:lpstr>
      <vt:lpstr>IDEOLOGICAL PROBLEMS</vt:lpstr>
      <vt:lpstr>EUGENICS AND ECOLOGY</vt:lpstr>
      <vt:lpstr>TIME &amp; SPACE: A DIFFERENCE OF VIEW</vt:lpstr>
      <vt:lpstr>STRUCTURE </vt:lpstr>
      <vt:lpstr>Herland 1915</vt:lpstr>
      <vt:lpstr>THE FICTION OF GENDER</vt:lpstr>
      <vt:lpstr>DIFFERENCES OF GENDER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 Williams</dc:creator>
  <cp:lastModifiedBy>Jeni Williams</cp:lastModifiedBy>
  <cp:revision>47</cp:revision>
  <cp:lastPrinted>2018-10-23T02:04:30Z</cp:lastPrinted>
  <dcterms:created xsi:type="dcterms:W3CDTF">1601-01-01T00:00:00Z</dcterms:created>
  <dcterms:modified xsi:type="dcterms:W3CDTF">2018-11-27T16:48:47Z</dcterms:modified>
</cp:coreProperties>
</file>