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9" r:id="rId9"/>
    <p:sldId id="268" r:id="rId10"/>
    <p:sldId id="262" r:id="rId11"/>
    <p:sldId id="270" r:id="rId12"/>
    <p:sldId id="263" r:id="rId13"/>
    <p:sldId id="264" r:id="rId14"/>
    <p:sldId id="265" r:id="rId15"/>
    <p:sldId id="266" r:id="rId16"/>
  </p:sldIdLst>
  <p:sldSz cx="9144000" cy="6858000" type="screen4x3"/>
  <p:notesSz cx="6858000" cy="9144000"/>
  <p:embeddedFontLst>
    <p:embeddedFont>
      <p:font typeface="Poppins" panose="00000500000000000000" pitchFamily="2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1143.rajnik Radadiya" initials="authorId_189491116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75" d="100"/>
          <a:sy n="75" d="100"/>
        </p:scale>
        <p:origin x="1666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4" name="Google Shape;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817006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/>
          </a:p>
        </p:txBody>
      </p:sp>
      <p:sp>
        <p:nvSpPr>
          <p:cNvPr id="112" name="Google Shape;1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/>
          </a:p>
        </p:txBody>
      </p:sp>
      <p:sp>
        <p:nvSpPr>
          <p:cNvPr id="112" name="Google Shape;1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762717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/>
          </a:p>
        </p:txBody>
      </p:sp>
      <p:sp>
        <p:nvSpPr>
          <p:cNvPr id="112" name="Google Shape;1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393430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Gantt chart</a:t>
            </a:r>
          </a:p>
        </p:txBody>
      </p:sp>
      <p:sp>
        <p:nvSpPr>
          <p:cNvPr id="124" name="Google Shape;12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 panose="020F0502020204030204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522000" y="1153054"/>
            <a:ext cx="8100000" cy="594000"/>
          </a:xfrm>
        </p:spPr>
        <p:txBody>
          <a:bodyPr lIns="0" tIns="0" rIns="0" bIns="0"/>
          <a:lstStyle>
            <a:lvl1pPr algn="ctr" fontAlgn="base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49AE70B2-8BF9-45C0-BB95-33D1B9D3A85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 sz="4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 panose="020B0604020202020204"/>
              <a:buChar char="•"/>
              <a:defRPr sz="3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 panose="020B0604020202020204"/>
              <a:buChar char="–"/>
              <a:defRPr sz="2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 panose="020B0604020202020204"/>
              <a:buChar char="•"/>
              <a:defRPr sz="2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–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»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loaltonetworks.com/resources/reports/cloud-native-security-survey-2024." TargetMode="External"/><Relationship Id="rId7" Type="http://schemas.openxmlformats.org/officeDocument/2006/relationships/hyperlink" Target="https://www.redhat.com/tracks/_pfcdn/assets/10330/contents/318568/ea1ce4f7-13d6-439d-bdf4-c804284d32ae.pdf.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ubernetes.io/docs/concepts/security/cloud-native-security/" TargetMode="External"/><Relationship Id="rId5" Type="http://schemas.openxmlformats.org/officeDocument/2006/relationships/hyperlink" Target="https://www.checkpoint.com/downloads/products/checkpoint-cloud-native-security.pdf." TargetMode="External"/><Relationship Id="rId4" Type="http://schemas.openxmlformats.org/officeDocument/2006/relationships/hyperlink" Target="https://www.cloudsecurityalliance.org/research/cloud-native-security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>
            <a:spLocks noGrp="1"/>
          </p:cNvSpPr>
          <p:nvPr>
            <p:ph type="ctrTitle"/>
          </p:nvPr>
        </p:nvSpPr>
        <p:spPr>
          <a:xfrm>
            <a:off x="685800" y="195897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MSc Cybersecurity &amp; Digital Forensics</a:t>
            </a:r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1168400" y="333756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625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ct val="100000"/>
              <a:buNone/>
            </a:pPr>
            <a:r>
              <a:rPr lang="en-US" dirty="0"/>
              <a:t>Module: Research Methods and Professional Development</a:t>
            </a:r>
          </a:p>
          <a:p>
            <a:pPr marL="0" lvl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100000"/>
              <a:buNone/>
            </a:pPr>
            <a:r>
              <a:rPr lang="en-US" dirty="0"/>
              <a:t>An Analytical Study of Cloud-Native Security Challenges Associated with Containerization, Kubernetes Orchestration, and Microservices Deployment Models</a:t>
            </a:r>
          </a:p>
          <a:p>
            <a:pPr marL="0" lvl="0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100000"/>
              <a:buNone/>
            </a:pPr>
            <a:r>
              <a:rPr lang="en-US" dirty="0"/>
              <a:t>Presentation Date:10-12-2025</a:t>
            </a:r>
          </a:p>
        </p:txBody>
      </p:sp>
      <p:pic>
        <p:nvPicPr>
          <p:cNvPr id="5" name="Picture 4" descr="💥NEW COURSE ! Cloud-native Microservices with K8s 💥 | by Mehmet Ozkaya |  Mediu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381" y="14758"/>
            <a:ext cx="3963718" cy="182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Presentation Overview</a:t>
            </a:r>
          </a:p>
        </p:txBody>
      </p:sp>
      <p:sp>
        <p:nvSpPr>
          <p:cNvPr id="91" name="Google Shape;91;p1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Research Context/Background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Research Problem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Research Aim and Objectives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Literature Review Summary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Research Methodology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Project Planning and Resources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Project Impact and Limitations</a:t>
            </a: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•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Introduction</a:t>
            </a:r>
          </a:p>
        </p:txBody>
      </p:sp>
      <p:sp>
        <p:nvSpPr>
          <p:cNvPr id="97" name="Google Shape;97;p15"/>
          <p:cNvSpPr txBox="1">
            <a:spLocks noGrp="1"/>
          </p:cNvSpPr>
          <p:nvPr>
            <p:ph type="body" idx="1"/>
          </p:nvPr>
        </p:nvSpPr>
        <p:spPr>
          <a:xfrm>
            <a:off x="102634" y="1124339"/>
            <a:ext cx="8868645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IN" sz="2000" dirty="0"/>
              <a:t>Multi-cloud and hybrid environments increase the complexity in securing cloud infrastructures[2].</a:t>
            </a:r>
            <a:endParaRPr lang="en-US" sz="2000" dirty="0"/>
          </a:p>
          <a:p>
            <a:pPr lvl="0"/>
            <a:r>
              <a:rPr lang="en-IN" sz="2000" dirty="0"/>
              <a:t>Cloud-native technologies are transforming IT infrastructure, scalability, flexibility, efficiency[1]</a:t>
            </a:r>
            <a:endParaRPr lang="en-US" sz="2000" dirty="0"/>
          </a:p>
          <a:p>
            <a:pPr lvl="0"/>
            <a:r>
              <a:rPr lang="en-IN" sz="2000" dirty="0"/>
              <a:t>Kubernetes is widely adopted for container orchestration making security critical for data protection and operational continuity</a:t>
            </a:r>
            <a:r>
              <a:rPr lang="en-US" sz="2000" dirty="0"/>
              <a:t>[4]</a:t>
            </a:r>
          </a:p>
          <a:p>
            <a:pPr lvl="0"/>
            <a:r>
              <a:rPr lang="en-US" sz="2000" dirty="0"/>
              <a:t>Rapid cloud-native adoption helps in assessing new security blind spots for 91% of organizations[6]</a:t>
            </a:r>
          </a:p>
          <a:p>
            <a:pPr lvl="0"/>
            <a:r>
              <a:rPr lang="en-IN" sz="2000" dirty="0"/>
              <a:t>Urgency of securing security vulnerabilities in cloud-native</a:t>
            </a:r>
            <a:endParaRPr lang="en-US" sz="2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lang="en-US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268" y="4323897"/>
            <a:ext cx="4795463" cy="233866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Research Problem</a:t>
            </a:r>
          </a:p>
        </p:txBody>
      </p:sp>
      <p:sp>
        <p:nvSpPr>
          <p:cNvPr id="103" name="Google Shape;103;p16"/>
          <p:cNvSpPr txBox="1">
            <a:spLocks noGrp="1"/>
          </p:cNvSpPr>
          <p:nvPr>
            <p:ph type="body" idx="1"/>
          </p:nvPr>
        </p:nvSpPr>
        <p:spPr>
          <a:xfrm>
            <a:off x="130629" y="1254967"/>
            <a:ext cx="8820331" cy="4454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fr-FR" sz="1800" b="1" dirty="0"/>
              <a:t>Cloud-native technologies</a:t>
            </a:r>
            <a:r>
              <a:rPr lang="fr-FR" sz="1800" dirty="0"/>
              <a:t>: Containers, </a:t>
            </a:r>
            <a:r>
              <a:rPr lang="fr-FR" sz="1800" dirty="0" err="1"/>
              <a:t>Kubernetes</a:t>
            </a:r>
            <a:r>
              <a:rPr lang="fr-FR" sz="1800" dirty="0"/>
              <a:t>, </a:t>
            </a:r>
            <a:r>
              <a:rPr lang="fr-FR" sz="1800" dirty="0" err="1"/>
              <a:t>microservices</a:t>
            </a:r>
            <a:r>
              <a:rPr lang="fr-FR" sz="1800" dirty="0"/>
              <a:t>.</a:t>
            </a:r>
            <a:endParaRPr lang="en-US" sz="1800" dirty="0"/>
          </a:p>
          <a:p>
            <a:pPr lvl="0"/>
            <a:r>
              <a:rPr lang="en-US" sz="1800" b="1" dirty="0"/>
              <a:t>Security risks</a:t>
            </a:r>
            <a:r>
              <a:rPr lang="en-US" sz="1800" dirty="0"/>
              <a:t>: Arising from these technologies.</a:t>
            </a:r>
          </a:p>
          <a:p>
            <a:pPr lvl="0"/>
            <a:r>
              <a:rPr lang="en-US" sz="1800" b="1" dirty="0"/>
              <a:t>Palo Alto Networks survey (2024)</a:t>
            </a:r>
            <a:r>
              <a:rPr lang="en-US" sz="1800" dirty="0"/>
              <a:t>: 61% fear AI-driven attacks exploiting vulnerabilities.</a:t>
            </a:r>
          </a:p>
          <a:p>
            <a:pPr lvl="0"/>
            <a:r>
              <a:rPr lang="en-US" sz="1800" b="1" dirty="0"/>
              <a:t>Misconfigurations</a:t>
            </a:r>
            <a:r>
              <a:rPr lang="en-US" sz="1800" dirty="0"/>
              <a:t>: 44% of data breaches caused by misconfigurations.</a:t>
            </a:r>
          </a:p>
          <a:p>
            <a:pPr lvl="0"/>
            <a:r>
              <a:rPr lang="en-US" sz="1800" b="1" dirty="0"/>
              <a:t>Research gap</a:t>
            </a:r>
            <a:r>
              <a:rPr lang="en-US" sz="1800" dirty="0"/>
              <a:t>: Lack of comprehensive security frameworks for cloud-native systems</a:t>
            </a:r>
            <a:r>
              <a:rPr lang="en-US" sz="1500" dirty="0"/>
              <a:t>.</a:t>
            </a:r>
          </a:p>
          <a:p>
            <a:pPr marL="0" lvl="0" indent="0" algn="l" rtl="0">
              <a:spcBef>
                <a:spcPts val="30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1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Poppins" panose="0000050000000000000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711" y="3157901"/>
            <a:ext cx="4344060" cy="306001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Problem Statement </a:t>
            </a:r>
            <a:endParaRPr lang="en-US" sz="4400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03" name="Google Shape;103;p16"/>
          <p:cNvSpPr txBox="1">
            <a:spLocks noGrp="1"/>
          </p:cNvSpPr>
          <p:nvPr>
            <p:ph type="body" idx="1"/>
          </p:nvPr>
        </p:nvSpPr>
        <p:spPr>
          <a:xfrm>
            <a:off x="130629" y="1254967"/>
            <a:ext cx="8780106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2000" b="1" dirty="0"/>
              <a:t>Cloud-native technologies</a:t>
            </a:r>
            <a:r>
              <a:rPr lang="en-US" sz="2000" dirty="0"/>
              <a:t> (containers, Kubernetes, </a:t>
            </a:r>
            <a:r>
              <a:rPr lang="en-US" sz="2000" dirty="0" err="1"/>
              <a:t>microservices</a:t>
            </a:r>
            <a:r>
              <a:rPr lang="en-US" sz="2000" dirty="0"/>
              <a:t>) introduce new </a:t>
            </a:r>
            <a:r>
              <a:rPr lang="en-US" sz="2000" b="1" dirty="0"/>
              <a:t>security risks</a:t>
            </a:r>
            <a:r>
              <a:rPr lang="en-US" sz="2000" dirty="0"/>
              <a:t> that need to be addressed[3].</a:t>
            </a:r>
          </a:p>
          <a:p>
            <a:pPr lvl="0"/>
            <a:r>
              <a:rPr lang="en-US" sz="2000" b="1" dirty="0"/>
              <a:t>AI-driven attacks</a:t>
            </a:r>
            <a:r>
              <a:rPr lang="en-US" sz="2000" dirty="0"/>
              <a:t> exploiting vulnerabilities in cloud-native environments are increasingly feared by organizations[7].</a:t>
            </a:r>
          </a:p>
          <a:p>
            <a:pPr lvl="0"/>
            <a:r>
              <a:rPr lang="en-US" sz="2000" b="1" dirty="0"/>
              <a:t>Misconfigurations</a:t>
            </a:r>
            <a:r>
              <a:rPr lang="en-US" sz="2000" dirty="0"/>
              <a:t> (e.g., container images) contribute to a significant portion of </a:t>
            </a:r>
            <a:r>
              <a:rPr lang="en-US" sz="2000" b="1" dirty="0"/>
              <a:t>data breaches[9]</a:t>
            </a:r>
            <a:r>
              <a:rPr lang="en-US" sz="2000" dirty="0"/>
              <a:t>.</a:t>
            </a:r>
          </a:p>
          <a:p>
            <a:pPr lvl="0"/>
            <a:r>
              <a:rPr lang="en-US" sz="2000" dirty="0"/>
              <a:t>Existing </a:t>
            </a:r>
            <a:r>
              <a:rPr lang="en-US" sz="2000" b="1" dirty="0"/>
              <a:t>security frameworks</a:t>
            </a:r>
            <a:r>
              <a:rPr lang="en-US" sz="2000" dirty="0"/>
              <a:t> do not comprehensively cover the entire range of risks in cloud-native technologies[10].</a:t>
            </a:r>
          </a:p>
          <a:p>
            <a:pPr lvl="0"/>
            <a:r>
              <a:rPr lang="en-US" sz="2000" dirty="0"/>
              <a:t>Organizations rely on </a:t>
            </a:r>
            <a:r>
              <a:rPr lang="en-US" sz="2000" b="1" dirty="0"/>
              <a:t>outdated security practices</a:t>
            </a:r>
            <a:r>
              <a:rPr lang="en-US" sz="2000" dirty="0"/>
              <a:t>, leading to </a:t>
            </a:r>
            <a:r>
              <a:rPr lang="en-US" sz="2000" b="1" dirty="0"/>
              <a:t>security blind spots</a:t>
            </a:r>
            <a:r>
              <a:rPr lang="en-US" sz="2000" dirty="0"/>
              <a:t> and increased risks in complex ecosystems[6].</a:t>
            </a:r>
          </a:p>
        </p:txBody>
      </p:sp>
    </p:spTree>
    <p:extLst>
      <p:ext uri="{BB962C8B-B14F-4D97-AF65-F5344CB8AC3E}">
        <p14:creationId xmlns:p14="http://schemas.microsoft.com/office/powerpoint/2010/main" val="4241245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Research Aim and Objectives</a:t>
            </a:r>
          </a:p>
        </p:txBody>
      </p:sp>
      <p:sp>
        <p:nvSpPr>
          <p:cNvPr id="109" name="Google Shape;109;p1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18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Research Aim</a:t>
            </a:r>
            <a:endParaRPr sz="18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lvl="0"/>
            <a:r>
              <a:rPr lang="en-US" sz="2000" b="1" dirty="0"/>
              <a:t>Identify security risks</a:t>
            </a:r>
            <a:r>
              <a:rPr lang="en-US" sz="2000" dirty="0"/>
              <a:t> in cloud-native technologies.</a:t>
            </a:r>
          </a:p>
          <a:p>
            <a:pPr lvl="0"/>
            <a:r>
              <a:rPr lang="en-IN" sz="2000" b="1" dirty="0"/>
              <a:t>Examine AI-driven vulnerabilities</a:t>
            </a:r>
            <a:r>
              <a:rPr lang="en-IN" sz="2000" dirty="0"/>
              <a:t> in container environments.</a:t>
            </a:r>
          </a:p>
          <a:p>
            <a:pPr lvl="0"/>
            <a:r>
              <a:rPr lang="en-US" sz="2000" b="1" dirty="0"/>
              <a:t>Analyze misconfiguration impact</a:t>
            </a:r>
            <a:r>
              <a:rPr lang="en-US" sz="2000" dirty="0"/>
              <a:t> on data breaches.</a:t>
            </a:r>
          </a:p>
          <a:p>
            <a:pPr lvl="0"/>
            <a:r>
              <a:rPr lang="en-US" sz="2000" b="1" dirty="0"/>
              <a:t>Develop comprehensive security</a:t>
            </a:r>
            <a:r>
              <a:rPr lang="en-US" sz="2000" dirty="0"/>
              <a:t> frameworks for Kubernetes.</a:t>
            </a:r>
          </a:p>
          <a:p>
            <a:pPr lvl="0"/>
            <a:r>
              <a:rPr lang="en-US" sz="2000" b="1" dirty="0"/>
              <a:t>Evaluate outdated security</a:t>
            </a:r>
            <a:r>
              <a:rPr lang="en-US" sz="2000" dirty="0"/>
              <a:t> practices in cloud ecosystems.</a:t>
            </a:r>
          </a:p>
          <a:p>
            <a:pPr marL="0" lvl="0" indent="0" algn="l" rtl="0">
              <a:lnSpc>
                <a:spcPct val="150000"/>
              </a:lnSpc>
              <a:spcBef>
                <a:spcPts val="25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2000" b="1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0" lvl="0" indent="0" algn="l" rtl="0">
              <a:lnSpc>
                <a:spcPct val="150000"/>
              </a:lnSpc>
              <a:spcBef>
                <a:spcPts val="25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20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Research Objectives</a:t>
            </a:r>
            <a:endParaRPr sz="20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lvl="0"/>
            <a:r>
              <a:rPr lang="en-IN" sz="2000" b="1" dirty="0"/>
              <a:t>Assess cloud-native security</a:t>
            </a:r>
            <a:r>
              <a:rPr lang="en-IN" sz="2000" dirty="0"/>
              <a:t> vulnerabilities.</a:t>
            </a:r>
            <a:endParaRPr lang="en-US" sz="2000" dirty="0"/>
          </a:p>
          <a:p>
            <a:pPr lvl="0"/>
            <a:r>
              <a:rPr lang="en-IN" sz="2000" b="1" dirty="0"/>
              <a:t>Investigate AI-driven threats</a:t>
            </a:r>
            <a:r>
              <a:rPr lang="en-IN" sz="2000" dirty="0"/>
              <a:t>.</a:t>
            </a:r>
          </a:p>
          <a:p>
            <a:pPr lvl="0"/>
            <a:r>
              <a:rPr lang="en-IN" sz="2000" b="1" dirty="0" err="1"/>
              <a:t>Analyze</a:t>
            </a:r>
            <a:r>
              <a:rPr lang="en-IN" sz="2000" b="1" dirty="0"/>
              <a:t> misconfiguration effects</a:t>
            </a:r>
            <a:r>
              <a:rPr lang="en-IN" sz="2000" dirty="0"/>
              <a:t>.</a:t>
            </a:r>
          </a:p>
          <a:p>
            <a:pPr lvl="0"/>
            <a:r>
              <a:rPr lang="en-IN" sz="2000" b="1" dirty="0"/>
              <a:t>Design security frameworks</a:t>
            </a:r>
            <a:r>
              <a:rPr lang="en-IN" sz="2000" dirty="0"/>
              <a:t>.</a:t>
            </a:r>
          </a:p>
          <a:p>
            <a:pPr lvl="0"/>
            <a:r>
              <a:rPr lang="en-IN" sz="2000" b="1" dirty="0"/>
              <a:t>Evaluate current practices</a:t>
            </a:r>
            <a:r>
              <a:rPr lang="en-IN" sz="2000" dirty="0"/>
              <a:t>.</a:t>
            </a:r>
          </a:p>
          <a:p>
            <a:pPr marL="5080" indent="0">
              <a:lnSpc>
                <a:spcPct val="150000"/>
              </a:lnSpc>
              <a:spcBef>
                <a:spcPts val="255"/>
              </a:spcBef>
              <a:buSzPts val="1200"/>
              <a:buNone/>
            </a:pPr>
            <a:endParaRPr lang="en-US" sz="1200" b="1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0" lvl="0" indent="0" algn="l" rtl="0">
              <a:lnSpc>
                <a:spcPct val="150000"/>
              </a:lnSpc>
              <a:spcBef>
                <a:spcPts val="25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12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 dirty="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Literature Review </a:t>
            </a:r>
            <a:r>
              <a:rPr lang="en-US" dirty="0"/>
              <a:t>Themes</a:t>
            </a:r>
            <a:endParaRPr lang="en-US" sz="4400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5" name="Google Shape;115;p18"/>
          <p:cNvSpPr txBox="1">
            <a:spLocks noGrp="1"/>
          </p:cNvSpPr>
          <p:nvPr>
            <p:ph type="body" idx="1"/>
          </p:nvPr>
        </p:nvSpPr>
        <p:spPr>
          <a:xfrm>
            <a:off x="1362269" y="1147667"/>
            <a:ext cx="6913984" cy="49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IN" sz="2000" dirty="0"/>
              <a:t>Container security vulnerabilities[7].</a:t>
            </a:r>
          </a:p>
          <a:p>
            <a:pPr lvl="0"/>
            <a:r>
              <a:rPr lang="en-IN" sz="2000" dirty="0"/>
              <a:t>Kubernetes cluster misconfigurations[6]</a:t>
            </a:r>
            <a:endParaRPr lang="en-US" sz="2000" dirty="0"/>
          </a:p>
          <a:p>
            <a:pPr lvl="0"/>
            <a:r>
              <a:rPr lang="en-IN" sz="2000" dirty="0"/>
              <a:t>Runtime security risks[9].</a:t>
            </a:r>
            <a:endParaRPr lang="en-US" sz="2000" dirty="0"/>
          </a:p>
          <a:p>
            <a:pPr lvl="0"/>
            <a:r>
              <a:rPr lang="en-IN" sz="2000" dirty="0" err="1"/>
              <a:t>Microservices</a:t>
            </a:r>
            <a:r>
              <a:rPr lang="en-IN" sz="2000" dirty="0"/>
              <a:t> communication issues[5]</a:t>
            </a:r>
            <a:endParaRPr lang="en-US" sz="2000" dirty="0"/>
          </a:p>
          <a:p>
            <a:pPr lvl="0"/>
            <a:r>
              <a:rPr lang="en-IN" sz="2000" dirty="0"/>
              <a:t>API and authentication weaknesses[4]</a:t>
            </a:r>
            <a:endParaRPr lang="en-US" sz="2000" dirty="0"/>
          </a:p>
          <a:p>
            <a:pPr marL="0" lvl="0" indent="0" algn="l" rtl="0">
              <a:spcBef>
                <a:spcPts val="25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20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34" y="3195735"/>
            <a:ext cx="5546425" cy="299979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Research Gaps</a:t>
            </a:r>
            <a:endParaRPr lang="en-US" sz="4400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5" name="Google Shape;115;p18"/>
          <p:cNvSpPr txBox="1">
            <a:spLocks noGrp="1"/>
          </p:cNvSpPr>
          <p:nvPr>
            <p:ph type="body" idx="1"/>
          </p:nvPr>
        </p:nvSpPr>
        <p:spPr>
          <a:xfrm>
            <a:off x="1250302" y="1147667"/>
            <a:ext cx="7287208" cy="49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IN" sz="2000" dirty="0"/>
              <a:t>Lack comprehensive security framework[2].</a:t>
            </a:r>
          </a:p>
          <a:p>
            <a:pPr marL="114300" lvl="0" indent="0">
              <a:buNone/>
            </a:pPr>
            <a:endParaRPr lang="en-US" sz="2000" dirty="0"/>
          </a:p>
          <a:p>
            <a:pPr lvl="0"/>
            <a:r>
              <a:rPr lang="en-IN" sz="2000" dirty="0"/>
              <a:t>Unaddressed misconfiguration vulnerabilities[7].</a:t>
            </a:r>
          </a:p>
          <a:p>
            <a:pPr marL="114300" lvl="0" indent="0">
              <a:buNone/>
            </a:pPr>
            <a:endParaRPr lang="en-IN" sz="2000" dirty="0"/>
          </a:p>
          <a:p>
            <a:pPr lvl="0"/>
            <a:r>
              <a:rPr lang="en-IN" sz="2000" dirty="0"/>
              <a:t>Weak Kubernetes access control[9].</a:t>
            </a:r>
          </a:p>
          <a:p>
            <a:pPr marL="114300" lvl="0" indent="0">
              <a:buNone/>
            </a:pPr>
            <a:endParaRPr lang="en-IN" sz="2000" dirty="0"/>
          </a:p>
          <a:p>
            <a:pPr lvl="0"/>
            <a:r>
              <a:rPr lang="en-IN" sz="2000" dirty="0"/>
              <a:t>Limited API security research[12].</a:t>
            </a:r>
          </a:p>
          <a:p>
            <a:pPr marL="114300" lvl="0" indent="0">
              <a:buNone/>
            </a:pPr>
            <a:endParaRPr lang="en-IN" sz="2000" dirty="0"/>
          </a:p>
          <a:p>
            <a:pPr lvl="0"/>
            <a:r>
              <a:rPr lang="en-IN" sz="2000" dirty="0"/>
              <a:t>Insecure inter-service communication[11].</a:t>
            </a:r>
          </a:p>
        </p:txBody>
      </p:sp>
    </p:spTree>
    <p:extLst>
      <p:ext uri="{BB962C8B-B14F-4D97-AF65-F5344CB8AC3E}">
        <p14:creationId xmlns:p14="http://schemas.microsoft.com/office/powerpoint/2010/main" val="3153804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Research Design</a:t>
            </a:r>
            <a:endParaRPr lang="en-US" sz="4400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5" name="Google Shape;115;p18"/>
          <p:cNvSpPr txBox="1">
            <a:spLocks noGrp="1"/>
          </p:cNvSpPr>
          <p:nvPr>
            <p:ph type="body" idx="1"/>
          </p:nvPr>
        </p:nvSpPr>
        <p:spPr>
          <a:xfrm>
            <a:off x="149290" y="1147667"/>
            <a:ext cx="8892073" cy="49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2000" b="1" dirty="0"/>
              <a:t>Research Design</a:t>
            </a:r>
            <a:r>
              <a:rPr lang="en-US" sz="2000" dirty="0"/>
              <a:t>: Qualitative approach using secondary data analysis (literature, industry reports, and case studies).</a:t>
            </a:r>
          </a:p>
          <a:p>
            <a:pPr marL="114300" lvl="0" indent="0">
              <a:buNone/>
            </a:pPr>
            <a:endParaRPr lang="en-US" sz="2000" dirty="0"/>
          </a:p>
          <a:p>
            <a:pPr lvl="0"/>
            <a:r>
              <a:rPr lang="en-US" sz="2000" b="1" dirty="0"/>
              <a:t>Literature Review</a:t>
            </a:r>
            <a:r>
              <a:rPr lang="en-US" sz="2000" dirty="0"/>
              <a:t>: In-depth analysis of academic journals and industry reports to gather knowledge on cloud-native security.</a:t>
            </a:r>
          </a:p>
          <a:p>
            <a:pPr marL="114300" lvl="0" indent="0">
              <a:buNone/>
            </a:pPr>
            <a:endParaRPr lang="en-US" sz="2000" dirty="0"/>
          </a:p>
          <a:p>
            <a:pPr lvl="0"/>
            <a:r>
              <a:rPr lang="en-US" sz="2000" b="1" dirty="0"/>
              <a:t>Industry Reports</a:t>
            </a:r>
            <a:r>
              <a:rPr lang="en-US" sz="2000" dirty="0"/>
              <a:t>: Analysis of reports by </a:t>
            </a:r>
            <a:r>
              <a:rPr lang="en-US" sz="2000" b="1" dirty="0"/>
              <a:t>Fortinet</a:t>
            </a:r>
            <a:r>
              <a:rPr lang="en-US" sz="2000" dirty="0"/>
              <a:t> and </a:t>
            </a:r>
            <a:r>
              <a:rPr lang="en-US" sz="2000" b="1" dirty="0"/>
              <a:t>Cloud Security Alliance</a:t>
            </a:r>
            <a:r>
              <a:rPr lang="en-US" sz="2000" dirty="0"/>
              <a:t> to examine security breach cases[12].</a:t>
            </a:r>
          </a:p>
          <a:p>
            <a:pPr marL="114300" lvl="0" indent="0">
              <a:buNone/>
            </a:pPr>
            <a:endParaRPr lang="en-US" sz="2000" dirty="0"/>
          </a:p>
          <a:p>
            <a:pPr lvl="0"/>
            <a:r>
              <a:rPr lang="en-US" sz="2000" b="1" dirty="0"/>
              <a:t>Data Analysis Techniques</a:t>
            </a:r>
            <a:r>
              <a:rPr lang="en-US" sz="2000" dirty="0"/>
              <a:t>: Focused on synthesizing literature and findings to determine key weaknesses in cloud-native setups.</a:t>
            </a:r>
          </a:p>
          <a:p>
            <a:pPr marL="114300" lvl="0" indent="0">
              <a:buNone/>
            </a:pPr>
            <a:endParaRPr lang="en-US" sz="2000" dirty="0"/>
          </a:p>
          <a:p>
            <a:pPr lvl="0"/>
            <a:r>
              <a:rPr lang="en-US" sz="2000" b="1" dirty="0"/>
              <a:t>Goals</a:t>
            </a:r>
            <a:r>
              <a:rPr lang="en-US" sz="2000" dirty="0"/>
              <a:t>: Assess the effectiveness of current </a:t>
            </a:r>
            <a:r>
              <a:rPr lang="en-US" sz="2000" b="1" dirty="0"/>
              <a:t>security frameworks</a:t>
            </a:r>
            <a:r>
              <a:rPr lang="en-US" sz="2000" dirty="0"/>
              <a:t>, identify weaknesses, and propose </a:t>
            </a:r>
            <a:r>
              <a:rPr lang="en-US" sz="2000" b="1" dirty="0"/>
              <a:t>mitigation measures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6235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Research Methodology</a:t>
            </a:r>
          </a:p>
        </p:txBody>
      </p:sp>
      <p:sp>
        <p:nvSpPr>
          <p:cNvPr id="121" name="Google Shape;121;p19"/>
          <p:cNvSpPr txBox="1">
            <a:spLocks noGrp="1"/>
          </p:cNvSpPr>
          <p:nvPr>
            <p:ph type="body" idx="1"/>
          </p:nvPr>
        </p:nvSpPr>
        <p:spPr>
          <a:xfrm>
            <a:off x="457200" y="1278294"/>
            <a:ext cx="8229600" cy="48478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2000" b="1" dirty="0"/>
              <a:t>Research Design</a:t>
            </a:r>
            <a:r>
              <a:rPr lang="en-US" sz="2000" dirty="0"/>
              <a:t>: Qualitative approach using secondary data analysis.</a:t>
            </a:r>
          </a:p>
          <a:p>
            <a:pPr lvl="0"/>
            <a:r>
              <a:rPr lang="en-US" sz="2000" b="1" dirty="0"/>
              <a:t>Literature Review</a:t>
            </a:r>
            <a:r>
              <a:rPr lang="en-US" sz="2000" dirty="0"/>
              <a:t>: Analyze journals and reports on cloud-native security.</a:t>
            </a:r>
          </a:p>
          <a:p>
            <a:pPr lvl="0"/>
            <a:r>
              <a:rPr lang="en-US" sz="2000" b="1" dirty="0"/>
              <a:t>Industry Reports</a:t>
            </a:r>
            <a:r>
              <a:rPr lang="en-US" sz="2000" dirty="0"/>
              <a:t>: Examine breach cases and deployment examples.</a:t>
            </a:r>
          </a:p>
          <a:p>
            <a:pPr lvl="0"/>
            <a:r>
              <a:rPr lang="en-US" sz="2000" b="1" dirty="0"/>
              <a:t>Deployments</a:t>
            </a:r>
            <a:r>
              <a:rPr lang="en-US" sz="2000" dirty="0"/>
              <a:t>: Study real-world implementations of cloud-native technologies.</a:t>
            </a:r>
          </a:p>
          <a:p>
            <a:pPr lvl="0"/>
            <a:r>
              <a:rPr lang="en-US" sz="2000" b="1" dirty="0"/>
              <a:t>Data Analysis</a:t>
            </a:r>
            <a:r>
              <a:rPr lang="en-US" sz="2000" dirty="0"/>
              <a:t>: Synthesize findings to identify security vulnerabilities.</a:t>
            </a:r>
          </a:p>
          <a:p>
            <a:pPr marL="114300" lvl="0" indent="0" algn="ctr">
              <a:buNone/>
            </a:pPr>
            <a:r>
              <a:rPr lang="en-US" sz="3000" b="1" dirty="0"/>
              <a:t>Research Material and Tools </a:t>
            </a:r>
          </a:p>
          <a:p>
            <a:pPr lvl="0"/>
            <a:r>
              <a:rPr lang="en-US" sz="2000" b="1" dirty="0"/>
              <a:t>Academic Journals</a:t>
            </a:r>
            <a:r>
              <a:rPr lang="en-US" sz="2000" dirty="0"/>
              <a:t>: Use peer-reviewed journals on cloud-native security.</a:t>
            </a:r>
          </a:p>
          <a:p>
            <a:pPr lvl="0"/>
            <a:r>
              <a:rPr lang="en-US" sz="2000" b="1" dirty="0"/>
              <a:t>Industry Reports</a:t>
            </a:r>
            <a:r>
              <a:rPr lang="en-US" sz="2000" dirty="0"/>
              <a:t>: Analyze reports from Fortinet and Cloud Security Alliance.</a:t>
            </a:r>
          </a:p>
          <a:p>
            <a:pPr lvl="0"/>
            <a:r>
              <a:rPr lang="en-US" sz="2000" b="1" dirty="0"/>
              <a:t>Cloud Platforms</a:t>
            </a:r>
            <a:r>
              <a:rPr lang="en-US" sz="2000" dirty="0"/>
              <a:t>: AWS, Azure, Google Cloud for case studies.</a:t>
            </a:r>
          </a:p>
          <a:p>
            <a:pPr lvl="0"/>
            <a:r>
              <a:rPr lang="en-US" sz="2000" b="1" dirty="0"/>
              <a:t>Security Tools</a:t>
            </a:r>
            <a:r>
              <a:rPr lang="en-US" sz="2000" dirty="0"/>
              <a:t>: </a:t>
            </a:r>
            <a:r>
              <a:rPr lang="en-US" sz="2000" dirty="0" err="1"/>
              <a:t>Zscaler</a:t>
            </a:r>
            <a:r>
              <a:rPr lang="en-US" sz="2000" dirty="0"/>
              <a:t>, Palo Alto Networks for analysis.</a:t>
            </a:r>
          </a:p>
          <a:p>
            <a:pPr lvl="0"/>
            <a:r>
              <a:rPr lang="en-US" sz="2000" b="1" dirty="0"/>
              <a:t>Data Analysis Tools</a:t>
            </a:r>
            <a:r>
              <a:rPr lang="en-US" sz="2000" dirty="0"/>
              <a:t>: </a:t>
            </a:r>
            <a:r>
              <a:rPr lang="en-US" sz="2000" dirty="0" err="1"/>
              <a:t>NVivo</a:t>
            </a:r>
            <a:r>
              <a:rPr lang="en-US" sz="2000" dirty="0"/>
              <a:t>, Excel for data synthesis and analysis.</a:t>
            </a:r>
          </a:p>
          <a:p>
            <a:pPr marL="0" lvl="0" indent="0" algn="ctr" rtl="0">
              <a:lnSpc>
                <a:spcPct val="150000"/>
              </a:lnSpc>
              <a:spcBef>
                <a:spcPts val="230"/>
              </a:spcBef>
              <a:spcAft>
                <a:spcPts val="0"/>
              </a:spcAft>
              <a:buClr>
                <a:schemeClr val="dk1"/>
              </a:buClr>
              <a:buSzPts val="1150"/>
              <a:buNone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Poppins" panose="0000050000000000000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8E940-47B7-5E6D-E745-6F22A14EC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dirty="0"/>
              <a:t>Research Material and Tools </a:t>
            </a:r>
            <a:br>
              <a:rPr lang="en-US" sz="4400" b="1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84346C-0F23-FE97-D5DA-7705C69C6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sz="3200" b="1" dirty="0"/>
              <a:t>Academic Journals</a:t>
            </a:r>
            <a:r>
              <a:rPr lang="en-US" sz="3200" dirty="0"/>
              <a:t>: Use peer-reviewed journals on cloud-native security.</a:t>
            </a:r>
          </a:p>
          <a:p>
            <a:pPr lvl="0"/>
            <a:r>
              <a:rPr lang="en-US" sz="3200" b="1" dirty="0"/>
              <a:t>Industry Reports</a:t>
            </a:r>
            <a:r>
              <a:rPr lang="en-US" sz="3200" dirty="0"/>
              <a:t>: Analyze reports from Fortinet and Cloud Security Alliance.</a:t>
            </a:r>
          </a:p>
          <a:p>
            <a:pPr lvl="0"/>
            <a:r>
              <a:rPr lang="en-US" sz="3200" b="1" dirty="0"/>
              <a:t>Cloud Platforms</a:t>
            </a:r>
            <a:r>
              <a:rPr lang="en-US" sz="3200" dirty="0"/>
              <a:t>: AWS, Azure, Google Cloud for case studies.</a:t>
            </a:r>
          </a:p>
          <a:p>
            <a:pPr lvl="0"/>
            <a:r>
              <a:rPr lang="en-US" sz="3200" b="1" dirty="0"/>
              <a:t>Security Tools</a:t>
            </a:r>
            <a:r>
              <a:rPr lang="en-US" sz="3200" dirty="0"/>
              <a:t>: Zscaler, Palo Alto Networks for analysis.</a:t>
            </a:r>
          </a:p>
          <a:p>
            <a:pPr lvl="0"/>
            <a:r>
              <a:rPr lang="en-US" sz="3200" b="1" dirty="0"/>
              <a:t>Data Analysis Tools</a:t>
            </a:r>
            <a:r>
              <a:rPr lang="en-US" sz="3200" dirty="0"/>
              <a:t>: NVivo, Excel for data synthesis and analysis.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062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Expected Outcome</a:t>
            </a:r>
            <a:r>
              <a:rPr lang="en-US" sz="4400" dirty="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s</a:t>
            </a:r>
          </a:p>
        </p:txBody>
      </p:sp>
      <p:sp>
        <p:nvSpPr>
          <p:cNvPr id="127" name="Google Shape;127;p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2400" dirty="0"/>
              <a:t>Increased detection of threat [9]</a:t>
            </a:r>
          </a:p>
          <a:p>
            <a:pPr lvl="0"/>
            <a:r>
              <a:rPr lang="en-US" sz="2400" dirty="0"/>
              <a:t>Fewer CTI false positives</a:t>
            </a:r>
          </a:p>
          <a:p>
            <a:pPr lvl="0"/>
            <a:r>
              <a:rPr lang="en-US" sz="2400" dirty="0"/>
              <a:t>Emerging threat predictive insight has been made [11]</a:t>
            </a:r>
          </a:p>
          <a:p>
            <a:pPr lvl="0"/>
            <a:r>
              <a:rPr lang="en-US" sz="2400" dirty="0"/>
              <a:t>Quickened SOC triage [18]</a:t>
            </a:r>
          </a:p>
          <a:p>
            <a:pPr lvl="0"/>
            <a:r>
              <a:rPr lang="en-US" sz="2400" dirty="0"/>
              <a:t>Reduced analyst workload</a:t>
            </a:r>
          </a:p>
          <a:p>
            <a:pPr lvl="0"/>
            <a:r>
              <a:rPr lang="en-US" sz="2400" dirty="0"/>
              <a:t>Evidence of better automation of CTI</a:t>
            </a:r>
          </a:p>
          <a:p>
            <a:pPr lvl="0"/>
            <a:r>
              <a:rPr lang="en-US" sz="2400" dirty="0"/>
              <a:t>Effective operational and academic influence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/>
              <a:t>Project Planning and Resources</a:t>
            </a:r>
          </a:p>
        </p:txBody>
      </p:sp>
      <p:sp>
        <p:nvSpPr>
          <p:cNvPr id="133" name="Google Shape;133;p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spcBef>
                <a:spcPts val="0"/>
              </a:spcBef>
              <a:buClr>
                <a:schemeClr val="dk1"/>
              </a:buClr>
              <a:buSzPts val="1100"/>
              <a:buNone/>
            </a:pPr>
            <a:r>
              <a:rPr lang="en-US" sz="16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Resources Needed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342900" lvl="0" indent="-349250">
              <a:spcBef>
                <a:spcPts val="220"/>
              </a:spcBef>
              <a:buSzPts val="1200"/>
              <a:buFont typeface="Poppins" panose="00000500000000000000"/>
              <a:buChar char="•"/>
            </a:pPr>
            <a:r>
              <a:rPr lang="en-US" sz="16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Research Databases and Reports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742950" lvl="1" indent="-292100">
              <a:spcBef>
                <a:spcPts val="220"/>
              </a:spcBef>
              <a:buSzPts val="1200"/>
              <a:buFont typeface="Poppins" panose="00000500000000000000"/>
              <a:buChar char="–"/>
            </a:pP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Academic papers The use of IEEE </a:t>
            </a:r>
            <a:r>
              <a:rPr lang="en-US" sz="1600" dirty="0" err="1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Xplore</a:t>
            </a: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, </a:t>
            </a:r>
            <a:r>
              <a:rPr lang="en-US" sz="1600" dirty="0" err="1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SpringerLink</a:t>
            </a: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 and CNCF.</a:t>
            </a:r>
          </a:p>
          <a:p>
            <a:pPr marL="342900" lvl="0" indent="-349250">
              <a:spcBef>
                <a:spcPts val="220"/>
              </a:spcBef>
              <a:buSzPts val="1200"/>
              <a:buFont typeface="Poppins" panose="00000500000000000000"/>
              <a:buChar char="•"/>
            </a:pPr>
            <a:r>
              <a:rPr lang="en-US" sz="16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Software Tools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742950" lvl="1" indent="-292100">
              <a:spcBef>
                <a:spcPts val="220"/>
              </a:spcBef>
              <a:buSzPts val="1200"/>
              <a:buFont typeface="Poppins" panose="00000500000000000000"/>
              <a:buChar char="–"/>
            </a:pP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Web Development: React.js or WordPress to develop the interactive site.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342900" lvl="0" indent="-349250">
              <a:spcBef>
                <a:spcPts val="220"/>
              </a:spcBef>
              <a:buSzPts val="1200"/>
              <a:buFont typeface="Poppins" panose="00000500000000000000"/>
              <a:buChar char="•"/>
            </a:pPr>
            <a:r>
              <a:rPr lang="en-US" sz="16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Security Documentation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742950" lvl="1" indent="-292100">
              <a:spcBef>
                <a:spcPts val="220"/>
              </a:spcBef>
              <a:buSzPts val="1200"/>
            </a:pPr>
            <a:r>
              <a:rPr lang="en-US" sz="1600" b="1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Breach Reports</a:t>
            </a:r>
            <a:r>
              <a:rPr lang="en-US" sz="1600" dirty="0"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: </a:t>
            </a: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Publicly available documents on breach analysis are accessible to </a:t>
            </a:r>
            <a:r>
              <a:rPr lang="en-US" sz="1600" dirty="0" err="1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analyse</a:t>
            </a:r>
            <a:r>
              <a:rPr lang="en-US" sz="1600" dirty="0">
                <a:solidFill>
                  <a:srgbClr val="111111"/>
                </a:solidFill>
                <a:latin typeface="Poppins" panose="00000500000000000000"/>
                <a:ea typeface="Poppins" panose="00000500000000000000"/>
                <a:cs typeface="Poppins" panose="00000500000000000000"/>
                <a:sym typeface="Poppins" panose="00000500000000000000"/>
              </a:rPr>
              <a:t> actual security failures in practice.</a:t>
            </a:r>
            <a:endParaRPr lang="en-US" sz="16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pPr marL="914400" lvl="2" indent="0">
              <a:spcBef>
                <a:spcPts val="220"/>
              </a:spcBef>
              <a:buClr>
                <a:schemeClr val="dk1"/>
              </a:buClr>
              <a:buSzPts val="1100"/>
              <a:buNone/>
            </a:pPr>
            <a:endParaRPr lang="en-US" sz="1200" dirty="0">
              <a:latin typeface="Poppins" panose="00000500000000000000"/>
              <a:ea typeface="Poppins" panose="00000500000000000000"/>
              <a:cs typeface="Poppins" panose="00000500000000000000"/>
              <a:sym typeface="Poppins" panose="00000500000000000000"/>
            </a:endParaRPr>
          </a:p>
          <a:p>
            <a:endParaRPr lang="en-US" sz="1800" dirty="0">
              <a:ea typeface="+mn-lt"/>
              <a:cs typeface="+mn-lt"/>
            </a:endParaRPr>
          </a:p>
          <a:p>
            <a:pPr marL="50800" indent="0">
              <a:buNone/>
            </a:pPr>
            <a:endParaRPr lang="en-US" sz="1800" dirty="0">
              <a:ea typeface="+mn-lt"/>
              <a:cs typeface="+mn-lt"/>
            </a:endParaRPr>
          </a:p>
        </p:txBody>
      </p:sp>
      <p:pic>
        <p:nvPicPr>
          <p:cNvPr id="134" name="Google Shape;134;p2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/>
          <a:srcRect/>
          <a:stretch>
            <a:fillRect/>
          </a:stretch>
        </p:blipFill>
        <p:spPr>
          <a:xfrm>
            <a:off x="4648200" y="2725276"/>
            <a:ext cx="4038600" cy="22758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dirty="0"/>
              <a:t>Conclusion</a:t>
            </a:r>
            <a:endParaRPr lang="en-US" sz="4400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40" name="Google Shape;140;p2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/>
            <a:r>
              <a:rPr lang="en-US" sz="2000" dirty="0"/>
              <a:t>The research aims to improve </a:t>
            </a:r>
            <a:r>
              <a:rPr lang="en-US" sz="2000" b="1" dirty="0"/>
              <a:t>cloud-native security practices</a:t>
            </a:r>
            <a:r>
              <a:rPr lang="en-US" sz="2000" dirty="0"/>
              <a:t> by analyzing </a:t>
            </a:r>
            <a:r>
              <a:rPr lang="en-US" sz="2000" b="1" dirty="0"/>
              <a:t>secondary data</a:t>
            </a:r>
            <a:r>
              <a:rPr lang="en-US" sz="2000" dirty="0"/>
              <a:t> and </a:t>
            </a:r>
            <a:r>
              <a:rPr lang="en-US" sz="2000" b="1" dirty="0"/>
              <a:t>industry reports</a:t>
            </a:r>
            <a:r>
              <a:rPr lang="en-US" sz="2000" dirty="0"/>
              <a:t>.</a:t>
            </a:r>
          </a:p>
          <a:p>
            <a:pPr lvl="0"/>
            <a:r>
              <a:rPr lang="en-US" sz="2000" b="1" dirty="0"/>
              <a:t>Actionable insights</a:t>
            </a:r>
            <a:r>
              <a:rPr lang="en-US" sz="2000" dirty="0"/>
              <a:t> will be provided to businesses for strengthening their security frameworks.</a:t>
            </a:r>
          </a:p>
          <a:p>
            <a:pPr lvl="0"/>
            <a:r>
              <a:rPr lang="en-US" sz="2000" dirty="0"/>
              <a:t>The study will </a:t>
            </a:r>
            <a:r>
              <a:rPr lang="en-US" sz="2000" b="1" dirty="0"/>
              <a:t>broadly impact the cybersecurity industry</a:t>
            </a:r>
            <a:r>
              <a:rPr lang="en-US" sz="2000" dirty="0"/>
              <a:t>, addressing current security threats and vulnerabilities.</a:t>
            </a:r>
          </a:p>
          <a:p>
            <a:pPr lvl="0"/>
            <a:r>
              <a:rPr lang="en-US" sz="2000" b="1" dirty="0"/>
              <a:t>Limitations</a:t>
            </a:r>
            <a:r>
              <a:rPr lang="en-US" sz="2000" dirty="0"/>
              <a:t> include the reliance on secondary data, which may not be </a:t>
            </a:r>
            <a:r>
              <a:rPr lang="en-US" sz="2000" b="1" dirty="0"/>
              <a:t>up-to-date</a:t>
            </a:r>
            <a:r>
              <a:rPr lang="en-US" sz="2000" dirty="0"/>
              <a:t> or include </a:t>
            </a:r>
            <a:r>
              <a:rPr lang="en-US" sz="2000" b="1" dirty="0"/>
              <a:t>sensitive</a:t>
            </a:r>
            <a:r>
              <a:rPr lang="en-US" sz="2000" dirty="0"/>
              <a:t> information, potentially limiting the depth and rigor of the analysis.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Poppins" panose="0000050000000000000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</a:pPr>
            <a:r>
              <a:rPr lang="en-US" sz="4400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References</a:t>
            </a:r>
          </a:p>
        </p:txBody>
      </p:sp>
      <p:sp>
        <p:nvSpPr>
          <p:cNvPr id="2" name="Text Placeholder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233265" y="1321765"/>
            <a:ext cx="8910735" cy="51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A. S. </a:t>
            </a:r>
            <a:r>
              <a:rPr lang="en-IN" sz="1100" dirty="0" err="1">
                <a:latin typeface="+mj-lt"/>
              </a:rPr>
              <a:t>Pawar</a:t>
            </a:r>
            <a:r>
              <a:rPr lang="en-IN" sz="1100" dirty="0">
                <a:latin typeface="+mj-lt"/>
              </a:rPr>
              <a:t>, “Cloud‑native security: A review of modern approaches,” </a:t>
            </a:r>
            <a:r>
              <a:rPr lang="en-IN" sz="1100" i="1" dirty="0">
                <a:latin typeface="+mj-lt"/>
              </a:rPr>
              <a:t>Int. J. Sci. Res. Eng. Trends</a:t>
            </a:r>
            <a:r>
              <a:rPr lang="en-IN" sz="1100" dirty="0">
                <a:latin typeface="+mj-lt"/>
              </a:rPr>
              <a:t>, vol. 11, no. 2, pp. 1703–1711, Mar.–Apr. 2025.​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Z. </a:t>
            </a:r>
            <a:r>
              <a:rPr lang="en-IN" sz="1100" dirty="0" err="1">
                <a:latin typeface="+mj-lt"/>
              </a:rPr>
              <a:t>Morić</a:t>
            </a:r>
            <a:r>
              <a:rPr lang="en-IN" sz="1100" dirty="0">
                <a:latin typeface="+mj-lt"/>
              </a:rPr>
              <a:t>, A. Imran, A. </a:t>
            </a:r>
            <a:r>
              <a:rPr lang="en-IN" sz="1100" dirty="0" err="1">
                <a:latin typeface="+mj-lt"/>
              </a:rPr>
              <a:t>Alharbi</a:t>
            </a:r>
            <a:r>
              <a:rPr lang="en-IN" sz="1100" dirty="0">
                <a:latin typeface="+mj-lt"/>
              </a:rPr>
              <a:t>, and A. </a:t>
            </a:r>
            <a:r>
              <a:rPr lang="en-IN" sz="1100" dirty="0" err="1">
                <a:latin typeface="+mj-lt"/>
              </a:rPr>
              <a:t>Alqahtani</a:t>
            </a:r>
            <a:r>
              <a:rPr lang="en-IN" sz="1100" dirty="0">
                <a:latin typeface="+mj-lt"/>
              </a:rPr>
              <a:t>, “The role of container security in application development,” </a:t>
            </a:r>
            <a:r>
              <a:rPr lang="en-IN" sz="1100" i="1" dirty="0">
                <a:latin typeface="+mj-lt"/>
              </a:rPr>
              <a:t>Edelweiss Applied Science and Technology</a:t>
            </a:r>
            <a:r>
              <a:rPr lang="en-IN" sz="1100" dirty="0">
                <a:latin typeface="+mj-lt"/>
              </a:rPr>
              <a:t>, vol. 9, no. 1, pp. 1243–1261, 2025, </a:t>
            </a:r>
            <a:r>
              <a:rPr lang="en-IN" sz="1100" dirty="0" err="1">
                <a:latin typeface="+mj-lt"/>
              </a:rPr>
              <a:t>doi</a:t>
            </a:r>
            <a:r>
              <a:rPr lang="en-IN" sz="1100" dirty="0">
                <a:latin typeface="+mj-lt"/>
              </a:rPr>
              <a:t>: 10.55214/EAST.2025.9.1.1243.​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C. Wang </a:t>
            </a:r>
            <a:r>
              <a:rPr lang="en-IN" sz="1100" i="1" dirty="0">
                <a:latin typeface="+mj-lt"/>
              </a:rPr>
              <a:t>et al</a:t>
            </a:r>
            <a:r>
              <a:rPr lang="en-IN" sz="1100" dirty="0">
                <a:latin typeface="+mj-lt"/>
              </a:rPr>
              <a:t>., “Exposing security weaknesses of Kubernetes control plane interfaces,” </a:t>
            </a:r>
            <a:r>
              <a:rPr lang="en-IN" sz="1100" i="1" dirty="0">
                <a:latin typeface="+mj-lt"/>
              </a:rPr>
              <a:t>Computers &amp; Security</a:t>
            </a:r>
            <a:r>
              <a:rPr lang="en-IN" sz="1100" dirty="0">
                <a:latin typeface="+mj-lt"/>
              </a:rPr>
              <a:t>, vol. 143, art. 103726, 2025, </a:t>
            </a:r>
            <a:r>
              <a:rPr lang="en-IN" sz="1100" dirty="0" err="1">
                <a:latin typeface="+mj-lt"/>
              </a:rPr>
              <a:t>doi</a:t>
            </a:r>
            <a:r>
              <a:rPr lang="en-IN" sz="1100" dirty="0">
                <a:latin typeface="+mj-lt"/>
              </a:rPr>
              <a:t>: 10.1016/j.cose.2025.103726.​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Q. Chen </a:t>
            </a:r>
            <a:r>
              <a:rPr lang="en-IN" sz="1100" i="1" dirty="0">
                <a:latin typeface="+mj-lt"/>
              </a:rPr>
              <a:t>et al</a:t>
            </a:r>
            <a:r>
              <a:rPr lang="en-IN" sz="1100" dirty="0">
                <a:latin typeface="+mj-lt"/>
              </a:rPr>
              <a:t>., “</a:t>
            </a:r>
            <a:r>
              <a:rPr lang="en-IN" sz="1100" dirty="0" err="1">
                <a:latin typeface="+mj-lt"/>
              </a:rPr>
              <a:t>ShadowKube</a:t>
            </a:r>
            <a:r>
              <a:rPr lang="en-IN" sz="1100" dirty="0">
                <a:latin typeface="+mj-lt"/>
              </a:rPr>
              <a:t>: Enhancing Kubernetes security with </a:t>
            </a:r>
            <a:r>
              <a:rPr lang="en-IN" sz="1100" dirty="0" err="1">
                <a:latin typeface="+mj-lt"/>
              </a:rPr>
              <a:t>behavioral</a:t>
            </a:r>
            <a:r>
              <a:rPr lang="en-IN" sz="1100" dirty="0">
                <a:latin typeface="+mj-lt"/>
              </a:rPr>
              <a:t> monitoring and honeypot integration,” </a:t>
            </a:r>
            <a:r>
              <a:rPr lang="en-IN" sz="1100" i="1" dirty="0">
                <a:latin typeface="+mj-lt"/>
              </a:rPr>
              <a:t>Cybersecurity</a:t>
            </a:r>
            <a:r>
              <a:rPr lang="en-IN" sz="1100" dirty="0">
                <a:latin typeface="+mj-lt"/>
              </a:rPr>
              <a:t>, vol. 8, art. 63, 2025, </a:t>
            </a:r>
            <a:r>
              <a:rPr lang="en-IN" sz="1100" dirty="0" err="1">
                <a:latin typeface="+mj-lt"/>
              </a:rPr>
              <a:t>doi</a:t>
            </a:r>
            <a:r>
              <a:rPr lang="en-IN" sz="1100" dirty="0">
                <a:latin typeface="+mj-lt"/>
              </a:rPr>
              <a:t>: 10.1186/s42400‑025‑00372‑7.​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I. </a:t>
            </a:r>
            <a:r>
              <a:rPr lang="en-IN" sz="1100" dirty="0" err="1">
                <a:latin typeface="+mj-lt"/>
              </a:rPr>
              <a:t>Andrushchak</a:t>
            </a:r>
            <a:r>
              <a:rPr lang="en-IN" sz="1100" dirty="0">
                <a:latin typeface="+mj-lt"/>
              </a:rPr>
              <a:t>, V. </a:t>
            </a:r>
            <a:r>
              <a:rPr lang="en-IN" sz="1100" dirty="0" err="1">
                <a:latin typeface="+mj-lt"/>
              </a:rPr>
              <a:t>Kosheliuk</a:t>
            </a:r>
            <a:r>
              <a:rPr lang="en-IN" sz="1100" dirty="0">
                <a:latin typeface="+mj-lt"/>
              </a:rPr>
              <a:t>, and D. </a:t>
            </a:r>
            <a:r>
              <a:rPr lang="en-IN" sz="1100" dirty="0" err="1">
                <a:latin typeface="+mj-lt"/>
              </a:rPr>
              <a:t>Yasashnyi</a:t>
            </a:r>
            <a:r>
              <a:rPr lang="en-IN" sz="1100" dirty="0">
                <a:latin typeface="+mj-lt"/>
              </a:rPr>
              <a:t>, “Improving container security with honeypot deployment,” </a:t>
            </a:r>
            <a:r>
              <a:rPr lang="en-IN" sz="1100" i="1" dirty="0">
                <a:latin typeface="+mj-lt"/>
              </a:rPr>
              <a:t>Int. Sci. J. Engineering &amp; Agriculture</a:t>
            </a:r>
            <a:r>
              <a:rPr lang="en-IN" sz="1100" dirty="0">
                <a:latin typeface="+mj-lt"/>
              </a:rPr>
              <a:t>, vol. 4, no. 3, pp. 15–26, 2025, </a:t>
            </a:r>
            <a:r>
              <a:rPr lang="en-IN" sz="1100" dirty="0" err="1">
                <a:latin typeface="+mj-lt"/>
              </a:rPr>
              <a:t>doi</a:t>
            </a:r>
            <a:r>
              <a:rPr lang="en-IN" sz="1100" dirty="0">
                <a:latin typeface="+mj-lt"/>
              </a:rPr>
              <a:t>: 10.46299/j.isjea.2025.4.3.15.​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B. S. Mitchell, S. </a:t>
            </a:r>
            <a:r>
              <a:rPr lang="en-IN" sz="1100" dirty="0" err="1">
                <a:latin typeface="+mj-lt"/>
              </a:rPr>
              <a:t>Mancoridis</a:t>
            </a:r>
            <a:r>
              <a:rPr lang="en-IN" sz="1100" dirty="0">
                <a:latin typeface="+mj-lt"/>
              </a:rPr>
              <a:t>, and J. </a:t>
            </a:r>
            <a:r>
              <a:rPr lang="en-IN" sz="1100" dirty="0" err="1">
                <a:latin typeface="+mj-lt"/>
              </a:rPr>
              <a:t>Kashyap</a:t>
            </a:r>
            <a:r>
              <a:rPr lang="en-IN" sz="1100" dirty="0">
                <a:latin typeface="+mj-lt"/>
              </a:rPr>
              <a:t>, “On the automatic identification of misconfiguration errors in cloud native systems,” in </a:t>
            </a:r>
            <a:r>
              <a:rPr lang="en-IN" sz="1100" i="1" dirty="0">
                <a:latin typeface="+mj-lt"/>
              </a:rPr>
              <a:t>Proc. 7th Int. Conf. Artificial Intelligence in Cloud Computing (AICCC 2024)</a:t>
            </a:r>
            <a:r>
              <a:rPr lang="en-IN" sz="1100" dirty="0">
                <a:latin typeface="+mj-lt"/>
              </a:rPr>
              <a:t>, Tokyo, Japan, 2024, pp. 539–548.​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M. van </a:t>
            </a:r>
            <a:r>
              <a:rPr lang="en-IN" sz="1100" dirty="0" err="1">
                <a:latin typeface="+mj-lt"/>
              </a:rPr>
              <a:t>Haren</a:t>
            </a:r>
            <a:r>
              <a:rPr lang="en-IN" sz="1100" dirty="0">
                <a:latin typeface="+mj-lt"/>
              </a:rPr>
              <a:t>, “Identification and prevention of lateral movement in Kubernetes,” M.S. thesis, Dept. </a:t>
            </a:r>
            <a:r>
              <a:rPr lang="en-IN" sz="1100" dirty="0" err="1">
                <a:latin typeface="+mj-lt"/>
              </a:rPr>
              <a:t>Comput</a:t>
            </a:r>
            <a:r>
              <a:rPr lang="en-IN" sz="1100" dirty="0">
                <a:latin typeface="+mj-lt"/>
              </a:rPr>
              <a:t>. Sci., </a:t>
            </a:r>
            <a:r>
              <a:rPr lang="en-IN" sz="1100" dirty="0" err="1">
                <a:latin typeface="+mj-lt"/>
              </a:rPr>
              <a:t>Radboud</a:t>
            </a:r>
            <a:r>
              <a:rPr lang="en-IN" sz="1100" dirty="0">
                <a:latin typeface="+mj-lt"/>
              </a:rPr>
              <a:t> Univ., Nijmegen, The Netherlands, 2024.​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Palo Alto Networks, </a:t>
            </a:r>
            <a:r>
              <a:rPr lang="en-IN" sz="1100" i="1" dirty="0">
                <a:latin typeface="+mj-lt"/>
              </a:rPr>
              <a:t>The State of Cloud‑Native Security 2024 Report</a:t>
            </a:r>
            <a:r>
              <a:rPr lang="en-IN" sz="1100" dirty="0">
                <a:latin typeface="+mj-lt"/>
              </a:rPr>
              <a:t>. Santa Clara, CA, USA: Palo Alto Networks, 2024. [Online]. Available: </a:t>
            </a:r>
            <a:r>
              <a:rPr lang="en-IN" sz="1100" b="1" dirty="0">
                <a:latin typeface="+mj-lt"/>
                <a:hlinkClick r:id="rId3"/>
              </a:rPr>
              <a:t>https://www.paloaltonetworks.com/resources/reports/cloud-native-security-survey-2024.</a:t>
            </a:r>
            <a:r>
              <a:rPr lang="en-IN" sz="1100" dirty="0">
                <a:latin typeface="+mj-lt"/>
              </a:rPr>
              <a:t>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Cloud Security Alliance, </a:t>
            </a:r>
            <a:r>
              <a:rPr lang="en-IN" sz="1100" i="1" dirty="0">
                <a:latin typeface="+mj-lt"/>
              </a:rPr>
              <a:t>Top Threats to Cloud Computing 2024</a:t>
            </a:r>
            <a:r>
              <a:rPr lang="en-IN" sz="1100" dirty="0">
                <a:latin typeface="+mj-lt"/>
              </a:rPr>
              <a:t>. Seattle, WA, USA: Cloud Security Alliance, 2024. [Online]. Available: </a:t>
            </a:r>
            <a:r>
              <a:rPr lang="en-IN" sz="1100" b="1" dirty="0">
                <a:latin typeface="+mj-lt"/>
                <a:hlinkClick r:id="rId4"/>
              </a:rPr>
              <a:t>https://www.cloudsecurityalliance.org/research/cloud-native-security.</a:t>
            </a:r>
            <a:r>
              <a:rPr lang="en-IN" sz="1100" dirty="0">
                <a:latin typeface="+mj-lt"/>
              </a:rPr>
              <a:t>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Check Point Software Technologies Ltd., </a:t>
            </a:r>
            <a:r>
              <a:rPr lang="en-IN" sz="1100" i="1" dirty="0">
                <a:latin typeface="+mj-lt"/>
              </a:rPr>
              <a:t>Cloud Native Security: Your Guide to Containers / Kubernetes Security</a:t>
            </a:r>
            <a:r>
              <a:rPr lang="en-IN" sz="1100" dirty="0">
                <a:latin typeface="+mj-lt"/>
              </a:rPr>
              <a:t>. San Carlos, CA, USA: Check Point, 2020. [Online]. Available: </a:t>
            </a:r>
            <a:r>
              <a:rPr lang="en-IN" sz="1100" b="1" dirty="0">
                <a:latin typeface="+mj-lt"/>
                <a:hlinkClick r:id="rId5"/>
              </a:rPr>
              <a:t>https://www.checkpoint.com/downloads/products/checkpoint-cloud-native-security.pdf.</a:t>
            </a:r>
            <a:r>
              <a:rPr lang="en-IN" sz="1100" dirty="0">
                <a:latin typeface="+mj-lt"/>
              </a:rPr>
              <a:t>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Kubernetes Project, “Cloud native security and Kubernetes,” </a:t>
            </a:r>
            <a:r>
              <a:rPr lang="en-IN" sz="1100" i="1" dirty="0">
                <a:latin typeface="+mj-lt"/>
              </a:rPr>
              <a:t>Kubernetes Documentation</a:t>
            </a:r>
            <a:r>
              <a:rPr lang="en-IN" sz="1100" dirty="0">
                <a:latin typeface="+mj-lt"/>
              </a:rPr>
              <a:t>, Nov. 2025. [Online]. Available: </a:t>
            </a:r>
            <a:r>
              <a:rPr lang="en-IN" sz="1100" b="1" dirty="0">
                <a:latin typeface="+mj-lt"/>
                <a:hlinkClick r:id="rId6"/>
              </a:rPr>
              <a:t>https://kubernetes.io/docs/concepts/security/cloud-native-security/.</a:t>
            </a:r>
            <a:r>
              <a:rPr lang="en-IN" sz="1100" dirty="0">
                <a:latin typeface="+mj-lt"/>
              </a:rPr>
              <a:t>​</a:t>
            </a:r>
          </a:p>
          <a:p>
            <a:pPr>
              <a:buFont typeface="+mj-lt"/>
              <a:buAutoNum type="arabicPeriod"/>
            </a:pPr>
            <a:r>
              <a:rPr lang="en-IN" sz="1100" dirty="0">
                <a:latin typeface="+mj-lt"/>
              </a:rPr>
              <a:t>Red Hat, </a:t>
            </a:r>
            <a:r>
              <a:rPr lang="en-IN" sz="1100" i="1" dirty="0">
                <a:latin typeface="+mj-lt"/>
              </a:rPr>
              <a:t>A Layered Approach to Container and Kubernetes Security</a:t>
            </a:r>
            <a:r>
              <a:rPr lang="en-IN" sz="1100" dirty="0">
                <a:latin typeface="+mj-lt"/>
              </a:rPr>
              <a:t>. Raleigh, NC, USA: Red Hat, 2025. [Online]. Available: </a:t>
            </a:r>
            <a:r>
              <a:rPr lang="en-IN" sz="1100" b="1" dirty="0">
                <a:latin typeface="+mj-lt"/>
                <a:hlinkClick r:id="rId7"/>
              </a:rPr>
              <a:t>https://www.redhat.com/tracks/_pfcdn/assets/10330/contents/318568/ea1ce4f7-13d6-439d-bdf4-c804284d32ae.pdf.</a:t>
            </a:r>
            <a:endParaRPr lang="en-IN" sz="1100" dirty="0">
              <a:latin typeface="+mj-lt"/>
            </a:endParaRPr>
          </a:p>
          <a:p>
            <a:pPr>
              <a:buFont typeface="+mj-lt"/>
              <a:buAutoNum type="arabicPeriod"/>
            </a:pPr>
            <a:endParaRPr lang="en-IN" sz="1100" dirty="0">
              <a:latin typeface="+mj-lt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1446</Words>
  <Application>Microsoft Office PowerPoint</Application>
  <PresentationFormat>On-screen Show (4:3)</PresentationFormat>
  <Paragraphs>125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Poppins</vt:lpstr>
      <vt:lpstr>Office Theme</vt:lpstr>
      <vt:lpstr>MSc Cybersecurity &amp; Digital Forensics</vt:lpstr>
      <vt:lpstr>Presentation Overview</vt:lpstr>
      <vt:lpstr>Introduction</vt:lpstr>
      <vt:lpstr>Research Problem</vt:lpstr>
      <vt:lpstr>Problem Statement </vt:lpstr>
      <vt:lpstr>Research Aim and Objectives</vt:lpstr>
      <vt:lpstr>Literature Review Themes</vt:lpstr>
      <vt:lpstr>Research Gaps</vt:lpstr>
      <vt:lpstr>Research Design</vt:lpstr>
      <vt:lpstr>Research Methodology</vt:lpstr>
      <vt:lpstr>Research Material and Tools  </vt:lpstr>
      <vt:lpstr>Expected Outcomes</vt:lpstr>
      <vt:lpstr>Project Planning and Resources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MSc Cybersecurity &amp; Digital Forensics</dc:title>
  <dc:creator/>
  <cp:lastModifiedBy>Devang Prajapati</cp:lastModifiedBy>
  <cp:revision>13</cp:revision>
  <dcterms:created xsi:type="dcterms:W3CDTF">2025-12-03T11:22:00Z</dcterms:created>
  <dcterms:modified xsi:type="dcterms:W3CDTF">2025-12-07T12:14:26Z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C5D42EC253624C548DA24ECA8CDE8780_12</vt:lpwstr>
  </property>
  <property fmtid="{D5CDD505-2E9C-101B-9397-08002B2CF9AE}" pid="3" name="KSOProductBuildVer">
    <vt:lpwstr>1033-12.2.0.23155</vt:lpwstr>
  </property>
</Properties>
</file>