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4"/>
  </p:notesMasterIdLst>
  <p:sldIdLst>
    <p:sldId id="256" r:id="rId2"/>
    <p:sldId id="278" r:id="rId3"/>
    <p:sldId id="279" r:id="rId4"/>
    <p:sldId id="281" r:id="rId5"/>
    <p:sldId id="282" r:id="rId6"/>
    <p:sldId id="280" r:id="rId7"/>
    <p:sldId id="257" r:id="rId8"/>
    <p:sldId id="258" r:id="rId9"/>
    <p:sldId id="259" r:id="rId10"/>
    <p:sldId id="283" r:id="rId11"/>
    <p:sldId id="284" r:id="rId12"/>
    <p:sldId id="285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>
              <a:defRPr/>
            </a:pPr>
            <a:endParaRPr lang="en-US" sz="2000" dirty="0"/>
          </a:p>
        </c:rich>
      </c:tx>
      <c:layout>
        <c:manualLayout>
          <c:xMode val="edge"/>
          <c:yMode val="edge"/>
          <c:x val="0.1293617672790901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0091644794400766E-2"/>
          <c:y val="0.19157199785203313"/>
          <c:w val="0.66396369203849592"/>
          <c:h val="0.6160471035817656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Cases of Rickets </c:v>
                </c:pt>
              </c:strCache>
            </c:strRef>
          </c:tx>
          <c:marker>
            <c:symbol val="none"/>
          </c:marker>
          <c:cat>
            <c:strRef>
              <c:f>Sheet1!$A$2:$A$11</c:f>
              <c:strCache>
                <c:ptCount val="10"/>
                <c:pt idx="0">
                  <c:v>2002-03</c:v>
                </c:pt>
                <c:pt idx="1">
                  <c:v>2003-04</c:v>
                </c:pt>
                <c:pt idx="2">
                  <c:v>2004-05</c:v>
                </c:pt>
                <c:pt idx="3">
                  <c:v>2005-06</c:v>
                </c:pt>
                <c:pt idx="4">
                  <c:v>2006-07</c:v>
                </c:pt>
                <c:pt idx="5">
                  <c:v>2007-08</c:v>
                </c:pt>
                <c:pt idx="6">
                  <c:v>2008-09</c:v>
                </c:pt>
                <c:pt idx="7">
                  <c:v>2009-10</c:v>
                </c:pt>
                <c:pt idx="8">
                  <c:v>2010-11</c:v>
                </c:pt>
                <c:pt idx="9">
                  <c:v>2011-12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190</c:v>
                </c:pt>
                <c:pt idx="1">
                  <c:v>227</c:v>
                </c:pt>
                <c:pt idx="2">
                  <c:v>200</c:v>
                </c:pt>
                <c:pt idx="3">
                  <c:v>280</c:v>
                </c:pt>
                <c:pt idx="4">
                  <c:v>373</c:v>
                </c:pt>
                <c:pt idx="5">
                  <c:v>382</c:v>
                </c:pt>
                <c:pt idx="6">
                  <c:v>518</c:v>
                </c:pt>
                <c:pt idx="7">
                  <c:v>559</c:v>
                </c:pt>
                <c:pt idx="8">
                  <c:v>529</c:v>
                </c:pt>
                <c:pt idx="9">
                  <c:v>748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350-4538-9FA1-05835B57E1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91175472"/>
        <c:axId val="391175864"/>
      </c:lineChart>
      <c:catAx>
        <c:axId val="3911754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91175864"/>
        <c:crosses val="autoZero"/>
        <c:auto val="1"/>
        <c:lblAlgn val="ctr"/>
        <c:lblOffset val="100"/>
        <c:noMultiLvlLbl val="0"/>
      </c:catAx>
      <c:valAx>
        <c:axId val="3911758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9117547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6203168517674291"/>
          <c:y val="0.18556798286780427"/>
          <c:w val="0.6745162893778085"/>
          <c:h val="0.5916428347041904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Notifications</c:v>
                </c:pt>
              </c:strCache>
            </c:strRef>
          </c:tx>
          <c:invertIfNegative val="0"/>
          <c:cat>
            <c:numRef>
              <c:f>Sheet1!$A$2:$A$70</c:f>
              <c:numCache>
                <c:formatCode>General</c:formatCode>
                <c:ptCount val="69"/>
                <c:pt idx="0">
                  <c:v>1940</c:v>
                </c:pt>
                <c:pt idx="5">
                  <c:v>1945</c:v>
                </c:pt>
                <c:pt idx="10">
                  <c:v>1950</c:v>
                </c:pt>
                <c:pt idx="15">
                  <c:v>1955</c:v>
                </c:pt>
                <c:pt idx="20">
                  <c:v>1960</c:v>
                </c:pt>
                <c:pt idx="25">
                  <c:v>1965</c:v>
                </c:pt>
                <c:pt idx="30">
                  <c:v>1970</c:v>
                </c:pt>
                <c:pt idx="35">
                  <c:v>1975</c:v>
                </c:pt>
                <c:pt idx="40">
                  <c:v>1980</c:v>
                </c:pt>
                <c:pt idx="45">
                  <c:v>1985</c:v>
                </c:pt>
                <c:pt idx="50">
                  <c:v>1990</c:v>
                </c:pt>
                <c:pt idx="55">
                  <c:v>1995</c:v>
                </c:pt>
                <c:pt idx="60">
                  <c:v>2000</c:v>
                </c:pt>
                <c:pt idx="65">
                  <c:v>2005</c:v>
                </c:pt>
              </c:numCache>
            </c:numRef>
          </c:cat>
          <c:val>
            <c:numRef>
              <c:f>Sheet1!$B$2:$B$70</c:f>
              <c:numCache>
                <c:formatCode>General</c:formatCode>
                <c:ptCount val="69"/>
                <c:pt idx="0">
                  <c:v>409521</c:v>
                </c:pt>
                <c:pt idx="1">
                  <c:v>409715</c:v>
                </c:pt>
                <c:pt idx="2">
                  <c:v>286341</c:v>
                </c:pt>
                <c:pt idx="3">
                  <c:v>376104</c:v>
                </c:pt>
                <c:pt idx="4">
                  <c:v>158479</c:v>
                </c:pt>
                <c:pt idx="5">
                  <c:v>446796</c:v>
                </c:pt>
                <c:pt idx="6">
                  <c:v>160402</c:v>
                </c:pt>
                <c:pt idx="7">
                  <c:v>393787</c:v>
                </c:pt>
                <c:pt idx="8">
                  <c:v>399606</c:v>
                </c:pt>
                <c:pt idx="9">
                  <c:v>385935</c:v>
                </c:pt>
                <c:pt idx="10">
                  <c:v>367725</c:v>
                </c:pt>
                <c:pt idx="11">
                  <c:v>616182</c:v>
                </c:pt>
                <c:pt idx="12">
                  <c:v>389502</c:v>
                </c:pt>
                <c:pt idx="13">
                  <c:v>545050</c:v>
                </c:pt>
                <c:pt idx="14">
                  <c:v>146995</c:v>
                </c:pt>
                <c:pt idx="15">
                  <c:v>693803</c:v>
                </c:pt>
                <c:pt idx="16">
                  <c:v>160556</c:v>
                </c:pt>
                <c:pt idx="17">
                  <c:v>633678</c:v>
                </c:pt>
                <c:pt idx="18">
                  <c:v>259308</c:v>
                </c:pt>
                <c:pt idx="19">
                  <c:v>539524</c:v>
                </c:pt>
                <c:pt idx="20">
                  <c:v>159364</c:v>
                </c:pt>
                <c:pt idx="21">
                  <c:v>763531</c:v>
                </c:pt>
                <c:pt idx="22">
                  <c:v>184895</c:v>
                </c:pt>
                <c:pt idx="23">
                  <c:v>601255</c:v>
                </c:pt>
                <c:pt idx="24">
                  <c:v>306801</c:v>
                </c:pt>
                <c:pt idx="25">
                  <c:v>502209</c:v>
                </c:pt>
                <c:pt idx="26">
                  <c:v>343642</c:v>
                </c:pt>
                <c:pt idx="27">
                  <c:v>460407</c:v>
                </c:pt>
                <c:pt idx="28">
                  <c:v>236154</c:v>
                </c:pt>
                <c:pt idx="29">
                  <c:v>142111</c:v>
                </c:pt>
                <c:pt idx="30">
                  <c:v>307408</c:v>
                </c:pt>
                <c:pt idx="31">
                  <c:v>135241</c:v>
                </c:pt>
                <c:pt idx="32">
                  <c:v>145916</c:v>
                </c:pt>
                <c:pt idx="33">
                  <c:v>152578</c:v>
                </c:pt>
                <c:pt idx="34">
                  <c:v>109636</c:v>
                </c:pt>
                <c:pt idx="35">
                  <c:v>143072</c:v>
                </c:pt>
                <c:pt idx="36">
                  <c:v>55502</c:v>
                </c:pt>
                <c:pt idx="37">
                  <c:v>173361</c:v>
                </c:pt>
                <c:pt idx="38">
                  <c:v>124067</c:v>
                </c:pt>
                <c:pt idx="39">
                  <c:v>77363</c:v>
                </c:pt>
                <c:pt idx="40">
                  <c:v>139487</c:v>
                </c:pt>
                <c:pt idx="41">
                  <c:v>52979</c:v>
                </c:pt>
                <c:pt idx="42">
                  <c:v>94195</c:v>
                </c:pt>
                <c:pt idx="43">
                  <c:v>103700</c:v>
                </c:pt>
                <c:pt idx="44">
                  <c:v>62079</c:v>
                </c:pt>
                <c:pt idx="45">
                  <c:v>97408</c:v>
                </c:pt>
                <c:pt idx="46">
                  <c:v>82054</c:v>
                </c:pt>
                <c:pt idx="47">
                  <c:v>42158</c:v>
                </c:pt>
                <c:pt idx="48">
                  <c:v>86001</c:v>
                </c:pt>
                <c:pt idx="49">
                  <c:v>26222</c:v>
                </c:pt>
                <c:pt idx="50">
                  <c:v>13302</c:v>
                </c:pt>
                <c:pt idx="51">
                  <c:v>9680</c:v>
                </c:pt>
                <c:pt idx="52">
                  <c:v>10268</c:v>
                </c:pt>
                <c:pt idx="53">
                  <c:v>9612</c:v>
                </c:pt>
                <c:pt idx="54">
                  <c:v>16375</c:v>
                </c:pt>
                <c:pt idx="55">
                  <c:v>7447</c:v>
                </c:pt>
                <c:pt idx="56">
                  <c:v>5614</c:v>
                </c:pt>
                <c:pt idx="57">
                  <c:v>3962</c:v>
                </c:pt>
                <c:pt idx="58">
                  <c:v>3728</c:v>
                </c:pt>
                <c:pt idx="59">
                  <c:v>2438</c:v>
                </c:pt>
                <c:pt idx="60">
                  <c:v>2378</c:v>
                </c:pt>
                <c:pt idx="61">
                  <c:v>2250</c:v>
                </c:pt>
                <c:pt idx="62">
                  <c:v>3232</c:v>
                </c:pt>
                <c:pt idx="63">
                  <c:v>2488</c:v>
                </c:pt>
                <c:pt idx="64">
                  <c:v>2356</c:v>
                </c:pt>
                <c:pt idx="65">
                  <c:v>2089</c:v>
                </c:pt>
                <c:pt idx="66">
                  <c:v>3705</c:v>
                </c:pt>
                <c:pt idx="67">
                  <c:v>3670</c:v>
                </c:pt>
                <c:pt idx="68">
                  <c:v>5088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290-4768-8164-37D8B20062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388640"/>
        <c:axId val="391174688"/>
      </c:barChart>
      <c:catAx>
        <c:axId val="3903886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91174688"/>
        <c:crosses val="autoZero"/>
        <c:auto val="1"/>
        <c:lblAlgn val="ctr"/>
        <c:lblOffset val="100"/>
        <c:noMultiLvlLbl val="0"/>
      </c:catAx>
      <c:valAx>
        <c:axId val="3911746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9038864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8"/>
    </mc:Choice>
    <mc:Fallback>
      <c:style val="3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365025466893048"/>
          <c:y val="7.8236092265943039E-2"/>
          <c:w val="0.79182706575939454"/>
          <c:h val="0.7279889742411782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Overall cases</c:v>
                </c:pt>
              </c:strCache>
            </c:strRef>
          </c:tx>
          <c:spPr>
            <a:solidFill>
              <a:schemeClr val="accent4"/>
            </a:solidFill>
          </c:spPr>
          <c:invertIfNegative val="0"/>
          <c:cat>
            <c:numRef>
              <c:f>Sheet1!$A$2:$A$17</c:f>
              <c:numCache>
                <c:formatCode>General</c:formatCode>
                <c:ptCount val="16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</c:v>
                </c:pt>
                <c:pt idx="15">
                  <c:v>2012</c:v>
                </c:pt>
              </c:numCache>
            </c:numRef>
          </c:cat>
          <c:val>
            <c:numRef>
              <c:f>Sheet1!$B$2:$B$17</c:f>
              <c:numCache>
                <c:formatCode>General</c:formatCode>
                <c:ptCount val="16"/>
                <c:pt idx="0">
                  <c:v>0</c:v>
                </c:pt>
                <c:pt idx="1">
                  <c:v>1</c:v>
                </c:pt>
                <c:pt idx="2">
                  <c:v>0</c:v>
                </c:pt>
                <c:pt idx="3">
                  <c:v>1</c:v>
                </c:pt>
                <c:pt idx="4">
                  <c:v>3</c:v>
                </c:pt>
                <c:pt idx="5">
                  <c:v>3</c:v>
                </c:pt>
                <c:pt idx="6">
                  <c:v>44</c:v>
                </c:pt>
                <c:pt idx="7">
                  <c:v>10</c:v>
                </c:pt>
                <c:pt idx="8">
                  <c:v>0</c:v>
                </c:pt>
                <c:pt idx="9">
                  <c:v>4</c:v>
                </c:pt>
                <c:pt idx="10">
                  <c:v>13</c:v>
                </c:pt>
                <c:pt idx="11">
                  <c:v>39</c:v>
                </c:pt>
                <c:pt idx="12">
                  <c:v>159</c:v>
                </c:pt>
                <c:pt idx="13">
                  <c:v>8</c:v>
                </c:pt>
                <c:pt idx="14">
                  <c:v>19</c:v>
                </c:pt>
                <c:pt idx="15">
                  <c:v>117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D-4F38-BF51-CE49033249F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Children aged 0-14 years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numRef>
              <c:f>Sheet1!$A$2:$A$17</c:f>
              <c:numCache>
                <c:formatCode>General</c:formatCode>
                <c:ptCount val="16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</c:v>
                </c:pt>
                <c:pt idx="15">
                  <c:v>2012</c:v>
                </c:pt>
              </c:numCache>
            </c:numRef>
          </c:cat>
          <c:val>
            <c:numRef>
              <c:f>Sheet1!$C$2:$C$17</c:f>
              <c:numCache>
                <c:formatCode>General</c:formatCode>
                <c:ptCount val="1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</c:v>
                </c:pt>
                <c:pt idx="4">
                  <c:v>1</c:v>
                </c:pt>
                <c:pt idx="5">
                  <c:v>3</c:v>
                </c:pt>
                <c:pt idx="6">
                  <c:v>37</c:v>
                </c:pt>
                <c:pt idx="7">
                  <c:v>9</c:v>
                </c:pt>
                <c:pt idx="8">
                  <c:v>0</c:v>
                </c:pt>
                <c:pt idx="9">
                  <c:v>4</c:v>
                </c:pt>
                <c:pt idx="10">
                  <c:v>13</c:v>
                </c:pt>
                <c:pt idx="11">
                  <c:v>26</c:v>
                </c:pt>
                <c:pt idx="12">
                  <c:v>135</c:v>
                </c:pt>
                <c:pt idx="13">
                  <c:v>5</c:v>
                </c:pt>
                <c:pt idx="14">
                  <c:v>12</c:v>
                </c:pt>
                <c:pt idx="15">
                  <c:v>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D-4F38-BF51-CE49033249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4422152"/>
        <c:axId val="394422544"/>
      </c:barChart>
      <c:catAx>
        <c:axId val="3944221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94422544"/>
        <c:crosses val="autoZero"/>
        <c:auto val="1"/>
        <c:lblAlgn val="ctr"/>
        <c:lblOffset val="100"/>
        <c:noMultiLvlLbl val="0"/>
      </c:catAx>
      <c:valAx>
        <c:axId val="3944225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944221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9199617662393223"/>
          <c:y val="7.7295483926110423E-2"/>
          <c:w val="0.34620416293464218"/>
          <c:h val="0.3677970918492721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4854CA-6080-4215-94E0-55F5A204A429}" type="datetimeFigureOut">
              <a:rPr lang="en-GB" smtClean="0"/>
              <a:t>14/02/2019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B313C3-B203-4772-9E8B-BF083A6AF0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828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accent1"/>
          </a:soli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20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8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6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62734-9131-4F34-AC98-95F6EA0F65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Health Trends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A3AD02-5C6C-4225-B6BF-34C8248BB4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Presentation Support Activity</a:t>
            </a:r>
          </a:p>
        </p:txBody>
      </p:sp>
    </p:spTree>
    <p:extLst>
      <p:ext uri="{BB962C8B-B14F-4D97-AF65-F5344CB8AC3E}">
        <p14:creationId xmlns:p14="http://schemas.microsoft.com/office/powerpoint/2010/main" val="3152174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3836968812"/>
              </p:ext>
            </p:extLst>
          </p:nvPr>
        </p:nvGraphicFramePr>
        <p:xfrm>
          <a:off x="1623540" y="407324"/>
          <a:ext cx="9036147" cy="59017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857799" y="6234308"/>
            <a:ext cx="61349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dirty="0">
                <a:solidFill>
                  <a:schemeClr val="tx1">
                    <a:lumMod val="65000"/>
                  </a:schemeClr>
                </a:solidFill>
                <a:latin typeface="Franklin Gothic Book"/>
              </a:rPr>
              <a:t>Parliament UK (2013) Statistics provided by The Hospital Episode Statistics, Health and Social Care Information Centre</a:t>
            </a:r>
            <a:r>
              <a:rPr lang="en-GB" sz="1600" dirty="0">
                <a:solidFill>
                  <a:prstClr val="black"/>
                </a:solidFill>
                <a:latin typeface="Franklin Gothic Book"/>
              </a:rPr>
              <a:t>. </a:t>
            </a:r>
          </a:p>
        </p:txBody>
      </p:sp>
      <p:sp>
        <p:nvSpPr>
          <p:cNvPr id="2" name="Rectangle 1"/>
          <p:cNvSpPr/>
          <p:nvPr/>
        </p:nvSpPr>
        <p:spPr>
          <a:xfrm>
            <a:off x="6286500" y="-205039"/>
            <a:ext cx="6096000" cy="10895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2160" b="1" i="0" u="none" strike="noStrike" kern="1200" baseline="0">
                <a:solidFill>
                  <a:prstClr val="white"/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Admission Episodes in English NHS hospitals/ English independent sector with diagnosis of Rickets in 0-17 year olds (2002-2012)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23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659987" y="303845"/>
            <a:ext cx="8975187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Measles Notifications in England and Wales 1940-2010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2"/>
          </p:nvPr>
        </p:nvSpPr>
        <p:spPr>
          <a:xfrm>
            <a:off x="7812157" y="6165304"/>
            <a:ext cx="3974592" cy="392230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en-GB" dirty="0"/>
              <a:t>(Public Health England, 2010)</a:t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837307443"/>
              </p:ext>
            </p:extLst>
          </p:nvPr>
        </p:nvGraphicFramePr>
        <p:xfrm>
          <a:off x="1356919" y="1275116"/>
          <a:ext cx="9581322" cy="52790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54644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0"/>
            <a:ext cx="864096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Alcohol-related hospital admissions</a:t>
            </a:r>
          </a:p>
        </p:txBody>
      </p:sp>
      <p:pic>
        <p:nvPicPr>
          <p:cNvPr id="1026" name="Picture 2" descr="http://www.ias.org.uk/uploads/images/FS5adolescents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814856"/>
            <a:ext cx="8727358" cy="454921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9282100" y="6425002"/>
            <a:ext cx="2771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>
                    <a:lumMod val="75000"/>
                  </a:schemeClr>
                </a:solidFill>
                <a:latin typeface="Calibri"/>
              </a:rPr>
              <a:t>(Institute of Alcohol Studies 2013)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524000" y="5733257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GB" sz="1600" b="1" dirty="0">
                <a:solidFill>
                  <a:schemeClr val="tx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2003 – 3286 hospital admissions in England for children up to the age of 14</a:t>
            </a:r>
          </a:p>
          <a:p>
            <a:pPr algn="ctr">
              <a:buFont typeface="Arial" pitchFamily="34" charset="0"/>
              <a:buChar char="•"/>
            </a:pPr>
            <a:r>
              <a:rPr lang="en-GB" sz="1600" b="1" dirty="0">
                <a:solidFill>
                  <a:schemeClr val="tx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2010 – 1772 hospital admissions in England (roughly half)</a:t>
            </a:r>
          </a:p>
        </p:txBody>
      </p:sp>
    </p:spTree>
    <p:extLst>
      <p:ext uri="{BB962C8B-B14F-4D97-AF65-F5344CB8AC3E}">
        <p14:creationId xmlns:p14="http://schemas.microsoft.com/office/powerpoint/2010/main" val="4199678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3557" y="-9128"/>
            <a:ext cx="11591778" cy="1472168"/>
          </a:xfrm>
        </p:spPr>
        <p:txBody>
          <a:bodyPr>
            <a:noAutofit/>
          </a:bodyPr>
          <a:lstStyle/>
          <a:p>
            <a:pPr algn="ctr"/>
            <a:r>
              <a:rPr lang="en-GB" sz="2400" dirty="0">
                <a:effectLst/>
              </a:rPr>
              <a:t>Under 18 Conception Rate, 1975–2011</a:t>
            </a:r>
            <a:r>
              <a:rPr lang="en-GB" sz="2400" cap="none" dirty="0">
                <a:effectLst/>
              </a:rPr>
              <a:t> </a:t>
            </a:r>
            <a:br>
              <a:rPr lang="en-GB" sz="2400" cap="none" dirty="0">
                <a:effectLst/>
              </a:rPr>
            </a:br>
            <a:r>
              <a:rPr lang="en-GB" sz="2400" dirty="0">
                <a:effectLst/>
              </a:rPr>
              <a:t>England and Wales</a:t>
            </a:r>
            <a:r>
              <a:rPr lang="en-GB" sz="2400" cap="none" dirty="0">
                <a:effectLst/>
              </a:rPr>
              <a:t/>
            </a:r>
            <a:br>
              <a:rPr lang="en-GB" sz="2400" cap="none" dirty="0">
                <a:effectLst/>
              </a:rPr>
            </a:br>
            <a:endParaRPr lang="en-GB" sz="2400" dirty="0">
              <a:effectLst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671296" y="3883854"/>
            <a:ext cx="10520704" cy="2974146"/>
          </a:xfrm>
        </p:spPr>
        <p:txBody>
          <a:bodyPr>
            <a:normAutofit fontScale="40000" lnSpcReduction="20000"/>
          </a:bodyPr>
          <a:lstStyle/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pPr marL="109537" indent="0" algn="r">
              <a:buNone/>
            </a:pPr>
            <a:endParaRPr lang="en-GB" sz="2800" dirty="0"/>
          </a:p>
          <a:p>
            <a:pPr marL="109537" indent="0" algn="r">
              <a:buNone/>
            </a:pPr>
            <a:endParaRPr lang="en-GB" sz="2800" dirty="0"/>
          </a:p>
          <a:p>
            <a:pPr marL="109537" indent="0" algn="r">
              <a:buNone/>
            </a:pPr>
            <a:r>
              <a:rPr lang="en-GB" sz="2800" dirty="0"/>
              <a:t>(Office of National Statistics, 2013))</a:t>
            </a:r>
            <a:endParaRPr lang="en-GB" dirty="0"/>
          </a:p>
          <a:p>
            <a:pPr marL="109537" indent="0">
              <a:buNone/>
            </a:pPr>
            <a:endParaRPr lang="en-GB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729" y="1020694"/>
            <a:ext cx="7429434" cy="5339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0104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2529" y="260648"/>
            <a:ext cx="8651631" cy="720650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Confirmed Cases of Measles in Wales 1996-2012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913077" y="6277130"/>
            <a:ext cx="3974592" cy="320222"/>
          </a:xfrm>
        </p:spPr>
        <p:txBody>
          <a:bodyPr>
            <a:normAutofit lnSpcReduction="10000"/>
          </a:bodyPr>
          <a:lstStyle/>
          <a:p>
            <a:pPr algn="r"/>
            <a:r>
              <a:rPr lang="en-GB" dirty="0"/>
              <a:t>(Public Health England 2013)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263749527"/>
              </p:ext>
            </p:extLst>
          </p:nvPr>
        </p:nvGraphicFramePr>
        <p:xfrm>
          <a:off x="2010886" y="1112346"/>
          <a:ext cx="8170227" cy="49226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39057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C8EBB9-1F05-45E9-8F31-A18F9F8F9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4787" y="210589"/>
            <a:ext cx="9856325" cy="1905000"/>
          </a:xfrm>
        </p:spPr>
        <p:txBody>
          <a:bodyPr>
            <a:normAutofit/>
          </a:bodyPr>
          <a:lstStyle/>
          <a:p>
            <a:pPr algn="ctr"/>
            <a:r>
              <a:rPr lang="en-GB" sz="2800" dirty="0"/>
              <a:t>Welsh Measles Outbreak 2013 – Age statistics</a:t>
            </a:r>
            <a:endParaRPr lang="en-GB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4195628" y="615686"/>
            <a:ext cx="4063085" cy="67813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653549" y="6203356"/>
            <a:ext cx="3217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(Public Health Wales, 2016)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21247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30CD2-C5C4-4C1D-A4A0-C2A678DC7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90" y="609600"/>
            <a:ext cx="11920451" cy="836815"/>
          </a:xfrm>
        </p:spPr>
        <p:txBody>
          <a:bodyPr>
            <a:noAutofit/>
          </a:bodyPr>
          <a:lstStyle/>
          <a:p>
            <a:pPr algn="ctr"/>
            <a:r>
              <a:rPr lang="en-GB" sz="2400" dirty="0">
                <a:effectLst/>
              </a:rPr>
              <a:t>Death Rate of Children under 15 in England and Wales from Poliomyelitis</a:t>
            </a:r>
            <a:br>
              <a:rPr lang="en-GB" sz="2400" dirty="0">
                <a:effectLst/>
              </a:rPr>
            </a:br>
            <a:endParaRPr lang="en-GB" sz="2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62487" y="1586984"/>
            <a:ext cx="5657315" cy="46281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11244" y="6400800"/>
            <a:ext cx="22610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(Sharpe, 1988)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41207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2F0A2-5269-4D73-85A7-FC33A8629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4787" y="185651"/>
            <a:ext cx="9905998" cy="1277389"/>
          </a:xfrm>
        </p:spPr>
        <p:txBody>
          <a:bodyPr>
            <a:normAutofit/>
          </a:bodyPr>
          <a:lstStyle/>
          <a:p>
            <a:pPr algn="ctr"/>
            <a:r>
              <a:rPr lang="en-GB" sz="2400" dirty="0"/>
              <a:t>Rubella Rates in Wales 1987 – 2012</a:t>
            </a:r>
            <a:endParaRPr lang="en-GB" sz="2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3857078" y="-105740"/>
            <a:ext cx="4131971" cy="74237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711738" y="6251171"/>
            <a:ext cx="3233651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(Public Health Wales, 2014)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94522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8657" y="235527"/>
            <a:ext cx="9905998" cy="1905000"/>
          </a:xfrm>
        </p:spPr>
        <p:txBody>
          <a:bodyPr/>
          <a:lstStyle/>
          <a:p>
            <a:pPr algn="ctr"/>
            <a:r>
              <a:rPr lang="en-GB" sz="2800" b="1" u="sng" dirty="0">
                <a:effectLst/>
              </a:rPr>
              <a:t>HIV Diagnosis in the United Kingdom</a:t>
            </a:r>
            <a:r>
              <a:rPr lang="en-GB" dirty="0">
                <a:effectLst/>
              </a:rPr>
              <a:t/>
            </a:r>
            <a:br>
              <a:rPr lang="en-GB" dirty="0">
                <a:effectLst/>
              </a:rPr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3861906" y="728743"/>
            <a:ext cx="3999499" cy="60915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22771" y="6101542"/>
            <a:ext cx="4189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(Public Health England, 2018)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2651350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effectLst/>
              </a:rPr>
              <a:t>Measles Outbreak in Wales in 2013</a:t>
            </a:r>
            <a:r>
              <a:rPr lang="en-GB" dirty="0">
                <a:effectLst/>
              </a:rPr>
              <a:t/>
            </a:r>
            <a:br>
              <a:rPr lang="en-GB" dirty="0">
                <a:effectLst/>
              </a:rPr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4130700" y="178799"/>
            <a:ext cx="3927424" cy="74768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744989" y="6076603"/>
            <a:ext cx="333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(Public Health Wales, 2016)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3499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3250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F4B54B"/>
      </a:accent1>
      <a:accent2>
        <a:srgbClr val="A2C84E"/>
      </a:accent2>
      <a:accent3>
        <a:srgbClr val="4BC298"/>
      </a:accent3>
      <a:accent4>
        <a:srgbClr val="4CB5D3"/>
      </a:accent4>
      <a:accent5>
        <a:srgbClr val="9167E3"/>
      </a:accent5>
      <a:accent6>
        <a:srgbClr val="E05073"/>
      </a:accent6>
      <a:hlink>
        <a:srgbClr val="E19520"/>
      </a:hlink>
      <a:folHlink>
        <a:srgbClr val="E8B15D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DD1DAD52-B525-46B5-8E87-60EE23581B9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87</TotalTime>
  <Words>195</Words>
  <Application>Microsoft Office PowerPoint</Application>
  <PresentationFormat>Widescreen</PresentationFormat>
  <Paragraphs>35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Century Gothic</vt:lpstr>
      <vt:lpstr>Franklin Gothic Book</vt:lpstr>
      <vt:lpstr>Mesh</vt:lpstr>
      <vt:lpstr>Health Trends</vt:lpstr>
      <vt:lpstr>PowerPoint Presentation</vt:lpstr>
      <vt:lpstr>Measles Notifications in England and Wales 1940-2010</vt:lpstr>
      <vt:lpstr>PowerPoint Presentation</vt:lpstr>
      <vt:lpstr>Under 18 Conception Rate, 1975–2011  England and Wales </vt:lpstr>
      <vt:lpstr>Confirmed Cases of Measles in Wales 1996-2012</vt:lpstr>
      <vt:lpstr>Welsh Measles Outbreak 2013 – Age statistics</vt:lpstr>
      <vt:lpstr>Death Rate of Children under 15 in England and Wales from Poliomyelitis </vt:lpstr>
      <vt:lpstr>Rubella Rates in Wales 1987 – 2012</vt:lpstr>
      <vt:lpstr>HIV Diagnosis in the United Kingdom </vt:lpstr>
      <vt:lpstr>Measles Outbreak in Wales in 2013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 Trends</dc:title>
  <dc:creator>donna</dc:creator>
  <cp:lastModifiedBy>Donna Morgan</cp:lastModifiedBy>
  <cp:revision>9</cp:revision>
  <dcterms:created xsi:type="dcterms:W3CDTF">2018-11-01T21:58:27Z</dcterms:created>
  <dcterms:modified xsi:type="dcterms:W3CDTF">2019-02-14T13:00:55Z</dcterms:modified>
</cp:coreProperties>
</file>