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34"/>
  </p:notesMasterIdLst>
  <p:handoutMasterIdLst>
    <p:handoutMasterId r:id="rId35"/>
  </p:handoutMasterIdLst>
  <p:sldIdLst>
    <p:sldId id="256" r:id="rId5"/>
    <p:sldId id="334" r:id="rId6"/>
    <p:sldId id="339" r:id="rId7"/>
    <p:sldId id="335" r:id="rId8"/>
    <p:sldId id="336" r:id="rId9"/>
    <p:sldId id="283" r:id="rId10"/>
    <p:sldId id="280" r:id="rId11"/>
    <p:sldId id="338" r:id="rId12"/>
    <p:sldId id="322" r:id="rId13"/>
    <p:sldId id="284" r:id="rId14"/>
    <p:sldId id="332" r:id="rId15"/>
    <p:sldId id="285" r:id="rId16"/>
    <p:sldId id="257" r:id="rId17"/>
    <p:sldId id="271" r:id="rId18"/>
    <p:sldId id="333" r:id="rId19"/>
    <p:sldId id="325" r:id="rId20"/>
    <p:sldId id="279" r:id="rId21"/>
    <p:sldId id="323" r:id="rId22"/>
    <p:sldId id="282" r:id="rId23"/>
    <p:sldId id="270" r:id="rId24"/>
    <p:sldId id="273" r:id="rId25"/>
    <p:sldId id="326" r:id="rId26"/>
    <p:sldId id="274" r:id="rId27"/>
    <p:sldId id="324" r:id="rId28"/>
    <p:sldId id="330" r:id="rId29"/>
    <p:sldId id="331" r:id="rId30"/>
    <p:sldId id="321" r:id="rId31"/>
    <p:sldId id="337" r:id="rId32"/>
    <p:sldId id="266" r:id="rId33"/>
  </p:sldIdLst>
  <p:sldSz cx="9144000" cy="6858000" type="letter"/>
  <p:notesSz cx="9774238"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9419" autoAdjust="0"/>
  </p:normalViewPr>
  <p:slideViewPr>
    <p:cSldViewPr>
      <p:cViewPr varScale="1">
        <p:scale>
          <a:sx n="91" d="100"/>
          <a:sy n="91" d="100"/>
        </p:scale>
        <p:origin x="216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2440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1303338" y="3257550"/>
            <a:ext cx="7167562" cy="3086100"/>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noProof="0" smtClean="0"/>
              <a:t>Click to edit Master notes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5059" name="Rectangle 3"/>
          <p:cNvSpPr>
            <a:spLocks noGrp="1" noRot="1" noChangeAspect="1" noChangeArrowheads="1" noTextEdit="1"/>
          </p:cNvSpPr>
          <p:nvPr>
            <p:ph type="sldImg" idx="2"/>
          </p:nvPr>
        </p:nvSpPr>
        <p:spPr bwMode="auto">
          <a:xfrm>
            <a:off x="3173413" y="515938"/>
            <a:ext cx="3425825" cy="2568575"/>
          </a:xfrm>
          <a:prstGeom prst="rect">
            <a:avLst/>
          </a:prstGeom>
          <a:noFill/>
          <a:ln w="12700">
            <a:solidFill>
              <a:schemeClr val="tx1"/>
            </a:solidFill>
            <a:miter lim="800000"/>
            <a:headEnd/>
            <a:tailEnd/>
          </a:ln>
        </p:spPr>
      </p:sp>
    </p:spTree>
    <p:extLst>
      <p:ext uri="{BB962C8B-B14F-4D97-AF65-F5344CB8AC3E}">
        <p14:creationId xmlns:p14="http://schemas.microsoft.com/office/powerpoint/2010/main" val="226391599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https://www.britannica.com/science/national-park</a:t>
            </a:r>
            <a:endParaRPr lang="en-GB" dirty="0"/>
          </a:p>
        </p:txBody>
      </p:sp>
    </p:spTree>
    <p:extLst>
      <p:ext uri="{BB962C8B-B14F-4D97-AF65-F5344CB8AC3E}">
        <p14:creationId xmlns:p14="http://schemas.microsoft.com/office/powerpoint/2010/main" val="661120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55000" lnSpcReduction="20000"/>
          </a:bodyPr>
          <a:lstStyle/>
          <a:p>
            <a:pPr>
              <a:defRPr/>
            </a:pPr>
            <a:r>
              <a:rPr lang="en-GB" b="1" dirty="0" smtClean="0"/>
              <a:t>Where did National Parks come from?</a:t>
            </a:r>
            <a:endParaRPr lang="en-US" dirty="0" smtClean="0"/>
          </a:p>
          <a:p>
            <a:pPr>
              <a:defRPr/>
            </a:pPr>
            <a:r>
              <a:rPr lang="en-GB" dirty="0" smtClean="0"/>
              <a:t>People have lived in the areas now designated as National Parks for more than 5,000 years. In the </a:t>
            </a:r>
            <a:r>
              <a:rPr lang="en-GB" b="1" dirty="0" smtClean="0"/>
              <a:t>early 19</a:t>
            </a:r>
            <a:r>
              <a:rPr lang="en-GB" b="1" baseline="30000" dirty="0" smtClean="0"/>
              <a:t>th</a:t>
            </a:r>
            <a:r>
              <a:rPr lang="en-GB" b="1" dirty="0" smtClean="0"/>
              <a:t> century</a:t>
            </a:r>
            <a:r>
              <a:rPr lang="en-GB" dirty="0" smtClean="0"/>
              <a:t> the romantic poets such as Byron, Coleridge and Wordsworth wrote about the inspirational beauty of the "untamed" countryside. Until then relatively wild, remote areas had been seen as uncivilised and dangerous. Wordsworth famously claimed the Lake District as "a sort of national property, in which every man has a right and an interest who has an eye to perceive and a heart to enjoy".</a:t>
            </a:r>
            <a:endParaRPr lang="en-US" dirty="0" smtClean="0"/>
          </a:p>
          <a:p>
            <a:pPr>
              <a:defRPr/>
            </a:pPr>
            <a:r>
              <a:rPr lang="en-GB" dirty="0" smtClean="0"/>
              <a:t>In the </a:t>
            </a:r>
            <a:r>
              <a:rPr lang="en-GB" b="1" dirty="0" smtClean="0"/>
              <a:t>early 20</a:t>
            </a:r>
            <a:r>
              <a:rPr lang="en-GB" b="1" baseline="30000" dirty="0" smtClean="0"/>
              <a:t>th</a:t>
            </a:r>
            <a:r>
              <a:rPr lang="en-GB" b="1" dirty="0" smtClean="0"/>
              <a:t> Century</a:t>
            </a:r>
            <a:r>
              <a:rPr lang="en-GB" dirty="0" smtClean="0"/>
              <a:t> the growing appreciation of the great outdoors, the benefits of physical exercise, and the feeling of freedom and of spiritual renewal gained from open air recreation, led to demands for more access to the countryside. As towns and cities expanded and more land was enclosed by landowners for agricultural or sporting reasons, the conflict between the landowners and public interest groups grew.</a:t>
            </a:r>
            <a:endParaRPr lang="en-US" dirty="0" smtClean="0"/>
          </a:p>
          <a:p>
            <a:pPr>
              <a:defRPr/>
            </a:pPr>
            <a:r>
              <a:rPr lang="en-GB" dirty="0" smtClean="0"/>
              <a:t>In the </a:t>
            </a:r>
            <a:r>
              <a:rPr lang="en-GB" b="1" dirty="0" smtClean="0"/>
              <a:t>1930s</a:t>
            </a:r>
            <a:r>
              <a:rPr lang="en-GB" dirty="0" smtClean="0"/>
              <a:t> groups of leisure activity enthusiasts and nature conservationists, including the Ramblers' Association, the Youth Hostels Association (YHA), the Council for the Preservation of Rural England (CPRE) and the Council for the Protection of Rural Wales (CPRW), rallied together to lobby the Government for measures to protect, and allow access to, the countryside, for the benefit of everyone.</a:t>
            </a:r>
            <a:endParaRPr lang="en-US" dirty="0" smtClean="0"/>
          </a:p>
          <a:p>
            <a:pPr>
              <a:defRPr/>
            </a:pPr>
            <a:r>
              <a:rPr lang="en-GB" dirty="0" smtClean="0"/>
              <a:t>A </a:t>
            </a:r>
            <a:r>
              <a:rPr lang="en-GB" b="1" dirty="0" smtClean="0"/>
              <a:t>1931</a:t>
            </a:r>
            <a:r>
              <a:rPr lang="en-GB" dirty="0" smtClean="0"/>
              <a:t> inquiry into National Parks by a Government committee, chaired by Lord Addison, recommended the creation of a "National Park Authority" to select areas for designation as National Parks. However, no action was taken and public discontent grew.</a:t>
            </a:r>
            <a:endParaRPr lang="en-US" dirty="0" smtClean="0"/>
          </a:p>
          <a:p>
            <a:pPr>
              <a:defRPr/>
            </a:pPr>
            <a:r>
              <a:rPr lang="en-GB" dirty="0" smtClean="0"/>
              <a:t>In the cities, especially around the Peak District, where opportunities to walk on the moors were very limited, people began to defy the landowners and gamekeepers and trespass on the moors. In </a:t>
            </a:r>
            <a:r>
              <a:rPr lang="en-GB" b="1" dirty="0" smtClean="0"/>
              <a:t>1932</a:t>
            </a:r>
            <a:r>
              <a:rPr lang="en-GB" dirty="0" smtClean="0"/>
              <a:t> a "mass trespass" took place on Kinder Scout. As a result of this five men were imprisoned and the conflict between landowners and those seeking greater public access intensified.</a:t>
            </a:r>
            <a:endParaRPr lang="en-US" dirty="0" smtClean="0"/>
          </a:p>
          <a:p>
            <a:pPr>
              <a:defRPr/>
            </a:pPr>
            <a:r>
              <a:rPr lang="en-GB" dirty="0" smtClean="0"/>
              <a:t>In </a:t>
            </a:r>
            <a:r>
              <a:rPr lang="en-GB" b="1" dirty="0" smtClean="0"/>
              <a:t>1935</a:t>
            </a:r>
            <a:r>
              <a:rPr lang="en-GB" dirty="0" smtClean="0"/>
              <a:t>, a conference of voluntary organisations discussed how to take these issues forward and set up a voluntary sector "Standing Committee" as a forum for recreation, conservation and amenity groups to put pressure on the Government.</a:t>
            </a:r>
            <a:endParaRPr lang="en-US" dirty="0" smtClean="0"/>
          </a:p>
          <a:p>
            <a:pPr>
              <a:defRPr/>
            </a:pPr>
            <a:r>
              <a:rPr lang="en-GB" dirty="0" smtClean="0"/>
              <a:t>The Standing Committee on National Parks (SCNP) first met on 26 May 1936. It produced a number of manifestos and pamphlets over the next few years, all arguing the case for National Parks and urging the Government to act. As part of the Labour party's planned post-war reconstruction a white paper on National Parks was published in </a:t>
            </a:r>
            <a:r>
              <a:rPr lang="en-GB" b="1" dirty="0" smtClean="0"/>
              <a:t>1945</a:t>
            </a:r>
            <a:r>
              <a:rPr lang="en-GB" dirty="0" smtClean="0"/>
              <a:t>.</a:t>
            </a:r>
            <a:endParaRPr lang="en-US" dirty="0" smtClean="0"/>
          </a:p>
          <a:p>
            <a:pPr>
              <a:defRPr/>
            </a:pPr>
            <a:r>
              <a:rPr lang="en-GB" dirty="0" smtClean="0"/>
              <a:t>In the same year Sir Norman Birkett published a pamphlet "National Parks and the Countryside". In it he wrote</a:t>
            </a:r>
            <a:r>
              <a:rPr lang="en-GB" i="1" dirty="0" smtClean="0"/>
              <a:t> </a:t>
            </a:r>
            <a:r>
              <a:rPr lang="en-GB" b="1" dirty="0" smtClean="0"/>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US" dirty="0" smtClean="0"/>
          </a:p>
          <a:p>
            <a:pPr>
              <a:defRPr/>
            </a:pPr>
            <a:r>
              <a:rPr lang="en-GB" dirty="0" smtClean="0"/>
              <a:t>The Government set up a committee under Sir Arthur Hobhouse, to prepare for National Park legislation. To keep up public pressure for National Parks, members of SCNP and the Ramblers’ Association organised a series of public meetings in major cities, which attracted large crowds.</a:t>
            </a:r>
            <a:endParaRPr lang="en-US" dirty="0" smtClean="0"/>
          </a:p>
          <a:p>
            <a:pPr>
              <a:defRPr/>
            </a:pPr>
            <a:r>
              <a:rPr lang="en-GB" b="1" dirty="0" smtClean="0"/>
              <a:t>The 1949 National Parks and Access to the Countryside Act</a:t>
            </a:r>
            <a:endParaRPr lang="en-US" dirty="0" smtClean="0"/>
          </a:p>
          <a:p>
            <a:pPr>
              <a:defRPr/>
            </a:pPr>
            <a:r>
              <a:rPr lang="en-GB" dirty="0" smtClean="0"/>
              <a:t>In 1949 the Government passed an Act of Parliament to establish National Parks with all party support. It was described by Lewis Silkin, the Minister of Town and Country Planning of the time, as "the most exciting Act of the post-war Parliament". The nation was to have its Parks, and their purposes were to preserve and enhance natural beauty and to provide recreational opportunities for the public.</a:t>
            </a:r>
            <a:endParaRPr lang="en-US" dirty="0" smtClean="0"/>
          </a:p>
          <a:p>
            <a:pPr>
              <a:defRPr/>
            </a:pPr>
            <a:r>
              <a:rPr lang="en-GB" dirty="0" smtClean="0"/>
              <a:t>The first two Parks, the Lake District and the Peak District, were set up in 1951. </a:t>
            </a:r>
            <a:endParaRPr lang="en-US" dirty="0"/>
          </a:p>
        </p:txBody>
      </p:sp>
    </p:spTree>
    <p:extLst>
      <p:ext uri="{BB962C8B-B14F-4D97-AF65-F5344CB8AC3E}">
        <p14:creationId xmlns:p14="http://schemas.microsoft.com/office/powerpoint/2010/main" val="4268917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55000" lnSpcReduction="20000"/>
          </a:bodyPr>
          <a:lstStyle/>
          <a:p>
            <a:pPr>
              <a:defRPr/>
            </a:pPr>
            <a:r>
              <a:rPr lang="en-GB" b="1" dirty="0" smtClean="0"/>
              <a:t>Where did National Parks come from?</a:t>
            </a:r>
            <a:endParaRPr lang="en-US" dirty="0" smtClean="0"/>
          </a:p>
          <a:p>
            <a:pPr>
              <a:defRPr/>
            </a:pPr>
            <a:r>
              <a:rPr lang="en-GB" dirty="0" smtClean="0"/>
              <a:t>People have lived in the areas now designated as National Parks for more than 5,000 years. In the </a:t>
            </a:r>
            <a:r>
              <a:rPr lang="en-GB" b="1" dirty="0" smtClean="0"/>
              <a:t>early 19</a:t>
            </a:r>
            <a:r>
              <a:rPr lang="en-GB" b="1" baseline="30000" dirty="0" smtClean="0"/>
              <a:t>th</a:t>
            </a:r>
            <a:r>
              <a:rPr lang="en-GB" b="1" dirty="0" smtClean="0"/>
              <a:t> century</a:t>
            </a:r>
            <a:r>
              <a:rPr lang="en-GB" dirty="0" smtClean="0"/>
              <a:t> the romantic poets such as Byron, Coleridge and Wordsworth wrote about the inspirational beauty of the "untamed" countryside. Until then relatively wild, remote areas had been seen as uncivilised and dangerous. Wordsworth famously claimed the Lake District as "a sort of national property, in which every man has a right and an interest who has an eye to perceive and a heart to enjoy".</a:t>
            </a:r>
            <a:endParaRPr lang="en-US" dirty="0" smtClean="0"/>
          </a:p>
          <a:p>
            <a:pPr>
              <a:defRPr/>
            </a:pPr>
            <a:r>
              <a:rPr lang="en-GB" dirty="0" smtClean="0"/>
              <a:t>In the </a:t>
            </a:r>
            <a:r>
              <a:rPr lang="en-GB" b="1" dirty="0" smtClean="0"/>
              <a:t>early 20</a:t>
            </a:r>
            <a:r>
              <a:rPr lang="en-GB" b="1" baseline="30000" dirty="0" smtClean="0"/>
              <a:t>th</a:t>
            </a:r>
            <a:r>
              <a:rPr lang="en-GB" b="1" dirty="0" smtClean="0"/>
              <a:t> Century</a:t>
            </a:r>
            <a:r>
              <a:rPr lang="en-GB" dirty="0" smtClean="0"/>
              <a:t> the growing appreciation of the great outdoors, the benefits of physical exercise, and the feeling of freedom and of spiritual renewal gained from open air recreation, led to demands for more access to the countryside. As towns and cities expanded and more land was enclosed by landowners for agricultural or sporting reasons, the conflict between the landowners and public interest groups grew.</a:t>
            </a:r>
            <a:endParaRPr lang="en-US" dirty="0" smtClean="0"/>
          </a:p>
          <a:p>
            <a:pPr>
              <a:defRPr/>
            </a:pPr>
            <a:r>
              <a:rPr lang="en-GB" dirty="0" smtClean="0"/>
              <a:t>In the </a:t>
            </a:r>
            <a:r>
              <a:rPr lang="en-GB" b="1" dirty="0" smtClean="0"/>
              <a:t>1930s</a:t>
            </a:r>
            <a:r>
              <a:rPr lang="en-GB" dirty="0" smtClean="0"/>
              <a:t> groups of leisure activity enthusiasts and nature conservationists, including the Ramblers' Association, the Youth Hostels Association (YHA), the Council for the Preservation of Rural England (CPRE) and the Council for the Protection of Rural Wales (CPRW), rallied together to lobby the Government for measures to protect, and allow access to, the countryside, for the benefit of everyone.</a:t>
            </a:r>
            <a:endParaRPr lang="en-US" dirty="0" smtClean="0"/>
          </a:p>
          <a:p>
            <a:pPr>
              <a:defRPr/>
            </a:pPr>
            <a:r>
              <a:rPr lang="en-GB" dirty="0" smtClean="0"/>
              <a:t>A </a:t>
            </a:r>
            <a:r>
              <a:rPr lang="en-GB" b="1" dirty="0" smtClean="0"/>
              <a:t>1931</a:t>
            </a:r>
            <a:r>
              <a:rPr lang="en-GB" dirty="0" smtClean="0"/>
              <a:t> inquiry into National Parks by a Government committee, chaired by Lord Addison, recommended the creation of a "National Park Authority" to select areas for designation as National Parks. However, no action was taken and public discontent grew.</a:t>
            </a:r>
            <a:endParaRPr lang="en-US" dirty="0" smtClean="0"/>
          </a:p>
          <a:p>
            <a:pPr>
              <a:defRPr/>
            </a:pPr>
            <a:r>
              <a:rPr lang="en-GB" dirty="0" smtClean="0"/>
              <a:t>In the cities, especially around the Peak District, where opportunities to walk on the moors were very limited, people began to defy the landowners and gamekeepers and trespass on the moors. In </a:t>
            </a:r>
            <a:r>
              <a:rPr lang="en-GB" b="1" dirty="0" smtClean="0"/>
              <a:t>1932</a:t>
            </a:r>
            <a:r>
              <a:rPr lang="en-GB" dirty="0" smtClean="0"/>
              <a:t> a "mass trespass" took place on Kinder Scout. As a result of this five men were imprisoned and the conflict between landowners and those seeking greater public access intensified.</a:t>
            </a:r>
            <a:endParaRPr lang="en-US" dirty="0" smtClean="0"/>
          </a:p>
          <a:p>
            <a:pPr>
              <a:defRPr/>
            </a:pPr>
            <a:r>
              <a:rPr lang="en-GB" dirty="0" smtClean="0"/>
              <a:t>In </a:t>
            </a:r>
            <a:r>
              <a:rPr lang="en-GB" b="1" dirty="0" smtClean="0"/>
              <a:t>1935</a:t>
            </a:r>
            <a:r>
              <a:rPr lang="en-GB" dirty="0" smtClean="0"/>
              <a:t>, a conference of voluntary organisations discussed how to take these issues forward and set up a voluntary sector "Standing Committee" as a forum for recreation, conservation and amenity groups to put pressure on the Government.</a:t>
            </a:r>
            <a:endParaRPr lang="en-US" dirty="0" smtClean="0"/>
          </a:p>
          <a:p>
            <a:pPr>
              <a:defRPr/>
            </a:pPr>
            <a:r>
              <a:rPr lang="en-GB" dirty="0" smtClean="0"/>
              <a:t>The Standing Committee on National Parks (SCNP) first met on 26 May 1936. It produced a number of manifestos and pamphlets over the next few years, all arguing the case for National Parks and urging the Government to act. As part of the Labour party's planned post-war reconstruction a white paper on National Parks was published in </a:t>
            </a:r>
            <a:r>
              <a:rPr lang="en-GB" b="1" dirty="0" smtClean="0"/>
              <a:t>1945</a:t>
            </a:r>
            <a:r>
              <a:rPr lang="en-GB" dirty="0" smtClean="0"/>
              <a:t>.</a:t>
            </a:r>
            <a:endParaRPr lang="en-US" dirty="0" smtClean="0"/>
          </a:p>
          <a:p>
            <a:pPr>
              <a:defRPr/>
            </a:pPr>
            <a:r>
              <a:rPr lang="en-GB" dirty="0" smtClean="0"/>
              <a:t>In the same year Sir Norman Birkett published a pamphlet "National Parks and the Countryside". In it he wrote</a:t>
            </a:r>
            <a:r>
              <a:rPr lang="en-GB" i="1" dirty="0" smtClean="0"/>
              <a:t> </a:t>
            </a:r>
            <a:r>
              <a:rPr lang="en-GB" b="1" dirty="0" smtClean="0"/>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US" dirty="0" smtClean="0"/>
          </a:p>
          <a:p>
            <a:pPr>
              <a:defRPr/>
            </a:pPr>
            <a:r>
              <a:rPr lang="en-GB" dirty="0" smtClean="0"/>
              <a:t>The Government set up a committee under Sir Arthur Hobhouse, to prepare for National Park legislation. To keep up public pressure for National Parks, members of SCNP and the Ramblers’ Association organised a series of public meetings in major cities, which attracted large crowds.</a:t>
            </a:r>
            <a:endParaRPr lang="en-US" dirty="0" smtClean="0"/>
          </a:p>
          <a:p>
            <a:pPr>
              <a:defRPr/>
            </a:pPr>
            <a:r>
              <a:rPr lang="en-GB" b="1" dirty="0" smtClean="0"/>
              <a:t>The 1949 National Parks and Access to the Countryside Act</a:t>
            </a:r>
            <a:endParaRPr lang="en-US" dirty="0" smtClean="0"/>
          </a:p>
          <a:p>
            <a:pPr>
              <a:defRPr/>
            </a:pPr>
            <a:r>
              <a:rPr lang="en-GB" dirty="0" smtClean="0"/>
              <a:t>In 1949 the Government passed an Act of Parliament to establish National Parks with all party support. It was described by Lewis Silkin, the Minister of Town and Country Planning of the time, as "the most exciting Act of the post-war Parliament". The nation was to have its Parks, and their purposes were to preserve and enhance natural beauty and to provide recreational opportunities for the public.</a:t>
            </a:r>
            <a:endParaRPr lang="en-US" dirty="0" smtClean="0"/>
          </a:p>
          <a:p>
            <a:pPr>
              <a:defRPr/>
            </a:pPr>
            <a:r>
              <a:rPr lang="en-GB" dirty="0" smtClean="0"/>
              <a:t>The first two Parks, the Lake District and the Peak District, were set up in 1951. </a:t>
            </a:r>
            <a:endParaRPr lang="en-US" dirty="0"/>
          </a:p>
        </p:txBody>
      </p:sp>
    </p:spTree>
    <p:extLst>
      <p:ext uri="{BB962C8B-B14F-4D97-AF65-F5344CB8AC3E}">
        <p14:creationId xmlns:p14="http://schemas.microsoft.com/office/powerpoint/2010/main" val="3105196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05882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https://www.nationalparks.uk/green-recovery/ </a:t>
            </a:r>
            <a:endParaRPr lang="en-GB" dirty="0"/>
          </a:p>
        </p:txBody>
      </p:sp>
    </p:spTree>
    <p:extLst>
      <p:ext uri="{BB962C8B-B14F-4D97-AF65-F5344CB8AC3E}">
        <p14:creationId xmlns:p14="http://schemas.microsoft.com/office/powerpoint/2010/main" val="1385692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B383F9BE-2B54-4FCB-A0A0-AB9848248CD7}" type="datetimeFigureOut">
              <a:rPr lang="en-US" smtClean="0"/>
              <a:pPr>
                <a:defRPr/>
              </a:pPr>
              <a:t>2/10/2021</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B743D391-64D2-4BE2-978A-768E379B5E42}" type="slidenum">
              <a:rPr lang="en-US" smtClean="0"/>
              <a:pPr>
                <a:defRPr/>
              </a:pPr>
              <a:t>‹#›</a:t>
            </a:fld>
            <a:endParaRPr lang="en-US" dirty="0"/>
          </a:p>
        </p:txBody>
      </p:sp>
    </p:spTree>
    <p:extLst>
      <p:ext uri="{BB962C8B-B14F-4D97-AF65-F5344CB8AC3E}">
        <p14:creationId xmlns:p14="http://schemas.microsoft.com/office/powerpoint/2010/main" val="2088872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7671225D-343D-4137-A27C-FCB248854C6D}" type="datetimeFigureOut">
              <a:rPr lang="en-US" smtClean="0"/>
              <a:pPr>
                <a:defRPr/>
              </a:pPr>
              <a:t>2/10/2021</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DCEC9778-B837-4DC2-B726-6165FDAA312C}" type="slidenum">
              <a:rPr lang="en-US" smtClean="0"/>
              <a:pPr>
                <a:defRPr/>
              </a:pPr>
              <a:t>‹#›</a:t>
            </a:fld>
            <a:endParaRPr lang="en-US" dirty="0"/>
          </a:p>
        </p:txBody>
      </p:sp>
    </p:spTree>
    <p:extLst>
      <p:ext uri="{BB962C8B-B14F-4D97-AF65-F5344CB8AC3E}">
        <p14:creationId xmlns:p14="http://schemas.microsoft.com/office/powerpoint/2010/main" val="2676220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49F8D341-CF59-4539-AC3F-95E5AB7B44F0}" type="datetimeFigureOut">
              <a:rPr lang="en-US" smtClean="0"/>
              <a:pPr>
                <a:defRPr/>
              </a:pPr>
              <a:t>2/10/2021</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199C9075-58FA-4671-99F5-535E5E24A609}" type="slidenum">
              <a:rPr lang="en-US" smtClean="0"/>
              <a:pPr>
                <a:defRPr/>
              </a:pPr>
              <a:t>‹#›</a:t>
            </a:fld>
            <a:endParaRPr lang="en-US" dirty="0"/>
          </a:p>
        </p:txBody>
      </p:sp>
    </p:spTree>
    <p:extLst>
      <p:ext uri="{BB962C8B-B14F-4D97-AF65-F5344CB8AC3E}">
        <p14:creationId xmlns:p14="http://schemas.microsoft.com/office/powerpoint/2010/main" val="2810907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FD93EDEC-1E7B-4DE4-9648-221B014CC8F5}" type="datetimeFigureOut">
              <a:rPr lang="en-US" smtClean="0"/>
              <a:pPr>
                <a:defRPr/>
              </a:pPr>
              <a:t>2/10/2021</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7" name="Slide Number Placeholder 6"/>
          <p:cNvSpPr>
            <a:spLocks noGrp="1"/>
          </p:cNvSpPr>
          <p:nvPr>
            <p:ph type="sldNum" sz="quarter" idx="12"/>
          </p:nvPr>
        </p:nvSpPr>
        <p:spPr/>
        <p:txBody>
          <a:bodyPr/>
          <a:lstStyle/>
          <a:p>
            <a:pPr>
              <a:defRPr/>
            </a:pPr>
            <a:fld id="{60A48B2D-D51A-4703-8003-319E9E2F1DDA}" type="slidenum">
              <a:rPr lang="en-US" smtClean="0"/>
              <a:pPr>
                <a:defRPr/>
              </a:pPr>
              <a:t>‹#›</a:t>
            </a:fld>
            <a:endParaRPr lang="en-US" dirty="0"/>
          </a:p>
        </p:txBody>
      </p:sp>
    </p:spTree>
    <p:extLst>
      <p:ext uri="{BB962C8B-B14F-4D97-AF65-F5344CB8AC3E}">
        <p14:creationId xmlns:p14="http://schemas.microsoft.com/office/powerpoint/2010/main" val="120161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1C3D180F-6C74-4B7C-AC51-5D13B63B34FE}" type="datetimeFigureOut">
              <a:rPr lang="en-US" smtClean="0"/>
              <a:pPr>
                <a:defRPr/>
              </a:pPr>
              <a:t>2/10/2021</a:t>
            </a:fld>
            <a:endParaRPr lang="en-US" dirty="0"/>
          </a:p>
        </p:txBody>
      </p:sp>
      <p:sp>
        <p:nvSpPr>
          <p:cNvPr id="8" name="Footer Placeholder 7"/>
          <p:cNvSpPr>
            <a:spLocks noGrp="1"/>
          </p:cNvSpPr>
          <p:nvPr>
            <p:ph type="ftr" sz="quarter" idx="11"/>
          </p:nvPr>
        </p:nvSpPr>
        <p:spPr/>
        <p:txBody>
          <a:bodyPr/>
          <a:lstStyle/>
          <a:p>
            <a:pPr>
              <a:defRPr/>
            </a:pPr>
            <a:endParaRPr lang="en-US" dirty="0"/>
          </a:p>
        </p:txBody>
      </p:sp>
      <p:sp>
        <p:nvSpPr>
          <p:cNvPr id="9" name="Slide Number Placeholder 8"/>
          <p:cNvSpPr>
            <a:spLocks noGrp="1"/>
          </p:cNvSpPr>
          <p:nvPr>
            <p:ph type="sldNum" sz="quarter" idx="12"/>
          </p:nvPr>
        </p:nvSpPr>
        <p:spPr/>
        <p:txBody>
          <a:bodyPr/>
          <a:lstStyle/>
          <a:p>
            <a:pPr>
              <a:defRPr/>
            </a:pPr>
            <a:fld id="{B965F045-E846-43BB-B6B8-240F2243C2E4}" type="slidenum">
              <a:rPr lang="en-US" smtClean="0"/>
              <a:pPr>
                <a:defRPr/>
              </a:pPr>
              <a:t>‹#›</a:t>
            </a:fld>
            <a:endParaRPr lang="en-US" dirty="0"/>
          </a:p>
        </p:txBody>
      </p:sp>
    </p:spTree>
    <p:extLst>
      <p:ext uri="{BB962C8B-B14F-4D97-AF65-F5344CB8AC3E}">
        <p14:creationId xmlns:p14="http://schemas.microsoft.com/office/powerpoint/2010/main" val="2543282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54577B1E-23F1-4958-BE47-82B3C3F96DB0}" type="datetimeFigureOut">
              <a:rPr lang="en-US" smtClean="0"/>
              <a:pPr>
                <a:defRPr/>
              </a:pPr>
              <a:t>2/10/2021</a:t>
            </a:fld>
            <a:endParaRPr lang="en-US" dirty="0"/>
          </a:p>
        </p:txBody>
      </p:sp>
      <p:sp>
        <p:nvSpPr>
          <p:cNvPr id="4" name="Footer Placeholder 3"/>
          <p:cNvSpPr>
            <a:spLocks noGrp="1"/>
          </p:cNvSpPr>
          <p:nvPr>
            <p:ph type="ftr" sz="quarter" idx="11"/>
          </p:nvPr>
        </p:nvSpPr>
        <p:spPr/>
        <p:txBody>
          <a:bodyPr/>
          <a:lstStyle/>
          <a:p>
            <a:pPr>
              <a:defRPr/>
            </a:pPr>
            <a:endParaRPr lang="en-US" dirty="0"/>
          </a:p>
        </p:txBody>
      </p:sp>
      <p:sp>
        <p:nvSpPr>
          <p:cNvPr id="5" name="Slide Number Placeholder 4"/>
          <p:cNvSpPr>
            <a:spLocks noGrp="1"/>
          </p:cNvSpPr>
          <p:nvPr>
            <p:ph type="sldNum" sz="quarter" idx="12"/>
          </p:nvPr>
        </p:nvSpPr>
        <p:spPr/>
        <p:txBody>
          <a:bodyPr/>
          <a:lstStyle/>
          <a:p>
            <a:pPr>
              <a:defRPr/>
            </a:pPr>
            <a:fld id="{775DDBB3-4BDF-4880-9039-CAA81452B76F}" type="slidenum">
              <a:rPr lang="en-US" smtClean="0"/>
              <a:pPr>
                <a:defRPr/>
              </a:pPr>
              <a:t>‹#›</a:t>
            </a:fld>
            <a:endParaRPr lang="en-US" dirty="0"/>
          </a:p>
        </p:txBody>
      </p:sp>
    </p:spTree>
    <p:extLst>
      <p:ext uri="{BB962C8B-B14F-4D97-AF65-F5344CB8AC3E}">
        <p14:creationId xmlns:p14="http://schemas.microsoft.com/office/powerpoint/2010/main" val="99073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CFC561B-5197-4B85-A023-4F87AC8DCCFF}" type="datetimeFigureOut">
              <a:rPr lang="en-US" smtClean="0"/>
              <a:pPr>
                <a:defRPr/>
              </a:pPr>
              <a:t>2/10/2021</a:t>
            </a:fld>
            <a:endParaRPr lang="en-US" dirty="0"/>
          </a:p>
        </p:txBody>
      </p:sp>
      <p:sp>
        <p:nvSpPr>
          <p:cNvPr id="3" name="Footer Placeholder 2"/>
          <p:cNvSpPr>
            <a:spLocks noGrp="1"/>
          </p:cNvSpPr>
          <p:nvPr>
            <p:ph type="ftr" sz="quarter" idx="11"/>
          </p:nvPr>
        </p:nvSpPr>
        <p:spPr/>
        <p:txBody>
          <a:bodyPr/>
          <a:lstStyle/>
          <a:p>
            <a:pPr>
              <a:defRPr/>
            </a:pPr>
            <a:endParaRPr lang="en-US" dirty="0"/>
          </a:p>
        </p:txBody>
      </p:sp>
      <p:sp>
        <p:nvSpPr>
          <p:cNvPr id="4" name="Slide Number Placeholder 3"/>
          <p:cNvSpPr>
            <a:spLocks noGrp="1"/>
          </p:cNvSpPr>
          <p:nvPr>
            <p:ph type="sldNum" sz="quarter" idx="12"/>
          </p:nvPr>
        </p:nvSpPr>
        <p:spPr/>
        <p:txBody>
          <a:bodyPr/>
          <a:lstStyle/>
          <a:p>
            <a:pPr>
              <a:defRPr/>
            </a:pPr>
            <a:fld id="{DD00AEB6-31BF-4F82-A5CA-9E2708866A1F}" type="slidenum">
              <a:rPr lang="en-US" smtClean="0"/>
              <a:pPr>
                <a:defRPr/>
              </a:pPr>
              <a:t>‹#›</a:t>
            </a:fld>
            <a:endParaRPr lang="en-US" dirty="0"/>
          </a:p>
        </p:txBody>
      </p:sp>
    </p:spTree>
    <p:extLst>
      <p:ext uri="{BB962C8B-B14F-4D97-AF65-F5344CB8AC3E}">
        <p14:creationId xmlns:p14="http://schemas.microsoft.com/office/powerpoint/2010/main" val="2246147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679F87B6-CFDC-41D0-B4F6-FC36F5644DDC}" type="datetimeFigureOut">
              <a:rPr lang="en-US" smtClean="0"/>
              <a:pPr>
                <a:defRPr/>
              </a:pPr>
              <a:t>2/10/2021</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7" name="Slide Number Placeholder 6"/>
          <p:cNvSpPr>
            <a:spLocks noGrp="1"/>
          </p:cNvSpPr>
          <p:nvPr>
            <p:ph type="sldNum" sz="quarter" idx="12"/>
          </p:nvPr>
        </p:nvSpPr>
        <p:spPr/>
        <p:txBody>
          <a:bodyPr/>
          <a:lstStyle/>
          <a:p>
            <a:pPr>
              <a:defRPr/>
            </a:pPr>
            <a:fld id="{9821402E-592F-4490-8958-DDB9C9DA10C0}" type="slidenum">
              <a:rPr lang="en-US" smtClean="0"/>
              <a:pPr>
                <a:defRPr/>
              </a:pPr>
              <a:t>‹#›</a:t>
            </a:fld>
            <a:endParaRPr lang="en-US" dirty="0"/>
          </a:p>
        </p:txBody>
      </p:sp>
    </p:spTree>
    <p:extLst>
      <p:ext uri="{BB962C8B-B14F-4D97-AF65-F5344CB8AC3E}">
        <p14:creationId xmlns:p14="http://schemas.microsoft.com/office/powerpoint/2010/main" val="305525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DE568381-1C80-4867-AD1B-63CE4C99D0D8}" type="datetimeFigureOut">
              <a:rPr lang="en-US" smtClean="0"/>
              <a:pPr>
                <a:defRPr/>
              </a:pPr>
              <a:t>2/10/2021</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7" name="Slide Number Placeholder 6"/>
          <p:cNvSpPr>
            <a:spLocks noGrp="1"/>
          </p:cNvSpPr>
          <p:nvPr>
            <p:ph type="sldNum" sz="quarter" idx="12"/>
          </p:nvPr>
        </p:nvSpPr>
        <p:spPr/>
        <p:txBody>
          <a:bodyPr/>
          <a:lstStyle/>
          <a:p>
            <a:pPr>
              <a:defRPr/>
            </a:pPr>
            <a:fld id="{81F533DC-FABB-42D2-9163-8420BAB5A020}" type="slidenum">
              <a:rPr lang="en-US" smtClean="0"/>
              <a:pPr>
                <a:defRPr/>
              </a:pPr>
              <a:t>‹#›</a:t>
            </a:fld>
            <a:endParaRPr lang="en-US" dirty="0"/>
          </a:p>
        </p:txBody>
      </p:sp>
    </p:spTree>
    <p:extLst>
      <p:ext uri="{BB962C8B-B14F-4D97-AF65-F5344CB8AC3E}">
        <p14:creationId xmlns:p14="http://schemas.microsoft.com/office/powerpoint/2010/main" val="2167441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82D05246-9F67-449C-AB62-4E1A422D3258}" type="datetimeFigureOut">
              <a:rPr lang="en-US" smtClean="0"/>
              <a:pPr>
                <a:defRPr/>
              </a:pPr>
              <a:t>2/10/2021</a:t>
            </a:fld>
            <a:endParaRPr lang="en-US" dirty="0">
              <a:solidFill>
                <a:schemeClr val="bg2">
                  <a:shade val="50000"/>
                </a:schemeClr>
              </a:solidFill>
            </a:endParaRPr>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376B2310-10B3-4026-AC34-29D433ADCF7C}" type="slidenum">
              <a:rPr lang="en-US" smtClean="0"/>
              <a:pPr>
                <a:defRPr/>
              </a:pPr>
              <a:t>‹#›</a:t>
            </a:fld>
            <a:endParaRPr lang="en-US" dirty="0">
              <a:solidFill>
                <a:schemeClr val="bg2">
                  <a:shade val="50000"/>
                </a:schemeClr>
              </a:solidFill>
            </a:endParaRPr>
          </a:p>
        </p:txBody>
      </p:sp>
    </p:spTree>
    <p:extLst>
      <p:ext uri="{BB962C8B-B14F-4D97-AF65-F5344CB8AC3E}">
        <p14:creationId xmlns:p14="http://schemas.microsoft.com/office/powerpoint/2010/main" val="1380288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82D05246-9F67-449C-AB62-4E1A422D3258}" type="datetimeFigureOut">
              <a:rPr lang="en-US" smtClean="0"/>
              <a:pPr>
                <a:defRPr/>
              </a:pPr>
              <a:t>2/10/2021</a:t>
            </a:fld>
            <a:endParaRPr lang="en-US" dirty="0">
              <a:solidFill>
                <a:schemeClr val="bg2">
                  <a:shade val="50000"/>
                </a:schemeClr>
              </a:solidFill>
            </a:endParaRPr>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376B2310-10B3-4026-AC34-29D433ADCF7C}" type="slidenum">
              <a:rPr lang="en-US" smtClean="0"/>
              <a:pPr>
                <a:defRPr/>
              </a:pPr>
              <a:t>‹#›</a:t>
            </a:fld>
            <a:endParaRPr lang="en-US" dirty="0">
              <a:solidFill>
                <a:schemeClr val="bg2">
                  <a:shade val="50000"/>
                </a:schemeClr>
              </a:solidFill>
            </a:endParaRPr>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17471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82D05246-9F67-449C-AB62-4E1A422D3258}" type="datetimeFigureOut">
              <a:rPr lang="en-US" smtClean="0"/>
              <a:pPr>
                <a:defRPr/>
              </a:pPr>
              <a:t>2/10/2021</a:t>
            </a:fld>
            <a:endParaRPr lang="en-US" dirty="0">
              <a:solidFill>
                <a:schemeClr val="bg2">
                  <a:shade val="50000"/>
                </a:schemeClr>
              </a:solidFill>
            </a:endParaRPr>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376B2310-10B3-4026-AC34-29D433ADCF7C}" type="slidenum">
              <a:rPr lang="en-US" smtClean="0"/>
              <a:pPr>
                <a:defRPr/>
              </a:pPr>
              <a:t>‹#›</a:t>
            </a:fld>
            <a:endParaRPr lang="en-US" dirty="0">
              <a:solidFill>
                <a:schemeClr val="bg2">
                  <a:shade val="50000"/>
                </a:schemeClr>
              </a:solidFill>
            </a:endParaRPr>
          </a:p>
        </p:txBody>
      </p:sp>
    </p:spTree>
    <p:extLst>
      <p:ext uri="{BB962C8B-B14F-4D97-AF65-F5344CB8AC3E}">
        <p14:creationId xmlns:p14="http://schemas.microsoft.com/office/powerpoint/2010/main" val="1519721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82D05246-9F67-449C-AB62-4E1A422D3258}" type="datetimeFigureOut">
              <a:rPr lang="en-US" smtClean="0"/>
              <a:pPr>
                <a:defRPr/>
              </a:pPr>
              <a:t>2/10/2021</a:t>
            </a:fld>
            <a:endParaRPr lang="en-US" dirty="0">
              <a:solidFill>
                <a:schemeClr val="bg2">
                  <a:shade val="50000"/>
                </a:schemeClr>
              </a:solidFill>
            </a:endParaRPr>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376B2310-10B3-4026-AC34-29D433ADCF7C}" type="slidenum">
              <a:rPr lang="en-US" smtClean="0"/>
              <a:pPr>
                <a:defRPr/>
              </a:pPr>
              <a:t>‹#›</a:t>
            </a:fld>
            <a:endParaRPr lang="en-US" dirty="0">
              <a:solidFill>
                <a:schemeClr val="bg2">
                  <a:shade val="50000"/>
                </a:schemeClr>
              </a:solidFill>
            </a:endParaRPr>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35665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82D05246-9F67-449C-AB62-4E1A422D3258}" type="datetimeFigureOut">
              <a:rPr lang="en-US" smtClean="0"/>
              <a:pPr>
                <a:defRPr/>
              </a:pPr>
              <a:t>2/10/2021</a:t>
            </a:fld>
            <a:endParaRPr lang="en-US" dirty="0">
              <a:solidFill>
                <a:schemeClr val="bg2">
                  <a:shade val="50000"/>
                </a:schemeClr>
              </a:solidFill>
            </a:endParaRPr>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376B2310-10B3-4026-AC34-29D433ADCF7C}" type="slidenum">
              <a:rPr lang="en-US" smtClean="0"/>
              <a:pPr>
                <a:defRPr/>
              </a:pPr>
              <a:t>‹#›</a:t>
            </a:fld>
            <a:endParaRPr lang="en-US" dirty="0">
              <a:solidFill>
                <a:schemeClr val="bg2">
                  <a:shade val="50000"/>
                </a:schemeClr>
              </a:solidFill>
            </a:endParaRPr>
          </a:p>
        </p:txBody>
      </p:sp>
    </p:spTree>
    <p:extLst>
      <p:ext uri="{BB962C8B-B14F-4D97-AF65-F5344CB8AC3E}">
        <p14:creationId xmlns:p14="http://schemas.microsoft.com/office/powerpoint/2010/main" val="536387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29CE51C-0B80-4C5E-8A15-FEC66B227826}" type="datetimeFigureOut">
              <a:rPr lang="en-US" smtClean="0"/>
              <a:pPr>
                <a:defRPr/>
              </a:pPr>
              <a:t>2/10/2021</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6F752FF8-4DD4-4ED0-B4BC-2B49E66ADD39}" type="slidenum">
              <a:rPr lang="en-US" smtClean="0"/>
              <a:pPr>
                <a:defRPr/>
              </a:pPr>
              <a:t>‹#›</a:t>
            </a:fld>
            <a:endParaRPr lang="en-US" dirty="0"/>
          </a:p>
        </p:txBody>
      </p:sp>
    </p:spTree>
    <p:extLst>
      <p:ext uri="{BB962C8B-B14F-4D97-AF65-F5344CB8AC3E}">
        <p14:creationId xmlns:p14="http://schemas.microsoft.com/office/powerpoint/2010/main" val="2604038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07558373-3A1B-4DD9-80E5-F8B844628F88}" type="datetimeFigureOut">
              <a:rPr lang="en-US" smtClean="0"/>
              <a:pPr>
                <a:defRPr/>
              </a:pPr>
              <a:t>2/10/2021</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461DDCF1-2733-45A5-AA95-B5CC1E89EC52}" type="slidenum">
              <a:rPr lang="en-US" smtClean="0"/>
              <a:pPr>
                <a:defRPr/>
              </a:pPr>
              <a:t>‹#›</a:t>
            </a:fld>
            <a:endParaRPr lang="en-US" dirty="0"/>
          </a:p>
        </p:txBody>
      </p:sp>
    </p:spTree>
    <p:extLst>
      <p:ext uri="{BB962C8B-B14F-4D97-AF65-F5344CB8AC3E}">
        <p14:creationId xmlns:p14="http://schemas.microsoft.com/office/powerpoint/2010/main" val="479615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8288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828800"/>
            <a:ext cx="3810000" cy="4114800"/>
          </a:xfrm>
        </p:spPr>
        <p:txBody>
          <a:bodyPr>
            <a:normAutofit/>
          </a:bodyPr>
          <a:lstStyle/>
          <a:p>
            <a:pPr lvl="0"/>
            <a:endParaRPr lang="en-US" noProof="0" dirty="0" smtClean="0"/>
          </a:p>
        </p:txBody>
      </p:sp>
    </p:spTree>
    <p:extLst>
      <p:ext uri="{BB962C8B-B14F-4D97-AF65-F5344CB8AC3E}">
        <p14:creationId xmlns:p14="http://schemas.microsoft.com/office/powerpoint/2010/main" val="3349297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82D05246-9F67-449C-AB62-4E1A422D3258}" type="datetimeFigureOut">
              <a:rPr lang="en-US" smtClean="0"/>
              <a:pPr>
                <a:defRPr/>
              </a:pPr>
              <a:t>2/10/2021</a:t>
            </a:fld>
            <a:endParaRPr lang="en-US" dirty="0">
              <a:solidFill>
                <a:schemeClr val="bg2">
                  <a:shade val="50000"/>
                </a:schemeClr>
              </a:solidFill>
            </a:endParaRPr>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a:defRPr/>
            </a:pPr>
            <a:fld id="{376B2310-10B3-4026-AC34-29D433ADCF7C}" type="slidenum">
              <a:rPr lang="en-US" smtClean="0"/>
              <a:pPr>
                <a:defRPr/>
              </a:pPr>
              <a:t>‹#›</a:t>
            </a:fld>
            <a:endParaRPr lang="en-US" dirty="0">
              <a:solidFill>
                <a:schemeClr val="bg2">
                  <a:shade val="50000"/>
                </a:schemeClr>
              </a:solidFill>
            </a:endParaRPr>
          </a:p>
        </p:txBody>
      </p:sp>
    </p:spTree>
    <p:extLst>
      <p:ext uri="{BB962C8B-B14F-4D97-AF65-F5344CB8AC3E}">
        <p14:creationId xmlns:p14="http://schemas.microsoft.com/office/powerpoint/2010/main" val="1066797883"/>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www.cnp.org.uk/news/new-film-caroline-quentin-uncovers-moving-history-one-uks-greatest-environment-achievement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np.org.uk/news/government-issues-8-point-plan-national-parks-england-highlighting-importance-these-beautifu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wcl.org.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longstone-edge.org.uk/" TargetMode="External"/><Relationship Id="rId2" Type="http://schemas.openxmlformats.org/officeDocument/2006/relationships/hyperlink" Target="http://www.limestone-pavements.org.uk/" TargetMode="External"/><Relationship Id="rId1" Type="http://schemas.openxmlformats.org/officeDocument/2006/relationships/slideLayout" Target="../slideLayouts/slideLayout2.xml"/><Relationship Id="rId4" Type="http://schemas.openxmlformats.org/officeDocument/2006/relationships/hyperlink" Target="http://www.oss.org.uk/"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cnp.org.uk/news/campaign-conference-takes-forward-change-national-parks" TargetMode="External"/><Relationship Id="rId2" Type="http://schemas.openxmlformats.org/officeDocument/2006/relationships/hyperlink" Target="http://www.cnp.org.uk/news" TargetMode="Externa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eur01.safelinks.protection.outlook.com/?url=https%3A%2F%2Fwww.bbc.co.uk%2Fnews%2Fuk-54320030&amp;data=02%7C01%7C%7C4850b7b764eb4b74e88b08d8637c6e14%7C4e0f11f9046e45059cb8db2152311e21%7C0%7C1%7C637368733354304584&amp;sdata=eqeMFvJCOazKznVO1nYWnOFhjJMjSlBCQ%2BnwU9GXuoY%3D&amp;reserved=0"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nationalparks.uk/green-recover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Y-ahDREXwyQ"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6rtD5F5TKgk" TargetMode="Externa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7504" y="41849"/>
            <a:ext cx="7499350" cy="1143000"/>
          </a:xfrm>
        </p:spPr>
        <p:txBody>
          <a:bodyPr>
            <a:normAutofit fontScale="90000"/>
          </a:bodyPr>
          <a:lstStyle/>
          <a:p>
            <a:pPr algn="ctr" fontAlgn="auto">
              <a:spcAft>
                <a:spcPts val="0"/>
              </a:spcAft>
              <a:defRPr/>
            </a:pPr>
            <a:r>
              <a:rPr lang="en-US" sz="3600" b="1" dirty="0" smtClean="0">
                <a:solidFill>
                  <a:srgbClr val="008000"/>
                </a:solidFill>
                <a:latin typeface="Calibri" pitchFamily="34" charset="0"/>
              </a:rPr>
              <a:t>National Parks</a:t>
            </a:r>
            <a:r>
              <a:rPr lang="en-US" sz="3600" dirty="0" smtClean="0">
                <a:solidFill>
                  <a:srgbClr val="008000"/>
                </a:solidFill>
                <a:latin typeface="Calibri" pitchFamily="34" charset="0"/>
              </a:rPr>
              <a:t/>
            </a:r>
            <a:br>
              <a:rPr lang="en-US" sz="3600" dirty="0" smtClean="0">
                <a:solidFill>
                  <a:srgbClr val="008000"/>
                </a:solidFill>
                <a:latin typeface="Calibri" pitchFamily="34" charset="0"/>
              </a:rPr>
            </a:br>
            <a:r>
              <a:rPr lang="en-US" sz="3600" dirty="0" smtClean="0">
                <a:solidFill>
                  <a:srgbClr val="008000"/>
                </a:solidFill>
                <a:latin typeface="Calibri" pitchFamily="34" charset="0"/>
              </a:rPr>
              <a:t>Strategic past and future</a:t>
            </a:r>
            <a:r>
              <a:rPr lang="en-US" sz="3600" i="1" dirty="0" smtClean="0">
                <a:solidFill>
                  <a:srgbClr val="008000"/>
                </a:solidFill>
                <a:latin typeface="Calibri" pitchFamily="34" charset="0"/>
              </a:rPr>
              <a:t>?</a:t>
            </a:r>
          </a:p>
        </p:txBody>
      </p:sp>
      <p:sp>
        <p:nvSpPr>
          <p:cNvPr id="5123" name="Rectangle 3"/>
          <p:cNvSpPr>
            <a:spLocks noGrp="1" noChangeArrowheads="1"/>
          </p:cNvSpPr>
          <p:nvPr>
            <p:ph idx="1"/>
          </p:nvPr>
        </p:nvSpPr>
        <p:spPr/>
        <p:txBody>
          <a:bodyPr>
            <a:normAutofit/>
          </a:bodyPr>
          <a:lstStyle/>
          <a:p>
            <a:pPr marL="342900" indent="-342900" fontAlgn="auto">
              <a:spcAft>
                <a:spcPts val="0"/>
              </a:spcAft>
              <a:buFont typeface="Wingdings 2"/>
              <a:buNone/>
              <a:tabLst>
                <a:tab pos="1052513" algn="l"/>
              </a:tabLst>
              <a:defRPr/>
            </a:pPr>
            <a:endParaRPr lang="en-US" sz="2400" dirty="0" smtClean="0">
              <a:latin typeface="Calibri" pitchFamily="34" charset="0"/>
            </a:endParaRPr>
          </a:p>
          <a:p>
            <a:pPr marL="742950" lvl="1" indent="-285750" algn="l" fontAlgn="auto">
              <a:spcAft>
                <a:spcPts val="0"/>
              </a:spcAft>
              <a:buFont typeface="Verdana"/>
              <a:buNone/>
              <a:tabLst>
                <a:tab pos="1052513" algn="l"/>
              </a:tabLst>
              <a:defRPr/>
            </a:pPr>
            <a:endParaRPr lang="en-US" sz="2400" i="1" dirty="0" smtClean="0">
              <a:solidFill>
                <a:srgbClr val="008000"/>
              </a:solidFill>
              <a:latin typeface="Calibri" pitchFamily="34" charset="0"/>
            </a:endParaRPr>
          </a:p>
        </p:txBody>
      </p:sp>
      <p:sp>
        <p:nvSpPr>
          <p:cNvPr id="3" name="Rectangle 2"/>
          <p:cNvSpPr/>
          <p:nvPr/>
        </p:nvSpPr>
        <p:spPr>
          <a:xfrm>
            <a:off x="107504" y="1556792"/>
            <a:ext cx="6624736" cy="1200329"/>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National park, an area set aside by a national government for the preservation of the natural environment. A national park may be set aside for purposes of public recreation and enjoyment or because of its historical or scientific </a:t>
            </a:r>
            <a:r>
              <a:rPr lang="en-GB" dirty="0" smtClean="0">
                <a:latin typeface="Calibri" panose="020F0502020204030204" pitchFamily="34" charset="0"/>
                <a:cs typeface="Calibri" panose="020F0502020204030204" pitchFamily="34" charset="0"/>
              </a:rPr>
              <a:t>interest </a:t>
            </a:r>
            <a:r>
              <a:rPr lang="en-GB" dirty="0">
                <a:latin typeface="Calibri" panose="020F0502020204030204" pitchFamily="34" charset="0"/>
                <a:cs typeface="Calibri" panose="020F0502020204030204" pitchFamily="34" charset="0"/>
              </a:rPr>
              <a:t>(</a:t>
            </a:r>
            <a:r>
              <a:rPr lang="en-GB" dirty="0" smtClean="0">
                <a:latin typeface="Calibri" panose="020F0502020204030204" pitchFamily="34" charset="0"/>
                <a:cs typeface="Calibri" panose="020F0502020204030204" pitchFamily="34" charset="0"/>
              </a:rPr>
              <a:t>Britannica, 2020: 345)</a:t>
            </a:r>
            <a:endParaRPr lang="en-GB"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899592" y="2977023"/>
            <a:ext cx="4826497" cy="3668138"/>
          </a:xfrm>
          <a:prstGeom prst="rect">
            <a:avLst/>
          </a:prstGeom>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a:xfrm>
            <a:off x="1259632" y="1447800"/>
            <a:ext cx="5904656" cy="4800600"/>
          </a:xfrm>
        </p:spPr>
        <p:txBody>
          <a:bodyPr/>
          <a:lstStyle/>
          <a:p>
            <a:r>
              <a:rPr lang="en-GB" dirty="0">
                <a:latin typeface="Calibri" panose="020F0502020204030204" pitchFamily="34" charset="0"/>
                <a:cs typeface="Calibri" panose="020F0502020204030204" pitchFamily="34" charset="0"/>
              </a:rPr>
              <a:t>L</a:t>
            </a:r>
            <a:r>
              <a:rPr lang="en-GB" dirty="0" smtClean="0">
                <a:latin typeface="Calibri" panose="020F0502020204030204" pitchFamily="34" charset="0"/>
                <a:cs typeface="Calibri" panose="020F0502020204030204" pitchFamily="34" charset="0"/>
              </a:rPr>
              <a:t>andscapes </a:t>
            </a:r>
            <a:r>
              <a:rPr lang="en-GB" dirty="0">
                <a:latin typeface="Calibri" panose="020F0502020204030204" pitchFamily="34" charset="0"/>
                <a:cs typeface="Calibri" panose="020F0502020204030204" pitchFamily="34" charset="0"/>
              </a:rPr>
              <a:t>and their accompanying plants and animals in a national park are kept in their natural state. </a:t>
            </a:r>
          </a:p>
          <a:p>
            <a:r>
              <a:rPr lang="en-GB" dirty="0" smtClean="0">
                <a:solidFill>
                  <a:srgbClr val="00B050"/>
                </a:solidFill>
                <a:latin typeface="Calibri" panose="020F0502020204030204" pitchFamily="34" charset="0"/>
                <a:cs typeface="Calibri" panose="020F0502020204030204" pitchFamily="34" charset="0"/>
              </a:rPr>
              <a:t>National </a:t>
            </a:r>
            <a:r>
              <a:rPr lang="en-GB" dirty="0">
                <a:solidFill>
                  <a:srgbClr val="00B050"/>
                </a:solidFill>
                <a:latin typeface="Calibri" panose="020F0502020204030204" pitchFamily="34" charset="0"/>
                <a:cs typeface="Calibri" panose="020F0502020204030204" pitchFamily="34" charset="0"/>
              </a:rPr>
              <a:t>parks in the United States and Canada tend to focus on the protection of both land and </a:t>
            </a:r>
            <a:r>
              <a:rPr lang="en-GB" dirty="0" smtClean="0">
                <a:solidFill>
                  <a:srgbClr val="00B050"/>
                </a:solidFill>
                <a:latin typeface="Calibri" panose="020F0502020204030204" pitchFamily="34" charset="0"/>
                <a:cs typeface="Calibri" panose="020F0502020204030204" pitchFamily="34" charset="0"/>
              </a:rPr>
              <a:t>wildlife</a:t>
            </a:r>
            <a:endParaRPr lang="en-GB" dirty="0">
              <a:solidFill>
                <a:srgbClr val="00B050"/>
              </a:solidFill>
              <a:latin typeface="Calibri" panose="020F0502020204030204" pitchFamily="34" charset="0"/>
              <a:cs typeface="Calibri" panose="020F0502020204030204" pitchFamily="34" charset="0"/>
            </a:endParaRPr>
          </a:p>
          <a:p>
            <a:r>
              <a:rPr lang="en-GB" dirty="0" smtClean="0">
                <a:latin typeface="Calibri" panose="020F0502020204030204" pitchFamily="34" charset="0"/>
                <a:cs typeface="Calibri" panose="020F0502020204030204" pitchFamily="34" charset="0"/>
              </a:rPr>
              <a:t>United </a:t>
            </a:r>
            <a:r>
              <a:rPr lang="en-GB" dirty="0">
                <a:latin typeface="Calibri" panose="020F0502020204030204" pitchFamily="34" charset="0"/>
                <a:cs typeface="Calibri" panose="020F0502020204030204" pitchFamily="34" charset="0"/>
              </a:rPr>
              <a:t>Kingdom </a:t>
            </a:r>
            <a:r>
              <a:rPr lang="en-GB" dirty="0" smtClean="0">
                <a:latin typeface="Calibri" panose="020F0502020204030204" pitchFamily="34" charset="0"/>
                <a:cs typeface="Calibri" panose="020F0502020204030204" pitchFamily="34" charset="0"/>
              </a:rPr>
              <a:t>focus is traditionally land</a:t>
            </a:r>
          </a:p>
          <a:p>
            <a:r>
              <a:rPr lang="en-GB" dirty="0" smtClean="0">
                <a:solidFill>
                  <a:srgbClr val="00B050"/>
                </a:solidFill>
                <a:latin typeface="Calibri" panose="020F0502020204030204" pitchFamily="34" charset="0"/>
                <a:cs typeface="Calibri" panose="020F0502020204030204" pitchFamily="34" charset="0"/>
              </a:rPr>
              <a:t>Africa </a:t>
            </a:r>
            <a:r>
              <a:rPr lang="en-GB" dirty="0">
                <a:solidFill>
                  <a:srgbClr val="00B050"/>
                </a:solidFill>
                <a:latin typeface="Calibri" panose="020F0502020204030204" pitchFamily="34" charset="0"/>
                <a:cs typeface="Calibri" panose="020F0502020204030204" pitchFamily="34" charset="0"/>
              </a:rPr>
              <a:t>primarily exist to conserve animals. O</a:t>
            </a:r>
            <a:r>
              <a:rPr lang="en-GB" dirty="0" smtClean="0">
                <a:solidFill>
                  <a:srgbClr val="00B050"/>
                </a:solidFill>
                <a:latin typeface="Calibri" panose="020F0502020204030204" pitchFamily="34" charset="0"/>
                <a:cs typeface="Calibri" panose="020F0502020204030204" pitchFamily="34" charset="0"/>
              </a:rPr>
              <a:t>ther </a:t>
            </a:r>
            <a:r>
              <a:rPr lang="en-GB" dirty="0">
                <a:solidFill>
                  <a:srgbClr val="00B050"/>
                </a:solidFill>
                <a:latin typeface="Calibri" panose="020F0502020204030204" pitchFamily="34" charset="0"/>
                <a:cs typeface="Calibri" panose="020F0502020204030204" pitchFamily="34" charset="0"/>
              </a:rPr>
              <a:t>countries have large </a:t>
            </a:r>
            <a:r>
              <a:rPr lang="en-GB" dirty="0" smtClean="0">
                <a:solidFill>
                  <a:srgbClr val="00B050"/>
                </a:solidFill>
                <a:latin typeface="Calibri" panose="020F0502020204030204" pitchFamily="34" charset="0"/>
                <a:cs typeface="Calibri" panose="020F0502020204030204" pitchFamily="34" charset="0"/>
              </a:rPr>
              <a:t>national </a:t>
            </a:r>
            <a:r>
              <a:rPr lang="en-GB" dirty="0">
                <a:solidFill>
                  <a:srgbClr val="00B050"/>
                </a:solidFill>
                <a:latin typeface="Calibri" panose="020F0502020204030204" pitchFamily="34" charset="0"/>
                <a:cs typeface="Calibri" panose="020F0502020204030204" pitchFamily="34" charset="0"/>
              </a:rPr>
              <a:t>parks, </a:t>
            </a:r>
            <a:r>
              <a:rPr lang="en-GB" dirty="0" smtClean="0">
                <a:solidFill>
                  <a:srgbClr val="00B050"/>
                </a:solidFill>
                <a:latin typeface="Calibri" panose="020F0502020204030204" pitchFamily="34" charset="0"/>
                <a:cs typeface="Calibri" panose="020F0502020204030204" pitchFamily="34" charset="0"/>
              </a:rPr>
              <a:t>e.g. </a:t>
            </a:r>
            <a:r>
              <a:rPr lang="en-GB" dirty="0">
                <a:solidFill>
                  <a:srgbClr val="00B050"/>
                </a:solidFill>
                <a:latin typeface="Calibri" panose="020F0502020204030204" pitchFamily="34" charset="0"/>
                <a:cs typeface="Calibri" panose="020F0502020204030204" pitchFamily="34" charset="0"/>
              </a:rPr>
              <a:t>Brazil, Japan, India, and Australia.</a:t>
            </a:r>
          </a:p>
        </p:txBody>
      </p:sp>
      <p:pic>
        <p:nvPicPr>
          <p:cNvPr id="4" name="Picture 3"/>
          <p:cNvPicPr>
            <a:picLocks noChangeAspect="1"/>
          </p:cNvPicPr>
          <p:nvPr/>
        </p:nvPicPr>
        <p:blipFill>
          <a:blip r:embed="rId2"/>
          <a:stretch>
            <a:fillRect/>
          </a:stretch>
        </p:blipFill>
        <p:spPr>
          <a:xfrm>
            <a:off x="2123728" y="4077072"/>
            <a:ext cx="3962401" cy="2644903"/>
          </a:xfrm>
          <a:prstGeom prst="rect">
            <a:avLst/>
          </a:prstGeom>
        </p:spPr>
      </p:pic>
    </p:spTree>
    <p:extLst>
      <p:ext uri="{BB962C8B-B14F-4D97-AF65-F5344CB8AC3E}">
        <p14:creationId xmlns:p14="http://schemas.microsoft.com/office/powerpoint/2010/main" val="39289324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a:t>
            </a:r>
            <a:endParaRPr lang="en-GB" dirty="0"/>
          </a:p>
        </p:txBody>
      </p:sp>
      <p:sp>
        <p:nvSpPr>
          <p:cNvPr id="3" name="Content Placeholder 2"/>
          <p:cNvSpPr>
            <a:spLocks noGrp="1"/>
          </p:cNvSpPr>
          <p:nvPr>
            <p:ph idx="1"/>
          </p:nvPr>
        </p:nvSpPr>
        <p:spPr>
          <a:xfrm>
            <a:off x="179512" y="1930400"/>
            <a:ext cx="3443119" cy="3880773"/>
          </a:xfrm>
        </p:spPr>
        <p:txBody>
          <a:bodyPr>
            <a:normAutofit lnSpcReduction="10000"/>
          </a:bodyPr>
          <a:lstStyle/>
          <a:p>
            <a:r>
              <a:rPr lang="en-GB" dirty="0" smtClean="0"/>
              <a:t>Select a National Park from</a:t>
            </a:r>
          </a:p>
          <a:p>
            <a:r>
              <a:rPr lang="en-GB" dirty="0" smtClean="0"/>
              <a:t>Australia</a:t>
            </a:r>
          </a:p>
          <a:p>
            <a:r>
              <a:rPr lang="en-GB" dirty="0" smtClean="0"/>
              <a:t>Africa</a:t>
            </a:r>
          </a:p>
          <a:p>
            <a:r>
              <a:rPr lang="en-GB" dirty="0" smtClean="0"/>
              <a:t>India</a:t>
            </a:r>
          </a:p>
          <a:p>
            <a:r>
              <a:rPr lang="en-GB" dirty="0" smtClean="0"/>
              <a:t>USA</a:t>
            </a:r>
          </a:p>
          <a:p>
            <a:r>
              <a:rPr lang="en-GB" dirty="0" smtClean="0"/>
              <a:t>South America</a:t>
            </a:r>
          </a:p>
          <a:p>
            <a:r>
              <a:rPr lang="en-GB" dirty="0" smtClean="0"/>
              <a:t>Europe</a:t>
            </a:r>
          </a:p>
          <a:p>
            <a:pPr lvl="1"/>
            <a:r>
              <a:rPr lang="en-GB" dirty="0" smtClean="0">
                <a:solidFill>
                  <a:srgbClr val="0070C0"/>
                </a:solidFill>
              </a:rPr>
              <a:t>What is its origin?</a:t>
            </a:r>
          </a:p>
          <a:p>
            <a:pPr lvl="1"/>
            <a:r>
              <a:rPr lang="en-GB" dirty="0" smtClean="0">
                <a:solidFill>
                  <a:srgbClr val="0070C0"/>
                </a:solidFill>
              </a:rPr>
              <a:t>What is its focus?</a:t>
            </a:r>
          </a:p>
          <a:p>
            <a:pPr lvl="1"/>
            <a:r>
              <a:rPr lang="en-GB" dirty="0" smtClean="0">
                <a:solidFill>
                  <a:srgbClr val="0070C0"/>
                </a:solidFill>
              </a:rPr>
              <a:t>What is its strategic plan for the future?</a:t>
            </a:r>
          </a:p>
          <a:p>
            <a:endParaRPr lang="en-GB" dirty="0"/>
          </a:p>
        </p:txBody>
      </p:sp>
      <p:pic>
        <p:nvPicPr>
          <p:cNvPr id="4" name="Picture 3"/>
          <p:cNvPicPr>
            <a:picLocks noChangeAspect="1"/>
          </p:cNvPicPr>
          <p:nvPr/>
        </p:nvPicPr>
        <p:blipFill>
          <a:blip r:embed="rId2"/>
          <a:stretch>
            <a:fillRect/>
          </a:stretch>
        </p:blipFill>
        <p:spPr>
          <a:xfrm>
            <a:off x="5058179" y="-85824"/>
            <a:ext cx="4085821" cy="2722736"/>
          </a:xfrm>
          <a:prstGeom prst="rect">
            <a:avLst/>
          </a:prstGeom>
        </p:spPr>
      </p:pic>
      <p:pic>
        <p:nvPicPr>
          <p:cNvPr id="5" name="Picture 4"/>
          <p:cNvPicPr>
            <a:picLocks noChangeAspect="1"/>
          </p:cNvPicPr>
          <p:nvPr/>
        </p:nvPicPr>
        <p:blipFill>
          <a:blip r:embed="rId3"/>
          <a:stretch>
            <a:fillRect/>
          </a:stretch>
        </p:blipFill>
        <p:spPr>
          <a:xfrm>
            <a:off x="3622631" y="2636912"/>
            <a:ext cx="5521370" cy="4221088"/>
          </a:xfrm>
          <a:prstGeom prst="rect">
            <a:avLst/>
          </a:prstGeom>
        </p:spPr>
      </p:pic>
    </p:spTree>
    <p:extLst>
      <p:ext uri="{BB962C8B-B14F-4D97-AF65-F5344CB8AC3E}">
        <p14:creationId xmlns:p14="http://schemas.microsoft.com/office/powerpoint/2010/main" val="61852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par>
                                <p:cTn id="129" presetID="26" presetClass="entr" presetSubtype="0" fill="hold" grpId="0" nodeType="withEffect">
                                  <p:stCondLst>
                                    <p:cond delay="0"/>
                                  </p:stCondLst>
                                  <p:childTnLst>
                                    <p:set>
                                      <p:cBhvr>
                                        <p:cTn id="130" dur="1" fill="hold">
                                          <p:stCondLst>
                                            <p:cond delay="0"/>
                                          </p:stCondLst>
                                        </p:cTn>
                                        <p:tgtEl>
                                          <p:spTgt spid="3">
                                            <p:txEl>
                                              <p:pRg st="7" end="7"/>
                                            </p:txEl>
                                          </p:spTgt>
                                        </p:tgtEl>
                                        <p:attrNameLst>
                                          <p:attrName>style.visibility</p:attrName>
                                        </p:attrNameLst>
                                      </p:cBhvr>
                                      <p:to>
                                        <p:strVal val="visible"/>
                                      </p:to>
                                    </p:set>
                                    <p:animEffect transition="in" filter="wipe(down)">
                                      <p:cBhvr>
                                        <p:cTn id="131" dur="580">
                                          <p:stCondLst>
                                            <p:cond delay="0"/>
                                          </p:stCondLst>
                                        </p:cTn>
                                        <p:tgtEl>
                                          <p:spTgt spid="3">
                                            <p:txEl>
                                              <p:pRg st="7" end="7"/>
                                            </p:txEl>
                                          </p:spTgt>
                                        </p:tgtEl>
                                      </p:cBhvr>
                                    </p:animEffect>
                                    <p:anim calcmode="lin" valueType="num">
                                      <p:cBhvr>
                                        <p:cTn id="13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7" dur="26">
                                          <p:stCondLst>
                                            <p:cond delay="650"/>
                                          </p:stCondLst>
                                        </p:cTn>
                                        <p:tgtEl>
                                          <p:spTgt spid="3">
                                            <p:txEl>
                                              <p:pRg st="7" end="7"/>
                                            </p:txEl>
                                          </p:spTgt>
                                        </p:tgtEl>
                                      </p:cBhvr>
                                      <p:to x="100000" y="60000"/>
                                    </p:animScale>
                                    <p:animScale>
                                      <p:cBhvr>
                                        <p:cTn id="138" dur="166" decel="50000">
                                          <p:stCondLst>
                                            <p:cond delay="676"/>
                                          </p:stCondLst>
                                        </p:cTn>
                                        <p:tgtEl>
                                          <p:spTgt spid="3">
                                            <p:txEl>
                                              <p:pRg st="7" end="7"/>
                                            </p:txEl>
                                          </p:spTgt>
                                        </p:tgtEl>
                                      </p:cBhvr>
                                      <p:to x="100000" y="100000"/>
                                    </p:animScale>
                                    <p:animScale>
                                      <p:cBhvr>
                                        <p:cTn id="139" dur="26">
                                          <p:stCondLst>
                                            <p:cond delay="1312"/>
                                          </p:stCondLst>
                                        </p:cTn>
                                        <p:tgtEl>
                                          <p:spTgt spid="3">
                                            <p:txEl>
                                              <p:pRg st="7" end="7"/>
                                            </p:txEl>
                                          </p:spTgt>
                                        </p:tgtEl>
                                      </p:cBhvr>
                                      <p:to x="100000" y="80000"/>
                                    </p:animScale>
                                    <p:animScale>
                                      <p:cBhvr>
                                        <p:cTn id="140" dur="166" decel="50000">
                                          <p:stCondLst>
                                            <p:cond delay="1338"/>
                                          </p:stCondLst>
                                        </p:cTn>
                                        <p:tgtEl>
                                          <p:spTgt spid="3">
                                            <p:txEl>
                                              <p:pRg st="7" end="7"/>
                                            </p:txEl>
                                          </p:spTgt>
                                        </p:tgtEl>
                                      </p:cBhvr>
                                      <p:to x="100000" y="100000"/>
                                    </p:animScale>
                                    <p:animScale>
                                      <p:cBhvr>
                                        <p:cTn id="141" dur="26">
                                          <p:stCondLst>
                                            <p:cond delay="1642"/>
                                          </p:stCondLst>
                                        </p:cTn>
                                        <p:tgtEl>
                                          <p:spTgt spid="3">
                                            <p:txEl>
                                              <p:pRg st="7" end="7"/>
                                            </p:txEl>
                                          </p:spTgt>
                                        </p:tgtEl>
                                      </p:cBhvr>
                                      <p:to x="100000" y="90000"/>
                                    </p:animScale>
                                    <p:animScale>
                                      <p:cBhvr>
                                        <p:cTn id="142" dur="166" decel="50000">
                                          <p:stCondLst>
                                            <p:cond delay="1668"/>
                                          </p:stCondLst>
                                        </p:cTn>
                                        <p:tgtEl>
                                          <p:spTgt spid="3">
                                            <p:txEl>
                                              <p:pRg st="7" end="7"/>
                                            </p:txEl>
                                          </p:spTgt>
                                        </p:tgtEl>
                                      </p:cBhvr>
                                      <p:to x="100000" y="100000"/>
                                    </p:animScale>
                                    <p:animScale>
                                      <p:cBhvr>
                                        <p:cTn id="143" dur="26">
                                          <p:stCondLst>
                                            <p:cond delay="1808"/>
                                          </p:stCondLst>
                                        </p:cTn>
                                        <p:tgtEl>
                                          <p:spTgt spid="3">
                                            <p:txEl>
                                              <p:pRg st="7" end="7"/>
                                            </p:txEl>
                                          </p:spTgt>
                                        </p:tgtEl>
                                      </p:cBhvr>
                                      <p:to x="100000" y="95000"/>
                                    </p:animScale>
                                    <p:animScale>
                                      <p:cBhvr>
                                        <p:cTn id="144" dur="166" decel="50000">
                                          <p:stCondLst>
                                            <p:cond delay="1834"/>
                                          </p:stCondLst>
                                        </p:cTn>
                                        <p:tgtEl>
                                          <p:spTgt spid="3">
                                            <p:txEl>
                                              <p:pRg st="7" end="7"/>
                                            </p:txEl>
                                          </p:spTgt>
                                        </p:tgtEl>
                                      </p:cBhvr>
                                      <p:to x="100000" y="100000"/>
                                    </p:animScale>
                                  </p:childTnLst>
                                </p:cTn>
                              </p:par>
                              <p:par>
                                <p:cTn id="145" presetID="26" presetClass="entr" presetSubtype="0" fill="hold" grpId="0" nodeType="withEffect">
                                  <p:stCondLst>
                                    <p:cond delay="0"/>
                                  </p:stCondLst>
                                  <p:childTnLst>
                                    <p:set>
                                      <p:cBhvr>
                                        <p:cTn id="146" dur="1" fill="hold">
                                          <p:stCondLst>
                                            <p:cond delay="0"/>
                                          </p:stCondLst>
                                        </p:cTn>
                                        <p:tgtEl>
                                          <p:spTgt spid="3">
                                            <p:txEl>
                                              <p:pRg st="8" end="8"/>
                                            </p:txEl>
                                          </p:spTgt>
                                        </p:tgtEl>
                                        <p:attrNameLst>
                                          <p:attrName>style.visibility</p:attrName>
                                        </p:attrNameLst>
                                      </p:cBhvr>
                                      <p:to>
                                        <p:strVal val="visible"/>
                                      </p:to>
                                    </p:set>
                                    <p:animEffect transition="in" filter="wipe(down)">
                                      <p:cBhvr>
                                        <p:cTn id="147" dur="580">
                                          <p:stCondLst>
                                            <p:cond delay="0"/>
                                          </p:stCondLst>
                                        </p:cTn>
                                        <p:tgtEl>
                                          <p:spTgt spid="3">
                                            <p:txEl>
                                              <p:pRg st="8" end="8"/>
                                            </p:txEl>
                                          </p:spTgt>
                                        </p:tgtEl>
                                      </p:cBhvr>
                                    </p:animEffect>
                                    <p:anim calcmode="lin" valueType="num">
                                      <p:cBhvr>
                                        <p:cTn id="148"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49"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50"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51"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52"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53" dur="26">
                                          <p:stCondLst>
                                            <p:cond delay="650"/>
                                          </p:stCondLst>
                                        </p:cTn>
                                        <p:tgtEl>
                                          <p:spTgt spid="3">
                                            <p:txEl>
                                              <p:pRg st="8" end="8"/>
                                            </p:txEl>
                                          </p:spTgt>
                                        </p:tgtEl>
                                      </p:cBhvr>
                                      <p:to x="100000" y="60000"/>
                                    </p:animScale>
                                    <p:animScale>
                                      <p:cBhvr>
                                        <p:cTn id="154" dur="166" decel="50000">
                                          <p:stCondLst>
                                            <p:cond delay="676"/>
                                          </p:stCondLst>
                                        </p:cTn>
                                        <p:tgtEl>
                                          <p:spTgt spid="3">
                                            <p:txEl>
                                              <p:pRg st="8" end="8"/>
                                            </p:txEl>
                                          </p:spTgt>
                                        </p:tgtEl>
                                      </p:cBhvr>
                                      <p:to x="100000" y="100000"/>
                                    </p:animScale>
                                    <p:animScale>
                                      <p:cBhvr>
                                        <p:cTn id="155" dur="26">
                                          <p:stCondLst>
                                            <p:cond delay="1312"/>
                                          </p:stCondLst>
                                        </p:cTn>
                                        <p:tgtEl>
                                          <p:spTgt spid="3">
                                            <p:txEl>
                                              <p:pRg st="8" end="8"/>
                                            </p:txEl>
                                          </p:spTgt>
                                        </p:tgtEl>
                                      </p:cBhvr>
                                      <p:to x="100000" y="80000"/>
                                    </p:animScale>
                                    <p:animScale>
                                      <p:cBhvr>
                                        <p:cTn id="156" dur="166" decel="50000">
                                          <p:stCondLst>
                                            <p:cond delay="1338"/>
                                          </p:stCondLst>
                                        </p:cTn>
                                        <p:tgtEl>
                                          <p:spTgt spid="3">
                                            <p:txEl>
                                              <p:pRg st="8" end="8"/>
                                            </p:txEl>
                                          </p:spTgt>
                                        </p:tgtEl>
                                      </p:cBhvr>
                                      <p:to x="100000" y="100000"/>
                                    </p:animScale>
                                    <p:animScale>
                                      <p:cBhvr>
                                        <p:cTn id="157" dur="26">
                                          <p:stCondLst>
                                            <p:cond delay="1642"/>
                                          </p:stCondLst>
                                        </p:cTn>
                                        <p:tgtEl>
                                          <p:spTgt spid="3">
                                            <p:txEl>
                                              <p:pRg st="8" end="8"/>
                                            </p:txEl>
                                          </p:spTgt>
                                        </p:tgtEl>
                                      </p:cBhvr>
                                      <p:to x="100000" y="90000"/>
                                    </p:animScale>
                                    <p:animScale>
                                      <p:cBhvr>
                                        <p:cTn id="158" dur="166" decel="50000">
                                          <p:stCondLst>
                                            <p:cond delay="1668"/>
                                          </p:stCondLst>
                                        </p:cTn>
                                        <p:tgtEl>
                                          <p:spTgt spid="3">
                                            <p:txEl>
                                              <p:pRg st="8" end="8"/>
                                            </p:txEl>
                                          </p:spTgt>
                                        </p:tgtEl>
                                      </p:cBhvr>
                                      <p:to x="100000" y="100000"/>
                                    </p:animScale>
                                    <p:animScale>
                                      <p:cBhvr>
                                        <p:cTn id="159" dur="26">
                                          <p:stCondLst>
                                            <p:cond delay="1808"/>
                                          </p:stCondLst>
                                        </p:cTn>
                                        <p:tgtEl>
                                          <p:spTgt spid="3">
                                            <p:txEl>
                                              <p:pRg st="8" end="8"/>
                                            </p:txEl>
                                          </p:spTgt>
                                        </p:tgtEl>
                                      </p:cBhvr>
                                      <p:to x="100000" y="95000"/>
                                    </p:animScale>
                                    <p:animScale>
                                      <p:cBhvr>
                                        <p:cTn id="160" dur="166" decel="50000">
                                          <p:stCondLst>
                                            <p:cond delay="1834"/>
                                          </p:stCondLst>
                                        </p:cTn>
                                        <p:tgtEl>
                                          <p:spTgt spid="3">
                                            <p:txEl>
                                              <p:pRg st="8" end="8"/>
                                            </p:txEl>
                                          </p:spTgt>
                                        </p:tgtEl>
                                      </p:cBhvr>
                                      <p:to x="100000" y="100000"/>
                                    </p:animScale>
                                  </p:childTnLst>
                                </p:cTn>
                              </p:par>
                              <p:par>
                                <p:cTn id="161" presetID="26" presetClass="entr" presetSubtype="0" fill="hold" grpId="0" nodeType="withEffect">
                                  <p:stCondLst>
                                    <p:cond delay="0"/>
                                  </p:stCondLst>
                                  <p:childTnLst>
                                    <p:set>
                                      <p:cBhvr>
                                        <p:cTn id="162" dur="1" fill="hold">
                                          <p:stCondLst>
                                            <p:cond delay="0"/>
                                          </p:stCondLst>
                                        </p:cTn>
                                        <p:tgtEl>
                                          <p:spTgt spid="3">
                                            <p:txEl>
                                              <p:pRg st="9" end="9"/>
                                            </p:txEl>
                                          </p:spTgt>
                                        </p:tgtEl>
                                        <p:attrNameLst>
                                          <p:attrName>style.visibility</p:attrName>
                                        </p:attrNameLst>
                                      </p:cBhvr>
                                      <p:to>
                                        <p:strVal val="visible"/>
                                      </p:to>
                                    </p:set>
                                    <p:animEffect transition="in" filter="wipe(down)">
                                      <p:cBhvr>
                                        <p:cTn id="163" dur="580">
                                          <p:stCondLst>
                                            <p:cond delay="0"/>
                                          </p:stCondLst>
                                        </p:cTn>
                                        <p:tgtEl>
                                          <p:spTgt spid="3">
                                            <p:txEl>
                                              <p:pRg st="9" end="9"/>
                                            </p:txEl>
                                          </p:spTgt>
                                        </p:tgtEl>
                                      </p:cBhvr>
                                    </p:animEffect>
                                    <p:anim calcmode="lin" valueType="num">
                                      <p:cBhvr>
                                        <p:cTn id="164"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165"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166"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167"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168"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169" dur="26">
                                          <p:stCondLst>
                                            <p:cond delay="650"/>
                                          </p:stCondLst>
                                        </p:cTn>
                                        <p:tgtEl>
                                          <p:spTgt spid="3">
                                            <p:txEl>
                                              <p:pRg st="9" end="9"/>
                                            </p:txEl>
                                          </p:spTgt>
                                        </p:tgtEl>
                                      </p:cBhvr>
                                      <p:to x="100000" y="60000"/>
                                    </p:animScale>
                                    <p:animScale>
                                      <p:cBhvr>
                                        <p:cTn id="170" dur="166" decel="50000">
                                          <p:stCondLst>
                                            <p:cond delay="676"/>
                                          </p:stCondLst>
                                        </p:cTn>
                                        <p:tgtEl>
                                          <p:spTgt spid="3">
                                            <p:txEl>
                                              <p:pRg st="9" end="9"/>
                                            </p:txEl>
                                          </p:spTgt>
                                        </p:tgtEl>
                                      </p:cBhvr>
                                      <p:to x="100000" y="100000"/>
                                    </p:animScale>
                                    <p:animScale>
                                      <p:cBhvr>
                                        <p:cTn id="171" dur="26">
                                          <p:stCondLst>
                                            <p:cond delay="1312"/>
                                          </p:stCondLst>
                                        </p:cTn>
                                        <p:tgtEl>
                                          <p:spTgt spid="3">
                                            <p:txEl>
                                              <p:pRg st="9" end="9"/>
                                            </p:txEl>
                                          </p:spTgt>
                                        </p:tgtEl>
                                      </p:cBhvr>
                                      <p:to x="100000" y="80000"/>
                                    </p:animScale>
                                    <p:animScale>
                                      <p:cBhvr>
                                        <p:cTn id="172" dur="166" decel="50000">
                                          <p:stCondLst>
                                            <p:cond delay="1338"/>
                                          </p:stCondLst>
                                        </p:cTn>
                                        <p:tgtEl>
                                          <p:spTgt spid="3">
                                            <p:txEl>
                                              <p:pRg st="9" end="9"/>
                                            </p:txEl>
                                          </p:spTgt>
                                        </p:tgtEl>
                                      </p:cBhvr>
                                      <p:to x="100000" y="100000"/>
                                    </p:animScale>
                                    <p:animScale>
                                      <p:cBhvr>
                                        <p:cTn id="173" dur="26">
                                          <p:stCondLst>
                                            <p:cond delay="1642"/>
                                          </p:stCondLst>
                                        </p:cTn>
                                        <p:tgtEl>
                                          <p:spTgt spid="3">
                                            <p:txEl>
                                              <p:pRg st="9" end="9"/>
                                            </p:txEl>
                                          </p:spTgt>
                                        </p:tgtEl>
                                      </p:cBhvr>
                                      <p:to x="100000" y="90000"/>
                                    </p:animScale>
                                    <p:animScale>
                                      <p:cBhvr>
                                        <p:cTn id="174" dur="166" decel="50000">
                                          <p:stCondLst>
                                            <p:cond delay="1668"/>
                                          </p:stCondLst>
                                        </p:cTn>
                                        <p:tgtEl>
                                          <p:spTgt spid="3">
                                            <p:txEl>
                                              <p:pRg st="9" end="9"/>
                                            </p:txEl>
                                          </p:spTgt>
                                        </p:tgtEl>
                                      </p:cBhvr>
                                      <p:to x="100000" y="100000"/>
                                    </p:animScale>
                                    <p:animScale>
                                      <p:cBhvr>
                                        <p:cTn id="175" dur="26">
                                          <p:stCondLst>
                                            <p:cond delay="1808"/>
                                          </p:stCondLst>
                                        </p:cTn>
                                        <p:tgtEl>
                                          <p:spTgt spid="3">
                                            <p:txEl>
                                              <p:pRg st="9" end="9"/>
                                            </p:txEl>
                                          </p:spTgt>
                                        </p:tgtEl>
                                      </p:cBhvr>
                                      <p:to x="100000" y="95000"/>
                                    </p:animScale>
                                    <p:animScale>
                                      <p:cBhvr>
                                        <p:cTn id="176" dur="166" decel="50000">
                                          <p:stCondLst>
                                            <p:cond delay="1834"/>
                                          </p:stCondLst>
                                        </p:cTn>
                                        <p:tgtEl>
                                          <p:spTgt spid="3">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58" y="0"/>
            <a:ext cx="6347713" cy="1320800"/>
          </a:xfrm>
        </p:spPr>
        <p:txBody>
          <a:bodyPr/>
          <a:lstStyle/>
          <a:p>
            <a:r>
              <a:rPr lang="en-GB" dirty="0" smtClean="0"/>
              <a:t>Origins</a:t>
            </a:r>
            <a:endParaRPr lang="en-GB" dirty="0"/>
          </a:p>
        </p:txBody>
      </p:sp>
      <p:sp>
        <p:nvSpPr>
          <p:cNvPr id="3" name="Content Placeholder 2"/>
          <p:cNvSpPr>
            <a:spLocks noGrp="1"/>
          </p:cNvSpPr>
          <p:nvPr>
            <p:ph idx="1"/>
          </p:nvPr>
        </p:nvSpPr>
        <p:spPr>
          <a:xfrm>
            <a:off x="251520" y="764704"/>
            <a:ext cx="6347714" cy="3880773"/>
          </a:xfrm>
        </p:spPr>
        <p:txBody>
          <a:bodyPr/>
          <a:lstStyle/>
          <a:p>
            <a:r>
              <a:rPr lang="en-GB" dirty="0" smtClean="0">
                <a:latin typeface="Calibri" panose="020F0502020204030204" pitchFamily="34" charset="0"/>
                <a:cs typeface="Calibri" panose="020F0502020204030204" pitchFamily="34" charset="0"/>
              </a:rPr>
              <a:t>United </a:t>
            </a:r>
            <a:r>
              <a:rPr lang="en-GB" dirty="0">
                <a:latin typeface="Calibri" panose="020F0502020204030204" pitchFamily="34" charset="0"/>
                <a:cs typeface="Calibri" panose="020F0502020204030204" pitchFamily="34" charset="0"/>
              </a:rPr>
              <a:t>States in 1870 and that the world’s first such park was Yellowstone National Park in Wyoming, created through legislation signed </a:t>
            </a:r>
            <a:r>
              <a:rPr lang="en-GB" dirty="0" smtClean="0">
                <a:latin typeface="Calibri" panose="020F0502020204030204" pitchFamily="34" charset="0"/>
                <a:cs typeface="Calibri" panose="020F0502020204030204" pitchFamily="34" charset="0"/>
              </a:rPr>
              <a:t>Ulysses </a:t>
            </a:r>
            <a:r>
              <a:rPr lang="en-GB" dirty="0">
                <a:latin typeface="Calibri" panose="020F0502020204030204" pitchFamily="34" charset="0"/>
                <a:cs typeface="Calibri" panose="020F0502020204030204" pitchFamily="34" charset="0"/>
              </a:rPr>
              <a:t>S. Grant in 1872</a:t>
            </a:r>
            <a:r>
              <a:rPr lang="en-GB" dirty="0" smtClean="0">
                <a:latin typeface="Calibri" panose="020F0502020204030204" pitchFamily="34" charset="0"/>
                <a:cs typeface="Calibri" panose="020F0502020204030204" pitchFamily="34" charset="0"/>
              </a:rPr>
              <a:t>.</a:t>
            </a:r>
          </a:p>
          <a:p>
            <a:r>
              <a:rPr lang="en-GB" dirty="0" smtClean="0">
                <a:solidFill>
                  <a:srgbClr val="00B050"/>
                </a:solidFill>
                <a:latin typeface="Calibri" panose="020F0502020204030204" pitchFamily="34" charset="0"/>
                <a:cs typeface="Calibri" panose="020F0502020204030204" pitchFamily="34" charset="0"/>
              </a:rPr>
              <a:t>John Muir </a:t>
            </a:r>
          </a:p>
          <a:p>
            <a:r>
              <a:rPr lang="en-GB" dirty="0" smtClean="0">
                <a:latin typeface="Calibri" panose="020F0502020204030204" pitchFamily="34" charset="0"/>
                <a:cs typeface="Calibri" panose="020F0502020204030204" pitchFamily="34" charset="0"/>
              </a:rPr>
              <a:t>However</a:t>
            </a:r>
            <a:r>
              <a:rPr lang="en-GB" dirty="0">
                <a:latin typeface="Calibri" panose="020F0502020204030204" pitchFamily="34" charset="0"/>
                <a:cs typeface="Calibri" panose="020F0502020204030204" pitchFamily="34" charset="0"/>
              </a:rPr>
              <a:t>, some naturalists and others have argued that </a:t>
            </a:r>
            <a:r>
              <a:rPr lang="en-GB" dirty="0" err="1" smtClean="0">
                <a:latin typeface="Calibri" panose="020F0502020204030204" pitchFamily="34" charset="0"/>
                <a:cs typeface="Calibri" panose="020F0502020204030204" pitchFamily="34" charset="0"/>
              </a:rPr>
              <a:t>Bogd</a:t>
            </a:r>
            <a:r>
              <a:rPr lang="en-GB" dirty="0" smtClean="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Khan Mountain National Park in Mongolia, which may date from as early as </a:t>
            </a:r>
            <a:r>
              <a:rPr lang="en-GB" dirty="0" smtClean="0">
                <a:latin typeface="Calibri" panose="020F0502020204030204" pitchFamily="34" charset="0"/>
                <a:cs typeface="Calibri" panose="020F0502020204030204" pitchFamily="34" charset="0"/>
              </a:rPr>
              <a:t>1778 (below).</a:t>
            </a:r>
            <a:endParaRPr lang="en-GB"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3"/>
          <a:stretch>
            <a:fillRect/>
          </a:stretch>
        </p:blipFill>
        <p:spPr>
          <a:xfrm>
            <a:off x="408445" y="3501008"/>
            <a:ext cx="6033864" cy="2891227"/>
          </a:xfrm>
          <a:prstGeom prst="rect">
            <a:avLst/>
          </a:prstGeom>
        </p:spPr>
      </p:pic>
    </p:spTree>
    <p:extLst>
      <p:ext uri="{BB962C8B-B14F-4D97-AF65-F5344CB8AC3E}">
        <p14:creationId xmlns:p14="http://schemas.microsoft.com/office/powerpoint/2010/main" val="316070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96552" y="-571500"/>
            <a:ext cx="7772400" cy="1143000"/>
          </a:xfrm>
        </p:spPr>
        <p:txBody>
          <a:bodyPr>
            <a:normAutofit/>
          </a:bodyPr>
          <a:lstStyle/>
          <a:p>
            <a:pPr algn="ctr" fontAlgn="auto">
              <a:spcAft>
                <a:spcPts val="0"/>
              </a:spcAft>
              <a:defRPr/>
            </a:pPr>
            <a:r>
              <a:rPr lang="en-US" sz="3600" b="1" dirty="0" smtClean="0">
                <a:solidFill>
                  <a:srgbClr val="008000"/>
                </a:solidFill>
                <a:latin typeface="Calibri" pitchFamily="34" charset="0"/>
              </a:rPr>
              <a:t>The UK experience</a:t>
            </a:r>
            <a:endParaRPr lang="en-US" sz="3600" i="1" dirty="0" smtClean="0">
              <a:solidFill>
                <a:srgbClr val="008000"/>
              </a:solidFill>
              <a:latin typeface="Calibri" pitchFamily="34" charset="0"/>
            </a:endParaRPr>
          </a:p>
        </p:txBody>
      </p:sp>
      <p:sp>
        <p:nvSpPr>
          <p:cNvPr id="5123" name="Rectangle 3"/>
          <p:cNvSpPr>
            <a:spLocks noGrp="1" noChangeArrowheads="1"/>
          </p:cNvSpPr>
          <p:nvPr>
            <p:ph type="subTitle" idx="1"/>
          </p:nvPr>
        </p:nvSpPr>
        <p:spPr>
          <a:xfrm>
            <a:off x="251520" y="332656"/>
            <a:ext cx="7124328" cy="5135562"/>
          </a:xfrm>
        </p:spPr>
        <p:txBody>
          <a:bodyPr>
            <a:normAutofit/>
          </a:bodyPr>
          <a:lstStyle/>
          <a:p>
            <a:pPr marL="342900" indent="-342900" fontAlgn="auto">
              <a:spcAft>
                <a:spcPts val="0"/>
              </a:spcAft>
              <a:buFont typeface="Wingdings 2"/>
              <a:buNone/>
              <a:tabLst>
                <a:tab pos="1052513" algn="l"/>
              </a:tabLst>
              <a:defRPr/>
            </a:pPr>
            <a:endParaRPr lang="en-US" sz="2400" dirty="0" smtClean="0">
              <a:latin typeface="Calibri" pitchFamily="34" charset="0"/>
            </a:endParaRPr>
          </a:p>
          <a:p>
            <a:pPr marL="742950" lvl="1" indent="-285750" algn="l" fontAlgn="auto">
              <a:spcAft>
                <a:spcPts val="0"/>
              </a:spcAft>
              <a:buFontTx/>
              <a:buChar char="–"/>
              <a:tabLst>
                <a:tab pos="1052513" algn="l"/>
              </a:tabLst>
              <a:defRPr/>
            </a:pPr>
            <a:r>
              <a:rPr lang="en-US" sz="2400" dirty="0" smtClean="0">
                <a:latin typeface="Calibri" pitchFamily="34" charset="0"/>
              </a:rPr>
              <a:t>Act of Parliament 1949</a:t>
            </a:r>
          </a:p>
          <a:p>
            <a:pPr marL="742950" lvl="1" indent="-285750" algn="l" fontAlgn="auto">
              <a:spcAft>
                <a:spcPts val="0"/>
              </a:spcAft>
              <a:buFontTx/>
              <a:buChar char="–"/>
              <a:tabLst>
                <a:tab pos="1052513" algn="l"/>
              </a:tabLst>
              <a:defRPr/>
            </a:pPr>
            <a:r>
              <a:rPr lang="en-US" sz="2400" dirty="0" smtClean="0">
                <a:solidFill>
                  <a:srgbClr val="008000"/>
                </a:solidFill>
                <a:latin typeface="Calibri" pitchFamily="34" charset="0"/>
              </a:rPr>
              <a:t>“</a:t>
            </a:r>
            <a:r>
              <a:rPr lang="en-US" sz="2400" i="1" dirty="0" smtClean="0">
                <a:solidFill>
                  <a:srgbClr val="008000"/>
                </a:solidFill>
                <a:latin typeface="Calibri" pitchFamily="34" charset="0"/>
              </a:rPr>
              <a:t>areas of great natural beauty giving opportunity for open air recreation, established so that natural beauty can be preserved and enhanced, and so that the enjoyment of the scenery by the public can be promoted.”</a:t>
            </a:r>
          </a:p>
          <a:p>
            <a:pPr marL="742950" lvl="1" indent="-285750" algn="l" fontAlgn="auto">
              <a:spcAft>
                <a:spcPts val="0"/>
              </a:spcAft>
              <a:buFont typeface="Verdana"/>
              <a:buNone/>
              <a:tabLst>
                <a:tab pos="1052513" algn="l"/>
              </a:tabLst>
              <a:defRPr/>
            </a:pPr>
            <a:endParaRPr lang="en-US" sz="2400" i="1" dirty="0" smtClean="0">
              <a:solidFill>
                <a:srgbClr val="008000"/>
              </a:solidFill>
              <a:latin typeface="Calibri" pitchFamily="34" charset="0"/>
            </a:endParaRPr>
          </a:p>
        </p:txBody>
      </p:sp>
      <p:pic>
        <p:nvPicPr>
          <p:cNvPr id="2" name="Picture 1"/>
          <p:cNvPicPr>
            <a:picLocks noChangeAspect="1"/>
          </p:cNvPicPr>
          <p:nvPr/>
        </p:nvPicPr>
        <p:blipFill>
          <a:blip r:embed="rId2"/>
          <a:stretch>
            <a:fillRect/>
          </a:stretch>
        </p:blipFill>
        <p:spPr>
          <a:xfrm>
            <a:off x="1055201" y="3356992"/>
            <a:ext cx="4868893" cy="3249986"/>
          </a:xfrm>
          <a:prstGeom prst="rect">
            <a:avLst/>
          </a:prstGeom>
        </p:spPr>
      </p:pic>
    </p:spTree>
    <p:extLst>
      <p:ext uri="{BB962C8B-B14F-4D97-AF65-F5344CB8AC3E}">
        <p14:creationId xmlns:p14="http://schemas.microsoft.com/office/powerpoint/2010/main" val="7222556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fade">
                                      <p:cBhvr>
                                        <p:cTn id="7" dur="2000"/>
                                        <p:tgtEl>
                                          <p:spTgt spid="512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3">
                                            <p:txEl>
                                              <p:pRg st="2" end="2"/>
                                            </p:txEl>
                                          </p:spTgt>
                                        </p:tgtEl>
                                        <p:attrNameLst>
                                          <p:attrName>style.visibility</p:attrName>
                                        </p:attrNameLst>
                                      </p:cBhvr>
                                      <p:to>
                                        <p:strVal val="visible"/>
                                      </p:to>
                                    </p:set>
                                    <p:animEffect transition="in" filter="fade">
                                      <p:cBhvr>
                                        <p:cTn id="10" dur="20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fontAlgn="auto">
              <a:spcAft>
                <a:spcPts val="0"/>
              </a:spcAft>
              <a:defRPr/>
            </a:pPr>
            <a:r>
              <a:rPr lang="en-GB" dirty="0" smtClean="0">
                <a:solidFill>
                  <a:srgbClr val="008000"/>
                </a:solidFill>
                <a:latin typeface="Calibri" pitchFamily="34" charset="0"/>
              </a:rPr>
              <a:t>Some Facts</a:t>
            </a:r>
            <a:endParaRPr lang="en-US" dirty="0" smtClean="0">
              <a:solidFill>
                <a:srgbClr val="008000"/>
              </a:solidFill>
              <a:latin typeface="Calibri" pitchFamily="34" charset="0"/>
            </a:endParaRPr>
          </a:p>
        </p:txBody>
      </p:sp>
      <p:sp>
        <p:nvSpPr>
          <p:cNvPr id="9219" name="Content Placeholder 2"/>
          <p:cNvSpPr>
            <a:spLocks noGrp="1"/>
          </p:cNvSpPr>
          <p:nvPr>
            <p:ph sz="half" idx="1"/>
          </p:nvPr>
        </p:nvSpPr>
        <p:spPr>
          <a:xfrm>
            <a:off x="251520" y="1556792"/>
            <a:ext cx="6881316" cy="4664075"/>
          </a:xfrm>
        </p:spPr>
        <p:txBody>
          <a:bodyPr>
            <a:normAutofit/>
          </a:bodyPr>
          <a:lstStyle/>
          <a:p>
            <a:pPr marL="365760" indent="-283464" fontAlgn="auto">
              <a:spcAft>
                <a:spcPts val="0"/>
              </a:spcAft>
              <a:buFont typeface="Wingdings 2"/>
              <a:buChar char=""/>
              <a:defRPr/>
            </a:pPr>
            <a:r>
              <a:rPr lang="en-GB" sz="2400" b="1" dirty="0" smtClean="0">
                <a:latin typeface="Calibri" pitchFamily="34" charset="0"/>
              </a:rPr>
              <a:t>10%</a:t>
            </a:r>
            <a:r>
              <a:rPr lang="en-GB" sz="2400" dirty="0" smtClean="0">
                <a:latin typeface="Calibri" pitchFamily="34" charset="0"/>
              </a:rPr>
              <a:t> of the land area of England and Wales</a:t>
            </a:r>
          </a:p>
          <a:p>
            <a:pPr marL="365760" indent="-283464" fontAlgn="auto">
              <a:spcAft>
                <a:spcPts val="0"/>
              </a:spcAft>
              <a:buFont typeface="Wingdings 2"/>
              <a:buChar char=""/>
              <a:defRPr/>
            </a:pPr>
            <a:r>
              <a:rPr lang="en-GB" sz="2400" dirty="0" smtClean="0">
                <a:solidFill>
                  <a:srgbClr val="008000"/>
                </a:solidFill>
                <a:latin typeface="Calibri" pitchFamily="34" charset="0"/>
              </a:rPr>
              <a:t>Welsh National Parks covering </a:t>
            </a:r>
            <a:r>
              <a:rPr lang="en-GB" sz="2400" b="1" dirty="0" smtClean="0">
                <a:solidFill>
                  <a:srgbClr val="008000"/>
                </a:solidFill>
                <a:latin typeface="Calibri" pitchFamily="34" charset="0"/>
              </a:rPr>
              <a:t>20%</a:t>
            </a:r>
            <a:r>
              <a:rPr lang="en-GB" sz="2400" dirty="0" smtClean="0">
                <a:solidFill>
                  <a:srgbClr val="008000"/>
                </a:solidFill>
                <a:latin typeface="Calibri" pitchFamily="34" charset="0"/>
              </a:rPr>
              <a:t> of the land area </a:t>
            </a:r>
          </a:p>
          <a:p>
            <a:pPr marL="365760" indent="-283464" fontAlgn="auto">
              <a:spcAft>
                <a:spcPts val="0"/>
              </a:spcAft>
              <a:buFont typeface="Wingdings 2"/>
              <a:buChar char=""/>
              <a:defRPr/>
            </a:pPr>
            <a:r>
              <a:rPr lang="en-GB" sz="2400" dirty="0" smtClean="0">
                <a:solidFill>
                  <a:srgbClr val="008000"/>
                </a:solidFill>
                <a:latin typeface="Calibri" pitchFamily="34" charset="0"/>
              </a:rPr>
              <a:t>2 in Scotland</a:t>
            </a:r>
          </a:p>
          <a:p>
            <a:pPr marL="365760" indent="-283464" fontAlgn="auto">
              <a:spcAft>
                <a:spcPts val="0"/>
              </a:spcAft>
              <a:buFont typeface="Wingdings 2"/>
              <a:buChar char=""/>
              <a:defRPr/>
            </a:pPr>
            <a:r>
              <a:rPr lang="en-GB" sz="2400" dirty="0" smtClean="0">
                <a:latin typeface="Calibri" pitchFamily="34" charset="0"/>
              </a:rPr>
              <a:t>Important recreational resource attracting </a:t>
            </a:r>
            <a:r>
              <a:rPr lang="en-GB" sz="2400" b="1" dirty="0" smtClean="0">
                <a:latin typeface="Calibri" pitchFamily="34" charset="0"/>
              </a:rPr>
              <a:t>approximately 100 million visitors a year (2017)</a:t>
            </a:r>
            <a:r>
              <a:rPr lang="en-GB" sz="2400" dirty="0" smtClean="0">
                <a:latin typeface="Calibri" pitchFamily="34" charset="0"/>
              </a:rPr>
              <a:t>. </a:t>
            </a:r>
          </a:p>
          <a:p>
            <a:pPr marL="365760" indent="-283464" fontAlgn="auto">
              <a:spcAft>
                <a:spcPts val="0"/>
              </a:spcAft>
              <a:buFont typeface="Wingdings 2"/>
              <a:buChar char=""/>
              <a:defRPr/>
            </a:pPr>
            <a:r>
              <a:rPr lang="en-GB" sz="2400" dirty="0" smtClean="0">
                <a:solidFill>
                  <a:srgbClr val="008000"/>
                </a:solidFill>
                <a:latin typeface="Calibri" pitchFamily="34" charset="0"/>
              </a:rPr>
              <a:t>Nation's heritage, available to everyone to enjoy and safeguarded for future generations.</a:t>
            </a:r>
            <a:endParaRPr lang="en-US" sz="2400" dirty="0" smtClean="0">
              <a:solidFill>
                <a:srgbClr val="008000"/>
              </a:solidFill>
              <a:latin typeface="Calibri" pitchFamily="34" charset="0"/>
            </a:endParaRPr>
          </a:p>
          <a:p>
            <a:pPr marL="365760" indent="-283464" fontAlgn="auto">
              <a:spcAft>
                <a:spcPts val="0"/>
              </a:spcAft>
              <a:buFont typeface="Wingdings 2"/>
              <a:buChar char=""/>
              <a:defRPr/>
            </a:pPr>
            <a:endParaRPr lang="en-US" dirty="0" smtClean="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20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2000"/>
                                        <p:tgtEl>
                                          <p:spTgt spid="9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2000"/>
                                        <p:tgtEl>
                                          <p:spTgt spid="92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2000"/>
                                        <p:tgtEl>
                                          <p:spTgt spid="92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fade">
                                      <p:cBhvr>
                                        <p:cTn id="27" dur="20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251520" y="0"/>
            <a:ext cx="7129462" cy="1143000"/>
          </a:xfrm>
        </p:spPr>
        <p:txBody>
          <a:bodyPr/>
          <a:lstStyle/>
          <a:p>
            <a:pPr fontAlgn="auto">
              <a:spcAft>
                <a:spcPts val="0"/>
              </a:spcAft>
              <a:defRPr/>
            </a:pPr>
            <a:r>
              <a:rPr lang="en-GB" dirty="0" smtClean="0">
                <a:solidFill>
                  <a:srgbClr val="008000"/>
                </a:solidFill>
                <a:latin typeface="Calibri" pitchFamily="34" charset="0"/>
              </a:rPr>
              <a:t>History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219097" y="764705"/>
            <a:ext cx="7305231" cy="2736304"/>
          </a:xfrm>
        </p:spPr>
        <p:txBody>
          <a:bodyPr>
            <a:normAutofit fontScale="40000" lnSpcReduction="20000"/>
          </a:bodyPr>
          <a:lstStyle/>
          <a:p>
            <a:pPr marL="365760" indent="-283464" fontAlgn="auto">
              <a:lnSpc>
                <a:spcPct val="90000"/>
              </a:lnSpc>
              <a:spcAft>
                <a:spcPts val="0"/>
              </a:spcAft>
              <a:buFont typeface="Wingdings 2"/>
              <a:buChar char=""/>
              <a:defRPr/>
            </a:pPr>
            <a:r>
              <a:rPr lang="en-GB" sz="8000" dirty="0" smtClean="0">
                <a:latin typeface="Calibri" panose="020F0502020204030204" pitchFamily="34" charset="0"/>
                <a:cs typeface="Calibri" panose="020F0502020204030204" pitchFamily="34" charset="0"/>
              </a:rPr>
              <a:t>Diachronic: </a:t>
            </a:r>
            <a:r>
              <a:rPr lang="en-GB" sz="8000" dirty="0" smtClean="0">
                <a:solidFill>
                  <a:schemeClr val="accent4">
                    <a:lumMod val="75000"/>
                  </a:schemeClr>
                </a:solidFill>
                <a:latin typeface="Calibri" panose="020F0502020204030204" pitchFamily="34" charset="0"/>
                <a:cs typeface="Calibri" panose="020F0502020204030204" pitchFamily="34" charset="0"/>
              </a:rPr>
              <a:t>To understand the present you must understand the past</a:t>
            </a:r>
            <a:endParaRPr lang="en-GB" sz="8000" dirty="0" smtClean="0">
              <a:latin typeface="Calibri" panose="020F0502020204030204" pitchFamily="34" charset="0"/>
              <a:cs typeface="Calibri" panose="020F0502020204030204" pitchFamily="34" charset="0"/>
            </a:endParaRPr>
          </a:p>
          <a:p>
            <a:pPr marL="365760" indent="-283464" fontAlgn="auto">
              <a:spcAft>
                <a:spcPts val="0"/>
              </a:spcAft>
              <a:buFont typeface="Wingdings 2"/>
              <a:buChar char=""/>
              <a:defRPr/>
            </a:pPr>
            <a:r>
              <a:rPr lang="en-GB" sz="8000" dirty="0" smtClean="0">
                <a:latin typeface="Calibri" panose="020F0502020204030204" pitchFamily="34" charset="0"/>
                <a:cs typeface="Calibri" panose="020F0502020204030204" pitchFamily="34" charset="0"/>
              </a:rPr>
              <a:t>Transcendentalists</a:t>
            </a:r>
            <a:endParaRPr lang="en-GB" sz="8000" dirty="0">
              <a:latin typeface="Calibri" panose="020F0502020204030204" pitchFamily="34" charset="0"/>
              <a:cs typeface="Calibri" panose="020F0502020204030204" pitchFamily="34" charset="0"/>
            </a:endParaRPr>
          </a:p>
          <a:p>
            <a:pPr marL="640398" lvl="1" indent="-283464" fontAlgn="auto">
              <a:spcAft>
                <a:spcPts val="0"/>
              </a:spcAft>
              <a:buFont typeface="Wingdings 2"/>
              <a:buChar char=""/>
              <a:defRPr/>
            </a:pPr>
            <a:r>
              <a:rPr lang="en-GB" sz="8000" dirty="0" smtClean="0">
                <a:latin typeface="Calibri" panose="020F0502020204030204" pitchFamily="34" charset="0"/>
                <a:cs typeface="Calibri" panose="020F0502020204030204" pitchFamily="34" charset="0"/>
              </a:rPr>
              <a:t>Influenced by romanticism</a:t>
            </a:r>
          </a:p>
          <a:p>
            <a:pPr marL="640398" lvl="1" indent="-283464" fontAlgn="auto">
              <a:spcAft>
                <a:spcPts val="0"/>
              </a:spcAft>
              <a:buFont typeface="Wingdings 2"/>
              <a:buChar char=""/>
              <a:defRPr/>
            </a:pPr>
            <a:r>
              <a:rPr lang="en-GB" sz="8000" dirty="0">
                <a:solidFill>
                  <a:srgbClr val="111111"/>
                </a:solidFill>
                <a:latin typeface="Roboto"/>
              </a:rPr>
              <a:t>Henry David </a:t>
            </a:r>
            <a:r>
              <a:rPr lang="en-GB" sz="8000" dirty="0" smtClean="0">
                <a:solidFill>
                  <a:srgbClr val="111111"/>
                </a:solidFill>
                <a:latin typeface="Roboto"/>
              </a:rPr>
              <a:t>Thoreau was a major advocate</a:t>
            </a:r>
            <a:endParaRPr lang="en-GB" sz="8000" dirty="0" smtClean="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smtClean="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smtClean="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smtClean="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p:txBody>
      </p:sp>
      <p:pic>
        <p:nvPicPr>
          <p:cNvPr id="2" name="Picture 1"/>
          <p:cNvPicPr>
            <a:picLocks noChangeAspect="1"/>
          </p:cNvPicPr>
          <p:nvPr/>
        </p:nvPicPr>
        <p:blipFill>
          <a:blip r:embed="rId3"/>
          <a:stretch>
            <a:fillRect/>
          </a:stretch>
        </p:blipFill>
        <p:spPr>
          <a:xfrm>
            <a:off x="971600" y="3511115"/>
            <a:ext cx="5161984" cy="268732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251520" y="0"/>
            <a:ext cx="7129462" cy="1143000"/>
          </a:xfrm>
        </p:spPr>
        <p:txBody>
          <a:bodyPr/>
          <a:lstStyle/>
          <a:p>
            <a:pPr fontAlgn="auto">
              <a:spcAft>
                <a:spcPts val="0"/>
              </a:spcAft>
              <a:defRPr/>
            </a:pPr>
            <a:r>
              <a:rPr lang="en-GB" dirty="0" smtClean="0">
                <a:solidFill>
                  <a:srgbClr val="008000"/>
                </a:solidFill>
                <a:latin typeface="Calibri" pitchFamily="34" charset="0"/>
              </a:rPr>
              <a:t>History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229905" y="908720"/>
            <a:ext cx="7305231" cy="5544616"/>
          </a:xfrm>
        </p:spPr>
        <p:txBody>
          <a:bodyPr>
            <a:normAutofit fontScale="25000" lnSpcReduction="20000"/>
          </a:bodyPr>
          <a:lstStyle/>
          <a:p>
            <a:pPr marL="356934" lvl="1" indent="0" fontAlgn="auto">
              <a:spcAft>
                <a:spcPts val="0"/>
              </a:spcAft>
              <a:buNone/>
              <a:defRPr/>
            </a:pPr>
            <a:endParaRPr lang="en-GB" sz="8000" dirty="0" smtClean="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smtClean="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smtClean="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a:p>
            <a:pPr marL="356934" lvl="1" indent="0" fontAlgn="auto">
              <a:spcAft>
                <a:spcPts val="0"/>
              </a:spcAft>
              <a:buNone/>
              <a:defRPr/>
            </a:pPr>
            <a:endParaRPr lang="en-GB" sz="8000" dirty="0">
              <a:latin typeface="Calibri" panose="020F0502020204030204" pitchFamily="34" charset="0"/>
              <a:cs typeface="Calibri" panose="020F0502020204030204" pitchFamily="34" charset="0"/>
            </a:endParaRPr>
          </a:p>
          <a:p>
            <a:pPr marL="365760" indent="-283464" fontAlgn="auto">
              <a:lnSpc>
                <a:spcPct val="90000"/>
              </a:lnSpc>
              <a:spcAft>
                <a:spcPts val="0"/>
              </a:spcAft>
              <a:buFont typeface="Wingdings 2"/>
              <a:buChar char=""/>
              <a:defRPr/>
            </a:pPr>
            <a:r>
              <a:rPr lang="en-GB" sz="8000" dirty="0" smtClean="0">
                <a:solidFill>
                  <a:srgbClr val="008000"/>
                </a:solidFill>
                <a:latin typeface="Calibri" panose="020F0502020204030204" pitchFamily="34" charset="0"/>
                <a:cs typeface="Calibri" panose="020F0502020204030204" pitchFamily="34" charset="0"/>
              </a:rPr>
              <a:t>In the </a:t>
            </a:r>
            <a:r>
              <a:rPr lang="en-GB" sz="8000" b="1" dirty="0" smtClean="0">
                <a:solidFill>
                  <a:srgbClr val="008000"/>
                </a:solidFill>
                <a:latin typeface="Calibri" panose="020F0502020204030204" pitchFamily="34" charset="0"/>
                <a:cs typeface="Calibri" panose="020F0502020204030204" pitchFamily="34" charset="0"/>
              </a:rPr>
              <a:t>early 19</a:t>
            </a:r>
            <a:r>
              <a:rPr lang="en-GB" sz="8000" b="1" baseline="30000" dirty="0" smtClean="0">
                <a:solidFill>
                  <a:srgbClr val="008000"/>
                </a:solidFill>
                <a:latin typeface="Calibri" panose="020F0502020204030204" pitchFamily="34" charset="0"/>
                <a:cs typeface="Calibri" panose="020F0502020204030204" pitchFamily="34" charset="0"/>
              </a:rPr>
              <a:t>th</a:t>
            </a:r>
            <a:r>
              <a:rPr lang="en-GB" sz="8000" b="1" dirty="0" smtClean="0">
                <a:solidFill>
                  <a:srgbClr val="008000"/>
                </a:solidFill>
                <a:latin typeface="Calibri" panose="020F0502020204030204" pitchFamily="34" charset="0"/>
                <a:cs typeface="Calibri" panose="020F0502020204030204" pitchFamily="34" charset="0"/>
              </a:rPr>
              <a:t> century</a:t>
            </a:r>
            <a:r>
              <a:rPr lang="en-GB" sz="8000" dirty="0" smtClean="0">
                <a:solidFill>
                  <a:srgbClr val="008000"/>
                </a:solidFill>
                <a:latin typeface="Calibri" panose="020F0502020204030204" pitchFamily="34" charset="0"/>
                <a:cs typeface="Calibri" panose="020F0502020204030204" pitchFamily="34" charset="0"/>
              </a:rPr>
              <a:t> the romantic poets such as Byron, Coleridge and Wordsworth wrote about the inspirational beauty of the "untamed" countryside. Until then relatively wild, remote areas had been seen as uncivilised and dangerous. Wordsworth famously claimed the Lake District (1835) as </a:t>
            </a:r>
          </a:p>
          <a:p>
            <a:pPr marL="82296" indent="0" fontAlgn="auto">
              <a:lnSpc>
                <a:spcPct val="90000"/>
              </a:lnSpc>
              <a:spcAft>
                <a:spcPts val="0"/>
              </a:spcAft>
              <a:buNone/>
              <a:defRPr/>
            </a:pPr>
            <a:endParaRPr lang="en-GB" sz="8000" i="1" dirty="0">
              <a:solidFill>
                <a:srgbClr val="008000"/>
              </a:solidFill>
              <a:latin typeface="Calibri" panose="020F0502020204030204" pitchFamily="34" charset="0"/>
              <a:cs typeface="Calibri" panose="020F0502020204030204" pitchFamily="34" charset="0"/>
            </a:endParaRPr>
          </a:p>
          <a:p>
            <a:pPr marL="82296" indent="0" fontAlgn="auto">
              <a:lnSpc>
                <a:spcPct val="90000"/>
              </a:lnSpc>
              <a:spcAft>
                <a:spcPts val="0"/>
              </a:spcAft>
              <a:buNone/>
              <a:defRPr/>
            </a:pPr>
            <a:r>
              <a:rPr lang="en-GB" sz="8000" i="1" dirty="0" smtClean="0">
                <a:solidFill>
                  <a:srgbClr val="0070C0"/>
                </a:solidFill>
                <a:latin typeface="Calibri" panose="020F0502020204030204" pitchFamily="34" charset="0"/>
                <a:cs typeface="Calibri" panose="020F0502020204030204" pitchFamily="34" charset="0"/>
              </a:rPr>
              <a:t>"a sort of national property, in which every man has a right and an interest who has an eye to perceive and a heart to enjoy".</a:t>
            </a:r>
          </a:p>
          <a:p>
            <a:pPr marL="82296" indent="0" fontAlgn="auto">
              <a:lnSpc>
                <a:spcPct val="90000"/>
              </a:lnSpc>
              <a:spcAft>
                <a:spcPts val="0"/>
              </a:spcAft>
              <a:buNone/>
              <a:defRPr/>
            </a:pPr>
            <a:endParaRPr lang="en-GB" sz="8000" dirty="0" smtClean="0">
              <a:latin typeface="Calibri" panose="020F0502020204030204" pitchFamily="34" charset="0"/>
              <a:cs typeface="Calibri" panose="020F0502020204030204" pitchFamily="34" charset="0"/>
            </a:endParaRPr>
          </a:p>
          <a:p>
            <a:pPr marL="365760" indent="-283464" fontAlgn="auto">
              <a:spcAft>
                <a:spcPts val="0"/>
              </a:spcAft>
              <a:buFont typeface="Wingdings 2"/>
              <a:buChar char=""/>
              <a:defRPr/>
            </a:pPr>
            <a:endParaRPr lang="en-GB" sz="8000" dirty="0" smtClean="0">
              <a:latin typeface="Calibri" panose="020F0502020204030204" pitchFamily="34" charset="0"/>
              <a:cs typeface="Calibri" panose="020F0502020204030204" pitchFamily="34" charset="0"/>
            </a:endParaRPr>
          </a:p>
          <a:p>
            <a:pPr marL="365760" indent="-283464" fontAlgn="auto">
              <a:spcAft>
                <a:spcPts val="0"/>
              </a:spcAft>
              <a:buFont typeface="Monotype Sorts" pitchFamily="2" charset="2"/>
              <a:buNone/>
              <a:defRPr/>
            </a:pPr>
            <a:r>
              <a:rPr lang="en-GB" dirty="0" smtClean="0">
                <a:latin typeface="Calibri" pitchFamily="34" charset="0"/>
              </a:rPr>
              <a:t> </a:t>
            </a:r>
          </a:p>
          <a:p>
            <a:pPr marL="365760" indent="-283464" fontAlgn="auto">
              <a:spcAft>
                <a:spcPts val="0"/>
              </a:spcAft>
              <a:buFont typeface="Wingdings 2"/>
              <a:buChar char=""/>
              <a:defRPr/>
            </a:pPr>
            <a:endParaRPr lang="en-US" dirty="0">
              <a:latin typeface="Calibri" pitchFamily="34" charset="0"/>
            </a:endParaRPr>
          </a:p>
        </p:txBody>
      </p:sp>
      <p:pic>
        <p:nvPicPr>
          <p:cNvPr id="4" name="Picture 3"/>
          <p:cNvPicPr>
            <a:picLocks noChangeAspect="1"/>
          </p:cNvPicPr>
          <p:nvPr/>
        </p:nvPicPr>
        <p:blipFill>
          <a:blip r:embed="rId3"/>
          <a:stretch>
            <a:fillRect/>
          </a:stretch>
        </p:blipFill>
        <p:spPr>
          <a:xfrm>
            <a:off x="1691680" y="571500"/>
            <a:ext cx="4974804" cy="2795165"/>
          </a:xfrm>
          <a:prstGeom prst="rect">
            <a:avLst/>
          </a:prstGeom>
        </p:spPr>
      </p:pic>
    </p:spTree>
    <p:extLst>
      <p:ext uri="{BB962C8B-B14F-4D97-AF65-F5344CB8AC3E}">
        <p14:creationId xmlns:p14="http://schemas.microsoft.com/office/powerpoint/2010/main" val="2865084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2000"/>
                                        <p:tgtEl>
                                          <p:spTgt spid="3">
                                            <p:txEl>
                                              <p:pRg st="7" end="7"/>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9" end="9"/>
                                            </p:txEl>
                                          </p:spTgt>
                                        </p:tgtEl>
                                        <p:attrNameLst>
                                          <p:attrName>style.visibility</p:attrName>
                                        </p:attrNameLst>
                                      </p:cBhvr>
                                      <p:to>
                                        <p:strVal val="visible"/>
                                      </p:to>
                                    </p:set>
                                    <p:animEffect transition="in" filter="fade">
                                      <p:cBhvr>
                                        <p:cTn id="12" dur="2000"/>
                                        <p:tgtEl>
                                          <p:spTgt spid="3">
                                            <p:txEl>
                                              <p:pRg st="9" end="9"/>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2" end="12"/>
                                            </p:txEl>
                                          </p:spTgt>
                                        </p:tgtEl>
                                        <p:attrNameLst>
                                          <p:attrName>style.visibility</p:attrName>
                                        </p:attrNameLst>
                                      </p:cBhvr>
                                      <p:to>
                                        <p:strVal val="visible"/>
                                      </p:to>
                                    </p:set>
                                    <p:animEffect transition="in" filter="fade">
                                      <p:cBhvr>
                                        <p:cTn id="17" dur="2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Interwar</a:t>
            </a:r>
            <a:endParaRPr lang="en-GB" dirty="0"/>
          </a:p>
        </p:txBody>
      </p:sp>
      <p:sp>
        <p:nvSpPr>
          <p:cNvPr id="3" name="Content Placeholder 2"/>
          <p:cNvSpPr>
            <a:spLocks noGrp="1"/>
          </p:cNvSpPr>
          <p:nvPr>
            <p:ph idx="1"/>
          </p:nvPr>
        </p:nvSpPr>
        <p:spPr>
          <a:xfrm>
            <a:off x="0" y="1200939"/>
            <a:ext cx="7499350" cy="4800600"/>
          </a:xfrm>
        </p:spPr>
        <p:txBody>
          <a:bodyPr/>
          <a:lstStyle/>
          <a:p>
            <a:pPr marL="365760" lvl="0" indent="-283464" fontAlgn="auto">
              <a:lnSpc>
                <a:spcPct val="90000"/>
              </a:lnSpc>
              <a:spcAft>
                <a:spcPts val="0"/>
              </a:spcAft>
              <a:buClr>
                <a:srgbClr val="3891A7"/>
              </a:buClr>
              <a:buFont typeface="Wingdings 2"/>
              <a:buChar char=""/>
              <a:defRPr/>
            </a:pPr>
            <a:r>
              <a:rPr lang="en-GB" sz="2000" dirty="0">
                <a:solidFill>
                  <a:prstClr val="black"/>
                </a:solidFill>
                <a:latin typeface="Calibri" pitchFamily="34" charset="0"/>
              </a:rPr>
              <a:t>Campaigns from leisure organisations: Ramblers Association, YHA, Council for the Preservation of Rural England (CPRE), Council for the Preservation of Rural Wales (CPRW). NB Access was the big issue)</a:t>
            </a:r>
          </a:p>
          <a:p>
            <a:pPr marL="365760" lvl="0" indent="-283464" fontAlgn="auto">
              <a:lnSpc>
                <a:spcPct val="90000"/>
              </a:lnSpc>
              <a:spcAft>
                <a:spcPts val="0"/>
              </a:spcAft>
              <a:buClr>
                <a:srgbClr val="3891A7"/>
              </a:buClr>
              <a:buFont typeface="Wingdings 2"/>
              <a:buChar char=""/>
              <a:defRPr/>
            </a:pPr>
            <a:r>
              <a:rPr lang="en-GB" sz="2000" dirty="0">
                <a:solidFill>
                  <a:srgbClr val="008000"/>
                </a:solidFill>
                <a:latin typeface="Calibri" pitchFamily="34" charset="0"/>
              </a:rPr>
              <a:t>In 1929 the Government launched and inquiry into the creation of National Parks and in 1931 recommended a ‘NP Authority.</a:t>
            </a:r>
          </a:p>
          <a:p>
            <a:pPr marL="365760" lvl="0" indent="-283464" fontAlgn="auto">
              <a:lnSpc>
                <a:spcPct val="90000"/>
              </a:lnSpc>
              <a:spcAft>
                <a:spcPts val="0"/>
              </a:spcAft>
              <a:buClr>
                <a:srgbClr val="3891A7"/>
              </a:buClr>
              <a:buFont typeface="Wingdings 2"/>
              <a:buChar char=""/>
              <a:defRPr/>
            </a:pPr>
            <a:r>
              <a:rPr lang="en-GB" sz="2000" dirty="0">
                <a:solidFill>
                  <a:prstClr val="black"/>
                </a:solidFill>
                <a:latin typeface="Calibri" pitchFamily="34" charset="0"/>
              </a:rPr>
              <a:t>No official response so public  discontent grew esp. In the urban areas around the Peak District. (1932 ‘Mass trespass’ took place on Kinder Scout and 5 were arrested)</a:t>
            </a:r>
          </a:p>
          <a:p>
            <a:pPr marL="365760" lvl="0" indent="-283464" fontAlgn="auto">
              <a:lnSpc>
                <a:spcPct val="90000"/>
              </a:lnSpc>
              <a:spcAft>
                <a:spcPts val="0"/>
              </a:spcAft>
              <a:buClr>
                <a:srgbClr val="3891A7"/>
              </a:buClr>
              <a:buFont typeface="Wingdings 2"/>
              <a:buChar char=""/>
              <a:defRPr/>
            </a:pPr>
            <a:r>
              <a:rPr lang="en-GB" sz="2000" dirty="0">
                <a:solidFill>
                  <a:srgbClr val="008000"/>
                </a:solidFill>
                <a:latin typeface="Calibri" pitchFamily="34" charset="0"/>
              </a:rPr>
              <a:t>In 1935 the Standing Committee for National Parks (SCNP) is formed.  NP became a part of the Labour party’s post-war reconstruction.</a:t>
            </a:r>
          </a:p>
          <a:p>
            <a:endParaRPr lang="en-GB" dirty="0"/>
          </a:p>
        </p:txBody>
      </p:sp>
      <p:pic>
        <p:nvPicPr>
          <p:cNvPr id="4" name="Picture 3"/>
          <p:cNvPicPr>
            <a:picLocks noChangeAspect="1"/>
          </p:cNvPicPr>
          <p:nvPr/>
        </p:nvPicPr>
        <p:blipFill>
          <a:blip r:embed="rId2"/>
          <a:stretch>
            <a:fillRect/>
          </a:stretch>
        </p:blipFill>
        <p:spPr>
          <a:xfrm>
            <a:off x="5724129" y="4587758"/>
            <a:ext cx="3385758" cy="2268458"/>
          </a:xfrm>
          <a:prstGeom prst="rect">
            <a:avLst/>
          </a:prstGeom>
        </p:spPr>
      </p:pic>
      <p:pic>
        <p:nvPicPr>
          <p:cNvPr id="5" name="Picture 4"/>
          <p:cNvPicPr>
            <a:picLocks noChangeAspect="1"/>
          </p:cNvPicPr>
          <p:nvPr/>
        </p:nvPicPr>
        <p:blipFill>
          <a:blip r:embed="rId3"/>
          <a:stretch>
            <a:fillRect/>
          </a:stretch>
        </p:blipFill>
        <p:spPr>
          <a:xfrm>
            <a:off x="1404343" y="4929918"/>
            <a:ext cx="2816901" cy="1906826"/>
          </a:xfrm>
          <a:prstGeom prst="rect">
            <a:avLst/>
          </a:prstGeom>
        </p:spPr>
      </p:pic>
    </p:spTree>
    <p:extLst>
      <p:ext uri="{BB962C8B-B14F-4D97-AF65-F5344CB8AC3E}">
        <p14:creationId xmlns:p14="http://schemas.microsoft.com/office/powerpoint/2010/main" val="83309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000"/>
                                        <p:tgtEl>
                                          <p:spTgt spid="3">
                                            <p:txEl>
                                              <p:pRg st="3" end="3"/>
                                            </p:txEl>
                                          </p:spTgt>
                                        </p:tgtEl>
                                      </p:cBhvr>
                                    </p:animEffect>
                                    <p:anim calcmode="lin" valueType="num">
                                      <p:cBhvr>
                                        <p:cTn id="29"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07504" y="-99392"/>
            <a:ext cx="7499350" cy="1143000"/>
          </a:xfrm>
        </p:spPr>
        <p:txBody>
          <a:bodyPr/>
          <a:lstStyle/>
          <a:p>
            <a:pPr fontAlgn="auto">
              <a:spcAft>
                <a:spcPts val="0"/>
              </a:spcAft>
              <a:defRPr/>
            </a:pPr>
            <a:r>
              <a:rPr lang="en-GB" dirty="0" smtClean="0">
                <a:solidFill>
                  <a:srgbClr val="008000"/>
                </a:solidFill>
                <a:latin typeface="Calibri" pitchFamily="34" charset="0"/>
              </a:rPr>
              <a:t>Post-war ideology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0" y="764704"/>
            <a:ext cx="7499350" cy="4800600"/>
          </a:xfrm>
        </p:spPr>
        <p:txBody>
          <a:bodyPr/>
          <a:lstStyle/>
          <a:p>
            <a:pPr>
              <a:lnSpc>
                <a:spcPct val="90000"/>
              </a:lnSpc>
            </a:pPr>
            <a:r>
              <a:rPr lang="en-GB" sz="1800" dirty="0" smtClean="0">
                <a:latin typeface="Calibri" pitchFamily="34" charset="0"/>
              </a:rPr>
              <a:t>In 1945 a White Paper on National Parks is published by John Dower. Sir Norman Birkett published a pamphlet "National Parks and the Countryside". In it he wrote:</a:t>
            </a:r>
            <a:r>
              <a:rPr lang="en-GB" sz="1800" i="1" dirty="0" smtClean="0">
                <a:latin typeface="Calibri" pitchFamily="34" charset="0"/>
              </a:rPr>
              <a:t> </a:t>
            </a:r>
          </a:p>
          <a:p>
            <a:pPr algn="just">
              <a:lnSpc>
                <a:spcPct val="90000"/>
              </a:lnSpc>
            </a:pPr>
            <a:r>
              <a:rPr lang="en-GB" sz="2000" b="1" i="1" dirty="0" smtClean="0">
                <a:solidFill>
                  <a:srgbClr val="008000"/>
                </a:solidFill>
                <a:latin typeface="Calibri" pitchFamily="34" charset="0"/>
              </a:rPr>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r>
              <a:rPr lang="en-GB" sz="2000" b="1" i="1" dirty="0" smtClean="0">
                <a:solidFill>
                  <a:srgbClr val="008000"/>
                </a:solidFill>
                <a:latin typeface="Calibri" pitchFamily="34" charset="0"/>
              </a:rPr>
              <a:t>.“  </a:t>
            </a:r>
            <a:r>
              <a:rPr lang="en-GB" sz="2000" b="1" i="1" dirty="0" smtClean="0">
                <a:solidFill>
                  <a:srgbClr val="0070C0"/>
                </a:solidFill>
                <a:latin typeface="Calibri" pitchFamily="34" charset="0"/>
              </a:rPr>
              <a:t>Compare to 2021 Pandemic?</a:t>
            </a:r>
            <a:endParaRPr lang="en-GB" sz="2000" i="1" dirty="0" smtClean="0">
              <a:solidFill>
                <a:srgbClr val="0070C0"/>
              </a:solidFill>
              <a:latin typeface="Calibri" pitchFamily="34" charset="0"/>
            </a:endParaRPr>
          </a:p>
        </p:txBody>
      </p:sp>
      <p:pic>
        <p:nvPicPr>
          <p:cNvPr id="6" name="Picture 5"/>
          <p:cNvPicPr>
            <a:picLocks noChangeAspect="1"/>
          </p:cNvPicPr>
          <p:nvPr/>
        </p:nvPicPr>
        <p:blipFill>
          <a:blip r:embed="rId3"/>
          <a:stretch>
            <a:fillRect/>
          </a:stretch>
        </p:blipFill>
        <p:spPr>
          <a:xfrm>
            <a:off x="1115616" y="4293096"/>
            <a:ext cx="4882927" cy="235321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7163" y="0"/>
            <a:ext cx="7499350" cy="1143000"/>
          </a:xfrm>
        </p:spPr>
        <p:txBody>
          <a:bodyPr/>
          <a:lstStyle/>
          <a:p>
            <a:pPr fontAlgn="auto">
              <a:spcAft>
                <a:spcPts val="0"/>
              </a:spcAft>
              <a:defRPr/>
            </a:pPr>
            <a:r>
              <a:rPr lang="en-GB" dirty="0" smtClean="0">
                <a:solidFill>
                  <a:srgbClr val="008000"/>
                </a:solidFill>
                <a:latin typeface="Calibri" pitchFamily="34" charset="0"/>
              </a:rPr>
              <a:t>Post-war ideology</a:t>
            </a:r>
            <a:endParaRPr lang="en-US" dirty="0" smtClean="0">
              <a:solidFill>
                <a:srgbClr val="008000"/>
              </a:solidFill>
              <a:latin typeface="Calibri" pitchFamily="34" charset="0"/>
            </a:endParaRPr>
          </a:p>
        </p:txBody>
      </p:sp>
      <p:sp>
        <p:nvSpPr>
          <p:cNvPr id="3" name="Content Placeholder 2"/>
          <p:cNvSpPr>
            <a:spLocks noGrp="1"/>
          </p:cNvSpPr>
          <p:nvPr>
            <p:ph idx="1"/>
          </p:nvPr>
        </p:nvSpPr>
        <p:spPr>
          <a:xfrm>
            <a:off x="179512" y="966712"/>
            <a:ext cx="7499350" cy="4800600"/>
          </a:xfrm>
        </p:spPr>
        <p:txBody>
          <a:bodyPr/>
          <a:lstStyle/>
          <a:p>
            <a:pPr>
              <a:lnSpc>
                <a:spcPct val="90000"/>
              </a:lnSpc>
            </a:pPr>
            <a:r>
              <a:rPr lang="en-GB" sz="1800" dirty="0" smtClean="0">
                <a:latin typeface="Calibri" pitchFamily="34" charset="0"/>
              </a:rPr>
              <a:t>Arthur Hobhouse publishes a report in 1947 listing 12 sites to be considered for National Park status.  Ramblers Association arranged mass meetings in cities</a:t>
            </a:r>
          </a:p>
          <a:p>
            <a:r>
              <a:rPr lang="en-GB" sz="1800" dirty="0" smtClean="0">
                <a:latin typeface="Calibri" pitchFamily="34" charset="0"/>
              </a:rPr>
              <a:t>In 1949 the National Parks and Access to the Countryside Act passed.</a:t>
            </a:r>
            <a:endParaRPr lang="en-US" sz="1800" dirty="0" smtClean="0">
              <a:latin typeface="Calibri" pitchFamily="34" charset="0"/>
            </a:endParaRPr>
          </a:p>
        </p:txBody>
      </p:sp>
      <p:pic>
        <p:nvPicPr>
          <p:cNvPr id="2" name="Picture 1"/>
          <p:cNvPicPr>
            <a:picLocks noChangeAspect="1"/>
          </p:cNvPicPr>
          <p:nvPr/>
        </p:nvPicPr>
        <p:blipFill>
          <a:blip r:embed="rId2"/>
          <a:stretch>
            <a:fillRect/>
          </a:stretch>
        </p:blipFill>
        <p:spPr>
          <a:xfrm>
            <a:off x="2339752" y="4656530"/>
            <a:ext cx="3960440" cy="1909618"/>
          </a:xfrm>
          <a:prstGeom prst="rect">
            <a:avLst/>
          </a:prstGeom>
        </p:spPr>
      </p:pic>
      <p:sp>
        <p:nvSpPr>
          <p:cNvPr id="4" name="TextBox 3"/>
          <p:cNvSpPr txBox="1"/>
          <p:nvPr/>
        </p:nvSpPr>
        <p:spPr>
          <a:xfrm rot="20963406">
            <a:off x="1442773" y="2582182"/>
            <a:ext cx="3903891" cy="1569660"/>
          </a:xfrm>
          <a:prstGeom prst="rect">
            <a:avLst/>
          </a:prstGeom>
          <a:noFill/>
        </p:spPr>
        <p:txBody>
          <a:bodyPr wrap="square" rtlCol="0">
            <a:spAutoFit/>
          </a:bodyPr>
          <a:lstStyle/>
          <a:p>
            <a:r>
              <a:rPr lang="en-GB" sz="1600" dirty="0">
                <a:solidFill>
                  <a:srgbClr val="0070C0"/>
                </a:solidFill>
                <a:latin typeface="Calibri" panose="020F0502020204030204" pitchFamily="34" charset="0"/>
              </a:rPr>
              <a:t>As secretary of the Standing Committee on National Parks which had been formed in 1936, town planner and National Parks campaigner John Dower was asked to report on how the National Park ideal might work for us. </a:t>
            </a:r>
          </a:p>
        </p:txBody>
      </p:sp>
    </p:spTree>
    <p:extLst>
      <p:ext uri="{BB962C8B-B14F-4D97-AF65-F5344CB8AC3E}">
        <p14:creationId xmlns:p14="http://schemas.microsoft.com/office/powerpoint/2010/main" val="281042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370963" y="-99392"/>
            <a:ext cx="7499350" cy="1143000"/>
          </a:xfrm>
        </p:spPr>
        <p:txBody>
          <a:bodyPr/>
          <a:lstStyle/>
          <a:p>
            <a:pPr fontAlgn="auto">
              <a:spcAft>
                <a:spcPts val="0"/>
              </a:spcAft>
              <a:defRPr/>
            </a:pPr>
            <a:r>
              <a:rPr lang="en-GB" dirty="0" smtClean="0">
                <a:solidFill>
                  <a:srgbClr val="008000"/>
                </a:solidFill>
                <a:latin typeface="Calibri" pitchFamily="34" charset="0"/>
              </a:rPr>
              <a:t>The ‘Cold War’</a:t>
            </a:r>
            <a:endParaRPr lang="en-US" dirty="0" smtClean="0">
              <a:solidFill>
                <a:srgbClr val="008000"/>
              </a:solidFill>
              <a:latin typeface="Calibri" pitchFamily="34" charset="0"/>
            </a:endParaRPr>
          </a:p>
        </p:txBody>
      </p:sp>
      <p:sp>
        <p:nvSpPr>
          <p:cNvPr id="8195" name="Content Placeholder 2"/>
          <p:cNvSpPr>
            <a:spLocks noGrp="1"/>
          </p:cNvSpPr>
          <p:nvPr>
            <p:ph idx="1"/>
          </p:nvPr>
        </p:nvSpPr>
        <p:spPr>
          <a:xfrm>
            <a:off x="107504" y="692696"/>
            <a:ext cx="6840760" cy="4800600"/>
          </a:xfrm>
        </p:spPr>
        <p:txBody>
          <a:bodyPr>
            <a:normAutofit/>
          </a:bodyPr>
          <a:lstStyle/>
          <a:p>
            <a:r>
              <a:rPr lang="en-GB" sz="2000" dirty="0" smtClean="0">
                <a:latin typeface="Calibri" pitchFamily="34" charset="0"/>
              </a:rPr>
              <a:t>In 1977 the Standing Committee on National Parks became the Council for National Parks (CNP). It continued to give the voluntary sector a voice on National Park issues and to campaign for the protection and enhancement of the Parks, acting as watchdog, attending inquiries, co-ordinating other interest groups, promoting awareness and lobbying Government.</a:t>
            </a:r>
            <a:endParaRPr lang="en-US" sz="2000" dirty="0" smtClean="0">
              <a:latin typeface="Calibri" pitchFamily="34" charset="0"/>
            </a:endParaRPr>
          </a:p>
          <a:p>
            <a:r>
              <a:rPr lang="en-GB" sz="2000" b="1" dirty="0" smtClean="0">
                <a:latin typeface="Calibri" pitchFamily="34" charset="0"/>
              </a:rPr>
              <a:t>Lord Hunt of Llanfair Waterdine</a:t>
            </a:r>
            <a:r>
              <a:rPr lang="en-GB" sz="2000" dirty="0" smtClean="0">
                <a:latin typeface="Calibri" pitchFamily="34" charset="0"/>
              </a:rPr>
              <a:t> (leader of the first successful Mount Everest expedition,1953) was appointed as the first President of CNP and the public membership scheme </a:t>
            </a:r>
            <a:r>
              <a:rPr lang="en-GB" sz="2000" dirty="0" smtClean="0">
                <a:solidFill>
                  <a:srgbClr val="00B050"/>
                </a:solidFill>
                <a:latin typeface="Calibri" pitchFamily="34" charset="0"/>
              </a:rPr>
              <a:t>"Friends of National Parks" </a:t>
            </a:r>
            <a:r>
              <a:rPr lang="en-GB" sz="2000" dirty="0" smtClean="0">
                <a:latin typeface="Calibri" pitchFamily="34" charset="0"/>
              </a:rPr>
              <a:t>was launched to harness public support for the National Parks. Lord Hunt is quoted as saying: </a:t>
            </a:r>
          </a:p>
          <a:p>
            <a:endParaRPr lang="en-US" dirty="0" smtClean="0">
              <a:latin typeface="Calibri" pitchFamily="34" charset="0"/>
            </a:endParaRPr>
          </a:p>
        </p:txBody>
      </p:sp>
      <p:sp>
        <p:nvSpPr>
          <p:cNvPr id="2" name="TextBox 1"/>
          <p:cNvSpPr txBox="1"/>
          <p:nvPr/>
        </p:nvSpPr>
        <p:spPr>
          <a:xfrm rot="20727780">
            <a:off x="983072" y="5131110"/>
            <a:ext cx="6522690" cy="923330"/>
          </a:xfrm>
          <a:prstGeom prst="rect">
            <a:avLst/>
          </a:prstGeom>
          <a:noFill/>
        </p:spPr>
        <p:txBody>
          <a:bodyPr wrap="square" rtlCol="0">
            <a:spAutoFit/>
          </a:bodyPr>
          <a:lstStyle/>
          <a:p>
            <a:r>
              <a:rPr lang="en-GB" dirty="0">
                <a:solidFill>
                  <a:srgbClr val="0070C0"/>
                </a:solidFill>
                <a:latin typeface="Calibri" panose="020F0502020204030204" pitchFamily="34" charset="0"/>
              </a:rPr>
              <a:t>"History has shown us that nothing worth persevering for is gained without vision, struggle, determination and courage. The National Parks are well worth fighting for</a:t>
            </a:r>
            <a:r>
              <a:rPr lang="en-GB" dirty="0">
                <a:solidFill>
                  <a:srgbClr val="0070C0"/>
                </a:solidFill>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p:cTn id="7" dur="1000" fill="hold"/>
                                        <p:tgtEl>
                                          <p:spTgt spid="819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819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819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819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8195">
                                            <p:txEl>
                                              <p:pRg st="1" end="1"/>
                                            </p:txEl>
                                          </p:spTgt>
                                        </p:tgtEl>
                                        <p:attrNameLst>
                                          <p:attrName>style.visibility</p:attrName>
                                        </p:attrNameLst>
                                      </p:cBhvr>
                                      <p:to>
                                        <p:strVal val="visible"/>
                                      </p:to>
                                    </p:set>
                                    <p:anim calcmode="lin" valueType="num">
                                      <p:cBhvr>
                                        <p:cTn id="15" dur="1000" fill="hold"/>
                                        <p:tgtEl>
                                          <p:spTgt spid="8195">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8195">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8195">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819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randombar(horizontal)">
                                      <p:cBhvr>
                                        <p:cTn id="2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371600" y="0"/>
            <a:ext cx="7772400" cy="1143000"/>
          </a:xfrm>
        </p:spPr>
        <p:txBody>
          <a:bodyPr/>
          <a:lstStyle/>
          <a:p>
            <a:pPr fontAlgn="auto">
              <a:spcAft>
                <a:spcPts val="0"/>
              </a:spcAft>
              <a:defRPr/>
            </a:pPr>
            <a:r>
              <a:rPr lang="en-US" sz="3600" b="1" dirty="0" smtClean="0">
                <a:solidFill>
                  <a:srgbClr val="008000"/>
                </a:solidFill>
                <a:latin typeface="Calibri" pitchFamily="34" charset="0"/>
              </a:rPr>
              <a:t>The</a:t>
            </a:r>
            <a:r>
              <a:rPr lang="en-US" b="1" dirty="0" smtClean="0">
                <a:solidFill>
                  <a:srgbClr val="008000"/>
                </a:solidFill>
                <a:latin typeface="Calibri" pitchFamily="34" charset="0"/>
              </a:rPr>
              <a:t> </a:t>
            </a:r>
            <a:r>
              <a:rPr lang="en-US" sz="3600" b="1" dirty="0" smtClean="0">
                <a:solidFill>
                  <a:srgbClr val="008000"/>
                </a:solidFill>
                <a:latin typeface="Calibri" pitchFamily="34" charset="0"/>
              </a:rPr>
              <a:t>Fundamentals</a:t>
            </a:r>
          </a:p>
        </p:txBody>
      </p:sp>
      <p:sp>
        <p:nvSpPr>
          <p:cNvPr id="10243" name="Rectangle 3"/>
          <p:cNvSpPr>
            <a:spLocks noGrp="1" noChangeArrowheads="1"/>
          </p:cNvSpPr>
          <p:nvPr>
            <p:ph type="body" sz="half" idx="1"/>
          </p:nvPr>
        </p:nvSpPr>
        <p:spPr>
          <a:xfrm>
            <a:off x="323529" y="1071563"/>
            <a:ext cx="6840759" cy="4661693"/>
          </a:xfrm>
        </p:spPr>
        <p:txBody>
          <a:bodyPr>
            <a:normAutofit fontScale="92500" lnSpcReduction="10000"/>
          </a:bodyPr>
          <a:lstStyle/>
          <a:p>
            <a:pPr marL="365760" indent="-283464" fontAlgn="auto">
              <a:spcAft>
                <a:spcPts val="0"/>
              </a:spcAft>
              <a:buFont typeface="Wingdings 2"/>
              <a:buChar char=""/>
              <a:defRPr/>
            </a:pPr>
            <a:r>
              <a:rPr lang="en-GB" sz="2400" i="1" dirty="0" smtClean="0">
                <a:solidFill>
                  <a:srgbClr val="008000"/>
                </a:solidFill>
                <a:latin typeface="Calibri" pitchFamily="34" charset="0"/>
              </a:rPr>
              <a:t>“All areas are protected, but some are more protected than others” (Holdgate, 2003:3,  paraphrasing George Orwell)</a:t>
            </a:r>
          </a:p>
          <a:p>
            <a:pPr marL="82296" indent="0" fontAlgn="auto">
              <a:spcAft>
                <a:spcPts val="0"/>
              </a:spcAft>
              <a:buNone/>
              <a:defRPr/>
            </a:pPr>
            <a:endParaRPr lang="en-US" sz="2400" i="1" dirty="0" smtClean="0">
              <a:solidFill>
                <a:srgbClr val="008000"/>
              </a:solidFill>
              <a:latin typeface="Calibri" pitchFamily="34" charset="0"/>
            </a:endParaRPr>
          </a:p>
          <a:p>
            <a:pPr marL="365760" indent="-283464" fontAlgn="auto">
              <a:spcAft>
                <a:spcPts val="0"/>
              </a:spcAft>
              <a:buFont typeface="Wingdings 2"/>
              <a:buChar char=""/>
              <a:defRPr/>
            </a:pPr>
            <a:r>
              <a:rPr lang="en-US" sz="2400" i="1" dirty="0" smtClean="0">
                <a:solidFill>
                  <a:srgbClr val="008000"/>
                </a:solidFill>
                <a:latin typeface="Calibri" pitchFamily="34" charset="0"/>
              </a:rPr>
              <a:t>In groups of 2. </a:t>
            </a:r>
          </a:p>
          <a:p>
            <a:pPr marL="640080" lvl="1" indent="-237744" fontAlgn="auto">
              <a:spcAft>
                <a:spcPts val="0"/>
              </a:spcAft>
              <a:buFont typeface="Verdana"/>
              <a:buChar char="◦"/>
              <a:defRPr/>
            </a:pPr>
            <a:r>
              <a:rPr lang="en-US" sz="2400" i="1" dirty="0" smtClean="0">
                <a:solidFill>
                  <a:srgbClr val="008000"/>
                </a:solidFill>
                <a:latin typeface="Calibri" pitchFamily="34" charset="0"/>
              </a:rPr>
              <a:t>What does NP mean for  </a:t>
            </a:r>
            <a:r>
              <a:rPr lang="en-US" sz="2400" i="1" dirty="0" smtClean="0">
                <a:solidFill>
                  <a:srgbClr val="008000"/>
                </a:solidFill>
                <a:latin typeface="Calibri" pitchFamily="34" charset="0"/>
              </a:rPr>
              <a:t>strategic conservation</a:t>
            </a:r>
            <a:r>
              <a:rPr lang="en-US" sz="2400" i="1" dirty="0" smtClean="0">
                <a:solidFill>
                  <a:srgbClr val="008000"/>
                </a:solidFill>
                <a:latin typeface="Calibri" pitchFamily="34" charset="0"/>
              </a:rPr>
              <a:t>?</a:t>
            </a:r>
          </a:p>
          <a:p>
            <a:pPr marL="640080" lvl="1" indent="-237744" fontAlgn="auto">
              <a:spcAft>
                <a:spcPts val="0"/>
              </a:spcAft>
              <a:buFont typeface="Verdana"/>
              <a:buChar char="◦"/>
              <a:defRPr/>
            </a:pPr>
            <a:r>
              <a:rPr lang="en-US" sz="2400" i="1" dirty="0" smtClean="0">
                <a:solidFill>
                  <a:srgbClr val="008000"/>
                </a:solidFill>
                <a:latin typeface="Calibri" pitchFamily="34" charset="0"/>
              </a:rPr>
              <a:t>Redefine NP in your ‘ideal’ view.</a:t>
            </a:r>
          </a:p>
          <a:p>
            <a:pPr marL="365760" indent="-283464" fontAlgn="auto">
              <a:spcAft>
                <a:spcPts val="0"/>
              </a:spcAft>
              <a:buFont typeface="Wingdings 2"/>
              <a:buChar char=""/>
              <a:defRPr/>
            </a:pPr>
            <a:r>
              <a:rPr lang="en-US" sz="2400" dirty="0" smtClean="0">
                <a:latin typeface="Calibri" pitchFamily="34" charset="0"/>
              </a:rPr>
              <a:t>Diverse &amp; spectacular scenery (Generally upland)</a:t>
            </a:r>
          </a:p>
          <a:p>
            <a:pPr marL="365760" indent="-283464" fontAlgn="auto">
              <a:spcAft>
                <a:spcPts val="0"/>
              </a:spcAft>
              <a:buFont typeface="Wingdings 2"/>
              <a:buChar char=""/>
              <a:defRPr/>
            </a:pPr>
            <a:r>
              <a:rPr lang="en-US" sz="2400" dirty="0" smtClean="0">
                <a:latin typeface="Calibri" pitchFamily="34" charset="0"/>
              </a:rPr>
              <a:t>Predominantly private ownership (81% farmers)</a:t>
            </a:r>
          </a:p>
          <a:p>
            <a:pPr marL="365760" indent="-283464" fontAlgn="auto">
              <a:spcAft>
                <a:spcPts val="0"/>
              </a:spcAft>
              <a:buFont typeface="Wingdings 2"/>
              <a:buChar char=""/>
              <a:defRPr/>
            </a:pPr>
            <a:r>
              <a:rPr lang="en-US" sz="2400" dirty="0" smtClean="0">
                <a:latin typeface="Calibri" pitchFamily="34" charset="0"/>
              </a:rPr>
              <a:t>Public access encouraged but restricted</a:t>
            </a:r>
          </a:p>
          <a:p>
            <a:pPr marL="365760" indent="-283464" fontAlgn="auto">
              <a:spcAft>
                <a:spcPts val="0"/>
              </a:spcAft>
              <a:buFont typeface="Wingdings 2"/>
              <a:buChar char=""/>
              <a:defRPr/>
            </a:pPr>
            <a:r>
              <a:rPr lang="en-US" sz="2400" dirty="0" smtClean="0">
                <a:latin typeface="Calibri" pitchFamily="34" charset="0"/>
              </a:rPr>
              <a:t>Indigenous pop.: Primary/Tertiary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20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fade">
                                      <p:cBhvr>
                                        <p:cTn id="12" dur="2000"/>
                                        <p:tgtEl>
                                          <p:spTgt spid="1024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Effect transition="in" filter="fade">
                                      <p:cBhvr>
                                        <p:cTn id="15" dur="2000"/>
                                        <p:tgtEl>
                                          <p:spTgt spid="1024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243">
                                            <p:txEl>
                                              <p:pRg st="4" end="4"/>
                                            </p:txEl>
                                          </p:spTgt>
                                        </p:tgtEl>
                                        <p:attrNameLst>
                                          <p:attrName>style.visibility</p:attrName>
                                        </p:attrNameLst>
                                      </p:cBhvr>
                                      <p:to>
                                        <p:strVal val="visible"/>
                                      </p:to>
                                    </p:set>
                                    <p:animEffect transition="in" filter="fade">
                                      <p:cBhvr>
                                        <p:cTn id="18" dur="2000"/>
                                        <p:tgtEl>
                                          <p:spTgt spid="1024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animEffect transition="in" filter="fade">
                                      <p:cBhvr>
                                        <p:cTn id="23" dur="2000"/>
                                        <p:tgtEl>
                                          <p:spTgt spid="1024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243">
                                            <p:txEl>
                                              <p:pRg st="6" end="6"/>
                                            </p:txEl>
                                          </p:spTgt>
                                        </p:tgtEl>
                                        <p:attrNameLst>
                                          <p:attrName>style.visibility</p:attrName>
                                        </p:attrNameLst>
                                      </p:cBhvr>
                                      <p:to>
                                        <p:strVal val="visible"/>
                                      </p:to>
                                    </p:set>
                                    <p:animEffect transition="in" filter="fade">
                                      <p:cBhvr>
                                        <p:cTn id="28" dur="2000"/>
                                        <p:tgtEl>
                                          <p:spTgt spid="1024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243">
                                            <p:txEl>
                                              <p:pRg st="7" end="7"/>
                                            </p:txEl>
                                          </p:spTgt>
                                        </p:tgtEl>
                                        <p:attrNameLst>
                                          <p:attrName>style.visibility</p:attrName>
                                        </p:attrNameLst>
                                      </p:cBhvr>
                                      <p:to>
                                        <p:strVal val="visible"/>
                                      </p:to>
                                    </p:set>
                                    <p:animEffect transition="in" filter="fade">
                                      <p:cBhvr>
                                        <p:cTn id="33" dur="2000"/>
                                        <p:tgtEl>
                                          <p:spTgt spid="1024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243">
                                            <p:txEl>
                                              <p:pRg st="8" end="8"/>
                                            </p:txEl>
                                          </p:spTgt>
                                        </p:tgtEl>
                                        <p:attrNameLst>
                                          <p:attrName>style.visibility</p:attrName>
                                        </p:attrNameLst>
                                      </p:cBhvr>
                                      <p:to>
                                        <p:strVal val="visible"/>
                                      </p:to>
                                    </p:set>
                                    <p:animEffect transition="in" filter="fade">
                                      <p:cBhvr>
                                        <p:cTn id="38" dur="2000"/>
                                        <p:tgtEl>
                                          <p:spTgt spid="1024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63688" y="0"/>
            <a:ext cx="4491305" cy="6675934"/>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Scotland NP</a:t>
            </a:r>
            <a:endParaRPr lang="en-GB" dirty="0"/>
          </a:p>
        </p:txBody>
      </p:sp>
      <p:sp>
        <p:nvSpPr>
          <p:cNvPr id="3" name="Content Placeholder 2"/>
          <p:cNvSpPr>
            <a:spLocks noGrp="1"/>
          </p:cNvSpPr>
          <p:nvPr>
            <p:ph idx="1"/>
          </p:nvPr>
        </p:nvSpPr>
        <p:spPr>
          <a:xfrm>
            <a:off x="467544" y="1447800"/>
            <a:ext cx="2992884" cy="4800600"/>
          </a:xfrm>
        </p:spPr>
        <p:txBody>
          <a:bodyPr/>
          <a:lstStyle/>
          <a:p>
            <a:r>
              <a:rPr lang="en-GB" dirty="0" smtClean="0"/>
              <a:t>Scotland </a:t>
            </a:r>
            <a:r>
              <a:rPr lang="en-GB" dirty="0"/>
              <a:t>two National Parks, </a:t>
            </a:r>
          </a:p>
          <a:p>
            <a:pPr lvl="1"/>
            <a:r>
              <a:rPr lang="en-GB" dirty="0"/>
              <a:t>Loch Lomond and the </a:t>
            </a:r>
            <a:r>
              <a:rPr lang="en-GB" dirty="0" err="1"/>
              <a:t>Trossachs</a:t>
            </a:r>
            <a:r>
              <a:rPr lang="en-GB" dirty="0"/>
              <a:t> 2002</a:t>
            </a:r>
          </a:p>
          <a:p>
            <a:pPr lvl="1"/>
            <a:r>
              <a:rPr lang="en-GB" dirty="0"/>
              <a:t>Cairngorms 2003 (extended 2010).)</a:t>
            </a:r>
          </a:p>
          <a:p>
            <a:endParaRPr lang="en-GB" dirty="0"/>
          </a:p>
        </p:txBody>
      </p:sp>
      <p:pic>
        <p:nvPicPr>
          <p:cNvPr id="4" name="Picture 3"/>
          <p:cNvPicPr>
            <a:picLocks noChangeAspect="1"/>
          </p:cNvPicPr>
          <p:nvPr/>
        </p:nvPicPr>
        <p:blipFill>
          <a:blip r:embed="rId2"/>
          <a:stretch>
            <a:fillRect/>
          </a:stretch>
        </p:blipFill>
        <p:spPr>
          <a:xfrm>
            <a:off x="3995936" y="-1057"/>
            <a:ext cx="5148064" cy="7274442"/>
          </a:xfrm>
          <a:prstGeom prst="rect">
            <a:avLst/>
          </a:prstGeom>
        </p:spPr>
      </p:pic>
    </p:spTree>
    <p:extLst>
      <p:ext uri="{BB962C8B-B14F-4D97-AF65-F5344CB8AC3E}">
        <p14:creationId xmlns:p14="http://schemas.microsoft.com/office/powerpoint/2010/main" val="37954699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view of 70 years</a:t>
            </a:r>
            <a:endParaRPr lang="en-GB" dirty="0"/>
          </a:p>
        </p:txBody>
      </p:sp>
      <p:sp>
        <p:nvSpPr>
          <p:cNvPr id="3" name="Content Placeholder 2"/>
          <p:cNvSpPr>
            <a:spLocks noGrp="1"/>
          </p:cNvSpPr>
          <p:nvPr>
            <p:ph idx="1"/>
          </p:nvPr>
        </p:nvSpPr>
        <p:spPr/>
        <p:txBody>
          <a:bodyPr/>
          <a:lstStyle/>
          <a:p>
            <a:r>
              <a:rPr lang="en-GB" dirty="0" smtClean="0"/>
              <a:t>Caroline Quinton </a:t>
            </a:r>
            <a:r>
              <a:rPr lang="en-GB" dirty="0" smtClean="0">
                <a:hlinkClick r:id="rId2"/>
              </a:rPr>
              <a:t>6 </a:t>
            </a:r>
            <a:r>
              <a:rPr lang="en-GB" dirty="0" err="1" smtClean="0">
                <a:hlinkClick r:id="rId2"/>
              </a:rPr>
              <a:t>mins</a:t>
            </a:r>
            <a:endParaRPr lang="en-GB" dirty="0" smtClean="0"/>
          </a:p>
          <a:p>
            <a:r>
              <a:rPr lang="en-GB" dirty="0" smtClean="0"/>
              <a:t>How have they changed?</a:t>
            </a:r>
          </a:p>
          <a:p>
            <a:r>
              <a:rPr lang="en-GB" dirty="0" smtClean="0"/>
              <a:t>What issues still exist?</a:t>
            </a:r>
          </a:p>
          <a:p>
            <a:pPr marL="8255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3645024"/>
            <a:ext cx="4186878" cy="2721471"/>
          </a:xfrm>
          <a:prstGeom prst="rect">
            <a:avLst/>
          </a:prstGeom>
        </p:spPr>
      </p:pic>
    </p:spTree>
    <p:extLst>
      <p:ext uri="{BB962C8B-B14F-4D97-AF65-F5344CB8AC3E}">
        <p14:creationId xmlns:p14="http://schemas.microsoft.com/office/powerpoint/2010/main" val="24602230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fontAlgn="auto">
              <a:spcAft>
                <a:spcPts val="0"/>
              </a:spcAft>
              <a:defRPr/>
            </a:pPr>
            <a:r>
              <a:rPr lang="en-GB" dirty="0" smtClean="0">
                <a:solidFill>
                  <a:srgbClr val="008000"/>
                </a:solidFill>
                <a:latin typeface="Calibri" pitchFamily="34" charset="0"/>
              </a:rPr>
              <a:t>Environment Act 1995</a:t>
            </a:r>
          </a:p>
        </p:txBody>
      </p:sp>
      <p:sp>
        <p:nvSpPr>
          <p:cNvPr id="44035" name="Rectangle 3"/>
          <p:cNvSpPr>
            <a:spLocks noGrp="1" noChangeArrowheads="1"/>
          </p:cNvSpPr>
          <p:nvPr>
            <p:ph idx="1"/>
          </p:nvPr>
        </p:nvSpPr>
        <p:spPr>
          <a:xfrm>
            <a:off x="609599" y="1556792"/>
            <a:ext cx="6347714" cy="4484571"/>
          </a:xfrm>
        </p:spPr>
        <p:txBody>
          <a:bodyPr>
            <a:normAutofit fontScale="92500" lnSpcReduction="10000"/>
          </a:bodyPr>
          <a:lstStyle/>
          <a:p>
            <a:pPr>
              <a:lnSpc>
                <a:spcPct val="80000"/>
              </a:lnSpc>
            </a:pPr>
            <a:r>
              <a:rPr lang="en-GB" sz="2000" dirty="0" smtClean="0">
                <a:latin typeface="Calibri" pitchFamily="34" charset="0"/>
              </a:rPr>
              <a:t>All NP independent and work within Local govt</a:t>
            </a:r>
          </a:p>
          <a:p>
            <a:pPr>
              <a:lnSpc>
                <a:spcPct val="80000"/>
              </a:lnSpc>
            </a:pPr>
            <a:r>
              <a:rPr lang="en-GB" sz="2000" dirty="0" smtClean="0">
                <a:latin typeface="Calibri" pitchFamily="34" charset="0"/>
              </a:rPr>
              <a:t>NPA create Byelaws</a:t>
            </a:r>
          </a:p>
          <a:p>
            <a:pPr>
              <a:lnSpc>
                <a:spcPct val="80000"/>
              </a:lnSpc>
            </a:pPr>
            <a:r>
              <a:rPr lang="en-GB" sz="2000" dirty="0" smtClean="0">
                <a:latin typeface="Calibri" pitchFamily="34" charset="0"/>
              </a:rPr>
              <a:t>Sandford Principle</a:t>
            </a:r>
          </a:p>
          <a:p>
            <a:pPr lvl="1" algn="just">
              <a:lnSpc>
                <a:spcPct val="80000"/>
              </a:lnSpc>
              <a:buFontTx/>
              <a:buNone/>
            </a:pPr>
            <a:r>
              <a:rPr lang="en-GB" sz="1800" i="1" dirty="0" smtClean="0">
                <a:solidFill>
                  <a:srgbClr val="0070C0"/>
                </a:solidFill>
                <a:latin typeface="Calibri" pitchFamily="34" charset="0"/>
              </a:rPr>
              <a:t>The Environment Act 1995 Act also gave legal effect</a:t>
            </a:r>
          </a:p>
          <a:p>
            <a:pPr lvl="1" algn="just">
              <a:lnSpc>
                <a:spcPct val="80000"/>
              </a:lnSpc>
              <a:buFontTx/>
              <a:buNone/>
            </a:pPr>
            <a:r>
              <a:rPr lang="en-GB" sz="1800" i="1" dirty="0" smtClean="0">
                <a:solidFill>
                  <a:srgbClr val="0070C0"/>
                </a:solidFill>
                <a:latin typeface="Calibri" pitchFamily="34" charset="0"/>
              </a:rPr>
              <a:t>to the ‘Sandford Principle’ that, where there was a</a:t>
            </a:r>
          </a:p>
          <a:p>
            <a:pPr lvl="1" algn="just">
              <a:lnSpc>
                <a:spcPct val="80000"/>
              </a:lnSpc>
              <a:buFontTx/>
              <a:buNone/>
            </a:pPr>
            <a:r>
              <a:rPr lang="en-GB" sz="1800" i="1" dirty="0" smtClean="0">
                <a:solidFill>
                  <a:srgbClr val="0070C0"/>
                </a:solidFill>
                <a:latin typeface="Calibri" pitchFamily="34" charset="0"/>
              </a:rPr>
              <a:t>conflict between the two purposes, then the first</a:t>
            </a:r>
          </a:p>
          <a:p>
            <a:pPr lvl="1" algn="just">
              <a:lnSpc>
                <a:spcPct val="80000"/>
              </a:lnSpc>
              <a:buFontTx/>
              <a:buNone/>
            </a:pPr>
            <a:r>
              <a:rPr lang="en-GB" sz="1800" i="1" dirty="0" smtClean="0">
                <a:solidFill>
                  <a:srgbClr val="0070C0"/>
                </a:solidFill>
                <a:latin typeface="Calibri" pitchFamily="34" charset="0"/>
              </a:rPr>
              <a:t>( c o n s e rvation) should prevail over the second</a:t>
            </a:r>
          </a:p>
          <a:p>
            <a:pPr lvl="1" algn="just">
              <a:lnSpc>
                <a:spcPct val="80000"/>
              </a:lnSpc>
              <a:buFontTx/>
              <a:buNone/>
            </a:pPr>
            <a:r>
              <a:rPr lang="en-GB" sz="1800" i="1" dirty="0" smtClean="0">
                <a:solidFill>
                  <a:srgbClr val="0070C0"/>
                </a:solidFill>
                <a:latin typeface="Calibri" pitchFamily="34" charset="0"/>
              </a:rPr>
              <a:t>(enjoyment). This principle does not apply to the</a:t>
            </a:r>
          </a:p>
          <a:p>
            <a:pPr lvl="1" algn="just">
              <a:lnSpc>
                <a:spcPct val="80000"/>
              </a:lnSpc>
              <a:buFontTx/>
              <a:buNone/>
            </a:pPr>
            <a:r>
              <a:rPr lang="en-GB" sz="1800" i="1" dirty="0" smtClean="0">
                <a:solidFill>
                  <a:srgbClr val="0070C0"/>
                </a:solidFill>
                <a:latin typeface="Calibri" pitchFamily="34" charset="0"/>
              </a:rPr>
              <a:t>Broads, which has three purposes set out in the</a:t>
            </a:r>
          </a:p>
          <a:p>
            <a:pPr lvl="1" algn="just">
              <a:lnSpc>
                <a:spcPct val="80000"/>
              </a:lnSpc>
              <a:buFontTx/>
              <a:buNone/>
            </a:pPr>
            <a:r>
              <a:rPr lang="en-GB" sz="1800" i="1" dirty="0" smtClean="0">
                <a:solidFill>
                  <a:srgbClr val="0070C0"/>
                </a:solidFill>
                <a:latin typeface="Calibri" pitchFamily="34" charset="0"/>
              </a:rPr>
              <a:t>Broads Act 1988.</a:t>
            </a:r>
          </a:p>
          <a:p>
            <a:pPr lvl="1" algn="r">
              <a:lnSpc>
                <a:spcPct val="80000"/>
              </a:lnSpc>
              <a:buFontTx/>
              <a:buNone/>
            </a:pPr>
            <a:r>
              <a:rPr lang="en-GB" sz="1800" dirty="0" smtClean="0">
                <a:latin typeface="Calibri" pitchFamily="34" charset="0"/>
              </a:rPr>
              <a:t>Llewelyn, H. Countryside Recreation Volume 10 Number 3/4 Autumn/Winter 2002</a:t>
            </a:r>
          </a:p>
          <a:p>
            <a:pPr lvl="1">
              <a:lnSpc>
                <a:spcPct val="80000"/>
              </a:lnSpc>
              <a:buFontTx/>
              <a:buNone/>
            </a:pPr>
            <a:endParaRPr lang="en-GB" sz="1800" i="1" dirty="0" smtClean="0">
              <a:latin typeface="Calibri" pitchFamily="34" charset="0"/>
            </a:endParaRPr>
          </a:p>
          <a:p>
            <a:pPr lvl="1">
              <a:lnSpc>
                <a:spcPct val="80000"/>
              </a:lnSpc>
            </a:pPr>
            <a:r>
              <a:rPr lang="en-GB" sz="1800" b="1" dirty="0" smtClean="0">
                <a:solidFill>
                  <a:srgbClr val="008000"/>
                </a:solidFill>
                <a:latin typeface="Calibri" pitchFamily="34" charset="0"/>
              </a:rPr>
              <a:t>What did this mean </a:t>
            </a:r>
            <a:r>
              <a:rPr lang="en-GB" sz="1800" b="1" dirty="0" smtClean="0">
                <a:solidFill>
                  <a:srgbClr val="008000"/>
                </a:solidFill>
                <a:latin typeface="Calibri" pitchFamily="34" charset="0"/>
              </a:rPr>
              <a:t>for strategic environmental policies?</a:t>
            </a:r>
            <a:endParaRPr lang="en-GB" sz="1800" b="1" dirty="0" smtClean="0">
              <a:solidFill>
                <a:srgbClr val="008000"/>
              </a:solidFill>
              <a:latin typeface="Calibri"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1995 Act</a:t>
            </a:r>
            <a:endParaRPr lang="en-GB" dirty="0"/>
          </a:p>
        </p:txBody>
      </p:sp>
      <p:sp>
        <p:nvSpPr>
          <p:cNvPr id="3" name="Content Placeholder 2"/>
          <p:cNvSpPr>
            <a:spLocks noGrp="1"/>
          </p:cNvSpPr>
          <p:nvPr>
            <p:ph idx="1"/>
          </p:nvPr>
        </p:nvSpPr>
        <p:spPr>
          <a:xfrm>
            <a:off x="395536" y="1484784"/>
            <a:ext cx="4217020" cy="4800600"/>
          </a:xfrm>
        </p:spPr>
        <p:txBody>
          <a:bodyPr>
            <a:normAutofit fontScale="92500" lnSpcReduction="10000"/>
          </a:bodyPr>
          <a:lstStyle/>
          <a:p>
            <a:r>
              <a:rPr lang="en-GB" sz="2000" dirty="0"/>
              <a:t>National Parks have two purposes which were updated in the 1995 Environment Act:</a:t>
            </a:r>
          </a:p>
          <a:p>
            <a:endParaRPr lang="en-GB" sz="2000" dirty="0"/>
          </a:p>
          <a:p>
            <a:r>
              <a:rPr lang="en-GB" sz="2000" dirty="0">
                <a:solidFill>
                  <a:schemeClr val="accent4">
                    <a:lumMod val="75000"/>
                  </a:schemeClr>
                </a:solidFill>
              </a:rPr>
              <a:t> to conserve and enhance the natural beauty, wildlife and cultural heritage of the National Parks; and to </a:t>
            </a:r>
          </a:p>
          <a:p>
            <a:endParaRPr lang="en-GB" sz="2000" dirty="0">
              <a:solidFill>
                <a:schemeClr val="accent4">
                  <a:lumMod val="75000"/>
                </a:schemeClr>
              </a:solidFill>
            </a:endParaRPr>
          </a:p>
          <a:p>
            <a:r>
              <a:rPr lang="en-GB" sz="2000" dirty="0">
                <a:solidFill>
                  <a:schemeClr val="accent4">
                    <a:lumMod val="75000"/>
                  </a:schemeClr>
                </a:solidFill>
              </a:rPr>
              <a:t>promote opportunities for the public understanding and enjoyment of the special qualities of the Parks </a:t>
            </a:r>
          </a:p>
          <a:p>
            <a:endParaRPr lang="en-GB" sz="2000" dirty="0"/>
          </a:p>
          <a:p>
            <a:r>
              <a:rPr lang="en-GB" sz="2000" dirty="0"/>
              <a:t>What are </a:t>
            </a:r>
            <a:r>
              <a:rPr lang="en-GB" sz="2000" dirty="0" smtClean="0"/>
              <a:t>your </a:t>
            </a:r>
            <a:r>
              <a:rPr lang="en-GB" sz="2000" dirty="0"/>
              <a:t>thoughts?</a:t>
            </a:r>
          </a:p>
          <a:p>
            <a:endParaRPr lang="en-GB" dirty="0"/>
          </a:p>
        </p:txBody>
      </p:sp>
      <p:pic>
        <p:nvPicPr>
          <p:cNvPr id="4" name="Picture 3"/>
          <p:cNvPicPr>
            <a:picLocks noChangeAspect="1"/>
          </p:cNvPicPr>
          <p:nvPr/>
        </p:nvPicPr>
        <p:blipFill>
          <a:blip r:embed="rId2"/>
          <a:stretch>
            <a:fillRect/>
          </a:stretch>
        </p:blipFill>
        <p:spPr>
          <a:xfrm>
            <a:off x="6238482" y="1381246"/>
            <a:ext cx="2678722" cy="3874442"/>
          </a:xfrm>
          <a:prstGeom prst="rect">
            <a:avLst/>
          </a:prstGeom>
        </p:spPr>
      </p:pic>
    </p:spTree>
    <p:extLst>
      <p:ext uri="{BB962C8B-B14F-4D97-AF65-F5344CB8AC3E}">
        <p14:creationId xmlns:p14="http://schemas.microsoft.com/office/powerpoint/2010/main" val="36901812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07504" y="0"/>
            <a:ext cx="6347713" cy="1320800"/>
          </a:xfrm>
        </p:spPr>
        <p:txBody>
          <a:bodyPr/>
          <a:lstStyle/>
          <a:p>
            <a:pPr fontAlgn="auto">
              <a:spcAft>
                <a:spcPts val="0"/>
              </a:spcAft>
              <a:defRPr/>
            </a:pPr>
            <a:r>
              <a:rPr lang="en-GB" dirty="0" smtClean="0">
                <a:solidFill>
                  <a:srgbClr val="008000"/>
                </a:solidFill>
                <a:latin typeface="Calibri" pitchFamily="34" charset="0"/>
              </a:rPr>
              <a:t>The Modern Challenges</a:t>
            </a:r>
            <a:endParaRPr lang="en-US" dirty="0" smtClean="0">
              <a:solidFill>
                <a:srgbClr val="008000"/>
              </a:solidFill>
              <a:latin typeface="Calibri" pitchFamily="34" charset="0"/>
            </a:endParaRPr>
          </a:p>
        </p:txBody>
      </p:sp>
      <p:sp>
        <p:nvSpPr>
          <p:cNvPr id="29699" name="Content Placeholder 2"/>
          <p:cNvSpPr>
            <a:spLocks noGrp="1"/>
          </p:cNvSpPr>
          <p:nvPr>
            <p:ph idx="1"/>
          </p:nvPr>
        </p:nvSpPr>
        <p:spPr>
          <a:xfrm>
            <a:off x="-28204" y="764704"/>
            <a:ext cx="7408516" cy="4800600"/>
          </a:xfrm>
        </p:spPr>
        <p:txBody>
          <a:bodyPr/>
          <a:lstStyle/>
          <a:p>
            <a:r>
              <a:rPr lang="en-GB" sz="2000" dirty="0" smtClean="0">
                <a:latin typeface="Calibri" pitchFamily="34" charset="0"/>
              </a:rPr>
              <a:t>National Parks are also places where we can find answers to some of the challenges of modern life: problems such as traffic congestion (COVID), agricultural malaise and the rapid consumption of natural resources. </a:t>
            </a:r>
          </a:p>
          <a:p>
            <a:r>
              <a:rPr lang="en-GB" sz="2000" dirty="0" smtClean="0">
                <a:latin typeface="Calibri" pitchFamily="34" charset="0"/>
              </a:rPr>
              <a:t>The Government wants National Parks to be models for sustainable development, a role which they are very well placed to deliver. </a:t>
            </a:r>
          </a:p>
          <a:p>
            <a:r>
              <a:rPr lang="en-GB" sz="2000" dirty="0" smtClean="0">
                <a:latin typeface="Calibri" pitchFamily="34" charset="0"/>
              </a:rPr>
              <a:t>The complexity of managing the Parks is as challenging as ever and the stakes are even higher now than when the Parks were first designated. (National Parks for All, 1999 &amp; 2015</a:t>
            </a:r>
            <a:r>
              <a:rPr lang="en-GB" sz="2000" dirty="0" smtClean="0">
                <a:latin typeface="Calibri" pitchFamily="34" charset="0"/>
              </a:rPr>
              <a:t>). Pandemic?</a:t>
            </a:r>
            <a:endParaRPr lang="en-GB" sz="2000" dirty="0" smtClean="0">
              <a:latin typeface="Calibri" pitchFamily="34" charset="0"/>
            </a:endParaRPr>
          </a:p>
          <a:p>
            <a:pPr marL="82550" indent="0">
              <a:buNone/>
            </a:pPr>
            <a:endParaRPr lang="en-US" dirty="0" smtClean="0">
              <a:latin typeface="Calibri" pitchFamily="34" charset="0"/>
            </a:endParaRPr>
          </a:p>
        </p:txBody>
      </p:sp>
      <p:pic>
        <p:nvPicPr>
          <p:cNvPr id="2" name="Picture 1"/>
          <p:cNvPicPr>
            <a:picLocks noChangeAspect="1"/>
          </p:cNvPicPr>
          <p:nvPr/>
        </p:nvPicPr>
        <p:blipFill>
          <a:blip r:embed="rId2"/>
          <a:stretch>
            <a:fillRect/>
          </a:stretch>
        </p:blipFill>
        <p:spPr>
          <a:xfrm>
            <a:off x="750533" y="4378979"/>
            <a:ext cx="5061654" cy="237265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pPr fontAlgn="auto">
              <a:spcAft>
                <a:spcPts val="0"/>
              </a:spcAft>
              <a:defRPr/>
            </a:pPr>
            <a:r>
              <a:rPr lang="en-GB" dirty="0" smtClean="0">
                <a:solidFill>
                  <a:srgbClr val="008000"/>
                </a:solidFill>
                <a:latin typeface="Calibri" pitchFamily="34" charset="0"/>
              </a:rPr>
              <a:t>2016 started a new round of change</a:t>
            </a:r>
          </a:p>
        </p:txBody>
      </p:sp>
      <p:sp>
        <p:nvSpPr>
          <p:cNvPr id="30723" name="Rectangle 3"/>
          <p:cNvSpPr>
            <a:spLocks noGrp="1" noChangeArrowheads="1"/>
          </p:cNvSpPr>
          <p:nvPr>
            <p:ph idx="1"/>
          </p:nvPr>
        </p:nvSpPr>
        <p:spPr/>
        <p:txBody>
          <a:bodyPr>
            <a:normAutofit fontScale="92500" lnSpcReduction="20000"/>
          </a:bodyPr>
          <a:lstStyle/>
          <a:p>
            <a:pPr marL="457200" indent="-457200">
              <a:lnSpc>
                <a:spcPct val="90000"/>
              </a:lnSpc>
              <a:buFont typeface="Monotype Sorts" pitchFamily="2" charset="2"/>
              <a:buNone/>
            </a:pPr>
            <a:r>
              <a:rPr lang="en-GB" sz="2400" dirty="0" smtClean="0">
                <a:latin typeface="Calibri" pitchFamily="34" charset="0"/>
              </a:rPr>
              <a:t>	</a:t>
            </a:r>
            <a:r>
              <a:rPr lang="en-GB" sz="2400" dirty="0" smtClean="0">
                <a:solidFill>
                  <a:schemeClr val="accent4">
                    <a:lumMod val="75000"/>
                  </a:schemeClr>
                </a:solidFill>
                <a:latin typeface="Calibri" pitchFamily="34" charset="0"/>
              </a:rPr>
              <a:t>Britain’s </a:t>
            </a:r>
            <a:r>
              <a:rPr lang="en-GB" sz="2400" dirty="0">
                <a:solidFill>
                  <a:schemeClr val="accent4">
                    <a:lumMod val="75000"/>
                  </a:schemeClr>
                </a:solidFill>
                <a:latin typeface="Calibri" pitchFamily="34" charset="0"/>
              </a:rPr>
              <a:t>Breathing Spaces (NPA, 2009)</a:t>
            </a:r>
          </a:p>
          <a:p>
            <a:r>
              <a:rPr lang="en-GB" sz="2400" dirty="0">
                <a:latin typeface="Calibri" panose="020F0502020204030204" pitchFamily="34" charset="0"/>
              </a:rPr>
              <a:t>We </a:t>
            </a:r>
            <a:r>
              <a:rPr lang="en-GB" sz="2400" dirty="0" smtClean="0">
                <a:latin typeface="Calibri" panose="020F0502020204030204" pitchFamily="34" charset="0"/>
              </a:rPr>
              <a:t>were </a:t>
            </a:r>
            <a:r>
              <a:rPr lang="en-GB" sz="2400" dirty="0">
                <a:latin typeface="Calibri" panose="020F0502020204030204" pitchFamily="34" charset="0"/>
              </a:rPr>
              <a:t>campaigning to stop the cuts to National Park Authority funding throughout </a:t>
            </a:r>
            <a:r>
              <a:rPr lang="en-GB" sz="2400" dirty="0" smtClean="0">
                <a:latin typeface="Calibri" panose="020F0502020204030204" pitchFamily="34" charset="0"/>
              </a:rPr>
              <a:t>2015.</a:t>
            </a:r>
            <a:r>
              <a:rPr lang="en-GB" sz="2400" dirty="0">
                <a:latin typeface="Calibri" panose="020F0502020204030204" pitchFamily="34" charset="0"/>
              </a:rPr>
              <a:t> So we are absolutely delighted that in the spending review in November the Chancellor protected over £350 million of funding for English National Parks, AONBs and public forests.</a:t>
            </a:r>
          </a:p>
          <a:p>
            <a:pPr marL="457200" indent="-457200">
              <a:lnSpc>
                <a:spcPct val="90000"/>
              </a:lnSpc>
            </a:pPr>
            <a:r>
              <a:rPr lang="en-GB" sz="2400" i="1" dirty="0" smtClean="0">
                <a:solidFill>
                  <a:srgbClr val="008000"/>
                </a:solidFill>
                <a:latin typeface="Calibri" pitchFamily="34" charset="0"/>
              </a:rPr>
              <a:t>Each student reads and </a:t>
            </a:r>
            <a:r>
              <a:rPr lang="en-GB" sz="2400" i="1" smtClean="0">
                <a:solidFill>
                  <a:srgbClr val="008000"/>
                </a:solidFill>
                <a:latin typeface="Calibri" pitchFamily="34" charset="0"/>
              </a:rPr>
              <a:t>considers 1/2 </a:t>
            </a:r>
            <a:r>
              <a:rPr lang="en-GB" sz="2400" i="1" dirty="0" smtClean="0">
                <a:solidFill>
                  <a:srgbClr val="008000"/>
                </a:solidFill>
                <a:latin typeface="Calibri" pitchFamily="34" charset="0"/>
              </a:rPr>
              <a:t>points from the plan</a:t>
            </a:r>
          </a:p>
          <a:p>
            <a:pPr marL="457200" indent="-457200">
              <a:lnSpc>
                <a:spcPct val="90000"/>
              </a:lnSpc>
            </a:pPr>
            <a:r>
              <a:rPr lang="en-GB" sz="2400" i="1" dirty="0" smtClean="0">
                <a:solidFill>
                  <a:srgbClr val="008000"/>
                </a:solidFill>
                <a:latin typeface="Calibri" pitchFamily="34" charset="0"/>
              </a:rPr>
              <a:t>Discuss the 8 point plan and how it informed NP policy.  </a:t>
            </a:r>
          </a:p>
          <a:p>
            <a:pPr marL="457200" indent="-457200">
              <a:lnSpc>
                <a:spcPct val="90000"/>
              </a:lnSpc>
            </a:pPr>
            <a:r>
              <a:rPr lang="en-GB" sz="2400" i="1" dirty="0" smtClean="0">
                <a:solidFill>
                  <a:srgbClr val="008000"/>
                </a:solidFill>
                <a:latin typeface="Calibri" pitchFamily="34" charset="0"/>
              </a:rPr>
              <a:t>What </a:t>
            </a:r>
            <a:r>
              <a:rPr lang="en-GB" sz="2400" i="1" dirty="0">
                <a:solidFill>
                  <a:srgbClr val="008000"/>
                </a:solidFill>
                <a:latin typeface="Calibri" pitchFamily="34" charset="0"/>
              </a:rPr>
              <a:t>does it mean for conservation, people and governance? </a:t>
            </a:r>
          </a:p>
          <a:p>
            <a:pPr marL="457200" indent="-457200">
              <a:lnSpc>
                <a:spcPct val="90000"/>
              </a:lnSpc>
            </a:pPr>
            <a:endParaRPr lang="en-GB" sz="2400" i="1" dirty="0" smtClean="0">
              <a:solidFill>
                <a:srgbClr val="008000"/>
              </a:solidFill>
              <a:latin typeface="Calibri" pitchFamily="34" charset="0"/>
            </a:endParaRPr>
          </a:p>
        </p:txBody>
      </p:sp>
      <p:sp>
        <p:nvSpPr>
          <p:cNvPr id="4" name="AutoShape 4">
            <a:hlinkClick r:id="rId2" highlightClick="1"/>
          </p:cNvPr>
          <p:cNvSpPr>
            <a:spLocks noChangeArrowheads="1"/>
          </p:cNvSpPr>
          <p:nvPr/>
        </p:nvSpPr>
        <p:spPr bwMode="auto">
          <a:xfrm>
            <a:off x="2771800" y="6092165"/>
            <a:ext cx="790575" cy="358775"/>
          </a:xfrm>
          <a:prstGeom prst="actionButtonForwardNext">
            <a:avLst/>
          </a:prstGeom>
          <a:solidFill>
            <a:srgbClr val="99CC00"/>
          </a:solidFill>
          <a:ln w="12700">
            <a:solidFill>
              <a:srgbClr val="99CC00"/>
            </a:solidFill>
            <a:miter lim="800000"/>
            <a:headEnd/>
            <a:tailEnd/>
          </a:ln>
        </p:spPr>
        <p:txBody>
          <a:bodyPr wrap="none" anchor="ctr"/>
          <a:lstStyle/>
          <a:p>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51520" y="0"/>
            <a:ext cx="6347713" cy="1320800"/>
          </a:xfrm>
        </p:spPr>
        <p:txBody>
          <a:bodyPr>
            <a:normAutofit/>
          </a:bodyPr>
          <a:lstStyle/>
          <a:p>
            <a:pPr fontAlgn="auto">
              <a:spcAft>
                <a:spcPts val="0"/>
              </a:spcAft>
              <a:defRPr/>
            </a:pPr>
            <a:r>
              <a:rPr lang="en-GB" sz="4000" b="1" dirty="0" smtClean="0">
                <a:solidFill>
                  <a:srgbClr val="008000"/>
                </a:solidFill>
                <a:latin typeface="Calibri" pitchFamily="34" charset="0"/>
              </a:rPr>
              <a:t>Statutory bodies</a:t>
            </a:r>
            <a:br>
              <a:rPr lang="en-GB" sz="4000" b="1" dirty="0" smtClean="0">
                <a:solidFill>
                  <a:srgbClr val="008000"/>
                </a:solidFill>
                <a:latin typeface="Calibri" pitchFamily="34" charset="0"/>
              </a:rPr>
            </a:br>
            <a:endParaRPr lang="en-GB" sz="4000" b="1" dirty="0" smtClean="0">
              <a:solidFill>
                <a:srgbClr val="008000"/>
              </a:solidFill>
              <a:latin typeface="Calibri" pitchFamily="34" charset="0"/>
            </a:endParaRPr>
          </a:p>
        </p:txBody>
      </p:sp>
      <p:sp>
        <p:nvSpPr>
          <p:cNvPr id="18435" name="Rectangle 3"/>
          <p:cNvSpPr>
            <a:spLocks noGrp="1" noChangeArrowheads="1"/>
          </p:cNvSpPr>
          <p:nvPr>
            <p:ph idx="1"/>
          </p:nvPr>
        </p:nvSpPr>
        <p:spPr>
          <a:xfrm>
            <a:off x="251520" y="908028"/>
            <a:ext cx="7128792" cy="4479925"/>
          </a:xfrm>
        </p:spPr>
        <p:txBody>
          <a:bodyPr/>
          <a:lstStyle/>
          <a:p>
            <a:pPr>
              <a:lnSpc>
                <a:spcPct val="80000"/>
              </a:lnSpc>
            </a:pPr>
            <a:r>
              <a:rPr lang="en-GB" sz="2000" dirty="0" smtClean="0">
                <a:latin typeface="Calibri" pitchFamily="34" charset="0"/>
              </a:rPr>
              <a:t>The Government Department responsible for National Parks in England is the DEFRA</a:t>
            </a:r>
            <a:r>
              <a:rPr lang="en-GB" sz="2000" dirty="0">
                <a:latin typeface="Calibri" pitchFamily="34" charset="0"/>
              </a:rPr>
              <a:t>  </a:t>
            </a:r>
            <a:endParaRPr lang="en-GB" sz="2000" dirty="0" smtClean="0">
              <a:latin typeface="Calibri" pitchFamily="34" charset="0"/>
            </a:endParaRPr>
          </a:p>
          <a:p>
            <a:pPr marL="82550" indent="0">
              <a:lnSpc>
                <a:spcPct val="80000"/>
              </a:lnSpc>
              <a:buNone/>
            </a:pPr>
            <a:endParaRPr lang="en-GB" sz="2000" dirty="0">
              <a:latin typeface="Calibri" pitchFamily="34" charset="0"/>
            </a:endParaRPr>
          </a:p>
          <a:p>
            <a:pPr>
              <a:lnSpc>
                <a:spcPct val="80000"/>
              </a:lnSpc>
            </a:pPr>
            <a:r>
              <a:rPr lang="en-GB" sz="2000" dirty="0" smtClean="0">
                <a:latin typeface="Calibri" pitchFamily="34" charset="0"/>
              </a:rPr>
              <a:t>Natural England is the statutory body in England that is working </a:t>
            </a:r>
          </a:p>
          <a:p>
            <a:pPr lvl="1">
              <a:lnSpc>
                <a:spcPct val="80000"/>
              </a:lnSpc>
            </a:pPr>
            <a:r>
              <a:rPr lang="en-GB" sz="1600" dirty="0" smtClean="0">
                <a:latin typeface="Calibri" pitchFamily="34" charset="0"/>
              </a:rPr>
              <a:t>To conserve and enhance the countryside to promote social equity and economic opportunity for the people who live there to help everyone, wherever they live, to enjoy this national asset </a:t>
            </a:r>
          </a:p>
          <a:p>
            <a:pPr lvl="1">
              <a:lnSpc>
                <a:spcPct val="80000"/>
              </a:lnSpc>
            </a:pPr>
            <a:endParaRPr lang="en-GB" sz="1600" dirty="0" smtClean="0">
              <a:latin typeface="Calibri" pitchFamily="34" charset="0"/>
            </a:endParaRPr>
          </a:p>
          <a:p>
            <a:pPr>
              <a:lnSpc>
                <a:spcPct val="80000"/>
              </a:lnSpc>
            </a:pPr>
            <a:r>
              <a:rPr lang="en-GB" sz="2000" dirty="0" smtClean="0">
                <a:latin typeface="Calibri" pitchFamily="34" charset="0"/>
              </a:rPr>
              <a:t>NRW is the Welsh Assembly’s statutory adviser on sustaining natural beauty, wildlife and the opportunity for outdoor enjoyment in Wales and its inshore waters.</a:t>
            </a:r>
          </a:p>
        </p:txBody>
      </p:sp>
      <p:pic>
        <p:nvPicPr>
          <p:cNvPr id="624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4509120"/>
            <a:ext cx="2162489" cy="2162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20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2000"/>
                                        <p:tgtEl>
                                          <p:spTgt spid="18435">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animEffect transition="in" filter="fade">
                                      <p:cBhvr>
                                        <p:cTn id="15" dur="2000"/>
                                        <p:tgtEl>
                                          <p:spTgt spid="1843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435">
                                            <p:txEl>
                                              <p:pRg st="5" end="5"/>
                                            </p:txEl>
                                          </p:spTgt>
                                        </p:tgtEl>
                                        <p:attrNameLst>
                                          <p:attrName>style.visibility</p:attrName>
                                        </p:attrNameLst>
                                      </p:cBhvr>
                                      <p:to>
                                        <p:strVal val="visible"/>
                                      </p:to>
                                    </p:set>
                                    <p:animEffect transition="in" filter="fade">
                                      <p:cBhvr>
                                        <p:cTn id="20" dur="2000"/>
                                        <p:tgtEl>
                                          <p:spTgt spid="184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7505" y="188640"/>
            <a:ext cx="6048672" cy="1143000"/>
          </a:xfrm>
        </p:spPr>
        <p:txBody>
          <a:bodyPr>
            <a:normAutofit fontScale="90000"/>
          </a:bodyPr>
          <a:lstStyle/>
          <a:p>
            <a:pPr fontAlgn="auto">
              <a:spcAft>
                <a:spcPts val="0"/>
              </a:spcAft>
              <a:defRPr/>
            </a:pPr>
            <a:r>
              <a:rPr lang="en-GB" sz="4000" b="1" dirty="0" smtClean="0">
                <a:solidFill>
                  <a:srgbClr val="008000"/>
                </a:solidFill>
                <a:latin typeface="Calibri" pitchFamily="34" charset="0"/>
              </a:rPr>
              <a:t>Countryside and wildlife organisations</a:t>
            </a:r>
          </a:p>
        </p:txBody>
      </p:sp>
      <p:sp>
        <p:nvSpPr>
          <p:cNvPr id="19459" name="Rectangle 3"/>
          <p:cNvSpPr>
            <a:spLocks noGrp="1" noChangeArrowheads="1"/>
          </p:cNvSpPr>
          <p:nvPr>
            <p:ph idx="1"/>
          </p:nvPr>
        </p:nvSpPr>
        <p:spPr>
          <a:xfrm>
            <a:off x="251520" y="2060848"/>
            <a:ext cx="6668219" cy="5040312"/>
          </a:xfrm>
        </p:spPr>
        <p:txBody>
          <a:bodyPr/>
          <a:lstStyle/>
          <a:p>
            <a:pPr marL="0" indent="0">
              <a:lnSpc>
                <a:spcPct val="80000"/>
              </a:lnSpc>
              <a:buNone/>
            </a:pPr>
            <a:endParaRPr lang="en-GB" sz="2000" b="1" dirty="0" smtClean="0">
              <a:latin typeface="Calibri" pitchFamily="34" charset="0"/>
            </a:endParaRPr>
          </a:p>
          <a:p>
            <a:pPr>
              <a:lnSpc>
                <a:spcPct val="80000"/>
              </a:lnSpc>
            </a:pPr>
            <a:r>
              <a:rPr lang="en-GB" sz="2000" u="sng" dirty="0" smtClean="0">
                <a:latin typeface="Calibri" pitchFamily="34" charset="0"/>
              </a:rPr>
              <a:t>The Council for National Parks (CNP)</a:t>
            </a:r>
            <a:r>
              <a:rPr lang="en-GB" sz="2000" dirty="0" smtClean="0">
                <a:latin typeface="Calibri" pitchFamily="34" charset="0"/>
              </a:rPr>
              <a:t> works with many partner organisations which have an interest in National Parks. CNP has over 40 members these include the National Trust, the Ramblers' Association, RSPB etc.</a:t>
            </a:r>
          </a:p>
          <a:p>
            <a:pPr marL="82550" indent="0">
              <a:lnSpc>
                <a:spcPct val="80000"/>
              </a:lnSpc>
              <a:buNone/>
            </a:pPr>
            <a:endParaRPr lang="en-GB" sz="2000" dirty="0" smtClean="0">
              <a:latin typeface="Calibri" pitchFamily="34" charset="0"/>
            </a:endParaRPr>
          </a:p>
          <a:p>
            <a:pPr>
              <a:lnSpc>
                <a:spcPct val="80000"/>
              </a:lnSpc>
            </a:pPr>
            <a:r>
              <a:rPr lang="en-GB" sz="2000" dirty="0" smtClean="0">
                <a:latin typeface="Calibri" pitchFamily="34" charset="0"/>
              </a:rPr>
              <a:t>CNP is a member of </a:t>
            </a:r>
            <a:r>
              <a:rPr lang="en-GB" sz="2000" dirty="0" smtClean="0">
                <a:latin typeface="Calibri" pitchFamily="34" charset="0"/>
                <a:hlinkClick r:id="rId2"/>
              </a:rPr>
              <a:t>Wildlife and Countryside Link</a:t>
            </a:r>
            <a:r>
              <a:rPr lang="en-GB" sz="2000" dirty="0" smtClean="0">
                <a:latin typeface="Calibri" pitchFamily="34" charset="0"/>
              </a:rPr>
              <a:t> which is the liaison body for voluntary sector organisations concerned with the conservation and protection of wildlife and countryside. It is a coalition of 54 organisations with over </a:t>
            </a:r>
            <a:r>
              <a:rPr lang="en-GB" sz="2000" dirty="0">
                <a:latin typeface="Calibri" pitchFamily="34" charset="0"/>
              </a:rPr>
              <a:t>8</a:t>
            </a:r>
            <a:r>
              <a:rPr lang="en-GB" sz="2000" dirty="0" smtClean="0">
                <a:latin typeface="Calibri" pitchFamily="34" charset="0"/>
              </a:rPr>
              <a:t> million supporters in the UK. WCL members also own, manage or lease more than 3,500 sites (about 430,000 ha) in the UK of which over 1,650 are Sites of Special Scientific Interest (2020).  </a:t>
            </a:r>
          </a:p>
        </p:txBody>
      </p:sp>
    </p:spTree>
    <p:extLst>
      <p:ext uri="{BB962C8B-B14F-4D97-AF65-F5344CB8AC3E}">
        <p14:creationId xmlns:p14="http://schemas.microsoft.com/office/powerpoint/2010/main" val="20400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20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fade">
                                      <p:cBhvr>
                                        <p:cTn id="12" dur="20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000125" y="0"/>
            <a:ext cx="5876131" cy="1143000"/>
          </a:xfrm>
        </p:spPr>
        <p:txBody>
          <a:bodyPr>
            <a:normAutofit fontScale="90000"/>
          </a:bodyPr>
          <a:lstStyle/>
          <a:p>
            <a:pPr fontAlgn="auto">
              <a:spcAft>
                <a:spcPts val="0"/>
              </a:spcAft>
              <a:defRPr/>
            </a:pPr>
            <a:r>
              <a:rPr lang="en-GB" sz="4000" b="1" dirty="0" smtClean="0">
                <a:solidFill>
                  <a:srgbClr val="008000"/>
                </a:solidFill>
                <a:latin typeface="Calibri" pitchFamily="34" charset="0"/>
              </a:rPr>
              <a:t>Countryside and wildlife organisations cont’d</a:t>
            </a:r>
          </a:p>
        </p:txBody>
      </p:sp>
      <p:sp>
        <p:nvSpPr>
          <p:cNvPr id="19459" name="Rectangle 3"/>
          <p:cNvSpPr>
            <a:spLocks noGrp="1" noChangeArrowheads="1"/>
          </p:cNvSpPr>
          <p:nvPr>
            <p:ph idx="1"/>
          </p:nvPr>
        </p:nvSpPr>
        <p:spPr>
          <a:xfrm>
            <a:off x="323528" y="1484784"/>
            <a:ext cx="7200800" cy="5040312"/>
          </a:xfrm>
        </p:spPr>
        <p:txBody>
          <a:bodyPr/>
          <a:lstStyle/>
          <a:p>
            <a:pPr>
              <a:lnSpc>
                <a:spcPct val="80000"/>
              </a:lnSpc>
            </a:pPr>
            <a:endParaRPr lang="en-GB" sz="2000" b="1" dirty="0" smtClean="0">
              <a:latin typeface="Calibri" pitchFamily="34" charset="0"/>
            </a:endParaRPr>
          </a:p>
          <a:p>
            <a:pPr>
              <a:lnSpc>
                <a:spcPct val="80000"/>
              </a:lnSpc>
            </a:pPr>
            <a:r>
              <a:rPr lang="en-GB" sz="2000" dirty="0" smtClean="0">
                <a:latin typeface="Calibri" pitchFamily="34" charset="0"/>
              </a:rPr>
              <a:t>The </a:t>
            </a:r>
            <a:r>
              <a:rPr lang="en-GB" sz="2000" dirty="0" smtClean="0">
                <a:latin typeface="Calibri" pitchFamily="34" charset="0"/>
                <a:hlinkClick r:id="rId2"/>
              </a:rPr>
              <a:t>Limestone Pavement Action Group</a:t>
            </a:r>
            <a:r>
              <a:rPr lang="en-GB" sz="2000" dirty="0" smtClean="0">
                <a:latin typeface="Calibri" pitchFamily="34" charset="0"/>
              </a:rPr>
              <a:t> is a group of organisations who work together to protect limestone pavements in the UK.</a:t>
            </a:r>
          </a:p>
          <a:p>
            <a:pPr marL="82550" indent="0">
              <a:lnSpc>
                <a:spcPct val="80000"/>
              </a:lnSpc>
              <a:buNone/>
            </a:pPr>
            <a:endParaRPr lang="en-GB" sz="2000" dirty="0" smtClean="0">
              <a:latin typeface="Calibri" pitchFamily="34" charset="0"/>
            </a:endParaRPr>
          </a:p>
          <a:p>
            <a:pPr>
              <a:lnSpc>
                <a:spcPct val="80000"/>
              </a:lnSpc>
            </a:pPr>
            <a:r>
              <a:rPr lang="en-GB" sz="2000" dirty="0" smtClean="0">
                <a:latin typeface="Calibri" pitchFamily="34" charset="0"/>
              </a:rPr>
              <a:t>The </a:t>
            </a:r>
            <a:r>
              <a:rPr lang="en-GB" sz="2000" dirty="0" smtClean="0">
                <a:latin typeface="Calibri" pitchFamily="34" charset="0"/>
                <a:hlinkClick r:id="rId3"/>
              </a:rPr>
              <a:t>Save Longstone Edge Campaign</a:t>
            </a:r>
            <a:r>
              <a:rPr lang="en-GB" sz="2000" dirty="0" smtClean="0">
                <a:latin typeface="Calibri" pitchFamily="34" charset="0"/>
              </a:rPr>
              <a:t> is a campaign to stop a proposed major new quarry at Longstone Edge, Derbyshire.</a:t>
            </a:r>
          </a:p>
          <a:p>
            <a:pPr marL="82550" indent="0">
              <a:lnSpc>
                <a:spcPct val="80000"/>
              </a:lnSpc>
              <a:buNone/>
            </a:pPr>
            <a:endParaRPr lang="en-GB" sz="2000" dirty="0" smtClean="0">
              <a:latin typeface="Calibri" pitchFamily="34" charset="0"/>
            </a:endParaRPr>
          </a:p>
          <a:p>
            <a:pPr>
              <a:lnSpc>
                <a:spcPct val="80000"/>
              </a:lnSpc>
            </a:pPr>
            <a:r>
              <a:rPr lang="en-GB" sz="2000" dirty="0" smtClean="0">
                <a:latin typeface="Calibri" pitchFamily="34" charset="0"/>
              </a:rPr>
              <a:t>The </a:t>
            </a:r>
            <a:r>
              <a:rPr lang="en-GB" sz="2000" dirty="0" smtClean="0">
                <a:latin typeface="Calibri" pitchFamily="34" charset="0"/>
                <a:hlinkClick r:id="rId4"/>
              </a:rPr>
              <a:t>Open Spaces Society</a:t>
            </a:r>
            <a:r>
              <a:rPr lang="en-GB" sz="2000" dirty="0" smtClean="0">
                <a:latin typeface="Calibri" pitchFamily="34" charset="0"/>
              </a:rPr>
              <a:t> exists to protect common land and public rights of way.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20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fade">
                                      <p:cBhvr>
                                        <p:cTn id="12" dur="2000"/>
                                        <p:tgtEl>
                                          <p:spTgt spid="1945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59">
                                            <p:txEl>
                                              <p:pRg st="5" end="5"/>
                                            </p:txEl>
                                          </p:spTgt>
                                        </p:tgtEl>
                                        <p:attrNameLst>
                                          <p:attrName>style.visibility</p:attrName>
                                        </p:attrNameLst>
                                      </p:cBhvr>
                                      <p:to>
                                        <p:strVal val="visible"/>
                                      </p:to>
                                    </p:set>
                                    <p:animEffect transition="in" filter="fade">
                                      <p:cBhvr>
                                        <p:cTn id="17" dur="2000"/>
                                        <p:tgtEl>
                                          <p:spTgt spid="1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2020</a:t>
            </a:r>
            <a:endParaRPr lang="en-GB" dirty="0"/>
          </a:p>
        </p:txBody>
      </p:sp>
      <p:sp>
        <p:nvSpPr>
          <p:cNvPr id="3" name="Content Placeholder 2"/>
          <p:cNvSpPr>
            <a:spLocks noGrp="1"/>
          </p:cNvSpPr>
          <p:nvPr>
            <p:ph idx="1"/>
          </p:nvPr>
        </p:nvSpPr>
        <p:spPr>
          <a:xfrm>
            <a:off x="179512" y="1522962"/>
            <a:ext cx="5978625" cy="3880773"/>
          </a:xfrm>
        </p:spPr>
        <p:txBody>
          <a:bodyPr/>
          <a:lstStyle/>
          <a:p>
            <a:r>
              <a:rPr lang="en-US" dirty="0">
                <a:latin typeface="Calibri" pitchFamily="34" charset="0"/>
              </a:rPr>
              <a:t>Various achievements 2020: </a:t>
            </a:r>
            <a:r>
              <a:rPr lang="en-US" dirty="0">
                <a:latin typeface="Calibri" pitchFamily="34" charset="0"/>
                <a:hlinkClick r:id="rId2"/>
              </a:rPr>
              <a:t>Recent from </a:t>
            </a:r>
            <a:r>
              <a:rPr lang="en-US" dirty="0" smtClean="0">
                <a:latin typeface="Calibri" pitchFamily="34" charset="0"/>
                <a:hlinkClick r:id="rId2"/>
              </a:rPr>
              <a:t>CNP</a:t>
            </a:r>
            <a:endParaRPr lang="en-US" dirty="0" smtClean="0">
              <a:latin typeface="Calibri" pitchFamily="34" charset="0"/>
            </a:endParaRPr>
          </a:p>
          <a:p>
            <a:r>
              <a:rPr lang="en-US" i="1" dirty="0" smtClean="0">
                <a:solidFill>
                  <a:srgbClr val="008000"/>
                </a:solidFill>
                <a:latin typeface="Calibri" pitchFamily="34" charset="0"/>
              </a:rPr>
              <a:t>Julien Glover review </a:t>
            </a:r>
            <a:r>
              <a:rPr lang="en-US" i="1" dirty="0" smtClean="0">
                <a:solidFill>
                  <a:srgbClr val="008000"/>
                </a:solidFill>
                <a:latin typeface="Calibri" pitchFamily="34" charset="0"/>
                <a:hlinkClick r:id="rId3"/>
              </a:rPr>
              <a:t>Conference to discuss </a:t>
            </a:r>
            <a:r>
              <a:rPr lang="en-US" i="1" dirty="0" smtClean="0">
                <a:solidFill>
                  <a:srgbClr val="008000"/>
                </a:solidFill>
                <a:latin typeface="Calibri" pitchFamily="34" charset="0"/>
                <a:hlinkClick r:id="rId3"/>
              </a:rPr>
              <a:t>2019</a:t>
            </a:r>
            <a:endParaRPr lang="en-US" i="1" dirty="0" smtClean="0">
              <a:solidFill>
                <a:srgbClr val="008000"/>
              </a:solidFill>
              <a:latin typeface="Calibri" pitchFamily="34" charset="0"/>
            </a:endParaRPr>
          </a:p>
          <a:p>
            <a:r>
              <a:rPr lang="en-US" i="1" dirty="0" smtClean="0">
                <a:solidFill>
                  <a:srgbClr val="008000"/>
                </a:solidFill>
                <a:latin typeface="Calibri" pitchFamily="34" charset="0"/>
              </a:rPr>
              <a:t>Read </a:t>
            </a:r>
            <a:r>
              <a:rPr lang="en-US" i="1" dirty="0" smtClean="0">
                <a:solidFill>
                  <a:srgbClr val="008000"/>
                </a:solidFill>
                <a:latin typeface="Calibri" pitchFamily="34" charset="0"/>
              </a:rPr>
              <a:t>through the review and assess the extent to which it addresses the needs of modern </a:t>
            </a:r>
            <a:r>
              <a:rPr lang="en-US" i="1" dirty="0" smtClean="0">
                <a:solidFill>
                  <a:srgbClr val="008000"/>
                </a:solidFill>
                <a:latin typeface="Calibri" pitchFamily="34" charset="0"/>
              </a:rPr>
              <a:t>NP</a:t>
            </a:r>
          </a:p>
          <a:p>
            <a:pPr marL="0" indent="0">
              <a:buNone/>
            </a:pPr>
            <a:endParaRPr lang="en-GB" i="1" dirty="0">
              <a:solidFill>
                <a:srgbClr val="008000"/>
              </a:solidFill>
              <a:latin typeface="Calibri" pitchFamily="34" charset="0"/>
            </a:endParaRPr>
          </a:p>
          <a:p>
            <a:endParaRPr lang="en-GB" dirty="0"/>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5575" y="3606136"/>
            <a:ext cx="5402561" cy="3063307"/>
          </a:xfrm>
          <a:prstGeom prst="rect">
            <a:avLst/>
          </a:prstGeom>
        </p:spPr>
      </p:pic>
    </p:spTree>
    <p:extLst>
      <p:ext uri="{BB962C8B-B14F-4D97-AF65-F5344CB8AC3E}">
        <p14:creationId xmlns:p14="http://schemas.microsoft.com/office/powerpoint/2010/main" val="6215243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Does size matter?</a:t>
            </a:r>
            <a:endParaRPr lang="en-GB" dirty="0"/>
          </a:p>
        </p:txBody>
      </p:sp>
      <p:sp>
        <p:nvSpPr>
          <p:cNvPr id="3" name="Content Placeholder 2"/>
          <p:cNvSpPr>
            <a:spLocks noGrp="1"/>
          </p:cNvSpPr>
          <p:nvPr>
            <p:ph idx="1"/>
          </p:nvPr>
        </p:nvSpPr>
        <p:spPr/>
        <p:txBody>
          <a:bodyPr/>
          <a:lstStyle/>
          <a:p>
            <a:r>
              <a:rPr lang="en-GB" dirty="0" smtClean="0"/>
              <a:t>September 2020 Boris Proposed a 30% increase in the land area protected. </a:t>
            </a:r>
          </a:p>
          <a:p>
            <a:r>
              <a:rPr lang="en-GB" dirty="0" smtClean="0">
                <a:hlinkClick r:id="rId2"/>
              </a:rPr>
              <a:t>Boris</a:t>
            </a:r>
            <a:endParaRPr lang="en-GB" dirty="0" smtClean="0"/>
          </a:p>
          <a:p>
            <a:r>
              <a:rPr lang="en-GB" dirty="0" smtClean="0"/>
              <a:t>Read and discuss</a:t>
            </a:r>
            <a:endParaRPr lang="en-GB" dirty="0"/>
          </a:p>
          <a:p>
            <a:endParaRPr lang="en-GB" dirty="0"/>
          </a:p>
        </p:txBody>
      </p:sp>
      <p:pic>
        <p:nvPicPr>
          <p:cNvPr id="4" name="Picture 3"/>
          <p:cNvPicPr>
            <a:picLocks noChangeAspect="1"/>
          </p:cNvPicPr>
          <p:nvPr/>
        </p:nvPicPr>
        <p:blipFill>
          <a:blip r:embed="rId3"/>
          <a:stretch>
            <a:fillRect/>
          </a:stretch>
        </p:blipFill>
        <p:spPr>
          <a:xfrm>
            <a:off x="2339752" y="3645024"/>
            <a:ext cx="5474185" cy="3079229"/>
          </a:xfrm>
          <a:prstGeom prst="rect">
            <a:avLst/>
          </a:prstGeom>
        </p:spPr>
      </p:pic>
    </p:spTree>
    <p:extLst>
      <p:ext uri="{BB962C8B-B14F-4D97-AF65-F5344CB8AC3E}">
        <p14:creationId xmlns:p14="http://schemas.microsoft.com/office/powerpoint/2010/main" val="19501459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Recovery via NP 2021</a:t>
            </a:r>
            <a:endParaRPr lang="en-GB" dirty="0"/>
          </a:p>
        </p:txBody>
      </p:sp>
      <p:sp>
        <p:nvSpPr>
          <p:cNvPr id="3" name="Content Placeholder 2"/>
          <p:cNvSpPr>
            <a:spLocks noGrp="1"/>
          </p:cNvSpPr>
          <p:nvPr>
            <p:ph idx="1"/>
          </p:nvPr>
        </p:nvSpPr>
        <p:spPr>
          <a:xfrm>
            <a:off x="971600" y="1424708"/>
            <a:ext cx="4536504" cy="4800600"/>
          </a:xfrm>
        </p:spPr>
        <p:txBody>
          <a:bodyPr/>
          <a:lstStyle/>
          <a:p>
            <a:r>
              <a:rPr lang="en-GB" dirty="0" smtClean="0"/>
              <a:t>Recover with nature</a:t>
            </a:r>
          </a:p>
          <a:p>
            <a:pPr lvl="1"/>
            <a:r>
              <a:rPr lang="en-GB" dirty="0" smtClean="0">
                <a:solidFill>
                  <a:srgbClr val="00B050"/>
                </a:solidFill>
              </a:rPr>
              <a:t>Innovation engines for a green recovery</a:t>
            </a:r>
          </a:p>
          <a:p>
            <a:pPr lvl="1"/>
            <a:r>
              <a:rPr lang="en-GB" dirty="0" smtClean="0">
                <a:solidFill>
                  <a:srgbClr val="00B050"/>
                </a:solidFill>
              </a:rPr>
              <a:t>Need fundamental change in our economic vision/model</a:t>
            </a:r>
          </a:p>
          <a:p>
            <a:pPr lvl="1"/>
            <a:r>
              <a:rPr lang="en-GB" dirty="0" smtClean="0">
                <a:solidFill>
                  <a:srgbClr val="00B050"/>
                </a:solidFill>
              </a:rPr>
              <a:t>Recover with nature</a:t>
            </a:r>
          </a:p>
          <a:p>
            <a:r>
              <a:rPr lang="en-GB" dirty="0" smtClean="0"/>
              <a:t>Examples proposed</a:t>
            </a:r>
          </a:p>
          <a:p>
            <a:pPr lvl="1"/>
            <a:r>
              <a:rPr lang="en-GB" dirty="0" smtClean="0">
                <a:solidFill>
                  <a:srgbClr val="00B050"/>
                </a:solidFill>
              </a:rPr>
              <a:t>Choose a project and give an overview</a:t>
            </a:r>
          </a:p>
          <a:p>
            <a:pPr lvl="1"/>
            <a:r>
              <a:rPr lang="en-GB" sz="1400" dirty="0">
                <a:solidFill>
                  <a:srgbClr val="00B050"/>
                </a:solidFill>
                <a:hlinkClick r:id="rId3"/>
              </a:rPr>
              <a:t>https://www.nationalparks.uk/green-recovery</a:t>
            </a:r>
            <a:r>
              <a:rPr lang="en-GB" sz="1400" dirty="0" smtClean="0">
                <a:solidFill>
                  <a:srgbClr val="00B050"/>
                </a:solidFill>
                <a:hlinkClick r:id="rId3"/>
              </a:rPr>
              <a:t>/</a:t>
            </a:r>
            <a:endParaRPr lang="en-GB" sz="1400" dirty="0" smtClean="0">
              <a:solidFill>
                <a:srgbClr val="00B050"/>
              </a:solidFill>
            </a:endParaRPr>
          </a:p>
          <a:p>
            <a:pPr lvl="1"/>
            <a:endParaRPr lang="en-GB" dirty="0">
              <a:solidFill>
                <a:srgbClr val="00B050"/>
              </a:solidFill>
            </a:endParaRPr>
          </a:p>
          <a:p>
            <a:pPr marL="403225" lvl="1" indent="0">
              <a:buNone/>
            </a:pPr>
            <a:endParaRPr lang="en-GB" dirty="0">
              <a:solidFill>
                <a:srgbClr val="00B050"/>
              </a:solidFill>
            </a:endParaRPr>
          </a:p>
        </p:txBody>
      </p:sp>
      <p:pic>
        <p:nvPicPr>
          <p:cNvPr id="4" name="Picture 3"/>
          <p:cNvPicPr>
            <a:picLocks noChangeAspect="1"/>
          </p:cNvPicPr>
          <p:nvPr/>
        </p:nvPicPr>
        <p:blipFill>
          <a:blip r:embed="rId4"/>
          <a:stretch>
            <a:fillRect/>
          </a:stretch>
        </p:blipFill>
        <p:spPr>
          <a:xfrm>
            <a:off x="5508104" y="1916832"/>
            <a:ext cx="3554338" cy="3554338"/>
          </a:xfrm>
          <a:prstGeom prst="rect">
            <a:avLst/>
          </a:prstGeom>
        </p:spPr>
      </p:pic>
    </p:spTree>
    <p:extLst>
      <p:ext uri="{BB962C8B-B14F-4D97-AF65-F5344CB8AC3E}">
        <p14:creationId xmlns:p14="http://schemas.microsoft.com/office/powerpoint/2010/main" val="22830769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9" y="25851"/>
            <a:ext cx="7498080" cy="1143000"/>
          </a:xfrm>
        </p:spPr>
        <p:txBody>
          <a:bodyPr/>
          <a:lstStyle/>
          <a:p>
            <a:r>
              <a:rPr lang="en-GB" dirty="0" smtClean="0"/>
              <a:t>National Parks</a:t>
            </a:r>
            <a:endParaRPr lang="en-GB" dirty="0"/>
          </a:p>
        </p:txBody>
      </p:sp>
      <p:sp>
        <p:nvSpPr>
          <p:cNvPr id="3" name="Content Placeholder 2"/>
          <p:cNvSpPr>
            <a:spLocks noGrp="1"/>
          </p:cNvSpPr>
          <p:nvPr>
            <p:ph sz="half" idx="1"/>
          </p:nvPr>
        </p:nvSpPr>
        <p:spPr>
          <a:xfrm>
            <a:off x="323528" y="836712"/>
            <a:ext cx="7498080" cy="2160240"/>
          </a:xfrm>
        </p:spPr>
        <p:txBody>
          <a:bodyPr/>
          <a:lstStyle/>
          <a:p>
            <a:r>
              <a:rPr lang="en-GB" dirty="0" smtClean="0"/>
              <a:t>Any questions debate?</a:t>
            </a:r>
          </a:p>
          <a:p>
            <a:r>
              <a:rPr lang="en-GB" dirty="0" smtClean="0">
                <a:hlinkClick r:id="rId2"/>
              </a:rPr>
              <a:t>Conference debate 2015 80 mins</a:t>
            </a:r>
            <a:endParaRPr lang="en-GB" dirty="0" smtClean="0"/>
          </a:p>
          <a:p>
            <a:r>
              <a:rPr lang="en-GB" dirty="0" smtClean="0"/>
              <a:t>Summarise the debate</a:t>
            </a:r>
          </a:p>
        </p:txBody>
      </p:sp>
      <p:pic>
        <p:nvPicPr>
          <p:cNvPr id="5" name="Picture 4"/>
          <p:cNvPicPr>
            <a:picLocks noChangeAspect="1"/>
          </p:cNvPicPr>
          <p:nvPr/>
        </p:nvPicPr>
        <p:blipFill>
          <a:blip r:embed="rId3"/>
          <a:stretch>
            <a:fillRect/>
          </a:stretch>
        </p:blipFill>
        <p:spPr>
          <a:xfrm>
            <a:off x="1763688" y="2276872"/>
            <a:ext cx="6606037" cy="4388296"/>
          </a:xfrm>
          <a:prstGeom prst="rect">
            <a:avLst/>
          </a:prstGeom>
        </p:spPr>
      </p:pic>
    </p:spTree>
    <p:extLst>
      <p:ext uri="{BB962C8B-B14F-4D97-AF65-F5344CB8AC3E}">
        <p14:creationId xmlns:p14="http://schemas.microsoft.com/office/powerpoint/2010/main" val="25751127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Peak District: conflict and strategic resolution</a:t>
            </a:r>
            <a:endParaRPr lang="en-GB" dirty="0"/>
          </a:p>
        </p:txBody>
      </p:sp>
      <p:sp>
        <p:nvSpPr>
          <p:cNvPr id="3" name="Content Placeholder 2"/>
          <p:cNvSpPr>
            <a:spLocks noGrp="1"/>
          </p:cNvSpPr>
          <p:nvPr>
            <p:ph sz="half" idx="1"/>
          </p:nvPr>
        </p:nvSpPr>
        <p:spPr>
          <a:xfrm>
            <a:off x="504458" y="1922715"/>
            <a:ext cx="4121608" cy="4663440"/>
          </a:xfrm>
        </p:spPr>
        <p:txBody>
          <a:bodyPr/>
          <a:lstStyle/>
          <a:p>
            <a:r>
              <a:rPr lang="en-GB" dirty="0" smtClean="0">
                <a:hlinkClick r:id="rId2"/>
              </a:rPr>
              <a:t>Conflict Peak District: What should be the strategic response</a:t>
            </a:r>
            <a:endParaRPr lang="en-GB" dirty="0" smtClean="0"/>
          </a:p>
          <a:p>
            <a:r>
              <a:rPr lang="en-GB" sz="2000" dirty="0"/>
              <a:t>NP are vital to the governance of the environment</a:t>
            </a:r>
          </a:p>
          <a:p>
            <a:r>
              <a:rPr lang="en-GB" sz="2000" dirty="0"/>
              <a:t>National Parks are the custodians of environmental conservation?</a:t>
            </a:r>
          </a:p>
          <a:p>
            <a:r>
              <a:rPr lang="en-GB" sz="2000" dirty="0"/>
              <a:t> Do you agree?</a:t>
            </a:r>
          </a:p>
          <a:p>
            <a:r>
              <a:rPr lang="en-GB" sz="2000" dirty="0"/>
              <a:t>Who are National Parks for?  Ecology, locals, tourists.  Note the different views and arguments.</a:t>
            </a:r>
          </a:p>
          <a:p>
            <a:endParaRPr lang="en-GB" dirty="0"/>
          </a:p>
        </p:txBody>
      </p:sp>
      <p:pic>
        <p:nvPicPr>
          <p:cNvPr id="5" name="Content Placeholder 4"/>
          <p:cNvPicPr>
            <a:picLocks noGrp="1" noChangeAspect="1"/>
          </p:cNvPicPr>
          <p:nvPr>
            <p:ph sz="half" idx="2"/>
          </p:nvPr>
        </p:nvPicPr>
        <p:blipFill>
          <a:blip r:embed="rId3"/>
          <a:stretch>
            <a:fillRect/>
          </a:stretch>
        </p:blipFill>
        <p:spPr>
          <a:xfrm>
            <a:off x="5184648" y="1988840"/>
            <a:ext cx="3657600" cy="2438400"/>
          </a:xfrm>
          <a:prstGeom prst="rect">
            <a:avLst/>
          </a:prstGeom>
        </p:spPr>
      </p:pic>
      <p:pic>
        <p:nvPicPr>
          <p:cNvPr id="6" name="Picture 5"/>
          <p:cNvPicPr>
            <a:picLocks noChangeAspect="1"/>
          </p:cNvPicPr>
          <p:nvPr/>
        </p:nvPicPr>
        <p:blipFill>
          <a:blip r:embed="rId4"/>
          <a:stretch>
            <a:fillRect/>
          </a:stretch>
        </p:blipFill>
        <p:spPr>
          <a:xfrm>
            <a:off x="4656716" y="5381513"/>
            <a:ext cx="4468158" cy="1466311"/>
          </a:xfrm>
          <a:prstGeom prst="rect">
            <a:avLst/>
          </a:prstGeom>
        </p:spPr>
      </p:pic>
    </p:spTree>
    <p:extLst>
      <p:ext uri="{BB962C8B-B14F-4D97-AF65-F5344CB8AC3E}">
        <p14:creationId xmlns:p14="http://schemas.microsoft.com/office/powerpoint/2010/main" val="25000536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1143000" y="214313"/>
            <a:ext cx="7772400" cy="1143000"/>
          </a:xfrm>
        </p:spPr>
        <p:txBody>
          <a:bodyPr/>
          <a:lstStyle/>
          <a:p>
            <a:pPr fontAlgn="auto">
              <a:spcAft>
                <a:spcPts val="0"/>
              </a:spcAft>
              <a:defRPr/>
            </a:pPr>
            <a:r>
              <a:rPr lang="en-US" sz="3600" b="1" dirty="0" smtClean="0">
                <a:solidFill>
                  <a:srgbClr val="008000"/>
                </a:solidFill>
                <a:latin typeface="Calibri" pitchFamily="34" charset="0"/>
              </a:rPr>
              <a:t>Conclusion</a:t>
            </a:r>
          </a:p>
        </p:txBody>
      </p:sp>
      <p:sp>
        <p:nvSpPr>
          <p:cNvPr id="2052" name="Rectangle 3"/>
          <p:cNvSpPr>
            <a:spLocks noGrp="1" noChangeArrowheads="1"/>
          </p:cNvSpPr>
          <p:nvPr>
            <p:ph type="body" sz="half" idx="1"/>
          </p:nvPr>
        </p:nvSpPr>
        <p:spPr>
          <a:xfrm>
            <a:off x="1000124" y="1857375"/>
            <a:ext cx="7676331" cy="4114800"/>
          </a:xfrm>
          <a:noFill/>
        </p:spPr>
        <p:txBody>
          <a:bodyPr/>
          <a:lstStyle/>
          <a:p>
            <a:r>
              <a:rPr lang="en-US" sz="2800" dirty="0" smtClean="0">
                <a:latin typeface="Calibri" pitchFamily="34" charset="0"/>
              </a:rPr>
              <a:t>NP are </a:t>
            </a:r>
            <a:r>
              <a:rPr lang="en-US" sz="2800" dirty="0" smtClean="0">
                <a:solidFill>
                  <a:srgbClr val="008000"/>
                </a:solidFill>
                <a:latin typeface="Calibri" pitchFamily="34" charset="0"/>
              </a:rPr>
              <a:t>‘</a:t>
            </a:r>
            <a:r>
              <a:rPr lang="en-US" sz="2800" i="1" dirty="0" smtClean="0">
                <a:solidFill>
                  <a:srgbClr val="008000"/>
                </a:solidFill>
                <a:latin typeface="Calibri" pitchFamily="34" charset="0"/>
              </a:rPr>
              <a:t>many things to many people’</a:t>
            </a:r>
            <a:endParaRPr lang="en-US" sz="2800" dirty="0" smtClean="0">
              <a:solidFill>
                <a:srgbClr val="008000"/>
              </a:solidFill>
              <a:latin typeface="Calibri" pitchFamily="34" charset="0"/>
            </a:endParaRPr>
          </a:p>
          <a:p>
            <a:r>
              <a:rPr lang="en-US" sz="2800" dirty="0" smtClean="0">
                <a:latin typeface="Calibri" pitchFamily="34" charset="0"/>
              </a:rPr>
              <a:t>Working and living museums</a:t>
            </a:r>
          </a:p>
          <a:p>
            <a:r>
              <a:rPr lang="en-US" sz="2800" dirty="0" smtClean="0">
                <a:latin typeface="Calibri" pitchFamily="34" charset="0"/>
              </a:rPr>
              <a:t>Conflict is inherent</a:t>
            </a:r>
          </a:p>
          <a:p>
            <a:r>
              <a:rPr lang="en-US" sz="2800" dirty="0" smtClean="0">
                <a:latin typeface="Calibri" pitchFamily="34" charset="0"/>
              </a:rPr>
              <a:t>Preservation, Conservation, Access</a:t>
            </a:r>
          </a:p>
          <a:p>
            <a:r>
              <a:rPr lang="en-US" sz="2800" dirty="0" smtClean="0">
                <a:latin typeface="Calibri" pitchFamily="34" charset="0"/>
              </a:rPr>
              <a:t>Future</a:t>
            </a:r>
          </a:p>
        </p:txBody>
      </p:sp>
      <p:pic>
        <p:nvPicPr>
          <p:cNvPr id="3" name="Picture 2"/>
          <p:cNvPicPr>
            <a:picLocks noChangeAspect="1"/>
          </p:cNvPicPr>
          <p:nvPr/>
        </p:nvPicPr>
        <p:blipFill>
          <a:blip r:embed="rId2"/>
          <a:stretch>
            <a:fillRect/>
          </a:stretch>
        </p:blipFill>
        <p:spPr>
          <a:xfrm>
            <a:off x="1013018" y="5445225"/>
            <a:ext cx="8216201" cy="1412776"/>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animEffect transition="in" filter="fade">
                                      <p:cBhvr>
                                        <p:cTn id="7" dur="2000"/>
                                        <p:tgtEl>
                                          <p:spTgt spid="205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2">
                                            <p:txEl>
                                              <p:pRg st="1" end="1"/>
                                            </p:txEl>
                                          </p:spTgt>
                                        </p:tgtEl>
                                        <p:attrNameLst>
                                          <p:attrName>style.visibility</p:attrName>
                                        </p:attrNameLst>
                                      </p:cBhvr>
                                      <p:to>
                                        <p:strVal val="visible"/>
                                      </p:to>
                                    </p:set>
                                    <p:animEffect transition="in" filter="fade">
                                      <p:cBhvr>
                                        <p:cTn id="12" dur="2000"/>
                                        <p:tgtEl>
                                          <p:spTgt spid="205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2">
                                            <p:txEl>
                                              <p:pRg st="2" end="2"/>
                                            </p:txEl>
                                          </p:spTgt>
                                        </p:tgtEl>
                                        <p:attrNameLst>
                                          <p:attrName>style.visibility</p:attrName>
                                        </p:attrNameLst>
                                      </p:cBhvr>
                                      <p:to>
                                        <p:strVal val="visible"/>
                                      </p:to>
                                    </p:set>
                                    <p:animEffect transition="in" filter="fade">
                                      <p:cBhvr>
                                        <p:cTn id="17" dur="2000"/>
                                        <p:tgtEl>
                                          <p:spTgt spid="205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2">
                                            <p:txEl>
                                              <p:pRg st="3" end="3"/>
                                            </p:txEl>
                                          </p:spTgt>
                                        </p:tgtEl>
                                        <p:attrNameLst>
                                          <p:attrName>style.visibility</p:attrName>
                                        </p:attrNameLst>
                                      </p:cBhvr>
                                      <p:to>
                                        <p:strVal val="visible"/>
                                      </p:to>
                                    </p:set>
                                    <p:animEffect transition="in" filter="fade">
                                      <p:cBhvr>
                                        <p:cTn id="22" dur="2000"/>
                                        <p:tgtEl>
                                          <p:spTgt spid="205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52">
                                            <p:txEl>
                                              <p:pRg st="4" end="4"/>
                                            </p:txEl>
                                          </p:spTgt>
                                        </p:tgtEl>
                                        <p:attrNameLst>
                                          <p:attrName>style.visibility</p:attrName>
                                        </p:attrNameLst>
                                      </p:cBhvr>
                                      <p:to>
                                        <p:strVal val="visible"/>
                                      </p:to>
                                    </p:set>
                                    <p:animEffect transition="in" filter="fade">
                                      <p:cBhvr>
                                        <p:cTn id="27" dur="2000"/>
                                        <p:tgtEl>
                                          <p:spTgt spid="205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build="p"/>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2B27022-8D5E-409C-B275-9791ECD696A6}">
  <ds:schemaRefs>
    <ds:schemaRef ds:uri="http://schemas.microsoft.com/sharepoint/v3/contenttype/forms"/>
  </ds:schemaRefs>
</ds:datastoreItem>
</file>

<file path=customXml/itemProps2.xml><?xml version="1.0" encoding="utf-8"?>
<ds:datastoreItem xmlns:ds="http://schemas.openxmlformats.org/officeDocument/2006/customXml" ds:itemID="{252D0610-DE34-4A53-A2BF-B2C4A4D6C2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3340571-962A-4F39-80C5-0FBAFA38A48B}">
  <ds:schemaRefs>
    <ds:schemaRef ds:uri="http://schemas.microsoft.com/office/2006/metadata/properties"/>
    <ds:schemaRef ds:uri="http://purl.org/dc/terms/"/>
    <ds:schemaRef ds:uri="http://schemas.microsoft.com/office/2006/documentManagement/types"/>
    <ds:schemaRef ds:uri="d2d6d51c-be45-489c-bfaa-c0c3d4c0c982"/>
    <ds:schemaRef ds:uri="http://purl.org/dc/elements/1.1/"/>
    <ds:schemaRef ds:uri="696490a5-0429-499a-a254-a60426c02ef0"/>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791</TotalTime>
  <Pages>11</Pages>
  <Words>3340</Words>
  <Application>Microsoft Office PowerPoint</Application>
  <PresentationFormat>Letter Paper (8.5x11 in)</PresentationFormat>
  <Paragraphs>201</Paragraphs>
  <Slides>29</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Arial</vt:lpstr>
      <vt:lpstr>Calibri</vt:lpstr>
      <vt:lpstr>Monotype Sorts</vt:lpstr>
      <vt:lpstr>Roboto</vt:lpstr>
      <vt:lpstr>Times New Roman</vt:lpstr>
      <vt:lpstr>Trebuchet MS</vt:lpstr>
      <vt:lpstr>Verdana</vt:lpstr>
      <vt:lpstr>Wingdings 2</vt:lpstr>
      <vt:lpstr>Wingdings 3</vt:lpstr>
      <vt:lpstr>Facet</vt:lpstr>
      <vt:lpstr>National Parks Strategic past and future?</vt:lpstr>
      <vt:lpstr>Background</vt:lpstr>
      <vt:lpstr>Seminar</vt:lpstr>
      <vt:lpstr>Origins</vt:lpstr>
      <vt:lpstr>The UK experience</vt:lpstr>
      <vt:lpstr>Some Facts</vt:lpstr>
      <vt:lpstr>History</vt:lpstr>
      <vt:lpstr>History</vt:lpstr>
      <vt:lpstr>Interwar</vt:lpstr>
      <vt:lpstr>Post-war ideology</vt:lpstr>
      <vt:lpstr>Post-war ideology</vt:lpstr>
      <vt:lpstr>The ‘Cold War’</vt:lpstr>
      <vt:lpstr>The Fundamentals</vt:lpstr>
      <vt:lpstr>PowerPoint Presentation</vt:lpstr>
      <vt:lpstr>Scotland NP</vt:lpstr>
      <vt:lpstr>Over view of 70 years</vt:lpstr>
      <vt:lpstr>Environment Act 1995</vt:lpstr>
      <vt:lpstr>1995 Act</vt:lpstr>
      <vt:lpstr>The Modern Challenges</vt:lpstr>
      <vt:lpstr>2016 started a new round of change</vt:lpstr>
      <vt:lpstr>Statutory bodies </vt:lpstr>
      <vt:lpstr>Countryside and wildlife organisations</vt:lpstr>
      <vt:lpstr>Countryside and wildlife organisations cont’d</vt:lpstr>
      <vt:lpstr>Review 2020</vt:lpstr>
      <vt:lpstr>Does size matter?</vt:lpstr>
      <vt:lpstr>Green Recovery via NP 2021</vt:lpstr>
      <vt:lpstr>National Parks</vt:lpstr>
      <vt:lpstr>Peak District: conflict and strategic resolution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Parks Conserving the Honeypot</dc:title>
  <dc:creator>Mike Phillips</dc:creator>
  <cp:lastModifiedBy>Chris House</cp:lastModifiedBy>
  <cp:revision>86</cp:revision>
  <cp:lastPrinted>1980-01-04T19:23:30Z</cp:lastPrinted>
  <dcterms:created xsi:type="dcterms:W3CDTF">1980-01-04T11:10:30Z</dcterms:created>
  <dcterms:modified xsi:type="dcterms:W3CDTF">2021-02-10T17:51:59Z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