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97" d="100"/>
          <a:sy n="97" d="100"/>
        </p:scale>
        <p:origin x="144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Relationship Id="rId14" Type="http://schemas.openxmlformats.org/officeDocument/2006/relationships/image" Target="../media/image23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Relationship Id="rId14" Type="http://schemas.openxmlformats.org/officeDocument/2006/relationships/image" Target="../media/image43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12" Type="http://schemas.openxmlformats.org/officeDocument/2006/relationships/image" Target="../media/image56.sv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11" Type="http://schemas.openxmlformats.org/officeDocument/2006/relationships/image" Target="../media/image55.png"/><Relationship Id="rId5" Type="http://schemas.openxmlformats.org/officeDocument/2006/relationships/image" Target="../media/image49.png"/><Relationship Id="rId10" Type="http://schemas.openxmlformats.org/officeDocument/2006/relationships/image" Target="../media/image54.svg"/><Relationship Id="rId4" Type="http://schemas.openxmlformats.org/officeDocument/2006/relationships/image" Target="../media/image48.svg"/><Relationship Id="rId9" Type="http://schemas.openxmlformats.org/officeDocument/2006/relationships/image" Target="../media/image53.pn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58.svg"/><Relationship Id="rId1" Type="http://schemas.openxmlformats.org/officeDocument/2006/relationships/image" Target="../media/image57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4" Type="http://schemas.openxmlformats.org/officeDocument/2006/relationships/image" Target="../media/image46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sv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image" Target="../media/image62.svg"/><Relationship Id="rId1" Type="http://schemas.openxmlformats.org/officeDocument/2006/relationships/image" Target="../media/image61.png"/><Relationship Id="rId6" Type="http://schemas.openxmlformats.org/officeDocument/2006/relationships/image" Target="../media/image66.svg"/><Relationship Id="rId5" Type="http://schemas.openxmlformats.org/officeDocument/2006/relationships/image" Target="../media/image65.png"/><Relationship Id="rId4" Type="http://schemas.openxmlformats.org/officeDocument/2006/relationships/image" Target="../media/image64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72.svg"/><Relationship Id="rId5" Type="http://schemas.openxmlformats.org/officeDocument/2006/relationships/image" Target="../media/image71.png"/><Relationship Id="rId4" Type="http://schemas.openxmlformats.org/officeDocument/2006/relationships/image" Target="../media/image7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Relationship Id="rId14" Type="http://schemas.openxmlformats.org/officeDocument/2006/relationships/image" Target="../media/image2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Relationship Id="rId14" Type="http://schemas.openxmlformats.org/officeDocument/2006/relationships/image" Target="../media/image43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12" Type="http://schemas.openxmlformats.org/officeDocument/2006/relationships/image" Target="../media/image56.sv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11" Type="http://schemas.openxmlformats.org/officeDocument/2006/relationships/image" Target="../media/image55.png"/><Relationship Id="rId5" Type="http://schemas.openxmlformats.org/officeDocument/2006/relationships/image" Target="../media/image49.png"/><Relationship Id="rId10" Type="http://schemas.openxmlformats.org/officeDocument/2006/relationships/image" Target="../media/image54.svg"/><Relationship Id="rId4" Type="http://schemas.openxmlformats.org/officeDocument/2006/relationships/image" Target="../media/image48.svg"/><Relationship Id="rId9" Type="http://schemas.openxmlformats.org/officeDocument/2006/relationships/image" Target="../media/image53.pn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58.svg"/><Relationship Id="rId1" Type="http://schemas.openxmlformats.org/officeDocument/2006/relationships/image" Target="../media/image57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4" Type="http://schemas.openxmlformats.org/officeDocument/2006/relationships/image" Target="../media/image46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sv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image" Target="../media/image62.svg"/><Relationship Id="rId1" Type="http://schemas.openxmlformats.org/officeDocument/2006/relationships/image" Target="../media/image61.png"/><Relationship Id="rId6" Type="http://schemas.openxmlformats.org/officeDocument/2006/relationships/image" Target="../media/image66.svg"/><Relationship Id="rId5" Type="http://schemas.openxmlformats.org/officeDocument/2006/relationships/image" Target="../media/image65.png"/><Relationship Id="rId4" Type="http://schemas.openxmlformats.org/officeDocument/2006/relationships/image" Target="../media/image64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72.svg"/><Relationship Id="rId5" Type="http://schemas.openxmlformats.org/officeDocument/2006/relationships/image" Target="../media/image71.png"/><Relationship Id="rId4" Type="http://schemas.openxmlformats.org/officeDocument/2006/relationships/image" Target="../media/image7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F1E0E2-D8C5-4A89-B0F8-41D637711930}" type="doc">
      <dgm:prSet loTypeId="urn:microsoft.com/office/officeart/2008/layout/LinedList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36D1C63-C4B7-4DC7-91FA-1897D2EEC03B}">
      <dgm:prSet/>
      <dgm:spPr/>
      <dgm:t>
        <a:bodyPr/>
        <a:lstStyle/>
        <a:p>
          <a:r>
            <a:rPr lang="en-US" b="1" i="0" baseline="0"/>
            <a:t>Aim:</a:t>
          </a:r>
          <a:r>
            <a:rPr lang="en-US" b="0" i="0" baseline="0"/>
            <a:t> explain the innovation and evaluate value + limits in England</a:t>
          </a:r>
          <a:endParaRPr lang="en-US"/>
        </a:p>
      </dgm:t>
    </dgm:pt>
    <dgm:pt modelId="{80541702-03EE-4AFF-ACDA-3C36221539A7}" type="parTrans" cxnId="{5399C213-AE62-44B8-AD87-9E1946335936}">
      <dgm:prSet/>
      <dgm:spPr/>
      <dgm:t>
        <a:bodyPr/>
        <a:lstStyle/>
        <a:p>
          <a:endParaRPr lang="en-US"/>
        </a:p>
      </dgm:t>
    </dgm:pt>
    <dgm:pt modelId="{4CC2EB7B-D24D-41D9-B3D9-9DF2E82D40E9}" type="sibTrans" cxnId="{5399C213-AE62-44B8-AD87-9E1946335936}">
      <dgm:prSet/>
      <dgm:spPr/>
      <dgm:t>
        <a:bodyPr/>
        <a:lstStyle/>
        <a:p>
          <a:endParaRPr lang="en-US"/>
        </a:p>
      </dgm:t>
    </dgm:pt>
    <dgm:pt modelId="{B67FA8C6-EF38-4265-9651-B2AAE2CC1FF5}">
      <dgm:prSet/>
      <dgm:spPr/>
      <dgm:t>
        <a:bodyPr/>
        <a:lstStyle/>
        <a:p>
          <a:r>
            <a:rPr lang="en-US" b="1" i="0" baseline="0"/>
            <a:t>Focus areas:</a:t>
          </a:r>
          <a:endParaRPr lang="en-US"/>
        </a:p>
      </dgm:t>
    </dgm:pt>
    <dgm:pt modelId="{F711BDC7-4022-4193-8AFA-8BDEA83E9971}" type="parTrans" cxnId="{A0D1D2A5-EC8E-4BA4-99DF-7B2AC8ADCF71}">
      <dgm:prSet/>
      <dgm:spPr/>
      <dgm:t>
        <a:bodyPr/>
        <a:lstStyle/>
        <a:p>
          <a:endParaRPr lang="en-US"/>
        </a:p>
      </dgm:t>
    </dgm:pt>
    <dgm:pt modelId="{2430E79B-634E-4BFA-8E04-3FF266007F6E}" type="sibTrans" cxnId="{A0D1D2A5-EC8E-4BA4-99DF-7B2AC8ADCF71}">
      <dgm:prSet/>
      <dgm:spPr/>
      <dgm:t>
        <a:bodyPr/>
        <a:lstStyle/>
        <a:p>
          <a:endParaRPr lang="en-US"/>
        </a:p>
      </dgm:t>
    </dgm:pt>
    <dgm:pt modelId="{7572F4B1-960C-4DF5-BB20-0A376D930550}">
      <dgm:prSet/>
      <dgm:spPr/>
      <dgm:t>
        <a:bodyPr/>
        <a:lstStyle/>
        <a:p>
          <a:r>
            <a:rPr lang="en-US" b="0" i="0" baseline="0"/>
            <a:t>Implementation and scale</a:t>
          </a:r>
          <a:endParaRPr lang="en-US"/>
        </a:p>
      </dgm:t>
    </dgm:pt>
    <dgm:pt modelId="{FB300200-3EBB-4269-B547-21ACE1C9AAFF}" type="parTrans" cxnId="{3BBF8449-5E43-4D43-906E-D7020D6BFD57}">
      <dgm:prSet/>
      <dgm:spPr/>
      <dgm:t>
        <a:bodyPr/>
        <a:lstStyle/>
        <a:p>
          <a:endParaRPr lang="en-US"/>
        </a:p>
      </dgm:t>
    </dgm:pt>
    <dgm:pt modelId="{CBF5083D-B89D-4366-A6A4-D5EA3AC50725}" type="sibTrans" cxnId="{3BBF8449-5E43-4D43-906E-D7020D6BFD57}">
      <dgm:prSet/>
      <dgm:spPr/>
      <dgm:t>
        <a:bodyPr/>
        <a:lstStyle/>
        <a:p>
          <a:endParaRPr lang="en-US"/>
        </a:p>
      </dgm:t>
    </dgm:pt>
    <dgm:pt modelId="{7912D3AD-F212-45C2-9FCB-091D431D632B}">
      <dgm:prSet/>
      <dgm:spPr/>
      <dgm:t>
        <a:bodyPr/>
        <a:lstStyle/>
        <a:p>
          <a:r>
            <a:rPr lang="en-US" b="0" i="0" baseline="0"/>
            <a:t>Workforce change and pressure</a:t>
          </a:r>
          <a:endParaRPr lang="en-US"/>
        </a:p>
      </dgm:t>
    </dgm:pt>
    <dgm:pt modelId="{9BDBB2CD-B326-4C05-AAD9-79B32090145C}" type="parTrans" cxnId="{B6536C4D-46A8-40AB-A05A-8E56BD293416}">
      <dgm:prSet/>
      <dgm:spPr/>
      <dgm:t>
        <a:bodyPr/>
        <a:lstStyle/>
        <a:p>
          <a:endParaRPr lang="en-US"/>
        </a:p>
      </dgm:t>
    </dgm:pt>
    <dgm:pt modelId="{3ADED04D-0C86-4B34-9AE1-166B26DD0346}" type="sibTrans" cxnId="{B6536C4D-46A8-40AB-A05A-8E56BD293416}">
      <dgm:prSet/>
      <dgm:spPr/>
      <dgm:t>
        <a:bodyPr/>
        <a:lstStyle/>
        <a:p>
          <a:endParaRPr lang="en-US"/>
        </a:p>
      </dgm:t>
    </dgm:pt>
    <dgm:pt modelId="{014A6588-EF01-4DF3-9F8B-C37901D332C0}">
      <dgm:prSet/>
      <dgm:spPr/>
      <dgm:t>
        <a:bodyPr/>
        <a:lstStyle/>
        <a:p>
          <a:r>
            <a:rPr lang="en-US" b="0" i="0" baseline="0"/>
            <a:t>Day-to-day service delivery</a:t>
          </a:r>
          <a:endParaRPr lang="en-US"/>
        </a:p>
      </dgm:t>
    </dgm:pt>
    <dgm:pt modelId="{F7A7933E-ED7E-4C94-83C8-9BF433DD22A4}" type="parTrans" cxnId="{5C75DD0A-9750-43C5-BB24-2BC9B3419662}">
      <dgm:prSet/>
      <dgm:spPr/>
      <dgm:t>
        <a:bodyPr/>
        <a:lstStyle/>
        <a:p>
          <a:endParaRPr lang="en-US"/>
        </a:p>
      </dgm:t>
    </dgm:pt>
    <dgm:pt modelId="{CC65E0DD-A8E4-483E-9C1E-241AFD4592F7}" type="sibTrans" cxnId="{5C75DD0A-9750-43C5-BB24-2BC9B3419662}">
      <dgm:prSet/>
      <dgm:spPr/>
      <dgm:t>
        <a:bodyPr/>
        <a:lstStyle/>
        <a:p>
          <a:endParaRPr lang="en-US"/>
        </a:p>
      </dgm:t>
    </dgm:pt>
    <dgm:pt modelId="{89E13FB2-3845-43F3-B8D7-A7382234A12A}">
      <dgm:prSet/>
      <dgm:spPr/>
      <dgm:t>
        <a:bodyPr/>
        <a:lstStyle/>
        <a:p>
          <a:r>
            <a:rPr lang="en-US" b="0" i="0" baseline="0"/>
            <a:t>Patient and carer experience</a:t>
          </a:r>
          <a:endParaRPr lang="en-US"/>
        </a:p>
      </dgm:t>
    </dgm:pt>
    <dgm:pt modelId="{EA4B5E74-4C7C-4E07-9F24-616869312D43}" type="parTrans" cxnId="{DC3D3E6D-13B1-41CA-B5CF-96B49379AC3B}">
      <dgm:prSet/>
      <dgm:spPr/>
      <dgm:t>
        <a:bodyPr/>
        <a:lstStyle/>
        <a:p>
          <a:endParaRPr lang="en-US"/>
        </a:p>
      </dgm:t>
    </dgm:pt>
    <dgm:pt modelId="{1A88C573-693B-4F2E-B953-34C2E6FD8341}" type="sibTrans" cxnId="{DC3D3E6D-13B1-41CA-B5CF-96B49379AC3B}">
      <dgm:prSet/>
      <dgm:spPr/>
      <dgm:t>
        <a:bodyPr/>
        <a:lstStyle/>
        <a:p>
          <a:endParaRPr lang="en-US"/>
        </a:p>
      </dgm:t>
    </dgm:pt>
    <dgm:pt modelId="{481E174C-A9B1-4F52-A21A-D86F1D5CA3C9}">
      <dgm:prSet/>
      <dgm:spPr/>
      <dgm:t>
        <a:bodyPr/>
        <a:lstStyle/>
        <a:p>
          <a:r>
            <a:rPr lang="en-US" b="0" i="0" baseline="0"/>
            <a:t>Risks, equity, and governance</a:t>
          </a:r>
          <a:endParaRPr lang="en-US"/>
        </a:p>
      </dgm:t>
    </dgm:pt>
    <dgm:pt modelId="{0508C5FE-B2AE-4544-92D2-0925F11CEBCF}" type="parTrans" cxnId="{AEFD6E4B-6F36-44AD-B787-ECEF58A8A8BC}">
      <dgm:prSet/>
      <dgm:spPr/>
      <dgm:t>
        <a:bodyPr/>
        <a:lstStyle/>
        <a:p>
          <a:endParaRPr lang="en-US"/>
        </a:p>
      </dgm:t>
    </dgm:pt>
    <dgm:pt modelId="{85B4177C-643A-4C29-8E3E-303A0FFD62E8}" type="sibTrans" cxnId="{AEFD6E4B-6F36-44AD-B787-ECEF58A8A8BC}">
      <dgm:prSet/>
      <dgm:spPr/>
      <dgm:t>
        <a:bodyPr/>
        <a:lstStyle/>
        <a:p>
          <a:endParaRPr lang="en-US"/>
        </a:p>
      </dgm:t>
    </dgm:pt>
    <dgm:pt modelId="{32EE1217-D767-4817-A274-E1930ABC4C57}">
      <dgm:prSet/>
      <dgm:spPr/>
      <dgm:t>
        <a:bodyPr/>
        <a:lstStyle/>
        <a:p>
          <a:r>
            <a:rPr lang="en-US" b="1" i="0" baseline="0"/>
            <a:t>Output:</a:t>
          </a:r>
          <a:r>
            <a:rPr lang="en-US" b="0" i="0" baseline="0"/>
            <a:t> balanced judgement + practical recommendations</a:t>
          </a:r>
          <a:endParaRPr lang="en-US"/>
        </a:p>
      </dgm:t>
    </dgm:pt>
    <dgm:pt modelId="{E6AAA432-EF6E-42C4-A5DE-5223F537529E}" type="parTrans" cxnId="{B02995BE-1030-424E-9508-CA6C3241BCC0}">
      <dgm:prSet/>
      <dgm:spPr/>
      <dgm:t>
        <a:bodyPr/>
        <a:lstStyle/>
        <a:p>
          <a:endParaRPr lang="en-US"/>
        </a:p>
      </dgm:t>
    </dgm:pt>
    <dgm:pt modelId="{AE1CC385-7DD3-4A9C-A426-12909146B290}" type="sibTrans" cxnId="{B02995BE-1030-424E-9508-CA6C3241BCC0}">
      <dgm:prSet/>
      <dgm:spPr/>
      <dgm:t>
        <a:bodyPr/>
        <a:lstStyle/>
        <a:p>
          <a:endParaRPr lang="en-US"/>
        </a:p>
      </dgm:t>
    </dgm:pt>
    <dgm:pt modelId="{ECC0F930-2631-422D-BDA1-F391DA17A938}" type="pres">
      <dgm:prSet presAssocID="{60F1E0E2-D8C5-4A89-B0F8-41D637711930}" presName="vert0" presStyleCnt="0">
        <dgm:presLayoutVars>
          <dgm:dir/>
          <dgm:animOne val="branch"/>
          <dgm:animLvl val="lvl"/>
        </dgm:presLayoutVars>
      </dgm:prSet>
      <dgm:spPr/>
    </dgm:pt>
    <dgm:pt modelId="{789E9B31-90D0-4D13-874E-1BC1422193BE}" type="pres">
      <dgm:prSet presAssocID="{236D1C63-C4B7-4DC7-91FA-1897D2EEC03B}" presName="thickLine" presStyleLbl="alignNode1" presStyleIdx="0" presStyleCnt="8"/>
      <dgm:spPr/>
    </dgm:pt>
    <dgm:pt modelId="{C1A12E4E-B515-40D0-947C-1D58FF03B78D}" type="pres">
      <dgm:prSet presAssocID="{236D1C63-C4B7-4DC7-91FA-1897D2EEC03B}" presName="horz1" presStyleCnt="0"/>
      <dgm:spPr/>
    </dgm:pt>
    <dgm:pt modelId="{7A28B4BB-7CF2-4951-8BAC-1CADAD517CAD}" type="pres">
      <dgm:prSet presAssocID="{236D1C63-C4B7-4DC7-91FA-1897D2EEC03B}" presName="tx1" presStyleLbl="revTx" presStyleIdx="0" presStyleCnt="8"/>
      <dgm:spPr/>
    </dgm:pt>
    <dgm:pt modelId="{15925653-3E7F-4924-9435-A1D93FF6FA93}" type="pres">
      <dgm:prSet presAssocID="{236D1C63-C4B7-4DC7-91FA-1897D2EEC03B}" presName="vert1" presStyleCnt="0"/>
      <dgm:spPr/>
    </dgm:pt>
    <dgm:pt modelId="{A7536D07-BE90-4752-8DCE-D736C4145D3F}" type="pres">
      <dgm:prSet presAssocID="{B67FA8C6-EF38-4265-9651-B2AAE2CC1FF5}" presName="thickLine" presStyleLbl="alignNode1" presStyleIdx="1" presStyleCnt="8"/>
      <dgm:spPr/>
    </dgm:pt>
    <dgm:pt modelId="{10340D59-7544-4671-8D9F-46FA16BF1D18}" type="pres">
      <dgm:prSet presAssocID="{B67FA8C6-EF38-4265-9651-B2AAE2CC1FF5}" presName="horz1" presStyleCnt="0"/>
      <dgm:spPr/>
    </dgm:pt>
    <dgm:pt modelId="{592614C1-0519-4BA7-B400-25AB31BFE14F}" type="pres">
      <dgm:prSet presAssocID="{B67FA8C6-EF38-4265-9651-B2AAE2CC1FF5}" presName="tx1" presStyleLbl="revTx" presStyleIdx="1" presStyleCnt="8"/>
      <dgm:spPr/>
    </dgm:pt>
    <dgm:pt modelId="{EB2E51A3-4786-4A02-BD72-6D6CDEBE0BF9}" type="pres">
      <dgm:prSet presAssocID="{B67FA8C6-EF38-4265-9651-B2AAE2CC1FF5}" presName="vert1" presStyleCnt="0"/>
      <dgm:spPr/>
    </dgm:pt>
    <dgm:pt modelId="{606E6839-E901-426B-A3BE-9DA12080204F}" type="pres">
      <dgm:prSet presAssocID="{7572F4B1-960C-4DF5-BB20-0A376D930550}" presName="thickLine" presStyleLbl="alignNode1" presStyleIdx="2" presStyleCnt="8"/>
      <dgm:spPr/>
    </dgm:pt>
    <dgm:pt modelId="{99152F5E-CCE8-4792-8E83-AD4159F4359B}" type="pres">
      <dgm:prSet presAssocID="{7572F4B1-960C-4DF5-BB20-0A376D930550}" presName="horz1" presStyleCnt="0"/>
      <dgm:spPr/>
    </dgm:pt>
    <dgm:pt modelId="{A86D4B43-B0D2-4557-A401-86A4A6820B0A}" type="pres">
      <dgm:prSet presAssocID="{7572F4B1-960C-4DF5-BB20-0A376D930550}" presName="tx1" presStyleLbl="revTx" presStyleIdx="2" presStyleCnt="8"/>
      <dgm:spPr/>
    </dgm:pt>
    <dgm:pt modelId="{9B64B681-CE76-4C19-B85C-575D810E44E1}" type="pres">
      <dgm:prSet presAssocID="{7572F4B1-960C-4DF5-BB20-0A376D930550}" presName="vert1" presStyleCnt="0"/>
      <dgm:spPr/>
    </dgm:pt>
    <dgm:pt modelId="{993DEFD1-C947-4640-896A-46883E841F0C}" type="pres">
      <dgm:prSet presAssocID="{7912D3AD-F212-45C2-9FCB-091D431D632B}" presName="thickLine" presStyleLbl="alignNode1" presStyleIdx="3" presStyleCnt="8"/>
      <dgm:spPr/>
    </dgm:pt>
    <dgm:pt modelId="{1E247222-E495-43BA-9E8C-7F1FC1B2F48B}" type="pres">
      <dgm:prSet presAssocID="{7912D3AD-F212-45C2-9FCB-091D431D632B}" presName="horz1" presStyleCnt="0"/>
      <dgm:spPr/>
    </dgm:pt>
    <dgm:pt modelId="{82F91783-4EE6-4254-A9B4-DCF2857C8633}" type="pres">
      <dgm:prSet presAssocID="{7912D3AD-F212-45C2-9FCB-091D431D632B}" presName="tx1" presStyleLbl="revTx" presStyleIdx="3" presStyleCnt="8"/>
      <dgm:spPr/>
    </dgm:pt>
    <dgm:pt modelId="{7B59DDF3-98E7-44E9-B1D7-245D201303B3}" type="pres">
      <dgm:prSet presAssocID="{7912D3AD-F212-45C2-9FCB-091D431D632B}" presName="vert1" presStyleCnt="0"/>
      <dgm:spPr/>
    </dgm:pt>
    <dgm:pt modelId="{48F6BDBF-FF2B-42EA-BE35-C2DE00246D97}" type="pres">
      <dgm:prSet presAssocID="{014A6588-EF01-4DF3-9F8B-C37901D332C0}" presName="thickLine" presStyleLbl="alignNode1" presStyleIdx="4" presStyleCnt="8"/>
      <dgm:spPr/>
    </dgm:pt>
    <dgm:pt modelId="{9872D4E1-928B-4392-A704-F5D29670D632}" type="pres">
      <dgm:prSet presAssocID="{014A6588-EF01-4DF3-9F8B-C37901D332C0}" presName="horz1" presStyleCnt="0"/>
      <dgm:spPr/>
    </dgm:pt>
    <dgm:pt modelId="{A5306C05-6A7C-4033-BF95-A16E1D06F126}" type="pres">
      <dgm:prSet presAssocID="{014A6588-EF01-4DF3-9F8B-C37901D332C0}" presName="tx1" presStyleLbl="revTx" presStyleIdx="4" presStyleCnt="8"/>
      <dgm:spPr/>
    </dgm:pt>
    <dgm:pt modelId="{C30CA73B-8BE6-40CD-B404-45EAF860253A}" type="pres">
      <dgm:prSet presAssocID="{014A6588-EF01-4DF3-9F8B-C37901D332C0}" presName="vert1" presStyleCnt="0"/>
      <dgm:spPr/>
    </dgm:pt>
    <dgm:pt modelId="{B780C5AA-DFAC-4D05-8D24-4C39EC542BA9}" type="pres">
      <dgm:prSet presAssocID="{89E13FB2-3845-43F3-B8D7-A7382234A12A}" presName="thickLine" presStyleLbl="alignNode1" presStyleIdx="5" presStyleCnt="8"/>
      <dgm:spPr/>
    </dgm:pt>
    <dgm:pt modelId="{F8856AF9-507D-4C1B-AE28-3EA228596E74}" type="pres">
      <dgm:prSet presAssocID="{89E13FB2-3845-43F3-B8D7-A7382234A12A}" presName="horz1" presStyleCnt="0"/>
      <dgm:spPr/>
    </dgm:pt>
    <dgm:pt modelId="{8FDB105B-7458-4661-8917-A1C280BFF9D6}" type="pres">
      <dgm:prSet presAssocID="{89E13FB2-3845-43F3-B8D7-A7382234A12A}" presName="tx1" presStyleLbl="revTx" presStyleIdx="5" presStyleCnt="8"/>
      <dgm:spPr/>
    </dgm:pt>
    <dgm:pt modelId="{D272DD3C-0F0E-4270-9E05-E526DD7E83F6}" type="pres">
      <dgm:prSet presAssocID="{89E13FB2-3845-43F3-B8D7-A7382234A12A}" presName="vert1" presStyleCnt="0"/>
      <dgm:spPr/>
    </dgm:pt>
    <dgm:pt modelId="{D9297786-1C57-423B-9938-9C61A4F6657E}" type="pres">
      <dgm:prSet presAssocID="{481E174C-A9B1-4F52-A21A-D86F1D5CA3C9}" presName="thickLine" presStyleLbl="alignNode1" presStyleIdx="6" presStyleCnt="8"/>
      <dgm:spPr/>
    </dgm:pt>
    <dgm:pt modelId="{0284C7F4-602B-4944-A248-B999A1D3A9FB}" type="pres">
      <dgm:prSet presAssocID="{481E174C-A9B1-4F52-A21A-D86F1D5CA3C9}" presName="horz1" presStyleCnt="0"/>
      <dgm:spPr/>
    </dgm:pt>
    <dgm:pt modelId="{E66AE9A7-1DA0-4AC0-8754-727E63C79BE9}" type="pres">
      <dgm:prSet presAssocID="{481E174C-A9B1-4F52-A21A-D86F1D5CA3C9}" presName="tx1" presStyleLbl="revTx" presStyleIdx="6" presStyleCnt="8"/>
      <dgm:spPr/>
    </dgm:pt>
    <dgm:pt modelId="{B848A47F-0DFC-4159-B607-298AD59E5151}" type="pres">
      <dgm:prSet presAssocID="{481E174C-A9B1-4F52-A21A-D86F1D5CA3C9}" presName="vert1" presStyleCnt="0"/>
      <dgm:spPr/>
    </dgm:pt>
    <dgm:pt modelId="{CA3C4D0D-5214-4C23-85B3-1E3D2527C542}" type="pres">
      <dgm:prSet presAssocID="{32EE1217-D767-4817-A274-E1930ABC4C57}" presName="thickLine" presStyleLbl="alignNode1" presStyleIdx="7" presStyleCnt="8"/>
      <dgm:spPr/>
    </dgm:pt>
    <dgm:pt modelId="{9A67B0E5-CE80-4D58-9916-63C4AC906C26}" type="pres">
      <dgm:prSet presAssocID="{32EE1217-D767-4817-A274-E1930ABC4C57}" presName="horz1" presStyleCnt="0"/>
      <dgm:spPr/>
    </dgm:pt>
    <dgm:pt modelId="{597D5238-B000-4765-B2B9-7476E5BA9CC4}" type="pres">
      <dgm:prSet presAssocID="{32EE1217-D767-4817-A274-E1930ABC4C57}" presName="tx1" presStyleLbl="revTx" presStyleIdx="7" presStyleCnt="8"/>
      <dgm:spPr/>
    </dgm:pt>
    <dgm:pt modelId="{C15DCCEA-9966-4BC7-931B-604235E6D6F4}" type="pres">
      <dgm:prSet presAssocID="{32EE1217-D767-4817-A274-E1930ABC4C57}" presName="vert1" presStyleCnt="0"/>
      <dgm:spPr/>
    </dgm:pt>
  </dgm:ptLst>
  <dgm:cxnLst>
    <dgm:cxn modelId="{40CE5701-6E80-49A2-8959-541261FB6AA1}" type="presOf" srcId="{014A6588-EF01-4DF3-9F8B-C37901D332C0}" destId="{A5306C05-6A7C-4033-BF95-A16E1D06F126}" srcOrd="0" destOrd="0" presId="urn:microsoft.com/office/officeart/2008/layout/LinedList"/>
    <dgm:cxn modelId="{754F5E08-CF54-4450-BDA7-64C026EED5F7}" type="presOf" srcId="{7572F4B1-960C-4DF5-BB20-0A376D930550}" destId="{A86D4B43-B0D2-4557-A401-86A4A6820B0A}" srcOrd="0" destOrd="0" presId="urn:microsoft.com/office/officeart/2008/layout/LinedList"/>
    <dgm:cxn modelId="{5C75DD0A-9750-43C5-BB24-2BC9B3419662}" srcId="{60F1E0E2-D8C5-4A89-B0F8-41D637711930}" destId="{014A6588-EF01-4DF3-9F8B-C37901D332C0}" srcOrd="4" destOrd="0" parTransId="{F7A7933E-ED7E-4C94-83C8-9BF433DD22A4}" sibTransId="{CC65E0DD-A8E4-483E-9C1E-241AFD4592F7}"/>
    <dgm:cxn modelId="{5399C213-AE62-44B8-AD87-9E1946335936}" srcId="{60F1E0E2-D8C5-4A89-B0F8-41D637711930}" destId="{236D1C63-C4B7-4DC7-91FA-1897D2EEC03B}" srcOrd="0" destOrd="0" parTransId="{80541702-03EE-4AFF-ACDA-3C36221539A7}" sibTransId="{4CC2EB7B-D24D-41D9-B3D9-9DF2E82D40E9}"/>
    <dgm:cxn modelId="{F8011F48-8906-4B52-A159-E28A40782D66}" type="presOf" srcId="{7912D3AD-F212-45C2-9FCB-091D431D632B}" destId="{82F91783-4EE6-4254-A9B4-DCF2857C8633}" srcOrd="0" destOrd="0" presId="urn:microsoft.com/office/officeart/2008/layout/LinedList"/>
    <dgm:cxn modelId="{3BBF8449-5E43-4D43-906E-D7020D6BFD57}" srcId="{60F1E0E2-D8C5-4A89-B0F8-41D637711930}" destId="{7572F4B1-960C-4DF5-BB20-0A376D930550}" srcOrd="2" destOrd="0" parTransId="{FB300200-3EBB-4269-B547-21ACE1C9AAFF}" sibTransId="{CBF5083D-B89D-4366-A6A4-D5EA3AC50725}"/>
    <dgm:cxn modelId="{AEFD6E4B-6F36-44AD-B787-ECEF58A8A8BC}" srcId="{60F1E0E2-D8C5-4A89-B0F8-41D637711930}" destId="{481E174C-A9B1-4F52-A21A-D86F1D5CA3C9}" srcOrd="6" destOrd="0" parTransId="{0508C5FE-B2AE-4544-92D2-0925F11CEBCF}" sibTransId="{85B4177C-643A-4C29-8E3E-303A0FFD62E8}"/>
    <dgm:cxn modelId="{DC3D3E6D-13B1-41CA-B5CF-96B49379AC3B}" srcId="{60F1E0E2-D8C5-4A89-B0F8-41D637711930}" destId="{89E13FB2-3845-43F3-B8D7-A7382234A12A}" srcOrd="5" destOrd="0" parTransId="{EA4B5E74-4C7C-4E07-9F24-616869312D43}" sibTransId="{1A88C573-693B-4F2E-B953-34C2E6FD8341}"/>
    <dgm:cxn modelId="{B6536C4D-46A8-40AB-A05A-8E56BD293416}" srcId="{60F1E0E2-D8C5-4A89-B0F8-41D637711930}" destId="{7912D3AD-F212-45C2-9FCB-091D431D632B}" srcOrd="3" destOrd="0" parTransId="{9BDBB2CD-B326-4C05-AAD9-79B32090145C}" sibTransId="{3ADED04D-0C86-4B34-9AE1-166B26DD0346}"/>
    <dgm:cxn modelId="{AF32847B-2A54-4108-8B67-F9B1763794E4}" type="presOf" srcId="{32EE1217-D767-4817-A274-E1930ABC4C57}" destId="{597D5238-B000-4765-B2B9-7476E5BA9CC4}" srcOrd="0" destOrd="0" presId="urn:microsoft.com/office/officeart/2008/layout/LinedList"/>
    <dgm:cxn modelId="{39EA2E8C-2D28-4370-A646-B970391F4C67}" type="presOf" srcId="{60F1E0E2-D8C5-4A89-B0F8-41D637711930}" destId="{ECC0F930-2631-422D-BDA1-F391DA17A938}" srcOrd="0" destOrd="0" presId="urn:microsoft.com/office/officeart/2008/layout/LinedList"/>
    <dgm:cxn modelId="{A0D92CA0-ADA0-46DC-8233-5E9A49C70A31}" type="presOf" srcId="{236D1C63-C4B7-4DC7-91FA-1897D2EEC03B}" destId="{7A28B4BB-7CF2-4951-8BAC-1CADAD517CAD}" srcOrd="0" destOrd="0" presId="urn:microsoft.com/office/officeart/2008/layout/LinedList"/>
    <dgm:cxn modelId="{A0D1D2A5-EC8E-4BA4-99DF-7B2AC8ADCF71}" srcId="{60F1E0E2-D8C5-4A89-B0F8-41D637711930}" destId="{B67FA8C6-EF38-4265-9651-B2AAE2CC1FF5}" srcOrd="1" destOrd="0" parTransId="{F711BDC7-4022-4193-8AFA-8BDEA83E9971}" sibTransId="{2430E79B-634E-4BFA-8E04-3FF266007F6E}"/>
    <dgm:cxn modelId="{C1A573A8-29B1-40C7-99AD-C22B2B5D1678}" type="presOf" srcId="{89E13FB2-3845-43F3-B8D7-A7382234A12A}" destId="{8FDB105B-7458-4661-8917-A1C280BFF9D6}" srcOrd="0" destOrd="0" presId="urn:microsoft.com/office/officeart/2008/layout/LinedList"/>
    <dgm:cxn modelId="{8DD5AAB2-6C9E-4804-8C45-588E56423E9C}" type="presOf" srcId="{481E174C-A9B1-4F52-A21A-D86F1D5CA3C9}" destId="{E66AE9A7-1DA0-4AC0-8754-727E63C79BE9}" srcOrd="0" destOrd="0" presId="urn:microsoft.com/office/officeart/2008/layout/LinedList"/>
    <dgm:cxn modelId="{B02995BE-1030-424E-9508-CA6C3241BCC0}" srcId="{60F1E0E2-D8C5-4A89-B0F8-41D637711930}" destId="{32EE1217-D767-4817-A274-E1930ABC4C57}" srcOrd="7" destOrd="0" parTransId="{E6AAA432-EF6E-42C4-A5DE-5223F537529E}" sibTransId="{AE1CC385-7DD3-4A9C-A426-12909146B290}"/>
    <dgm:cxn modelId="{EE1DA7FC-0A78-40A3-89C9-BA7875070AA2}" type="presOf" srcId="{B67FA8C6-EF38-4265-9651-B2AAE2CC1FF5}" destId="{592614C1-0519-4BA7-B400-25AB31BFE14F}" srcOrd="0" destOrd="0" presId="urn:microsoft.com/office/officeart/2008/layout/LinedList"/>
    <dgm:cxn modelId="{EA0FC05A-B092-4B25-B37E-614844B64F59}" type="presParOf" srcId="{ECC0F930-2631-422D-BDA1-F391DA17A938}" destId="{789E9B31-90D0-4D13-874E-1BC1422193BE}" srcOrd="0" destOrd="0" presId="urn:microsoft.com/office/officeart/2008/layout/LinedList"/>
    <dgm:cxn modelId="{4C296823-47AB-4A61-BF76-1DEBB975F200}" type="presParOf" srcId="{ECC0F930-2631-422D-BDA1-F391DA17A938}" destId="{C1A12E4E-B515-40D0-947C-1D58FF03B78D}" srcOrd="1" destOrd="0" presId="urn:microsoft.com/office/officeart/2008/layout/LinedList"/>
    <dgm:cxn modelId="{C4A60928-9A84-4DDE-B098-1124FA0079A4}" type="presParOf" srcId="{C1A12E4E-B515-40D0-947C-1D58FF03B78D}" destId="{7A28B4BB-7CF2-4951-8BAC-1CADAD517CAD}" srcOrd="0" destOrd="0" presId="urn:microsoft.com/office/officeart/2008/layout/LinedList"/>
    <dgm:cxn modelId="{FE40A6C5-8257-4C8F-9C0F-A82B3AE6F5C7}" type="presParOf" srcId="{C1A12E4E-B515-40D0-947C-1D58FF03B78D}" destId="{15925653-3E7F-4924-9435-A1D93FF6FA93}" srcOrd="1" destOrd="0" presId="urn:microsoft.com/office/officeart/2008/layout/LinedList"/>
    <dgm:cxn modelId="{1A00ED5A-1F76-4DE3-939B-8A60D42DB670}" type="presParOf" srcId="{ECC0F930-2631-422D-BDA1-F391DA17A938}" destId="{A7536D07-BE90-4752-8DCE-D736C4145D3F}" srcOrd="2" destOrd="0" presId="urn:microsoft.com/office/officeart/2008/layout/LinedList"/>
    <dgm:cxn modelId="{4B9BEFF7-BE70-4C5B-9B85-2CF4140C6AC6}" type="presParOf" srcId="{ECC0F930-2631-422D-BDA1-F391DA17A938}" destId="{10340D59-7544-4671-8D9F-46FA16BF1D18}" srcOrd="3" destOrd="0" presId="urn:microsoft.com/office/officeart/2008/layout/LinedList"/>
    <dgm:cxn modelId="{C2E86AAB-DF0A-487F-9AA3-8A33A2A1349F}" type="presParOf" srcId="{10340D59-7544-4671-8D9F-46FA16BF1D18}" destId="{592614C1-0519-4BA7-B400-25AB31BFE14F}" srcOrd="0" destOrd="0" presId="urn:microsoft.com/office/officeart/2008/layout/LinedList"/>
    <dgm:cxn modelId="{0912CC9A-B1DE-4AD8-83A9-EA4F0D25C15A}" type="presParOf" srcId="{10340D59-7544-4671-8D9F-46FA16BF1D18}" destId="{EB2E51A3-4786-4A02-BD72-6D6CDEBE0BF9}" srcOrd="1" destOrd="0" presId="urn:microsoft.com/office/officeart/2008/layout/LinedList"/>
    <dgm:cxn modelId="{5C644B9D-7696-4386-8C00-C1E6446C1407}" type="presParOf" srcId="{ECC0F930-2631-422D-BDA1-F391DA17A938}" destId="{606E6839-E901-426B-A3BE-9DA12080204F}" srcOrd="4" destOrd="0" presId="urn:microsoft.com/office/officeart/2008/layout/LinedList"/>
    <dgm:cxn modelId="{CF378328-2165-4948-ABC3-CDD10091A136}" type="presParOf" srcId="{ECC0F930-2631-422D-BDA1-F391DA17A938}" destId="{99152F5E-CCE8-4792-8E83-AD4159F4359B}" srcOrd="5" destOrd="0" presId="urn:microsoft.com/office/officeart/2008/layout/LinedList"/>
    <dgm:cxn modelId="{F0A04DAC-5B1F-401F-A2A2-7224F14EC22E}" type="presParOf" srcId="{99152F5E-CCE8-4792-8E83-AD4159F4359B}" destId="{A86D4B43-B0D2-4557-A401-86A4A6820B0A}" srcOrd="0" destOrd="0" presId="urn:microsoft.com/office/officeart/2008/layout/LinedList"/>
    <dgm:cxn modelId="{E1D20A6A-557D-452F-9401-E64BABDDC441}" type="presParOf" srcId="{99152F5E-CCE8-4792-8E83-AD4159F4359B}" destId="{9B64B681-CE76-4C19-B85C-575D810E44E1}" srcOrd="1" destOrd="0" presId="urn:microsoft.com/office/officeart/2008/layout/LinedList"/>
    <dgm:cxn modelId="{AE4906ED-AA15-4012-8A06-6C12A452AA57}" type="presParOf" srcId="{ECC0F930-2631-422D-BDA1-F391DA17A938}" destId="{993DEFD1-C947-4640-896A-46883E841F0C}" srcOrd="6" destOrd="0" presId="urn:microsoft.com/office/officeart/2008/layout/LinedList"/>
    <dgm:cxn modelId="{A0C3B170-76D1-4A5D-AE1B-2415AA512379}" type="presParOf" srcId="{ECC0F930-2631-422D-BDA1-F391DA17A938}" destId="{1E247222-E495-43BA-9E8C-7F1FC1B2F48B}" srcOrd="7" destOrd="0" presId="urn:microsoft.com/office/officeart/2008/layout/LinedList"/>
    <dgm:cxn modelId="{685C708B-2B36-470A-8FF7-CFB4344E943C}" type="presParOf" srcId="{1E247222-E495-43BA-9E8C-7F1FC1B2F48B}" destId="{82F91783-4EE6-4254-A9B4-DCF2857C8633}" srcOrd="0" destOrd="0" presId="urn:microsoft.com/office/officeart/2008/layout/LinedList"/>
    <dgm:cxn modelId="{EE139BE8-2285-4D68-9CA2-694BE897C4BA}" type="presParOf" srcId="{1E247222-E495-43BA-9E8C-7F1FC1B2F48B}" destId="{7B59DDF3-98E7-44E9-B1D7-245D201303B3}" srcOrd="1" destOrd="0" presId="urn:microsoft.com/office/officeart/2008/layout/LinedList"/>
    <dgm:cxn modelId="{9E43DEB1-8AC7-49E8-97BD-B6A46E6443AE}" type="presParOf" srcId="{ECC0F930-2631-422D-BDA1-F391DA17A938}" destId="{48F6BDBF-FF2B-42EA-BE35-C2DE00246D97}" srcOrd="8" destOrd="0" presId="urn:microsoft.com/office/officeart/2008/layout/LinedList"/>
    <dgm:cxn modelId="{804BD749-AEDA-47A3-A0FB-D766891B6FA0}" type="presParOf" srcId="{ECC0F930-2631-422D-BDA1-F391DA17A938}" destId="{9872D4E1-928B-4392-A704-F5D29670D632}" srcOrd="9" destOrd="0" presId="urn:microsoft.com/office/officeart/2008/layout/LinedList"/>
    <dgm:cxn modelId="{336993C7-C909-4E3C-9928-CA8E1A7A3454}" type="presParOf" srcId="{9872D4E1-928B-4392-A704-F5D29670D632}" destId="{A5306C05-6A7C-4033-BF95-A16E1D06F126}" srcOrd="0" destOrd="0" presId="urn:microsoft.com/office/officeart/2008/layout/LinedList"/>
    <dgm:cxn modelId="{51D26820-E11E-4998-92C7-9FC2E3FB619A}" type="presParOf" srcId="{9872D4E1-928B-4392-A704-F5D29670D632}" destId="{C30CA73B-8BE6-40CD-B404-45EAF860253A}" srcOrd="1" destOrd="0" presId="urn:microsoft.com/office/officeart/2008/layout/LinedList"/>
    <dgm:cxn modelId="{E3089775-7D6C-48AA-A1D0-5CCECD30F42D}" type="presParOf" srcId="{ECC0F930-2631-422D-BDA1-F391DA17A938}" destId="{B780C5AA-DFAC-4D05-8D24-4C39EC542BA9}" srcOrd="10" destOrd="0" presId="urn:microsoft.com/office/officeart/2008/layout/LinedList"/>
    <dgm:cxn modelId="{1B8DF69F-D654-421E-8A54-5C6E503C9A8C}" type="presParOf" srcId="{ECC0F930-2631-422D-BDA1-F391DA17A938}" destId="{F8856AF9-507D-4C1B-AE28-3EA228596E74}" srcOrd="11" destOrd="0" presId="urn:microsoft.com/office/officeart/2008/layout/LinedList"/>
    <dgm:cxn modelId="{E849127B-730F-4CB5-AF22-3D3CE61D70A1}" type="presParOf" srcId="{F8856AF9-507D-4C1B-AE28-3EA228596E74}" destId="{8FDB105B-7458-4661-8917-A1C280BFF9D6}" srcOrd="0" destOrd="0" presId="urn:microsoft.com/office/officeart/2008/layout/LinedList"/>
    <dgm:cxn modelId="{B22DA16D-0516-42F4-9BEF-83A395EBD226}" type="presParOf" srcId="{F8856AF9-507D-4C1B-AE28-3EA228596E74}" destId="{D272DD3C-0F0E-4270-9E05-E526DD7E83F6}" srcOrd="1" destOrd="0" presId="urn:microsoft.com/office/officeart/2008/layout/LinedList"/>
    <dgm:cxn modelId="{6309E74F-720A-48AF-B166-1E11C703FEAC}" type="presParOf" srcId="{ECC0F930-2631-422D-BDA1-F391DA17A938}" destId="{D9297786-1C57-423B-9938-9C61A4F6657E}" srcOrd="12" destOrd="0" presId="urn:microsoft.com/office/officeart/2008/layout/LinedList"/>
    <dgm:cxn modelId="{49575738-3893-4118-B63B-7474067F7BCD}" type="presParOf" srcId="{ECC0F930-2631-422D-BDA1-F391DA17A938}" destId="{0284C7F4-602B-4944-A248-B999A1D3A9FB}" srcOrd="13" destOrd="0" presId="urn:microsoft.com/office/officeart/2008/layout/LinedList"/>
    <dgm:cxn modelId="{F289D295-4737-4863-B65A-A8B4E3A7FF5F}" type="presParOf" srcId="{0284C7F4-602B-4944-A248-B999A1D3A9FB}" destId="{E66AE9A7-1DA0-4AC0-8754-727E63C79BE9}" srcOrd="0" destOrd="0" presId="urn:microsoft.com/office/officeart/2008/layout/LinedList"/>
    <dgm:cxn modelId="{A5786C98-FA57-41C1-A258-BA542C45C9DA}" type="presParOf" srcId="{0284C7F4-602B-4944-A248-B999A1D3A9FB}" destId="{B848A47F-0DFC-4159-B607-298AD59E5151}" srcOrd="1" destOrd="0" presId="urn:microsoft.com/office/officeart/2008/layout/LinedList"/>
    <dgm:cxn modelId="{72E0A447-1EDA-41A4-BF41-6B0EDACEE66C}" type="presParOf" srcId="{ECC0F930-2631-422D-BDA1-F391DA17A938}" destId="{CA3C4D0D-5214-4C23-85B3-1E3D2527C542}" srcOrd="14" destOrd="0" presId="urn:microsoft.com/office/officeart/2008/layout/LinedList"/>
    <dgm:cxn modelId="{65007FBB-F292-456D-93F3-1ABE12773FF3}" type="presParOf" srcId="{ECC0F930-2631-422D-BDA1-F391DA17A938}" destId="{9A67B0E5-CE80-4D58-9916-63C4AC906C26}" srcOrd="15" destOrd="0" presId="urn:microsoft.com/office/officeart/2008/layout/LinedList"/>
    <dgm:cxn modelId="{AF1BCA8D-56DE-42CB-9F0B-FE7247DCE556}" type="presParOf" srcId="{9A67B0E5-CE80-4D58-9916-63C4AC906C26}" destId="{597D5238-B000-4765-B2B9-7476E5BA9CC4}" srcOrd="0" destOrd="0" presId="urn:microsoft.com/office/officeart/2008/layout/LinedList"/>
    <dgm:cxn modelId="{687FA299-AB4D-42B3-8B61-8BD9B9B0C1B8}" type="presParOf" srcId="{9A67B0E5-CE80-4D58-9916-63C4AC906C26}" destId="{C15DCCEA-9966-4BC7-931B-604235E6D6F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44EBDB-F145-4C9D-8644-B5D1784CA0C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B659E67-FAEB-4CD3-A115-4D707EFC58FD}">
      <dgm:prSet/>
      <dgm:spPr/>
      <dgm:t>
        <a:bodyPr/>
        <a:lstStyle/>
        <a:p>
          <a:r>
            <a:rPr lang="en-US" b="1" i="0" baseline="0"/>
            <a:t>Definition:</a:t>
          </a:r>
          <a:r>
            <a:rPr lang="en-US" b="0" i="0" baseline="0"/>
            <a:t> acute-level care delivered at home with clinical oversight (NHS England, 2024)</a:t>
          </a:r>
          <a:endParaRPr lang="en-US"/>
        </a:p>
      </dgm:t>
    </dgm:pt>
    <dgm:pt modelId="{57BD1B40-DF07-4995-A8C5-0D965D38CE90}" type="parTrans" cxnId="{C1A27CBF-E7B4-4E0B-8C39-9EBCF6F540DF}">
      <dgm:prSet/>
      <dgm:spPr/>
      <dgm:t>
        <a:bodyPr/>
        <a:lstStyle/>
        <a:p>
          <a:endParaRPr lang="en-US"/>
        </a:p>
      </dgm:t>
    </dgm:pt>
    <dgm:pt modelId="{ED9C2F2A-FC10-496E-BF5A-F590ED4B80B8}" type="sibTrans" cxnId="{C1A27CBF-E7B4-4E0B-8C39-9EBCF6F540DF}">
      <dgm:prSet/>
      <dgm:spPr/>
      <dgm:t>
        <a:bodyPr/>
        <a:lstStyle/>
        <a:p>
          <a:endParaRPr lang="en-US"/>
        </a:p>
      </dgm:t>
    </dgm:pt>
    <dgm:pt modelId="{B1BC311C-D4A7-4A88-9827-AA5DF468059B}">
      <dgm:prSet/>
      <dgm:spPr/>
      <dgm:t>
        <a:bodyPr/>
        <a:lstStyle/>
        <a:p>
          <a:r>
            <a:rPr lang="en-US" b="1" i="0" baseline="0"/>
            <a:t>Core elements:</a:t>
          </a:r>
          <a:endParaRPr lang="en-US"/>
        </a:p>
      </dgm:t>
    </dgm:pt>
    <dgm:pt modelId="{621CE64B-F1E8-4EBC-8533-180FA5E12418}" type="parTrans" cxnId="{3041ACB0-E9EB-4A4C-972C-50A36758BC67}">
      <dgm:prSet/>
      <dgm:spPr/>
      <dgm:t>
        <a:bodyPr/>
        <a:lstStyle/>
        <a:p>
          <a:endParaRPr lang="en-US"/>
        </a:p>
      </dgm:t>
    </dgm:pt>
    <dgm:pt modelId="{44E33436-1DB1-49E8-A1D5-AD1F6BA84423}" type="sibTrans" cxnId="{3041ACB0-E9EB-4A4C-972C-50A36758BC67}">
      <dgm:prSet/>
      <dgm:spPr/>
      <dgm:t>
        <a:bodyPr/>
        <a:lstStyle/>
        <a:p>
          <a:endParaRPr lang="en-US"/>
        </a:p>
      </dgm:t>
    </dgm:pt>
    <dgm:pt modelId="{D756DC1B-2917-4FEE-BF4E-894B876C8F63}">
      <dgm:prSet/>
      <dgm:spPr/>
      <dgm:t>
        <a:bodyPr/>
        <a:lstStyle/>
        <a:p>
          <a:r>
            <a:rPr lang="en-US" b="0" i="0" baseline="0"/>
            <a:t>Remote monitoring (vitals + symptoms)</a:t>
          </a:r>
          <a:endParaRPr lang="en-US"/>
        </a:p>
      </dgm:t>
    </dgm:pt>
    <dgm:pt modelId="{4FD2CBBF-70E3-48CF-87B9-DBCEA424D2C0}" type="parTrans" cxnId="{B0C15A12-310C-434C-AE73-14E0BA07C6B4}">
      <dgm:prSet/>
      <dgm:spPr/>
      <dgm:t>
        <a:bodyPr/>
        <a:lstStyle/>
        <a:p>
          <a:endParaRPr lang="en-US"/>
        </a:p>
      </dgm:t>
    </dgm:pt>
    <dgm:pt modelId="{1D9F0EEB-47D9-458B-BCEA-F72DF57EF3EC}" type="sibTrans" cxnId="{B0C15A12-310C-434C-AE73-14E0BA07C6B4}">
      <dgm:prSet/>
      <dgm:spPr/>
      <dgm:t>
        <a:bodyPr/>
        <a:lstStyle/>
        <a:p>
          <a:endParaRPr lang="en-US"/>
        </a:p>
      </dgm:t>
    </dgm:pt>
    <dgm:pt modelId="{5FD0CD3A-F17A-4FB5-BDE5-3DC65C32680C}">
      <dgm:prSet/>
      <dgm:spPr/>
      <dgm:t>
        <a:bodyPr/>
        <a:lstStyle/>
        <a:p>
          <a:r>
            <a:rPr lang="en-US" b="0" i="0" baseline="0"/>
            <a:t>Planned phone/video clinical review</a:t>
          </a:r>
          <a:endParaRPr lang="en-US"/>
        </a:p>
      </dgm:t>
    </dgm:pt>
    <dgm:pt modelId="{C1C67DE3-BB96-41BF-8DCB-863DC0CA06F1}" type="parTrans" cxnId="{04A70905-4081-4906-BB80-38361717A5DE}">
      <dgm:prSet/>
      <dgm:spPr/>
      <dgm:t>
        <a:bodyPr/>
        <a:lstStyle/>
        <a:p>
          <a:endParaRPr lang="en-US"/>
        </a:p>
      </dgm:t>
    </dgm:pt>
    <dgm:pt modelId="{0D346CA6-1411-4F02-B559-6CC2466BB68C}" type="sibTrans" cxnId="{04A70905-4081-4906-BB80-38361717A5DE}">
      <dgm:prSet/>
      <dgm:spPr/>
      <dgm:t>
        <a:bodyPr/>
        <a:lstStyle/>
        <a:p>
          <a:endParaRPr lang="en-US"/>
        </a:p>
      </dgm:t>
    </dgm:pt>
    <dgm:pt modelId="{301AC38C-0742-4B06-8CC9-A5EC0D246A55}">
      <dgm:prSet/>
      <dgm:spPr/>
      <dgm:t>
        <a:bodyPr/>
        <a:lstStyle/>
        <a:p>
          <a:r>
            <a:rPr lang="en-US" b="0" i="0" baseline="0"/>
            <a:t>Home visits when needed</a:t>
          </a:r>
          <a:endParaRPr lang="en-US"/>
        </a:p>
      </dgm:t>
    </dgm:pt>
    <dgm:pt modelId="{C3711E5B-A1AB-490F-B0A3-BD426341B661}" type="parTrans" cxnId="{DA48D5F2-DC7D-4D64-BF9E-A178F9A01AED}">
      <dgm:prSet/>
      <dgm:spPr/>
      <dgm:t>
        <a:bodyPr/>
        <a:lstStyle/>
        <a:p>
          <a:endParaRPr lang="en-US"/>
        </a:p>
      </dgm:t>
    </dgm:pt>
    <dgm:pt modelId="{5136C5D0-679E-40EC-B175-A2E4CFB5C169}" type="sibTrans" cxnId="{DA48D5F2-DC7D-4D64-BF9E-A178F9A01AED}">
      <dgm:prSet/>
      <dgm:spPr/>
      <dgm:t>
        <a:bodyPr/>
        <a:lstStyle/>
        <a:p>
          <a:endParaRPr lang="en-US"/>
        </a:p>
      </dgm:t>
    </dgm:pt>
    <dgm:pt modelId="{E3CC51AF-CADD-4865-9385-454C650E11CE}">
      <dgm:prSet/>
      <dgm:spPr/>
      <dgm:t>
        <a:bodyPr/>
        <a:lstStyle/>
        <a:p>
          <a:r>
            <a:rPr lang="en-US" b="0" i="0" baseline="0"/>
            <a:t>Escalation routes to urgent review or hospital</a:t>
          </a:r>
          <a:endParaRPr lang="en-US"/>
        </a:p>
      </dgm:t>
    </dgm:pt>
    <dgm:pt modelId="{8D534F48-97DC-4975-9D23-D0CA439195B4}" type="parTrans" cxnId="{65E7CB7F-EA8C-4D85-AC6D-1736FE3BE127}">
      <dgm:prSet/>
      <dgm:spPr/>
      <dgm:t>
        <a:bodyPr/>
        <a:lstStyle/>
        <a:p>
          <a:endParaRPr lang="en-US"/>
        </a:p>
      </dgm:t>
    </dgm:pt>
    <dgm:pt modelId="{920D2E76-D881-4160-9471-445BC5BDF8F3}" type="sibTrans" cxnId="{65E7CB7F-EA8C-4D85-AC6D-1736FE3BE127}">
      <dgm:prSet/>
      <dgm:spPr/>
      <dgm:t>
        <a:bodyPr/>
        <a:lstStyle/>
        <a:p>
          <a:endParaRPr lang="en-US"/>
        </a:p>
      </dgm:t>
    </dgm:pt>
    <dgm:pt modelId="{FB19C651-D179-46EB-945C-F1BB7070155C}">
      <dgm:prSet/>
      <dgm:spPr/>
      <dgm:t>
        <a:bodyPr/>
        <a:lstStyle/>
        <a:p>
          <a:r>
            <a:rPr lang="en-US" b="1" i="0" baseline="0"/>
            <a:t>Not only video calls:</a:t>
          </a:r>
          <a:r>
            <a:rPr lang="en-US" b="0" i="0" baseline="0"/>
            <a:t> it is a designed service model with governance (NHS England, 2024)</a:t>
          </a:r>
          <a:endParaRPr lang="en-US"/>
        </a:p>
      </dgm:t>
    </dgm:pt>
    <dgm:pt modelId="{F9705B0A-B2A9-4482-98DB-13C4535902BB}" type="parTrans" cxnId="{C1AB46A3-BBFE-468E-A3A2-6B40CDA96F6C}">
      <dgm:prSet/>
      <dgm:spPr/>
      <dgm:t>
        <a:bodyPr/>
        <a:lstStyle/>
        <a:p>
          <a:endParaRPr lang="en-US"/>
        </a:p>
      </dgm:t>
    </dgm:pt>
    <dgm:pt modelId="{FF28B47B-EDF5-43DB-BDCD-F8F90FBCBA11}" type="sibTrans" cxnId="{C1AB46A3-BBFE-468E-A3A2-6B40CDA96F6C}">
      <dgm:prSet/>
      <dgm:spPr/>
      <dgm:t>
        <a:bodyPr/>
        <a:lstStyle/>
        <a:p>
          <a:endParaRPr lang="en-US"/>
        </a:p>
      </dgm:t>
    </dgm:pt>
    <dgm:pt modelId="{51EA89C0-F946-4590-844F-03A5D424BC47}" type="pres">
      <dgm:prSet presAssocID="{ED44EBDB-F145-4C9D-8644-B5D1784CA0C8}" presName="root" presStyleCnt="0">
        <dgm:presLayoutVars>
          <dgm:dir/>
          <dgm:resizeHandles val="exact"/>
        </dgm:presLayoutVars>
      </dgm:prSet>
      <dgm:spPr/>
    </dgm:pt>
    <dgm:pt modelId="{519109D9-AC22-423C-BF4F-CDC52B83BF21}" type="pres">
      <dgm:prSet presAssocID="{DB659E67-FAEB-4CD3-A115-4D707EFC58FD}" presName="compNode" presStyleCnt="0"/>
      <dgm:spPr/>
    </dgm:pt>
    <dgm:pt modelId="{49DF7ACC-53E8-4AB5-89F6-E7F1FEDAE1BF}" type="pres">
      <dgm:prSet presAssocID="{DB659E67-FAEB-4CD3-A115-4D707EFC58FD}" presName="bgRect" presStyleLbl="bgShp" presStyleIdx="0" presStyleCnt="7"/>
      <dgm:spPr/>
    </dgm:pt>
    <dgm:pt modelId="{2B3D26B3-1617-44FB-9A5B-561C7DBC6C43}" type="pres">
      <dgm:prSet presAssocID="{DB659E67-FAEB-4CD3-A115-4D707EFC58FD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7C5D7FD5-EB1A-4C33-9B37-D7F7C7D705F7}" type="pres">
      <dgm:prSet presAssocID="{DB659E67-FAEB-4CD3-A115-4D707EFC58FD}" presName="spaceRect" presStyleCnt="0"/>
      <dgm:spPr/>
    </dgm:pt>
    <dgm:pt modelId="{F49A653E-B9BC-4D0D-8EA2-A5645BA96E39}" type="pres">
      <dgm:prSet presAssocID="{DB659E67-FAEB-4CD3-A115-4D707EFC58FD}" presName="parTx" presStyleLbl="revTx" presStyleIdx="0" presStyleCnt="7">
        <dgm:presLayoutVars>
          <dgm:chMax val="0"/>
          <dgm:chPref val="0"/>
        </dgm:presLayoutVars>
      </dgm:prSet>
      <dgm:spPr/>
    </dgm:pt>
    <dgm:pt modelId="{E077694F-3EA8-4A02-B3F0-7ABDD511A7AE}" type="pres">
      <dgm:prSet presAssocID="{ED9C2F2A-FC10-496E-BF5A-F590ED4B80B8}" presName="sibTrans" presStyleCnt="0"/>
      <dgm:spPr/>
    </dgm:pt>
    <dgm:pt modelId="{D67B70BC-9614-448B-91AA-430DB4223B0C}" type="pres">
      <dgm:prSet presAssocID="{B1BC311C-D4A7-4A88-9827-AA5DF468059B}" presName="compNode" presStyleCnt="0"/>
      <dgm:spPr/>
    </dgm:pt>
    <dgm:pt modelId="{4E7CA204-F580-414B-AA5D-9C10758BFB2C}" type="pres">
      <dgm:prSet presAssocID="{B1BC311C-D4A7-4A88-9827-AA5DF468059B}" presName="bgRect" presStyleLbl="bgShp" presStyleIdx="1" presStyleCnt="7"/>
      <dgm:spPr/>
    </dgm:pt>
    <dgm:pt modelId="{4068E2FC-4578-47EF-82FF-AD37211B43AB}" type="pres">
      <dgm:prSet presAssocID="{B1BC311C-D4A7-4A88-9827-AA5DF468059B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52C41B56-E25E-4531-B034-7C7A9D9F3768}" type="pres">
      <dgm:prSet presAssocID="{B1BC311C-D4A7-4A88-9827-AA5DF468059B}" presName="spaceRect" presStyleCnt="0"/>
      <dgm:spPr/>
    </dgm:pt>
    <dgm:pt modelId="{072553C1-40E6-4172-A1E5-8621594F4E3D}" type="pres">
      <dgm:prSet presAssocID="{B1BC311C-D4A7-4A88-9827-AA5DF468059B}" presName="parTx" presStyleLbl="revTx" presStyleIdx="1" presStyleCnt="7">
        <dgm:presLayoutVars>
          <dgm:chMax val="0"/>
          <dgm:chPref val="0"/>
        </dgm:presLayoutVars>
      </dgm:prSet>
      <dgm:spPr/>
    </dgm:pt>
    <dgm:pt modelId="{6869E06C-B33C-4A84-8093-17C0983334A5}" type="pres">
      <dgm:prSet presAssocID="{44E33436-1DB1-49E8-A1D5-AD1F6BA84423}" presName="sibTrans" presStyleCnt="0"/>
      <dgm:spPr/>
    </dgm:pt>
    <dgm:pt modelId="{71BF6274-58E6-49C2-8A90-E55B2819EA61}" type="pres">
      <dgm:prSet presAssocID="{D756DC1B-2917-4FEE-BF4E-894B876C8F63}" presName="compNode" presStyleCnt="0"/>
      <dgm:spPr/>
    </dgm:pt>
    <dgm:pt modelId="{B49A986D-638B-4FDF-8590-C5F89D151234}" type="pres">
      <dgm:prSet presAssocID="{D756DC1B-2917-4FEE-BF4E-894B876C8F63}" presName="bgRect" presStyleLbl="bgShp" presStyleIdx="2" presStyleCnt="7"/>
      <dgm:spPr/>
    </dgm:pt>
    <dgm:pt modelId="{846FEC42-17EE-469F-A257-A80A9FA94CB8}" type="pres">
      <dgm:prSet presAssocID="{D756DC1B-2917-4FEE-BF4E-894B876C8F63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3056475E-82A8-45D0-8F7E-B228FC1D3FF2}" type="pres">
      <dgm:prSet presAssocID="{D756DC1B-2917-4FEE-BF4E-894B876C8F63}" presName="spaceRect" presStyleCnt="0"/>
      <dgm:spPr/>
    </dgm:pt>
    <dgm:pt modelId="{9FD244FD-CA5B-444E-83B3-7CCC7A8E01B8}" type="pres">
      <dgm:prSet presAssocID="{D756DC1B-2917-4FEE-BF4E-894B876C8F63}" presName="parTx" presStyleLbl="revTx" presStyleIdx="2" presStyleCnt="7">
        <dgm:presLayoutVars>
          <dgm:chMax val="0"/>
          <dgm:chPref val="0"/>
        </dgm:presLayoutVars>
      </dgm:prSet>
      <dgm:spPr/>
    </dgm:pt>
    <dgm:pt modelId="{F01194B3-8467-4211-9A90-2934D96F80BE}" type="pres">
      <dgm:prSet presAssocID="{1D9F0EEB-47D9-458B-BCEA-F72DF57EF3EC}" presName="sibTrans" presStyleCnt="0"/>
      <dgm:spPr/>
    </dgm:pt>
    <dgm:pt modelId="{C26C08A6-D733-4119-9E2C-88DF6A07575D}" type="pres">
      <dgm:prSet presAssocID="{5FD0CD3A-F17A-4FB5-BDE5-3DC65C32680C}" presName="compNode" presStyleCnt="0"/>
      <dgm:spPr/>
    </dgm:pt>
    <dgm:pt modelId="{EA9E7E4B-73FC-4F41-A2A7-52E083011CD2}" type="pres">
      <dgm:prSet presAssocID="{5FD0CD3A-F17A-4FB5-BDE5-3DC65C32680C}" presName="bgRect" presStyleLbl="bgShp" presStyleIdx="3" presStyleCnt="7"/>
      <dgm:spPr/>
    </dgm:pt>
    <dgm:pt modelId="{B34B5D2F-6BB9-42B5-8E60-801BBC92640F}" type="pres">
      <dgm:prSet presAssocID="{5FD0CD3A-F17A-4FB5-BDE5-3DC65C32680C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4F0F94A8-EA43-47DC-8885-CFDACD4C859D}" type="pres">
      <dgm:prSet presAssocID="{5FD0CD3A-F17A-4FB5-BDE5-3DC65C32680C}" presName="spaceRect" presStyleCnt="0"/>
      <dgm:spPr/>
    </dgm:pt>
    <dgm:pt modelId="{FAD23D51-5CFF-46DB-A354-025C739E2F5F}" type="pres">
      <dgm:prSet presAssocID="{5FD0CD3A-F17A-4FB5-BDE5-3DC65C32680C}" presName="parTx" presStyleLbl="revTx" presStyleIdx="3" presStyleCnt="7">
        <dgm:presLayoutVars>
          <dgm:chMax val="0"/>
          <dgm:chPref val="0"/>
        </dgm:presLayoutVars>
      </dgm:prSet>
      <dgm:spPr/>
    </dgm:pt>
    <dgm:pt modelId="{FB6FA3CB-6DDF-42E7-AF67-3C86E609AEE7}" type="pres">
      <dgm:prSet presAssocID="{0D346CA6-1411-4F02-B559-6CC2466BB68C}" presName="sibTrans" presStyleCnt="0"/>
      <dgm:spPr/>
    </dgm:pt>
    <dgm:pt modelId="{7E733BE7-5A91-44C2-8729-02E7026B1DDC}" type="pres">
      <dgm:prSet presAssocID="{301AC38C-0742-4B06-8CC9-A5EC0D246A55}" presName="compNode" presStyleCnt="0"/>
      <dgm:spPr/>
    </dgm:pt>
    <dgm:pt modelId="{77592524-00CD-4926-B4CC-8487B3A1B5D1}" type="pres">
      <dgm:prSet presAssocID="{301AC38C-0742-4B06-8CC9-A5EC0D246A55}" presName="bgRect" presStyleLbl="bgShp" presStyleIdx="4" presStyleCnt="7"/>
      <dgm:spPr/>
    </dgm:pt>
    <dgm:pt modelId="{D11C1352-E589-4E2E-92EA-C19B067C2B9F}" type="pres">
      <dgm:prSet presAssocID="{301AC38C-0742-4B06-8CC9-A5EC0D246A55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C23929C6-701B-428B-BE3F-3349220731D2}" type="pres">
      <dgm:prSet presAssocID="{301AC38C-0742-4B06-8CC9-A5EC0D246A55}" presName="spaceRect" presStyleCnt="0"/>
      <dgm:spPr/>
    </dgm:pt>
    <dgm:pt modelId="{B53D66DC-2FC9-47D6-9187-99C9A89E1A22}" type="pres">
      <dgm:prSet presAssocID="{301AC38C-0742-4B06-8CC9-A5EC0D246A55}" presName="parTx" presStyleLbl="revTx" presStyleIdx="4" presStyleCnt="7">
        <dgm:presLayoutVars>
          <dgm:chMax val="0"/>
          <dgm:chPref val="0"/>
        </dgm:presLayoutVars>
      </dgm:prSet>
      <dgm:spPr/>
    </dgm:pt>
    <dgm:pt modelId="{AABF9AD7-D449-4ACE-94DC-E2E42507D5B4}" type="pres">
      <dgm:prSet presAssocID="{5136C5D0-679E-40EC-B175-A2E4CFB5C169}" presName="sibTrans" presStyleCnt="0"/>
      <dgm:spPr/>
    </dgm:pt>
    <dgm:pt modelId="{B4B029AA-2993-48BE-8033-0C2976F4637F}" type="pres">
      <dgm:prSet presAssocID="{E3CC51AF-CADD-4865-9385-454C650E11CE}" presName="compNode" presStyleCnt="0"/>
      <dgm:spPr/>
    </dgm:pt>
    <dgm:pt modelId="{5C783C78-20EE-424C-98BA-96796E82FD90}" type="pres">
      <dgm:prSet presAssocID="{E3CC51AF-CADD-4865-9385-454C650E11CE}" presName="bgRect" presStyleLbl="bgShp" presStyleIdx="5" presStyleCnt="7"/>
      <dgm:spPr/>
    </dgm:pt>
    <dgm:pt modelId="{DDF35130-3C37-4AA3-AE8E-717688670153}" type="pres">
      <dgm:prSet presAssocID="{E3CC51AF-CADD-4865-9385-454C650E11CE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82B1873D-8E15-4A81-B270-03C6BB01BD9E}" type="pres">
      <dgm:prSet presAssocID="{E3CC51AF-CADD-4865-9385-454C650E11CE}" presName="spaceRect" presStyleCnt="0"/>
      <dgm:spPr/>
    </dgm:pt>
    <dgm:pt modelId="{2FEE2A43-429E-49B1-83D4-8AF4B92B1B6C}" type="pres">
      <dgm:prSet presAssocID="{E3CC51AF-CADD-4865-9385-454C650E11CE}" presName="parTx" presStyleLbl="revTx" presStyleIdx="5" presStyleCnt="7">
        <dgm:presLayoutVars>
          <dgm:chMax val="0"/>
          <dgm:chPref val="0"/>
        </dgm:presLayoutVars>
      </dgm:prSet>
      <dgm:spPr/>
    </dgm:pt>
    <dgm:pt modelId="{B75D18E7-4718-419A-A00D-8E3047EB4AFF}" type="pres">
      <dgm:prSet presAssocID="{920D2E76-D881-4160-9471-445BC5BDF8F3}" presName="sibTrans" presStyleCnt="0"/>
      <dgm:spPr/>
    </dgm:pt>
    <dgm:pt modelId="{90B90840-5820-42DF-8A83-AED082C02BAC}" type="pres">
      <dgm:prSet presAssocID="{FB19C651-D179-46EB-945C-F1BB7070155C}" presName="compNode" presStyleCnt="0"/>
      <dgm:spPr/>
    </dgm:pt>
    <dgm:pt modelId="{4AE547B4-0AE6-42D4-9469-AC2178C98FDA}" type="pres">
      <dgm:prSet presAssocID="{FB19C651-D179-46EB-945C-F1BB7070155C}" presName="bgRect" presStyleLbl="bgShp" presStyleIdx="6" presStyleCnt="7"/>
      <dgm:spPr/>
    </dgm:pt>
    <dgm:pt modelId="{9B3B7CF4-00CD-4098-AE4C-3A23274D0472}" type="pres">
      <dgm:prSet presAssocID="{FB19C651-D179-46EB-945C-F1BB7070155C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aker Phone"/>
        </a:ext>
      </dgm:extLst>
    </dgm:pt>
    <dgm:pt modelId="{61565747-64FE-4B3C-B7BE-7EA545143FB4}" type="pres">
      <dgm:prSet presAssocID="{FB19C651-D179-46EB-945C-F1BB7070155C}" presName="spaceRect" presStyleCnt="0"/>
      <dgm:spPr/>
    </dgm:pt>
    <dgm:pt modelId="{9BD1D3D1-D736-4CD7-91BD-8212D7FF68A9}" type="pres">
      <dgm:prSet presAssocID="{FB19C651-D179-46EB-945C-F1BB7070155C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04A70905-4081-4906-BB80-38361717A5DE}" srcId="{ED44EBDB-F145-4C9D-8644-B5D1784CA0C8}" destId="{5FD0CD3A-F17A-4FB5-BDE5-3DC65C32680C}" srcOrd="3" destOrd="0" parTransId="{C1C67DE3-BB96-41BF-8DCB-863DC0CA06F1}" sibTransId="{0D346CA6-1411-4F02-B559-6CC2466BB68C}"/>
    <dgm:cxn modelId="{B0C15A12-310C-434C-AE73-14E0BA07C6B4}" srcId="{ED44EBDB-F145-4C9D-8644-B5D1784CA0C8}" destId="{D756DC1B-2917-4FEE-BF4E-894B876C8F63}" srcOrd="2" destOrd="0" parTransId="{4FD2CBBF-70E3-48CF-87B9-DBCEA424D2C0}" sibTransId="{1D9F0EEB-47D9-458B-BCEA-F72DF57EF3EC}"/>
    <dgm:cxn modelId="{2204B613-5EF0-4FBE-9A7E-6F1EE5F17A46}" type="presOf" srcId="{5FD0CD3A-F17A-4FB5-BDE5-3DC65C32680C}" destId="{FAD23D51-5CFF-46DB-A354-025C739E2F5F}" srcOrd="0" destOrd="0" presId="urn:microsoft.com/office/officeart/2018/2/layout/IconVerticalSolidList"/>
    <dgm:cxn modelId="{3180CC32-825D-41C0-A90D-1A756219879F}" type="presOf" srcId="{301AC38C-0742-4B06-8CC9-A5EC0D246A55}" destId="{B53D66DC-2FC9-47D6-9187-99C9A89E1A22}" srcOrd="0" destOrd="0" presId="urn:microsoft.com/office/officeart/2018/2/layout/IconVerticalSolidList"/>
    <dgm:cxn modelId="{E5207B5F-849E-428F-8122-0C19969EA4DB}" type="presOf" srcId="{FB19C651-D179-46EB-945C-F1BB7070155C}" destId="{9BD1D3D1-D736-4CD7-91BD-8212D7FF68A9}" srcOrd="0" destOrd="0" presId="urn:microsoft.com/office/officeart/2018/2/layout/IconVerticalSolidList"/>
    <dgm:cxn modelId="{0AB23B63-7206-4FC1-83D0-97B7DD788196}" type="presOf" srcId="{ED44EBDB-F145-4C9D-8644-B5D1784CA0C8}" destId="{51EA89C0-F946-4590-844F-03A5D424BC47}" srcOrd="0" destOrd="0" presId="urn:microsoft.com/office/officeart/2018/2/layout/IconVerticalSolidList"/>
    <dgm:cxn modelId="{CE6C8B73-7B6A-4633-A8EA-3F487C0BB515}" type="presOf" srcId="{B1BC311C-D4A7-4A88-9827-AA5DF468059B}" destId="{072553C1-40E6-4172-A1E5-8621594F4E3D}" srcOrd="0" destOrd="0" presId="urn:microsoft.com/office/officeart/2018/2/layout/IconVerticalSolidList"/>
    <dgm:cxn modelId="{65E7CB7F-EA8C-4D85-AC6D-1736FE3BE127}" srcId="{ED44EBDB-F145-4C9D-8644-B5D1784CA0C8}" destId="{E3CC51AF-CADD-4865-9385-454C650E11CE}" srcOrd="5" destOrd="0" parTransId="{8D534F48-97DC-4975-9D23-D0CA439195B4}" sibTransId="{920D2E76-D881-4160-9471-445BC5BDF8F3}"/>
    <dgm:cxn modelId="{C1AB46A3-BBFE-468E-A3A2-6B40CDA96F6C}" srcId="{ED44EBDB-F145-4C9D-8644-B5D1784CA0C8}" destId="{FB19C651-D179-46EB-945C-F1BB7070155C}" srcOrd="6" destOrd="0" parTransId="{F9705B0A-B2A9-4482-98DB-13C4535902BB}" sibTransId="{FF28B47B-EDF5-43DB-BDCD-F8F90FBCBA11}"/>
    <dgm:cxn modelId="{3041ACB0-E9EB-4A4C-972C-50A36758BC67}" srcId="{ED44EBDB-F145-4C9D-8644-B5D1784CA0C8}" destId="{B1BC311C-D4A7-4A88-9827-AA5DF468059B}" srcOrd="1" destOrd="0" parTransId="{621CE64B-F1E8-4EBC-8533-180FA5E12418}" sibTransId="{44E33436-1DB1-49E8-A1D5-AD1F6BA84423}"/>
    <dgm:cxn modelId="{C1A27CBF-E7B4-4E0B-8C39-9EBCF6F540DF}" srcId="{ED44EBDB-F145-4C9D-8644-B5D1784CA0C8}" destId="{DB659E67-FAEB-4CD3-A115-4D707EFC58FD}" srcOrd="0" destOrd="0" parTransId="{57BD1B40-DF07-4995-A8C5-0D965D38CE90}" sibTransId="{ED9C2F2A-FC10-496E-BF5A-F590ED4B80B8}"/>
    <dgm:cxn modelId="{FE4542C6-0B8F-44E4-BA89-0BEF2E6C3825}" type="presOf" srcId="{E3CC51AF-CADD-4865-9385-454C650E11CE}" destId="{2FEE2A43-429E-49B1-83D4-8AF4B92B1B6C}" srcOrd="0" destOrd="0" presId="urn:microsoft.com/office/officeart/2018/2/layout/IconVerticalSolidList"/>
    <dgm:cxn modelId="{58A5C3EE-3FFB-4CB1-A15B-B4E649BCFF7A}" type="presOf" srcId="{D756DC1B-2917-4FEE-BF4E-894B876C8F63}" destId="{9FD244FD-CA5B-444E-83B3-7CCC7A8E01B8}" srcOrd="0" destOrd="0" presId="urn:microsoft.com/office/officeart/2018/2/layout/IconVerticalSolidList"/>
    <dgm:cxn modelId="{AE3CDFEE-6CA9-4A13-8074-371F073774C7}" type="presOf" srcId="{DB659E67-FAEB-4CD3-A115-4D707EFC58FD}" destId="{F49A653E-B9BC-4D0D-8EA2-A5645BA96E39}" srcOrd="0" destOrd="0" presId="urn:microsoft.com/office/officeart/2018/2/layout/IconVerticalSolidList"/>
    <dgm:cxn modelId="{DA48D5F2-DC7D-4D64-BF9E-A178F9A01AED}" srcId="{ED44EBDB-F145-4C9D-8644-B5D1784CA0C8}" destId="{301AC38C-0742-4B06-8CC9-A5EC0D246A55}" srcOrd="4" destOrd="0" parTransId="{C3711E5B-A1AB-490F-B0A3-BD426341B661}" sibTransId="{5136C5D0-679E-40EC-B175-A2E4CFB5C169}"/>
    <dgm:cxn modelId="{C0A60D5D-C172-4F53-AF9E-B20B8751452D}" type="presParOf" srcId="{51EA89C0-F946-4590-844F-03A5D424BC47}" destId="{519109D9-AC22-423C-BF4F-CDC52B83BF21}" srcOrd="0" destOrd="0" presId="urn:microsoft.com/office/officeart/2018/2/layout/IconVerticalSolidList"/>
    <dgm:cxn modelId="{B4ED52C2-8F4B-4194-9A00-B9BE73075E51}" type="presParOf" srcId="{519109D9-AC22-423C-BF4F-CDC52B83BF21}" destId="{49DF7ACC-53E8-4AB5-89F6-E7F1FEDAE1BF}" srcOrd="0" destOrd="0" presId="urn:microsoft.com/office/officeart/2018/2/layout/IconVerticalSolidList"/>
    <dgm:cxn modelId="{CFA60D41-6038-4E7A-BC1C-E18EA6CE2557}" type="presParOf" srcId="{519109D9-AC22-423C-BF4F-CDC52B83BF21}" destId="{2B3D26B3-1617-44FB-9A5B-561C7DBC6C43}" srcOrd="1" destOrd="0" presId="urn:microsoft.com/office/officeart/2018/2/layout/IconVerticalSolidList"/>
    <dgm:cxn modelId="{CB6E4144-25EE-49EA-8C7E-684478DCDDCA}" type="presParOf" srcId="{519109D9-AC22-423C-BF4F-CDC52B83BF21}" destId="{7C5D7FD5-EB1A-4C33-9B37-D7F7C7D705F7}" srcOrd="2" destOrd="0" presId="urn:microsoft.com/office/officeart/2018/2/layout/IconVerticalSolidList"/>
    <dgm:cxn modelId="{F6CD62EE-46C5-43BB-A17D-ACCD1D2EDFCD}" type="presParOf" srcId="{519109D9-AC22-423C-BF4F-CDC52B83BF21}" destId="{F49A653E-B9BC-4D0D-8EA2-A5645BA96E39}" srcOrd="3" destOrd="0" presId="urn:microsoft.com/office/officeart/2018/2/layout/IconVerticalSolidList"/>
    <dgm:cxn modelId="{17D5FE1E-BDCD-4CC1-AEEB-6F81CA1A0E7D}" type="presParOf" srcId="{51EA89C0-F946-4590-844F-03A5D424BC47}" destId="{E077694F-3EA8-4A02-B3F0-7ABDD511A7AE}" srcOrd="1" destOrd="0" presId="urn:microsoft.com/office/officeart/2018/2/layout/IconVerticalSolidList"/>
    <dgm:cxn modelId="{B9488694-6296-4A7D-9EFA-CDB624BA1195}" type="presParOf" srcId="{51EA89C0-F946-4590-844F-03A5D424BC47}" destId="{D67B70BC-9614-448B-91AA-430DB4223B0C}" srcOrd="2" destOrd="0" presId="urn:microsoft.com/office/officeart/2018/2/layout/IconVerticalSolidList"/>
    <dgm:cxn modelId="{0874F2C4-61E6-48C8-832F-807EB5E8CBB9}" type="presParOf" srcId="{D67B70BC-9614-448B-91AA-430DB4223B0C}" destId="{4E7CA204-F580-414B-AA5D-9C10758BFB2C}" srcOrd="0" destOrd="0" presId="urn:microsoft.com/office/officeart/2018/2/layout/IconVerticalSolidList"/>
    <dgm:cxn modelId="{B6D6F7BB-B230-4B9A-BF9F-D1011B197B57}" type="presParOf" srcId="{D67B70BC-9614-448B-91AA-430DB4223B0C}" destId="{4068E2FC-4578-47EF-82FF-AD37211B43AB}" srcOrd="1" destOrd="0" presId="urn:microsoft.com/office/officeart/2018/2/layout/IconVerticalSolidList"/>
    <dgm:cxn modelId="{4CB226D9-71AE-41EC-A157-D052334BFA2F}" type="presParOf" srcId="{D67B70BC-9614-448B-91AA-430DB4223B0C}" destId="{52C41B56-E25E-4531-B034-7C7A9D9F3768}" srcOrd="2" destOrd="0" presId="urn:microsoft.com/office/officeart/2018/2/layout/IconVerticalSolidList"/>
    <dgm:cxn modelId="{952DE94C-8393-48CC-A88E-B20B6A86DD34}" type="presParOf" srcId="{D67B70BC-9614-448B-91AA-430DB4223B0C}" destId="{072553C1-40E6-4172-A1E5-8621594F4E3D}" srcOrd="3" destOrd="0" presId="urn:microsoft.com/office/officeart/2018/2/layout/IconVerticalSolidList"/>
    <dgm:cxn modelId="{A2C9D723-7D37-481A-BF73-0DC300850C2A}" type="presParOf" srcId="{51EA89C0-F946-4590-844F-03A5D424BC47}" destId="{6869E06C-B33C-4A84-8093-17C0983334A5}" srcOrd="3" destOrd="0" presId="urn:microsoft.com/office/officeart/2018/2/layout/IconVerticalSolidList"/>
    <dgm:cxn modelId="{A4AB708E-8698-4E10-B13B-EB535DDAFA5E}" type="presParOf" srcId="{51EA89C0-F946-4590-844F-03A5D424BC47}" destId="{71BF6274-58E6-49C2-8A90-E55B2819EA61}" srcOrd="4" destOrd="0" presId="urn:microsoft.com/office/officeart/2018/2/layout/IconVerticalSolidList"/>
    <dgm:cxn modelId="{E15B32FE-B4EA-4BB2-9E29-05587769781C}" type="presParOf" srcId="{71BF6274-58E6-49C2-8A90-E55B2819EA61}" destId="{B49A986D-638B-4FDF-8590-C5F89D151234}" srcOrd="0" destOrd="0" presId="urn:microsoft.com/office/officeart/2018/2/layout/IconVerticalSolidList"/>
    <dgm:cxn modelId="{314BFD35-82F8-4F77-9C37-F563879EC017}" type="presParOf" srcId="{71BF6274-58E6-49C2-8A90-E55B2819EA61}" destId="{846FEC42-17EE-469F-A257-A80A9FA94CB8}" srcOrd="1" destOrd="0" presId="urn:microsoft.com/office/officeart/2018/2/layout/IconVerticalSolidList"/>
    <dgm:cxn modelId="{90AFAE7F-A00D-47C6-838F-56F9AAE3D498}" type="presParOf" srcId="{71BF6274-58E6-49C2-8A90-E55B2819EA61}" destId="{3056475E-82A8-45D0-8F7E-B228FC1D3FF2}" srcOrd="2" destOrd="0" presId="urn:microsoft.com/office/officeart/2018/2/layout/IconVerticalSolidList"/>
    <dgm:cxn modelId="{FDA57C6C-EABA-43AA-97BD-BDE2D80303D3}" type="presParOf" srcId="{71BF6274-58E6-49C2-8A90-E55B2819EA61}" destId="{9FD244FD-CA5B-444E-83B3-7CCC7A8E01B8}" srcOrd="3" destOrd="0" presId="urn:microsoft.com/office/officeart/2018/2/layout/IconVerticalSolidList"/>
    <dgm:cxn modelId="{4C50B49F-D1C6-4CFC-B7BE-CF24A5342061}" type="presParOf" srcId="{51EA89C0-F946-4590-844F-03A5D424BC47}" destId="{F01194B3-8467-4211-9A90-2934D96F80BE}" srcOrd="5" destOrd="0" presId="urn:microsoft.com/office/officeart/2018/2/layout/IconVerticalSolidList"/>
    <dgm:cxn modelId="{FAE69015-C6B2-4B74-B106-2F4C0A593568}" type="presParOf" srcId="{51EA89C0-F946-4590-844F-03A5D424BC47}" destId="{C26C08A6-D733-4119-9E2C-88DF6A07575D}" srcOrd="6" destOrd="0" presId="urn:microsoft.com/office/officeart/2018/2/layout/IconVerticalSolidList"/>
    <dgm:cxn modelId="{D4F563EA-F248-40EE-8E9A-375D833E689E}" type="presParOf" srcId="{C26C08A6-D733-4119-9E2C-88DF6A07575D}" destId="{EA9E7E4B-73FC-4F41-A2A7-52E083011CD2}" srcOrd="0" destOrd="0" presId="urn:microsoft.com/office/officeart/2018/2/layout/IconVerticalSolidList"/>
    <dgm:cxn modelId="{048D5991-935C-483E-95A9-7D30745E6AD7}" type="presParOf" srcId="{C26C08A6-D733-4119-9E2C-88DF6A07575D}" destId="{B34B5D2F-6BB9-42B5-8E60-801BBC92640F}" srcOrd="1" destOrd="0" presId="urn:microsoft.com/office/officeart/2018/2/layout/IconVerticalSolidList"/>
    <dgm:cxn modelId="{3A429FAF-9AAD-4C15-AC35-90CB12E90CA9}" type="presParOf" srcId="{C26C08A6-D733-4119-9E2C-88DF6A07575D}" destId="{4F0F94A8-EA43-47DC-8885-CFDACD4C859D}" srcOrd="2" destOrd="0" presId="urn:microsoft.com/office/officeart/2018/2/layout/IconVerticalSolidList"/>
    <dgm:cxn modelId="{85D1837C-4BB5-4A5A-A954-D39B2F1397CD}" type="presParOf" srcId="{C26C08A6-D733-4119-9E2C-88DF6A07575D}" destId="{FAD23D51-5CFF-46DB-A354-025C739E2F5F}" srcOrd="3" destOrd="0" presId="urn:microsoft.com/office/officeart/2018/2/layout/IconVerticalSolidList"/>
    <dgm:cxn modelId="{50838079-E1A8-428E-945E-2EBF6A9847D2}" type="presParOf" srcId="{51EA89C0-F946-4590-844F-03A5D424BC47}" destId="{FB6FA3CB-6DDF-42E7-AF67-3C86E609AEE7}" srcOrd="7" destOrd="0" presId="urn:microsoft.com/office/officeart/2018/2/layout/IconVerticalSolidList"/>
    <dgm:cxn modelId="{8074B107-4D17-4828-8FE8-163A69D20A24}" type="presParOf" srcId="{51EA89C0-F946-4590-844F-03A5D424BC47}" destId="{7E733BE7-5A91-44C2-8729-02E7026B1DDC}" srcOrd="8" destOrd="0" presId="urn:microsoft.com/office/officeart/2018/2/layout/IconVerticalSolidList"/>
    <dgm:cxn modelId="{8D58F800-CA76-4DFC-8179-93BD81023B94}" type="presParOf" srcId="{7E733BE7-5A91-44C2-8729-02E7026B1DDC}" destId="{77592524-00CD-4926-B4CC-8487B3A1B5D1}" srcOrd="0" destOrd="0" presId="urn:microsoft.com/office/officeart/2018/2/layout/IconVerticalSolidList"/>
    <dgm:cxn modelId="{B7A9B7F5-132C-4BC4-9629-CCB0E3F17D8D}" type="presParOf" srcId="{7E733BE7-5A91-44C2-8729-02E7026B1DDC}" destId="{D11C1352-E589-4E2E-92EA-C19B067C2B9F}" srcOrd="1" destOrd="0" presId="urn:microsoft.com/office/officeart/2018/2/layout/IconVerticalSolidList"/>
    <dgm:cxn modelId="{1C90B90F-617C-41EB-824B-3A4B3AD7011A}" type="presParOf" srcId="{7E733BE7-5A91-44C2-8729-02E7026B1DDC}" destId="{C23929C6-701B-428B-BE3F-3349220731D2}" srcOrd="2" destOrd="0" presId="urn:microsoft.com/office/officeart/2018/2/layout/IconVerticalSolidList"/>
    <dgm:cxn modelId="{B70B2266-6A74-4D66-9B38-B7EBE90534E9}" type="presParOf" srcId="{7E733BE7-5A91-44C2-8729-02E7026B1DDC}" destId="{B53D66DC-2FC9-47D6-9187-99C9A89E1A22}" srcOrd="3" destOrd="0" presId="urn:microsoft.com/office/officeart/2018/2/layout/IconVerticalSolidList"/>
    <dgm:cxn modelId="{16BF2DEF-782A-4A82-A2E5-FDA2A33D46B1}" type="presParOf" srcId="{51EA89C0-F946-4590-844F-03A5D424BC47}" destId="{AABF9AD7-D449-4ACE-94DC-E2E42507D5B4}" srcOrd="9" destOrd="0" presId="urn:microsoft.com/office/officeart/2018/2/layout/IconVerticalSolidList"/>
    <dgm:cxn modelId="{D94AC3FE-1EFC-4CD9-939E-6425DFF359EA}" type="presParOf" srcId="{51EA89C0-F946-4590-844F-03A5D424BC47}" destId="{B4B029AA-2993-48BE-8033-0C2976F4637F}" srcOrd="10" destOrd="0" presId="urn:microsoft.com/office/officeart/2018/2/layout/IconVerticalSolidList"/>
    <dgm:cxn modelId="{4A0B9B02-DEA8-4185-B36A-58A8B75FC10C}" type="presParOf" srcId="{B4B029AA-2993-48BE-8033-0C2976F4637F}" destId="{5C783C78-20EE-424C-98BA-96796E82FD90}" srcOrd="0" destOrd="0" presId="urn:microsoft.com/office/officeart/2018/2/layout/IconVerticalSolidList"/>
    <dgm:cxn modelId="{A4B102F3-B295-418F-A4B2-000CADE01748}" type="presParOf" srcId="{B4B029AA-2993-48BE-8033-0C2976F4637F}" destId="{DDF35130-3C37-4AA3-AE8E-717688670153}" srcOrd="1" destOrd="0" presId="urn:microsoft.com/office/officeart/2018/2/layout/IconVerticalSolidList"/>
    <dgm:cxn modelId="{EFA518B4-BC3B-4D94-9CEC-093709A17B6C}" type="presParOf" srcId="{B4B029AA-2993-48BE-8033-0C2976F4637F}" destId="{82B1873D-8E15-4A81-B270-03C6BB01BD9E}" srcOrd="2" destOrd="0" presId="urn:microsoft.com/office/officeart/2018/2/layout/IconVerticalSolidList"/>
    <dgm:cxn modelId="{D482189A-5042-4A16-AD81-D3A7ACF70F93}" type="presParOf" srcId="{B4B029AA-2993-48BE-8033-0C2976F4637F}" destId="{2FEE2A43-429E-49B1-83D4-8AF4B92B1B6C}" srcOrd="3" destOrd="0" presId="urn:microsoft.com/office/officeart/2018/2/layout/IconVerticalSolidList"/>
    <dgm:cxn modelId="{7EFE54BB-7130-447D-874A-AAE2B54D356E}" type="presParOf" srcId="{51EA89C0-F946-4590-844F-03A5D424BC47}" destId="{B75D18E7-4718-419A-A00D-8E3047EB4AFF}" srcOrd="11" destOrd="0" presId="urn:microsoft.com/office/officeart/2018/2/layout/IconVerticalSolidList"/>
    <dgm:cxn modelId="{915292F3-13B7-45D9-AD38-86A219C33D42}" type="presParOf" srcId="{51EA89C0-F946-4590-844F-03A5D424BC47}" destId="{90B90840-5820-42DF-8A83-AED082C02BAC}" srcOrd="12" destOrd="0" presId="urn:microsoft.com/office/officeart/2018/2/layout/IconVerticalSolidList"/>
    <dgm:cxn modelId="{4EC1EAC7-C609-494B-A1C8-F9B32975C5F4}" type="presParOf" srcId="{90B90840-5820-42DF-8A83-AED082C02BAC}" destId="{4AE547B4-0AE6-42D4-9469-AC2178C98FDA}" srcOrd="0" destOrd="0" presId="urn:microsoft.com/office/officeart/2018/2/layout/IconVerticalSolidList"/>
    <dgm:cxn modelId="{04FAD226-5936-4517-97B7-7AD7079964AF}" type="presParOf" srcId="{90B90840-5820-42DF-8A83-AED082C02BAC}" destId="{9B3B7CF4-00CD-4098-AE4C-3A23274D0472}" srcOrd="1" destOrd="0" presId="urn:microsoft.com/office/officeart/2018/2/layout/IconVerticalSolidList"/>
    <dgm:cxn modelId="{2932970A-4992-4928-A9ED-2587136F8F98}" type="presParOf" srcId="{90B90840-5820-42DF-8A83-AED082C02BAC}" destId="{61565747-64FE-4B3C-B7BE-7EA545143FB4}" srcOrd="2" destOrd="0" presId="urn:microsoft.com/office/officeart/2018/2/layout/IconVerticalSolidList"/>
    <dgm:cxn modelId="{F0EF066A-B67F-4E6A-8B16-3D53FC472442}" type="presParOf" srcId="{90B90840-5820-42DF-8A83-AED082C02BAC}" destId="{9BD1D3D1-D736-4CD7-91BD-8212D7FF68A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C7582A6-854F-4178-8B50-1A5B7A3AE97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B8C1A40-2675-42F1-800A-2056932669BC}">
      <dgm:prSet/>
      <dgm:spPr/>
      <dgm:t>
        <a:bodyPr/>
        <a:lstStyle/>
        <a:p>
          <a:r>
            <a:rPr lang="en-US" b="1" i="0" baseline="0"/>
            <a:t>Policy-driven scale-up:</a:t>
          </a:r>
          <a:r>
            <a:rPr lang="en-US" b="0" i="0" baseline="0"/>
            <a:t> national ambition for </a:t>
          </a:r>
          <a:r>
            <a:rPr lang="en-US" b="1" i="0" baseline="0"/>
            <a:t>40–50 virtual beds per 100,000</a:t>
          </a:r>
          <a:r>
            <a:rPr lang="en-US" b="0" i="0" baseline="0"/>
            <a:t> population (NHS England, 2022)</a:t>
          </a:r>
          <a:endParaRPr lang="en-US"/>
        </a:p>
      </dgm:t>
    </dgm:pt>
    <dgm:pt modelId="{A42828B6-B532-4DCF-B891-DEA5E45A205E}" type="parTrans" cxnId="{F737DBD0-6A3B-42FD-929A-983AEE4BF090}">
      <dgm:prSet/>
      <dgm:spPr/>
      <dgm:t>
        <a:bodyPr/>
        <a:lstStyle/>
        <a:p>
          <a:endParaRPr lang="en-US"/>
        </a:p>
      </dgm:t>
    </dgm:pt>
    <dgm:pt modelId="{EE78BCA7-DC11-4809-9C19-1F6204D58D56}" type="sibTrans" cxnId="{F737DBD0-6A3B-42FD-929A-983AEE4BF090}">
      <dgm:prSet/>
      <dgm:spPr/>
      <dgm:t>
        <a:bodyPr/>
        <a:lstStyle/>
        <a:p>
          <a:endParaRPr lang="en-US"/>
        </a:p>
      </dgm:t>
    </dgm:pt>
    <dgm:pt modelId="{48595A62-72C3-499C-B5E4-8A405954A788}">
      <dgm:prSet/>
      <dgm:spPr/>
      <dgm:t>
        <a:bodyPr/>
        <a:lstStyle/>
        <a:p>
          <a:r>
            <a:rPr lang="en-US" b="1" i="0" baseline="0"/>
            <a:t>Capacity logic:</a:t>
          </a:r>
          <a:r>
            <a:rPr lang="en-US" b="0" i="0" baseline="0"/>
            <a:t> reduce avoidable admissions + support early discharge (NHS England, 2024)</a:t>
          </a:r>
          <a:endParaRPr lang="en-US"/>
        </a:p>
      </dgm:t>
    </dgm:pt>
    <dgm:pt modelId="{FEB6EA63-B8AC-4DA6-9618-FD444F2E6802}" type="parTrans" cxnId="{145DF35E-C41F-4778-B062-123728FA5A0C}">
      <dgm:prSet/>
      <dgm:spPr/>
      <dgm:t>
        <a:bodyPr/>
        <a:lstStyle/>
        <a:p>
          <a:endParaRPr lang="en-US"/>
        </a:p>
      </dgm:t>
    </dgm:pt>
    <dgm:pt modelId="{87EC647E-BBE0-4ADB-BC36-3FF96DFE37C0}" type="sibTrans" cxnId="{145DF35E-C41F-4778-B062-123728FA5A0C}">
      <dgm:prSet/>
      <dgm:spPr/>
      <dgm:t>
        <a:bodyPr/>
        <a:lstStyle/>
        <a:p>
          <a:endParaRPr lang="en-US"/>
        </a:p>
      </dgm:t>
    </dgm:pt>
    <dgm:pt modelId="{EB9D7296-4E8B-4481-A08E-086C17EE50E8}">
      <dgm:prSet/>
      <dgm:spPr/>
      <dgm:t>
        <a:bodyPr/>
        <a:lstStyle/>
        <a:p>
          <a:r>
            <a:rPr lang="en-US" b="1" i="0" baseline="0"/>
            <a:t>Reality check:</a:t>
          </a:r>
          <a:r>
            <a:rPr lang="en-US" b="0" i="0" baseline="0"/>
            <a:t> benefits depend on correct selection and staffing, not only devices (Nuffield Trust, 2023)</a:t>
          </a:r>
          <a:endParaRPr lang="en-US"/>
        </a:p>
      </dgm:t>
    </dgm:pt>
    <dgm:pt modelId="{6441E3CF-0966-486D-9606-7A6CCB493F1B}" type="parTrans" cxnId="{B84EFD2C-B6D7-475F-B5F9-8CB00D6F2B0F}">
      <dgm:prSet/>
      <dgm:spPr/>
      <dgm:t>
        <a:bodyPr/>
        <a:lstStyle/>
        <a:p>
          <a:endParaRPr lang="en-US"/>
        </a:p>
      </dgm:t>
    </dgm:pt>
    <dgm:pt modelId="{9004CC1C-F1FB-4703-BDD3-8F2D2BF89375}" type="sibTrans" cxnId="{B84EFD2C-B6D7-475F-B5F9-8CB00D6F2B0F}">
      <dgm:prSet/>
      <dgm:spPr/>
      <dgm:t>
        <a:bodyPr/>
        <a:lstStyle/>
        <a:p>
          <a:endParaRPr lang="en-US"/>
        </a:p>
      </dgm:t>
    </dgm:pt>
    <dgm:pt modelId="{22ED697A-5BD0-45A7-9B8B-A781F4E33C26}" type="pres">
      <dgm:prSet presAssocID="{AC7582A6-854F-4178-8B50-1A5B7A3AE97D}" presName="root" presStyleCnt="0">
        <dgm:presLayoutVars>
          <dgm:dir/>
          <dgm:resizeHandles val="exact"/>
        </dgm:presLayoutVars>
      </dgm:prSet>
      <dgm:spPr/>
    </dgm:pt>
    <dgm:pt modelId="{C8AC65FE-843F-439B-A976-9F9EE15523D0}" type="pres">
      <dgm:prSet presAssocID="{9B8C1A40-2675-42F1-800A-2056932669BC}" presName="compNode" presStyleCnt="0"/>
      <dgm:spPr/>
    </dgm:pt>
    <dgm:pt modelId="{8192D776-B580-41E7-B993-C9A2A366CC3F}" type="pres">
      <dgm:prSet presAssocID="{9B8C1A40-2675-42F1-800A-2056932669BC}" presName="bgRect" presStyleLbl="bgShp" presStyleIdx="0" presStyleCnt="3"/>
      <dgm:spPr/>
    </dgm:pt>
    <dgm:pt modelId="{3BD2F1B7-C9D3-4F03-B888-B72286D9BE84}" type="pres">
      <dgm:prSet presAssocID="{9B8C1A40-2675-42F1-800A-2056932669B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ading"/>
        </a:ext>
      </dgm:extLst>
    </dgm:pt>
    <dgm:pt modelId="{7CE33208-6451-481A-9CEE-852609AB7310}" type="pres">
      <dgm:prSet presAssocID="{9B8C1A40-2675-42F1-800A-2056932669BC}" presName="spaceRect" presStyleCnt="0"/>
      <dgm:spPr/>
    </dgm:pt>
    <dgm:pt modelId="{716BB84C-CD66-4B00-8EAF-015C221A866E}" type="pres">
      <dgm:prSet presAssocID="{9B8C1A40-2675-42F1-800A-2056932669BC}" presName="parTx" presStyleLbl="revTx" presStyleIdx="0" presStyleCnt="3">
        <dgm:presLayoutVars>
          <dgm:chMax val="0"/>
          <dgm:chPref val="0"/>
        </dgm:presLayoutVars>
      </dgm:prSet>
      <dgm:spPr/>
    </dgm:pt>
    <dgm:pt modelId="{CA4FDF9C-4F7D-4F5E-862A-F60FC84496CE}" type="pres">
      <dgm:prSet presAssocID="{EE78BCA7-DC11-4809-9C19-1F6204D58D56}" presName="sibTrans" presStyleCnt="0"/>
      <dgm:spPr/>
    </dgm:pt>
    <dgm:pt modelId="{6F3DA5FF-AC02-49AA-8FE8-DA30D2190761}" type="pres">
      <dgm:prSet presAssocID="{48595A62-72C3-499C-B5E4-8A405954A788}" presName="compNode" presStyleCnt="0"/>
      <dgm:spPr/>
    </dgm:pt>
    <dgm:pt modelId="{1A3CFE64-DE4A-4211-985F-91EB1E5AB59A}" type="pres">
      <dgm:prSet presAssocID="{48595A62-72C3-499C-B5E4-8A405954A788}" presName="bgRect" presStyleLbl="bgShp" presStyleIdx="1" presStyleCnt="3"/>
      <dgm:spPr/>
    </dgm:pt>
    <dgm:pt modelId="{1F0A4117-B376-4799-8AB0-02A59016EA30}" type="pres">
      <dgm:prSet presAssocID="{48595A62-72C3-499C-B5E4-8A405954A78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CF5B45EA-E14F-4764-9492-5236D8C761E5}" type="pres">
      <dgm:prSet presAssocID="{48595A62-72C3-499C-B5E4-8A405954A788}" presName="spaceRect" presStyleCnt="0"/>
      <dgm:spPr/>
    </dgm:pt>
    <dgm:pt modelId="{8CFA9F7C-2C7C-407C-963B-67C61D823201}" type="pres">
      <dgm:prSet presAssocID="{48595A62-72C3-499C-B5E4-8A405954A788}" presName="parTx" presStyleLbl="revTx" presStyleIdx="1" presStyleCnt="3">
        <dgm:presLayoutVars>
          <dgm:chMax val="0"/>
          <dgm:chPref val="0"/>
        </dgm:presLayoutVars>
      </dgm:prSet>
      <dgm:spPr/>
    </dgm:pt>
    <dgm:pt modelId="{674632AC-FB63-41A7-BC02-5B09A4C885B3}" type="pres">
      <dgm:prSet presAssocID="{87EC647E-BBE0-4ADB-BC36-3FF96DFE37C0}" presName="sibTrans" presStyleCnt="0"/>
      <dgm:spPr/>
    </dgm:pt>
    <dgm:pt modelId="{CC7E83D9-9F70-4FDF-ABB9-007504DBC35D}" type="pres">
      <dgm:prSet presAssocID="{EB9D7296-4E8B-4481-A08E-086C17EE50E8}" presName="compNode" presStyleCnt="0"/>
      <dgm:spPr/>
    </dgm:pt>
    <dgm:pt modelId="{78358DDA-FFF5-474A-ABF6-D183CD8291DC}" type="pres">
      <dgm:prSet presAssocID="{EB9D7296-4E8B-4481-A08E-086C17EE50E8}" presName="bgRect" presStyleLbl="bgShp" presStyleIdx="2" presStyleCnt="3"/>
      <dgm:spPr/>
    </dgm:pt>
    <dgm:pt modelId="{9AEAE725-2E7D-4D2B-BFC4-FFD1DA7313BB}" type="pres">
      <dgm:prSet presAssocID="{EB9D7296-4E8B-4481-A08E-086C17EE50E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VD player"/>
        </a:ext>
      </dgm:extLst>
    </dgm:pt>
    <dgm:pt modelId="{4294ECAF-B352-4578-94B8-690802275915}" type="pres">
      <dgm:prSet presAssocID="{EB9D7296-4E8B-4481-A08E-086C17EE50E8}" presName="spaceRect" presStyleCnt="0"/>
      <dgm:spPr/>
    </dgm:pt>
    <dgm:pt modelId="{21049740-3AA7-4D4A-8090-1474A0638A72}" type="pres">
      <dgm:prSet presAssocID="{EB9D7296-4E8B-4481-A08E-086C17EE50E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8A5C11E-639C-44FC-B0D5-C6DCEBBE3608}" type="presOf" srcId="{EB9D7296-4E8B-4481-A08E-086C17EE50E8}" destId="{21049740-3AA7-4D4A-8090-1474A0638A72}" srcOrd="0" destOrd="0" presId="urn:microsoft.com/office/officeart/2018/2/layout/IconVerticalSolidList"/>
    <dgm:cxn modelId="{B84EFD2C-B6D7-475F-B5F9-8CB00D6F2B0F}" srcId="{AC7582A6-854F-4178-8B50-1A5B7A3AE97D}" destId="{EB9D7296-4E8B-4481-A08E-086C17EE50E8}" srcOrd="2" destOrd="0" parTransId="{6441E3CF-0966-486D-9606-7A6CCB493F1B}" sibTransId="{9004CC1C-F1FB-4703-BDD3-8F2D2BF89375}"/>
    <dgm:cxn modelId="{145DF35E-C41F-4778-B062-123728FA5A0C}" srcId="{AC7582A6-854F-4178-8B50-1A5B7A3AE97D}" destId="{48595A62-72C3-499C-B5E4-8A405954A788}" srcOrd="1" destOrd="0" parTransId="{FEB6EA63-B8AC-4DA6-9618-FD444F2E6802}" sibTransId="{87EC647E-BBE0-4ADB-BC36-3FF96DFE37C0}"/>
    <dgm:cxn modelId="{E8211160-C25B-4424-85C5-7D969FA1456B}" type="presOf" srcId="{AC7582A6-854F-4178-8B50-1A5B7A3AE97D}" destId="{22ED697A-5BD0-45A7-9B8B-A781F4E33C26}" srcOrd="0" destOrd="0" presId="urn:microsoft.com/office/officeart/2018/2/layout/IconVerticalSolidList"/>
    <dgm:cxn modelId="{AB4A6A43-37F2-4A3C-9F62-F67B68581307}" type="presOf" srcId="{9B8C1A40-2675-42F1-800A-2056932669BC}" destId="{716BB84C-CD66-4B00-8EAF-015C221A866E}" srcOrd="0" destOrd="0" presId="urn:microsoft.com/office/officeart/2018/2/layout/IconVerticalSolidList"/>
    <dgm:cxn modelId="{F737DBD0-6A3B-42FD-929A-983AEE4BF090}" srcId="{AC7582A6-854F-4178-8B50-1A5B7A3AE97D}" destId="{9B8C1A40-2675-42F1-800A-2056932669BC}" srcOrd="0" destOrd="0" parTransId="{A42828B6-B532-4DCF-B891-DEA5E45A205E}" sibTransId="{EE78BCA7-DC11-4809-9C19-1F6204D58D56}"/>
    <dgm:cxn modelId="{680BC6DD-2BBB-4218-9BEF-72A2E3AE0E4A}" type="presOf" srcId="{48595A62-72C3-499C-B5E4-8A405954A788}" destId="{8CFA9F7C-2C7C-407C-963B-67C61D823201}" srcOrd="0" destOrd="0" presId="urn:microsoft.com/office/officeart/2018/2/layout/IconVerticalSolidList"/>
    <dgm:cxn modelId="{817619E8-F547-441D-9516-09319B9C37C1}" type="presParOf" srcId="{22ED697A-5BD0-45A7-9B8B-A781F4E33C26}" destId="{C8AC65FE-843F-439B-A976-9F9EE15523D0}" srcOrd="0" destOrd="0" presId="urn:microsoft.com/office/officeart/2018/2/layout/IconVerticalSolidList"/>
    <dgm:cxn modelId="{B09A3DD8-7C02-4384-BA7C-CF6C24A7DF43}" type="presParOf" srcId="{C8AC65FE-843F-439B-A976-9F9EE15523D0}" destId="{8192D776-B580-41E7-B993-C9A2A366CC3F}" srcOrd="0" destOrd="0" presId="urn:microsoft.com/office/officeart/2018/2/layout/IconVerticalSolidList"/>
    <dgm:cxn modelId="{60F4ABEC-77CE-4F96-9C76-759F66A09EC3}" type="presParOf" srcId="{C8AC65FE-843F-439B-A976-9F9EE15523D0}" destId="{3BD2F1B7-C9D3-4F03-B888-B72286D9BE84}" srcOrd="1" destOrd="0" presId="urn:microsoft.com/office/officeart/2018/2/layout/IconVerticalSolidList"/>
    <dgm:cxn modelId="{54DE4CA5-5251-4816-95EF-27D7225E8CA2}" type="presParOf" srcId="{C8AC65FE-843F-439B-A976-9F9EE15523D0}" destId="{7CE33208-6451-481A-9CEE-852609AB7310}" srcOrd="2" destOrd="0" presId="urn:microsoft.com/office/officeart/2018/2/layout/IconVerticalSolidList"/>
    <dgm:cxn modelId="{FFD77AE1-697B-4D64-9FFE-8080028D0E5A}" type="presParOf" srcId="{C8AC65FE-843F-439B-A976-9F9EE15523D0}" destId="{716BB84C-CD66-4B00-8EAF-015C221A866E}" srcOrd="3" destOrd="0" presId="urn:microsoft.com/office/officeart/2018/2/layout/IconVerticalSolidList"/>
    <dgm:cxn modelId="{C51C17B4-8A0A-4E85-88CA-C554ED459F55}" type="presParOf" srcId="{22ED697A-5BD0-45A7-9B8B-A781F4E33C26}" destId="{CA4FDF9C-4F7D-4F5E-862A-F60FC84496CE}" srcOrd="1" destOrd="0" presId="urn:microsoft.com/office/officeart/2018/2/layout/IconVerticalSolidList"/>
    <dgm:cxn modelId="{8DF10681-9C1A-4B59-862C-F8AE5C11B73D}" type="presParOf" srcId="{22ED697A-5BD0-45A7-9B8B-A781F4E33C26}" destId="{6F3DA5FF-AC02-49AA-8FE8-DA30D2190761}" srcOrd="2" destOrd="0" presId="urn:microsoft.com/office/officeart/2018/2/layout/IconVerticalSolidList"/>
    <dgm:cxn modelId="{E708C86D-8827-4366-A474-0A5EFC801274}" type="presParOf" srcId="{6F3DA5FF-AC02-49AA-8FE8-DA30D2190761}" destId="{1A3CFE64-DE4A-4211-985F-91EB1E5AB59A}" srcOrd="0" destOrd="0" presId="urn:microsoft.com/office/officeart/2018/2/layout/IconVerticalSolidList"/>
    <dgm:cxn modelId="{1693EBA6-D049-4068-9943-53709889B545}" type="presParOf" srcId="{6F3DA5FF-AC02-49AA-8FE8-DA30D2190761}" destId="{1F0A4117-B376-4799-8AB0-02A59016EA30}" srcOrd="1" destOrd="0" presId="urn:microsoft.com/office/officeart/2018/2/layout/IconVerticalSolidList"/>
    <dgm:cxn modelId="{0971A041-135F-4C1B-9D51-0B7A7C310146}" type="presParOf" srcId="{6F3DA5FF-AC02-49AA-8FE8-DA30D2190761}" destId="{CF5B45EA-E14F-4764-9492-5236D8C761E5}" srcOrd="2" destOrd="0" presId="urn:microsoft.com/office/officeart/2018/2/layout/IconVerticalSolidList"/>
    <dgm:cxn modelId="{08512C19-7D66-41CE-82E0-65AE13DE1B77}" type="presParOf" srcId="{6F3DA5FF-AC02-49AA-8FE8-DA30D2190761}" destId="{8CFA9F7C-2C7C-407C-963B-67C61D823201}" srcOrd="3" destOrd="0" presId="urn:microsoft.com/office/officeart/2018/2/layout/IconVerticalSolidList"/>
    <dgm:cxn modelId="{0B4161DE-7E2D-4FA4-91BD-4F1E0DA2D022}" type="presParOf" srcId="{22ED697A-5BD0-45A7-9B8B-A781F4E33C26}" destId="{674632AC-FB63-41A7-BC02-5B09A4C885B3}" srcOrd="3" destOrd="0" presId="urn:microsoft.com/office/officeart/2018/2/layout/IconVerticalSolidList"/>
    <dgm:cxn modelId="{DFC48387-D8F7-42D8-9AE7-6FB6BA88B9B6}" type="presParOf" srcId="{22ED697A-5BD0-45A7-9B8B-A781F4E33C26}" destId="{CC7E83D9-9F70-4FDF-ABB9-007504DBC35D}" srcOrd="4" destOrd="0" presId="urn:microsoft.com/office/officeart/2018/2/layout/IconVerticalSolidList"/>
    <dgm:cxn modelId="{C4D87349-DC61-4E42-B882-7467CE3FF2A4}" type="presParOf" srcId="{CC7E83D9-9F70-4FDF-ABB9-007504DBC35D}" destId="{78358DDA-FFF5-474A-ABF6-D183CD8291DC}" srcOrd="0" destOrd="0" presId="urn:microsoft.com/office/officeart/2018/2/layout/IconVerticalSolidList"/>
    <dgm:cxn modelId="{0ABAFAA1-0979-44CD-849D-CBBCA76FDC80}" type="presParOf" srcId="{CC7E83D9-9F70-4FDF-ABB9-007504DBC35D}" destId="{9AEAE725-2E7D-4D2B-BFC4-FFD1DA7313BB}" srcOrd="1" destOrd="0" presId="urn:microsoft.com/office/officeart/2018/2/layout/IconVerticalSolidList"/>
    <dgm:cxn modelId="{03A20831-8CD7-4382-9921-41B8BA45716F}" type="presParOf" srcId="{CC7E83D9-9F70-4FDF-ABB9-007504DBC35D}" destId="{4294ECAF-B352-4578-94B8-690802275915}" srcOrd="2" destOrd="0" presId="urn:microsoft.com/office/officeart/2018/2/layout/IconVerticalSolidList"/>
    <dgm:cxn modelId="{1BE5C345-3C23-4591-9BE3-D59409FE41B9}" type="presParOf" srcId="{CC7E83D9-9F70-4FDF-ABB9-007504DBC35D}" destId="{21049740-3AA7-4D4A-8090-1474A0638A7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6D185C3-4EA2-423E-BBF1-465948E4BFD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D3CF3C5-397D-4B4C-8BF8-1BA33D2A4A71}">
      <dgm:prSet/>
      <dgm:spPr/>
      <dgm:t>
        <a:bodyPr/>
        <a:lstStyle/>
        <a:p>
          <a:r>
            <a:rPr lang="en-US" b="0" i="0" baseline="0"/>
            <a:t>Implemented via </a:t>
          </a:r>
          <a:r>
            <a:rPr lang="en-US" b="1" i="0" baseline="0"/>
            <a:t>ICBs and providers</a:t>
          </a:r>
          <a:r>
            <a:rPr lang="en-US" b="0" i="0" baseline="0"/>
            <a:t>, building pathways like frailty, respiratory, heart failure (NHS England, 2024)</a:t>
          </a:r>
          <a:endParaRPr lang="en-US"/>
        </a:p>
      </dgm:t>
    </dgm:pt>
    <dgm:pt modelId="{567FD82D-A383-4BDB-8CDD-843F992F0CCD}" type="parTrans" cxnId="{0F46310D-653F-4A62-BAE2-64D8CA8F8CCE}">
      <dgm:prSet/>
      <dgm:spPr/>
      <dgm:t>
        <a:bodyPr/>
        <a:lstStyle/>
        <a:p>
          <a:endParaRPr lang="en-US"/>
        </a:p>
      </dgm:t>
    </dgm:pt>
    <dgm:pt modelId="{D3C9FE76-ADF2-4EA2-B8CF-7F64FB5261A7}" type="sibTrans" cxnId="{0F46310D-653F-4A62-BAE2-64D8CA8F8CCE}">
      <dgm:prSet/>
      <dgm:spPr/>
      <dgm:t>
        <a:bodyPr/>
        <a:lstStyle/>
        <a:p>
          <a:endParaRPr lang="en-US"/>
        </a:p>
      </dgm:t>
    </dgm:pt>
    <dgm:pt modelId="{B37FF2DF-EA8F-41CF-842B-6DE01CB1FB8B}">
      <dgm:prSet/>
      <dgm:spPr/>
      <dgm:t>
        <a:bodyPr/>
        <a:lstStyle/>
        <a:p>
          <a:r>
            <a:rPr lang="en-US" b="0" i="0" baseline="0"/>
            <a:t>Operational framework sets expectations for:</a:t>
          </a:r>
          <a:endParaRPr lang="en-US"/>
        </a:p>
      </dgm:t>
    </dgm:pt>
    <dgm:pt modelId="{7973F632-0104-4DD3-810A-D2045B61757B}" type="parTrans" cxnId="{ECD8DDA8-9C3D-499E-937C-091656E0D37B}">
      <dgm:prSet/>
      <dgm:spPr/>
      <dgm:t>
        <a:bodyPr/>
        <a:lstStyle/>
        <a:p>
          <a:endParaRPr lang="en-US"/>
        </a:p>
      </dgm:t>
    </dgm:pt>
    <dgm:pt modelId="{D16A4E20-CFFC-4951-BB66-F52D9F4DD07E}" type="sibTrans" cxnId="{ECD8DDA8-9C3D-499E-937C-091656E0D37B}">
      <dgm:prSet/>
      <dgm:spPr/>
      <dgm:t>
        <a:bodyPr/>
        <a:lstStyle/>
        <a:p>
          <a:endParaRPr lang="en-US"/>
        </a:p>
      </dgm:t>
    </dgm:pt>
    <dgm:pt modelId="{4E3B4BDB-0075-4091-84E6-B74D52CAB5F2}">
      <dgm:prSet/>
      <dgm:spPr/>
      <dgm:t>
        <a:bodyPr/>
        <a:lstStyle/>
        <a:p>
          <a:r>
            <a:rPr lang="en-US" b="0" i="0" baseline="0"/>
            <a:t>Eligibility and risk assessment</a:t>
          </a:r>
          <a:endParaRPr lang="en-US"/>
        </a:p>
      </dgm:t>
    </dgm:pt>
    <dgm:pt modelId="{527CB28E-A490-4C5E-973B-6521132FC7D4}" type="parTrans" cxnId="{F06AA39B-8487-4695-8052-E39E05C9E8B8}">
      <dgm:prSet/>
      <dgm:spPr/>
      <dgm:t>
        <a:bodyPr/>
        <a:lstStyle/>
        <a:p>
          <a:endParaRPr lang="en-US"/>
        </a:p>
      </dgm:t>
    </dgm:pt>
    <dgm:pt modelId="{A658C100-7F96-47A0-AE3C-D685F6299265}" type="sibTrans" cxnId="{F06AA39B-8487-4695-8052-E39E05C9E8B8}">
      <dgm:prSet/>
      <dgm:spPr/>
      <dgm:t>
        <a:bodyPr/>
        <a:lstStyle/>
        <a:p>
          <a:endParaRPr lang="en-US"/>
        </a:p>
      </dgm:t>
    </dgm:pt>
    <dgm:pt modelId="{ED3B1BDE-DA86-4168-B4E8-F3F8C9336C43}">
      <dgm:prSet/>
      <dgm:spPr/>
      <dgm:t>
        <a:bodyPr/>
        <a:lstStyle/>
        <a:p>
          <a:r>
            <a:rPr lang="en-US" b="0" i="0" baseline="0"/>
            <a:t>Monitoring frequency</a:t>
          </a:r>
          <a:endParaRPr lang="en-US"/>
        </a:p>
      </dgm:t>
    </dgm:pt>
    <dgm:pt modelId="{15FED3F8-5A16-4334-AEC7-FE2AC55FF3B6}" type="parTrans" cxnId="{3883A5DC-007F-4067-93FA-5BCDF1109365}">
      <dgm:prSet/>
      <dgm:spPr/>
      <dgm:t>
        <a:bodyPr/>
        <a:lstStyle/>
        <a:p>
          <a:endParaRPr lang="en-US"/>
        </a:p>
      </dgm:t>
    </dgm:pt>
    <dgm:pt modelId="{ADCDB671-3384-40B5-8A21-6D87AE2997A0}" type="sibTrans" cxnId="{3883A5DC-007F-4067-93FA-5BCDF1109365}">
      <dgm:prSet/>
      <dgm:spPr/>
      <dgm:t>
        <a:bodyPr/>
        <a:lstStyle/>
        <a:p>
          <a:endParaRPr lang="en-US"/>
        </a:p>
      </dgm:t>
    </dgm:pt>
    <dgm:pt modelId="{0EBF67AE-82FB-431B-9373-4737FC82ACF1}">
      <dgm:prSet/>
      <dgm:spPr/>
      <dgm:t>
        <a:bodyPr/>
        <a:lstStyle/>
        <a:p>
          <a:r>
            <a:rPr lang="en-US" b="0" i="0" baseline="0"/>
            <a:t>Clinical responsibility and escalation</a:t>
          </a:r>
          <a:endParaRPr lang="en-US"/>
        </a:p>
      </dgm:t>
    </dgm:pt>
    <dgm:pt modelId="{6C8C3621-0C72-4A13-8E88-37313323DBAB}" type="parTrans" cxnId="{548513BC-2B7C-48CC-8288-68537CE918E3}">
      <dgm:prSet/>
      <dgm:spPr/>
      <dgm:t>
        <a:bodyPr/>
        <a:lstStyle/>
        <a:p>
          <a:endParaRPr lang="en-US"/>
        </a:p>
      </dgm:t>
    </dgm:pt>
    <dgm:pt modelId="{C5F94309-1A7E-444E-833B-F4D2DDE15172}" type="sibTrans" cxnId="{548513BC-2B7C-48CC-8288-68537CE918E3}">
      <dgm:prSet/>
      <dgm:spPr/>
      <dgm:t>
        <a:bodyPr/>
        <a:lstStyle/>
        <a:p>
          <a:endParaRPr lang="en-US"/>
        </a:p>
      </dgm:t>
    </dgm:pt>
    <dgm:pt modelId="{E3F46F0F-4DE5-4D92-A435-F1E194AEA8FE}">
      <dgm:prSet/>
      <dgm:spPr/>
      <dgm:t>
        <a:bodyPr/>
        <a:lstStyle/>
        <a:p>
          <a:r>
            <a:rPr lang="en-US" b="0" i="0" baseline="0"/>
            <a:t>Safety governance (NHS England, 2024)</a:t>
          </a:r>
          <a:endParaRPr lang="en-US"/>
        </a:p>
      </dgm:t>
    </dgm:pt>
    <dgm:pt modelId="{FC3528BF-2810-4F79-9860-955C973F1C5D}" type="parTrans" cxnId="{E54A1AB9-097B-4C68-90FF-00263F0FA224}">
      <dgm:prSet/>
      <dgm:spPr/>
      <dgm:t>
        <a:bodyPr/>
        <a:lstStyle/>
        <a:p>
          <a:endParaRPr lang="en-US"/>
        </a:p>
      </dgm:t>
    </dgm:pt>
    <dgm:pt modelId="{0A61846A-6310-42BA-8C20-A9189F224D63}" type="sibTrans" cxnId="{E54A1AB9-097B-4C68-90FF-00263F0FA224}">
      <dgm:prSet/>
      <dgm:spPr/>
      <dgm:t>
        <a:bodyPr/>
        <a:lstStyle/>
        <a:p>
          <a:endParaRPr lang="en-US"/>
        </a:p>
      </dgm:t>
    </dgm:pt>
    <dgm:pt modelId="{7133D4C7-A5D7-4E7A-B663-40B20E0137D2}">
      <dgm:prSet/>
      <dgm:spPr/>
      <dgm:t>
        <a:bodyPr/>
        <a:lstStyle/>
        <a:p>
          <a:r>
            <a:rPr lang="en-US" b="0" i="0" baseline="0"/>
            <a:t>Variation remains across regions (Health Foundation, 2024)</a:t>
          </a:r>
          <a:endParaRPr lang="en-US"/>
        </a:p>
      </dgm:t>
    </dgm:pt>
    <dgm:pt modelId="{90B49B12-0EE5-46FD-85A0-C57CA6071A99}" type="parTrans" cxnId="{0811680E-F5EE-4E5F-B621-7ABDF973F8FB}">
      <dgm:prSet/>
      <dgm:spPr/>
      <dgm:t>
        <a:bodyPr/>
        <a:lstStyle/>
        <a:p>
          <a:endParaRPr lang="en-US"/>
        </a:p>
      </dgm:t>
    </dgm:pt>
    <dgm:pt modelId="{E140C421-24F3-4CE0-A14D-493305489487}" type="sibTrans" cxnId="{0811680E-F5EE-4E5F-B621-7ABDF973F8FB}">
      <dgm:prSet/>
      <dgm:spPr/>
      <dgm:t>
        <a:bodyPr/>
        <a:lstStyle/>
        <a:p>
          <a:endParaRPr lang="en-US"/>
        </a:p>
      </dgm:t>
    </dgm:pt>
    <dgm:pt modelId="{272E61C1-69CA-4419-BB8F-7E21937156D4}" type="pres">
      <dgm:prSet presAssocID="{96D185C3-4EA2-423E-BBF1-465948E4BFD8}" presName="root" presStyleCnt="0">
        <dgm:presLayoutVars>
          <dgm:dir/>
          <dgm:resizeHandles val="exact"/>
        </dgm:presLayoutVars>
      </dgm:prSet>
      <dgm:spPr/>
    </dgm:pt>
    <dgm:pt modelId="{D5C02AFD-C359-429D-B768-01AFA5E037B7}" type="pres">
      <dgm:prSet presAssocID="{ED3CF3C5-397D-4B4C-8BF8-1BA33D2A4A71}" presName="compNode" presStyleCnt="0"/>
      <dgm:spPr/>
    </dgm:pt>
    <dgm:pt modelId="{C6A65086-3E59-42C3-AA20-D4ABA612BA73}" type="pres">
      <dgm:prSet presAssocID="{ED3CF3C5-397D-4B4C-8BF8-1BA33D2A4A71}" presName="bgRect" presStyleLbl="bgShp" presStyleIdx="0" presStyleCnt="7"/>
      <dgm:spPr/>
    </dgm:pt>
    <dgm:pt modelId="{594E4EB6-3A4C-4AA9-9A89-5F0AD59887AA}" type="pres">
      <dgm:prSet presAssocID="{ED3CF3C5-397D-4B4C-8BF8-1BA33D2A4A71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2E59D5A2-DBD2-4B12-BC9C-F315B66C2466}" type="pres">
      <dgm:prSet presAssocID="{ED3CF3C5-397D-4B4C-8BF8-1BA33D2A4A71}" presName="spaceRect" presStyleCnt="0"/>
      <dgm:spPr/>
    </dgm:pt>
    <dgm:pt modelId="{82949943-1FE5-4994-8632-225BF37B42BA}" type="pres">
      <dgm:prSet presAssocID="{ED3CF3C5-397D-4B4C-8BF8-1BA33D2A4A71}" presName="parTx" presStyleLbl="revTx" presStyleIdx="0" presStyleCnt="7">
        <dgm:presLayoutVars>
          <dgm:chMax val="0"/>
          <dgm:chPref val="0"/>
        </dgm:presLayoutVars>
      </dgm:prSet>
      <dgm:spPr/>
    </dgm:pt>
    <dgm:pt modelId="{1AE8C228-8B3B-435B-A649-21A39A966A10}" type="pres">
      <dgm:prSet presAssocID="{D3C9FE76-ADF2-4EA2-B8CF-7F64FB5261A7}" presName="sibTrans" presStyleCnt="0"/>
      <dgm:spPr/>
    </dgm:pt>
    <dgm:pt modelId="{9C764653-5353-4211-8BA0-E1E06CBD6436}" type="pres">
      <dgm:prSet presAssocID="{B37FF2DF-EA8F-41CF-842B-6DE01CB1FB8B}" presName="compNode" presStyleCnt="0"/>
      <dgm:spPr/>
    </dgm:pt>
    <dgm:pt modelId="{46CB917B-F942-45DC-BFF5-D258997416C8}" type="pres">
      <dgm:prSet presAssocID="{B37FF2DF-EA8F-41CF-842B-6DE01CB1FB8B}" presName="bgRect" presStyleLbl="bgShp" presStyleIdx="1" presStyleCnt="7"/>
      <dgm:spPr/>
    </dgm:pt>
    <dgm:pt modelId="{7574AE1A-E8C1-4AE9-A31B-1A6B801246C8}" type="pres">
      <dgm:prSet presAssocID="{B37FF2DF-EA8F-41CF-842B-6DE01CB1FB8B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78EDA7AB-CD49-403E-8300-11545C05DFB3}" type="pres">
      <dgm:prSet presAssocID="{B37FF2DF-EA8F-41CF-842B-6DE01CB1FB8B}" presName="spaceRect" presStyleCnt="0"/>
      <dgm:spPr/>
    </dgm:pt>
    <dgm:pt modelId="{3B9A7C91-77BA-4778-83A7-78567269CEC9}" type="pres">
      <dgm:prSet presAssocID="{B37FF2DF-EA8F-41CF-842B-6DE01CB1FB8B}" presName="parTx" presStyleLbl="revTx" presStyleIdx="1" presStyleCnt="7">
        <dgm:presLayoutVars>
          <dgm:chMax val="0"/>
          <dgm:chPref val="0"/>
        </dgm:presLayoutVars>
      </dgm:prSet>
      <dgm:spPr/>
    </dgm:pt>
    <dgm:pt modelId="{8C07DE04-AD62-4573-A23D-B76083A07304}" type="pres">
      <dgm:prSet presAssocID="{D16A4E20-CFFC-4951-BB66-F52D9F4DD07E}" presName="sibTrans" presStyleCnt="0"/>
      <dgm:spPr/>
    </dgm:pt>
    <dgm:pt modelId="{4AA28BB0-2058-4508-81A3-007147CBCE0E}" type="pres">
      <dgm:prSet presAssocID="{4E3B4BDB-0075-4091-84E6-B74D52CAB5F2}" presName="compNode" presStyleCnt="0"/>
      <dgm:spPr/>
    </dgm:pt>
    <dgm:pt modelId="{678140EA-5C21-46B0-A9AD-96271A923472}" type="pres">
      <dgm:prSet presAssocID="{4E3B4BDB-0075-4091-84E6-B74D52CAB5F2}" presName="bgRect" presStyleLbl="bgShp" presStyleIdx="2" presStyleCnt="7"/>
      <dgm:spPr/>
    </dgm:pt>
    <dgm:pt modelId="{13E7FF27-DBD0-4A3B-ACB4-28199000B867}" type="pres">
      <dgm:prSet presAssocID="{4E3B4BDB-0075-4091-84E6-B74D52CAB5F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16D23AD6-7907-4397-94F7-C350A7FCC6AD}" type="pres">
      <dgm:prSet presAssocID="{4E3B4BDB-0075-4091-84E6-B74D52CAB5F2}" presName="spaceRect" presStyleCnt="0"/>
      <dgm:spPr/>
    </dgm:pt>
    <dgm:pt modelId="{A4D141F2-4F12-4D5F-AA8A-CD2BF31CBB0D}" type="pres">
      <dgm:prSet presAssocID="{4E3B4BDB-0075-4091-84E6-B74D52CAB5F2}" presName="parTx" presStyleLbl="revTx" presStyleIdx="2" presStyleCnt="7">
        <dgm:presLayoutVars>
          <dgm:chMax val="0"/>
          <dgm:chPref val="0"/>
        </dgm:presLayoutVars>
      </dgm:prSet>
      <dgm:spPr/>
    </dgm:pt>
    <dgm:pt modelId="{6CB7E38D-343E-425F-A95E-3A09B95F94C1}" type="pres">
      <dgm:prSet presAssocID="{A658C100-7F96-47A0-AE3C-D685F6299265}" presName="sibTrans" presStyleCnt="0"/>
      <dgm:spPr/>
    </dgm:pt>
    <dgm:pt modelId="{F72E7CC2-157B-4DFC-BAA2-AFE28F1E905C}" type="pres">
      <dgm:prSet presAssocID="{ED3B1BDE-DA86-4168-B4E8-F3F8C9336C43}" presName="compNode" presStyleCnt="0"/>
      <dgm:spPr/>
    </dgm:pt>
    <dgm:pt modelId="{004ABDA5-1EC3-4544-8805-8D8F15971A7E}" type="pres">
      <dgm:prSet presAssocID="{ED3B1BDE-DA86-4168-B4E8-F3F8C9336C43}" presName="bgRect" presStyleLbl="bgShp" presStyleIdx="3" presStyleCnt="7"/>
      <dgm:spPr/>
    </dgm:pt>
    <dgm:pt modelId="{E82ED8B6-675D-4F51-B3BB-FB2B6B9DE694}" type="pres">
      <dgm:prSet presAssocID="{ED3B1BDE-DA86-4168-B4E8-F3F8C9336C43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82E376E8-E2F6-4A17-B0C5-7CFB3E34F2B8}" type="pres">
      <dgm:prSet presAssocID="{ED3B1BDE-DA86-4168-B4E8-F3F8C9336C43}" presName="spaceRect" presStyleCnt="0"/>
      <dgm:spPr/>
    </dgm:pt>
    <dgm:pt modelId="{0AA2B7B0-C91A-477E-8E44-14D8700DE5C5}" type="pres">
      <dgm:prSet presAssocID="{ED3B1BDE-DA86-4168-B4E8-F3F8C9336C43}" presName="parTx" presStyleLbl="revTx" presStyleIdx="3" presStyleCnt="7">
        <dgm:presLayoutVars>
          <dgm:chMax val="0"/>
          <dgm:chPref val="0"/>
        </dgm:presLayoutVars>
      </dgm:prSet>
      <dgm:spPr/>
    </dgm:pt>
    <dgm:pt modelId="{59A48E41-C2E8-45E8-8AF9-331040980D5B}" type="pres">
      <dgm:prSet presAssocID="{ADCDB671-3384-40B5-8A21-6D87AE2997A0}" presName="sibTrans" presStyleCnt="0"/>
      <dgm:spPr/>
    </dgm:pt>
    <dgm:pt modelId="{B653E4CE-20D9-44BA-8F4C-79035887B905}" type="pres">
      <dgm:prSet presAssocID="{0EBF67AE-82FB-431B-9373-4737FC82ACF1}" presName="compNode" presStyleCnt="0"/>
      <dgm:spPr/>
    </dgm:pt>
    <dgm:pt modelId="{1D6F07A9-02CB-44AA-9EE0-4A706E688EEE}" type="pres">
      <dgm:prSet presAssocID="{0EBF67AE-82FB-431B-9373-4737FC82ACF1}" presName="bgRect" presStyleLbl="bgShp" presStyleIdx="4" presStyleCnt="7"/>
      <dgm:spPr/>
    </dgm:pt>
    <dgm:pt modelId="{5F9C56AB-33F8-49DB-AC5F-D5B381CE5E32}" type="pres">
      <dgm:prSet presAssocID="{0EBF67AE-82FB-431B-9373-4737FC82ACF1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4E46495D-4377-456B-B8CC-B960BF8B1879}" type="pres">
      <dgm:prSet presAssocID="{0EBF67AE-82FB-431B-9373-4737FC82ACF1}" presName="spaceRect" presStyleCnt="0"/>
      <dgm:spPr/>
    </dgm:pt>
    <dgm:pt modelId="{5AC3071F-5C5B-45DC-961E-95A74B9AC572}" type="pres">
      <dgm:prSet presAssocID="{0EBF67AE-82FB-431B-9373-4737FC82ACF1}" presName="parTx" presStyleLbl="revTx" presStyleIdx="4" presStyleCnt="7">
        <dgm:presLayoutVars>
          <dgm:chMax val="0"/>
          <dgm:chPref val="0"/>
        </dgm:presLayoutVars>
      </dgm:prSet>
      <dgm:spPr/>
    </dgm:pt>
    <dgm:pt modelId="{D10CACA2-1A72-4390-A701-0E868574D2D2}" type="pres">
      <dgm:prSet presAssocID="{C5F94309-1A7E-444E-833B-F4D2DDE15172}" presName="sibTrans" presStyleCnt="0"/>
      <dgm:spPr/>
    </dgm:pt>
    <dgm:pt modelId="{FF670D26-3952-4545-ABF4-8F9D2179A438}" type="pres">
      <dgm:prSet presAssocID="{E3F46F0F-4DE5-4D92-A435-F1E194AEA8FE}" presName="compNode" presStyleCnt="0"/>
      <dgm:spPr/>
    </dgm:pt>
    <dgm:pt modelId="{26630DEA-01F0-47F3-B4D5-8842D173D926}" type="pres">
      <dgm:prSet presAssocID="{E3F46F0F-4DE5-4D92-A435-F1E194AEA8FE}" presName="bgRect" presStyleLbl="bgShp" presStyleIdx="5" presStyleCnt="7"/>
      <dgm:spPr/>
    </dgm:pt>
    <dgm:pt modelId="{C11F607C-1A4A-4E35-99B7-F85FBE246F2D}" type="pres">
      <dgm:prSet presAssocID="{E3F46F0F-4DE5-4D92-A435-F1E194AEA8FE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087E84BA-A505-45A7-AEFE-C6DA3A280DFE}" type="pres">
      <dgm:prSet presAssocID="{E3F46F0F-4DE5-4D92-A435-F1E194AEA8FE}" presName="spaceRect" presStyleCnt="0"/>
      <dgm:spPr/>
    </dgm:pt>
    <dgm:pt modelId="{277368D8-4EEE-42AE-8D58-EFC50C58B6BB}" type="pres">
      <dgm:prSet presAssocID="{E3F46F0F-4DE5-4D92-A435-F1E194AEA8FE}" presName="parTx" presStyleLbl="revTx" presStyleIdx="5" presStyleCnt="7">
        <dgm:presLayoutVars>
          <dgm:chMax val="0"/>
          <dgm:chPref val="0"/>
        </dgm:presLayoutVars>
      </dgm:prSet>
      <dgm:spPr/>
    </dgm:pt>
    <dgm:pt modelId="{FBBFF995-8C17-4106-A792-F2BCCFF3F9BE}" type="pres">
      <dgm:prSet presAssocID="{0A61846A-6310-42BA-8C20-A9189F224D63}" presName="sibTrans" presStyleCnt="0"/>
      <dgm:spPr/>
    </dgm:pt>
    <dgm:pt modelId="{89D2766C-1B8E-41A1-9AC2-3BF18510D0A0}" type="pres">
      <dgm:prSet presAssocID="{7133D4C7-A5D7-4E7A-B663-40B20E0137D2}" presName="compNode" presStyleCnt="0"/>
      <dgm:spPr/>
    </dgm:pt>
    <dgm:pt modelId="{A7D9D89A-828B-4F92-88B9-F4CE7F8EB261}" type="pres">
      <dgm:prSet presAssocID="{7133D4C7-A5D7-4E7A-B663-40B20E0137D2}" presName="bgRect" presStyleLbl="bgShp" presStyleIdx="6" presStyleCnt="7"/>
      <dgm:spPr/>
    </dgm:pt>
    <dgm:pt modelId="{73CF4137-A7EC-4A89-BB3A-5287E977C7A7}" type="pres">
      <dgm:prSet presAssocID="{7133D4C7-A5D7-4E7A-B663-40B20E0137D2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23AEC230-A397-4FD9-8942-DF68447C0C3B}" type="pres">
      <dgm:prSet presAssocID="{7133D4C7-A5D7-4E7A-B663-40B20E0137D2}" presName="spaceRect" presStyleCnt="0"/>
      <dgm:spPr/>
    </dgm:pt>
    <dgm:pt modelId="{DD438300-BF87-41B7-82FB-D621A25D7974}" type="pres">
      <dgm:prSet presAssocID="{7133D4C7-A5D7-4E7A-B663-40B20E0137D2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0F46310D-653F-4A62-BAE2-64D8CA8F8CCE}" srcId="{96D185C3-4EA2-423E-BBF1-465948E4BFD8}" destId="{ED3CF3C5-397D-4B4C-8BF8-1BA33D2A4A71}" srcOrd="0" destOrd="0" parTransId="{567FD82D-A383-4BDB-8CDD-843F992F0CCD}" sibTransId="{D3C9FE76-ADF2-4EA2-B8CF-7F64FB5261A7}"/>
    <dgm:cxn modelId="{0811680E-F5EE-4E5F-B621-7ABDF973F8FB}" srcId="{96D185C3-4EA2-423E-BBF1-465948E4BFD8}" destId="{7133D4C7-A5D7-4E7A-B663-40B20E0137D2}" srcOrd="6" destOrd="0" parTransId="{90B49B12-0EE5-46FD-85A0-C57CA6071A99}" sibTransId="{E140C421-24F3-4CE0-A14D-493305489487}"/>
    <dgm:cxn modelId="{CC97B823-B760-44F6-9B3C-12B6279EE376}" type="presOf" srcId="{ED3B1BDE-DA86-4168-B4E8-F3F8C9336C43}" destId="{0AA2B7B0-C91A-477E-8E44-14D8700DE5C5}" srcOrd="0" destOrd="0" presId="urn:microsoft.com/office/officeart/2018/2/layout/IconVerticalSolidList"/>
    <dgm:cxn modelId="{BFDA262B-235C-49D4-91C9-5AF031DD890F}" type="presOf" srcId="{B37FF2DF-EA8F-41CF-842B-6DE01CB1FB8B}" destId="{3B9A7C91-77BA-4778-83A7-78567269CEC9}" srcOrd="0" destOrd="0" presId="urn:microsoft.com/office/officeart/2018/2/layout/IconVerticalSolidList"/>
    <dgm:cxn modelId="{C91F9F70-97D5-4C9B-9AD6-141639049E7E}" type="presOf" srcId="{ED3CF3C5-397D-4B4C-8BF8-1BA33D2A4A71}" destId="{82949943-1FE5-4994-8632-225BF37B42BA}" srcOrd="0" destOrd="0" presId="urn:microsoft.com/office/officeart/2018/2/layout/IconVerticalSolidList"/>
    <dgm:cxn modelId="{98D44659-25C0-493F-9BD2-0A6663A29303}" type="presOf" srcId="{4E3B4BDB-0075-4091-84E6-B74D52CAB5F2}" destId="{A4D141F2-4F12-4D5F-AA8A-CD2BF31CBB0D}" srcOrd="0" destOrd="0" presId="urn:microsoft.com/office/officeart/2018/2/layout/IconVerticalSolidList"/>
    <dgm:cxn modelId="{2A0CDB7D-FA25-46A7-BC0B-7A6ABA42FBC6}" type="presOf" srcId="{7133D4C7-A5D7-4E7A-B663-40B20E0137D2}" destId="{DD438300-BF87-41B7-82FB-D621A25D7974}" srcOrd="0" destOrd="0" presId="urn:microsoft.com/office/officeart/2018/2/layout/IconVerticalSolidList"/>
    <dgm:cxn modelId="{D150DC7E-4366-43E7-9E55-98E2776E19E3}" type="presOf" srcId="{0EBF67AE-82FB-431B-9373-4737FC82ACF1}" destId="{5AC3071F-5C5B-45DC-961E-95A74B9AC572}" srcOrd="0" destOrd="0" presId="urn:microsoft.com/office/officeart/2018/2/layout/IconVerticalSolidList"/>
    <dgm:cxn modelId="{F06AA39B-8487-4695-8052-E39E05C9E8B8}" srcId="{96D185C3-4EA2-423E-BBF1-465948E4BFD8}" destId="{4E3B4BDB-0075-4091-84E6-B74D52CAB5F2}" srcOrd="2" destOrd="0" parTransId="{527CB28E-A490-4C5E-973B-6521132FC7D4}" sibTransId="{A658C100-7F96-47A0-AE3C-D685F6299265}"/>
    <dgm:cxn modelId="{ECD8DDA8-9C3D-499E-937C-091656E0D37B}" srcId="{96D185C3-4EA2-423E-BBF1-465948E4BFD8}" destId="{B37FF2DF-EA8F-41CF-842B-6DE01CB1FB8B}" srcOrd="1" destOrd="0" parTransId="{7973F632-0104-4DD3-810A-D2045B61757B}" sibTransId="{D16A4E20-CFFC-4951-BB66-F52D9F4DD07E}"/>
    <dgm:cxn modelId="{8916ADAF-8F40-4B2B-B8A3-A22F7A12E5BB}" type="presOf" srcId="{96D185C3-4EA2-423E-BBF1-465948E4BFD8}" destId="{272E61C1-69CA-4419-BB8F-7E21937156D4}" srcOrd="0" destOrd="0" presId="urn:microsoft.com/office/officeart/2018/2/layout/IconVerticalSolidList"/>
    <dgm:cxn modelId="{E54A1AB9-097B-4C68-90FF-00263F0FA224}" srcId="{96D185C3-4EA2-423E-BBF1-465948E4BFD8}" destId="{E3F46F0F-4DE5-4D92-A435-F1E194AEA8FE}" srcOrd="5" destOrd="0" parTransId="{FC3528BF-2810-4F79-9860-955C973F1C5D}" sibTransId="{0A61846A-6310-42BA-8C20-A9189F224D63}"/>
    <dgm:cxn modelId="{548513BC-2B7C-48CC-8288-68537CE918E3}" srcId="{96D185C3-4EA2-423E-BBF1-465948E4BFD8}" destId="{0EBF67AE-82FB-431B-9373-4737FC82ACF1}" srcOrd="4" destOrd="0" parTransId="{6C8C3621-0C72-4A13-8E88-37313323DBAB}" sibTransId="{C5F94309-1A7E-444E-833B-F4D2DDE15172}"/>
    <dgm:cxn modelId="{3883A5DC-007F-4067-93FA-5BCDF1109365}" srcId="{96D185C3-4EA2-423E-BBF1-465948E4BFD8}" destId="{ED3B1BDE-DA86-4168-B4E8-F3F8C9336C43}" srcOrd="3" destOrd="0" parTransId="{15FED3F8-5A16-4334-AEC7-FE2AC55FF3B6}" sibTransId="{ADCDB671-3384-40B5-8A21-6D87AE2997A0}"/>
    <dgm:cxn modelId="{19FF74F4-2080-4AB0-9317-54BE8D77B1DC}" type="presOf" srcId="{E3F46F0F-4DE5-4D92-A435-F1E194AEA8FE}" destId="{277368D8-4EEE-42AE-8D58-EFC50C58B6BB}" srcOrd="0" destOrd="0" presId="urn:microsoft.com/office/officeart/2018/2/layout/IconVerticalSolidList"/>
    <dgm:cxn modelId="{96FDDAF6-F032-4E0D-880B-7847674F2120}" type="presParOf" srcId="{272E61C1-69CA-4419-BB8F-7E21937156D4}" destId="{D5C02AFD-C359-429D-B768-01AFA5E037B7}" srcOrd="0" destOrd="0" presId="urn:microsoft.com/office/officeart/2018/2/layout/IconVerticalSolidList"/>
    <dgm:cxn modelId="{9C5891FA-0615-4C77-8815-235783E20736}" type="presParOf" srcId="{D5C02AFD-C359-429D-B768-01AFA5E037B7}" destId="{C6A65086-3E59-42C3-AA20-D4ABA612BA73}" srcOrd="0" destOrd="0" presId="urn:microsoft.com/office/officeart/2018/2/layout/IconVerticalSolidList"/>
    <dgm:cxn modelId="{C44F1F58-F945-41FD-B357-AAA4466E19FB}" type="presParOf" srcId="{D5C02AFD-C359-429D-B768-01AFA5E037B7}" destId="{594E4EB6-3A4C-4AA9-9A89-5F0AD59887AA}" srcOrd="1" destOrd="0" presId="urn:microsoft.com/office/officeart/2018/2/layout/IconVerticalSolidList"/>
    <dgm:cxn modelId="{BFB1F0C2-C286-45BE-A2A1-426CB6E1B0D2}" type="presParOf" srcId="{D5C02AFD-C359-429D-B768-01AFA5E037B7}" destId="{2E59D5A2-DBD2-4B12-BC9C-F315B66C2466}" srcOrd="2" destOrd="0" presId="urn:microsoft.com/office/officeart/2018/2/layout/IconVerticalSolidList"/>
    <dgm:cxn modelId="{0B4943A4-774C-4704-B7C7-6BFB8A29C1CD}" type="presParOf" srcId="{D5C02AFD-C359-429D-B768-01AFA5E037B7}" destId="{82949943-1FE5-4994-8632-225BF37B42BA}" srcOrd="3" destOrd="0" presId="urn:microsoft.com/office/officeart/2018/2/layout/IconVerticalSolidList"/>
    <dgm:cxn modelId="{59FE6885-558C-4C5C-9994-B78ED466DF3E}" type="presParOf" srcId="{272E61C1-69CA-4419-BB8F-7E21937156D4}" destId="{1AE8C228-8B3B-435B-A649-21A39A966A10}" srcOrd="1" destOrd="0" presId="urn:microsoft.com/office/officeart/2018/2/layout/IconVerticalSolidList"/>
    <dgm:cxn modelId="{49F9C827-FB34-4473-A8D1-3BB4966CBA23}" type="presParOf" srcId="{272E61C1-69CA-4419-BB8F-7E21937156D4}" destId="{9C764653-5353-4211-8BA0-E1E06CBD6436}" srcOrd="2" destOrd="0" presId="urn:microsoft.com/office/officeart/2018/2/layout/IconVerticalSolidList"/>
    <dgm:cxn modelId="{2091FF00-5816-4AA7-8055-E0F08E466E8B}" type="presParOf" srcId="{9C764653-5353-4211-8BA0-E1E06CBD6436}" destId="{46CB917B-F942-45DC-BFF5-D258997416C8}" srcOrd="0" destOrd="0" presId="urn:microsoft.com/office/officeart/2018/2/layout/IconVerticalSolidList"/>
    <dgm:cxn modelId="{B1E26F1F-A8E8-4DC3-B893-DEE11F777584}" type="presParOf" srcId="{9C764653-5353-4211-8BA0-E1E06CBD6436}" destId="{7574AE1A-E8C1-4AE9-A31B-1A6B801246C8}" srcOrd="1" destOrd="0" presId="urn:microsoft.com/office/officeart/2018/2/layout/IconVerticalSolidList"/>
    <dgm:cxn modelId="{45A86552-943B-4E0A-AF90-9788474BFBA0}" type="presParOf" srcId="{9C764653-5353-4211-8BA0-E1E06CBD6436}" destId="{78EDA7AB-CD49-403E-8300-11545C05DFB3}" srcOrd="2" destOrd="0" presId="urn:microsoft.com/office/officeart/2018/2/layout/IconVerticalSolidList"/>
    <dgm:cxn modelId="{31692588-75B9-4709-B266-E73884015A3F}" type="presParOf" srcId="{9C764653-5353-4211-8BA0-E1E06CBD6436}" destId="{3B9A7C91-77BA-4778-83A7-78567269CEC9}" srcOrd="3" destOrd="0" presId="urn:microsoft.com/office/officeart/2018/2/layout/IconVerticalSolidList"/>
    <dgm:cxn modelId="{73986881-5A3D-4649-BB0D-D29B4A462D37}" type="presParOf" srcId="{272E61C1-69CA-4419-BB8F-7E21937156D4}" destId="{8C07DE04-AD62-4573-A23D-B76083A07304}" srcOrd="3" destOrd="0" presId="urn:microsoft.com/office/officeart/2018/2/layout/IconVerticalSolidList"/>
    <dgm:cxn modelId="{5132B8DB-1C73-4A2E-9189-2A982B795AEC}" type="presParOf" srcId="{272E61C1-69CA-4419-BB8F-7E21937156D4}" destId="{4AA28BB0-2058-4508-81A3-007147CBCE0E}" srcOrd="4" destOrd="0" presId="urn:microsoft.com/office/officeart/2018/2/layout/IconVerticalSolidList"/>
    <dgm:cxn modelId="{D7A81BBB-C16F-4AC9-B241-D4B199A62343}" type="presParOf" srcId="{4AA28BB0-2058-4508-81A3-007147CBCE0E}" destId="{678140EA-5C21-46B0-A9AD-96271A923472}" srcOrd="0" destOrd="0" presId="urn:microsoft.com/office/officeart/2018/2/layout/IconVerticalSolidList"/>
    <dgm:cxn modelId="{8DC4E3C0-7302-4E57-9510-7AD3ED7E0EF4}" type="presParOf" srcId="{4AA28BB0-2058-4508-81A3-007147CBCE0E}" destId="{13E7FF27-DBD0-4A3B-ACB4-28199000B867}" srcOrd="1" destOrd="0" presId="urn:microsoft.com/office/officeart/2018/2/layout/IconVerticalSolidList"/>
    <dgm:cxn modelId="{A14C4ADA-4E06-477A-8904-E73B29C743CF}" type="presParOf" srcId="{4AA28BB0-2058-4508-81A3-007147CBCE0E}" destId="{16D23AD6-7907-4397-94F7-C350A7FCC6AD}" srcOrd="2" destOrd="0" presId="urn:microsoft.com/office/officeart/2018/2/layout/IconVerticalSolidList"/>
    <dgm:cxn modelId="{37773725-049A-4DE4-8EE2-BB212962CD8C}" type="presParOf" srcId="{4AA28BB0-2058-4508-81A3-007147CBCE0E}" destId="{A4D141F2-4F12-4D5F-AA8A-CD2BF31CBB0D}" srcOrd="3" destOrd="0" presId="urn:microsoft.com/office/officeart/2018/2/layout/IconVerticalSolidList"/>
    <dgm:cxn modelId="{0F3BBAD9-2235-434B-BDB3-98C05523271E}" type="presParOf" srcId="{272E61C1-69CA-4419-BB8F-7E21937156D4}" destId="{6CB7E38D-343E-425F-A95E-3A09B95F94C1}" srcOrd="5" destOrd="0" presId="urn:microsoft.com/office/officeart/2018/2/layout/IconVerticalSolidList"/>
    <dgm:cxn modelId="{794817D0-8CEE-450A-A69C-5C537CE46668}" type="presParOf" srcId="{272E61C1-69CA-4419-BB8F-7E21937156D4}" destId="{F72E7CC2-157B-4DFC-BAA2-AFE28F1E905C}" srcOrd="6" destOrd="0" presId="urn:microsoft.com/office/officeart/2018/2/layout/IconVerticalSolidList"/>
    <dgm:cxn modelId="{38B00DF0-6FA2-4C1B-ACF8-7E1609AE8E09}" type="presParOf" srcId="{F72E7CC2-157B-4DFC-BAA2-AFE28F1E905C}" destId="{004ABDA5-1EC3-4544-8805-8D8F15971A7E}" srcOrd="0" destOrd="0" presId="urn:microsoft.com/office/officeart/2018/2/layout/IconVerticalSolidList"/>
    <dgm:cxn modelId="{B4A4CC57-1EB7-4E41-965D-984619F711E2}" type="presParOf" srcId="{F72E7CC2-157B-4DFC-BAA2-AFE28F1E905C}" destId="{E82ED8B6-675D-4F51-B3BB-FB2B6B9DE694}" srcOrd="1" destOrd="0" presId="urn:microsoft.com/office/officeart/2018/2/layout/IconVerticalSolidList"/>
    <dgm:cxn modelId="{FAFEDA9A-F94B-43FC-AE42-9AA9298B74A5}" type="presParOf" srcId="{F72E7CC2-157B-4DFC-BAA2-AFE28F1E905C}" destId="{82E376E8-E2F6-4A17-B0C5-7CFB3E34F2B8}" srcOrd="2" destOrd="0" presId="urn:microsoft.com/office/officeart/2018/2/layout/IconVerticalSolidList"/>
    <dgm:cxn modelId="{D0F10346-3AEF-498A-BFD7-DD07371817F4}" type="presParOf" srcId="{F72E7CC2-157B-4DFC-BAA2-AFE28F1E905C}" destId="{0AA2B7B0-C91A-477E-8E44-14D8700DE5C5}" srcOrd="3" destOrd="0" presId="urn:microsoft.com/office/officeart/2018/2/layout/IconVerticalSolidList"/>
    <dgm:cxn modelId="{20989565-AFD4-4036-890A-41A379BA2C68}" type="presParOf" srcId="{272E61C1-69CA-4419-BB8F-7E21937156D4}" destId="{59A48E41-C2E8-45E8-8AF9-331040980D5B}" srcOrd="7" destOrd="0" presId="urn:microsoft.com/office/officeart/2018/2/layout/IconVerticalSolidList"/>
    <dgm:cxn modelId="{833B4A85-E733-48B8-AA9C-140363A0407A}" type="presParOf" srcId="{272E61C1-69CA-4419-BB8F-7E21937156D4}" destId="{B653E4CE-20D9-44BA-8F4C-79035887B905}" srcOrd="8" destOrd="0" presId="urn:microsoft.com/office/officeart/2018/2/layout/IconVerticalSolidList"/>
    <dgm:cxn modelId="{7E75EEDF-71E7-44D0-B319-F82CE9381FD1}" type="presParOf" srcId="{B653E4CE-20D9-44BA-8F4C-79035887B905}" destId="{1D6F07A9-02CB-44AA-9EE0-4A706E688EEE}" srcOrd="0" destOrd="0" presId="urn:microsoft.com/office/officeart/2018/2/layout/IconVerticalSolidList"/>
    <dgm:cxn modelId="{7382C359-A862-4A09-88F0-9ACB20D1F6DD}" type="presParOf" srcId="{B653E4CE-20D9-44BA-8F4C-79035887B905}" destId="{5F9C56AB-33F8-49DB-AC5F-D5B381CE5E32}" srcOrd="1" destOrd="0" presId="urn:microsoft.com/office/officeart/2018/2/layout/IconVerticalSolidList"/>
    <dgm:cxn modelId="{9D711B78-B22C-4188-8F43-CF99F9A87414}" type="presParOf" srcId="{B653E4CE-20D9-44BA-8F4C-79035887B905}" destId="{4E46495D-4377-456B-B8CC-B960BF8B1879}" srcOrd="2" destOrd="0" presId="urn:microsoft.com/office/officeart/2018/2/layout/IconVerticalSolidList"/>
    <dgm:cxn modelId="{541751AE-B644-4AC0-8B67-892CFA8D09DC}" type="presParOf" srcId="{B653E4CE-20D9-44BA-8F4C-79035887B905}" destId="{5AC3071F-5C5B-45DC-961E-95A74B9AC572}" srcOrd="3" destOrd="0" presId="urn:microsoft.com/office/officeart/2018/2/layout/IconVerticalSolidList"/>
    <dgm:cxn modelId="{24F7EE43-2DC0-454E-AB68-DE8A3E09D918}" type="presParOf" srcId="{272E61C1-69CA-4419-BB8F-7E21937156D4}" destId="{D10CACA2-1A72-4390-A701-0E868574D2D2}" srcOrd="9" destOrd="0" presId="urn:microsoft.com/office/officeart/2018/2/layout/IconVerticalSolidList"/>
    <dgm:cxn modelId="{34987FBC-2DA3-45A4-B469-67241B2BC519}" type="presParOf" srcId="{272E61C1-69CA-4419-BB8F-7E21937156D4}" destId="{FF670D26-3952-4545-ABF4-8F9D2179A438}" srcOrd="10" destOrd="0" presId="urn:microsoft.com/office/officeart/2018/2/layout/IconVerticalSolidList"/>
    <dgm:cxn modelId="{905E82AD-69BC-448B-9B45-42135776508F}" type="presParOf" srcId="{FF670D26-3952-4545-ABF4-8F9D2179A438}" destId="{26630DEA-01F0-47F3-B4D5-8842D173D926}" srcOrd="0" destOrd="0" presId="urn:microsoft.com/office/officeart/2018/2/layout/IconVerticalSolidList"/>
    <dgm:cxn modelId="{96245EAF-F3FC-4DAF-949A-29BFD25D3278}" type="presParOf" srcId="{FF670D26-3952-4545-ABF4-8F9D2179A438}" destId="{C11F607C-1A4A-4E35-99B7-F85FBE246F2D}" srcOrd="1" destOrd="0" presId="urn:microsoft.com/office/officeart/2018/2/layout/IconVerticalSolidList"/>
    <dgm:cxn modelId="{4809D152-D8C5-44B2-8880-7D234529EA14}" type="presParOf" srcId="{FF670D26-3952-4545-ABF4-8F9D2179A438}" destId="{087E84BA-A505-45A7-AEFE-C6DA3A280DFE}" srcOrd="2" destOrd="0" presId="urn:microsoft.com/office/officeart/2018/2/layout/IconVerticalSolidList"/>
    <dgm:cxn modelId="{71D591E2-70A8-4567-A9B3-9E73DB782114}" type="presParOf" srcId="{FF670D26-3952-4545-ABF4-8F9D2179A438}" destId="{277368D8-4EEE-42AE-8D58-EFC50C58B6BB}" srcOrd="3" destOrd="0" presId="urn:microsoft.com/office/officeart/2018/2/layout/IconVerticalSolidList"/>
    <dgm:cxn modelId="{BF0A3FCF-EAAC-4ECF-A4BA-F76F31D1B736}" type="presParOf" srcId="{272E61C1-69CA-4419-BB8F-7E21937156D4}" destId="{FBBFF995-8C17-4106-A792-F2BCCFF3F9BE}" srcOrd="11" destOrd="0" presId="urn:microsoft.com/office/officeart/2018/2/layout/IconVerticalSolidList"/>
    <dgm:cxn modelId="{F751381D-FFBE-4A28-A594-48C6DB813FAB}" type="presParOf" srcId="{272E61C1-69CA-4419-BB8F-7E21937156D4}" destId="{89D2766C-1B8E-41A1-9AC2-3BF18510D0A0}" srcOrd="12" destOrd="0" presId="urn:microsoft.com/office/officeart/2018/2/layout/IconVerticalSolidList"/>
    <dgm:cxn modelId="{56C0E466-FD2A-4DFF-88F2-22FF45FFBF43}" type="presParOf" srcId="{89D2766C-1B8E-41A1-9AC2-3BF18510D0A0}" destId="{A7D9D89A-828B-4F92-88B9-F4CE7F8EB261}" srcOrd="0" destOrd="0" presId="urn:microsoft.com/office/officeart/2018/2/layout/IconVerticalSolidList"/>
    <dgm:cxn modelId="{D5A3AAB1-B1AF-4B37-94D3-87899A0B6B0C}" type="presParOf" srcId="{89D2766C-1B8E-41A1-9AC2-3BF18510D0A0}" destId="{73CF4137-A7EC-4A89-BB3A-5287E977C7A7}" srcOrd="1" destOrd="0" presId="urn:microsoft.com/office/officeart/2018/2/layout/IconVerticalSolidList"/>
    <dgm:cxn modelId="{450B509B-A844-4999-B7BD-17C08F774A10}" type="presParOf" srcId="{89D2766C-1B8E-41A1-9AC2-3BF18510D0A0}" destId="{23AEC230-A397-4FD9-8942-DF68447C0C3B}" srcOrd="2" destOrd="0" presId="urn:microsoft.com/office/officeart/2018/2/layout/IconVerticalSolidList"/>
    <dgm:cxn modelId="{A0E504C6-BBFE-4AD4-A279-B850EF9F1769}" type="presParOf" srcId="{89D2766C-1B8E-41A1-9AC2-3BF18510D0A0}" destId="{DD438300-BF87-41B7-82FB-D621A25D797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7530446-03A2-4CAB-8167-71FEB8F4528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32741F6-1967-4B2B-B878-8C3142937F43}">
      <dgm:prSet/>
      <dgm:spPr/>
      <dgm:t>
        <a:bodyPr/>
        <a:lstStyle/>
        <a:p>
          <a:r>
            <a:rPr lang="en-US" b="0" i="0" baseline="0"/>
            <a:t>Virtual wards </a:t>
          </a:r>
          <a:r>
            <a:rPr lang="en-US" b="1" i="0" baseline="0"/>
            <a:t>shift labour</a:t>
          </a:r>
          <a:r>
            <a:rPr lang="en-US" b="0" i="0" baseline="0"/>
            <a:t> rather than remove it (NHS Confederation, 2023)</a:t>
          </a:r>
          <a:endParaRPr lang="en-US"/>
        </a:p>
      </dgm:t>
    </dgm:pt>
    <dgm:pt modelId="{FBD8765B-4173-4AE8-8CA0-34C7024B07B2}" type="parTrans" cxnId="{71D2631A-4A13-44F1-BF9C-31D7729EC679}">
      <dgm:prSet/>
      <dgm:spPr/>
      <dgm:t>
        <a:bodyPr/>
        <a:lstStyle/>
        <a:p>
          <a:endParaRPr lang="en-US"/>
        </a:p>
      </dgm:t>
    </dgm:pt>
    <dgm:pt modelId="{6996E9C5-CE73-41D0-8291-A615E4638399}" type="sibTrans" cxnId="{71D2631A-4A13-44F1-BF9C-31D7729EC679}">
      <dgm:prSet/>
      <dgm:spPr/>
      <dgm:t>
        <a:bodyPr/>
        <a:lstStyle/>
        <a:p>
          <a:endParaRPr lang="en-US"/>
        </a:p>
      </dgm:t>
    </dgm:pt>
    <dgm:pt modelId="{60B6AD7F-C78C-448A-AC9A-E2FE547553E2}">
      <dgm:prSet/>
      <dgm:spPr/>
      <dgm:t>
        <a:bodyPr/>
        <a:lstStyle/>
        <a:p>
          <a:r>
            <a:rPr lang="en-US" b="0" i="0" baseline="0"/>
            <a:t>New or expanded roles:</a:t>
          </a:r>
          <a:endParaRPr lang="en-US"/>
        </a:p>
      </dgm:t>
    </dgm:pt>
    <dgm:pt modelId="{0FFB73CA-3C84-4C62-AA26-30B3F3F48522}" type="parTrans" cxnId="{17637CAA-B945-43FE-9D23-DB7E7BCC5F97}">
      <dgm:prSet/>
      <dgm:spPr/>
      <dgm:t>
        <a:bodyPr/>
        <a:lstStyle/>
        <a:p>
          <a:endParaRPr lang="en-US"/>
        </a:p>
      </dgm:t>
    </dgm:pt>
    <dgm:pt modelId="{D1B516C3-9B3E-424B-B0A0-7401AEEEC5D2}" type="sibTrans" cxnId="{17637CAA-B945-43FE-9D23-DB7E7BCC5F97}">
      <dgm:prSet/>
      <dgm:spPr/>
      <dgm:t>
        <a:bodyPr/>
        <a:lstStyle/>
        <a:p>
          <a:endParaRPr lang="en-US"/>
        </a:p>
      </dgm:t>
    </dgm:pt>
    <dgm:pt modelId="{927AB315-C5F0-4582-BA1A-9C97653BEFB5}">
      <dgm:prSet/>
      <dgm:spPr/>
      <dgm:t>
        <a:bodyPr/>
        <a:lstStyle/>
        <a:p>
          <a:r>
            <a:rPr lang="en-US" b="0" i="0" baseline="0"/>
            <a:t>Virtual ward coordinators, remote monitoring support</a:t>
          </a:r>
          <a:endParaRPr lang="en-US"/>
        </a:p>
      </dgm:t>
    </dgm:pt>
    <dgm:pt modelId="{C1FC556E-9A15-4059-B358-C2D9DD9C6259}" type="parTrans" cxnId="{4BA28D12-E24C-47F8-A587-E44EDCA226A7}">
      <dgm:prSet/>
      <dgm:spPr/>
      <dgm:t>
        <a:bodyPr/>
        <a:lstStyle/>
        <a:p>
          <a:endParaRPr lang="en-US"/>
        </a:p>
      </dgm:t>
    </dgm:pt>
    <dgm:pt modelId="{405437FF-505A-4B90-8D40-F1E2FDFE14C7}" type="sibTrans" cxnId="{4BA28D12-E24C-47F8-A587-E44EDCA226A7}">
      <dgm:prSet/>
      <dgm:spPr/>
      <dgm:t>
        <a:bodyPr/>
        <a:lstStyle/>
        <a:p>
          <a:endParaRPr lang="en-US"/>
        </a:p>
      </dgm:t>
    </dgm:pt>
    <dgm:pt modelId="{5A50E725-8E4B-43B1-ABDC-0CF4AD132DD6}">
      <dgm:prSet/>
      <dgm:spPr/>
      <dgm:t>
        <a:bodyPr/>
        <a:lstStyle/>
        <a:p>
          <a:r>
            <a:rPr lang="en-US" b="0" i="0" baseline="0"/>
            <a:t>Clinicians triaging data streams</a:t>
          </a:r>
          <a:endParaRPr lang="en-US"/>
        </a:p>
      </dgm:t>
    </dgm:pt>
    <dgm:pt modelId="{6CC5EE44-BB43-4E1F-B97E-09924A91F637}" type="parTrans" cxnId="{698DAE51-9AF5-4BD2-96C3-FFAB18B078B8}">
      <dgm:prSet/>
      <dgm:spPr/>
      <dgm:t>
        <a:bodyPr/>
        <a:lstStyle/>
        <a:p>
          <a:endParaRPr lang="en-US"/>
        </a:p>
      </dgm:t>
    </dgm:pt>
    <dgm:pt modelId="{037B1488-06E5-4F05-B6EC-AEBDF0D4ECC2}" type="sibTrans" cxnId="{698DAE51-9AF5-4BD2-96C3-FFAB18B078B8}">
      <dgm:prSet/>
      <dgm:spPr/>
      <dgm:t>
        <a:bodyPr/>
        <a:lstStyle/>
        <a:p>
          <a:endParaRPr lang="en-US"/>
        </a:p>
      </dgm:t>
    </dgm:pt>
    <dgm:pt modelId="{30AC00AC-CC63-43C0-865B-D48E64D5F307}">
      <dgm:prSet/>
      <dgm:spPr/>
      <dgm:t>
        <a:bodyPr/>
        <a:lstStyle/>
        <a:p>
          <a:r>
            <a:rPr lang="en-US" b="0" i="0" baseline="0"/>
            <a:t>Skill demands change: remote judgement, managing uncertainty (Nuffield Trust, 2023)</a:t>
          </a:r>
          <a:endParaRPr lang="en-US"/>
        </a:p>
      </dgm:t>
    </dgm:pt>
    <dgm:pt modelId="{BEB2EA8E-C945-45DF-97A3-131E8EAA3AF2}" type="parTrans" cxnId="{851060C7-4495-4077-8BA0-CDC04DCA0E2B}">
      <dgm:prSet/>
      <dgm:spPr/>
      <dgm:t>
        <a:bodyPr/>
        <a:lstStyle/>
        <a:p>
          <a:endParaRPr lang="en-US"/>
        </a:p>
      </dgm:t>
    </dgm:pt>
    <dgm:pt modelId="{FD00E6E9-03C3-4889-B8F4-3D616002F38E}" type="sibTrans" cxnId="{851060C7-4495-4077-8BA0-CDC04DCA0E2B}">
      <dgm:prSet/>
      <dgm:spPr/>
      <dgm:t>
        <a:bodyPr/>
        <a:lstStyle/>
        <a:p>
          <a:endParaRPr lang="en-US"/>
        </a:p>
      </dgm:t>
    </dgm:pt>
    <dgm:pt modelId="{956A90B2-F86E-464A-B68C-5441A5FFFAE3}">
      <dgm:prSet/>
      <dgm:spPr/>
      <dgm:t>
        <a:bodyPr/>
        <a:lstStyle/>
        <a:p>
          <a:r>
            <a:rPr lang="en-US" b="0" i="0" baseline="0"/>
            <a:t>Staffing gaps are a stated risk in practice (O’Dowd, 2023)</a:t>
          </a:r>
          <a:endParaRPr lang="en-US"/>
        </a:p>
      </dgm:t>
    </dgm:pt>
    <dgm:pt modelId="{14F02C7E-6516-4D97-8342-EF2E98919E87}" type="parTrans" cxnId="{B5FC131B-ADEC-4121-9798-E8F7E553C82D}">
      <dgm:prSet/>
      <dgm:spPr/>
      <dgm:t>
        <a:bodyPr/>
        <a:lstStyle/>
        <a:p>
          <a:endParaRPr lang="en-US"/>
        </a:p>
      </dgm:t>
    </dgm:pt>
    <dgm:pt modelId="{08B2524B-2C54-4AA5-8750-C88E558D6AC9}" type="sibTrans" cxnId="{B5FC131B-ADEC-4121-9798-E8F7E553C82D}">
      <dgm:prSet/>
      <dgm:spPr/>
      <dgm:t>
        <a:bodyPr/>
        <a:lstStyle/>
        <a:p>
          <a:endParaRPr lang="en-US"/>
        </a:p>
      </dgm:t>
    </dgm:pt>
    <dgm:pt modelId="{2994E564-02FA-4846-BE34-500AF7CA4E27}" type="pres">
      <dgm:prSet presAssocID="{07530446-03A2-4CAB-8167-71FEB8F4528C}" presName="root" presStyleCnt="0">
        <dgm:presLayoutVars>
          <dgm:dir/>
          <dgm:resizeHandles val="exact"/>
        </dgm:presLayoutVars>
      </dgm:prSet>
      <dgm:spPr/>
    </dgm:pt>
    <dgm:pt modelId="{7B669AB8-0C90-4107-A256-49E350727AF5}" type="pres">
      <dgm:prSet presAssocID="{032741F6-1967-4B2B-B878-8C3142937F43}" presName="compNode" presStyleCnt="0"/>
      <dgm:spPr/>
    </dgm:pt>
    <dgm:pt modelId="{0F3E3DF9-853F-4013-80F0-5B1B09560F60}" type="pres">
      <dgm:prSet presAssocID="{032741F6-1967-4B2B-B878-8C3142937F43}" presName="bgRect" presStyleLbl="bgShp" presStyleIdx="0" presStyleCnt="6"/>
      <dgm:spPr/>
    </dgm:pt>
    <dgm:pt modelId="{8EABE9CE-21A0-4BC1-BBA7-205D84CFB91A}" type="pres">
      <dgm:prSet presAssocID="{032741F6-1967-4B2B-B878-8C3142937F43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F6D7B41E-5B10-4E9F-8E67-5527B16BEC8F}" type="pres">
      <dgm:prSet presAssocID="{032741F6-1967-4B2B-B878-8C3142937F43}" presName="spaceRect" presStyleCnt="0"/>
      <dgm:spPr/>
    </dgm:pt>
    <dgm:pt modelId="{794F5B52-63BF-404C-A72B-4682611AD195}" type="pres">
      <dgm:prSet presAssocID="{032741F6-1967-4B2B-B878-8C3142937F43}" presName="parTx" presStyleLbl="revTx" presStyleIdx="0" presStyleCnt="6">
        <dgm:presLayoutVars>
          <dgm:chMax val="0"/>
          <dgm:chPref val="0"/>
        </dgm:presLayoutVars>
      </dgm:prSet>
      <dgm:spPr/>
    </dgm:pt>
    <dgm:pt modelId="{31E82A6E-0F3A-439E-845C-C7BA24B374CD}" type="pres">
      <dgm:prSet presAssocID="{6996E9C5-CE73-41D0-8291-A615E4638399}" presName="sibTrans" presStyleCnt="0"/>
      <dgm:spPr/>
    </dgm:pt>
    <dgm:pt modelId="{8BE466F8-BBCD-480A-8490-4CA2C3DD7D90}" type="pres">
      <dgm:prSet presAssocID="{60B6AD7F-C78C-448A-AC9A-E2FE547553E2}" presName="compNode" presStyleCnt="0"/>
      <dgm:spPr/>
    </dgm:pt>
    <dgm:pt modelId="{60825C00-30F7-4856-AF37-02D35547611C}" type="pres">
      <dgm:prSet presAssocID="{60B6AD7F-C78C-448A-AC9A-E2FE547553E2}" presName="bgRect" presStyleLbl="bgShp" presStyleIdx="1" presStyleCnt="6"/>
      <dgm:spPr/>
    </dgm:pt>
    <dgm:pt modelId="{A0A3D458-CF0B-4384-B29F-6C81FD72A200}" type="pres">
      <dgm:prSet presAssocID="{60B6AD7F-C78C-448A-AC9A-E2FE547553E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25854F86-C703-460A-98D3-6C9516D12337}" type="pres">
      <dgm:prSet presAssocID="{60B6AD7F-C78C-448A-AC9A-E2FE547553E2}" presName="spaceRect" presStyleCnt="0"/>
      <dgm:spPr/>
    </dgm:pt>
    <dgm:pt modelId="{378B6F03-0E61-4C57-AC8B-67CF8179DFE7}" type="pres">
      <dgm:prSet presAssocID="{60B6AD7F-C78C-448A-AC9A-E2FE547553E2}" presName="parTx" presStyleLbl="revTx" presStyleIdx="1" presStyleCnt="6">
        <dgm:presLayoutVars>
          <dgm:chMax val="0"/>
          <dgm:chPref val="0"/>
        </dgm:presLayoutVars>
      </dgm:prSet>
      <dgm:spPr/>
    </dgm:pt>
    <dgm:pt modelId="{197ECD3D-B684-4520-A340-EB2C31F3F330}" type="pres">
      <dgm:prSet presAssocID="{D1B516C3-9B3E-424B-B0A0-7401AEEEC5D2}" presName="sibTrans" presStyleCnt="0"/>
      <dgm:spPr/>
    </dgm:pt>
    <dgm:pt modelId="{25A97A94-FF8B-4912-8D8D-C391178B774B}" type="pres">
      <dgm:prSet presAssocID="{927AB315-C5F0-4582-BA1A-9C97653BEFB5}" presName="compNode" presStyleCnt="0"/>
      <dgm:spPr/>
    </dgm:pt>
    <dgm:pt modelId="{F15D12DA-0027-4E81-A0AC-D4E81780BADC}" type="pres">
      <dgm:prSet presAssocID="{927AB315-C5F0-4582-BA1A-9C97653BEFB5}" presName="bgRect" presStyleLbl="bgShp" presStyleIdx="2" presStyleCnt="6"/>
      <dgm:spPr/>
    </dgm:pt>
    <dgm:pt modelId="{F4861141-E144-4D8A-B0E9-9F13268FC1C6}" type="pres">
      <dgm:prSet presAssocID="{927AB315-C5F0-4582-BA1A-9C97653BEFB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40FECF74-77CA-4BF1-92A7-2354585B1AED}" type="pres">
      <dgm:prSet presAssocID="{927AB315-C5F0-4582-BA1A-9C97653BEFB5}" presName="spaceRect" presStyleCnt="0"/>
      <dgm:spPr/>
    </dgm:pt>
    <dgm:pt modelId="{8FF43FA4-45A5-4028-9D8E-7123E12BE0DE}" type="pres">
      <dgm:prSet presAssocID="{927AB315-C5F0-4582-BA1A-9C97653BEFB5}" presName="parTx" presStyleLbl="revTx" presStyleIdx="2" presStyleCnt="6">
        <dgm:presLayoutVars>
          <dgm:chMax val="0"/>
          <dgm:chPref val="0"/>
        </dgm:presLayoutVars>
      </dgm:prSet>
      <dgm:spPr/>
    </dgm:pt>
    <dgm:pt modelId="{06BE2361-A26B-4414-9D80-EA8E1C980A7E}" type="pres">
      <dgm:prSet presAssocID="{405437FF-505A-4B90-8D40-F1E2FDFE14C7}" presName="sibTrans" presStyleCnt="0"/>
      <dgm:spPr/>
    </dgm:pt>
    <dgm:pt modelId="{17FDC1B4-C5E0-4542-BBB0-A7B710000E0D}" type="pres">
      <dgm:prSet presAssocID="{5A50E725-8E4B-43B1-ABDC-0CF4AD132DD6}" presName="compNode" presStyleCnt="0"/>
      <dgm:spPr/>
    </dgm:pt>
    <dgm:pt modelId="{C0D7EE29-9F9C-46A3-8403-88EC6E808343}" type="pres">
      <dgm:prSet presAssocID="{5A50E725-8E4B-43B1-ABDC-0CF4AD132DD6}" presName="bgRect" presStyleLbl="bgShp" presStyleIdx="3" presStyleCnt="6"/>
      <dgm:spPr/>
    </dgm:pt>
    <dgm:pt modelId="{27E9F15E-2E81-44E6-BB4E-95ED50A56FB6}" type="pres">
      <dgm:prSet presAssocID="{5A50E725-8E4B-43B1-ABDC-0CF4AD132DD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92F79620-29CE-4CE2-90DB-331A42C2E722}" type="pres">
      <dgm:prSet presAssocID="{5A50E725-8E4B-43B1-ABDC-0CF4AD132DD6}" presName="spaceRect" presStyleCnt="0"/>
      <dgm:spPr/>
    </dgm:pt>
    <dgm:pt modelId="{CA1C0BE7-E6D6-4444-8312-ED4252D85C4F}" type="pres">
      <dgm:prSet presAssocID="{5A50E725-8E4B-43B1-ABDC-0CF4AD132DD6}" presName="parTx" presStyleLbl="revTx" presStyleIdx="3" presStyleCnt="6">
        <dgm:presLayoutVars>
          <dgm:chMax val="0"/>
          <dgm:chPref val="0"/>
        </dgm:presLayoutVars>
      </dgm:prSet>
      <dgm:spPr/>
    </dgm:pt>
    <dgm:pt modelId="{7BCD1295-359F-4C1E-9A5E-2DABA10482C0}" type="pres">
      <dgm:prSet presAssocID="{037B1488-06E5-4F05-B6EC-AEBDF0D4ECC2}" presName="sibTrans" presStyleCnt="0"/>
      <dgm:spPr/>
    </dgm:pt>
    <dgm:pt modelId="{24E5632D-91E2-45BF-B5F7-6C1B7532D909}" type="pres">
      <dgm:prSet presAssocID="{30AC00AC-CC63-43C0-865B-D48E64D5F307}" presName="compNode" presStyleCnt="0"/>
      <dgm:spPr/>
    </dgm:pt>
    <dgm:pt modelId="{DCE327F8-8433-4EB8-9EFA-CB9DE6E67D0E}" type="pres">
      <dgm:prSet presAssocID="{30AC00AC-CC63-43C0-865B-D48E64D5F307}" presName="bgRect" presStyleLbl="bgShp" presStyleIdx="4" presStyleCnt="6"/>
      <dgm:spPr/>
    </dgm:pt>
    <dgm:pt modelId="{F3BD9F8F-CE98-4788-9DFF-667D04503DC3}" type="pres">
      <dgm:prSet presAssocID="{30AC00AC-CC63-43C0-865B-D48E64D5F30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821430CB-C068-4D1B-A8A6-D1A46941B24B}" type="pres">
      <dgm:prSet presAssocID="{30AC00AC-CC63-43C0-865B-D48E64D5F307}" presName="spaceRect" presStyleCnt="0"/>
      <dgm:spPr/>
    </dgm:pt>
    <dgm:pt modelId="{2ACB8D8E-FC51-4BCF-9695-CF97C680AA44}" type="pres">
      <dgm:prSet presAssocID="{30AC00AC-CC63-43C0-865B-D48E64D5F307}" presName="parTx" presStyleLbl="revTx" presStyleIdx="4" presStyleCnt="6">
        <dgm:presLayoutVars>
          <dgm:chMax val="0"/>
          <dgm:chPref val="0"/>
        </dgm:presLayoutVars>
      </dgm:prSet>
      <dgm:spPr/>
    </dgm:pt>
    <dgm:pt modelId="{3CA4490B-4202-4E8C-B192-D0B7CBEB59E7}" type="pres">
      <dgm:prSet presAssocID="{FD00E6E9-03C3-4889-B8F4-3D616002F38E}" presName="sibTrans" presStyleCnt="0"/>
      <dgm:spPr/>
    </dgm:pt>
    <dgm:pt modelId="{643A1319-B698-410B-90C1-C514B8397BD0}" type="pres">
      <dgm:prSet presAssocID="{956A90B2-F86E-464A-B68C-5441A5FFFAE3}" presName="compNode" presStyleCnt="0"/>
      <dgm:spPr/>
    </dgm:pt>
    <dgm:pt modelId="{B6187DD5-B6F7-440F-8A1B-F2EE75180F7B}" type="pres">
      <dgm:prSet presAssocID="{956A90B2-F86E-464A-B68C-5441A5FFFAE3}" presName="bgRect" presStyleLbl="bgShp" presStyleIdx="5" presStyleCnt="6"/>
      <dgm:spPr/>
    </dgm:pt>
    <dgm:pt modelId="{2849B262-F2EC-433B-9B8C-36DF35E7078E}" type="pres">
      <dgm:prSet presAssocID="{956A90B2-F86E-464A-B68C-5441A5FFFAE3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ximize"/>
        </a:ext>
      </dgm:extLst>
    </dgm:pt>
    <dgm:pt modelId="{B7822E76-4D9A-4442-B959-1DD5444FDD58}" type="pres">
      <dgm:prSet presAssocID="{956A90B2-F86E-464A-B68C-5441A5FFFAE3}" presName="spaceRect" presStyleCnt="0"/>
      <dgm:spPr/>
    </dgm:pt>
    <dgm:pt modelId="{4B7FD585-70E8-4865-BD44-CD2C6E882165}" type="pres">
      <dgm:prSet presAssocID="{956A90B2-F86E-464A-B68C-5441A5FFFAE3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4BA28D12-E24C-47F8-A587-E44EDCA226A7}" srcId="{07530446-03A2-4CAB-8167-71FEB8F4528C}" destId="{927AB315-C5F0-4582-BA1A-9C97653BEFB5}" srcOrd="2" destOrd="0" parTransId="{C1FC556E-9A15-4059-B358-C2D9DD9C6259}" sibTransId="{405437FF-505A-4B90-8D40-F1E2FDFE14C7}"/>
    <dgm:cxn modelId="{D2AE0D19-B2AE-472B-9988-E2F8F8ED4649}" type="presOf" srcId="{60B6AD7F-C78C-448A-AC9A-E2FE547553E2}" destId="{378B6F03-0E61-4C57-AC8B-67CF8179DFE7}" srcOrd="0" destOrd="0" presId="urn:microsoft.com/office/officeart/2018/2/layout/IconVerticalSolidList"/>
    <dgm:cxn modelId="{71D2631A-4A13-44F1-BF9C-31D7729EC679}" srcId="{07530446-03A2-4CAB-8167-71FEB8F4528C}" destId="{032741F6-1967-4B2B-B878-8C3142937F43}" srcOrd="0" destOrd="0" parTransId="{FBD8765B-4173-4AE8-8CA0-34C7024B07B2}" sibTransId="{6996E9C5-CE73-41D0-8291-A615E4638399}"/>
    <dgm:cxn modelId="{B5FC131B-ADEC-4121-9798-E8F7E553C82D}" srcId="{07530446-03A2-4CAB-8167-71FEB8F4528C}" destId="{956A90B2-F86E-464A-B68C-5441A5FFFAE3}" srcOrd="5" destOrd="0" parTransId="{14F02C7E-6516-4D97-8342-EF2E98919E87}" sibTransId="{08B2524B-2C54-4AA5-8750-C88E558D6AC9}"/>
    <dgm:cxn modelId="{1AD9121D-5028-4BB8-A2C2-F3CF07B46C4C}" type="presOf" srcId="{032741F6-1967-4B2B-B878-8C3142937F43}" destId="{794F5B52-63BF-404C-A72B-4682611AD195}" srcOrd="0" destOrd="0" presId="urn:microsoft.com/office/officeart/2018/2/layout/IconVerticalSolidList"/>
    <dgm:cxn modelId="{631F0336-C666-4011-A365-785360F9B1F9}" type="presOf" srcId="{927AB315-C5F0-4582-BA1A-9C97653BEFB5}" destId="{8FF43FA4-45A5-4028-9D8E-7123E12BE0DE}" srcOrd="0" destOrd="0" presId="urn:microsoft.com/office/officeart/2018/2/layout/IconVerticalSolidList"/>
    <dgm:cxn modelId="{37905567-5E42-4443-A254-D3ABA7D0170D}" type="presOf" srcId="{956A90B2-F86E-464A-B68C-5441A5FFFAE3}" destId="{4B7FD585-70E8-4865-BD44-CD2C6E882165}" srcOrd="0" destOrd="0" presId="urn:microsoft.com/office/officeart/2018/2/layout/IconVerticalSolidList"/>
    <dgm:cxn modelId="{698DAE51-9AF5-4BD2-96C3-FFAB18B078B8}" srcId="{07530446-03A2-4CAB-8167-71FEB8F4528C}" destId="{5A50E725-8E4B-43B1-ABDC-0CF4AD132DD6}" srcOrd="3" destOrd="0" parTransId="{6CC5EE44-BB43-4E1F-B97E-09924A91F637}" sibTransId="{037B1488-06E5-4F05-B6EC-AEBDF0D4ECC2}"/>
    <dgm:cxn modelId="{D5ED565A-AB20-4D73-A5EB-11C0A0FA5498}" type="presOf" srcId="{5A50E725-8E4B-43B1-ABDC-0CF4AD132DD6}" destId="{CA1C0BE7-E6D6-4444-8312-ED4252D85C4F}" srcOrd="0" destOrd="0" presId="urn:microsoft.com/office/officeart/2018/2/layout/IconVerticalSolidList"/>
    <dgm:cxn modelId="{17637CAA-B945-43FE-9D23-DB7E7BCC5F97}" srcId="{07530446-03A2-4CAB-8167-71FEB8F4528C}" destId="{60B6AD7F-C78C-448A-AC9A-E2FE547553E2}" srcOrd="1" destOrd="0" parTransId="{0FFB73CA-3C84-4C62-AA26-30B3F3F48522}" sibTransId="{D1B516C3-9B3E-424B-B0A0-7401AEEEC5D2}"/>
    <dgm:cxn modelId="{D04A14BB-59BD-444E-BECB-6EA55C7AD749}" type="presOf" srcId="{30AC00AC-CC63-43C0-865B-D48E64D5F307}" destId="{2ACB8D8E-FC51-4BCF-9695-CF97C680AA44}" srcOrd="0" destOrd="0" presId="urn:microsoft.com/office/officeart/2018/2/layout/IconVerticalSolidList"/>
    <dgm:cxn modelId="{851060C7-4495-4077-8BA0-CDC04DCA0E2B}" srcId="{07530446-03A2-4CAB-8167-71FEB8F4528C}" destId="{30AC00AC-CC63-43C0-865B-D48E64D5F307}" srcOrd="4" destOrd="0" parTransId="{BEB2EA8E-C945-45DF-97A3-131E8EAA3AF2}" sibTransId="{FD00E6E9-03C3-4889-B8F4-3D616002F38E}"/>
    <dgm:cxn modelId="{9170F2FE-0F0E-4EDF-9620-809E27282BF9}" type="presOf" srcId="{07530446-03A2-4CAB-8167-71FEB8F4528C}" destId="{2994E564-02FA-4846-BE34-500AF7CA4E27}" srcOrd="0" destOrd="0" presId="urn:microsoft.com/office/officeart/2018/2/layout/IconVerticalSolidList"/>
    <dgm:cxn modelId="{83568029-54A4-4016-AE7E-B260ACD5120B}" type="presParOf" srcId="{2994E564-02FA-4846-BE34-500AF7CA4E27}" destId="{7B669AB8-0C90-4107-A256-49E350727AF5}" srcOrd="0" destOrd="0" presId="urn:microsoft.com/office/officeart/2018/2/layout/IconVerticalSolidList"/>
    <dgm:cxn modelId="{DE3EFE34-303D-4DE5-AA65-BABAAE7D170B}" type="presParOf" srcId="{7B669AB8-0C90-4107-A256-49E350727AF5}" destId="{0F3E3DF9-853F-4013-80F0-5B1B09560F60}" srcOrd="0" destOrd="0" presId="urn:microsoft.com/office/officeart/2018/2/layout/IconVerticalSolidList"/>
    <dgm:cxn modelId="{72B3E0A8-A3F9-400C-8FB8-A9279D0BBB9B}" type="presParOf" srcId="{7B669AB8-0C90-4107-A256-49E350727AF5}" destId="{8EABE9CE-21A0-4BC1-BBA7-205D84CFB91A}" srcOrd="1" destOrd="0" presId="urn:microsoft.com/office/officeart/2018/2/layout/IconVerticalSolidList"/>
    <dgm:cxn modelId="{BA67EFE6-A4D5-4C5A-86F5-0132EEAFCE41}" type="presParOf" srcId="{7B669AB8-0C90-4107-A256-49E350727AF5}" destId="{F6D7B41E-5B10-4E9F-8E67-5527B16BEC8F}" srcOrd="2" destOrd="0" presId="urn:microsoft.com/office/officeart/2018/2/layout/IconVerticalSolidList"/>
    <dgm:cxn modelId="{FCDD3D99-8B4E-43D4-818F-18506483F7D2}" type="presParOf" srcId="{7B669AB8-0C90-4107-A256-49E350727AF5}" destId="{794F5B52-63BF-404C-A72B-4682611AD195}" srcOrd="3" destOrd="0" presId="urn:microsoft.com/office/officeart/2018/2/layout/IconVerticalSolidList"/>
    <dgm:cxn modelId="{5738D7A2-2FAB-4195-B16D-41F27452D71D}" type="presParOf" srcId="{2994E564-02FA-4846-BE34-500AF7CA4E27}" destId="{31E82A6E-0F3A-439E-845C-C7BA24B374CD}" srcOrd="1" destOrd="0" presId="urn:microsoft.com/office/officeart/2018/2/layout/IconVerticalSolidList"/>
    <dgm:cxn modelId="{B66B61F9-CAC4-455B-A109-AEDF5FB6797F}" type="presParOf" srcId="{2994E564-02FA-4846-BE34-500AF7CA4E27}" destId="{8BE466F8-BBCD-480A-8490-4CA2C3DD7D90}" srcOrd="2" destOrd="0" presId="urn:microsoft.com/office/officeart/2018/2/layout/IconVerticalSolidList"/>
    <dgm:cxn modelId="{B5D4600F-D607-44A0-94CA-4B0B067FBB2E}" type="presParOf" srcId="{8BE466F8-BBCD-480A-8490-4CA2C3DD7D90}" destId="{60825C00-30F7-4856-AF37-02D35547611C}" srcOrd="0" destOrd="0" presId="urn:microsoft.com/office/officeart/2018/2/layout/IconVerticalSolidList"/>
    <dgm:cxn modelId="{802956FE-CD94-4FDB-A634-75BAB2F52B89}" type="presParOf" srcId="{8BE466F8-BBCD-480A-8490-4CA2C3DD7D90}" destId="{A0A3D458-CF0B-4384-B29F-6C81FD72A200}" srcOrd="1" destOrd="0" presId="urn:microsoft.com/office/officeart/2018/2/layout/IconVerticalSolidList"/>
    <dgm:cxn modelId="{DB5CB850-C3DC-4510-856F-999E00041CC6}" type="presParOf" srcId="{8BE466F8-BBCD-480A-8490-4CA2C3DD7D90}" destId="{25854F86-C703-460A-98D3-6C9516D12337}" srcOrd="2" destOrd="0" presId="urn:microsoft.com/office/officeart/2018/2/layout/IconVerticalSolidList"/>
    <dgm:cxn modelId="{D575055D-40EB-45E9-A880-688B123AF4B5}" type="presParOf" srcId="{8BE466F8-BBCD-480A-8490-4CA2C3DD7D90}" destId="{378B6F03-0E61-4C57-AC8B-67CF8179DFE7}" srcOrd="3" destOrd="0" presId="urn:microsoft.com/office/officeart/2018/2/layout/IconVerticalSolidList"/>
    <dgm:cxn modelId="{6803CC06-FDDF-4BD3-BF29-F3B73870454E}" type="presParOf" srcId="{2994E564-02FA-4846-BE34-500AF7CA4E27}" destId="{197ECD3D-B684-4520-A340-EB2C31F3F330}" srcOrd="3" destOrd="0" presId="urn:microsoft.com/office/officeart/2018/2/layout/IconVerticalSolidList"/>
    <dgm:cxn modelId="{C79D3FDF-CD41-4C1D-BF8D-821F5430236B}" type="presParOf" srcId="{2994E564-02FA-4846-BE34-500AF7CA4E27}" destId="{25A97A94-FF8B-4912-8D8D-C391178B774B}" srcOrd="4" destOrd="0" presId="urn:microsoft.com/office/officeart/2018/2/layout/IconVerticalSolidList"/>
    <dgm:cxn modelId="{55212823-2FBD-40C6-A6E9-55EB5D09938E}" type="presParOf" srcId="{25A97A94-FF8B-4912-8D8D-C391178B774B}" destId="{F15D12DA-0027-4E81-A0AC-D4E81780BADC}" srcOrd="0" destOrd="0" presId="urn:microsoft.com/office/officeart/2018/2/layout/IconVerticalSolidList"/>
    <dgm:cxn modelId="{350E5D10-E4DE-4FFC-AB11-B642329DAD32}" type="presParOf" srcId="{25A97A94-FF8B-4912-8D8D-C391178B774B}" destId="{F4861141-E144-4D8A-B0E9-9F13268FC1C6}" srcOrd="1" destOrd="0" presId="urn:microsoft.com/office/officeart/2018/2/layout/IconVerticalSolidList"/>
    <dgm:cxn modelId="{7C4BC535-CC9A-4805-A01C-519593175160}" type="presParOf" srcId="{25A97A94-FF8B-4912-8D8D-C391178B774B}" destId="{40FECF74-77CA-4BF1-92A7-2354585B1AED}" srcOrd="2" destOrd="0" presId="urn:microsoft.com/office/officeart/2018/2/layout/IconVerticalSolidList"/>
    <dgm:cxn modelId="{689E8983-7393-42A1-882C-729927E3AD40}" type="presParOf" srcId="{25A97A94-FF8B-4912-8D8D-C391178B774B}" destId="{8FF43FA4-45A5-4028-9D8E-7123E12BE0DE}" srcOrd="3" destOrd="0" presId="urn:microsoft.com/office/officeart/2018/2/layout/IconVerticalSolidList"/>
    <dgm:cxn modelId="{19E2A3B3-37C0-48C7-A8BB-7CE91EC83201}" type="presParOf" srcId="{2994E564-02FA-4846-BE34-500AF7CA4E27}" destId="{06BE2361-A26B-4414-9D80-EA8E1C980A7E}" srcOrd="5" destOrd="0" presId="urn:microsoft.com/office/officeart/2018/2/layout/IconVerticalSolidList"/>
    <dgm:cxn modelId="{1061B599-ABE8-4F75-AC10-740EB7F67C9A}" type="presParOf" srcId="{2994E564-02FA-4846-BE34-500AF7CA4E27}" destId="{17FDC1B4-C5E0-4542-BBB0-A7B710000E0D}" srcOrd="6" destOrd="0" presId="urn:microsoft.com/office/officeart/2018/2/layout/IconVerticalSolidList"/>
    <dgm:cxn modelId="{4F12D920-65B6-41A8-89CC-D7CB958F5060}" type="presParOf" srcId="{17FDC1B4-C5E0-4542-BBB0-A7B710000E0D}" destId="{C0D7EE29-9F9C-46A3-8403-88EC6E808343}" srcOrd="0" destOrd="0" presId="urn:microsoft.com/office/officeart/2018/2/layout/IconVerticalSolidList"/>
    <dgm:cxn modelId="{C50A2AFC-0174-4DB5-8A98-7B605AB9855C}" type="presParOf" srcId="{17FDC1B4-C5E0-4542-BBB0-A7B710000E0D}" destId="{27E9F15E-2E81-44E6-BB4E-95ED50A56FB6}" srcOrd="1" destOrd="0" presId="urn:microsoft.com/office/officeart/2018/2/layout/IconVerticalSolidList"/>
    <dgm:cxn modelId="{4E682430-7E95-4F64-B13E-156BC360FA5C}" type="presParOf" srcId="{17FDC1B4-C5E0-4542-BBB0-A7B710000E0D}" destId="{92F79620-29CE-4CE2-90DB-331A42C2E722}" srcOrd="2" destOrd="0" presId="urn:microsoft.com/office/officeart/2018/2/layout/IconVerticalSolidList"/>
    <dgm:cxn modelId="{08D3C360-0E0D-4613-9996-6A364F18BFB6}" type="presParOf" srcId="{17FDC1B4-C5E0-4542-BBB0-A7B710000E0D}" destId="{CA1C0BE7-E6D6-4444-8312-ED4252D85C4F}" srcOrd="3" destOrd="0" presId="urn:microsoft.com/office/officeart/2018/2/layout/IconVerticalSolidList"/>
    <dgm:cxn modelId="{493FA9D8-A023-4246-95DC-ABA8722824D8}" type="presParOf" srcId="{2994E564-02FA-4846-BE34-500AF7CA4E27}" destId="{7BCD1295-359F-4C1E-9A5E-2DABA10482C0}" srcOrd="7" destOrd="0" presId="urn:microsoft.com/office/officeart/2018/2/layout/IconVerticalSolidList"/>
    <dgm:cxn modelId="{5F1705D2-F4DE-4215-81E7-7CBAC5C5ADDD}" type="presParOf" srcId="{2994E564-02FA-4846-BE34-500AF7CA4E27}" destId="{24E5632D-91E2-45BF-B5F7-6C1B7532D909}" srcOrd="8" destOrd="0" presId="urn:microsoft.com/office/officeart/2018/2/layout/IconVerticalSolidList"/>
    <dgm:cxn modelId="{E6CFB7A8-E166-4502-B34F-F314A38CACCC}" type="presParOf" srcId="{24E5632D-91E2-45BF-B5F7-6C1B7532D909}" destId="{DCE327F8-8433-4EB8-9EFA-CB9DE6E67D0E}" srcOrd="0" destOrd="0" presId="urn:microsoft.com/office/officeart/2018/2/layout/IconVerticalSolidList"/>
    <dgm:cxn modelId="{861E5A98-D670-4FD0-AB9C-3EA36A3818CC}" type="presParOf" srcId="{24E5632D-91E2-45BF-B5F7-6C1B7532D909}" destId="{F3BD9F8F-CE98-4788-9DFF-667D04503DC3}" srcOrd="1" destOrd="0" presId="urn:microsoft.com/office/officeart/2018/2/layout/IconVerticalSolidList"/>
    <dgm:cxn modelId="{D371E714-03B9-43F9-BEF6-7792526064CF}" type="presParOf" srcId="{24E5632D-91E2-45BF-B5F7-6C1B7532D909}" destId="{821430CB-C068-4D1B-A8A6-D1A46941B24B}" srcOrd="2" destOrd="0" presId="urn:microsoft.com/office/officeart/2018/2/layout/IconVerticalSolidList"/>
    <dgm:cxn modelId="{716435B5-B3FE-4E47-9756-003793728114}" type="presParOf" srcId="{24E5632D-91E2-45BF-B5F7-6C1B7532D909}" destId="{2ACB8D8E-FC51-4BCF-9695-CF97C680AA44}" srcOrd="3" destOrd="0" presId="urn:microsoft.com/office/officeart/2018/2/layout/IconVerticalSolidList"/>
    <dgm:cxn modelId="{01BD4A28-B23E-492B-9C86-89C443DD5AC2}" type="presParOf" srcId="{2994E564-02FA-4846-BE34-500AF7CA4E27}" destId="{3CA4490B-4202-4E8C-B192-D0B7CBEB59E7}" srcOrd="9" destOrd="0" presId="urn:microsoft.com/office/officeart/2018/2/layout/IconVerticalSolidList"/>
    <dgm:cxn modelId="{9501B289-7963-48F7-99D1-90CA9AEAB3DE}" type="presParOf" srcId="{2994E564-02FA-4846-BE34-500AF7CA4E27}" destId="{643A1319-B698-410B-90C1-C514B8397BD0}" srcOrd="10" destOrd="0" presId="urn:microsoft.com/office/officeart/2018/2/layout/IconVerticalSolidList"/>
    <dgm:cxn modelId="{4F6FB84B-F57A-417D-87EF-48F4F125B991}" type="presParOf" srcId="{643A1319-B698-410B-90C1-C514B8397BD0}" destId="{B6187DD5-B6F7-440F-8A1B-F2EE75180F7B}" srcOrd="0" destOrd="0" presId="urn:microsoft.com/office/officeart/2018/2/layout/IconVerticalSolidList"/>
    <dgm:cxn modelId="{CC71B463-3B52-4598-B909-D3D909435551}" type="presParOf" srcId="{643A1319-B698-410B-90C1-C514B8397BD0}" destId="{2849B262-F2EC-433B-9B8C-36DF35E7078E}" srcOrd="1" destOrd="0" presId="urn:microsoft.com/office/officeart/2018/2/layout/IconVerticalSolidList"/>
    <dgm:cxn modelId="{3B9F5FC3-5FA4-4D7D-9052-44FEBC1B4751}" type="presParOf" srcId="{643A1319-B698-410B-90C1-C514B8397BD0}" destId="{B7822E76-4D9A-4442-B959-1DD5444FDD58}" srcOrd="2" destOrd="0" presId="urn:microsoft.com/office/officeart/2018/2/layout/IconVerticalSolidList"/>
    <dgm:cxn modelId="{BE4A5DF7-334F-4FA1-BA48-E7A28150E2E9}" type="presParOf" srcId="{643A1319-B698-410B-90C1-C514B8397BD0}" destId="{4B7FD585-70E8-4865-BD44-CD2C6E88216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9AA0555-F539-46D1-A797-63E510DA5C81}" type="doc">
      <dgm:prSet loTypeId="urn:microsoft.com/office/officeart/2005/8/layout/process4" loCatId="process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6AD94C29-484C-4262-A301-CC904A1BDA1D}">
      <dgm:prSet/>
      <dgm:spPr/>
      <dgm:t>
        <a:bodyPr/>
        <a:lstStyle/>
        <a:p>
          <a:r>
            <a:rPr lang="en-US" b="0" i="0" baseline="0"/>
            <a:t>Ward routines become: remote rounds + proactive monitoring + rapid escalation (NHS England, 2024)</a:t>
          </a:r>
          <a:endParaRPr lang="en-US"/>
        </a:p>
      </dgm:t>
    </dgm:pt>
    <dgm:pt modelId="{90C2811C-D682-41D0-B5D6-1BDF0BF8BDDB}" type="parTrans" cxnId="{53852649-ACC2-4E5D-865D-3A104F302E7E}">
      <dgm:prSet/>
      <dgm:spPr/>
      <dgm:t>
        <a:bodyPr/>
        <a:lstStyle/>
        <a:p>
          <a:endParaRPr lang="en-US"/>
        </a:p>
      </dgm:t>
    </dgm:pt>
    <dgm:pt modelId="{4CDE7CBE-2C61-4793-B4EF-927766574644}" type="sibTrans" cxnId="{53852649-ACC2-4E5D-865D-3A104F302E7E}">
      <dgm:prSet/>
      <dgm:spPr/>
      <dgm:t>
        <a:bodyPr/>
        <a:lstStyle/>
        <a:p>
          <a:endParaRPr lang="en-US"/>
        </a:p>
      </dgm:t>
    </dgm:pt>
    <dgm:pt modelId="{B099A178-5429-47DA-819B-6D5D01E2F518}">
      <dgm:prSet/>
      <dgm:spPr/>
      <dgm:t>
        <a:bodyPr/>
        <a:lstStyle/>
        <a:p>
          <a:r>
            <a:rPr lang="en-US" b="0" i="0" baseline="0"/>
            <a:t>If home visits are frequent, cost and workload may rise, so “cheaper care” is not automatic (Nuffield Trust, 2023)</a:t>
          </a:r>
          <a:endParaRPr lang="en-US"/>
        </a:p>
      </dgm:t>
    </dgm:pt>
    <dgm:pt modelId="{02A7B839-AC3A-46B5-875D-621E2B2B2B7D}" type="parTrans" cxnId="{B69B0030-E017-4DE8-B4B7-72552315AD4D}">
      <dgm:prSet/>
      <dgm:spPr/>
      <dgm:t>
        <a:bodyPr/>
        <a:lstStyle/>
        <a:p>
          <a:endParaRPr lang="en-US"/>
        </a:p>
      </dgm:t>
    </dgm:pt>
    <dgm:pt modelId="{B44EFD3E-DD67-4134-B15C-B60D2CF7833A}" type="sibTrans" cxnId="{B69B0030-E017-4DE8-B4B7-72552315AD4D}">
      <dgm:prSet/>
      <dgm:spPr/>
      <dgm:t>
        <a:bodyPr/>
        <a:lstStyle/>
        <a:p>
          <a:endParaRPr lang="en-US"/>
        </a:p>
      </dgm:t>
    </dgm:pt>
    <dgm:pt modelId="{D6AAF0E6-A396-451F-B823-7B3087C07FF5}">
      <dgm:prSet/>
      <dgm:spPr/>
      <dgm:t>
        <a:bodyPr/>
        <a:lstStyle/>
        <a:p>
          <a:r>
            <a:rPr lang="en-US" b="0" i="0" baseline="0"/>
            <a:t>Retrospective study shows potential shorter hospital stay before transfer, but selection bias is likely (Jalilian et al., 2024)</a:t>
          </a:r>
          <a:endParaRPr lang="en-US"/>
        </a:p>
      </dgm:t>
    </dgm:pt>
    <dgm:pt modelId="{54C5C872-F684-4829-B2EA-55525D108FBC}" type="parTrans" cxnId="{C9EEABBF-0DCE-4231-B76E-48ADEB6C96B8}">
      <dgm:prSet/>
      <dgm:spPr/>
      <dgm:t>
        <a:bodyPr/>
        <a:lstStyle/>
        <a:p>
          <a:endParaRPr lang="en-US"/>
        </a:p>
      </dgm:t>
    </dgm:pt>
    <dgm:pt modelId="{5F3288A9-1ACD-4D6A-8C56-D5483DDDC0A8}" type="sibTrans" cxnId="{C9EEABBF-0DCE-4231-B76E-48ADEB6C96B8}">
      <dgm:prSet/>
      <dgm:spPr/>
      <dgm:t>
        <a:bodyPr/>
        <a:lstStyle/>
        <a:p>
          <a:endParaRPr lang="en-US"/>
        </a:p>
      </dgm:t>
    </dgm:pt>
    <dgm:pt modelId="{F2973EA1-F2F2-49C6-951C-01F8EAF00690}" type="pres">
      <dgm:prSet presAssocID="{C9AA0555-F539-46D1-A797-63E510DA5C81}" presName="Name0" presStyleCnt="0">
        <dgm:presLayoutVars>
          <dgm:dir/>
          <dgm:animLvl val="lvl"/>
          <dgm:resizeHandles val="exact"/>
        </dgm:presLayoutVars>
      </dgm:prSet>
      <dgm:spPr/>
    </dgm:pt>
    <dgm:pt modelId="{EB935521-A89F-48FC-9C2A-F4B5BBB6A069}" type="pres">
      <dgm:prSet presAssocID="{D6AAF0E6-A396-451F-B823-7B3087C07FF5}" presName="boxAndChildren" presStyleCnt="0"/>
      <dgm:spPr/>
    </dgm:pt>
    <dgm:pt modelId="{0CAE2D97-2092-4033-983C-E9D10D76DE18}" type="pres">
      <dgm:prSet presAssocID="{D6AAF0E6-A396-451F-B823-7B3087C07FF5}" presName="parentTextBox" presStyleLbl="node1" presStyleIdx="0" presStyleCnt="3"/>
      <dgm:spPr/>
    </dgm:pt>
    <dgm:pt modelId="{789C585E-0FF0-438E-BFDC-5DCFE7C476E5}" type="pres">
      <dgm:prSet presAssocID="{B44EFD3E-DD67-4134-B15C-B60D2CF7833A}" presName="sp" presStyleCnt="0"/>
      <dgm:spPr/>
    </dgm:pt>
    <dgm:pt modelId="{2D45D435-BF68-4B6F-BEA1-6F26B388A352}" type="pres">
      <dgm:prSet presAssocID="{B099A178-5429-47DA-819B-6D5D01E2F518}" presName="arrowAndChildren" presStyleCnt="0"/>
      <dgm:spPr/>
    </dgm:pt>
    <dgm:pt modelId="{D2A99D64-3674-4A3F-AF15-0FF3A048D025}" type="pres">
      <dgm:prSet presAssocID="{B099A178-5429-47DA-819B-6D5D01E2F518}" presName="parentTextArrow" presStyleLbl="node1" presStyleIdx="1" presStyleCnt="3"/>
      <dgm:spPr/>
    </dgm:pt>
    <dgm:pt modelId="{E0AD2A70-94B5-41BC-9D7B-ACADE82586C9}" type="pres">
      <dgm:prSet presAssocID="{4CDE7CBE-2C61-4793-B4EF-927766574644}" presName="sp" presStyleCnt="0"/>
      <dgm:spPr/>
    </dgm:pt>
    <dgm:pt modelId="{50294B82-51F6-4ABA-A834-20965BE67C05}" type="pres">
      <dgm:prSet presAssocID="{6AD94C29-484C-4262-A301-CC904A1BDA1D}" presName="arrowAndChildren" presStyleCnt="0"/>
      <dgm:spPr/>
    </dgm:pt>
    <dgm:pt modelId="{8E163320-741A-4A94-9E72-CC4EAF79300E}" type="pres">
      <dgm:prSet presAssocID="{6AD94C29-484C-4262-A301-CC904A1BDA1D}" presName="parentTextArrow" presStyleLbl="node1" presStyleIdx="2" presStyleCnt="3"/>
      <dgm:spPr/>
    </dgm:pt>
  </dgm:ptLst>
  <dgm:cxnLst>
    <dgm:cxn modelId="{B69B0030-E017-4DE8-B4B7-72552315AD4D}" srcId="{C9AA0555-F539-46D1-A797-63E510DA5C81}" destId="{B099A178-5429-47DA-819B-6D5D01E2F518}" srcOrd="1" destOrd="0" parTransId="{02A7B839-AC3A-46B5-875D-621E2B2B2B7D}" sibTransId="{B44EFD3E-DD67-4134-B15C-B60D2CF7833A}"/>
    <dgm:cxn modelId="{BD284E46-38F8-4E5C-AD4F-F7E3B51B28AA}" type="presOf" srcId="{B099A178-5429-47DA-819B-6D5D01E2F518}" destId="{D2A99D64-3674-4A3F-AF15-0FF3A048D025}" srcOrd="0" destOrd="0" presId="urn:microsoft.com/office/officeart/2005/8/layout/process4"/>
    <dgm:cxn modelId="{53852649-ACC2-4E5D-865D-3A104F302E7E}" srcId="{C9AA0555-F539-46D1-A797-63E510DA5C81}" destId="{6AD94C29-484C-4262-A301-CC904A1BDA1D}" srcOrd="0" destOrd="0" parTransId="{90C2811C-D682-41D0-B5D6-1BDF0BF8BDDB}" sibTransId="{4CDE7CBE-2C61-4793-B4EF-927766574644}"/>
    <dgm:cxn modelId="{BC622D7A-0AC9-44BD-BB07-E606C787E549}" type="presOf" srcId="{C9AA0555-F539-46D1-A797-63E510DA5C81}" destId="{F2973EA1-F2F2-49C6-951C-01F8EAF00690}" srcOrd="0" destOrd="0" presId="urn:microsoft.com/office/officeart/2005/8/layout/process4"/>
    <dgm:cxn modelId="{CD9ED5A9-3D1A-49F3-B9B1-C8A49019EB34}" type="presOf" srcId="{6AD94C29-484C-4262-A301-CC904A1BDA1D}" destId="{8E163320-741A-4A94-9E72-CC4EAF79300E}" srcOrd="0" destOrd="0" presId="urn:microsoft.com/office/officeart/2005/8/layout/process4"/>
    <dgm:cxn modelId="{C9EEABBF-0DCE-4231-B76E-48ADEB6C96B8}" srcId="{C9AA0555-F539-46D1-A797-63E510DA5C81}" destId="{D6AAF0E6-A396-451F-B823-7B3087C07FF5}" srcOrd="2" destOrd="0" parTransId="{54C5C872-F684-4829-B2EA-55525D108FBC}" sibTransId="{5F3288A9-1ACD-4D6A-8C56-D5483DDDC0A8}"/>
    <dgm:cxn modelId="{70FFB6FE-19A9-4767-9480-719B0E21DF57}" type="presOf" srcId="{D6AAF0E6-A396-451F-B823-7B3087C07FF5}" destId="{0CAE2D97-2092-4033-983C-E9D10D76DE18}" srcOrd="0" destOrd="0" presId="urn:microsoft.com/office/officeart/2005/8/layout/process4"/>
    <dgm:cxn modelId="{CD647C30-CA02-4CEC-9009-B9DA2632D76A}" type="presParOf" srcId="{F2973EA1-F2F2-49C6-951C-01F8EAF00690}" destId="{EB935521-A89F-48FC-9C2A-F4B5BBB6A069}" srcOrd="0" destOrd="0" presId="urn:microsoft.com/office/officeart/2005/8/layout/process4"/>
    <dgm:cxn modelId="{6619C692-A331-481F-BDA8-D1C6A0959137}" type="presParOf" srcId="{EB935521-A89F-48FC-9C2A-F4B5BBB6A069}" destId="{0CAE2D97-2092-4033-983C-E9D10D76DE18}" srcOrd="0" destOrd="0" presId="urn:microsoft.com/office/officeart/2005/8/layout/process4"/>
    <dgm:cxn modelId="{4A7C8CA4-9E2B-45A8-88DB-299A708D8D07}" type="presParOf" srcId="{F2973EA1-F2F2-49C6-951C-01F8EAF00690}" destId="{789C585E-0FF0-438E-BFDC-5DCFE7C476E5}" srcOrd="1" destOrd="0" presId="urn:microsoft.com/office/officeart/2005/8/layout/process4"/>
    <dgm:cxn modelId="{28447A2E-20F2-48A4-8A1B-2CD1340D53AE}" type="presParOf" srcId="{F2973EA1-F2F2-49C6-951C-01F8EAF00690}" destId="{2D45D435-BF68-4B6F-BEA1-6F26B388A352}" srcOrd="2" destOrd="0" presId="urn:microsoft.com/office/officeart/2005/8/layout/process4"/>
    <dgm:cxn modelId="{ECFE6830-E670-4A93-AA43-F377F28EDC1C}" type="presParOf" srcId="{2D45D435-BF68-4B6F-BEA1-6F26B388A352}" destId="{D2A99D64-3674-4A3F-AF15-0FF3A048D025}" srcOrd="0" destOrd="0" presId="urn:microsoft.com/office/officeart/2005/8/layout/process4"/>
    <dgm:cxn modelId="{D0F59296-79C0-41B9-9594-D777CB0A3FBD}" type="presParOf" srcId="{F2973EA1-F2F2-49C6-951C-01F8EAF00690}" destId="{E0AD2A70-94B5-41BC-9D7B-ACADE82586C9}" srcOrd="3" destOrd="0" presId="urn:microsoft.com/office/officeart/2005/8/layout/process4"/>
    <dgm:cxn modelId="{1CCCB141-C897-4618-B38C-92408AD69EE5}" type="presParOf" srcId="{F2973EA1-F2F2-49C6-951C-01F8EAF00690}" destId="{50294B82-51F6-4ABA-A834-20965BE67C05}" srcOrd="4" destOrd="0" presId="urn:microsoft.com/office/officeart/2005/8/layout/process4"/>
    <dgm:cxn modelId="{BB00BB92-C07B-40AD-AB03-1ADC6CE87A46}" type="presParOf" srcId="{50294B82-51F6-4ABA-A834-20965BE67C05}" destId="{8E163320-741A-4A94-9E72-CC4EAF79300E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AD1654D-221B-4AE4-B0BB-6DA6225C705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0A416A4-85E9-445F-BFED-BF59678F7132}">
      <dgm:prSet/>
      <dgm:spPr/>
      <dgm:t>
        <a:bodyPr/>
        <a:lstStyle/>
        <a:p>
          <a:r>
            <a:rPr lang="en-US" b="0" i="0" baseline="0"/>
            <a:t>Risk: services drift toward “digitally confident” patients</a:t>
          </a:r>
          <a:endParaRPr lang="en-US"/>
        </a:p>
      </dgm:t>
    </dgm:pt>
    <dgm:pt modelId="{6B2C5180-9EA9-4A70-BB7B-A4FC1B227276}" type="parTrans" cxnId="{09720A4D-83E7-432C-9B0C-6FE937702DAF}">
      <dgm:prSet/>
      <dgm:spPr/>
      <dgm:t>
        <a:bodyPr/>
        <a:lstStyle/>
        <a:p>
          <a:endParaRPr lang="en-US"/>
        </a:p>
      </dgm:t>
    </dgm:pt>
    <dgm:pt modelId="{0187104E-E093-4FC6-BDC6-09DDED7F66D0}" type="sibTrans" cxnId="{09720A4D-83E7-432C-9B0C-6FE937702DAF}">
      <dgm:prSet/>
      <dgm:spPr/>
      <dgm:t>
        <a:bodyPr/>
        <a:lstStyle/>
        <a:p>
          <a:endParaRPr lang="en-US"/>
        </a:p>
      </dgm:t>
    </dgm:pt>
    <dgm:pt modelId="{D8854BF4-C851-40E2-B31A-7BA2AA2415C0}">
      <dgm:prSet/>
      <dgm:spPr/>
      <dgm:t>
        <a:bodyPr/>
        <a:lstStyle/>
        <a:p>
          <a:r>
            <a:rPr lang="en-US" b="0" i="0" baseline="0"/>
            <a:t>NHS framework says inclusive design needs </a:t>
          </a:r>
          <a:r>
            <a:rPr lang="en-US" b="1" i="0" baseline="0"/>
            <a:t>non-digital options</a:t>
          </a:r>
          <a:r>
            <a:rPr lang="en-US" b="0" i="0" baseline="0"/>
            <a:t> and support (NHS England, 2023)</a:t>
          </a:r>
          <a:endParaRPr lang="en-US"/>
        </a:p>
      </dgm:t>
    </dgm:pt>
    <dgm:pt modelId="{1942203A-AE7A-4DF5-A2D8-649C29A3659C}" type="parTrans" cxnId="{B2CBA3DE-64F0-4101-BF81-FDC066E10E3C}">
      <dgm:prSet/>
      <dgm:spPr/>
      <dgm:t>
        <a:bodyPr/>
        <a:lstStyle/>
        <a:p>
          <a:endParaRPr lang="en-US"/>
        </a:p>
      </dgm:t>
    </dgm:pt>
    <dgm:pt modelId="{7A367B64-F6CA-413E-8CB5-D199B67E0023}" type="sibTrans" cxnId="{B2CBA3DE-64F0-4101-BF81-FDC066E10E3C}">
      <dgm:prSet/>
      <dgm:spPr/>
      <dgm:t>
        <a:bodyPr/>
        <a:lstStyle/>
        <a:p>
          <a:endParaRPr lang="en-US"/>
        </a:p>
      </dgm:t>
    </dgm:pt>
    <dgm:pt modelId="{5BE54D68-2F13-46F9-B486-0CC1950D1AFC}">
      <dgm:prSet/>
      <dgm:spPr/>
      <dgm:t>
        <a:bodyPr/>
        <a:lstStyle/>
        <a:p>
          <a:r>
            <a:rPr lang="en-US" b="0" i="0" baseline="0" dirty="0"/>
            <a:t>Inequality can appear through device access, data plans, language barriers (NHS England, 2023)</a:t>
          </a:r>
          <a:endParaRPr lang="en-US" dirty="0"/>
        </a:p>
      </dgm:t>
    </dgm:pt>
    <dgm:pt modelId="{9F4B6224-B8FA-4A72-BE3C-0EF080DD0A72}" type="parTrans" cxnId="{A3FAC436-B660-42BF-80CE-0BD5FF402082}">
      <dgm:prSet/>
      <dgm:spPr/>
      <dgm:t>
        <a:bodyPr/>
        <a:lstStyle/>
        <a:p>
          <a:endParaRPr lang="en-US"/>
        </a:p>
      </dgm:t>
    </dgm:pt>
    <dgm:pt modelId="{58DC271A-98B2-4749-A3B4-D8ED5E9637D0}" type="sibTrans" cxnId="{A3FAC436-B660-42BF-80CE-0BD5FF402082}">
      <dgm:prSet/>
      <dgm:spPr/>
      <dgm:t>
        <a:bodyPr/>
        <a:lstStyle/>
        <a:p>
          <a:endParaRPr lang="en-US"/>
        </a:p>
      </dgm:t>
    </dgm:pt>
    <dgm:pt modelId="{6CB3CB37-1B72-4F48-A59A-B30D7109DE10}" type="pres">
      <dgm:prSet presAssocID="{CAD1654D-221B-4AE4-B0BB-6DA6225C7050}" presName="vert0" presStyleCnt="0">
        <dgm:presLayoutVars>
          <dgm:dir/>
          <dgm:animOne val="branch"/>
          <dgm:animLvl val="lvl"/>
        </dgm:presLayoutVars>
      </dgm:prSet>
      <dgm:spPr/>
    </dgm:pt>
    <dgm:pt modelId="{E78F964B-F6F7-4882-9B1A-3D8B45D69944}" type="pres">
      <dgm:prSet presAssocID="{40A416A4-85E9-445F-BFED-BF59678F7132}" presName="thickLine" presStyleLbl="alignNode1" presStyleIdx="0" presStyleCnt="3"/>
      <dgm:spPr/>
    </dgm:pt>
    <dgm:pt modelId="{C598F097-6490-48CB-AF99-D170AC9D4C10}" type="pres">
      <dgm:prSet presAssocID="{40A416A4-85E9-445F-BFED-BF59678F7132}" presName="horz1" presStyleCnt="0"/>
      <dgm:spPr/>
    </dgm:pt>
    <dgm:pt modelId="{EE2E8F8F-7530-405A-82BE-C967AA308E12}" type="pres">
      <dgm:prSet presAssocID="{40A416A4-85E9-445F-BFED-BF59678F7132}" presName="tx1" presStyleLbl="revTx" presStyleIdx="0" presStyleCnt="3"/>
      <dgm:spPr/>
    </dgm:pt>
    <dgm:pt modelId="{0A51A10E-C289-455E-B4A6-0409A5162F13}" type="pres">
      <dgm:prSet presAssocID="{40A416A4-85E9-445F-BFED-BF59678F7132}" presName="vert1" presStyleCnt="0"/>
      <dgm:spPr/>
    </dgm:pt>
    <dgm:pt modelId="{B8C10E1E-3540-4BB6-BD77-23B42D7FF10F}" type="pres">
      <dgm:prSet presAssocID="{D8854BF4-C851-40E2-B31A-7BA2AA2415C0}" presName="thickLine" presStyleLbl="alignNode1" presStyleIdx="1" presStyleCnt="3"/>
      <dgm:spPr/>
    </dgm:pt>
    <dgm:pt modelId="{C199506D-FB9E-471E-B6FB-8D35D475D1C1}" type="pres">
      <dgm:prSet presAssocID="{D8854BF4-C851-40E2-B31A-7BA2AA2415C0}" presName="horz1" presStyleCnt="0"/>
      <dgm:spPr/>
    </dgm:pt>
    <dgm:pt modelId="{37A262AE-2D22-42E3-B85E-3C2B0B4F7B23}" type="pres">
      <dgm:prSet presAssocID="{D8854BF4-C851-40E2-B31A-7BA2AA2415C0}" presName="tx1" presStyleLbl="revTx" presStyleIdx="1" presStyleCnt="3"/>
      <dgm:spPr/>
    </dgm:pt>
    <dgm:pt modelId="{D9748F70-1525-4793-9DF9-805DD025DE2C}" type="pres">
      <dgm:prSet presAssocID="{D8854BF4-C851-40E2-B31A-7BA2AA2415C0}" presName="vert1" presStyleCnt="0"/>
      <dgm:spPr/>
    </dgm:pt>
    <dgm:pt modelId="{2BA3955D-0C34-4BEB-82FB-ADFAF77651A2}" type="pres">
      <dgm:prSet presAssocID="{5BE54D68-2F13-46F9-B486-0CC1950D1AFC}" presName="thickLine" presStyleLbl="alignNode1" presStyleIdx="2" presStyleCnt="3"/>
      <dgm:spPr/>
    </dgm:pt>
    <dgm:pt modelId="{FF2B4CAB-0972-40C3-8C42-C90C8684FDF6}" type="pres">
      <dgm:prSet presAssocID="{5BE54D68-2F13-46F9-B486-0CC1950D1AFC}" presName="horz1" presStyleCnt="0"/>
      <dgm:spPr/>
    </dgm:pt>
    <dgm:pt modelId="{E9FA692A-818F-4D8E-A540-239B9BAB43DE}" type="pres">
      <dgm:prSet presAssocID="{5BE54D68-2F13-46F9-B486-0CC1950D1AFC}" presName="tx1" presStyleLbl="revTx" presStyleIdx="2" presStyleCnt="3"/>
      <dgm:spPr/>
    </dgm:pt>
    <dgm:pt modelId="{DBD9C6A6-E2EB-4AE1-A05B-9F81765DB6EB}" type="pres">
      <dgm:prSet presAssocID="{5BE54D68-2F13-46F9-B486-0CC1950D1AFC}" presName="vert1" presStyleCnt="0"/>
      <dgm:spPr/>
    </dgm:pt>
  </dgm:ptLst>
  <dgm:cxnLst>
    <dgm:cxn modelId="{D683300E-9AFA-499D-B5F6-85C106EED521}" type="presOf" srcId="{40A416A4-85E9-445F-BFED-BF59678F7132}" destId="{EE2E8F8F-7530-405A-82BE-C967AA308E12}" srcOrd="0" destOrd="0" presId="urn:microsoft.com/office/officeart/2008/layout/LinedList"/>
    <dgm:cxn modelId="{A3FAC436-B660-42BF-80CE-0BD5FF402082}" srcId="{CAD1654D-221B-4AE4-B0BB-6DA6225C7050}" destId="{5BE54D68-2F13-46F9-B486-0CC1950D1AFC}" srcOrd="2" destOrd="0" parTransId="{9F4B6224-B8FA-4A72-BE3C-0EF080DD0A72}" sibTransId="{58DC271A-98B2-4749-A3B4-D8ED5E9637D0}"/>
    <dgm:cxn modelId="{8ED4B33F-7201-447A-9730-2DAB9F475BA6}" type="presOf" srcId="{D8854BF4-C851-40E2-B31A-7BA2AA2415C0}" destId="{37A262AE-2D22-42E3-B85E-3C2B0B4F7B23}" srcOrd="0" destOrd="0" presId="urn:microsoft.com/office/officeart/2008/layout/LinedList"/>
    <dgm:cxn modelId="{09720A4D-83E7-432C-9B0C-6FE937702DAF}" srcId="{CAD1654D-221B-4AE4-B0BB-6DA6225C7050}" destId="{40A416A4-85E9-445F-BFED-BF59678F7132}" srcOrd="0" destOrd="0" parTransId="{6B2C5180-9EA9-4A70-BB7B-A4FC1B227276}" sibTransId="{0187104E-E093-4FC6-BDC6-09DDED7F66D0}"/>
    <dgm:cxn modelId="{B868909B-8476-478B-924A-19EE3BB7723F}" type="presOf" srcId="{5BE54D68-2F13-46F9-B486-0CC1950D1AFC}" destId="{E9FA692A-818F-4D8E-A540-239B9BAB43DE}" srcOrd="0" destOrd="0" presId="urn:microsoft.com/office/officeart/2008/layout/LinedList"/>
    <dgm:cxn modelId="{0E7895B1-4597-4352-A9CB-B8820F9A1C2B}" type="presOf" srcId="{CAD1654D-221B-4AE4-B0BB-6DA6225C7050}" destId="{6CB3CB37-1B72-4F48-A59A-B30D7109DE10}" srcOrd="0" destOrd="0" presId="urn:microsoft.com/office/officeart/2008/layout/LinedList"/>
    <dgm:cxn modelId="{B2CBA3DE-64F0-4101-BF81-FDC066E10E3C}" srcId="{CAD1654D-221B-4AE4-B0BB-6DA6225C7050}" destId="{D8854BF4-C851-40E2-B31A-7BA2AA2415C0}" srcOrd="1" destOrd="0" parTransId="{1942203A-AE7A-4DF5-A2D8-649C29A3659C}" sibTransId="{7A367B64-F6CA-413E-8CB5-D199B67E0023}"/>
    <dgm:cxn modelId="{26C2F298-4749-42E1-B19E-53DDFFE4010B}" type="presParOf" srcId="{6CB3CB37-1B72-4F48-A59A-B30D7109DE10}" destId="{E78F964B-F6F7-4882-9B1A-3D8B45D69944}" srcOrd="0" destOrd="0" presId="urn:microsoft.com/office/officeart/2008/layout/LinedList"/>
    <dgm:cxn modelId="{261E96AA-11F4-4BD7-A7AF-EDF1C3E8CDC5}" type="presParOf" srcId="{6CB3CB37-1B72-4F48-A59A-B30D7109DE10}" destId="{C598F097-6490-48CB-AF99-D170AC9D4C10}" srcOrd="1" destOrd="0" presId="urn:microsoft.com/office/officeart/2008/layout/LinedList"/>
    <dgm:cxn modelId="{16B5330E-CA0C-4306-BAC5-DAFEF8552362}" type="presParOf" srcId="{C598F097-6490-48CB-AF99-D170AC9D4C10}" destId="{EE2E8F8F-7530-405A-82BE-C967AA308E12}" srcOrd="0" destOrd="0" presId="urn:microsoft.com/office/officeart/2008/layout/LinedList"/>
    <dgm:cxn modelId="{34E47EB8-BE08-4EC3-A37E-92CF565C33A1}" type="presParOf" srcId="{C598F097-6490-48CB-AF99-D170AC9D4C10}" destId="{0A51A10E-C289-455E-B4A6-0409A5162F13}" srcOrd="1" destOrd="0" presId="urn:microsoft.com/office/officeart/2008/layout/LinedList"/>
    <dgm:cxn modelId="{A5173651-47F6-4E92-BBC0-6049317C2657}" type="presParOf" srcId="{6CB3CB37-1B72-4F48-A59A-B30D7109DE10}" destId="{B8C10E1E-3540-4BB6-BD77-23B42D7FF10F}" srcOrd="2" destOrd="0" presId="urn:microsoft.com/office/officeart/2008/layout/LinedList"/>
    <dgm:cxn modelId="{85E5035D-DDD3-4C2C-A4C0-58B428974338}" type="presParOf" srcId="{6CB3CB37-1B72-4F48-A59A-B30D7109DE10}" destId="{C199506D-FB9E-471E-B6FB-8D35D475D1C1}" srcOrd="3" destOrd="0" presId="urn:microsoft.com/office/officeart/2008/layout/LinedList"/>
    <dgm:cxn modelId="{BF12F81F-1DC3-48CA-8731-0D710D2D3788}" type="presParOf" srcId="{C199506D-FB9E-471E-B6FB-8D35D475D1C1}" destId="{37A262AE-2D22-42E3-B85E-3C2B0B4F7B23}" srcOrd="0" destOrd="0" presId="urn:microsoft.com/office/officeart/2008/layout/LinedList"/>
    <dgm:cxn modelId="{706D0BD6-D15A-46FF-B82A-0B3C6B9BF062}" type="presParOf" srcId="{C199506D-FB9E-471E-B6FB-8D35D475D1C1}" destId="{D9748F70-1525-4793-9DF9-805DD025DE2C}" srcOrd="1" destOrd="0" presId="urn:microsoft.com/office/officeart/2008/layout/LinedList"/>
    <dgm:cxn modelId="{2F99AC0E-ADE9-4A83-9748-23EABDB9E99B}" type="presParOf" srcId="{6CB3CB37-1B72-4F48-A59A-B30D7109DE10}" destId="{2BA3955D-0C34-4BEB-82FB-ADFAF77651A2}" srcOrd="4" destOrd="0" presId="urn:microsoft.com/office/officeart/2008/layout/LinedList"/>
    <dgm:cxn modelId="{32DE24D4-3470-4CAA-97D7-423EFB80CA56}" type="presParOf" srcId="{6CB3CB37-1B72-4F48-A59A-B30D7109DE10}" destId="{FF2B4CAB-0972-40C3-8C42-C90C8684FDF6}" srcOrd="5" destOrd="0" presId="urn:microsoft.com/office/officeart/2008/layout/LinedList"/>
    <dgm:cxn modelId="{4B8BD04C-0C9C-4BD3-9FD7-E880906CC588}" type="presParOf" srcId="{FF2B4CAB-0972-40C3-8C42-C90C8684FDF6}" destId="{E9FA692A-818F-4D8E-A540-239B9BAB43DE}" srcOrd="0" destOrd="0" presId="urn:microsoft.com/office/officeart/2008/layout/LinedList"/>
    <dgm:cxn modelId="{99D89EA3-62CB-44DA-A3C6-E37FD6E60707}" type="presParOf" srcId="{FF2B4CAB-0972-40C3-8C42-C90C8684FDF6}" destId="{DBD9C6A6-E2EB-4AE1-A05B-9F81765DB6E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0C933BA-8AF8-4072-B681-A6E267C21CA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54A55E51-4530-4B5C-843E-5D4BC2C2CD5D}">
      <dgm:prSet/>
      <dgm:spPr/>
      <dgm:t>
        <a:bodyPr/>
        <a:lstStyle/>
        <a:p>
          <a:r>
            <a:rPr lang="en-US" b="0" i="0" baseline="0"/>
            <a:t>Many patients value staying at home and sleeping better (Strategy Unit, 2025)</a:t>
          </a:r>
          <a:endParaRPr lang="en-US"/>
        </a:p>
      </dgm:t>
    </dgm:pt>
    <dgm:pt modelId="{42BC974A-684F-4777-A9D9-71166F5FBB58}" type="parTrans" cxnId="{BD998621-E199-4B6E-A4D7-D6B0702C6370}">
      <dgm:prSet/>
      <dgm:spPr/>
      <dgm:t>
        <a:bodyPr/>
        <a:lstStyle/>
        <a:p>
          <a:endParaRPr lang="en-US"/>
        </a:p>
      </dgm:t>
    </dgm:pt>
    <dgm:pt modelId="{968F9BBE-E0AD-4714-9515-109992367539}" type="sibTrans" cxnId="{BD998621-E199-4B6E-A4D7-D6B0702C6370}">
      <dgm:prSet/>
      <dgm:spPr/>
      <dgm:t>
        <a:bodyPr/>
        <a:lstStyle/>
        <a:p>
          <a:endParaRPr lang="en-US"/>
        </a:p>
      </dgm:t>
    </dgm:pt>
    <dgm:pt modelId="{FFAEDA80-7006-4D20-9F3D-83DC7405B8C9}">
      <dgm:prSet/>
      <dgm:spPr/>
      <dgm:t>
        <a:bodyPr/>
        <a:lstStyle/>
        <a:p>
          <a:r>
            <a:rPr lang="en-US" b="0" i="0" baseline="0"/>
            <a:t>Autonomy can increase, but burden also increases: self-measuring and reporting (UK Parliament POST, 2025)</a:t>
          </a:r>
          <a:endParaRPr lang="en-US"/>
        </a:p>
      </dgm:t>
    </dgm:pt>
    <dgm:pt modelId="{D11AD7CE-670C-4CD4-8442-948E6B2E2AAB}" type="parTrans" cxnId="{9D041EFB-928F-4B50-A079-2FB53A0531FB}">
      <dgm:prSet/>
      <dgm:spPr/>
      <dgm:t>
        <a:bodyPr/>
        <a:lstStyle/>
        <a:p>
          <a:endParaRPr lang="en-US"/>
        </a:p>
      </dgm:t>
    </dgm:pt>
    <dgm:pt modelId="{21DFD096-1C85-4FF5-9E37-7F95674833B7}" type="sibTrans" cxnId="{9D041EFB-928F-4B50-A079-2FB53A0531FB}">
      <dgm:prSet/>
      <dgm:spPr/>
      <dgm:t>
        <a:bodyPr/>
        <a:lstStyle/>
        <a:p>
          <a:endParaRPr lang="en-US"/>
        </a:p>
      </dgm:t>
    </dgm:pt>
    <dgm:pt modelId="{21A4097F-A4BC-4243-8A00-1536CC84E591}">
      <dgm:prSet/>
      <dgm:spPr/>
      <dgm:t>
        <a:bodyPr/>
        <a:lstStyle/>
        <a:p>
          <a:r>
            <a:rPr lang="en-US" b="0" i="0" baseline="0"/>
            <a:t>Anxiety can rise when numbers look “wrong” and reassurance is slow (Strategy Unit, 2025)</a:t>
          </a:r>
          <a:endParaRPr lang="en-US"/>
        </a:p>
      </dgm:t>
    </dgm:pt>
    <dgm:pt modelId="{B47D21C9-5276-4071-94A0-23C5E15353BB}" type="parTrans" cxnId="{F2782C3C-59D3-4E7F-8D9C-A1235D133A68}">
      <dgm:prSet/>
      <dgm:spPr/>
      <dgm:t>
        <a:bodyPr/>
        <a:lstStyle/>
        <a:p>
          <a:endParaRPr lang="en-US"/>
        </a:p>
      </dgm:t>
    </dgm:pt>
    <dgm:pt modelId="{CE2B7AE2-8255-4D81-933D-8CA0A7D3F426}" type="sibTrans" cxnId="{F2782C3C-59D3-4E7F-8D9C-A1235D133A68}">
      <dgm:prSet/>
      <dgm:spPr/>
      <dgm:t>
        <a:bodyPr/>
        <a:lstStyle/>
        <a:p>
          <a:endParaRPr lang="en-US"/>
        </a:p>
      </dgm:t>
    </dgm:pt>
    <dgm:pt modelId="{30593D45-4DB2-411D-8B57-219174157942}" type="pres">
      <dgm:prSet presAssocID="{70C933BA-8AF8-4072-B681-A6E267C21CA6}" presName="root" presStyleCnt="0">
        <dgm:presLayoutVars>
          <dgm:dir/>
          <dgm:resizeHandles val="exact"/>
        </dgm:presLayoutVars>
      </dgm:prSet>
      <dgm:spPr/>
    </dgm:pt>
    <dgm:pt modelId="{A795A62F-149C-4159-8A1F-0310F10FD7D2}" type="pres">
      <dgm:prSet presAssocID="{54A55E51-4530-4B5C-843E-5D4BC2C2CD5D}" presName="compNode" presStyleCnt="0"/>
      <dgm:spPr/>
    </dgm:pt>
    <dgm:pt modelId="{7CADE62D-AEC7-41C3-8D67-AB0B17F3E753}" type="pres">
      <dgm:prSet presAssocID="{54A55E51-4530-4B5C-843E-5D4BC2C2CD5D}" presName="bgRect" presStyleLbl="bgShp" presStyleIdx="0" presStyleCnt="3"/>
      <dgm:spPr/>
    </dgm:pt>
    <dgm:pt modelId="{092E29F7-8B85-4A05-801B-42DDAD8EB43D}" type="pres">
      <dgm:prSet presAssocID="{54A55E51-4530-4B5C-843E-5D4BC2C2CD5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d"/>
        </a:ext>
      </dgm:extLst>
    </dgm:pt>
    <dgm:pt modelId="{3AEA5751-7A4F-4BA8-BF0C-642F4CA43BCE}" type="pres">
      <dgm:prSet presAssocID="{54A55E51-4530-4B5C-843E-5D4BC2C2CD5D}" presName="spaceRect" presStyleCnt="0"/>
      <dgm:spPr/>
    </dgm:pt>
    <dgm:pt modelId="{8890F1EE-DE0C-4982-9A55-59209066C394}" type="pres">
      <dgm:prSet presAssocID="{54A55E51-4530-4B5C-843E-5D4BC2C2CD5D}" presName="parTx" presStyleLbl="revTx" presStyleIdx="0" presStyleCnt="3">
        <dgm:presLayoutVars>
          <dgm:chMax val="0"/>
          <dgm:chPref val="0"/>
        </dgm:presLayoutVars>
      </dgm:prSet>
      <dgm:spPr/>
    </dgm:pt>
    <dgm:pt modelId="{62BB83BA-42E4-48D2-94B0-3FCCA1FFB1E0}" type="pres">
      <dgm:prSet presAssocID="{968F9BBE-E0AD-4714-9515-109992367539}" presName="sibTrans" presStyleCnt="0"/>
      <dgm:spPr/>
    </dgm:pt>
    <dgm:pt modelId="{94EF4603-5E56-4FFB-BB50-214129D2B72D}" type="pres">
      <dgm:prSet presAssocID="{FFAEDA80-7006-4D20-9F3D-83DC7405B8C9}" presName="compNode" presStyleCnt="0"/>
      <dgm:spPr/>
    </dgm:pt>
    <dgm:pt modelId="{9C7440FD-8B96-49D0-AEF4-AC98194E747F}" type="pres">
      <dgm:prSet presAssocID="{FFAEDA80-7006-4D20-9F3D-83DC7405B8C9}" presName="bgRect" presStyleLbl="bgShp" presStyleIdx="1" presStyleCnt="3"/>
      <dgm:spPr/>
    </dgm:pt>
    <dgm:pt modelId="{3B860878-6E8C-411E-A642-E87065818A78}" type="pres">
      <dgm:prSet presAssocID="{FFAEDA80-7006-4D20-9F3D-83DC7405B8C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9B8FCED1-2A64-4B17-AEE1-E265469DCA2E}" type="pres">
      <dgm:prSet presAssocID="{FFAEDA80-7006-4D20-9F3D-83DC7405B8C9}" presName="spaceRect" presStyleCnt="0"/>
      <dgm:spPr/>
    </dgm:pt>
    <dgm:pt modelId="{E56656BA-7ED6-4FD4-804C-F63D544B8EF6}" type="pres">
      <dgm:prSet presAssocID="{FFAEDA80-7006-4D20-9F3D-83DC7405B8C9}" presName="parTx" presStyleLbl="revTx" presStyleIdx="1" presStyleCnt="3">
        <dgm:presLayoutVars>
          <dgm:chMax val="0"/>
          <dgm:chPref val="0"/>
        </dgm:presLayoutVars>
      </dgm:prSet>
      <dgm:spPr/>
    </dgm:pt>
    <dgm:pt modelId="{AB8A1C24-E8CA-4077-97EF-610AB2BD3C54}" type="pres">
      <dgm:prSet presAssocID="{21DFD096-1C85-4FF5-9E37-7F95674833B7}" presName="sibTrans" presStyleCnt="0"/>
      <dgm:spPr/>
    </dgm:pt>
    <dgm:pt modelId="{B6927C0D-C933-49A7-BC4D-879AFE6259BC}" type="pres">
      <dgm:prSet presAssocID="{21A4097F-A4BC-4243-8A00-1536CC84E591}" presName="compNode" presStyleCnt="0"/>
      <dgm:spPr/>
    </dgm:pt>
    <dgm:pt modelId="{8513C662-3091-4ECF-8B79-70312883EF33}" type="pres">
      <dgm:prSet presAssocID="{21A4097F-A4BC-4243-8A00-1536CC84E591}" presName="bgRect" presStyleLbl="bgShp" presStyleIdx="2" presStyleCnt="3"/>
      <dgm:spPr/>
    </dgm:pt>
    <dgm:pt modelId="{D4858F44-AA94-4579-BC47-95A97C5A25BF}" type="pres">
      <dgm:prSet presAssocID="{21A4097F-A4BC-4243-8A00-1536CC84E59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9649864E-3CC5-458F-AD86-2C8C7D5D0E55}" type="pres">
      <dgm:prSet presAssocID="{21A4097F-A4BC-4243-8A00-1536CC84E591}" presName="spaceRect" presStyleCnt="0"/>
      <dgm:spPr/>
    </dgm:pt>
    <dgm:pt modelId="{2D5A6BF3-1A81-4F47-9381-4BFACAAB2471}" type="pres">
      <dgm:prSet presAssocID="{21A4097F-A4BC-4243-8A00-1536CC84E59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D998621-E199-4B6E-A4D7-D6B0702C6370}" srcId="{70C933BA-8AF8-4072-B681-A6E267C21CA6}" destId="{54A55E51-4530-4B5C-843E-5D4BC2C2CD5D}" srcOrd="0" destOrd="0" parTransId="{42BC974A-684F-4777-A9D9-71166F5FBB58}" sibTransId="{968F9BBE-E0AD-4714-9515-109992367539}"/>
    <dgm:cxn modelId="{F2782C3C-59D3-4E7F-8D9C-A1235D133A68}" srcId="{70C933BA-8AF8-4072-B681-A6E267C21CA6}" destId="{21A4097F-A4BC-4243-8A00-1536CC84E591}" srcOrd="2" destOrd="0" parTransId="{B47D21C9-5276-4071-94A0-23C5E15353BB}" sibTransId="{CE2B7AE2-8255-4D81-933D-8CA0A7D3F426}"/>
    <dgm:cxn modelId="{98A2485D-EC28-4110-B090-0BE214BD44BC}" type="presOf" srcId="{FFAEDA80-7006-4D20-9F3D-83DC7405B8C9}" destId="{E56656BA-7ED6-4FD4-804C-F63D544B8EF6}" srcOrd="0" destOrd="0" presId="urn:microsoft.com/office/officeart/2018/2/layout/IconVerticalSolidList"/>
    <dgm:cxn modelId="{E6EA59AD-CDFA-4355-8FA7-9EFCF45B5024}" type="presOf" srcId="{70C933BA-8AF8-4072-B681-A6E267C21CA6}" destId="{30593D45-4DB2-411D-8B57-219174157942}" srcOrd="0" destOrd="0" presId="urn:microsoft.com/office/officeart/2018/2/layout/IconVerticalSolidList"/>
    <dgm:cxn modelId="{37515DE6-5E36-4F4A-9ED9-8F51AC897CA4}" type="presOf" srcId="{54A55E51-4530-4B5C-843E-5D4BC2C2CD5D}" destId="{8890F1EE-DE0C-4982-9A55-59209066C394}" srcOrd="0" destOrd="0" presId="urn:microsoft.com/office/officeart/2018/2/layout/IconVerticalSolidList"/>
    <dgm:cxn modelId="{B41805E9-B5D0-44AB-ABFB-4D47C3911B10}" type="presOf" srcId="{21A4097F-A4BC-4243-8A00-1536CC84E591}" destId="{2D5A6BF3-1A81-4F47-9381-4BFACAAB2471}" srcOrd="0" destOrd="0" presId="urn:microsoft.com/office/officeart/2018/2/layout/IconVerticalSolidList"/>
    <dgm:cxn modelId="{9D041EFB-928F-4B50-A079-2FB53A0531FB}" srcId="{70C933BA-8AF8-4072-B681-A6E267C21CA6}" destId="{FFAEDA80-7006-4D20-9F3D-83DC7405B8C9}" srcOrd="1" destOrd="0" parTransId="{D11AD7CE-670C-4CD4-8442-948E6B2E2AAB}" sibTransId="{21DFD096-1C85-4FF5-9E37-7F95674833B7}"/>
    <dgm:cxn modelId="{EAC31C64-1223-48FD-853A-842046227F4E}" type="presParOf" srcId="{30593D45-4DB2-411D-8B57-219174157942}" destId="{A795A62F-149C-4159-8A1F-0310F10FD7D2}" srcOrd="0" destOrd="0" presId="urn:microsoft.com/office/officeart/2018/2/layout/IconVerticalSolidList"/>
    <dgm:cxn modelId="{88AFD3C2-1392-4443-B0B2-3D91318FF380}" type="presParOf" srcId="{A795A62F-149C-4159-8A1F-0310F10FD7D2}" destId="{7CADE62D-AEC7-41C3-8D67-AB0B17F3E753}" srcOrd="0" destOrd="0" presId="urn:microsoft.com/office/officeart/2018/2/layout/IconVerticalSolidList"/>
    <dgm:cxn modelId="{DAC50BAE-2864-4D61-A035-2533A2A44C88}" type="presParOf" srcId="{A795A62F-149C-4159-8A1F-0310F10FD7D2}" destId="{092E29F7-8B85-4A05-801B-42DDAD8EB43D}" srcOrd="1" destOrd="0" presId="urn:microsoft.com/office/officeart/2018/2/layout/IconVerticalSolidList"/>
    <dgm:cxn modelId="{DE9C1455-B393-4FEE-A0C7-246D0E64C4BB}" type="presParOf" srcId="{A795A62F-149C-4159-8A1F-0310F10FD7D2}" destId="{3AEA5751-7A4F-4BA8-BF0C-642F4CA43BCE}" srcOrd="2" destOrd="0" presId="urn:microsoft.com/office/officeart/2018/2/layout/IconVerticalSolidList"/>
    <dgm:cxn modelId="{4024C2CB-3944-40C9-9975-D51DDEA0693E}" type="presParOf" srcId="{A795A62F-149C-4159-8A1F-0310F10FD7D2}" destId="{8890F1EE-DE0C-4982-9A55-59209066C394}" srcOrd="3" destOrd="0" presId="urn:microsoft.com/office/officeart/2018/2/layout/IconVerticalSolidList"/>
    <dgm:cxn modelId="{E2150AEA-A8F2-4B43-99D3-75A84365B749}" type="presParOf" srcId="{30593D45-4DB2-411D-8B57-219174157942}" destId="{62BB83BA-42E4-48D2-94B0-3FCCA1FFB1E0}" srcOrd="1" destOrd="0" presId="urn:microsoft.com/office/officeart/2018/2/layout/IconVerticalSolidList"/>
    <dgm:cxn modelId="{B54F4D67-2477-47CC-9869-513AD871EAE5}" type="presParOf" srcId="{30593D45-4DB2-411D-8B57-219174157942}" destId="{94EF4603-5E56-4FFB-BB50-214129D2B72D}" srcOrd="2" destOrd="0" presId="urn:microsoft.com/office/officeart/2018/2/layout/IconVerticalSolidList"/>
    <dgm:cxn modelId="{DBDE3BE8-D9AE-48DC-A365-9DF0DDC0F23B}" type="presParOf" srcId="{94EF4603-5E56-4FFB-BB50-214129D2B72D}" destId="{9C7440FD-8B96-49D0-AEF4-AC98194E747F}" srcOrd="0" destOrd="0" presId="urn:microsoft.com/office/officeart/2018/2/layout/IconVerticalSolidList"/>
    <dgm:cxn modelId="{A2E4AA01-066A-4506-8D8A-0C3E326BB972}" type="presParOf" srcId="{94EF4603-5E56-4FFB-BB50-214129D2B72D}" destId="{3B860878-6E8C-411E-A642-E87065818A78}" srcOrd="1" destOrd="0" presId="urn:microsoft.com/office/officeart/2018/2/layout/IconVerticalSolidList"/>
    <dgm:cxn modelId="{CF4F2C71-370D-47E3-9957-36F69A05944E}" type="presParOf" srcId="{94EF4603-5E56-4FFB-BB50-214129D2B72D}" destId="{9B8FCED1-2A64-4B17-AEE1-E265469DCA2E}" srcOrd="2" destOrd="0" presId="urn:microsoft.com/office/officeart/2018/2/layout/IconVerticalSolidList"/>
    <dgm:cxn modelId="{25807B9F-EFDF-4ADA-AF98-9F46EB8D9C95}" type="presParOf" srcId="{94EF4603-5E56-4FFB-BB50-214129D2B72D}" destId="{E56656BA-7ED6-4FD4-804C-F63D544B8EF6}" srcOrd="3" destOrd="0" presId="urn:microsoft.com/office/officeart/2018/2/layout/IconVerticalSolidList"/>
    <dgm:cxn modelId="{C3E03669-F14C-4895-9F88-FE339B838E52}" type="presParOf" srcId="{30593D45-4DB2-411D-8B57-219174157942}" destId="{AB8A1C24-E8CA-4077-97EF-610AB2BD3C54}" srcOrd="3" destOrd="0" presId="urn:microsoft.com/office/officeart/2018/2/layout/IconVerticalSolidList"/>
    <dgm:cxn modelId="{970BDE95-FA8D-4BA3-A788-0BA34103F26A}" type="presParOf" srcId="{30593D45-4DB2-411D-8B57-219174157942}" destId="{B6927C0D-C933-49A7-BC4D-879AFE6259BC}" srcOrd="4" destOrd="0" presId="urn:microsoft.com/office/officeart/2018/2/layout/IconVerticalSolidList"/>
    <dgm:cxn modelId="{0947B464-C418-4036-B7BD-5954B5772BE7}" type="presParOf" srcId="{B6927C0D-C933-49A7-BC4D-879AFE6259BC}" destId="{8513C662-3091-4ECF-8B79-70312883EF33}" srcOrd="0" destOrd="0" presId="urn:microsoft.com/office/officeart/2018/2/layout/IconVerticalSolidList"/>
    <dgm:cxn modelId="{D6B4FA15-D578-41A7-A191-D2F84F3F7662}" type="presParOf" srcId="{B6927C0D-C933-49A7-BC4D-879AFE6259BC}" destId="{D4858F44-AA94-4579-BC47-95A97C5A25BF}" srcOrd="1" destOrd="0" presId="urn:microsoft.com/office/officeart/2018/2/layout/IconVerticalSolidList"/>
    <dgm:cxn modelId="{E5708FAA-5962-4972-90A3-F2604309D5BB}" type="presParOf" srcId="{B6927C0D-C933-49A7-BC4D-879AFE6259BC}" destId="{9649864E-3CC5-458F-AD86-2C8C7D5D0E55}" srcOrd="2" destOrd="0" presId="urn:microsoft.com/office/officeart/2018/2/layout/IconVerticalSolidList"/>
    <dgm:cxn modelId="{92714DD7-8F01-4792-A4E9-A70050F59703}" type="presParOf" srcId="{B6927C0D-C933-49A7-BC4D-879AFE6259BC}" destId="{2D5A6BF3-1A81-4F47-9381-4BFACAAB247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845344E-C188-4EDD-8B5D-D921123FC3EC}" type="doc">
      <dgm:prSet loTypeId="urn:microsoft.com/office/officeart/2018/2/layout/IconCircle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1F97283C-7751-411F-B3CC-D1A79D86383D}">
      <dgm:prSet/>
      <dgm:spPr/>
      <dgm:t>
        <a:bodyPr/>
        <a:lstStyle/>
        <a:p>
          <a:r>
            <a:rPr lang="en-US" b="0" i="0" baseline="0"/>
            <a:t>Home-based acute care can shift work into unpaid caring (Carers UK, 2022)</a:t>
          </a:r>
          <a:endParaRPr lang="en-US"/>
        </a:p>
      </dgm:t>
    </dgm:pt>
    <dgm:pt modelId="{2DCA3966-F080-4020-A824-4B410DE856A5}" type="parTrans" cxnId="{FBEB56E6-7BA5-4C42-A7E4-3B4AE76A4C73}">
      <dgm:prSet/>
      <dgm:spPr/>
      <dgm:t>
        <a:bodyPr/>
        <a:lstStyle/>
        <a:p>
          <a:endParaRPr lang="en-US"/>
        </a:p>
      </dgm:t>
    </dgm:pt>
    <dgm:pt modelId="{BA24F84D-4660-408E-9AFC-83871000D3FF}" type="sibTrans" cxnId="{FBEB56E6-7BA5-4C42-A7E4-3B4AE76A4C73}">
      <dgm:prSet/>
      <dgm:spPr/>
      <dgm:t>
        <a:bodyPr/>
        <a:lstStyle/>
        <a:p>
          <a:endParaRPr lang="en-US"/>
        </a:p>
      </dgm:t>
    </dgm:pt>
    <dgm:pt modelId="{94F141C1-23F4-4A3D-A936-0F98DA994A74}">
      <dgm:prSet/>
      <dgm:spPr/>
      <dgm:t>
        <a:bodyPr/>
        <a:lstStyle/>
        <a:p>
          <a:r>
            <a:rPr lang="en-US" b="0" i="0" baseline="0"/>
            <a:t>Carers report risk of stress when clinical tasks are expected without training or rest (Carers UK, 2022)</a:t>
          </a:r>
          <a:endParaRPr lang="en-US"/>
        </a:p>
      </dgm:t>
    </dgm:pt>
    <dgm:pt modelId="{99F5EA81-4BF2-4412-A9B1-CB3D10C52A8D}" type="parTrans" cxnId="{B177BF9F-2C72-4541-B0BA-BC883A71BAA3}">
      <dgm:prSet/>
      <dgm:spPr/>
      <dgm:t>
        <a:bodyPr/>
        <a:lstStyle/>
        <a:p>
          <a:endParaRPr lang="en-US"/>
        </a:p>
      </dgm:t>
    </dgm:pt>
    <dgm:pt modelId="{F9F51287-5CAD-4C59-90AD-43334F2D4FCA}" type="sibTrans" cxnId="{B177BF9F-2C72-4541-B0BA-BC883A71BAA3}">
      <dgm:prSet/>
      <dgm:spPr/>
      <dgm:t>
        <a:bodyPr/>
        <a:lstStyle/>
        <a:p>
          <a:endParaRPr lang="en-US"/>
        </a:p>
      </dgm:t>
    </dgm:pt>
    <dgm:pt modelId="{F58BD981-F358-4968-B788-D5F2C0FF810B}">
      <dgm:prSet/>
      <dgm:spPr/>
      <dgm:t>
        <a:bodyPr/>
        <a:lstStyle/>
        <a:p>
          <a:r>
            <a:rPr lang="en-US" b="0" i="0" baseline="0"/>
            <a:t>Qualitative research shows carers want clearer communication and realistic support (Strategy Unit, 2025)</a:t>
          </a:r>
          <a:endParaRPr lang="en-US"/>
        </a:p>
      </dgm:t>
    </dgm:pt>
    <dgm:pt modelId="{F6AC4CEC-888E-49E3-9CBB-331E1F172AED}" type="parTrans" cxnId="{7C019747-D149-4B47-B9D7-9482A0A2186B}">
      <dgm:prSet/>
      <dgm:spPr/>
      <dgm:t>
        <a:bodyPr/>
        <a:lstStyle/>
        <a:p>
          <a:endParaRPr lang="en-US"/>
        </a:p>
      </dgm:t>
    </dgm:pt>
    <dgm:pt modelId="{02FC8242-1CDF-474F-ADF6-8649D23B69AD}" type="sibTrans" cxnId="{7C019747-D149-4B47-B9D7-9482A0A2186B}">
      <dgm:prSet/>
      <dgm:spPr/>
      <dgm:t>
        <a:bodyPr/>
        <a:lstStyle/>
        <a:p>
          <a:endParaRPr lang="en-US"/>
        </a:p>
      </dgm:t>
    </dgm:pt>
    <dgm:pt modelId="{465B14BD-7881-49CC-8D9E-8B7858586BE3}">
      <dgm:prSet/>
      <dgm:spPr/>
      <dgm:t>
        <a:bodyPr/>
        <a:lstStyle/>
        <a:p>
          <a:r>
            <a:rPr lang="en-US" b="0" i="0" baseline="0"/>
            <a:t>Geography matters: rural benefit may be limited by connectivity (NHS England, 2023)</a:t>
          </a:r>
          <a:endParaRPr lang="en-US"/>
        </a:p>
      </dgm:t>
    </dgm:pt>
    <dgm:pt modelId="{645CCA25-4CBF-4B84-A03A-9EED59F460C0}" type="parTrans" cxnId="{95B3EFC2-5AAC-474D-9528-CBA103591D2F}">
      <dgm:prSet/>
      <dgm:spPr/>
      <dgm:t>
        <a:bodyPr/>
        <a:lstStyle/>
        <a:p>
          <a:endParaRPr lang="en-US"/>
        </a:p>
      </dgm:t>
    </dgm:pt>
    <dgm:pt modelId="{6A3FEDD1-307D-4DD5-B66C-ED7BAEA6C33E}" type="sibTrans" cxnId="{95B3EFC2-5AAC-474D-9528-CBA103591D2F}">
      <dgm:prSet/>
      <dgm:spPr/>
      <dgm:t>
        <a:bodyPr/>
        <a:lstStyle/>
        <a:p>
          <a:endParaRPr lang="en-US"/>
        </a:p>
      </dgm:t>
    </dgm:pt>
    <dgm:pt modelId="{BD229444-4137-481C-AF60-0E3B6F1E8B19}" type="pres">
      <dgm:prSet presAssocID="{4845344E-C188-4EDD-8B5D-D921123FC3EC}" presName="root" presStyleCnt="0">
        <dgm:presLayoutVars>
          <dgm:dir/>
          <dgm:resizeHandles val="exact"/>
        </dgm:presLayoutVars>
      </dgm:prSet>
      <dgm:spPr/>
    </dgm:pt>
    <dgm:pt modelId="{49975809-003C-4955-B2AA-FEE7ECB9A3FB}" type="pres">
      <dgm:prSet presAssocID="{4845344E-C188-4EDD-8B5D-D921123FC3EC}" presName="container" presStyleCnt="0">
        <dgm:presLayoutVars>
          <dgm:dir/>
          <dgm:resizeHandles val="exact"/>
        </dgm:presLayoutVars>
      </dgm:prSet>
      <dgm:spPr/>
    </dgm:pt>
    <dgm:pt modelId="{25A98FF4-6429-41D3-809C-8E3695DD028D}" type="pres">
      <dgm:prSet presAssocID="{1F97283C-7751-411F-B3CC-D1A79D86383D}" presName="compNode" presStyleCnt="0"/>
      <dgm:spPr/>
    </dgm:pt>
    <dgm:pt modelId="{2A022113-10DC-47C7-BBBF-1E4216C0224D}" type="pres">
      <dgm:prSet presAssocID="{1F97283C-7751-411F-B3CC-D1A79D86383D}" presName="iconBgRect" presStyleLbl="bgShp" presStyleIdx="0" presStyleCnt="4"/>
      <dgm:spPr/>
    </dgm:pt>
    <dgm:pt modelId="{08230179-EF26-41DD-8F68-3108CED73EEC}" type="pres">
      <dgm:prSet presAssocID="{1F97283C-7751-411F-B3CC-D1A79D86383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F1D3CBC0-A32F-4787-B0C8-3A0EF2F5491D}" type="pres">
      <dgm:prSet presAssocID="{1F97283C-7751-411F-B3CC-D1A79D86383D}" presName="spaceRect" presStyleCnt="0"/>
      <dgm:spPr/>
    </dgm:pt>
    <dgm:pt modelId="{6F3A6A4B-9E02-4E48-9062-F17D34C66778}" type="pres">
      <dgm:prSet presAssocID="{1F97283C-7751-411F-B3CC-D1A79D86383D}" presName="textRect" presStyleLbl="revTx" presStyleIdx="0" presStyleCnt="4">
        <dgm:presLayoutVars>
          <dgm:chMax val="1"/>
          <dgm:chPref val="1"/>
        </dgm:presLayoutVars>
      </dgm:prSet>
      <dgm:spPr/>
    </dgm:pt>
    <dgm:pt modelId="{0069B3AB-5585-48AD-B014-54A2753938A8}" type="pres">
      <dgm:prSet presAssocID="{BA24F84D-4660-408E-9AFC-83871000D3FF}" presName="sibTrans" presStyleLbl="sibTrans2D1" presStyleIdx="0" presStyleCnt="0"/>
      <dgm:spPr/>
    </dgm:pt>
    <dgm:pt modelId="{5DFA64A6-1CEA-4A15-A3C3-E01B4219EEA8}" type="pres">
      <dgm:prSet presAssocID="{94F141C1-23F4-4A3D-A936-0F98DA994A74}" presName="compNode" presStyleCnt="0"/>
      <dgm:spPr/>
    </dgm:pt>
    <dgm:pt modelId="{7D605F45-20CF-4D55-A649-489058A04270}" type="pres">
      <dgm:prSet presAssocID="{94F141C1-23F4-4A3D-A936-0F98DA994A74}" presName="iconBgRect" presStyleLbl="bgShp" presStyleIdx="1" presStyleCnt="4"/>
      <dgm:spPr/>
    </dgm:pt>
    <dgm:pt modelId="{9FCFC386-A7A9-4C95-A139-206F5BEDB64B}" type="pres">
      <dgm:prSet presAssocID="{94F141C1-23F4-4A3D-A936-0F98DA994A7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with Pulse"/>
        </a:ext>
      </dgm:extLst>
    </dgm:pt>
    <dgm:pt modelId="{885616CE-1A61-495F-87D5-96C46039CB06}" type="pres">
      <dgm:prSet presAssocID="{94F141C1-23F4-4A3D-A936-0F98DA994A74}" presName="spaceRect" presStyleCnt="0"/>
      <dgm:spPr/>
    </dgm:pt>
    <dgm:pt modelId="{3D474976-8729-4AFF-9373-1FE322502A4F}" type="pres">
      <dgm:prSet presAssocID="{94F141C1-23F4-4A3D-A936-0F98DA994A74}" presName="textRect" presStyleLbl="revTx" presStyleIdx="1" presStyleCnt="4">
        <dgm:presLayoutVars>
          <dgm:chMax val="1"/>
          <dgm:chPref val="1"/>
        </dgm:presLayoutVars>
      </dgm:prSet>
      <dgm:spPr/>
    </dgm:pt>
    <dgm:pt modelId="{8D46C864-9C17-4387-A517-94BF2DE0D94F}" type="pres">
      <dgm:prSet presAssocID="{F9F51287-5CAD-4C59-90AD-43334F2D4FCA}" presName="sibTrans" presStyleLbl="sibTrans2D1" presStyleIdx="0" presStyleCnt="0"/>
      <dgm:spPr/>
    </dgm:pt>
    <dgm:pt modelId="{D2943664-1CE9-47A9-AD79-FA250CF5BE45}" type="pres">
      <dgm:prSet presAssocID="{F58BD981-F358-4968-B788-D5F2C0FF810B}" presName="compNode" presStyleCnt="0"/>
      <dgm:spPr/>
    </dgm:pt>
    <dgm:pt modelId="{C064E21E-3154-480E-8C8C-6BA758A6B272}" type="pres">
      <dgm:prSet presAssocID="{F58BD981-F358-4968-B788-D5F2C0FF810B}" presName="iconBgRect" presStyleLbl="bgShp" presStyleIdx="2" presStyleCnt="4"/>
      <dgm:spPr/>
    </dgm:pt>
    <dgm:pt modelId="{B048DD7F-E5FF-4A33-B4FF-44918BB697FE}" type="pres">
      <dgm:prSet presAssocID="{F58BD981-F358-4968-B788-D5F2C0FF810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on Viewing Ceremony"/>
        </a:ext>
      </dgm:extLst>
    </dgm:pt>
    <dgm:pt modelId="{C5C26F59-B334-4306-92B6-B57D665557D5}" type="pres">
      <dgm:prSet presAssocID="{F58BD981-F358-4968-B788-D5F2C0FF810B}" presName="spaceRect" presStyleCnt="0"/>
      <dgm:spPr/>
    </dgm:pt>
    <dgm:pt modelId="{0F2FA531-5750-4925-BE1C-F4104D16107E}" type="pres">
      <dgm:prSet presAssocID="{F58BD981-F358-4968-B788-D5F2C0FF810B}" presName="textRect" presStyleLbl="revTx" presStyleIdx="2" presStyleCnt="4">
        <dgm:presLayoutVars>
          <dgm:chMax val="1"/>
          <dgm:chPref val="1"/>
        </dgm:presLayoutVars>
      </dgm:prSet>
      <dgm:spPr/>
    </dgm:pt>
    <dgm:pt modelId="{CDC2E470-9094-455B-9201-FA80050D0BF0}" type="pres">
      <dgm:prSet presAssocID="{02FC8242-1CDF-474F-ADF6-8649D23B69AD}" presName="sibTrans" presStyleLbl="sibTrans2D1" presStyleIdx="0" presStyleCnt="0"/>
      <dgm:spPr/>
    </dgm:pt>
    <dgm:pt modelId="{B236F94E-9096-431C-A294-7793EC2BCDED}" type="pres">
      <dgm:prSet presAssocID="{465B14BD-7881-49CC-8D9E-8B7858586BE3}" presName="compNode" presStyleCnt="0"/>
      <dgm:spPr/>
    </dgm:pt>
    <dgm:pt modelId="{FD7C38C6-724B-48B7-8D43-14EB6322BD41}" type="pres">
      <dgm:prSet presAssocID="{465B14BD-7881-49CC-8D9E-8B7858586BE3}" presName="iconBgRect" presStyleLbl="bgShp" presStyleIdx="3" presStyleCnt="4"/>
      <dgm:spPr/>
    </dgm:pt>
    <dgm:pt modelId="{31371CDC-DBD0-4CAC-A66F-A5C40CD843B3}" type="pres">
      <dgm:prSet presAssocID="{465B14BD-7881-49CC-8D9E-8B7858586BE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rm scene"/>
        </a:ext>
      </dgm:extLst>
    </dgm:pt>
    <dgm:pt modelId="{D5C9F5BB-92CC-4EB1-B08C-295E8DE2391F}" type="pres">
      <dgm:prSet presAssocID="{465B14BD-7881-49CC-8D9E-8B7858586BE3}" presName="spaceRect" presStyleCnt="0"/>
      <dgm:spPr/>
    </dgm:pt>
    <dgm:pt modelId="{AD8BB944-7FEE-48B4-94AB-3EA38BCE09A0}" type="pres">
      <dgm:prSet presAssocID="{465B14BD-7881-49CC-8D9E-8B7858586BE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24B0428-DF0F-4941-B130-FE5A3646CFAD}" type="presOf" srcId="{F58BD981-F358-4968-B788-D5F2C0FF810B}" destId="{0F2FA531-5750-4925-BE1C-F4104D16107E}" srcOrd="0" destOrd="0" presId="urn:microsoft.com/office/officeart/2018/2/layout/IconCircleList"/>
    <dgm:cxn modelId="{594A1633-3B4E-4037-A8CF-4F0F6918DAE6}" type="presOf" srcId="{465B14BD-7881-49CC-8D9E-8B7858586BE3}" destId="{AD8BB944-7FEE-48B4-94AB-3EA38BCE09A0}" srcOrd="0" destOrd="0" presId="urn:microsoft.com/office/officeart/2018/2/layout/IconCircleList"/>
    <dgm:cxn modelId="{7C019747-D149-4B47-B9D7-9482A0A2186B}" srcId="{4845344E-C188-4EDD-8B5D-D921123FC3EC}" destId="{F58BD981-F358-4968-B788-D5F2C0FF810B}" srcOrd="2" destOrd="0" parTransId="{F6AC4CEC-888E-49E3-9CBB-331E1F172AED}" sibTransId="{02FC8242-1CDF-474F-ADF6-8649D23B69AD}"/>
    <dgm:cxn modelId="{ECA1D885-6DEC-49F4-847F-396635ABE140}" type="presOf" srcId="{02FC8242-1CDF-474F-ADF6-8649D23B69AD}" destId="{CDC2E470-9094-455B-9201-FA80050D0BF0}" srcOrd="0" destOrd="0" presId="urn:microsoft.com/office/officeart/2018/2/layout/IconCircleList"/>
    <dgm:cxn modelId="{B177BF9F-2C72-4541-B0BA-BC883A71BAA3}" srcId="{4845344E-C188-4EDD-8B5D-D921123FC3EC}" destId="{94F141C1-23F4-4A3D-A936-0F98DA994A74}" srcOrd="1" destOrd="0" parTransId="{99F5EA81-4BF2-4412-A9B1-CB3D10C52A8D}" sibTransId="{F9F51287-5CAD-4C59-90AD-43334F2D4FCA}"/>
    <dgm:cxn modelId="{19C865A5-E2FB-43F7-B9E0-E3255FEDC60E}" type="presOf" srcId="{4845344E-C188-4EDD-8B5D-D921123FC3EC}" destId="{BD229444-4137-481C-AF60-0E3B6F1E8B19}" srcOrd="0" destOrd="0" presId="urn:microsoft.com/office/officeart/2018/2/layout/IconCircleList"/>
    <dgm:cxn modelId="{59B907B3-AB9F-40EC-8D03-EA15A6AB0B12}" type="presOf" srcId="{F9F51287-5CAD-4C59-90AD-43334F2D4FCA}" destId="{8D46C864-9C17-4387-A517-94BF2DE0D94F}" srcOrd="0" destOrd="0" presId="urn:microsoft.com/office/officeart/2018/2/layout/IconCircleList"/>
    <dgm:cxn modelId="{97AB4FBF-9E80-4A69-AF14-DEE66DA684FC}" type="presOf" srcId="{1F97283C-7751-411F-B3CC-D1A79D86383D}" destId="{6F3A6A4B-9E02-4E48-9062-F17D34C66778}" srcOrd="0" destOrd="0" presId="urn:microsoft.com/office/officeart/2018/2/layout/IconCircleList"/>
    <dgm:cxn modelId="{95B3EFC2-5AAC-474D-9528-CBA103591D2F}" srcId="{4845344E-C188-4EDD-8B5D-D921123FC3EC}" destId="{465B14BD-7881-49CC-8D9E-8B7858586BE3}" srcOrd="3" destOrd="0" parTransId="{645CCA25-4CBF-4B84-A03A-9EED59F460C0}" sibTransId="{6A3FEDD1-307D-4DD5-B66C-ED7BAEA6C33E}"/>
    <dgm:cxn modelId="{750496D7-6D44-41A6-98F2-3EF4E055D633}" type="presOf" srcId="{94F141C1-23F4-4A3D-A936-0F98DA994A74}" destId="{3D474976-8729-4AFF-9373-1FE322502A4F}" srcOrd="0" destOrd="0" presId="urn:microsoft.com/office/officeart/2018/2/layout/IconCircleList"/>
    <dgm:cxn modelId="{FBEB56E6-7BA5-4C42-A7E4-3B4AE76A4C73}" srcId="{4845344E-C188-4EDD-8B5D-D921123FC3EC}" destId="{1F97283C-7751-411F-B3CC-D1A79D86383D}" srcOrd="0" destOrd="0" parTransId="{2DCA3966-F080-4020-A824-4B410DE856A5}" sibTransId="{BA24F84D-4660-408E-9AFC-83871000D3FF}"/>
    <dgm:cxn modelId="{EAF334FF-791A-4C95-BB45-16F63BA81FD1}" type="presOf" srcId="{BA24F84D-4660-408E-9AFC-83871000D3FF}" destId="{0069B3AB-5585-48AD-B014-54A2753938A8}" srcOrd="0" destOrd="0" presId="urn:microsoft.com/office/officeart/2018/2/layout/IconCircleList"/>
    <dgm:cxn modelId="{5BB1CC2A-93FA-4A41-8F0A-27404E09CEC0}" type="presParOf" srcId="{BD229444-4137-481C-AF60-0E3B6F1E8B19}" destId="{49975809-003C-4955-B2AA-FEE7ECB9A3FB}" srcOrd="0" destOrd="0" presId="urn:microsoft.com/office/officeart/2018/2/layout/IconCircleList"/>
    <dgm:cxn modelId="{4A7F7D04-D597-499C-8092-1E7CF4F2FAC6}" type="presParOf" srcId="{49975809-003C-4955-B2AA-FEE7ECB9A3FB}" destId="{25A98FF4-6429-41D3-809C-8E3695DD028D}" srcOrd="0" destOrd="0" presId="urn:microsoft.com/office/officeart/2018/2/layout/IconCircleList"/>
    <dgm:cxn modelId="{D7C7CCC0-E7E7-4804-9071-BCE28D53FCB5}" type="presParOf" srcId="{25A98FF4-6429-41D3-809C-8E3695DD028D}" destId="{2A022113-10DC-47C7-BBBF-1E4216C0224D}" srcOrd="0" destOrd="0" presId="urn:microsoft.com/office/officeart/2018/2/layout/IconCircleList"/>
    <dgm:cxn modelId="{C6FC601C-CEFD-408B-8AA5-1AD866AE3C12}" type="presParOf" srcId="{25A98FF4-6429-41D3-809C-8E3695DD028D}" destId="{08230179-EF26-41DD-8F68-3108CED73EEC}" srcOrd="1" destOrd="0" presId="urn:microsoft.com/office/officeart/2018/2/layout/IconCircleList"/>
    <dgm:cxn modelId="{2A1C392A-414D-4B21-8148-31E6830D7918}" type="presParOf" srcId="{25A98FF4-6429-41D3-809C-8E3695DD028D}" destId="{F1D3CBC0-A32F-4787-B0C8-3A0EF2F5491D}" srcOrd="2" destOrd="0" presId="urn:microsoft.com/office/officeart/2018/2/layout/IconCircleList"/>
    <dgm:cxn modelId="{0FCAF5D4-7DF4-4E9C-B159-6BF784299995}" type="presParOf" srcId="{25A98FF4-6429-41D3-809C-8E3695DD028D}" destId="{6F3A6A4B-9E02-4E48-9062-F17D34C66778}" srcOrd="3" destOrd="0" presId="urn:microsoft.com/office/officeart/2018/2/layout/IconCircleList"/>
    <dgm:cxn modelId="{22CDABD2-D0B4-4A9C-9CF0-EED7D51EE9CA}" type="presParOf" srcId="{49975809-003C-4955-B2AA-FEE7ECB9A3FB}" destId="{0069B3AB-5585-48AD-B014-54A2753938A8}" srcOrd="1" destOrd="0" presId="urn:microsoft.com/office/officeart/2018/2/layout/IconCircleList"/>
    <dgm:cxn modelId="{EE6E1A4B-9C6B-4E02-8B5A-6DC71B07181D}" type="presParOf" srcId="{49975809-003C-4955-B2AA-FEE7ECB9A3FB}" destId="{5DFA64A6-1CEA-4A15-A3C3-E01B4219EEA8}" srcOrd="2" destOrd="0" presId="urn:microsoft.com/office/officeart/2018/2/layout/IconCircleList"/>
    <dgm:cxn modelId="{1D4537EA-D162-4D15-B27A-DE262704E136}" type="presParOf" srcId="{5DFA64A6-1CEA-4A15-A3C3-E01B4219EEA8}" destId="{7D605F45-20CF-4D55-A649-489058A04270}" srcOrd="0" destOrd="0" presId="urn:microsoft.com/office/officeart/2018/2/layout/IconCircleList"/>
    <dgm:cxn modelId="{75CF47F7-59F8-4362-8BFA-B7E80F7767A8}" type="presParOf" srcId="{5DFA64A6-1CEA-4A15-A3C3-E01B4219EEA8}" destId="{9FCFC386-A7A9-4C95-A139-206F5BEDB64B}" srcOrd="1" destOrd="0" presId="urn:microsoft.com/office/officeart/2018/2/layout/IconCircleList"/>
    <dgm:cxn modelId="{D839DE29-93EC-4E4E-B1AF-1DED6750FE65}" type="presParOf" srcId="{5DFA64A6-1CEA-4A15-A3C3-E01B4219EEA8}" destId="{885616CE-1A61-495F-87D5-96C46039CB06}" srcOrd="2" destOrd="0" presId="urn:microsoft.com/office/officeart/2018/2/layout/IconCircleList"/>
    <dgm:cxn modelId="{5952CB5D-F0CF-4C63-9A42-FAB7378509FF}" type="presParOf" srcId="{5DFA64A6-1CEA-4A15-A3C3-E01B4219EEA8}" destId="{3D474976-8729-4AFF-9373-1FE322502A4F}" srcOrd="3" destOrd="0" presId="urn:microsoft.com/office/officeart/2018/2/layout/IconCircleList"/>
    <dgm:cxn modelId="{23620ED0-B3D1-4300-B67D-1296C96A73C5}" type="presParOf" srcId="{49975809-003C-4955-B2AA-FEE7ECB9A3FB}" destId="{8D46C864-9C17-4387-A517-94BF2DE0D94F}" srcOrd="3" destOrd="0" presId="urn:microsoft.com/office/officeart/2018/2/layout/IconCircleList"/>
    <dgm:cxn modelId="{21F7CE05-76F5-43C8-BB72-D4E9A01CC9C7}" type="presParOf" srcId="{49975809-003C-4955-B2AA-FEE7ECB9A3FB}" destId="{D2943664-1CE9-47A9-AD79-FA250CF5BE45}" srcOrd="4" destOrd="0" presId="urn:microsoft.com/office/officeart/2018/2/layout/IconCircleList"/>
    <dgm:cxn modelId="{86C82373-E78E-4CD2-B99D-E45638FB7828}" type="presParOf" srcId="{D2943664-1CE9-47A9-AD79-FA250CF5BE45}" destId="{C064E21E-3154-480E-8C8C-6BA758A6B272}" srcOrd="0" destOrd="0" presId="urn:microsoft.com/office/officeart/2018/2/layout/IconCircleList"/>
    <dgm:cxn modelId="{5780D449-07C7-48F5-A5D1-548358EF7F66}" type="presParOf" srcId="{D2943664-1CE9-47A9-AD79-FA250CF5BE45}" destId="{B048DD7F-E5FF-4A33-B4FF-44918BB697FE}" srcOrd="1" destOrd="0" presId="urn:microsoft.com/office/officeart/2018/2/layout/IconCircleList"/>
    <dgm:cxn modelId="{F02161DE-4B56-433D-89A5-FA57114459B9}" type="presParOf" srcId="{D2943664-1CE9-47A9-AD79-FA250CF5BE45}" destId="{C5C26F59-B334-4306-92B6-B57D665557D5}" srcOrd="2" destOrd="0" presId="urn:microsoft.com/office/officeart/2018/2/layout/IconCircleList"/>
    <dgm:cxn modelId="{D18B478C-EC4C-4213-BAA4-ACB67B1B2D2C}" type="presParOf" srcId="{D2943664-1CE9-47A9-AD79-FA250CF5BE45}" destId="{0F2FA531-5750-4925-BE1C-F4104D16107E}" srcOrd="3" destOrd="0" presId="urn:microsoft.com/office/officeart/2018/2/layout/IconCircleList"/>
    <dgm:cxn modelId="{C1AE56E7-E39A-4F9D-87F6-8EAA2C1ECC7F}" type="presParOf" srcId="{49975809-003C-4955-B2AA-FEE7ECB9A3FB}" destId="{CDC2E470-9094-455B-9201-FA80050D0BF0}" srcOrd="5" destOrd="0" presId="urn:microsoft.com/office/officeart/2018/2/layout/IconCircleList"/>
    <dgm:cxn modelId="{2884A158-A2AF-4FBE-A571-32F96AA3F3DC}" type="presParOf" srcId="{49975809-003C-4955-B2AA-FEE7ECB9A3FB}" destId="{B236F94E-9096-431C-A294-7793EC2BCDED}" srcOrd="6" destOrd="0" presId="urn:microsoft.com/office/officeart/2018/2/layout/IconCircleList"/>
    <dgm:cxn modelId="{45C0DE80-D3F1-4AD0-BBB8-857577E9F457}" type="presParOf" srcId="{B236F94E-9096-431C-A294-7793EC2BCDED}" destId="{FD7C38C6-724B-48B7-8D43-14EB6322BD41}" srcOrd="0" destOrd="0" presId="urn:microsoft.com/office/officeart/2018/2/layout/IconCircleList"/>
    <dgm:cxn modelId="{AF6C3121-9CB6-4203-92A2-3DDAC3E99229}" type="presParOf" srcId="{B236F94E-9096-431C-A294-7793EC2BCDED}" destId="{31371CDC-DBD0-4CAC-A66F-A5C40CD843B3}" srcOrd="1" destOrd="0" presId="urn:microsoft.com/office/officeart/2018/2/layout/IconCircleList"/>
    <dgm:cxn modelId="{6B53EFC5-521A-478F-B0C1-572C15DD0CA2}" type="presParOf" srcId="{B236F94E-9096-431C-A294-7793EC2BCDED}" destId="{D5C9F5BB-92CC-4EB1-B08C-295E8DE2391F}" srcOrd="2" destOrd="0" presId="urn:microsoft.com/office/officeart/2018/2/layout/IconCircleList"/>
    <dgm:cxn modelId="{E53D2E2F-237F-4817-B6D2-CB82DE9995F7}" type="presParOf" srcId="{B236F94E-9096-431C-A294-7793EC2BCDED}" destId="{AD8BB944-7FEE-48B4-94AB-3EA38BCE09A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5ADE187-FC66-427F-B61D-DC0BA0F8A533}" type="doc">
      <dgm:prSet loTypeId="urn:microsoft.com/office/officeart/2018/2/layout/Icon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50051F7-995E-4A4A-B1E0-DD56081FC879}">
      <dgm:prSet/>
      <dgm:spPr/>
      <dgm:t>
        <a:bodyPr/>
        <a:lstStyle/>
        <a:p>
          <a:r>
            <a:rPr lang="en-US" b="0" i="0" baseline="0"/>
            <a:t>National policy expects admission avoidance and earlier discharge (NHS England, 2024; Mahase, 2024)</a:t>
          </a:r>
          <a:endParaRPr lang="en-US"/>
        </a:p>
      </dgm:t>
    </dgm:pt>
    <dgm:pt modelId="{7FB99017-442C-40D0-96C4-68F933BB3708}" type="parTrans" cxnId="{6D692271-EC21-45FE-B4FD-1A74891574C4}">
      <dgm:prSet/>
      <dgm:spPr/>
      <dgm:t>
        <a:bodyPr/>
        <a:lstStyle/>
        <a:p>
          <a:endParaRPr lang="en-US"/>
        </a:p>
      </dgm:t>
    </dgm:pt>
    <dgm:pt modelId="{08C618A8-E848-4BEB-8660-82CAE917F9EE}" type="sibTrans" cxnId="{6D692271-EC21-45FE-B4FD-1A74891574C4}">
      <dgm:prSet/>
      <dgm:spPr/>
      <dgm:t>
        <a:bodyPr/>
        <a:lstStyle/>
        <a:p>
          <a:endParaRPr lang="en-US"/>
        </a:p>
      </dgm:t>
    </dgm:pt>
    <dgm:pt modelId="{41A50D67-B0D1-4823-B787-C466C2E7F5B0}">
      <dgm:prSet/>
      <dgm:spPr/>
      <dgm:t>
        <a:bodyPr/>
        <a:lstStyle/>
        <a:p>
          <a:r>
            <a:rPr lang="en-US" b="0" i="0" baseline="0"/>
            <a:t>Emerging evidence suggests benefits are possible for selected patients (UK Parliament POST, 2025)</a:t>
          </a:r>
          <a:endParaRPr lang="en-US"/>
        </a:p>
      </dgm:t>
    </dgm:pt>
    <dgm:pt modelId="{76ACA51C-066D-45C2-BB7D-86EA48B5BBF4}" type="parTrans" cxnId="{BBB8A7E0-9373-4CF9-81D9-F4E77D524F53}">
      <dgm:prSet/>
      <dgm:spPr/>
      <dgm:t>
        <a:bodyPr/>
        <a:lstStyle/>
        <a:p>
          <a:endParaRPr lang="en-US"/>
        </a:p>
      </dgm:t>
    </dgm:pt>
    <dgm:pt modelId="{9C8AAAC9-2E0C-495A-A667-04FA0CF55943}" type="sibTrans" cxnId="{BBB8A7E0-9373-4CF9-81D9-F4E77D524F53}">
      <dgm:prSet/>
      <dgm:spPr/>
      <dgm:t>
        <a:bodyPr/>
        <a:lstStyle/>
        <a:p>
          <a:endParaRPr lang="en-US"/>
        </a:p>
      </dgm:t>
    </dgm:pt>
    <dgm:pt modelId="{678CA5D2-DA0A-4ABF-B21C-5E49F3CF6F94}">
      <dgm:prSet/>
      <dgm:spPr/>
      <dgm:t>
        <a:bodyPr/>
        <a:lstStyle/>
        <a:p>
          <a:r>
            <a:rPr lang="en-US" b="0" i="0" baseline="0"/>
            <a:t>Environmental benefit is plausible in some pathways, depending on travel and visits (BMJ Group, 2025)</a:t>
          </a:r>
          <a:endParaRPr lang="en-US"/>
        </a:p>
      </dgm:t>
    </dgm:pt>
    <dgm:pt modelId="{60E5D2B9-C40F-4DA0-BB90-BBEB52487E8B}" type="parTrans" cxnId="{2E68FBE0-3D37-466B-98CD-F9907AF8F396}">
      <dgm:prSet/>
      <dgm:spPr/>
      <dgm:t>
        <a:bodyPr/>
        <a:lstStyle/>
        <a:p>
          <a:endParaRPr lang="en-US"/>
        </a:p>
      </dgm:t>
    </dgm:pt>
    <dgm:pt modelId="{4BBE9C33-853D-40C9-8B7D-88F7122FD9C6}" type="sibTrans" cxnId="{2E68FBE0-3D37-466B-98CD-F9907AF8F396}">
      <dgm:prSet/>
      <dgm:spPr/>
      <dgm:t>
        <a:bodyPr/>
        <a:lstStyle/>
        <a:p>
          <a:endParaRPr lang="en-US"/>
        </a:p>
      </dgm:t>
    </dgm:pt>
    <dgm:pt modelId="{8DF06032-1F74-4365-8750-B407995C54C1}" type="pres">
      <dgm:prSet presAssocID="{45ADE187-FC66-427F-B61D-DC0BA0F8A533}" presName="root" presStyleCnt="0">
        <dgm:presLayoutVars>
          <dgm:dir/>
          <dgm:resizeHandles val="exact"/>
        </dgm:presLayoutVars>
      </dgm:prSet>
      <dgm:spPr/>
    </dgm:pt>
    <dgm:pt modelId="{166ABA43-1022-4712-9443-A87A176BD9D2}" type="pres">
      <dgm:prSet presAssocID="{B50051F7-995E-4A4A-B1E0-DD56081FC879}" presName="compNode" presStyleCnt="0"/>
      <dgm:spPr/>
    </dgm:pt>
    <dgm:pt modelId="{A43CAB62-1B24-428F-8F9C-C9DB88B7E214}" type="pres">
      <dgm:prSet presAssocID="{B50051F7-995E-4A4A-B1E0-DD56081FC87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88489EA9-5532-45FD-871A-C00ED5F0C707}" type="pres">
      <dgm:prSet presAssocID="{B50051F7-995E-4A4A-B1E0-DD56081FC879}" presName="spaceRect" presStyleCnt="0"/>
      <dgm:spPr/>
    </dgm:pt>
    <dgm:pt modelId="{47C55D9F-0B2D-4178-8644-B6AE8BB5B9B4}" type="pres">
      <dgm:prSet presAssocID="{B50051F7-995E-4A4A-B1E0-DD56081FC879}" presName="textRect" presStyleLbl="revTx" presStyleIdx="0" presStyleCnt="3">
        <dgm:presLayoutVars>
          <dgm:chMax val="1"/>
          <dgm:chPref val="1"/>
        </dgm:presLayoutVars>
      </dgm:prSet>
      <dgm:spPr/>
    </dgm:pt>
    <dgm:pt modelId="{74D63AAC-909B-40DB-B291-5E0C97FE34DD}" type="pres">
      <dgm:prSet presAssocID="{08C618A8-E848-4BEB-8660-82CAE917F9EE}" presName="sibTrans" presStyleCnt="0"/>
      <dgm:spPr/>
    </dgm:pt>
    <dgm:pt modelId="{361F20E8-CA53-4D70-8A37-3A217F41FA15}" type="pres">
      <dgm:prSet presAssocID="{41A50D67-B0D1-4823-B787-C466C2E7F5B0}" presName="compNode" presStyleCnt="0"/>
      <dgm:spPr/>
    </dgm:pt>
    <dgm:pt modelId="{4B1D38BF-F37A-4186-AC57-1532A8586B99}" type="pres">
      <dgm:prSet presAssocID="{41A50D67-B0D1-4823-B787-C466C2E7F5B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847308EF-7F28-4BB1-AB6F-02CF352D5011}" type="pres">
      <dgm:prSet presAssocID="{41A50D67-B0D1-4823-B787-C466C2E7F5B0}" presName="spaceRect" presStyleCnt="0"/>
      <dgm:spPr/>
    </dgm:pt>
    <dgm:pt modelId="{41779D08-3C23-4996-B847-85CAD4015718}" type="pres">
      <dgm:prSet presAssocID="{41A50D67-B0D1-4823-B787-C466C2E7F5B0}" presName="textRect" presStyleLbl="revTx" presStyleIdx="1" presStyleCnt="3">
        <dgm:presLayoutVars>
          <dgm:chMax val="1"/>
          <dgm:chPref val="1"/>
        </dgm:presLayoutVars>
      </dgm:prSet>
      <dgm:spPr/>
    </dgm:pt>
    <dgm:pt modelId="{C1F81B72-9806-48C2-9765-DA8BD5C0446F}" type="pres">
      <dgm:prSet presAssocID="{9C8AAAC9-2E0C-495A-A667-04FA0CF55943}" presName="sibTrans" presStyleCnt="0"/>
      <dgm:spPr/>
    </dgm:pt>
    <dgm:pt modelId="{059DF8C6-5DD8-4893-944E-242EA6DCADF1}" type="pres">
      <dgm:prSet presAssocID="{678CA5D2-DA0A-4ABF-B21C-5E49F3CF6F94}" presName="compNode" presStyleCnt="0"/>
      <dgm:spPr/>
    </dgm:pt>
    <dgm:pt modelId="{FAAFC391-8581-479A-9805-CFB8845B138C}" type="pres">
      <dgm:prSet presAssocID="{678CA5D2-DA0A-4ABF-B21C-5E49F3CF6F9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B96B9E9-3967-449D-9E73-636A6EB4C3B6}" type="pres">
      <dgm:prSet presAssocID="{678CA5D2-DA0A-4ABF-B21C-5E49F3CF6F94}" presName="spaceRect" presStyleCnt="0"/>
      <dgm:spPr/>
    </dgm:pt>
    <dgm:pt modelId="{BDEB458B-03DC-4111-B55E-A907B5EB5A9A}" type="pres">
      <dgm:prSet presAssocID="{678CA5D2-DA0A-4ABF-B21C-5E49F3CF6F9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3661F04-206A-45D5-BAD1-6101975A2DB6}" type="presOf" srcId="{41A50D67-B0D1-4823-B787-C466C2E7F5B0}" destId="{41779D08-3C23-4996-B847-85CAD4015718}" srcOrd="0" destOrd="0" presId="urn:microsoft.com/office/officeart/2018/2/layout/IconLabelList"/>
    <dgm:cxn modelId="{1B324613-5E4F-43D9-B58A-DF4A528DE9DF}" type="presOf" srcId="{45ADE187-FC66-427F-B61D-DC0BA0F8A533}" destId="{8DF06032-1F74-4365-8750-B407995C54C1}" srcOrd="0" destOrd="0" presId="urn:microsoft.com/office/officeart/2018/2/layout/IconLabelList"/>
    <dgm:cxn modelId="{6D692271-EC21-45FE-B4FD-1A74891574C4}" srcId="{45ADE187-FC66-427F-B61D-DC0BA0F8A533}" destId="{B50051F7-995E-4A4A-B1E0-DD56081FC879}" srcOrd="0" destOrd="0" parTransId="{7FB99017-442C-40D0-96C4-68F933BB3708}" sibTransId="{08C618A8-E848-4BEB-8660-82CAE917F9EE}"/>
    <dgm:cxn modelId="{0E686476-1678-4011-A887-C356E5478141}" type="presOf" srcId="{B50051F7-995E-4A4A-B1E0-DD56081FC879}" destId="{47C55D9F-0B2D-4178-8644-B6AE8BB5B9B4}" srcOrd="0" destOrd="0" presId="urn:microsoft.com/office/officeart/2018/2/layout/IconLabelList"/>
    <dgm:cxn modelId="{B64ABCAE-CBC2-45E4-9CD7-BC4CBF714BB3}" type="presOf" srcId="{678CA5D2-DA0A-4ABF-B21C-5E49F3CF6F94}" destId="{BDEB458B-03DC-4111-B55E-A907B5EB5A9A}" srcOrd="0" destOrd="0" presId="urn:microsoft.com/office/officeart/2018/2/layout/IconLabelList"/>
    <dgm:cxn modelId="{BBB8A7E0-9373-4CF9-81D9-F4E77D524F53}" srcId="{45ADE187-FC66-427F-B61D-DC0BA0F8A533}" destId="{41A50D67-B0D1-4823-B787-C466C2E7F5B0}" srcOrd="1" destOrd="0" parTransId="{76ACA51C-066D-45C2-BB7D-86EA48B5BBF4}" sibTransId="{9C8AAAC9-2E0C-495A-A667-04FA0CF55943}"/>
    <dgm:cxn modelId="{2E68FBE0-3D37-466B-98CD-F9907AF8F396}" srcId="{45ADE187-FC66-427F-B61D-DC0BA0F8A533}" destId="{678CA5D2-DA0A-4ABF-B21C-5E49F3CF6F94}" srcOrd="2" destOrd="0" parTransId="{60E5D2B9-C40F-4DA0-BB90-BBEB52487E8B}" sibTransId="{4BBE9C33-853D-40C9-8B7D-88F7122FD9C6}"/>
    <dgm:cxn modelId="{9C718088-A377-43E0-9984-039C8F3ABDC5}" type="presParOf" srcId="{8DF06032-1F74-4365-8750-B407995C54C1}" destId="{166ABA43-1022-4712-9443-A87A176BD9D2}" srcOrd="0" destOrd="0" presId="urn:microsoft.com/office/officeart/2018/2/layout/IconLabelList"/>
    <dgm:cxn modelId="{FC17393A-25EE-41E8-9508-B19FEB02CDC3}" type="presParOf" srcId="{166ABA43-1022-4712-9443-A87A176BD9D2}" destId="{A43CAB62-1B24-428F-8F9C-C9DB88B7E214}" srcOrd="0" destOrd="0" presId="urn:microsoft.com/office/officeart/2018/2/layout/IconLabelList"/>
    <dgm:cxn modelId="{61C5A21C-2653-4B92-8704-6C9C35B48070}" type="presParOf" srcId="{166ABA43-1022-4712-9443-A87A176BD9D2}" destId="{88489EA9-5532-45FD-871A-C00ED5F0C707}" srcOrd="1" destOrd="0" presId="urn:microsoft.com/office/officeart/2018/2/layout/IconLabelList"/>
    <dgm:cxn modelId="{A7CC7678-3B08-4EF3-9B6E-C7ED1A51928D}" type="presParOf" srcId="{166ABA43-1022-4712-9443-A87A176BD9D2}" destId="{47C55D9F-0B2D-4178-8644-B6AE8BB5B9B4}" srcOrd="2" destOrd="0" presId="urn:microsoft.com/office/officeart/2018/2/layout/IconLabelList"/>
    <dgm:cxn modelId="{F34ED2E5-66DF-4087-98C7-CED4E103FCF2}" type="presParOf" srcId="{8DF06032-1F74-4365-8750-B407995C54C1}" destId="{74D63AAC-909B-40DB-B291-5E0C97FE34DD}" srcOrd="1" destOrd="0" presId="urn:microsoft.com/office/officeart/2018/2/layout/IconLabelList"/>
    <dgm:cxn modelId="{99C55DB7-D54B-4631-8151-4894B7C738DC}" type="presParOf" srcId="{8DF06032-1F74-4365-8750-B407995C54C1}" destId="{361F20E8-CA53-4D70-8A37-3A217F41FA15}" srcOrd="2" destOrd="0" presId="urn:microsoft.com/office/officeart/2018/2/layout/IconLabelList"/>
    <dgm:cxn modelId="{B57A8915-0FC9-4C88-8307-CB51D959A98D}" type="presParOf" srcId="{361F20E8-CA53-4D70-8A37-3A217F41FA15}" destId="{4B1D38BF-F37A-4186-AC57-1532A8586B99}" srcOrd="0" destOrd="0" presId="urn:microsoft.com/office/officeart/2018/2/layout/IconLabelList"/>
    <dgm:cxn modelId="{0B78519A-80BD-4286-BFC8-25473B158B09}" type="presParOf" srcId="{361F20E8-CA53-4D70-8A37-3A217F41FA15}" destId="{847308EF-7F28-4BB1-AB6F-02CF352D5011}" srcOrd="1" destOrd="0" presId="urn:microsoft.com/office/officeart/2018/2/layout/IconLabelList"/>
    <dgm:cxn modelId="{0C7D3BEB-77DD-47A2-A129-02CF706DB8A8}" type="presParOf" srcId="{361F20E8-CA53-4D70-8A37-3A217F41FA15}" destId="{41779D08-3C23-4996-B847-85CAD4015718}" srcOrd="2" destOrd="0" presId="urn:microsoft.com/office/officeart/2018/2/layout/IconLabelList"/>
    <dgm:cxn modelId="{9EBF7861-F4B1-41F2-92B7-03DC67A6528F}" type="presParOf" srcId="{8DF06032-1F74-4365-8750-B407995C54C1}" destId="{C1F81B72-9806-48C2-9765-DA8BD5C0446F}" srcOrd="3" destOrd="0" presId="urn:microsoft.com/office/officeart/2018/2/layout/IconLabelList"/>
    <dgm:cxn modelId="{1CBBB10D-9C2B-432E-BA6C-72A7EBBB7207}" type="presParOf" srcId="{8DF06032-1F74-4365-8750-B407995C54C1}" destId="{059DF8C6-5DD8-4893-944E-242EA6DCADF1}" srcOrd="4" destOrd="0" presId="urn:microsoft.com/office/officeart/2018/2/layout/IconLabelList"/>
    <dgm:cxn modelId="{347F4DD6-DB23-48F8-872D-D4EDF056590D}" type="presParOf" srcId="{059DF8C6-5DD8-4893-944E-242EA6DCADF1}" destId="{FAAFC391-8581-479A-9805-CFB8845B138C}" srcOrd="0" destOrd="0" presId="urn:microsoft.com/office/officeart/2018/2/layout/IconLabelList"/>
    <dgm:cxn modelId="{21598B4C-993A-480D-B039-50E0B74B7568}" type="presParOf" srcId="{059DF8C6-5DD8-4893-944E-242EA6DCADF1}" destId="{DB96B9E9-3967-449D-9E73-636A6EB4C3B6}" srcOrd="1" destOrd="0" presId="urn:microsoft.com/office/officeart/2018/2/layout/IconLabelList"/>
    <dgm:cxn modelId="{D12A8683-3AF3-4B2B-93D4-AE533A3AEC51}" type="presParOf" srcId="{059DF8C6-5DD8-4893-944E-242EA6DCADF1}" destId="{BDEB458B-03DC-4111-B55E-A907B5EB5A9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37440E6-D6B5-4BC2-8632-8F5F930ED5C0}" type="doc">
      <dgm:prSet loTypeId="urn:microsoft.com/office/officeart/2016/7/layout/HorizontalActionLis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1F2F9B7B-FD41-46E6-87EB-DF5AD9276796}">
      <dgm:prSet/>
      <dgm:spPr/>
      <dgm:t>
        <a:bodyPr/>
        <a:lstStyle/>
        <a:p>
          <a:r>
            <a:rPr lang="en-US"/>
            <a:t>Turn</a:t>
          </a:r>
        </a:p>
      </dgm:t>
    </dgm:pt>
    <dgm:pt modelId="{FB91C9B2-8A86-478F-9CBD-72FE995AC340}" type="parTrans" cxnId="{48F504C3-50B6-435D-9EC1-D7E3925422AB}">
      <dgm:prSet/>
      <dgm:spPr/>
      <dgm:t>
        <a:bodyPr/>
        <a:lstStyle/>
        <a:p>
          <a:endParaRPr lang="en-US"/>
        </a:p>
      </dgm:t>
    </dgm:pt>
    <dgm:pt modelId="{5699BF65-B6A1-48F8-B838-0CEBE2933678}" type="sibTrans" cxnId="{48F504C3-50B6-435D-9EC1-D7E3925422AB}">
      <dgm:prSet/>
      <dgm:spPr/>
      <dgm:t>
        <a:bodyPr/>
        <a:lstStyle/>
        <a:p>
          <a:endParaRPr lang="en-US"/>
        </a:p>
      </dgm:t>
    </dgm:pt>
    <dgm:pt modelId="{75843E23-4C31-4430-B03C-6AEEBF611678}">
      <dgm:prSet/>
      <dgm:spPr/>
      <dgm:t>
        <a:bodyPr/>
        <a:lstStyle/>
        <a:p>
          <a:r>
            <a:rPr lang="en-US"/>
            <a:t>Staffing shortage can turn virtual wards into unsafe “extra layer” (O’Dowd, 2023)</a:t>
          </a:r>
        </a:p>
      </dgm:t>
    </dgm:pt>
    <dgm:pt modelId="{C7D0A504-C56E-4CB1-B1CE-1F51ED7E016A}" type="parTrans" cxnId="{8B4C69AB-C622-49C1-A377-87EC9A3A04ED}">
      <dgm:prSet/>
      <dgm:spPr/>
      <dgm:t>
        <a:bodyPr/>
        <a:lstStyle/>
        <a:p>
          <a:endParaRPr lang="en-US"/>
        </a:p>
      </dgm:t>
    </dgm:pt>
    <dgm:pt modelId="{FFC4E484-9E64-441B-B2DA-BCCB1BE5FB7E}" type="sibTrans" cxnId="{8B4C69AB-C622-49C1-A377-87EC9A3A04ED}">
      <dgm:prSet/>
      <dgm:spPr/>
      <dgm:t>
        <a:bodyPr/>
        <a:lstStyle/>
        <a:p>
          <a:endParaRPr lang="en-US"/>
        </a:p>
      </dgm:t>
    </dgm:pt>
    <dgm:pt modelId="{87C9EC09-8E37-4035-AC34-EDCBD39DDB58}">
      <dgm:prSet/>
      <dgm:spPr/>
      <dgm:t>
        <a:bodyPr/>
        <a:lstStyle/>
        <a:p>
          <a:r>
            <a:rPr lang="en-US"/>
            <a:t>Widen</a:t>
          </a:r>
        </a:p>
      </dgm:t>
    </dgm:pt>
    <dgm:pt modelId="{C3D69107-EDCC-40C0-8695-3B80BBEFD44E}" type="parTrans" cxnId="{6F1013CF-27A9-4656-BEA9-D8B71FB730F8}">
      <dgm:prSet/>
      <dgm:spPr/>
      <dgm:t>
        <a:bodyPr/>
        <a:lstStyle/>
        <a:p>
          <a:endParaRPr lang="en-US"/>
        </a:p>
      </dgm:t>
    </dgm:pt>
    <dgm:pt modelId="{E6B07018-6AE6-4BE3-A5E1-DEA702152513}" type="sibTrans" cxnId="{6F1013CF-27A9-4656-BEA9-D8B71FB730F8}">
      <dgm:prSet/>
      <dgm:spPr/>
      <dgm:t>
        <a:bodyPr/>
        <a:lstStyle/>
        <a:p>
          <a:endParaRPr lang="en-US"/>
        </a:p>
      </dgm:t>
    </dgm:pt>
    <dgm:pt modelId="{CD4F4705-1A05-4142-B4CC-591834199B74}">
      <dgm:prSet/>
      <dgm:spPr/>
      <dgm:t>
        <a:bodyPr/>
        <a:lstStyle/>
        <a:p>
          <a:r>
            <a:rPr lang="en-US"/>
            <a:t>Digital exclusion can widen inequalities (NHS England, 2023)</a:t>
          </a:r>
        </a:p>
      </dgm:t>
    </dgm:pt>
    <dgm:pt modelId="{DFB6FFA4-614F-4758-BF3D-F8747DBB69DF}" type="parTrans" cxnId="{4D000568-7E30-418E-813F-27F80D9D12D2}">
      <dgm:prSet/>
      <dgm:spPr/>
      <dgm:t>
        <a:bodyPr/>
        <a:lstStyle/>
        <a:p>
          <a:endParaRPr lang="en-US"/>
        </a:p>
      </dgm:t>
    </dgm:pt>
    <dgm:pt modelId="{C55B0F7F-5F89-4C73-B1EC-103E595F814C}" type="sibTrans" cxnId="{4D000568-7E30-418E-813F-27F80D9D12D2}">
      <dgm:prSet/>
      <dgm:spPr/>
      <dgm:t>
        <a:bodyPr/>
        <a:lstStyle/>
        <a:p>
          <a:endParaRPr lang="en-US"/>
        </a:p>
      </dgm:t>
    </dgm:pt>
    <dgm:pt modelId="{AD52F99F-D598-4F52-B4ED-6A134C3C7BE5}">
      <dgm:prSet/>
      <dgm:spPr/>
      <dgm:t>
        <a:bodyPr/>
        <a:lstStyle/>
        <a:p>
          <a:r>
            <a:rPr lang="en-US"/>
            <a:t>Evidence</a:t>
          </a:r>
        </a:p>
      </dgm:t>
    </dgm:pt>
    <dgm:pt modelId="{3C3F795F-3EC1-4532-9654-42B1F91C2A67}" type="parTrans" cxnId="{3C431793-6B06-48DA-8C7D-6AD03128CEB6}">
      <dgm:prSet/>
      <dgm:spPr/>
      <dgm:t>
        <a:bodyPr/>
        <a:lstStyle/>
        <a:p>
          <a:endParaRPr lang="en-US"/>
        </a:p>
      </dgm:t>
    </dgm:pt>
    <dgm:pt modelId="{24FB8F19-3B30-4DD5-AA85-C44F469E157B}" type="sibTrans" cxnId="{3C431793-6B06-48DA-8C7D-6AD03128CEB6}">
      <dgm:prSet/>
      <dgm:spPr/>
      <dgm:t>
        <a:bodyPr/>
        <a:lstStyle/>
        <a:p>
          <a:endParaRPr lang="en-US"/>
        </a:p>
      </dgm:t>
    </dgm:pt>
    <dgm:pt modelId="{303ABDAD-8D57-4A3A-AFB3-1DFAC360AC97}">
      <dgm:prSet/>
      <dgm:spPr/>
      <dgm:t>
        <a:bodyPr/>
        <a:lstStyle/>
        <a:p>
          <a:r>
            <a:rPr lang="en-US"/>
            <a:t>Evidence gap at system level: hard to prove national capacity impact (Health Foundation, 2024; UK Parliament POST, 2025)</a:t>
          </a:r>
        </a:p>
      </dgm:t>
    </dgm:pt>
    <dgm:pt modelId="{8BA82AE3-E451-4A40-BDF0-B72BF998E755}" type="parTrans" cxnId="{6EFE2304-EE52-44B4-8B20-FB8CFD378DB4}">
      <dgm:prSet/>
      <dgm:spPr/>
      <dgm:t>
        <a:bodyPr/>
        <a:lstStyle/>
        <a:p>
          <a:endParaRPr lang="en-US"/>
        </a:p>
      </dgm:t>
    </dgm:pt>
    <dgm:pt modelId="{B2B8D114-C6FC-4BF8-986A-E0CDFD565ED4}" type="sibTrans" cxnId="{6EFE2304-EE52-44B4-8B20-FB8CFD378DB4}">
      <dgm:prSet/>
      <dgm:spPr/>
      <dgm:t>
        <a:bodyPr/>
        <a:lstStyle/>
        <a:p>
          <a:endParaRPr lang="en-US"/>
        </a:p>
      </dgm:t>
    </dgm:pt>
    <dgm:pt modelId="{B7B343D0-753C-4065-A4F2-B3CC4901564D}">
      <dgm:prSet/>
      <dgm:spPr/>
      <dgm:t>
        <a:bodyPr/>
        <a:lstStyle/>
        <a:p>
          <a:r>
            <a:rPr lang="en-US"/>
            <a:t>Stay</a:t>
          </a:r>
        </a:p>
      </dgm:t>
    </dgm:pt>
    <dgm:pt modelId="{F2537878-A4F8-4A0F-B787-EF64B5B7FBA4}" type="parTrans" cxnId="{4EBC3639-8318-47DB-BF05-B3272031E101}">
      <dgm:prSet/>
      <dgm:spPr/>
      <dgm:t>
        <a:bodyPr/>
        <a:lstStyle/>
        <a:p>
          <a:endParaRPr lang="en-US"/>
        </a:p>
      </dgm:t>
    </dgm:pt>
    <dgm:pt modelId="{AFB1AD8A-66EB-415C-9CCE-A8F4130C2439}" type="sibTrans" cxnId="{4EBC3639-8318-47DB-BF05-B3272031E101}">
      <dgm:prSet/>
      <dgm:spPr/>
      <dgm:t>
        <a:bodyPr/>
        <a:lstStyle/>
        <a:p>
          <a:endParaRPr lang="en-US"/>
        </a:p>
      </dgm:t>
    </dgm:pt>
    <dgm:pt modelId="{54AFD5DE-7CC6-4636-9532-7E25E331151D}">
      <dgm:prSet/>
      <dgm:spPr/>
      <dgm:t>
        <a:bodyPr/>
        <a:lstStyle/>
        <a:p>
          <a:r>
            <a:rPr lang="en-US"/>
            <a:t>Governance and accountability must stay clear across organisations (NHS England, 2024)</a:t>
          </a:r>
        </a:p>
      </dgm:t>
    </dgm:pt>
    <dgm:pt modelId="{A33A8565-48DE-4B48-B26F-90B1A6EF3F90}" type="parTrans" cxnId="{F160B566-7061-4C9F-A731-DF378EF5083D}">
      <dgm:prSet/>
      <dgm:spPr/>
      <dgm:t>
        <a:bodyPr/>
        <a:lstStyle/>
        <a:p>
          <a:endParaRPr lang="en-US"/>
        </a:p>
      </dgm:t>
    </dgm:pt>
    <dgm:pt modelId="{50E59028-4171-4A2C-A045-EEFDE3CEACE5}" type="sibTrans" cxnId="{F160B566-7061-4C9F-A731-DF378EF5083D}">
      <dgm:prSet/>
      <dgm:spPr/>
      <dgm:t>
        <a:bodyPr/>
        <a:lstStyle/>
        <a:p>
          <a:endParaRPr lang="en-US"/>
        </a:p>
      </dgm:t>
    </dgm:pt>
    <dgm:pt modelId="{EFA4BB9C-3F39-420A-9977-1966CF24161B}" type="pres">
      <dgm:prSet presAssocID="{237440E6-D6B5-4BC2-8632-8F5F930ED5C0}" presName="Name0" presStyleCnt="0">
        <dgm:presLayoutVars>
          <dgm:dir/>
          <dgm:animLvl val="lvl"/>
          <dgm:resizeHandles val="exact"/>
        </dgm:presLayoutVars>
      </dgm:prSet>
      <dgm:spPr/>
    </dgm:pt>
    <dgm:pt modelId="{CA3E55F5-A693-4AF3-AC5E-100D061917FA}" type="pres">
      <dgm:prSet presAssocID="{1F2F9B7B-FD41-46E6-87EB-DF5AD9276796}" presName="composite" presStyleCnt="0"/>
      <dgm:spPr/>
    </dgm:pt>
    <dgm:pt modelId="{A97A0838-E755-4224-BDD5-330B0320EF6D}" type="pres">
      <dgm:prSet presAssocID="{1F2F9B7B-FD41-46E6-87EB-DF5AD9276796}" presName="parTx" presStyleLbl="alignNode1" presStyleIdx="0" presStyleCnt="4">
        <dgm:presLayoutVars>
          <dgm:chMax val="0"/>
          <dgm:chPref val="0"/>
        </dgm:presLayoutVars>
      </dgm:prSet>
      <dgm:spPr/>
    </dgm:pt>
    <dgm:pt modelId="{20A7887C-BA3A-4AAA-AF07-12421B379304}" type="pres">
      <dgm:prSet presAssocID="{1F2F9B7B-FD41-46E6-87EB-DF5AD9276796}" presName="desTx" presStyleLbl="alignAccFollowNode1" presStyleIdx="0" presStyleCnt="4">
        <dgm:presLayoutVars/>
      </dgm:prSet>
      <dgm:spPr/>
    </dgm:pt>
    <dgm:pt modelId="{181536CD-C7F2-4281-9625-BF6AE04B2C13}" type="pres">
      <dgm:prSet presAssocID="{5699BF65-B6A1-48F8-B838-0CEBE2933678}" presName="space" presStyleCnt="0"/>
      <dgm:spPr/>
    </dgm:pt>
    <dgm:pt modelId="{8D29CB8F-031F-4EFC-AF75-97DD2776F511}" type="pres">
      <dgm:prSet presAssocID="{87C9EC09-8E37-4035-AC34-EDCBD39DDB58}" presName="composite" presStyleCnt="0"/>
      <dgm:spPr/>
    </dgm:pt>
    <dgm:pt modelId="{62D6E7DE-F6D6-47E2-9D73-10562FB53745}" type="pres">
      <dgm:prSet presAssocID="{87C9EC09-8E37-4035-AC34-EDCBD39DDB58}" presName="parTx" presStyleLbl="alignNode1" presStyleIdx="1" presStyleCnt="4">
        <dgm:presLayoutVars>
          <dgm:chMax val="0"/>
          <dgm:chPref val="0"/>
        </dgm:presLayoutVars>
      </dgm:prSet>
      <dgm:spPr/>
    </dgm:pt>
    <dgm:pt modelId="{09342AD6-C021-418C-9D2D-485CA2E12A7D}" type="pres">
      <dgm:prSet presAssocID="{87C9EC09-8E37-4035-AC34-EDCBD39DDB58}" presName="desTx" presStyleLbl="alignAccFollowNode1" presStyleIdx="1" presStyleCnt="4">
        <dgm:presLayoutVars/>
      </dgm:prSet>
      <dgm:spPr/>
    </dgm:pt>
    <dgm:pt modelId="{3BD8856F-65F7-4B8B-AA40-7BC7F16522E8}" type="pres">
      <dgm:prSet presAssocID="{E6B07018-6AE6-4BE3-A5E1-DEA702152513}" presName="space" presStyleCnt="0"/>
      <dgm:spPr/>
    </dgm:pt>
    <dgm:pt modelId="{41D2884D-0D78-4783-9040-4104699BC96D}" type="pres">
      <dgm:prSet presAssocID="{AD52F99F-D598-4F52-B4ED-6A134C3C7BE5}" presName="composite" presStyleCnt="0"/>
      <dgm:spPr/>
    </dgm:pt>
    <dgm:pt modelId="{5255DFA1-319D-4383-B3D9-F21C87F62D0B}" type="pres">
      <dgm:prSet presAssocID="{AD52F99F-D598-4F52-B4ED-6A134C3C7BE5}" presName="parTx" presStyleLbl="alignNode1" presStyleIdx="2" presStyleCnt="4">
        <dgm:presLayoutVars>
          <dgm:chMax val="0"/>
          <dgm:chPref val="0"/>
        </dgm:presLayoutVars>
      </dgm:prSet>
      <dgm:spPr/>
    </dgm:pt>
    <dgm:pt modelId="{97DAD759-7AC4-4B9C-9DE6-3454C6F8B481}" type="pres">
      <dgm:prSet presAssocID="{AD52F99F-D598-4F52-B4ED-6A134C3C7BE5}" presName="desTx" presStyleLbl="alignAccFollowNode1" presStyleIdx="2" presStyleCnt="4">
        <dgm:presLayoutVars/>
      </dgm:prSet>
      <dgm:spPr/>
    </dgm:pt>
    <dgm:pt modelId="{939F8520-C80E-4EC3-AF7E-119D378B2423}" type="pres">
      <dgm:prSet presAssocID="{24FB8F19-3B30-4DD5-AA85-C44F469E157B}" presName="space" presStyleCnt="0"/>
      <dgm:spPr/>
    </dgm:pt>
    <dgm:pt modelId="{14C649B1-A09A-4394-BE93-28C10D834512}" type="pres">
      <dgm:prSet presAssocID="{B7B343D0-753C-4065-A4F2-B3CC4901564D}" presName="composite" presStyleCnt="0"/>
      <dgm:spPr/>
    </dgm:pt>
    <dgm:pt modelId="{BD930B50-42D4-42DB-838E-74591CBF6F6A}" type="pres">
      <dgm:prSet presAssocID="{B7B343D0-753C-4065-A4F2-B3CC4901564D}" presName="parTx" presStyleLbl="alignNode1" presStyleIdx="3" presStyleCnt="4">
        <dgm:presLayoutVars>
          <dgm:chMax val="0"/>
          <dgm:chPref val="0"/>
        </dgm:presLayoutVars>
      </dgm:prSet>
      <dgm:spPr/>
    </dgm:pt>
    <dgm:pt modelId="{D8BD1731-A70F-46E9-9743-2DF7ED73684E}" type="pres">
      <dgm:prSet presAssocID="{B7B343D0-753C-4065-A4F2-B3CC4901564D}" presName="desTx" presStyleLbl="alignAccFollowNode1" presStyleIdx="3" presStyleCnt="4">
        <dgm:presLayoutVars/>
      </dgm:prSet>
      <dgm:spPr/>
    </dgm:pt>
  </dgm:ptLst>
  <dgm:cxnLst>
    <dgm:cxn modelId="{6EFE2304-EE52-44B4-8B20-FB8CFD378DB4}" srcId="{AD52F99F-D598-4F52-B4ED-6A134C3C7BE5}" destId="{303ABDAD-8D57-4A3A-AFB3-1DFAC360AC97}" srcOrd="0" destOrd="0" parTransId="{8BA82AE3-E451-4A40-BDF0-B72BF998E755}" sibTransId="{B2B8D114-C6FC-4BF8-986A-E0CDFD565ED4}"/>
    <dgm:cxn modelId="{4EBC3639-8318-47DB-BF05-B3272031E101}" srcId="{237440E6-D6B5-4BC2-8632-8F5F930ED5C0}" destId="{B7B343D0-753C-4065-A4F2-B3CC4901564D}" srcOrd="3" destOrd="0" parTransId="{F2537878-A4F8-4A0F-B787-EF64B5B7FBA4}" sibTransId="{AFB1AD8A-66EB-415C-9CCE-A8F4130C2439}"/>
    <dgm:cxn modelId="{F160B566-7061-4C9F-A731-DF378EF5083D}" srcId="{B7B343D0-753C-4065-A4F2-B3CC4901564D}" destId="{54AFD5DE-7CC6-4636-9532-7E25E331151D}" srcOrd="0" destOrd="0" parTransId="{A33A8565-48DE-4B48-B26F-90B1A6EF3F90}" sibTransId="{50E59028-4171-4A2C-A045-EEFDE3CEACE5}"/>
    <dgm:cxn modelId="{4D000568-7E30-418E-813F-27F80D9D12D2}" srcId="{87C9EC09-8E37-4035-AC34-EDCBD39DDB58}" destId="{CD4F4705-1A05-4142-B4CC-591834199B74}" srcOrd="0" destOrd="0" parTransId="{DFB6FFA4-614F-4758-BF3D-F8747DBB69DF}" sibTransId="{C55B0F7F-5F89-4C73-B1EC-103E595F814C}"/>
    <dgm:cxn modelId="{C351A749-9965-4C7D-A47A-6128B8DF706C}" type="presOf" srcId="{303ABDAD-8D57-4A3A-AFB3-1DFAC360AC97}" destId="{97DAD759-7AC4-4B9C-9DE6-3454C6F8B481}" srcOrd="0" destOrd="0" presId="urn:microsoft.com/office/officeart/2016/7/layout/HorizontalActionList"/>
    <dgm:cxn modelId="{3C431793-6B06-48DA-8C7D-6AD03128CEB6}" srcId="{237440E6-D6B5-4BC2-8632-8F5F930ED5C0}" destId="{AD52F99F-D598-4F52-B4ED-6A134C3C7BE5}" srcOrd="2" destOrd="0" parTransId="{3C3F795F-3EC1-4532-9654-42B1F91C2A67}" sibTransId="{24FB8F19-3B30-4DD5-AA85-C44F469E157B}"/>
    <dgm:cxn modelId="{CB685794-DBED-4CC8-830C-20A395D2B020}" type="presOf" srcId="{1F2F9B7B-FD41-46E6-87EB-DF5AD9276796}" destId="{A97A0838-E755-4224-BDD5-330B0320EF6D}" srcOrd="0" destOrd="0" presId="urn:microsoft.com/office/officeart/2016/7/layout/HorizontalActionList"/>
    <dgm:cxn modelId="{8FEE0E98-1002-4A6C-8399-DF25EA37562B}" type="presOf" srcId="{87C9EC09-8E37-4035-AC34-EDCBD39DDB58}" destId="{62D6E7DE-F6D6-47E2-9D73-10562FB53745}" srcOrd="0" destOrd="0" presId="urn:microsoft.com/office/officeart/2016/7/layout/HorizontalActionList"/>
    <dgm:cxn modelId="{88EDD89B-BF41-4931-8FC3-6CEFFC9875C1}" type="presOf" srcId="{75843E23-4C31-4430-B03C-6AEEBF611678}" destId="{20A7887C-BA3A-4AAA-AF07-12421B379304}" srcOrd="0" destOrd="0" presId="urn:microsoft.com/office/officeart/2016/7/layout/HorizontalActionList"/>
    <dgm:cxn modelId="{8B4C69AB-C622-49C1-A377-87EC9A3A04ED}" srcId="{1F2F9B7B-FD41-46E6-87EB-DF5AD9276796}" destId="{75843E23-4C31-4430-B03C-6AEEBF611678}" srcOrd="0" destOrd="0" parTransId="{C7D0A504-C56E-4CB1-B1CE-1F51ED7E016A}" sibTransId="{FFC4E484-9E64-441B-B2DA-BCCB1BE5FB7E}"/>
    <dgm:cxn modelId="{9DF7EDAF-9937-45C3-9F38-32EA8EE5AE01}" type="presOf" srcId="{237440E6-D6B5-4BC2-8632-8F5F930ED5C0}" destId="{EFA4BB9C-3F39-420A-9977-1966CF24161B}" srcOrd="0" destOrd="0" presId="urn:microsoft.com/office/officeart/2016/7/layout/HorizontalActionList"/>
    <dgm:cxn modelId="{B6A9A9BF-E9E8-4F59-907A-E0367BBE7F62}" type="presOf" srcId="{B7B343D0-753C-4065-A4F2-B3CC4901564D}" destId="{BD930B50-42D4-42DB-838E-74591CBF6F6A}" srcOrd="0" destOrd="0" presId="urn:microsoft.com/office/officeart/2016/7/layout/HorizontalActionList"/>
    <dgm:cxn modelId="{48F504C3-50B6-435D-9EC1-D7E3925422AB}" srcId="{237440E6-D6B5-4BC2-8632-8F5F930ED5C0}" destId="{1F2F9B7B-FD41-46E6-87EB-DF5AD9276796}" srcOrd="0" destOrd="0" parTransId="{FB91C9B2-8A86-478F-9CBD-72FE995AC340}" sibTransId="{5699BF65-B6A1-48F8-B838-0CEBE2933678}"/>
    <dgm:cxn modelId="{189AC3C6-514A-49CC-A39A-423ECF73ACEC}" type="presOf" srcId="{CD4F4705-1A05-4142-B4CC-591834199B74}" destId="{09342AD6-C021-418C-9D2D-485CA2E12A7D}" srcOrd="0" destOrd="0" presId="urn:microsoft.com/office/officeart/2016/7/layout/HorizontalActionList"/>
    <dgm:cxn modelId="{6F1013CF-27A9-4656-BEA9-D8B71FB730F8}" srcId="{237440E6-D6B5-4BC2-8632-8F5F930ED5C0}" destId="{87C9EC09-8E37-4035-AC34-EDCBD39DDB58}" srcOrd="1" destOrd="0" parTransId="{C3D69107-EDCC-40C0-8695-3B80BBEFD44E}" sibTransId="{E6B07018-6AE6-4BE3-A5E1-DEA702152513}"/>
    <dgm:cxn modelId="{7624A0D3-17BF-4005-8FC4-A6D632D30902}" type="presOf" srcId="{54AFD5DE-7CC6-4636-9532-7E25E331151D}" destId="{D8BD1731-A70F-46E9-9743-2DF7ED73684E}" srcOrd="0" destOrd="0" presId="urn:microsoft.com/office/officeart/2016/7/layout/HorizontalActionList"/>
    <dgm:cxn modelId="{034918DF-F428-4F4C-BD21-156646697CF5}" type="presOf" srcId="{AD52F99F-D598-4F52-B4ED-6A134C3C7BE5}" destId="{5255DFA1-319D-4383-B3D9-F21C87F62D0B}" srcOrd="0" destOrd="0" presId="urn:microsoft.com/office/officeart/2016/7/layout/HorizontalActionList"/>
    <dgm:cxn modelId="{ACECB794-A89A-403D-8B46-3B4C64AA26B6}" type="presParOf" srcId="{EFA4BB9C-3F39-420A-9977-1966CF24161B}" destId="{CA3E55F5-A693-4AF3-AC5E-100D061917FA}" srcOrd="0" destOrd="0" presId="urn:microsoft.com/office/officeart/2016/7/layout/HorizontalActionList"/>
    <dgm:cxn modelId="{333A4882-C689-4F27-9DDF-7A25E3E6DD72}" type="presParOf" srcId="{CA3E55F5-A693-4AF3-AC5E-100D061917FA}" destId="{A97A0838-E755-4224-BDD5-330B0320EF6D}" srcOrd="0" destOrd="0" presId="urn:microsoft.com/office/officeart/2016/7/layout/HorizontalActionList"/>
    <dgm:cxn modelId="{D5922DD8-37F6-4F55-8D61-110316BE19EB}" type="presParOf" srcId="{CA3E55F5-A693-4AF3-AC5E-100D061917FA}" destId="{20A7887C-BA3A-4AAA-AF07-12421B379304}" srcOrd="1" destOrd="0" presId="urn:microsoft.com/office/officeart/2016/7/layout/HorizontalActionList"/>
    <dgm:cxn modelId="{EDD8CA09-8A5C-4E6C-BE9E-2D9D16C8A380}" type="presParOf" srcId="{EFA4BB9C-3F39-420A-9977-1966CF24161B}" destId="{181536CD-C7F2-4281-9625-BF6AE04B2C13}" srcOrd="1" destOrd="0" presId="urn:microsoft.com/office/officeart/2016/7/layout/HorizontalActionList"/>
    <dgm:cxn modelId="{45C5CDD3-221C-4E4B-B340-5A93DD7FF021}" type="presParOf" srcId="{EFA4BB9C-3F39-420A-9977-1966CF24161B}" destId="{8D29CB8F-031F-4EFC-AF75-97DD2776F511}" srcOrd="2" destOrd="0" presId="urn:microsoft.com/office/officeart/2016/7/layout/HorizontalActionList"/>
    <dgm:cxn modelId="{030B3FD4-162A-4A97-A4F2-352C9EAE9EAC}" type="presParOf" srcId="{8D29CB8F-031F-4EFC-AF75-97DD2776F511}" destId="{62D6E7DE-F6D6-47E2-9D73-10562FB53745}" srcOrd="0" destOrd="0" presId="urn:microsoft.com/office/officeart/2016/7/layout/HorizontalActionList"/>
    <dgm:cxn modelId="{0691E235-7777-4D94-8B19-F184EFC801AF}" type="presParOf" srcId="{8D29CB8F-031F-4EFC-AF75-97DD2776F511}" destId="{09342AD6-C021-418C-9D2D-485CA2E12A7D}" srcOrd="1" destOrd="0" presId="urn:microsoft.com/office/officeart/2016/7/layout/HorizontalActionList"/>
    <dgm:cxn modelId="{C5EC9C08-071A-4DB1-9B29-2EBC7DAECBB7}" type="presParOf" srcId="{EFA4BB9C-3F39-420A-9977-1966CF24161B}" destId="{3BD8856F-65F7-4B8B-AA40-7BC7F16522E8}" srcOrd="3" destOrd="0" presId="urn:microsoft.com/office/officeart/2016/7/layout/HorizontalActionList"/>
    <dgm:cxn modelId="{6039F5D9-6FC3-4803-BA1A-C602ABEDDBF4}" type="presParOf" srcId="{EFA4BB9C-3F39-420A-9977-1966CF24161B}" destId="{41D2884D-0D78-4783-9040-4104699BC96D}" srcOrd="4" destOrd="0" presId="urn:microsoft.com/office/officeart/2016/7/layout/HorizontalActionList"/>
    <dgm:cxn modelId="{D89906AE-3B93-47B6-BE81-6F1A597DEA82}" type="presParOf" srcId="{41D2884D-0D78-4783-9040-4104699BC96D}" destId="{5255DFA1-319D-4383-B3D9-F21C87F62D0B}" srcOrd="0" destOrd="0" presId="urn:microsoft.com/office/officeart/2016/7/layout/HorizontalActionList"/>
    <dgm:cxn modelId="{002A274B-36B4-4BD6-9B73-93E6DDFB905D}" type="presParOf" srcId="{41D2884D-0D78-4783-9040-4104699BC96D}" destId="{97DAD759-7AC4-4B9C-9DE6-3454C6F8B481}" srcOrd="1" destOrd="0" presId="urn:microsoft.com/office/officeart/2016/7/layout/HorizontalActionList"/>
    <dgm:cxn modelId="{CCBBB175-6DD4-4C01-B9D6-F15832E9B59B}" type="presParOf" srcId="{EFA4BB9C-3F39-420A-9977-1966CF24161B}" destId="{939F8520-C80E-4EC3-AF7E-119D378B2423}" srcOrd="5" destOrd="0" presId="urn:microsoft.com/office/officeart/2016/7/layout/HorizontalActionList"/>
    <dgm:cxn modelId="{37DF7031-F9B7-47FE-A11B-2F5D1BB8A104}" type="presParOf" srcId="{EFA4BB9C-3F39-420A-9977-1966CF24161B}" destId="{14C649B1-A09A-4394-BE93-28C10D834512}" srcOrd="6" destOrd="0" presId="urn:microsoft.com/office/officeart/2016/7/layout/HorizontalActionList"/>
    <dgm:cxn modelId="{56098EC4-D34D-40B1-AE6E-D6FC1F1F5484}" type="presParOf" srcId="{14C649B1-A09A-4394-BE93-28C10D834512}" destId="{BD930B50-42D4-42DB-838E-74591CBF6F6A}" srcOrd="0" destOrd="0" presId="urn:microsoft.com/office/officeart/2016/7/layout/HorizontalActionList"/>
    <dgm:cxn modelId="{CDD81BA9-1139-491D-AF65-1634E2AF319E}" type="presParOf" srcId="{14C649B1-A09A-4394-BE93-28C10D834512}" destId="{D8BD1731-A70F-46E9-9743-2DF7ED73684E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01CD8D60-F137-42FD-A8BF-DDF08FAF6B6B}" type="doc">
      <dgm:prSet loTypeId="urn:microsoft.com/office/officeart/2016/7/layout/RepeatingBendingProcessNew" loCatId="process" qsTypeId="urn:microsoft.com/office/officeart/2005/8/quickstyle/simple5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BD8CCF14-DA72-4121-9678-B2A679099705}">
      <dgm:prSet/>
      <dgm:spPr/>
      <dgm:t>
        <a:bodyPr/>
        <a:lstStyle/>
        <a:p>
          <a:r>
            <a:rPr lang="en-US" b="1" i="0" baseline="0"/>
            <a:t>Judgement:</a:t>
          </a:r>
          <a:r>
            <a:rPr lang="en-US" b="0" i="0" baseline="0"/>
            <a:t> virtual wards are not a gimmick, but not a simple fix; impact depends on local capability (UK Parliament POST, 2025; Nuffield Trust, 2023)</a:t>
          </a:r>
          <a:endParaRPr lang="en-US"/>
        </a:p>
      </dgm:t>
    </dgm:pt>
    <dgm:pt modelId="{2DDA09E2-84D1-4F5D-BA83-442E81172E61}" type="parTrans" cxnId="{C0A9D883-064E-4B33-BD28-ACE76521674E}">
      <dgm:prSet/>
      <dgm:spPr/>
      <dgm:t>
        <a:bodyPr/>
        <a:lstStyle/>
        <a:p>
          <a:endParaRPr lang="en-US"/>
        </a:p>
      </dgm:t>
    </dgm:pt>
    <dgm:pt modelId="{5E5E62B5-E3C4-4FA2-A028-BFD940F5A133}" type="sibTrans" cxnId="{C0A9D883-064E-4B33-BD28-ACE76521674E}">
      <dgm:prSet/>
      <dgm:spPr/>
      <dgm:t>
        <a:bodyPr/>
        <a:lstStyle/>
        <a:p>
          <a:endParaRPr lang="en-US"/>
        </a:p>
      </dgm:t>
    </dgm:pt>
    <dgm:pt modelId="{9024B858-6C26-45D4-8C15-E06348290CB1}">
      <dgm:prSet/>
      <dgm:spPr/>
      <dgm:t>
        <a:bodyPr/>
        <a:lstStyle/>
        <a:p>
          <a:r>
            <a:rPr lang="en-US" b="0" i="0" baseline="0"/>
            <a:t>What should be prioritised:</a:t>
          </a:r>
          <a:endParaRPr lang="en-US"/>
        </a:p>
      </dgm:t>
    </dgm:pt>
    <dgm:pt modelId="{D8BEF5EB-C8DA-4EB2-82AD-C17B97C74DAC}" type="parTrans" cxnId="{1709478E-F5DD-45F1-B89A-EDEF9BE25824}">
      <dgm:prSet/>
      <dgm:spPr/>
      <dgm:t>
        <a:bodyPr/>
        <a:lstStyle/>
        <a:p>
          <a:endParaRPr lang="en-US"/>
        </a:p>
      </dgm:t>
    </dgm:pt>
    <dgm:pt modelId="{8AEE03D6-626B-4EBA-A9C1-0618A487690F}" type="sibTrans" cxnId="{1709478E-F5DD-45F1-B89A-EDEF9BE25824}">
      <dgm:prSet/>
      <dgm:spPr/>
      <dgm:t>
        <a:bodyPr/>
        <a:lstStyle/>
        <a:p>
          <a:endParaRPr lang="en-US"/>
        </a:p>
      </dgm:t>
    </dgm:pt>
    <dgm:pt modelId="{FB160AC7-802B-40DA-B39B-C81B6CF70EB9}">
      <dgm:prSet/>
      <dgm:spPr/>
      <dgm:t>
        <a:bodyPr/>
        <a:lstStyle/>
        <a:p>
          <a:r>
            <a:rPr lang="en-US" b="0" i="0" baseline="0"/>
            <a:t>Workforce planning tied to workload reality (NHS Confederation, 2023)</a:t>
          </a:r>
          <a:endParaRPr lang="en-US"/>
        </a:p>
      </dgm:t>
    </dgm:pt>
    <dgm:pt modelId="{D09C203A-FDF6-4801-8E95-175276B84472}" type="parTrans" cxnId="{4C002478-BC12-4F39-A606-3BCB7068C8A3}">
      <dgm:prSet/>
      <dgm:spPr/>
      <dgm:t>
        <a:bodyPr/>
        <a:lstStyle/>
        <a:p>
          <a:endParaRPr lang="en-US"/>
        </a:p>
      </dgm:t>
    </dgm:pt>
    <dgm:pt modelId="{95773940-5A8E-414C-A27F-A6F31DE9F740}" type="sibTrans" cxnId="{4C002478-BC12-4F39-A606-3BCB7068C8A3}">
      <dgm:prSet/>
      <dgm:spPr/>
      <dgm:t>
        <a:bodyPr/>
        <a:lstStyle/>
        <a:p>
          <a:endParaRPr lang="en-US"/>
        </a:p>
      </dgm:t>
    </dgm:pt>
    <dgm:pt modelId="{AF998220-A2CA-48DB-AC63-43D6E34F8B51}">
      <dgm:prSet/>
      <dgm:spPr/>
      <dgm:t>
        <a:bodyPr/>
        <a:lstStyle/>
        <a:p>
          <a:r>
            <a:rPr lang="en-US" b="0" i="0" baseline="0"/>
            <a:t>Standard safety metrics and transparent reporting (NHS England, 2024; NHS Digital, 2025)</a:t>
          </a:r>
          <a:endParaRPr lang="en-US"/>
        </a:p>
      </dgm:t>
    </dgm:pt>
    <dgm:pt modelId="{02AFB99F-675A-4F2E-BD15-244260D83D96}" type="parTrans" cxnId="{BAD367E4-4F4A-4259-B45C-812E32B2250B}">
      <dgm:prSet/>
      <dgm:spPr/>
      <dgm:t>
        <a:bodyPr/>
        <a:lstStyle/>
        <a:p>
          <a:endParaRPr lang="en-US"/>
        </a:p>
      </dgm:t>
    </dgm:pt>
    <dgm:pt modelId="{958D5F1A-49F7-4415-8B1D-C2C398E68365}" type="sibTrans" cxnId="{BAD367E4-4F4A-4259-B45C-812E32B2250B}">
      <dgm:prSet/>
      <dgm:spPr/>
      <dgm:t>
        <a:bodyPr/>
        <a:lstStyle/>
        <a:p>
          <a:endParaRPr lang="en-US"/>
        </a:p>
      </dgm:t>
    </dgm:pt>
    <dgm:pt modelId="{29BF1136-FBAC-4848-9871-39E51C510714}">
      <dgm:prSet/>
      <dgm:spPr/>
      <dgm:t>
        <a:bodyPr/>
        <a:lstStyle/>
        <a:p>
          <a:r>
            <a:rPr lang="en-US" b="0" i="0" baseline="0"/>
            <a:t>Inclusion funding: devices, translation, non-digital pathways (NHS England, 2023)</a:t>
          </a:r>
          <a:endParaRPr lang="en-US"/>
        </a:p>
      </dgm:t>
    </dgm:pt>
    <dgm:pt modelId="{132C243C-9A63-47D1-BF8E-1C80F4AE7C46}" type="parTrans" cxnId="{79CFBABE-B6DE-4FE1-8053-2303097BDA5E}">
      <dgm:prSet/>
      <dgm:spPr/>
      <dgm:t>
        <a:bodyPr/>
        <a:lstStyle/>
        <a:p>
          <a:endParaRPr lang="en-US"/>
        </a:p>
      </dgm:t>
    </dgm:pt>
    <dgm:pt modelId="{39247B6C-007C-4810-8825-5657847AF118}" type="sibTrans" cxnId="{79CFBABE-B6DE-4FE1-8053-2303097BDA5E}">
      <dgm:prSet/>
      <dgm:spPr/>
      <dgm:t>
        <a:bodyPr/>
        <a:lstStyle/>
        <a:p>
          <a:endParaRPr lang="en-US"/>
        </a:p>
      </dgm:t>
    </dgm:pt>
    <dgm:pt modelId="{B07CDF8C-C2A8-4E2B-9067-309CE869A0E4}">
      <dgm:prSet/>
      <dgm:spPr/>
      <dgm:t>
        <a:bodyPr/>
        <a:lstStyle/>
        <a:p>
          <a:r>
            <a:rPr lang="en-US" b="0" i="0" baseline="0"/>
            <a:t>Carer recognition: consent, training, respite options (Carers UK, 2022)</a:t>
          </a:r>
          <a:endParaRPr lang="en-US"/>
        </a:p>
      </dgm:t>
    </dgm:pt>
    <dgm:pt modelId="{43008AEC-738F-454D-A0A1-E7BCDE3FAD7F}" type="parTrans" cxnId="{69A9F06A-FEAD-4B1F-920B-9ECC6E07031F}">
      <dgm:prSet/>
      <dgm:spPr/>
      <dgm:t>
        <a:bodyPr/>
        <a:lstStyle/>
        <a:p>
          <a:endParaRPr lang="en-US"/>
        </a:p>
      </dgm:t>
    </dgm:pt>
    <dgm:pt modelId="{0B1090E6-B188-410D-A589-E37FA876E1FD}" type="sibTrans" cxnId="{69A9F06A-FEAD-4B1F-920B-9ECC6E07031F}">
      <dgm:prSet/>
      <dgm:spPr/>
      <dgm:t>
        <a:bodyPr/>
        <a:lstStyle/>
        <a:p>
          <a:endParaRPr lang="en-US"/>
        </a:p>
      </dgm:t>
    </dgm:pt>
    <dgm:pt modelId="{E619EC41-6FDB-49A3-91D0-D25999B28994}" type="pres">
      <dgm:prSet presAssocID="{01CD8D60-F137-42FD-A8BF-DDF08FAF6B6B}" presName="Name0" presStyleCnt="0">
        <dgm:presLayoutVars>
          <dgm:dir/>
          <dgm:resizeHandles val="exact"/>
        </dgm:presLayoutVars>
      </dgm:prSet>
      <dgm:spPr/>
    </dgm:pt>
    <dgm:pt modelId="{173C4229-AB5A-4BE2-BBDD-A2E9ADB22EDD}" type="pres">
      <dgm:prSet presAssocID="{BD8CCF14-DA72-4121-9678-B2A679099705}" presName="node" presStyleLbl="node1" presStyleIdx="0" presStyleCnt="6">
        <dgm:presLayoutVars>
          <dgm:bulletEnabled val="1"/>
        </dgm:presLayoutVars>
      </dgm:prSet>
      <dgm:spPr/>
    </dgm:pt>
    <dgm:pt modelId="{89DD8A0F-DA49-4E4F-A7B1-66F5418B7638}" type="pres">
      <dgm:prSet presAssocID="{5E5E62B5-E3C4-4FA2-A028-BFD940F5A133}" presName="sibTrans" presStyleLbl="sibTrans1D1" presStyleIdx="0" presStyleCnt="5"/>
      <dgm:spPr/>
    </dgm:pt>
    <dgm:pt modelId="{B0107732-5EF7-41BC-8862-81714E8C1272}" type="pres">
      <dgm:prSet presAssocID="{5E5E62B5-E3C4-4FA2-A028-BFD940F5A133}" presName="connectorText" presStyleLbl="sibTrans1D1" presStyleIdx="0" presStyleCnt="5"/>
      <dgm:spPr/>
    </dgm:pt>
    <dgm:pt modelId="{6E278FE5-58FE-40B3-9700-7834E5BC70B6}" type="pres">
      <dgm:prSet presAssocID="{9024B858-6C26-45D4-8C15-E06348290CB1}" presName="node" presStyleLbl="node1" presStyleIdx="1" presStyleCnt="6">
        <dgm:presLayoutVars>
          <dgm:bulletEnabled val="1"/>
        </dgm:presLayoutVars>
      </dgm:prSet>
      <dgm:spPr/>
    </dgm:pt>
    <dgm:pt modelId="{5DD59E6E-A10F-4BC5-BF02-F4DF7F3B8021}" type="pres">
      <dgm:prSet presAssocID="{8AEE03D6-626B-4EBA-A9C1-0618A487690F}" presName="sibTrans" presStyleLbl="sibTrans1D1" presStyleIdx="1" presStyleCnt="5"/>
      <dgm:spPr/>
    </dgm:pt>
    <dgm:pt modelId="{CB1C85F8-6D90-4C43-96E0-404F3B04057F}" type="pres">
      <dgm:prSet presAssocID="{8AEE03D6-626B-4EBA-A9C1-0618A487690F}" presName="connectorText" presStyleLbl="sibTrans1D1" presStyleIdx="1" presStyleCnt="5"/>
      <dgm:spPr/>
    </dgm:pt>
    <dgm:pt modelId="{FD646FBD-C04E-4453-A346-9D642370BCB8}" type="pres">
      <dgm:prSet presAssocID="{FB160AC7-802B-40DA-B39B-C81B6CF70EB9}" presName="node" presStyleLbl="node1" presStyleIdx="2" presStyleCnt="6">
        <dgm:presLayoutVars>
          <dgm:bulletEnabled val="1"/>
        </dgm:presLayoutVars>
      </dgm:prSet>
      <dgm:spPr/>
    </dgm:pt>
    <dgm:pt modelId="{E34E3C55-2229-4B87-BA4F-56D5BA20769B}" type="pres">
      <dgm:prSet presAssocID="{95773940-5A8E-414C-A27F-A6F31DE9F740}" presName="sibTrans" presStyleLbl="sibTrans1D1" presStyleIdx="2" presStyleCnt="5"/>
      <dgm:spPr/>
    </dgm:pt>
    <dgm:pt modelId="{FAF96E0A-3110-4D14-9CAE-DE8D5F25D48C}" type="pres">
      <dgm:prSet presAssocID="{95773940-5A8E-414C-A27F-A6F31DE9F740}" presName="connectorText" presStyleLbl="sibTrans1D1" presStyleIdx="2" presStyleCnt="5"/>
      <dgm:spPr/>
    </dgm:pt>
    <dgm:pt modelId="{DDEDE77B-3CCF-499D-AC04-8647CE7AEF6C}" type="pres">
      <dgm:prSet presAssocID="{AF998220-A2CA-48DB-AC63-43D6E34F8B51}" presName="node" presStyleLbl="node1" presStyleIdx="3" presStyleCnt="6">
        <dgm:presLayoutVars>
          <dgm:bulletEnabled val="1"/>
        </dgm:presLayoutVars>
      </dgm:prSet>
      <dgm:spPr/>
    </dgm:pt>
    <dgm:pt modelId="{014B1076-56FD-4AE4-AB7C-79AC65C70949}" type="pres">
      <dgm:prSet presAssocID="{958D5F1A-49F7-4415-8B1D-C2C398E68365}" presName="sibTrans" presStyleLbl="sibTrans1D1" presStyleIdx="3" presStyleCnt="5"/>
      <dgm:spPr/>
    </dgm:pt>
    <dgm:pt modelId="{0B197313-9DB9-4630-94BE-EE02C1C943AC}" type="pres">
      <dgm:prSet presAssocID="{958D5F1A-49F7-4415-8B1D-C2C398E68365}" presName="connectorText" presStyleLbl="sibTrans1D1" presStyleIdx="3" presStyleCnt="5"/>
      <dgm:spPr/>
    </dgm:pt>
    <dgm:pt modelId="{DD81B571-AA6B-423B-960C-B4991791404C}" type="pres">
      <dgm:prSet presAssocID="{29BF1136-FBAC-4848-9871-39E51C510714}" presName="node" presStyleLbl="node1" presStyleIdx="4" presStyleCnt="6">
        <dgm:presLayoutVars>
          <dgm:bulletEnabled val="1"/>
        </dgm:presLayoutVars>
      </dgm:prSet>
      <dgm:spPr/>
    </dgm:pt>
    <dgm:pt modelId="{47F17689-C71C-4D2C-9828-56A04685FCDC}" type="pres">
      <dgm:prSet presAssocID="{39247B6C-007C-4810-8825-5657847AF118}" presName="sibTrans" presStyleLbl="sibTrans1D1" presStyleIdx="4" presStyleCnt="5"/>
      <dgm:spPr/>
    </dgm:pt>
    <dgm:pt modelId="{28EC7CB2-46C3-4C5C-966A-D5FB14D76E73}" type="pres">
      <dgm:prSet presAssocID="{39247B6C-007C-4810-8825-5657847AF118}" presName="connectorText" presStyleLbl="sibTrans1D1" presStyleIdx="4" presStyleCnt="5"/>
      <dgm:spPr/>
    </dgm:pt>
    <dgm:pt modelId="{BC0A43BC-8F65-49C2-A8D2-7EC9DF5747EC}" type="pres">
      <dgm:prSet presAssocID="{B07CDF8C-C2A8-4E2B-9067-309CE869A0E4}" presName="node" presStyleLbl="node1" presStyleIdx="5" presStyleCnt="6">
        <dgm:presLayoutVars>
          <dgm:bulletEnabled val="1"/>
        </dgm:presLayoutVars>
      </dgm:prSet>
      <dgm:spPr/>
    </dgm:pt>
  </dgm:ptLst>
  <dgm:cxnLst>
    <dgm:cxn modelId="{B24D6B13-099B-4CDF-9498-67C52012295A}" type="presOf" srcId="{39247B6C-007C-4810-8825-5657847AF118}" destId="{47F17689-C71C-4D2C-9828-56A04685FCDC}" srcOrd="0" destOrd="0" presId="urn:microsoft.com/office/officeart/2016/7/layout/RepeatingBendingProcessNew"/>
    <dgm:cxn modelId="{DEE4161E-FE64-45CA-AF3E-07DA92BFFA5B}" type="presOf" srcId="{958D5F1A-49F7-4415-8B1D-C2C398E68365}" destId="{014B1076-56FD-4AE4-AB7C-79AC65C70949}" srcOrd="0" destOrd="0" presId="urn:microsoft.com/office/officeart/2016/7/layout/RepeatingBendingProcessNew"/>
    <dgm:cxn modelId="{36609932-EA0D-4951-95C8-D5D051836EC0}" type="presOf" srcId="{29BF1136-FBAC-4848-9871-39E51C510714}" destId="{DD81B571-AA6B-423B-960C-B4991791404C}" srcOrd="0" destOrd="0" presId="urn:microsoft.com/office/officeart/2016/7/layout/RepeatingBendingProcessNew"/>
    <dgm:cxn modelId="{4B91453F-0DFE-48A7-AB8C-36DCD5D5DB9B}" type="presOf" srcId="{5E5E62B5-E3C4-4FA2-A028-BFD940F5A133}" destId="{89DD8A0F-DA49-4E4F-A7B1-66F5418B7638}" srcOrd="0" destOrd="0" presId="urn:microsoft.com/office/officeart/2016/7/layout/RepeatingBendingProcessNew"/>
    <dgm:cxn modelId="{69A9F06A-FEAD-4B1F-920B-9ECC6E07031F}" srcId="{01CD8D60-F137-42FD-A8BF-DDF08FAF6B6B}" destId="{B07CDF8C-C2A8-4E2B-9067-309CE869A0E4}" srcOrd="5" destOrd="0" parTransId="{43008AEC-738F-454D-A0A1-E7BCDE3FAD7F}" sibTransId="{0B1090E6-B188-410D-A589-E37FA876E1FD}"/>
    <dgm:cxn modelId="{7C7F9F50-45F5-4B37-951B-CA4F41ABDD09}" type="presOf" srcId="{8AEE03D6-626B-4EBA-A9C1-0618A487690F}" destId="{5DD59E6E-A10F-4BC5-BF02-F4DF7F3B8021}" srcOrd="0" destOrd="0" presId="urn:microsoft.com/office/officeart/2016/7/layout/RepeatingBendingProcessNew"/>
    <dgm:cxn modelId="{4C002478-BC12-4F39-A606-3BCB7068C8A3}" srcId="{01CD8D60-F137-42FD-A8BF-DDF08FAF6B6B}" destId="{FB160AC7-802B-40DA-B39B-C81B6CF70EB9}" srcOrd="2" destOrd="0" parTransId="{D09C203A-FDF6-4801-8E95-175276B84472}" sibTransId="{95773940-5A8E-414C-A27F-A6F31DE9F740}"/>
    <dgm:cxn modelId="{C0A9D883-064E-4B33-BD28-ACE76521674E}" srcId="{01CD8D60-F137-42FD-A8BF-DDF08FAF6B6B}" destId="{BD8CCF14-DA72-4121-9678-B2A679099705}" srcOrd="0" destOrd="0" parTransId="{2DDA09E2-84D1-4F5D-BA83-442E81172E61}" sibTransId="{5E5E62B5-E3C4-4FA2-A028-BFD940F5A133}"/>
    <dgm:cxn modelId="{1709478E-F5DD-45F1-B89A-EDEF9BE25824}" srcId="{01CD8D60-F137-42FD-A8BF-DDF08FAF6B6B}" destId="{9024B858-6C26-45D4-8C15-E06348290CB1}" srcOrd="1" destOrd="0" parTransId="{D8BEF5EB-C8DA-4EB2-82AD-C17B97C74DAC}" sibTransId="{8AEE03D6-626B-4EBA-A9C1-0618A487690F}"/>
    <dgm:cxn modelId="{AD7CBA9F-8B40-4C2F-A6B2-39610C0B81DB}" type="presOf" srcId="{9024B858-6C26-45D4-8C15-E06348290CB1}" destId="{6E278FE5-58FE-40B3-9700-7834E5BC70B6}" srcOrd="0" destOrd="0" presId="urn:microsoft.com/office/officeart/2016/7/layout/RepeatingBendingProcessNew"/>
    <dgm:cxn modelId="{D178BFA6-7A70-41E9-AA0D-35EDDA801BE6}" type="presOf" srcId="{AF998220-A2CA-48DB-AC63-43D6E34F8B51}" destId="{DDEDE77B-3CCF-499D-AC04-8647CE7AEF6C}" srcOrd="0" destOrd="0" presId="urn:microsoft.com/office/officeart/2016/7/layout/RepeatingBendingProcessNew"/>
    <dgm:cxn modelId="{0B6798AE-35DA-4655-B6A5-DB9A61F80CDB}" type="presOf" srcId="{BD8CCF14-DA72-4121-9678-B2A679099705}" destId="{173C4229-AB5A-4BE2-BBDD-A2E9ADB22EDD}" srcOrd="0" destOrd="0" presId="urn:microsoft.com/office/officeart/2016/7/layout/RepeatingBendingProcessNew"/>
    <dgm:cxn modelId="{8DB57ABB-01A4-4AC3-975C-EF1AFA77ABC0}" type="presOf" srcId="{B07CDF8C-C2A8-4E2B-9067-309CE869A0E4}" destId="{BC0A43BC-8F65-49C2-A8D2-7EC9DF5747EC}" srcOrd="0" destOrd="0" presId="urn:microsoft.com/office/officeart/2016/7/layout/RepeatingBendingProcessNew"/>
    <dgm:cxn modelId="{79CFBABE-B6DE-4FE1-8053-2303097BDA5E}" srcId="{01CD8D60-F137-42FD-A8BF-DDF08FAF6B6B}" destId="{29BF1136-FBAC-4848-9871-39E51C510714}" srcOrd="4" destOrd="0" parTransId="{132C243C-9A63-47D1-BF8E-1C80F4AE7C46}" sibTransId="{39247B6C-007C-4810-8825-5657847AF118}"/>
    <dgm:cxn modelId="{837AB3DA-7C5B-468B-A711-02CB5130FF03}" type="presOf" srcId="{01CD8D60-F137-42FD-A8BF-DDF08FAF6B6B}" destId="{E619EC41-6FDB-49A3-91D0-D25999B28994}" srcOrd="0" destOrd="0" presId="urn:microsoft.com/office/officeart/2016/7/layout/RepeatingBendingProcessNew"/>
    <dgm:cxn modelId="{A7B6D1DA-0F43-41BD-9646-3ABAFA44F499}" type="presOf" srcId="{39247B6C-007C-4810-8825-5657847AF118}" destId="{28EC7CB2-46C3-4C5C-966A-D5FB14D76E73}" srcOrd="1" destOrd="0" presId="urn:microsoft.com/office/officeart/2016/7/layout/RepeatingBendingProcessNew"/>
    <dgm:cxn modelId="{5E1E87E2-B113-4C6A-A6D1-4D3E298EFD96}" type="presOf" srcId="{FB160AC7-802B-40DA-B39B-C81B6CF70EB9}" destId="{FD646FBD-C04E-4453-A346-9D642370BCB8}" srcOrd="0" destOrd="0" presId="urn:microsoft.com/office/officeart/2016/7/layout/RepeatingBendingProcessNew"/>
    <dgm:cxn modelId="{BAD367E4-4F4A-4259-B45C-812E32B2250B}" srcId="{01CD8D60-F137-42FD-A8BF-DDF08FAF6B6B}" destId="{AF998220-A2CA-48DB-AC63-43D6E34F8B51}" srcOrd="3" destOrd="0" parTransId="{02AFB99F-675A-4F2E-BD15-244260D83D96}" sibTransId="{958D5F1A-49F7-4415-8B1D-C2C398E68365}"/>
    <dgm:cxn modelId="{75ABF0E5-87AB-4501-86D5-4B2F0F9708C0}" type="presOf" srcId="{8AEE03D6-626B-4EBA-A9C1-0618A487690F}" destId="{CB1C85F8-6D90-4C43-96E0-404F3B04057F}" srcOrd="1" destOrd="0" presId="urn:microsoft.com/office/officeart/2016/7/layout/RepeatingBendingProcessNew"/>
    <dgm:cxn modelId="{43CF31E6-3483-477E-9E81-09C25E33BE6B}" type="presOf" srcId="{5E5E62B5-E3C4-4FA2-A028-BFD940F5A133}" destId="{B0107732-5EF7-41BC-8862-81714E8C1272}" srcOrd="1" destOrd="0" presId="urn:microsoft.com/office/officeart/2016/7/layout/RepeatingBendingProcessNew"/>
    <dgm:cxn modelId="{CD10D3EF-8B2D-495A-9247-C98140203D42}" type="presOf" srcId="{95773940-5A8E-414C-A27F-A6F31DE9F740}" destId="{FAF96E0A-3110-4D14-9CAE-DE8D5F25D48C}" srcOrd="1" destOrd="0" presId="urn:microsoft.com/office/officeart/2016/7/layout/RepeatingBendingProcessNew"/>
    <dgm:cxn modelId="{246B2AF7-258A-48F7-9A96-83A1044775D1}" type="presOf" srcId="{958D5F1A-49F7-4415-8B1D-C2C398E68365}" destId="{0B197313-9DB9-4630-94BE-EE02C1C943AC}" srcOrd="1" destOrd="0" presId="urn:microsoft.com/office/officeart/2016/7/layout/RepeatingBendingProcessNew"/>
    <dgm:cxn modelId="{E54CB3F7-114E-4EE2-8BB5-54BFF8B2F829}" type="presOf" srcId="{95773940-5A8E-414C-A27F-A6F31DE9F740}" destId="{E34E3C55-2229-4B87-BA4F-56D5BA20769B}" srcOrd="0" destOrd="0" presId="urn:microsoft.com/office/officeart/2016/7/layout/RepeatingBendingProcessNew"/>
    <dgm:cxn modelId="{C3D9722C-3DAC-46A3-AFD7-88DB820FBC85}" type="presParOf" srcId="{E619EC41-6FDB-49A3-91D0-D25999B28994}" destId="{173C4229-AB5A-4BE2-BBDD-A2E9ADB22EDD}" srcOrd="0" destOrd="0" presId="urn:microsoft.com/office/officeart/2016/7/layout/RepeatingBendingProcessNew"/>
    <dgm:cxn modelId="{56D9F2AE-CE35-4CEC-A1EE-B7B30B43839A}" type="presParOf" srcId="{E619EC41-6FDB-49A3-91D0-D25999B28994}" destId="{89DD8A0F-DA49-4E4F-A7B1-66F5418B7638}" srcOrd="1" destOrd="0" presId="urn:microsoft.com/office/officeart/2016/7/layout/RepeatingBendingProcessNew"/>
    <dgm:cxn modelId="{1FC0B096-8FE6-4992-ABAE-D80A61F59463}" type="presParOf" srcId="{89DD8A0F-DA49-4E4F-A7B1-66F5418B7638}" destId="{B0107732-5EF7-41BC-8862-81714E8C1272}" srcOrd="0" destOrd="0" presId="urn:microsoft.com/office/officeart/2016/7/layout/RepeatingBendingProcessNew"/>
    <dgm:cxn modelId="{D003ED3B-5A86-4A3F-92F4-92821D26227C}" type="presParOf" srcId="{E619EC41-6FDB-49A3-91D0-D25999B28994}" destId="{6E278FE5-58FE-40B3-9700-7834E5BC70B6}" srcOrd="2" destOrd="0" presId="urn:microsoft.com/office/officeart/2016/7/layout/RepeatingBendingProcessNew"/>
    <dgm:cxn modelId="{D25AA320-E7AB-4AB4-BC8A-BE8E9A99FC51}" type="presParOf" srcId="{E619EC41-6FDB-49A3-91D0-D25999B28994}" destId="{5DD59E6E-A10F-4BC5-BF02-F4DF7F3B8021}" srcOrd="3" destOrd="0" presId="urn:microsoft.com/office/officeart/2016/7/layout/RepeatingBendingProcessNew"/>
    <dgm:cxn modelId="{594EFE39-09C9-453A-BC13-AD9D130D18E8}" type="presParOf" srcId="{5DD59E6E-A10F-4BC5-BF02-F4DF7F3B8021}" destId="{CB1C85F8-6D90-4C43-96E0-404F3B04057F}" srcOrd="0" destOrd="0" presId="urn:microsoft.com/office/officeart/2016/7/layout/RepeatingBendingProcessNew"/>
    <dgm:cxn modelId="{23084B1E-4BAE-4B84-82F6-4914FB200B77}" type="presParOf" srcId="{E619EC41-6FDB-49A3-91D0-D25999B28994}" destId="{FD646FBD-C04E-4453-A346-9D642370BCB8}" srcOrd="4" destOrd="0" presId="urn:microsoft.com/office/officeart/2016/7/layout/RepeatingBendingProcessNew"/>
    <dgm:cxn modelId="{E4710E2B-DDF6-45F6-ABB5-7557246CE0BE}" type="presParOf" srcId="{E619EC41-6FDB-49A3-91D0-D25999B28994}" destId="{E34E3C55-2229-4B87-BA4F-56D5BA20769B}" srcOrd="5" destOrd="0" presId="urn:microsoft.com/office/officeart/2016/7/layout/RepeatingBendingProcessNew"/>
    <dgm:cxn modelId="{A7B9094D-8986-4BC2-8EFA-EE11F189B645}" type="presParOf" srcId="{E34E3C55-2229-4B87-BA4F-56D5BA20769B}" destId="{FAF96E0A-3110-4D14-9CAE-DE8D5F25D48C}" srcOrd="0" destOrd="0" presId="urn:microsoft.com/office/officeart/2016/7/layout/RepeatingBendingProcessNew"/>
    <dgm:cxn modelId="{A4E6E5AD-E1C7-4AC6-94F6-B8C5C18CAF9F}" type="presParOf" srcId="{E619EC41-6FDB-49A3-91D0-D25999B28994}" destId="{DDEDE77B-3CCF-499D-AC04-8647CE7AEF6C}" srcOrd="6" destOrd="0" presId="urn:microsoft.com/office/officeart/2016/7/layout/RepeatingBendingProcessNew"/>
    <dgm:cxn modelId="{C480597B-90A2-4B4A-82FC-0F047165CCA1}" type="presParOf" srcId="{E619EC41-6FDB-49A3-91D0-D25999B28994}" destId="{014B1076-56FD-4AE4-AB7C-79AC65C70949}" srcOrd="7" destOrd="0" presId="urn:microsoft.com/office/officeart/2016/7/layout/RepeatingBendingProcessNew"/>
    <dgm:cxn modelId="{E8907606-EE6A-4E48-8FAB-39C62A414A20}" type="presParOf" srcId="{014B1076-56FD-4AE4-AB7C-79AC65C70949}" destId="{0B197313-9DB9-4630-94BE-EE02C1C943AC}" srcOrd="0" destOrd="0" presId="urn:microsoft.com/office/officeart/2016/7/layout/RepeatingBendingProcessNew"/>
    <dgm:cxn modelId="{D26AC476-CDC6-414C-8B04-48F255FF2FA3}" type="presParOf" srcId="{E619EC41-6FDB-49A3-91D0-D25999B28994}" destId="{DD81B571-AA6B-423B-960C-B4991791404C}" srcOrd="8" destOrd="0" presId="urn:microsoft.com/office/officeart/2016/7/layout/RepeatingBendingProcessNew"/>
    <dgm:cxn modelId="{BF6B6E2C-34C1-43C7-9642-3B718329F5C9}" type="presParOf" srcId="{E619EC41-6FDB-49A3-91D0-D25999B28994}" destId="{47F17689-C71C-4D2C-9828-56A04685FCDC}" srcOrd="9" destOrd="0" presId="urn:microsoft.com/office/officeart/2016/7/layout/RepeatingBendingProcessNew"/>
    <dgm:cxn modelId="{3CFE4682-4B36-4C44-93BD-FA78AD64D82D}" type="presParOf" srcId="{47F17689-C71C-4D2C-9828-56A04685FCDC}" destId="{28EC7CB2-46C3-4C5C-966A-D5FB14D76E73}" srcOrd="0" destOrd="0" presId="urn:microsoft.com/office/officeart/2016/7/layout/RepeatingBendingProcessNew"/>
    <dgm:cxn modelId="{8DA19835-D58B-4040-8A93-18271E2C7E89}" type="presParOf" srcId="{E619EC41-6FDB-49A3-91D0-D25999B28994}" destId="{BC0A43BC-8F65-49C2-A8D2-7EC9DF5747EC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9E9B31-90D0-4D13-874E-1BC1422193BE}">
      <dsp:nvSpPr>
        <dsp:cNvPr id="0" name=""/>
        <dsp:cNvSpPr/>
      </dsp:nvSpPr>
      <dsp:spPr>
        <a:xfrm>
          <a:off x="0" y="0"/>
          <a:ext cx="57809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A28B4BB-7CF2-4951-8BAC-1CADAD517CAD}">
      <dsp:nvSpPr>
        <dsp:cNvPr id="0" name=""/>
        <dsp:cNvSpPr/>
      </dsp:nvSpPr>
      <dsp:spPr>
        <a:xfrm>
          <a:off x="0" y="0"/>
          <a:ext cx="5780975" cy="4823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/>
            <a:t>Aim:</a:t>
          </a:r>
          <a:r>
            <a:rPr lang="en-US" sz="1400" b="0" i="0" kern="1200" baseline="0"/>
            <a:t> explain the innovation and evaluate value + limits in England</a:t>
          </a:r>
          <a:endParaRPr lang="en-US" sz="1400" kern="1200"/>
        </a:p>
      </dsp:txBody>
      <dsp:txXfrm>
        <a:off x="0" y="0"/>
        <a:ext cx="5780975" cy="482346"/>
      </dsp:txXfrm>
    </dsp:sp>
    <dsp:sp modelId="{A7536D07-BE90-4752-8DCE-D736C4145D3F}">
      <dsp:nvSpPr>
        <dsp:cNvPr id="0" name=""/>
        <dsp:cNvSpPr/>
      </dsp:nvSpPr>
      <dsp:spPr>
        <a:xfrm>
          <a:off x="0" y="482345"/>
          <a:ext cx="57809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92614C1-0519-4BA7-B400-25AB31BFE14F}">
      <dsp:nvSpPr>
        <dsp:cNvPr id="0" name=""/>
        <dsp:cNvSpPr/>
      </dsp:nvSpPr>
      <dsp:spPr>
        <a:xfrm>
          <a:off x="0" y="482346"/>
          <a:ext cx="5780975" cy="4823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/>
            <a:t>Focus areas:</a:t>
          </a:r>
          <a:endParaRPr lang="en-US" sz="1400" kern="1200"/>
        </a:p>
      </dsp:txBody>
      <dsp:txXfrm>
        <a:off x="0" y="482346"/>
        <a:ext cx="5780975" cy="482346"/>
      </dsp:txXfrm>
    </dsp:sp>
    <dsp:sp modelId="{606E6839-E901-426B-A3BE-9DA12080204F}">
      <dsp:nvSpPr>
        <dsp:cNvPr id="0" name=""/>
        <dsp:cNvSpPr/>
      </dsp:nvSpPr>
      <dsp:spPr>
        <a:xfrm>
          <a:off x="0" y="964691"/>
          <a:ext cx="57809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86D4B43-B0D2-4557-A401-86A4A6820B0A}">
      <dsp:nvSpPr>
        <dsp:cNvPr id="0" name=""/>
        <dsp:cNvSpPr/>
      </dsp:nvSpPr>
      <dsp:spPr>
        <a:xfrm>
          <a:off x="0" y="964692"/>
          <a:ext cx="5780975" cy="4823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Implementation and scale</a:t>
          </a:r>
          <a:endParaRPr lang="en-US" sz="1400" kern="1200"/>
        </a:p>
      </dsp:txBody>
      <dsp:txXfrm>
        <a:off x="0" y="964692"/>
        <a:ext cx="5780975" cy="482346"/>
      </dsp:txXfrm>
    </dsp:sp>
    <dsp:sp modelId="{993DEFD1-C947-4640-896A-46883E841F0C}">
      <dsp:nvSpPr>
        <dsp:cNvPr id="0" name=""/>
        <dsp:cNvSpPr/>
      </dsp:nvSpPr>
      <dsp:spPr>
        <a:xfrm>
          <a:off x="0" y="1447037"/>
          <a:ext cx="57809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2F91783-4EE6-4254-A9B4-DCF2857C8633}">
      <dsp:nvSpPr>
        <dsp:cNvPr id="0" name=""/>
        <dsp:cNvSpPr/>
      </dsp:nvSpPr>
      <dsp:spPr>
        <a:xfrm>
          <a:off x="0" y="1447038"/>
          <a:ext cx="5780975" cy="4823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Workforce change and pressure</a:t>
          </a:r>
          <a:endParaRPr lang="en-US" sz="1400" kern="1200"/>
        </a:p>
      </dsp:txBody>
      <dsp:txXfrm>
        <a:off x="0" y="1447038"/>
        <a:ext cx="5780975" cy="482346"/>
      </dsp:txXfrm>
    </dsp:sp>
    <dsp:sp modelId="{48F6BDBF-FF2B-42EA-BE35-C2DE00246D97}">
      <dsp:nvSpPr>
        <dsp:cNvPr id="0" name=""/>
        <dsp:cNvSpPr/>
      </dsp:nvSpPr>
      <dsp:spPr>
        <a:xfrm>
          <a:off x="0" y="1929383"/>
          <a:ext cx="57809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5306C05-6A7C-4033-BF95-A16E1D06F126}">
      <dsp:nvSpPr>
        <dsp:cNvPr id="0" name=""/>
        <dsp:cNvSpPr/>
      </dsp:nvSpPr>
      <dsp:spPr>
        <a:xfrm>
          <a:off x="0" y="1929384"/>
          <a:ext cx="5780975" cy="4823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Day-to-day service delivery</a:t>
          </a:r>
          <a:endParaRPr lang="en-US" sz="1400" kern="1200"/>
        </a:p>
      </dsp:txBody>
      <dsp:txXfrm>
        <a:off x="0" y="1929384"/>
        <a:ext cx="5780975" cy="482346"/>
      </dsp:txXfrm>
    </dsp:sp>
    <dsp:sp modelId="{B780C5AA-DFAC-4D05-8D24-4C39EC542BA9}">
      <dsp:nvSpPr>
        <dsp:cNvPr id="0" name=""/>
        <dsp:cNvSpPr/>
      </dsp:nvSpPr>
      <dsp:spPr>
        <a:xfrm>
          <a:off x="0" y="2411730"/>
          <a:ext cx="57809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FDB105B-7458-4661-8917-A1C280BFF9D6}">
      <dsp:nvSpPr>
        <dsp:cNvPr id="0" name=""/>
        <dsp:cNvSpPr/>
      </dsp:nvSpPr>
      <dsp:spPr>
        <a:xfrm>
          <a:off x="0" y="2411730"/>
          <a:ext cx="5780975" cy="4823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Patient and carer experience</a:t>
          </a:r>
          <a:endParaRPr lang="en-US" sz="1400" kern="1200"/>
        </a:p>
      </dsp:txBody>
      <dsp:txXfrm>
        <a:off x="0" y="2411730"/>
        <a:ext cx="5780975" cy="482346"/>
      </dsp:txXfrm>
    </dsp:sp>
    <dsp:sp modelId="{D9297786-1C57-423B-9938-9C61A4F6657E}">
      <dsp:nvSpPr>
        <dsp:cNvPr id="0" name=""/>
        <dsp:cNvSpPr/>
      </dsp:nvSpPr>
      <dsp:spPr>
        <a:xfrm>
          <a:off x="0" y="2894075"/>
          <a:ext cx="57809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66AE9A7-1DA0-4AC0-8754-727E63C79BE9}">
      <dsp:nvSpPr>
        <dsp:cNvPr id="0" name=""/>
        <dsp:cNvSpPr/>
      </dsp:nvSpPr>
      <dsp:spPr>
        <a:xfrm>
          <a:off x="0" y="2894076"/>
          <a:ext cx="5780975" cy="4823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Risks, equity, and governance</a:t>
          </a:r>
          <a:endParaRPr lang="en-US" sz="1400" kern="1200"/>
        </a:p>
      </dsp:txBody>
      <dsp:txXfrm>
        <a:off x="0" y="2894076"/>
        <a:ext cx="5780975" cy="482346"/>
      </dsp:txXfrm>
    </dsp:sp>
    <dsp:sp modelId="{CA3C4D0D-5214-4C23-85B3-1E3D2527C542}">
      <dsp:nvSpPr>
        <dsp:cNvPr id="0" name=""/>
        <dsp:cNvSpPr/>
      </dsp:nvSpPr>
      <dsp:spPr>
        <a:xfrm>
          <a:off x="0" y="3376421"/>
          <a:ext cx="57809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97D5238-B000-4765-B2B9-7476E5BA9CC4}">
      <dsp:nvSpPr>
        <dsp:cNvPr id="0" name=""/>
        <dsp:cNvSpPr/>
      </dsp:nvSpPr>
      <dsp:spPr>
        <a:xfrm>
          <a:off x="0" y="3376422"/>
          <a:ext cx="5780975" cy="4823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/>
            <a:t>Output:</a:t>
          </a:r>
          <a:r>
            <a:rPr lang="en-US" sz="1400" b="0" i="0" kern="1200" baseline="0"/>
            <a:t> balanced judgement + practical recommendations</a:t>
          </a:r>
          <a:endParaRPr lang="en-US" sz="1400" kern="1200"/>
        </a:p>
      </dsp:txBody>
      <dsp:txXfrm>
        <a:off x="0" y="3376422"/>
        <a:ext cx="5780975" cy="4823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DF7ACC-53E8-4AB5-89F6-E7F1FEDAE1BF}">
      <dsp:nvSpPr>
        <dsp:cNvPr id="0" name=""/>
        <dsp:cNvSpPr/>
      </dsp:nvSpPr>
      <dsp:spPr>
        <a:xfrm>
          <a:off x="0" y="491"/>
          <a:ext cx="6466741" cy="6766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3D26B3-1617-44FB-9A5B-561C7DBC6C43}">
      <dsp:nvSpPr>
        <dsp:cNvPr id="0" name=""/>
        <dsp:cNvSpPr/>
      </dsp:nvSpPr>
      <dsp:spPr>
        <a:xfrm>
          <a:off x="204688" y="152739"/>
          <a:ext cx="372161" cy="3721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9A653E-B9BC-4D0D-8EA2-A5645BA96E39}">
      <dsp:nvSpPr>
        <dsp:cNvPr id="0" name=""/>
        <dsp:cNvSpPr/>
      </dsp:nvSpPr>
      <dsp:spPr>
        <a:xfrm>
          <a:off x="781538" y="491"/>
          <a:ext cx="5685202" cy="676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13" tIns="71613" rIns="71613" bIns="7161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/>
            <a:t>Definition:</a:t>
          </a:r>
          <a:r>
            <a:rPr lang="en-US" sz="1600" b="0" i="0" kern="1200" baseline="0"/>
            <a:t> acute-level care delivered at home with clinical oversight (NHS England, 2024)</a:t>
          </a:r>
          <a:endParaRPr lang="en-US" sz="1600" kern="1200"/>
        </a:p>
      </dsp:txBody>
      <dsp:txXfrm>
        <a:off x="781538" y="491"/>
        <a:ext cx="5685202" cy="676656"/>
      </dsp:txXfrm>
    </dsp:sp>
    <dsp:sp modelId="{4E7CA204-F580-414B-AA5D-9C10758BFB2C}">
      <dsp:nvSpPr>
        <dsp:cNvPr id="0" name=""/>
        <dsp:cNvSpPr/>
      </dsp:nvSpPr>
      <dsp:spPr>
        <a:xfrm>
          <a:off x="0" y="846312"/>
          <a:ext cx="6466741" cy="6766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68E2FC-4578-47EF-82FF-AD37211B43AB}">
      <dsp:nvSpPr>
        <dsp:cNvPr id="0" name=""/>
        <dsp:cNvSpPr/>
      </dsp:nvSpPr>
      <dsp:spPr>
        <a:xfrm>
          <a:off x="204688" y="998560"/>
          <a:ext cx="372161" cy="3721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2553C1-40E6-4172-A1E5-8621594F4E3D}">
      <dsp:nvSpPr>
        <dsp:cNvPr id="0" name=""/>
        <dsp:cNvSpPr/>
      </dsp:nvSpPr>
      <dsp:spPr>
        <a:xfrm>
          <a:off x="781538" y="846312"/>
          <a:ext cx="5685202" cy="676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13" tIns="71613" rIns="71613" bIns="7161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/>
            <a:t>Core elements:</a:t>
          </a:r>
          <a:endParaRPr lang="en-US" sz="1600" kern="1200"/>
        </a:p>
      </dsp:txBody>
      <dsp:txXfrm>
        <a:off x="781538" y="846312"/>
        <a:ext cx="5685202" cy="676656"/>
      </dsp:txXfrm>
    </dsp:sp>
    <dsp:sp modelId="{B49A986D-638B-4FDF-8590-C5F89D151234}">
      <dsp:nvSpPr>
        <dsp:cNvPr id="0" name=""/>
        <dsp:cNvSpPr/>
      </dsp:nvSpPr>
      <dsp:spPr>
        <a:xfrm>
          <a:off x="0" y="1692133"/>
          <a:ext cx="6466741" cy="6766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6FEC42-17EE-469F-A257-A80A9FA94CB8}">
      <dsp:nvSpPr>
        <dsp:cNvPr id="0" name=""/>
        <dsp:cNvSpPr/>
      </dsp:nvSpPr>
      <dsp:spPr>
        <a:xfrm>
          <a:off x="204688" y="1844381"/>
          <a:ext cx="372161" cy="3721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D244FD-CA5B-444E-83B3-7CCC7A8E01B8}">
      <dsp:nvSpPr>
        <dsp:cNvPr id="0" name=""/>
        <dsp:cNvSpPr/>
      </dsp:nvSpPr>
      <dsp:spPr>
        <a:xfrm>
          <a:off x="781538" y="1692133"/>
          <a:ext cx="5685202" cy="676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13" tIns="71613" rIns="71613" bIns="7161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Remote monitoring (vitals + symptoms)</a:t>
          </a:r>
          <a:endParaRPr lang="en-US" sz="1600" kern="1200"/>
        </a:p>
      </dsp:txBody>
      <dsp:txXfrm>
        <a:off x="781538" y="1692133"/>
        <a:ext cx="5685202" cy="676656"/>
      </dsp:txXfrm>
    </dsp:sp>
    <dsp:sp modelId="{EA9E7E4B-73FC-4F41-A2A7-52E083011CD2}">
      <dsp:nvSpPr>
        <dsp:cNvPr id="0" name=""/>
        <dsp:cNvSpPr/>
      </dsp:nvSpPr>
      <dsp:spPr>
        <a:xfrm>
          <a:off x="0" y="2537954"/>
          <a:ext cx="6466741" cy="6766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4B5D2F-6BB9-42B5-8E60-801BBC92640F}">
      <dsp:nvSpPr>
        <dsp:cNvPr id="0" name=""/>
        <dsp:cNvSpPr/>
      </dsp:nvSpPr>
      <dsp:spPr>
        <a:xfrm>
          <a:off x="204688" y="2690202"/>
          <a:ext cx="372161" cy="3721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D23D51-5CFF-46DB-A354-025C739E2F5F}">
      <dsp:nvSpPr>
        <dsp:cNvPr id="0" name=""/>
        <dsp:cNvSpPr/>
      </dsp:nvSpPr>
      <dsp:spPr>
        <a:xfrm>
          <a:off x="781538" y="2537954"/>
          <a:ext cx="5685202" cy="676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13" tIns="71613" rIns="71613" bIns="7161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Planned phone/video clinical review</a:t>
          </a:r>
          <a:endParaRPr lang="en-US" sz="1600" kern="1200"/>
        </a:p>
      </dsp:txBody>
      <dsp:txXfrm>
        <a:off x="781538" y="2537954"/>
        <a:ext cx="5685202" cy="676656"/>
      </dsp:txXfrm>
    </dsp:sp>
    <dsp:sp modelId="{77592524-00CD-4926-B4CC-8487B3A1B5D1}">
      <dsp:nvSpPr>
        <dsp:cNvPr id="0" name=""/>
        <dsp:cNvSpPr/>
      </dsp:nvSpPr>
      <dsp:spPr>
        <a:xfrm>
          <a:off x="0" y="3383775"/>
          <a:ext cx="6466741" cy="6766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1C1352-E589-4E2E-92EA-C19B067C2B9F}">
      <dsp:nvSpPr>
        <dsp:cNvPr id="0" name=""/>
        <dsp:cNvSpPr/>
      </dsp:nvSpPr>
      <dsp:spPr>
        <a:xfrm>
          <a:off x="204688" y="3536023"/>
          <a:ext cx="372161" cy="37216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3D66DC-2FC9-47D6-9187-99C9A89E1A22}">
      <dsp:nvSpPr>
        <dsp:cNvPr id="0" name=""/>
        <dsp:cNvSpPr/>
      </dsp:nvSpPr>
      <dsp:spPr>
        <a:xfrm>
          <a:off x="781538" y="3383775"/>
          <a:ext cx="5685202" cy="676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13" tIns="71613" rIns="71613" bIns="7161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Home visits when needed</a:t>
          </a:r>
          <a:endParaRPr lang="en-US" sz="1600" kern="1200"/>
        </a:p>
      </dsp:txBody>
      <dsp:txXfrm>
        <a:off x="781538" y="3383775"/>
        <a:ext cx="5685202" cy="676656"/>
      </dsp:txXfrm>
    </dsp:sp>
    <dsp:sp modelId="{5C783C78-20EE-424C-98BA-96796E82FD90}">
      <dsp:nvSpPr>
        <dsp:cNvPr id="0" name=""/>
        <dsp:cNvSpPr/>
      </dsp:nvSpPr>
      <dsp:spPr>
        <a:xfrm>
          <a:off x="0" y="4229596"/>
          <a:ext cx="6466741" cy="6766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F35130-3C37-4AA3-AE8E-717688670153}">
      <dsp:nvSpPr>
        <dsp:cNvPr id="0" name=""/>
        <dsp:cNvSpPr/>
      </dsp:nvSpPr>
      <dsp:spPr>
        <a:xfrm>
          <a:off x="204688" y="4381844"/>
          <a:ext cx="372161" cy="37216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EE2A43-429E-49B1-83D4-8AF4B92B1B6C}">
      <dsp:nvSpPr>
        <dsp:cNvPr id="0" name=""/>
        <dsp:cNvSpPr/>
      </dsp:nvSpPr>
      <dsp:spPr>
        <a:xfrm>
          <a:off x="781538" y="4229596"/>
          <a:ext cx="5685202" cy="676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13" tIns="71613" rIns="71613" bIns="7161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Escalation routes to urgent review or hospital</a:t>
          </a:r>
          <a:endParaRPr lang="en-US" sz="1600" kern="1200"/>
        </a:p>
      </dsp:txBody>
      <dsp:txXfrm>
        <a:off x="781538" y="4229596"/>
        <a:ext cx="5685202" cy="676656"/>
      </dsp:txXfrm>
    </dsp:sp>
    <dsp:sp modelId="{4AE547B4-0AE6-42D4-9469-AC2178C98FDA}">
      <dsp:nvSpPr>
        <dsp:cNvPr id="0" name=""/>
        <dsp:cNvSpPr/>
      </dsp:nvSpPr>
      <dsp:spPr>
        <a:xfrm>
          <a:off x="0" y="5075417"/>
          <a:ext cx="6466741" cy="6766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3B7CF4-00CD-4098-AE4C-3A23274D0472}">
      <dsp:nvSpPr>
        <dsp:cNvPr id="0" name=""/>
        <dsp:cNvSpPr/>
      </dsp:nvSpPr>
      <dsp:spPr>
        <a:xfrm>
          <a:off x="204688" y="5227665"/>
          <a:ext cx="372161" cy="37216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D1D3D1-D736-4CD7-91BD-8212D7FF68A9}">
      <dsp:nvSpPr>
        <dsp:cNvPr id="0" name=""/>
        <dsp:cNvSpPr/>
      </dsp:nvSpPr>
      <dsp:spPr>
        <a:xfrm>
          <a:off x="781538" y="5075417"/>
          <a:ext cx="5685202" cy="676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13" tIns="71613" rIns="71613" bIns="7161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/>
            <a:t>Not only video calls:</a:t>
          </a:r>
          <a:r>
            <a:rPr lang="en-US" sz="1600" b="0" i="0" kern="1200" baseline="0"/>
            <a:t> it is a designed service model with governance (NHS England, 2024)</a:t>
          </a:r>
          <a:endParaRPr lang="en-US" sz="1600" kern="1200"/>
        </a:p>
      </dsp:txBody>
      <dsp:txXfrm>
        <a:off x="781538" y="5075417"/>
        <a:ext cx="5685202" cy="6766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92D776-B580-41E7-B993-C9A2A366CC3F}">
      <dsp:nvSpPr>
        <dsp:cNvPr id="0" name=""/>
        <dsp:cNvSpPr/>
      </dsp:nvSpPr>
      <dsp:spPr>
        <a:xfrm>
          <a:off x="0" y="598"/>
          <a:ext cx="10652760" cy="139999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D2F1B7-C9D3-4F03-B888-B72286D9BE84}">
      <dsp:nvSpPr>
        <dsp:cNvPr id="0" name=""/>
        <dsp:cNvSpPr/>
      </dsp:nvSpPr>
      <dsp:spPr>
        <a:xfrm>
          <a:off x="423498" y="315597"/>
          <a:ext cx="769998" cy="7699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6BB84C-CD66-4B00-8EAF-015C221A866E}">
      <dsp:nvSpPr>
        <dsp:cNvPr id="0" name=""/>
        <dsp:cNvSpPr/>
      </dsp:nvSpPr>
      <dsp:spPr>
        <a:xfrm>
          <a:off x="1616995" y="598"/>
          <a:ext cx="9035764" cy="1399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166" tIns="148166" rIns="148166" bIns="14816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i="0" kern="1200" baseline="0"/>
            <a:t>Policy-driven scale-up:</a:t>
          </a:r>
          <a:r>
            <a:rPr lang="en-US" sz="2500" b="0" i="0" kern="1200" baseline="0"/>
            <a:t> national ambition for </a:t>
          </a:r>
          <a:r>
            <a:rPr lang="en-US" sz="2500" b="1" i="0" kern="1200" baseline="0"/>
            <a:t>40–50 virtual beds per 100,000</a:t>
          </a:r>
          <a:r>
            <a:rPr lang="en-US" sz="2500" b="0" i="0" kern="1200" baseline="0"/>
            <a:t> population (NHS England, 2022)</a:t>
          </a:r>
          <a:endParaRPr lang="en-US" sz="2500" kern="1200"/>
        </a:p>
      </dsp:txBody>
      <dsp:txXfrm>
        <a:off x="1616995" y="598"/>
        <a:ext cx="9035764" cy="1399996"/>
      </dsp:txXfrm>
    </dsp:sp>
    <dsp:sp modelId="{1A3CFE64-DE4A-4211-985F-91EB1E5AB59A}">
      <dsp:nvSpPr>
        <dsp:cNvPr id="0" name=""/>
        <dsp:cNvSpPr/>
      </dsp:nvSpPr>
      <dsp:spPr>
        <a:xfrm>
          <a:off x="0" y="1750593"/>
          <a:ext cx="10652760" cy="139999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0A4117-B376-4799-8AB0-02A59016EA30}">
      <dsp:nvSpPr>
        <dsp:cNvPr id="0" name=""/>
        <dsp:cNvSpPr/>
      </dsp:nvSpPr>
      <dsp:spPr>
        <a:xfrm>
          <a:off x="423498" y="2065592"/>
          <a:ext cx="769998" cy="7699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FA9F7C-2C7C-407C-963B-67C61D823201}">
      <dsp:nvSpPr>
        <dsp:cNvPr id="0" name=""/>
        <dsp:cNvSpPr/>
      </dsp:nvSpPr>
      <dsp:spPr>
        <a:xfrm>
          <a:off x="1616995" y="1750593"/>
          <a:ext cx="9035764" cy="1399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166" tIns="148166" rIns="148166" bIns="14816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i="0" kern="1200" baseline="0"/>
            <a:t>Capacity logic:</a:t>
          </a:r>
          <a:r>
            <a:rPr lang="en-US" sz="2500" b="0" i="0" kern="1200" baseline="0"/>
            <a:t> reduce avoidable admissions + support early discharge (NHS England, 2024)</a:t>
          </a:r>
          <a:endParaRPr lang="en-US" sz="2500" kern="1200"/>
        </a:p>
      </dsp:txBody>
      <dsp:txXfrm>
        <a:off x="1616995" y="1750593"/>
        <a:ext cx="9035764" cy="1399996"/>
      </dsp:txXfrm>
    </dsp:sp>
    <dsp:sp modelId="{78358DDA-FFF5-474A-ABF6-D183CD8291DC}">
      <dsp:nvSpPr>
        <dsp:cNvPr id="0" name=""/>
        <dsp:cNvSpPr/>
      </dsp:nvSpPr>
      <dsp:spPr>
        <a:xfrm>
          <a:off x="0" y="3500589"/>
          <a:ext cx="10652760" cy="139999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EAE725-2E7D-4D2B-BFC4-FFD1DA7313BB}">
      <dsp:nvSpPr>
        <dsp:cNvPr id="0" name=""/>
        <dsp:cNvSpPr/>
      </dsp:nvSpPr>
      <dsp:spPr>
        <a:xfrm>
          <a:off x="423498" y="3815588"/>
          <a:ext cx="769998" cy="7699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049740-3AA7-4D4A-8090-1474A0638A72}">
      <dsp:nvSpPr>
        <dsp:cNvPr id="0" name=""/>
        <dsp:cNvSpPr/>
      </dsp:nvSpPr>
      <dsp:spPr>
        <a:xfrm>
          <a:off x="1616995" y="3500589"/>
          <a:ext cx="9035764" cy="1399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166" tIns="148166" rIns="148166" bIns="14816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i="0" kern="1200" baseline="0"/>
            <a:t>Reality check:</a:t>
          </a:r>
          <a:r>
            <a:rPr lang="en-US" sz="2500" b="0" i="0" kern="1200" baseline="0"/>
            <a:t> benefits depend on correct selection and staffing, not only devices (Nuffield Trust, 2023)</a:t>
          </a:r>
          <a:endParaRPr lang="en-US" sz="2500" kern="1200"/>
        </a:p>
      </dsp:txBody>
      <dsp:txXfrm>
        <a:off x="1616995" y="3500589"/>
        <a:ext cx="9035764" cy="13999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A65086-3E59-42C3-AA20-D4ABA612BA73}">
      <dsp:nvSpPr>
        <dsp:cNvPr id="0" name=""/>
        <dsp:cNvSpPr/>
      </dsp:nvSpPr>
      <dsp:spPr>
        <a:xfrm>
          <a:off x="0" y="489"/>
          <a:ext cx="7159752" cy="67331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4E4EB6-3A4C-4AA9-9A89-5F0AD59887AA}">
      <dsp:nvSpPr>
        <dsp:cNvPr id="0" name=""/>
        <dsp:cNvSpPr/>
      </dsp:nvSpPr>
      <dsp:spPr>
        <a:xfrm>
          <a:off x="203677" y="151984"/>
          <a:ext cx="370322" cy="3703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49943-1FE5-4994-8632-225BF37B42BA}">
      <dsp:nvSpPr>
        <dsp:cNvPr id="0" name=""/>
        <dsp:cNvSpPr/>
      </dsp:nvSpPr>
      <dsp:spPr>
        <a:xfrm>
          <a:off x="777677" y="489"/>
          <a:ext cx="6382074" cy="6733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259" tIns="71259" rIns="71259" bIns="7125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Implemented via </a:t>
          </a:r>
          <a:r>
            <a:rPr lang="en-US" sz="1600" b="1" i="0" kern="1200" baseline="0"/>
            <a:t>ICBs and providers</a:t>
          </a:r>
          <a:r>
            <a:rPr lang="en-US" sz="1600" b="0" i="0" kern="1200" baseline="0"/>
            <a:t>, building pathways like frailty, respiratory, heart failure (NHS England, 2024)</a:t>
          </a:r>
          <a:endParaRPr lang="en-US" sz="1600" kern="1200"/>
        </a:p>
      </dsp:txBody>
      <dsp:txXfrm>
        <a:off x="777677" y="489"/>
        <a:ext cx="6382074" cy="673313"/>
      </dsp:txXfrm>
    </dsp:sp>
    <dsp:sp modelId="{46CB917B-F942-45DC-BFF5-D258997416C8}">
      <dsp:nvSpPr>
        <dsp:cNvPr id="0" name=""/>
        <dsp:cNvSpPr/>
      </dsp:nvSpPr>
      <dsp:spPr>
        <a:xfrm>
          <a:off x="0" y="842131"/>
          <a:ext cx="7159752" cy="67331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74AE1A-E8C1-4AE9-A31B-1A6B801246C8}">
      <dsp:nvSpPr>
        <dsp:cNvPr id="0" name=""/>
        <dsp:cNvSpPr/>
      </dsp:nvSpPr>
      <dsp:spPr>
        <a:xfrm>
          <a:off x="203677" y="993626"/>
          <a:ext cx="370322" cy="3703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9A7C91-77BA-4778-83A7-78567269CEC9}">
      <dsp:nvSpPr>
        <dsp:cNvPr id="0" name=""/>
        <dsp:cNvSpPr/>
      </dsp:nvSpPr>
      <dsp:spPr>
        <a:xfrm>
          <a:off x="777677" y="842131"/>
          <a:ext cx="6382074" cy="6733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259" tIns="71259" rIns="71259" bIns="7125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Operational framework sets expectations for:</a:t>
          </a:r>
          <a:endParaRPr lang="en-US" sz="1600" kern="1200"/>
        </a:p>
      </dsp:txBody>
      <dsp:txXfrm>
        <a:off x="777677" y="842131"/>
        <a:ext cx="6382074" cy="673313"/>
      </dsp:txXfrm>
    </dsp:sp>
    <dsp:sp modelId="{678140EA-5C21-46B0-A9AD-96271A923472}">
      <dsp:nvSpPr>
        <dsp:cNvPr id="0" name=""/>
        <dsp:cNvSpPr/>
      </dsp:nvSpPr>
      <dsp:spPr>
        <a:xfrm>
          <a:off x="0" y="1683773"/>
          <a:ext cx="7159752" cy="67331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E7FF27-DBD0-4A3B-ACB4-28199000B867}">
      <dsp:nvSpPr>
        <dsp:cNvPr id="0" name=""/>
        <dsp:cNvSpPr/>
      </dsp:nvSpPr>
      <dsp:spPr>
        <a:xfrm>
          <a:off x="203677" y="1835268"/>
          <a:ext cx="370322" cy="37032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D141F2-4F12-4D5F-AA8A-CD2BF31CBB0D}">
      <dsp:nvSpPr>
        <dsp:cNvPr id="0" name=""/>
        <dsp:cNvSpPr/>
      </dsp:nvSpPr>
      <dsp:spPr>
        <a:xfrm>
          <a:off x="777677" y="1683773"/>
          <a:ext cx="6382074" cy="6733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259" tIns="71259" rIns="71259" bIns="7125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Eligibility and risk assessment</a:t>
          </a:r>
          <a:endParaRPr lang="en-US" sz="1600" kern="1200"/>
        </a:p>
      </dsp:txBody>
      <dsp:txXfrm>
        <a:off x="777677" y="1683773"/>
        <a:ext cx="6382074" cy="673313"/>
      </dsp:txXfrm>
    </dsp:sp>
    <dsp:sp modelId="{004ABDA5-1EC3-4544-8805-8D8F15971A7E}">
      <dsp:nvSpPr>
        <dsp:cNvPr id="0" name=""/>
        <dsp:cNvSpPr/>
      </dsp:nvSpPr>
      <dsp:spPr>
        <a:xfrm>
          <a:off x="0" y="2525415"/>
          <a:ext cx="7159752" cy="67331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2ED8B6-675D-4F51-B3BB-FB2B6B9DE694}">
      <dsp:nvSpPr>
        <dsp:cNvPr id="0" name=""/>
        <dsp:cNvSpPr/>
      </dsp:nvSpPr>
      <dsp:spPr>
        <a:xfrm>
          <a:off x="203677" y="2676910"/>
          <a:ext cx="370322" cy="37032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A2B7B0-C91A-477E-8E44-14D8700DE5C5}">
      <dsp:nvSpPr>
        <dsp:cNvPr id="0" name=""/>
        <dsp:cNvSpPr/>
      </dsp:nvSpPr>
      <dsp:spPr>
        <a:xfrm>
          <a:off x="777677" y="2525415"/>
          <a:ext cx="6382074" cy="6733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259" tIns="71259" rIns="71259" bIns="7125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Monitoring frequency</a:t>
          </a:r>
          <a:endParaRPr lang="en-US" sz="1600" kern="1200"/>
        </a:p>
      </dsp:txBody>
      <dsp:txXfrm>
        <a:off x="777677" y="2525415"/>
        <a:ext cx="6382074" cy="673313"/>
      </dsp:txXfrm>
    </dsp:sp>
    <dsp:sp modelId="{1D6F07A9-02CB-44AA-9EE0-4A706E688EEE}">
      <dsp:nvSpPr>
        <dsp:cNvPr id="0" name=""/>
        <dsp:cNvSpPr/>
      </dsp:nvSpPr>
      <dsp:spPr>
        <a:xfrm>
          <a:off x="0" y="3367057"/>
          <a:ext cx="7159752" cy="67331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9C56AB-33F8-49DB-AC5F-D5B381CE5E32}">
      <dsp:nvSpPr>
        <dsp:cNvPr id="0" name=""/>
        <dsp:cNvSpPr/>
      </dsp:nvSpPr>
      <dsp:spPr>
        <a:xfrm>
          <a:off x="203677" y="3518552"/>
          <a:ext cx="370322" cy="37032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C3071F-5C5B-45DC-961E-95A74B9AC572}">
      <dsp:nvSpPr>
        <dsp:cNvPr id="0" name=""/>
        <dsp:cNvSpPr/>
      </dsp:nvSpPr>
      <dsp:spPr>
        <a:xfrm>
          <a:off x="777677" y="3367057"/>
          <a:ext cx="6382074" cy="6733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259" tIns="71259" rIns="71259" bIns="7125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Clinical responsibility and escalation</a:t>
          </a:r>
          <a:endParaRPr lang="en-US" sz="1600" kern="1200"/>
        </a:p>
      </dsp:txBody>
      <dsp:txXfrm>
        <a:off x="777677" y="3367057"/>
        <a:ext cx="6382074" cy="673313"/>
      </dsp:txXfrm>
    </dsp:sp>
    <dsp:sp modelId="{26630DEA-01F0-47F3-B4D5-8842D173D926}">
      <dsp:nvSpPr>
        <dsp:cNvPr id="0" name=""/>
        <dsp:cNvSpPr/>
      </dsp:nvSpPr>
      <dsp:spPr>
        <a:xfrm>
          <a:off x="0" y="4208699"/>
          <a:ext cx="7159752" cy="67331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1F607C-1A4A-4E35-99B7-F85FBE246F2D}">
      <dsp:nvSpPr>
        <dsp:cNvPr id="0" name=""/>
        <dsp:cNvSpPr/>
      </dsp:nvSpPr>
      <dsp:spPr>
        <a:xfrm>
          <a:off x="203677" y="4360194"/>
          <a:ext cx="370322" cy="37032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7368D8-4EEE-42AE-8D58-EFC50C58B6BB}">
      <dsp:nvSpPr>
        <dsp:cNvPr id="0" name=""/>
        <dsp:cNvSpPr/>
      </dsp:nvSpPr>
      <dsp:spPr>
        <a:xfrm>
          <a:off x="777677" y="4208699"/>
          <a:ext cx="6382074" cy="6733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259" tIns="71259" rIns="71259" bIns="7125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Safety governance (NHS England, 2024)</a:t>
          </a:r>
          <a:endParaRPr lang="en-US" sz="1600" kern="1200"/>
        </a:p>
      </dsp:txBody>
      <dsp:txXfrm>
        <a:off x="777677" y="4208699"/>
        <a:ext cx="6382074" cy="673313"/>
      </dsp:txXfrm>
    </dsp:sp>
    <dsp:sp modelId="{A7D9D89A-828B-4F92-88B9-F4CE7F8EB261}">
      <dsp:nvSpPr>
        <dsp:cNvPr id="0" name=""/>
        <dsp:cNvSpPr/>
      </dsp:nvSpPr>
      <dsp:spPr>
        <a:xfrm>
          <a:off x="0" y="5050341"/>
          <a:ext cx="7159752" cy="67331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CF4137-A7EC-4A89-BB3A-5287E977C7A7}">
      <dsp:nvSpPr>
        <dsp:cNvPr id="0" name=""/>
        <dsp:cNvSpPr/>
      </dsp:nvSpPr>
      <dsp:spPr>
        <a:xfrm>
          <a:off x="203677" y="5201836"/>
          <a:ext cx="370322" cy="37032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438300-BF87-41B7-82FB-D621A25D7974}">
      <dsp:nvSpPr>
        <dsp:cNvPr id="0" name=""/>
        <dsp:cNvSpPr/>
      </dsp:nvSpPr>
      <dsp:spPr>
        <a:xfrm>
          <a:off x="777677" y="5050341"/>
          <a:ext cx="6382074" cy="6733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259" tIns="71259" rIns="71259" bIns="7125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Variation remains across regions (Health Foundation, 2024)</a:t>
          </a:r>
          <a:endParaRPr lang="en-US" sz="1600" kern="1200"/>
        </a:p>
      </dsp:txBody>
      <dsp:txXfrm>
        <a:off x="777677" y="5050341"/>
        <a:ext cx="6382074" cy="67331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3E3DF9-853F-4013-80F0-5B1B09560F60}">
      <dsp:nvSpPr>
        <dsp:cNvPr id="0" name=""/>
        <dsp:cNvSpPr/>
      </dsp:nvSpPr>
      <dsp:spPr>
        <a:xfrm>
          <a:off x="0" y="1851"/>
          <a:ext cx="7159752" cy="78902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ABE9CE-21A0-4BC1-BBA7-205D84CFB91A}">
      <dsp:nvSpPr>
        <dsp:cNvPr id="0" name=""/>
        <dsp:cNvSpPr/>
      </dsp:nvSpPr>
      <dsp:spPr>
        <a:xfrm>
          <a:off x="238680" y="179382"/>
          <a:ext cx="433964" cy="43396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4F5B52-63BF-404C-A72B-4682611AD195}">
      <dsp:nvSpPr>
        <dsp:cNvPr id="0" name=""/>
        <dsp:cNvSpPr/>
      </dsp:nvSpPr>
      <dsp:spPr>
        <a:xfrm>
          <a:off x="911325" y="1851"/>
          <a:ext cx="6248426" cy="789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505" tIns="83505" rIns="83505" bIns="8350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Virtual wards </a:t>
          </a:r>
          <a:r>
            <a:rPr lang="en-US" sz="1900" b="1" i="0" kern="1200" baseline="0"/>
            <a:t>shift labour</a:t>
          </a:r>
          <a:r>
            <a:rPr lang="en-US" sz="1900" b="0" i="0" kern="1200" baseline="0"/>
            <a:t> rather than remove it (NHS Confederation, 2023)</a:t>
          </a:r>
          <a:endParaRPr lang="en-US" sz="1900" kern="1200"/>
        </a:p>
      </dsp:txBody>
      <dsp:txXfrm>
        <a:off x="911325" y="1851"/>
        <a:ext cx="6248426" cy="789026"/>
      </dsp:txXfrm>
    </dsp:sp>
    <dsp:sp modelId="{60825C00-30F7-4856-AF37-02D35547611C}">
      <dsp:nvSpPr>
        <dsp:cNvPr id="0" name=""/>
        <dsp:cNvSpPr/>
      </dsp:nvSpPr>
      <dsp:spPr>
        <a:xfrm>
          <a:off x="0" y="988134"/>
          <a:ext cx="7159752" cy="78902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A3D458-CF0B-4384-B29F-6C81FD72A200}">
      <dsp:nvSpPr>
        <dsp:cNvPr id="0" name=""/>
        <dsp:cNvSpPr/>
      </dsp:nvSpPr>
      <dsp:spPr>
        <a:xfrm>
          <a:off x="238680" y="1165665"/>
          <a:ext cx="433964" cy="43396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8B6F03-0E61-4C57-AC8B-67CF8179DFE7}">
      <dsp:nvSpPr>
        <dsp:cNvPr id="0" name=""/>
        <dsp:cNvSpPr/>
      </dsp:nvSpPr>
      <dsp:spPr>
        <a:xfrm>
          <a:off x="911325" y="988134"/>
          <a:ext cx="6248426" cy="789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505" tIns="83505" rIns="83505" bIns="8350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New or expanded roles:</a:t>
          </a:r>
          <a:endParaRPr lang="en-US" sz="1900" kern="1200"/>
        </a:p>
      </dsp:txBody>
      <dsp:txXfrm>
        <a:off x="911325" y="988134"/>
        <a:ext cx="6248426" cy="789026"/>
      </dsp:txXfrm>
    </dsp:sp>
    <dsp:sp modelId="{F15D12DA-0027-4E81-A0AC-D4E81780BADC}">
      <dsp:nvSpPr>
        <dsp:cNvPr id="0" name=""/>
        <dsp:cNvSpPr/>
      </dsp:nvSpPr>
      <dsp:spPr>
        <a:xfrm>
          <a:off x="0" y="1974417"/>
          <a:ext cx="7159752" cy="78902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861141-E144-4D8A-B0E9-9F13268FC1C6}">
      <dsp:nvSpPr>
        <dsp:cNvPr id="0" name=""/>
        <dsp:cNvSpPr/>
      </dsp:nvSpPr>
      <dsp:spPr>
        <a:xfrm>
          <a:off x="238680" y="2151948"/>
          <a:ext cx="433964" cy="43396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F43FA4-45A5-4028-9D8E-7123E12BE0DE}">
      <dsp:nvSpPr>
        <dsp:cNvPr id="0" name=""/>
        <dsp:cNvSpPr/>
      </dsp:nvSpPr>
      <dsp:spPr>
        <a:xfrm>
          <a:off x="911325" y="1974417"/>
          <a:ext cx="6248426" cy="789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505" tIns="83505" rIns="83505" bIns="8350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Virtual ward coordinators, remote monitoring support</a:t>
          </a:r>
          <a:endParaRPr lang="en-US" sz="1900" kern="1200"/>
        </a:p>
      </dsp:txBody>
      <dsp:txXfrm>
        <a:off x="911325" y="1974417"/>
        <a:ext cx="6248426" cy="789026"/>
      </dsp:txXfrm>
    </dsp:sp>
    <dsp:sp modelId="{C0D7EE29-9F9C-46A3-8403-88EC6E808343}">
      <dsp:nvSpPr>
        <dsp:cNvPr id="0" name=""/>
        <dsp:cNvSpPr/>
      </dsp:nvSpPr>
      <dsp:spPr>
        <a:xfrm>
          <a:off x="0" y="2960700"/>
          <a:ext cx="7159752" cy="78902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E9F15E-2E81-44E6-BB4E-95ED50A56FB6}">
      <dsp:nvSpPr>
        <dsp:cNvPr id="0" name=""/>
        <dsp:cNvSpPr/>
      </dsp:nvSpPr>
      <dsp:spPr>
        <a:xfrm>
          <a:off x="238680" y="3138231"/>
          <a:ext cx="433964" cy="43396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1C0BE7-E6D6-4444-8312-ED4252D85C4F}">
      <dsp:nvSpPr>
        <dsp:cNvPr id="0" name=""/>
        <dsp:cNvSpPr/>
      </dsp:nvSpPr>
      <dsp:spPr>
        <a:xfrm>
          <a:off x="911325" y="2960700"/>
          <a:ext cx="6248426" cy="789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505" tIns="83505" rIns="83505" bIns="8350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Clinicians triaging data streams</a:t>
          </a:r>
          <a:endParaRPr lang="en-US" sz="1900" kern="1200"/>
        </a:p>
      </dsp:txBody>
      <dsp:txXfrm>
        <a:off x="911325" y="2960700"/>
        <a:ext cx="6248426" cy="789026"/>
      </dsp:txXfrm>
    </dsp:sp>
    <dsp:sp modelId="{DCE327F8-8433-4EB8-9EFA-CB9DE6E67D0E}">
      <dsp:nvSpPr>
        <dsp:cNvPr id="0" name=""/>
        <dsp:cNvSpPr/>
      </dsp:nvSpPr>
      <dsp:spPr>
        <a:xfrm>
          <a:off x="0" y="3946983"/>
          <a:ext cx="7159752" cy="78902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BD9F8F-CE98-4788-9DFF-667D04503DC3}">
      <dsp:nvSpPr>
        <dsp:cNvPr id="0" name=""/>
        <dsp:cNvSpPr/>
      </dsp:nvSpPr>
      <dsp:spPr>
        <a:xfrm>
          <a:off x="238680" y="4124514"/>
          <a:ext cx="433964" cy="43396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CB8D8E-FC51-4BCF-9695-CF97C680AA44}">
      <dsp:nvSpPr>
        <dsp:cNvPr id="0" name=""/>
        <dsp:cNvSpPr/>
      </dsp:nvSpPr>
      <dsp:spPr>
        <a:xfrm>
          <a:off x="911325" y="3946983"/>
          <a:ext cx="6248426" cy="789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505" tIns="83505" rIns="83505" bIns="8350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Skill demands change: remote judgement, managing uncertainty (Nuffield Trust, 2023)</a:t>
          </a:r>
          <a:endParaRPr lang="en-US" sz="1900" kern="1200"/>
        </a:p>
      </dsp:txBody>
      <dsp:txXfrm>
        <a:off x="911325" y="3946983"/>
        <a:ext cx="6248426" cy="789026"/>
      </dsp:txXfrm>
    </dsp:sp>
    <dsp:sp modelId="{B6187DD5-B6F7-440F-8A1B-F2EE75180F7B}">
      <dsp:nvSpPr>
        <dsp:cNvPr id="0" name=""/>
        <dsp:cNvSpPr/>
      </dsp:nvSpPr>
      <dsp:spPr>
        <a:xfrm>
          <a:off x="0" y="4933266"/>
          <a:ext cx="7159752" cy="78902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49B262-F2EC-433B-9B8C-36DF35E7078E}">
      <dsp:nvSpPr>
        <dsp:cNvPr id="0" name=""/>
        <dsp:cNvSpPr/>
      </dsp:nvSpPr>
      <dsp:spPr>
        <a:xfrm>
          <a:off x="238680" y="5110796"/>
          <a:ext cx="433964" cy="43396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7FD585-70E8-4865-BD44-CD2C6E882165}">
      <dsp:nvSpPr>
        <dsp:cNvPr id="0" name=""/>
        <dsp:cNvSpPr/>
      </dsp:nvSpPr>
      <dsp:spPr>
        <a:xfrm>
          <a:off x="911325" y="4933266"/>
          <a:ext cx="6248426" cy="789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505" tIns="83505" rIns="83505" bIns="8350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Staffing gaps are a stated risk in practice (O’Dowd, 2023)</a:t>
          </a:r>
          <a:endParaRPr lang="en-US" sz="1900" kern="1200"/>
        </a:p>
      </dsp:txBody>
      <dsp:txXfrm>
        <a:off x="911325" y="4933266"/>
        <a:ext cx="6248426" cy="78902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AE2D97-2092-4033-983C-E9D10D76DE18}">
      <dsp:nvSpPr>
        <dsp:cNvPr id="0" name=""/>
        <dsp:cNvSpPr/>
      </dsp:nvSpPr>
      <dsp:spPr>
        <a:xfrm>
          <a:off x="0" y="4305568"/>
          <a:ext cx="5968097" cy="141318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Retrospective study shows potential shorter hospital stay before transfer, but selection bias is likely (Jalilian et al., 2024)</a:t>
          </a:r>
          <a:endParaRPr lang="en-US" sz="2200" kern="1200"/>
        </a:p>
      </dsp:txBody>
      <dsp:txXfrm>
        <a:off x="0" y="4305568"/>
        <a:ext cx="5968097" cy="1413183"/>
      </dsp:txXfrm>
    </dsp:sp>
    <dsp:sp modelId="{D2A99D64-3674-4A3F-AF15-0FF3A048D025}">
      <dsp:nvSpPr>
        <dsp:cNvPr id="0" name=""/>
        <dsp:cNvSpPr/>
      </dsp:nvSpPr>
      <dsp:spPr>
        <a:xfrm rot="10800000">
          <a:off x="0" y="2153289"/>
          <a:ext cx="5968097" cy="2173476"/>
        </a:xfrm>
        <a:prstGeom prst="upArrowCallou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If home visits are frequent, cost and workload may rise, so “cheaper care” is not automatic (Nuffield Trust, 2023)</a:t>
          </a:r>
          <a:endParaRPr lang="en-US" sz="2200" kern="1200"/>
        </a:p>
      </dsp:txBody>
      <dsp:txXfrm rot="10800000">
        <a:off x="0" y="2153289"/>
        <a:ext cx="5968097" cy="1412260"/>
      </dsp:txXfrm>
    </dsp:sp>
    <dsp:sp modelId="{8E163320-741A-4A94-9E72-CC4EAF79300E}">
      <dsp:nvSpPr>
        <dsp:cNvPr id="0" name=""/>
        <dsp:cNvSpPr/>
      </dsp:nvSpPr>
      <dsp:spPr>
        <a:xfrm rot="10800000">
          <a:off x="0" y="1011"/>
          <a:ext cx="5968097" cy="2173476"/>
        </a:xfrm>
        <a:prstGeom prst="upArrowCallou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Ward routines become: remote rounds + proactive monitoring + rapid escalation (NHS England, 2024)</a:t>
          </a:r>
          <a:endParaRPr lang="en-US" sz="2200" kern="1200"/>
        </a:p>
      </dsp:txBody>
      <dsp:txXfrm rot="10800000">
        <a:off x="0" y="1011"/>
        <a:ext cx="5968097" cy="141226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8F964B-F6F7-4882-9B1A-3D8B45D69944}">
      <dsp:nvSpPr>
        <dsp:cNvPr id="0" name=""/>
        <dsp:cNvSpPr/>
      </dsp:nvSpPr>
      <dsp:spPr>
        <a:xfrm>
          <a:off x="0" y="2794"/>
          <a:ext cx="715975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2E8F8F-7530-405A-82BE-C967AA308E12}">
      <dsp:nvSpPr>
        <dsp:cNvPr id="0" name=""/>
        <dsp:cNvSpPr/>
      </dsp:nvSpPr>
      <dsp:spPr>
        <a:xfrm>
          <a:off x="0" y="2794"/>
          <a:ext cx="7159752" cy="1906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Risk: services drift toward “digitally confident” patients</a:t>
          </a:r>
          <a:endParaRPr lang="en-US" sz="3200" kern="1200"/>
        </a:p>
      </dsp:txBody>
      <dsp:txXfrm>
        <a:off x="0" y="2794"/>
        <a:ext cx="7159752" cy="1906184"/>
      </dsp:txXfrm>
    </dsp:sp>
    <dsp:sp modelId="{B8C10E1E-3540-4BB6-BD77-23B42D7FF10F}">
      <dsp:nvSpPr>
        <dsp:cNvPr id="0" name=""/>
        <dsp:cNvSpPr/>
      </dsp:nvSpPr>
      <dsp:spPr>
        <a:xfrm>
          <a:off x="0" y="1908979"/>
          <a:ext cx="715975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A262AE-2D22-42E3-B85E-3C2B0B4F7B23}">
      <dsp:nvSpPr>
        <dsp:cNvPr id="0" name=""/>
        <dsp:cNvSpPr/>
      </dsp:nvSpPr>
      <dsp:spPr>
        <a:xfrm>
          <a:off x="0" y="1908979"/>
          <a:ext cx="7159752" cy="1906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NHS framework says inclusive design needs </a:t>
          </a:r>
          <a:r>
            <a:rPr lang="en-US" sz="3200" b="1" i="0" kern="1200" baseline="0"/>
            <a:t>non-digital options</a:t>
          </a:r>
          <a:r>
            <a:rPr lang="en-US" sz="3200" b="0" i="0" kern="1200" baseline="0"/>
            <a:t> and support (NHS England, 2023)</a:t>
          </a:r>
          <a:endParaRPr lang="en-US" sz="3200" kern="1200"/>
        </a:p>
      </dsp:txBody>
      <dsp:txXfrm>
        <a:off x="0" y="1908979"/>
        <a:ext cx="7159752" cy="1906184"/>
      </dsp:txXfrm>
    </dsp:sp>
    <dsp:sp modelId="{2BA3955D-0C34-4BEB-82FB-ADFAF77651A2}">
      <dsp:nvSpPr>
        <dsp:cNvPr id="0" name=""/>
        <dsp:cNvSpPr/>
      </dsp:nvSpPr>
      <dsp:spPr>
        <a:xfrm>
          <a:off x="0" y="3815164"/>
          <a:ext cx="715975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FA692A-818F-4D8E-A540-239B9BAB43DE}">
      <dsp:nvSpPr>
        <dsp:cNvPr id="0" name=""/>
        <dsp:cNvSpPr/>
      </dsp:nvSpPr>
      <dsp:spPr>
        <a:xfrm>
          <a:off x="0" y="3815164"/>
          <a:ext cx="7159752" cy="1906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 dirty="0"/>
            <a:t>Inequality can appear through device access, data plans, language barriers (NHS England, 2023)</a:t>
          </a:r>
          <a:endParaRPr lang="en-US" sz="3200" kern="1200" dirty="0"/>
        </a:p>
      </dsp:txBody>
      <dsp:txXfrm>
        <a:off x="0" y="3815164"/>
        <a:ext cx="7159752" cy="190618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ADE62D-AEC7-41C3-8D67-AB0B17F3E753}">
      <dsp:nvSpPr>
        <dsp:cNvPr id="0" name=""/>
        <dsp:cNvSpPr/>
      </dsp:nvSpPr>
      <dsp:spPr>
        <a:xfrm>
          <a:off x="0" y="598"/>
          <a:ext cx="10652760" cy="139999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2E29F7-8B85-4A05-801B-42DDAD8EB43D}">
      <dsp:nvSpPr>
        <dsp:cNvPr id="0" name=""/>
        <dsp:cNvSpPr/>
      </dsp:nvSpPr>
      <dsp:spPr>
        <a:xfrm>
          <a:off x="423498" y="315597"/>
          <a:ext cx="769998" cy="7699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90F1EE-DE0C-4982-9A55-59209066C394}">
      <dsp:nvSpPr>
        <dsp:cNvPr id="0" name=""/>
        <dsp:cNvSpPr/>
      </dsp:nvSpPr>
      <dsp:spPr>
        <a:xfrm>
          <a:off x="1616995" y="598"/>
          <a:ext cx="9035764" cy="1399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166" tIns="148166" rIns="148166" bIns="14816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Many patients value staying at home and sleeping better (Strategy Unit, 2025)</a:t>
          </a:r>
          <a:endParaRPr lang="en-US" sz="2500" kern="1200"/>
        </a:p>
      </dsp:txBody>
      <dsp:txXfrm>
        <a:off x="1616995" y="598"/>
        <a:ext cx="9035764" cy="1399996"/>
      </dsp:txXfrm>
    </dsp:sp>
    <dsp:sp modelId="{9C7440FD-8B96-49D0-AEF4-AC98194E747F}">
      <dsp:nvSpPr>
        <dsp:cNvPr id="0" name=""/>
        <dsp:cNvSpPr/>
      </dsp:nvSpPr>
      <dsp:spPr>
        <a:xfrm>
          <a:off x="0" y="1750593"/>
          <a:ext cx="10652760" cy="139999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860878-6E8C-411E-A642-E87065818A78}">
      <dsp:nvSpPr>
        <dsp:cNvPr id="0" name=""/>
        <dsp:cNvSpPr/>
      </dsp:nvSpPr>
      <dsp:spPr>
        <a:xfrm>
          <a:off x="423498" y="2065592"/>
          <a:ext cx="769998" cy="7699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6656BA-7ED6-4FD4-804C-F63D544B8EF6}">
      <dsp:nvSpPr>
        <dsp:cNvPr id="0" name=""/>
        <dsp:cNvSpPr/>
      </dsp:nvSpPr>
      <dsp:spPr>
        <a:xfrm>
          <a:off x="1616995" y="1750593"/>
          <a:ext cx="9035764" cy="1399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166" tIns="148166" rIns="148166" bIns="14816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Autonomy can increase, but burden also increases: self-measuring and reporting (UK Parliament POST, 2025)</a:t>
          </a:r>
          <a:endParaRPr lang="en-US" sz="2500" kern="1200"/>
        </a:p>
      </dsp:txBody>
      <dsp:txXfrm>
        <a:off x="1616995" y="1750593"/>
        <a:ext cx="9035764" cy="1399996"/>
      </dsp:txXfrm>
    </dsp:sp>
    <dsp:sp modelId="{8513C662-3091-4ECF-8B79-70312883EF33}">
      <dsp:nvSpPr>
        <dsp:cNvPr id="0" name=""/>
        <dsp:cNvSpPr/>
      </dsp:nvSpPr>
      <dsp:spPr>
        <a:xfrm>
          <a:off x="0" y="3500589"/>
          <a:ext cx="10652760" cy="139999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858F44-AA94-4579-BC47-95A97C5A25BF}">
      <dsp:nvSpPr>
        <dsp:cNvPr id="0" name=""/>
        <dsp:cNvSpPr/>
      </dsp:nvSpPr>
      <dsp:spPr>
        <a:xfrm>
          <a:off x="423498" y="3815588"/>
          <a:ext cx="769998" cy="7699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5A6BF3-1A81-4F47-9381-4BFACAAB2471}">
      <dsp:nvSpPr>
        <dsp:cNvPr id="0" name=""/>
        <dsp:cNvSpPr/>
      </dsp:nvSpPr>
      <dsp:spPr>
        <a:xfrm>
          <a:off x="1616995" y="3500589"/>
          <a:ext cx="9035764" cy="1399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166" tIns="148166" rIns="148166" bIns="14816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Anxiety can rise when numbers look “wrong” and reassurance is slow (Strategy Unit, 2025)</a:t>
          </a:r>
          <a:endParaRPr lang="en-US" sz="2500" kern="1200"/>
        </a:p>
      </dsp:txBody>
      <dsp:txXfrm>
        <a:off x="1616995" y="3500589"/>
        <a:ext cx="9035764" cy="139999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022113-10DC-47C7-BBBF-1E4216C0224D}">
      <dsp:nvSpPr>
        <dsp:cNvPr id="0" name=""/>
        <dsp:cNvSpPr/>
      </dsp:nvSpPr>
      <dsp:spPr>
        <a:xfrm>
          <a:off x="1141405" y="36840"/>
          <a:ext cx="1139535" cy="1139535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230179-EF26-41DD-8F68-3108CED73EEC}">
      <dsp:nvSpPr>
        <dsp:cNvPr id="0" name=""/>
        <dsp:cNvSpPr/>
      </dsp:nvSpPr>
      <dsp:spPr>
        <a:xfrm>
          <a:off x="1380708" y="276142"/>
          <a:ext cx="660930" cy="6609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3A6A4B-9E02-4E48-9062-F17D34C66778}">
      <dsp:nvSpPr>
        <dsp:cNvPr id="0" name=""/>
        <dsp:cNvSpPr/>
      </dsp:nvSpPr>
      <dsp:spPr>
        <a:xfrm>
          <a:off x="2525127" y="36840"/>
          <a:ext cx="2686047" cy="1139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Home-based acute care can shift work into unpaid caring (Carers UK, 2022)</a:t>
          </a:r>
          <a:endParaRPr lang="en-US" sz="1600" kern="1200"/>
        </a:p>
      </dsp:txBody>
      <dsp:txXfrm>
        <a:off x="2525127" y="36840"/>
        <a:ext cx="2686047" cy="1139535"/>
      </dsp:txXfrm>
    </dsp:sp>
    <dsp:sp modelId="{7D605F45-20CF-4D55-A649-489058A04270}">
      <dsp:nvSpPr>
        <dsp:cNvPr id="0" name=""/>
        <dsp:cNvSpPr/>
      </dsp:nvSpPr>
      <dsp:spPr>
        <a:xfrm>
          <a:off x="5679198" y="36840"/>
          <a:ext cx="1139535" cy="1139535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CFC386-A7A9-4C95-A139-206F5BEDB64B}">
      <dsp:nvSpPr>
        <dsp:cNvPr id="0" name=""/>
        <dsp:cNvSpPr/>
      </dsp:nvSpPr>
      <dsp:spPr>
        <a:xfrm>
          <a:off x="5918501" y="276142"/>
          <a:ext cx="660930" cy="6609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474976-8729-4AFF-9373-1FE322502A4F}">
      <dsp:nvSpPr>
        <dsp:cNvPr id="0" name=""/>
        <dsp:cNvSpPr/>
      </dsp:nvSpPr>
      <dsp:spPr>
        <a:xfrm>
          <a:off x="7062920" y="36840"/>
          <a:ext cx="2686047" cy="1139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Carers report risk of stress when clinical tasks are expected without training or rest (Carers UK, 2022)</a:t>
          </a:r>
          <a:endParaRPr lang="en-US" sz="1600" kern="1200"/>
        </a:p>
      </dsp:txBody>
      <dsp:txXfrm>
        <a:off x="7062920" y="36840"/>
        <a:ext cx="2686047" cy="1139535"/>
      </dsp:txXfrm>
    </dsp:sp>
    <dsp:sp modelId="{C064E21E-3154-480E-8C8C-6BA758A6B272}">
      <dsp:nvSpPr>
        <dsp:cNvPr id="0" name=""/>
        <dsp:cNvSpPr/>
      </dsp:nvSpPr>
      <dsp:spPr>
        <a:xfrm>
          <a:off x="1141405" y="1658264"/>
          <a:ext cx="1139535" cy="1139535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48DD7F-E5FF-4A33-B4FF-44918BB697FE}">
      <dsp:nvSpPr>
        <dsp:cNvPr id="0" name=""/>
        <dsp:cNvSpPr/>
      </dsp:nvSpPr>
      <dsp:spPr>
        <a:xfrm>
          <a:off x="1380708" y="1897566"/>
          <a:ext cx="660930" cy="6609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2FA531-5750-4925-BE1C-F4104D16107E}">
      <dsp:nvSpPr>
        <dsp:cNvPr id="0" name=""/>
        <dsp:cNvSpPr/>
      </dsp:nvSpPr>
      <dsp:spPr>
        <a:xfrm>
          <a:off x="2525127" y="1658264"/>
          <a:ext cx="2686047" cy="1139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Qualitative research shows carers want clearer communication and realistic support (Strategy Unit, 2025)</a:t>
          </a:r>
          <a:endParaRPr lang="en-US" sz="1600" kern="1200"/>
        </a:p>
      </dsp:txBody>
      <dsp:txXfrm>
        <a:off x="2525127" y="1658264"/>
        <a:ext cx="2686047" cy="1139535"/>
      </dsp:txXfrm>
    </dsp:sp>
    <dsp:sp modelId="{FD7C38C6-724B-48B7-8D43-14EB6322BD41}">
      <dsp:nvSpPr>
        <dsp:cNvPr id="0" name=""/>
        <dsp:cNvSpPr/>
      </dsp:nvSpPr>
      <dsp:spPr>
        <a:xfrm>
          <a:off x="5679198" y="1658264"/>
          <a:ext cx="1139535" cy="1139535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371CDC-DBD0-4CAC-A66F-A5C40CD843B3}">
      <dsp:nvSpPr>
        <dsp:cNvPr id="0" name=""/>
        <dsp:cNvSpPr/>
      </dsp:nvSpPr>
      <dsp:spPr>
        <a:xfrm>
          <a:off x="5918501" y="1897566"/>
          <a:ext cx="660930" cy="6609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8BB944-7FEE-48B4-94AB-3EA38BCE09A0}">
      <dsp:nvSpPr>
        <dsp:cNvPr id="0" name=""/>
        <dsp:cNvSpPr/>
      </dsp:nvSpPr>
      <dsp:spPr>
        <a:xfrm>
          <a:off x="7062920" y="1658264"/>
          <a:ext cx="2686047" cy="1139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Geography matters: rural benefit may be limited by connectivity (NHS England, 2023)</a:t>
          </a:r>
          <a:endParaRPr lang="en-US" sz="1600" kern="1200"/>
        </a:p>
      </dsp:txBody>
      <dsp:txXfrm>
        <a:off x="7062920" y="1658264"/>
        <a:ext cx="2686047" cy="113953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3CAB62-1B24-428F-8F9C-C9DB88B7E214}">
      <dsp:nvSpPr>
        <dsp:cNvPr id="0" name=""/>
        <dsp:cNvSpPr/>
      </dsp:nvSpPr>
      <dsp:spPr>
        <a:xfrm>
          <a:off x="687712" y="1507921"/>
          <a:ext cx="881128" cy="8811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C55D9F-0B2D-4178-8644-B6AE8BB5B9B4}">
      <dsp:nvSpPr>
        <dsp:cNvPr id="0" name=""/>
        <dsp:cNvSpPr/>
      </dsp:nvSpPr>
      <dsp:spPr>
        <a:xfrm>
          <a:off x="149245" y="2688058"/>
          <a:ext cx="1958062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National policy expects admission avoidance and earlier discharge (NHS England, 2024; Mahase, 2024)</a:t>
          </a:r>
          <a:endParaRPr lang="en-US" sz="1100" kern="1200"/>
        </a:p>
      </dsp:txBody>
      <dsp:txXfrm>
        <a:off x="149245" y="2688058"/>
        <a:ext cx="1958062" cy="787500"/>
      </dsp:txXfrm>
    </dsp:sp>
    <dsp:sp modelId="{4B1D38BF-F37A-4186-AC57-1532A8586B99}">
      <dsp:nvSpPr>
        <dsp:cNvPr id="0" name=""/>
        <dsp:cNvSpPr/>
      </dsp:nvSpPr>
      <dsp:spPr>
        <a:xfrm>
          <a:off x="2988435" y="1507921"/>
          <a:ext cx="881128" cy="8811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779D08-3C23-4996-B847-85CAD4015718}">
      <dsp:nvSpPr>
        <dsp:cNvPr id="0" name=""/>
        <dsp:cNvSpPr/>
      </dsp:nvSpPr>
      <dsp:spPr>
        <a:xfrm>
          <a:off x="2449968" y="2688058"/>
          <a:ext cx="1958062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Emerging evidence suggests benefits are possible for selected patients (UK Parliament POST, 2025)</a:t>
          </a:r>
          <a:endParaRPr lang="en-US" sz="1100" kern="1200"/>
        </a:p>
      </dsp:txBody>
      <dsp:txXfrm>
        <a:off x="2449968" y="2688058"/>
        <a:ext cx="1958062" cy="787500"/>
      </dsp:txXfrm>
    </dsp:sp>
    <dsp:sp modelId="{FAAFC391-8581-479A-9805-CFB8845B138C}">
      <dsp:nvSpPr>
        <dsp:cNvPr id="0" name=""/>
        <dsp:cNvSpPr/>
      </dsp:nvSpPr>
      <dsp:spPr>
        <a:xfrm>
          <a:off x="5289159" y="1507921"/>
          <a:ext cx="881128" cy="8811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EB458B-03DC-4111-B55E-A907B5EB5A9A}">
      <dsp:nvSpPr>
        <dsp:cNvPr id="0" name=""/>
        <dsp:cNvSpPr/>
      </dsp:nvSpPr>
      <dsp:spPr>
        <a:xfrm>
          <a:off x="4750692" y="2688058"/>
          <a:ext cx="1958062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Environmental benefit is plausible in some pathways, depending on travel and visits (BMJ Group, 2025)</a:t>
          </a:r>
          <a:endParaRPr lang="en-US" sz="1100" kern="1200"/>
        </a:p>
      </dsp:txBody>
      <dsp:txXfrm>
        <a:off x="4750692" y="2688058"/>
        <a:ext cx="1958062" cy="7875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7A0838-E755-4224-BDD5-330B0320EF6D}">
      <dsp:nvSpPr>
        <dsp:cNvPr id="0" name=""/>
        <dsp:cNvSpPr/>
      </dsp:nvSpPr>
      <dsp:spPr>
        <a:xfrm>
          <a:off x="8159" y="303019"/>
          <a:ext cx="2637592" cy="79127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8428" tIns="208428" rIns="208428" bIns="208428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Turn</a:t>
          </a:r>
        </a:p>
      </dsp:txBody>
      <dsp:txXfrm>
        <a:off x="8159" y="303019"/>
        <a:ext cx="2637592" cy="791277"/>
      </dsp:txXfrm>
    </dsp:sp>
    <dsp:sp modelId="{20A7887C-BA3A-4AAA-AF07-12421B379304}">
      <dsp:nvSpPr>
        <dsp:cNvPr id="0" name=""/>
        <dsp:cNvSpPr/>
      </dsp:nvSpPr>
      <dsp:spPr>
        <a:xfrm>
          <a:off x="8159" y="1094297"/>
          <a:ext cx="2637592" cy="143732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0536" tIns="260536" rIns="260536" bIns="260536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Staffing shortage can turn virtual wards into unsafe “extra layer” (O’Dowd, 2023)</a:t>
          </a:r>
        </a:p>
      </dsp:txBody>
      <dsp:txXfrm>
        <a:off x="8159" y="1094297"/>
        <a:ext cx="2637592" cy="1437322"/>
      </dsp:txXfrm>
    </dsp:sp>
    <dsp:sp modelId="{62D6E7DE-F6D6-47E2-9D73-10562FB53745}">
      <dsp:nvSpPr>
        <dsp:cNvPr id="0" name=""/>
        <dsp:cNvSpPr/>
      </dsp:nvSpPr>
      <dsp:spPr>
        <a:xfrm>
          <a:off x="2753646" y="303019"/>
          <a:ext cx="2637592" cy="79127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8428" tIns="208428" rIns="208428" bIns="208428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Widen</a:t>
          </a:r>
        </a:p>
      </dsp:txBody>
      <dsp:txXfrm>
        <a:off x="2753646" y="303019"/>
        <a:ext cx="2637592" cy="791277"/>
      </dsp:txXfrm>
    </dsp:sp>
    <dsp:sp modelId="{09342AD6-C021-418C-9D2D-485CA2E12A7D}">
      <dsp:nvSpPr>
        <dsp:cNvPr id="0" name=""/>
        <dsp:cNvSpPr/>
      </dsp:nvSpPr>
      <dsp:spPr>
        <a:xfrm>
          <a:off x="2753646" y="1094297"/>
          <a:ext cx="2637592" cy="143732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0536" tIns="260536" rIns="260536" bIns="260536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Digital exclusion can widen inequalities (NHS England, 2023)</a:t>
          </a:r>
        </a:p>
      </dsp:txBody>
      <dsp:txXfrm>
        <a:off x="2753646" y="1094297"/>
        <a:ext cx="2637592" cy="1437322"/>
      </dsp:txXfrm>
    </dsp:sp>
    <dsp:sp modelId="{5255DFA1-319D-4383-B3D9-F21C87F62D0B}">
      <dsp:nvSpPr>
        <dsp:cNvPr id="0" name=""/>
        <dsp:cNvSpPr/>
      </dsp:nvSpPr>
      <dsp:spPr>
        <a:xfrm>
          <a:off x="5499134" y="303019"/>
          <a:ext cx="2637592" cy="79127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8428" tIns="208428" rIns="208428" bIns="208428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Evidence</a:t>
          </a:r>
        </a:p>
      </dsp:txBody>
      <dsp:txXfrm>
        <a:off x="5499134" y="303019"/>
        <a:ext cx="2637592" cy="791277"/>
      </dsp:txXfrm>
    </dsp:sp>
    <dsp:sp modelId="{97DAD759-7AC4-4B9C-9DE6-3454C6F8B481}">
      <dsp:nvSpPr>
        <dsp:cNvPr id="0" name=""/>
        <dsp:cNvSpPr/>
      </dsp:nvSpPr>
      <dsp:spPr>
        <a:xfrm>
          <a:off x="5499134" y="1094297"/>
          <a:ext cx="2637592" cy="143732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0536" tIns="260536" rIns="260536" bIns="260536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Evidence gap at system level: hard to prove national capacity impact (Health Foundation, 2024; UK Parliament POST, 2025)</a:t>
          </a:r>
        </a:p>
      </dsp:txBody>
      <dsp:txXfrm>
        <a:off x="5499134" y="1094297"/>
        <a:ext cx="2637592" cy="1437322"/>
      </dsp:txXfrm>
    </dsp:sp>
    <dsp:sp modelId="{BD930B50-42D4-42DB-838E-74591CBF6F6A}">
      <dsp:nvSpPr>
        <dsp:cNvPr id="0" name=""/>
        <dsp:cNvSpPr/>
      </dsp:nvSpPr>
      <dsp:spPr>
        <a:xfrm>
          <a:off x="8244621" y="303019"/>
          <a:ext cx="2637592" cy="79127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8428" tIns="208428" rIns="208428" bIns="208428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Stay</a:t>
          </a:r>
        </a:p>
      </dsp:txBody>
      <dsp:txXfrm>
        <a:off x="8244621" y="303019"/>
        <a:ext cx="2637592" cy="791277"/>
      </dsp:txXfrm>
    </dsp:sp>
    <dsp:sp modelId="{D8BD1731-A70F-46E9-9743-2DF7ED73684E}">
      <dsp:nvSpPr>
        <dsp:cNvPr id="0" name=""/>
        <dsp:cNvSpPr/>
      </dsp:nvSpPr>
      <dsp:spPr>
        <a:xfrm>
          <a:off x="8244621" y="1094297"/>
          <a:ext cx="2637592" cy="143732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0536" tIns="260536" rIns="260536" bIns="260536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Governance and accountability must stay clear across organisations (NHS England, 2024)</a:t>
          </a:r>
        </a:p>
      </dsp:txBody>
      <dsp:txXfrm>
        <a:off x="8244621" y="1094297"/>
        <a:ext cx="2637592" cy="143732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DD8A0F-DA49-4E4F-A7B1-66F5418B7638}">
      <dsp:nvSpPr>
        <dsp:cNvPr id="0" name=""/>
        <dsp:cNvSpPr/>
      </dsp:nvSpPr>
      <dsp:spPr>
        <a:xfrm>
          <a:off x="3173808" y="617197"/>
          <a:ext cx="47618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6182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99230" y="660383"/>
        <a:ext cx="25339" cy="5067"/>
      </dsp:txXfrm>
    </dsp:sp>
    <dsp:sp modelId="{173C4229-AB5A-4BE2-BBDD-A2E9ADB22EDD}">
      <dsp:nvSpPr>
        <dsp:cNvPr id="0" name=""/>
        <dsp:cNvSpPr/>
      </dsp:nvSpPr>
      <dsp:spPr>
        <a:xfrm>
          <a:off x="972208" y="1897"/>
          <a:ext cx="2203400" cy="132204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68" tIns="113332" rIns="107968" bIns="11333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/>
            <a:t>Judgement:</a:t>
          </a:r>
          <a:r>
            <a:rPr lang="en-US" sz="1200" b="0" i="0" kern="1200" baseline="0"/>
            <a:t> virtual wards are not a gimmick, but not a simple fix; impact depends on local capability (UK Parliament POST, 2025; Nuffield Trust, 2023)</a:t>
          </a:r>
          <a:endParaRPr lang="en-US" sz="1200" kern="1200"/>
        </a:p>
      </dsp:txBody>
      <dsp:txXfrm>
        <a:off x="972208" y="1897"/>
        <a:ext cx="2203400" cy="1322040"/>
      </dsp:txXfrm>
    </dsp:sp>
    <dsp:sp modelId="{5DD59E6E-A10F-4BC5-BF02-F4DF7F3B8021}">
      <dsp:nvSpPr>
        <dsp:cNvPr id="0" name=""/>
        <dsp:cNvSpPr/>
      </dsp:nvSpPr>
      <dsp:spPr>
        <a:xfrm>
          <a:off x="2073908" y="1322137"/>
          <a:ext cx="2710182" cy="476182"/>
        </a:xfrm>
        <a:custGeom>
          <a:avLst/>
          <a:gdLst/>
          <a:ahLst/>
          <a:cxnLst/>
          <a:rect l="0" t="0" r="0" b="0"/>
          <a:pathLst>
            <a:path>
              <a:moveTo>
                <a:pt x="2710182" y="0"/>
              </a:moveTo>
              <a:lnTo>
                <a:pt x="2710182" y="255191"/>
              </a:lnTo>
              <a:lnTo>
                <a:pt x="0" y="255191"/>
              </a:lnTo>
              <a:lnTo>
                <a:pt x="0" y="476182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60071" y="1557694"/>
        <a:ext cx="137857" cy="5067"/>
      </dsp:txXfrm>
    </dsp:sp>
    <dsp:sp modelId="{6E278FE5-58FE-40B3-9700-7834E5BC70B6}">
      <dsp:nvSpPr>
        <dsp:cNvPr id="0" name=""/>
        <dsp:cNvSpPr/>
      </dsp:nvSpPr>
      <dsp:spPr>
        <a:xfrm>
          <a:off x="3682391" y="1897"/>
          <a:ext cx="2203400" cy="132204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68" tIns="113332" rIns="107968" bIns="11333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/>
            <a:t>What should be prioritised:</a:t>
          </a:r>
          <a:endParaRPr lang="en-US" sz="1200" kern="1200"/>
        </a:p>
      </dsp:txBody>
      <dsp:txXfrm>
        <a:off x="3682391" y="1897"/>
        <a:ext cx="2203400" cy="1322040"/>
      </dsp:txXfrm>
    </dsp:sp>
    <dsp:sp modelId="{E34E3C55-2229-4B87-BA4F-56D5BA20769B}">
      <dsp:nvSpPr>
        <dsp:cNvPr id="0" name=""/>
        <dsp:cNvSpPr/>
      </dsp:nvSpPr>
      <dsp:spPr>
        <a:xfrm>
          <a:off x="3173808" y="2446020"/>
          <a:ext cx="47618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6182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99230" y="2489206"/>
        <a:ext cx="25339" cy="5067"/>
      </dsp:txXfrm>
    </dsp:sp>
    <dsp:sp modelId="{FD646FBD-C04E-4453-A346-9D642370BCB8}">
      <dsp:nvSpPr>
        <dsp:cNvPr id="0" name=""/>
        <dsp:cNvSpPr/>
      </dsp:nvSpPr>
      <dsp:spPr>
        <a:xfrm>
          <a:off x="972208" y="1830719"/>
          <a:ext cx="2203400" cy="132204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68" tIns="113332" rIns="107968" bIns="11333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/>
            <a:t>Workforce planning tied to workload reality (NHS Confederation, 2023)</a:t>
          </a:r>
          <a:endParaRPr lang="en-US" sz="1200" kern="1200"/>
        </a:p>
      </dsp:txBody>
      <dsp:txXfrm>
        <a:off x="972208" y="1830719"/>
        <a:ext cx="2203400" cy="1322040"/>
      </dsp:txXfrm>
    </dsp:sp>
    <dsp:sp modelId="{014B1076-56FD-4AE4-AB7C-79AC65C70949}">
      <dsp:nvSpPr>
        <dsp:cNvPr id="0" name=""/>
        <dsp:cNvSpPr/>
      </dsp:nvSpPr>
      <dsp:spPr>
        <a:xfrm>
          <a:off x="2073908" y="3150960"/>
          <a:ext cx="2710182" cy="476182"/>
        </a:xfrm>
        <a:custGeom>
          <a:avLst/>
          <a:gdLst/>
          <a:ahLst/>
          <a:cxnLst/>
          <a:rect l="0" t="0" r="0" b="0"/>
          <a:pathLst>
            <a:path>
              <a:moveTo>
                <a:pt x="2710182" y="0"/>
              </a:moveTo>
              <a:lnTo>
                <a:pt x="2710182" y="255191"/>
              </a:lnTo>
              <a:lnTo>
                <a:pt x="0" y="255191"/>
              </a:lnTo>
              <a:lnTo>
                <a:pt x="0" y="476182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60071" y="3386517"/>
        <a:ext cx="137857" cy="5067"/>
      </dsp:txXfrm>
    </dsp:sp>
    <dsp:sp modelId="{DDEDE77B-3CCF-499D-AC04-8647CE7AEF6C}">
      <dsp:nvSpPr>
        <dsp:cNvPr id="0" name=""/>
        <dsp:cNvSpPr/>
      </dsp:nvSpPr>
      <dsp:spPr>
        <a:xfrm>
          <a:off x="3682391" y="1830719"/>
          <a:ext cx="2203400" cy="132204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68" tIns="113332" rIns="107968" bIns="11333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/>
            <a:t>Standard safety metrics and transparent reporting (NHS England, 2024; NHS Digital, 2025)</a:t>
          </a:r>
          <a:endParaRPr lang="en-US" sz="1200" kern="1200"/>
        </a:p>
      </dsp:txBody>
      <dsp:txXfrm>
        <a:off x="3682391" y="1830719"/>
        <a:ext cx="2203400" cy="1322040"/>
      </dsp:txXfrm>
    </dsp:sp>
    <dsp:sp modelId="{47F17689-C71C-4D2C-9828-56A04685FCDC}">
      <dsp:nvSpPr>
        <dsp:cNvPr id="0" name=""/>
        <dsp:cNvSpPr/>
      </dsp:nvSpPr>
      <dsp:spPr>
        <a:xfrm>
          <a:off x="3173808" y="4274842"/>
          <a:ext cx="47618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6182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99230" y="4318028"/>
        <a:ext cx="25339" cy="5067"/>
      </dsp:txXfrm>
    </dsp:sp>
    <dsp:sp modelId="{DD81B571-AA6B-423B-960C-B4991791404C}">
      <dsp:nvSpPr>
        <dsp:cNvPr id="0" name=""/>
        <dsp:cNvSpPr/>
      </dsp:nvSpPr>
      <dsp:spPr>
        <a:xfrm>
          <a:off x="972208" y="3659542"/>
          <a:ext cx="2203400" cy="132204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68" tIns="113332" rIns="107968" bIns="11333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/>
            <a:t>Inclusion funding: devices, translation, non-digital pathways (NHS England, 2023)</a:t>
          </a:r>
          <a:endParaRPr lang="en-US" sz="1200" kern="1200"/>
        </a:p>
      </dsp:txBody>
      <dsp:txXfrm>
        <a:off x="972208" y="3659542"/>
        <a:ext cx="2203400" cy="1322040"/>
      </dsp:txXfrm>
    </dsp:sp>
    <dsp:sp modelId="{BC0A43BC-8F65-49C2-A8D2-7EC9DF5747EC}">
      <dsp:nvSpPr>
        <dsp:cNvPr id="0" name=""/>
        <dsp:cNvSpPr/>
      </dsp:nvSpPr>
      <dsp:spPr>
        <a:xfrm>
          <a:off x="3682391" y="3659542"/>
          <a:ext cx="2203400" cy="132204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68" tIns="113332" rIns="107968" bIns="11333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/>
            <a:t>Carer recognition: consent, training, respite options (Carers UK, 2022)</a:t>
          </a:r>
          <a:endParaRPr lang="en-US" sz="1200" kern="1200"/>
        </a:p>
      </dsp:txBody>
      <dsp:txXfrm>
        <a:off x="3682391" y="3659542"/>
        <a:ext cx="2203400" cy="13220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5330952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517136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0" name="Picture Placeholder 6">
            <a:extLst>
              <a:ext uri="{FF2B5EF4-FFF2-40B4-BE49-F238E27FC236}">
                <a16:creationId xmlns:a16="http://schemas.microsoft.com/office/drawing/2014/main" id="{DEE3B02A-3B83-3083-3F07-26E25C6C135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517248" y="0"/>
            <a:ext cx="5674753" cy="6399152"/>
          </a:xfrm>
          <a:custGeom>
            <a:avLst/>
            <a:gdLst>
              <a:gd name="connsiteX0" fmla="*/ 0 w 5674753"/>
              <a:gd name="connsiteY0" fmla="*/ 0 h 6399152"/>
              <a:gd name="connsiteX1" fmla="*/ 5674753 w 5674753"/>
              <a:gd name="connsiteY1" fmla="*/ 0 h 6399152"/>
              <a:gd name="connsiteX2" fmla="*/ 5674753 w 5674753"/>
              <a:gd name="connsiteY2" fmla="*/ 6399152 h 6399152"/>
              <a:gd name="connsiteX3" fmla="*/ 601996 w 5674753"/>
              <a:gd name="connsiteY3" fmla="*/ 6399152 h 6399152"/>
              <a:gd name="connsiteX4" fmla="*/ 0 w 5674753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74753" h="6399152">
                <a:moveTo>
                  <a:pt x="0" y="0"/>
                </a:moveTo>
                <a:lnTo>
                  <a:pt x="5674753" y="0"/>
                </a:lnTo>
                <a:lnTo>
                  <a:pt x="5674753" y="6399152"/>
                </a:lnTo>
                <a:lnTo>
                  <a:pt x="601996" y="6399152"/>
                </a:lnTo>
                <a:cubicBezTo>
                  <a:pt x="269523" y="6399152"/>
                  <a:pt x="0" y="6129629"/>
                  <a:pt x="0" y="5797156"/>
                </a:cubicBezTo>
                <a:close/>
              </a:path>
            </a:pathLst>
          </a:custGeom>
          <a:blipFill dpi="0" rotWithShape="1">
            <a:blip r:embed="rId2"/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EF118477-BA54-4B0E-9EC5-D8568300CAF2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7004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E53AA-13B8-469A-87B0-FF7C74E1EADE}" type="datetime1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855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69480" y="411480"/>
            <a:ext cx="4361688" cy="39684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8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69480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1D6AB98B-BD95-F9FC-BB22-1A89B6EE324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604503" cy="6399152"/>
          </a:xfrm>
          <a:custGeom>
            <a:avLst/>
            <a:gdLst>
              <a:gd name="connsiteX0" fmla="*/ 0 w 6604503"/>
              <a:gd name="connsiteY0" fmla="*/ 0 h 6399152"/>
              <a:gd name="connsiteX1" fmla="*/ 6604503 w 6604503"/>
              <a:gd name="connsiteY1" fmla="*/ 0 h 6399152"/>
              <a:gd name="connsiteX2" fmla="*/ 6604503 w 6604503"/>
              <a:gd name="connsiteY2" fmla="*/ 5797156 h 6399152"/>
              <a:gd name="connsiteX3" fmla="*/ 6002507 w 6604503"/>
              <a:gd name="connsiteY3" fmla="*/ 6399152 h 6399152"/>
              <a:gd name="connsiteX4" fmla="*/ 0 w 6604503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04503" h="6399152">
                <a:moveTo>
                  <a:pt x="0" y="0"/>
                </a:moveTo>
                <a:lnTo>
                  <a:pt x="6604503" y="0"/>
                </a:lnTo>
                <a:lnTo>
                  <a:pt x="6604503" y="5797156"/>
                </a:lnTo>
                <a:cubicBezTo>
                  <a:pt x="6604503" y="6129629"/>
                  <a:pt x="6334980" y="6399152"/>
                  <a:pt x="6002507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5B3B0F7F-6AD6-4AF0-8BB1-D49CE0F9F622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2679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4590288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5" name="Picture Placeholder 6">
            <a:extLst>
              <a:ext uri="{FF2B5EF4-FFF2-40B4-BE49-F238E27FC236}">
                <a16:creationId xmlns:a16="http://schemas.microsoft.com/office/drawing/2014/main" id="{3D161DAC-42AF-C3D9-37A1-04B90F30DEE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86160" y="0"/>
            <a:ext cx="6605841" cy="6399152"/>
          </a:xfrm>
          <a:custGeom>
            <a:avLst/>
            <a:gdLst>
              <a:gd name="connsiteX0" fmla="*/ 0 w 6605841"/>
              <a:gd name="connsiteY0" fmla="*/ 0 h 6399152"/>
              <a:gd name="connsiteX1" fmla="*/ 6605841 w 6605841"/>
              <a:gd name="connsiteY1" fmla="*/ 0 h 6399152"/>
              <a:gd name="connsiteX2" fmla="*/ 6605841 w 6605841"/>
              <a:gd name="connsiteY2" fmla="*/ 6399152 h 6399152"/>
              <a:gd name="connsiteX3" fmla="*/ 601995 w 6605841"/>
              <a:gd name="connsiteY3" fmla="*/ 6399152 h 6399152"/>
              <a:gd name="connsiteX4" fmla="*/ 0 w 6605841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05841" h="6399152">
                <a:moveTo>
                  <a:pt x="0" y="0"/>
                </a:moveTo>
                <a:lnTo>
                  <a:pt x="6605841" y="0"/>
                </a:lnTo>
                <a:lnTo>
                  <a:pt x="6605841" y="6399152"/>
                </a:lnTo>
                <a:lnTo>
                  <a:pt x="601995" y="6399152"/>
                </a:lnTo>
                <a:cubicBezTo>
                  <a:pt x="269522" y="6399152"/>
                  <a:pt x="0" y="6129629"/>
                  <a:pt x="0" y="5797156"/>
                </a:cubicBez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016F69B6-6D5E-4363-B374-18E94027D1E6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1261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5276088"/>
            <a:ext cx="11347704" cy="78638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980176"/>
            <a:ext cx="11347704" cy="53035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9E06FED-92D3-C4D6-28D7-600D842F7AC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1733150" cy="5135804"/>
          </a:xfrm>
          <a:custGeom>
            <a:avLst/>
            <a:gdLst>
              <a:gd name="connsiteX0" fmla="*/ 0 w 11733150"/>
              <a:gd name="connsiteY0" fmla="*/ 0 h 5135804"/>
              <a:gd name="connsiteX1" fmla="*/ 11733150 w 11733150"/>
              <a:gd name="connsiteY1" fmla="*/ 0 h 5135804"/>
              <a:gd name="connsiteX2" fmla="*/ 11733150 w 11733150"/>
              <a:gd name="connsiteY2" fmla="*/ 4533808 h 5135804"/>
              <a:gd name="connsiteX3" fmla="*/ 11131154 w 11733150"/>
              <a:gd name="connsiteY3" fmla="*/ 5135804 h 5135804"/>
              <a:gd name="connsiteX4" fmla="*/ 0 w 11733150"/>
              <a:gd name="connsiteY4" fmla="*/ 5135804 h 51358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733150" h="5135804">
                <a:moveTo>
                  <a:pt x="0" y="0"/>
                </a:moveTo>
                <a:lnTo>
                  <a:pt x="11733150" y="0"/>
                </a:lnTo>
                <a:lnTo>
                  <a:pt x="11733150" y="4533808"/>
                </a:lnTo>
                <a:cubicBezTo>
                  <a:pt x="11733150" y="4866281"/>
                  <a:pt x="11463627" y="5135804"/>
                  <a:pt x="11131154" y="5135804"/>
                </a:cubicBezTo>
                <a:lnTo>
                  <a:pt x="0" y="5135804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19672"/>
            <a:ext cx="349431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4DEE5A9B-1189-4B03-AA34-8ABCB3EDCE59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51967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51967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6205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93776"/>
            <a:ext cx="8028432" cy="43251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065776"/>
            <a:ext cx="5431536" cy="118872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D32A50-3A67-42D0-AFC3-9798A621A2DF}" type="datetime1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4256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8176" y="1536192"/>
            <a:ext cx="9171432" cy="2615184"/>
          </a:xfrm>
        </p:spPr>
        <p:txBody>
          <a:bodyPr anchor="ctr">
            <a:normAutofit/>
          </a:bodyPr>
          <a:lstStyle>
            <a:lvl1pPr algn="ctr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08176" y="5111496"/>
            <a:ext cx="9171432" cy="1143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5698FC-C9DA-44B4-AC6C-01EEA7EAAA4C}" type="datetime1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29758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38912"/>
            <a:ext cx="11494008" cy="46542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25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170516"/>
            <a:ext cx="4800600" cy="108398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9ECA0D2-D30D-4484-8941-E31C1541BC59}" type="datetime1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3229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27A12A6-507C-2714-2F24-09ADE11584C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810512"/>
            <a:ext cx="8961120" cy="465429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FA793B8-7270-4493-83ED-C07D34603133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5098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1828800"/>
          </a:xfrm>
        </p:spPr>
        <p:txBody>
          <a:bodyPr anchor="t">
            <a:normAutofit/>
          </a:bodyPr>
          <a:lstStyle>
            <a:lvl1pPr>
              <a:defRPr sz="8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694744" y="2423160"/>
            <a:ext cx="5780976" cy="3858768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AD26B-DEF0-4EC5-90CD-3C7B79EC8572}" type="datetime1">
              <a:rPr lang="en-US" smtClean="0"/>
              <a:t>2/18/2026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1510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1006" y="998230"/>
            <a:ext cx="3951469" cy="1947672"/>
          </a:xfrm>
        </p:spPr>
        <p:txBody>
          <a:bodyPr anchor="b">
            <a:normAutofit/>
          </a:bodyPr>
          <a:lstStyle>
            <a:lvl1pPr>
              <a:defRPr sz="4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DD60ACDC-1760-F721-E270-0D2FC4872DF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7002464" cy="6399152"/>
          </a:xfrm>
          <a:custGeom>
            <a:avLst/>
            <a:gdLst>
              <a:gd name="connsiteX0" fmla="*/ 0 w 7002464"/>
              <a:gd name="connsiteY0" fmla="*/ 0 h 6399152"/>
              <a:gd name="connsiteX1" fmla="*/ 7002464 w 7002464"/>
              <a:gd name="connsiteY1" fmla="*/ 0 h 6399152"/>
              <a:gd name="connsiteX2" fmla="*/ 7002464 w 7002464"/>
              <a:gd name="connsiteY2" fmla="*/ 5797156 h 6399152"/>
              <a:gd name="connsiteX3" fmla="*/ 6400468 w 7002464"/>
              <a:gd name="connsiteY3" fmla="*/ 6399152 h 6399152"/>
              <a:gd name="connsiteX4" fmla="*/ 0 w 7002464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002464" h="6399152">
                <a:moveTo>
                  <a:pt x="0" y="0"/>
                </a:moveTo>
                <a:lnTo>
                  <a:pt x="7002464" y="0"/>
                </a:lnTo>
                <a:lnTo>
                  <a:pt x="7002464" y="5797156"/>
                </a:lnTo>
                <a:cubicBezTo>
                  <a:pt x="7002464" y="6129629"/>
                  <a:pt x="6732941" y="6399152"/>
                  <a:pt x="6400468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6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91007" y="3099815"/>
            <a:ext cx="3951469" cy="3084599"/>
          </a:xfrm>
        </p:spPr>
        <p:txBody>
          <a:bodyPr>
            <a:normAutofit/>
          </a:bodyPr>
          <a:lstStyle>
            <a:lvl1pPr marL="342900" indent="-342900">
              <a:buFont typeface="+mj-lt"/>
              <a:buAutoNum type="arabicPeriod"/>
              <a:defRPr sz="1800"/>
            </a:lvl1pPr>
            <a:lvl2pPr marL="571500" indent="-3429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 marL="914400" indent="-228600">
              <a:buFont typeface="+mj-lt"/>
              <a:buAutoNum type="arabicPeriod"/>
              <a:defRPr sz="1400"/>
            </a:lvl4pPr>
            <a:lvl5pPr marL="1143000" indent="-2286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BCA36A28-16B8-4B74-ADBC-086BC21557C6}" type="datetime1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6496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478024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478024"/>
            <a:ext cx="4325112" cy="245479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807CC-3A12-4A50-A3BE-C6063551B4A3}" type="datetime1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8325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039112"/>
            <a:ext cx="3813048" cy="353872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2039112"/>
            <a:ext cx="5047488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40E33-4FBE-4166-8E4D-D16E2368EAF9}" type="datetime1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5237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00200"/>
            <a:ext cx="4142232" cy="46360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1600200"/>
            <a:ext cx="5788152" cy="463600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688B5-3E47-407E-A4D5-0E98E41979E9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6183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640079"/>
            <a:ext cx="4032505" cy="3621024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640715"/>
            <a:ext cx="5968098" cy="57197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29CD1-440F-4DE5-9914-1074B1963E64}" type="datetime1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8545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3493008" cy="3621024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25696" y="640080"/>
            <a:ext cx="7159752" cy="572414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55DF8-55DB-438A-B328-5A22697F5E96}" type="datetime1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8650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0408" y="548640"/>
            <a:ext cx="6035040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C1AB8ED2-AD91-CB22-5624-BD41AB32529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4844052" cy="6399152"/>
          </a:xfrm>
          <a:custGeom>
            <a:avLst/>
            <a:gdLst>
              <a:gd name="connsiteX0" fmla="*/ 0 w 4844052"/>
              <a:gd name="connsiteY0" fmla="*/ 0 h 6399152"/>
              <a:gd name="connsiteX1" fmla="*/ 4844052 w 4844052"/>
              <a:gd name="connsiteY1" fmla="*/ 0 h 6399152"/>
              <a:gd name="connsiteX2" fmla="*/ 4844052 w 4844052"/>
              <a:gd name="connsiteY2" fmla="*/ 5795922 h 6399152"/>
              <a:gd name="connsiteX3" fmla="*/ 4240822 w 4844052"/>
              <a:gd name="connsiteY3" fmla="*/ 6399152 h 6399152"/>
              <a:gd name="connsiteX4" fmla="*/ 0 w 4844052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44052" h="6399152">
                <a:moveTo>
                  <a:pt x="0" y="0"/>
                </a:moveTo>
                <a:lnTo>
                  <a:pt x="4844052" y="0"/>
                </a:lnTo>
                <a:lnTo>
                  <a:pt x="4844052" y="5795922"/>
                </a:lnTo>
                <a:cubicBezTo>
                  <a:pt x="4844052" y="6129077"/>
                  <a:pt x="4573977" y="6399152"/>
                  <a:pt x="4240822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50408" y="1828800"/>
            <a:ext cx="6035040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B9F2D74A-71A1-4609-9BED-C43EBEF2D096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0190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40"/>
            <a:ext cx="6135624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828800"/>
            <a:ext cx="6135624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D436AA50-FCF9-9A32-68F8-A124C794908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53304" y="0"/>
            <a:ext cx="4838696" cy="6399152"/>
          </a:xfrm>
          <a:custGeom>
            <a:avLst/>
            <a:gdLst>
              <a:gd name="connsiteX0" fmla="*/ 0 w 4838696"/>
              <a:gd name="connsiteY0" fmla="*/ 0 h 6399152"/>
              <a:gd name="connsiteX1" fmla="*/ 4838696 w 4838696"/>
              <a:gd name="connsiteY1" fmla="*/ 0 h 6399152"/>
              <a:gd name="connsiteX2" fmla="*/ 4838696 w 4838696"/>
              <a:gd name="connsiteY2" fmla="*/ 6399152 h 6399152"/>
              <a:gd name="connsiteX3" fmla="*/ 603230 w 4838696"/>
              <a:gd name="connsiteY3" fmla="*/ 6399152 h 6399152"/>
              <a:gd name="connsiteX4" fmla="*/ 0 w 4838696"/>
              <a:gd name="connsiteY4" fmla="*/ 579592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38696" h="6399152">
                <a:moveTo>
                  <a:pt x="0" y="0"/>
                </a:moveTo>
                <a:lnTo>
                  <a:pt x="4838696" y="0"/>
                </a:lnTo>
                <a:lnTo>
                  <a:pt x="4838696" y="6399152"/>
                </a:lnTo>
                <a:lnTo>
                  <a:pt x="603230" y="6399152"/>
                </a:lnTo>
                <a:cubicBezTo>
                  <a:pt x="270075" y="6399152"/>
                  <a:pt x="0" y="6129077"/>
                  <a:pt x="0" y="5795922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B868B-869A-478B-B17A-F3477F1ABEB8}" type="datetime1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188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0076" y="320040"/>
            <a:ext cx="676656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1B32E518-8213-A79A-7E36-BA4D782F8ED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4147926" cy="6399152"/>
          </a:xfrm>
          <a:custGeom>
            <a:avLst/>
            <a:gdLst>
              <a:gd name="connsiteX0" fmla="*/ 0 w 4147926"/>
              <a:gd name="connsiteY0" fmla="*/ 0 h 6399152"/>
              <a:gd name="connsiteX1" fmla="*/ 4147926 w 4147926"/>
              <a:gd name="connsiteY1" fmla="*/ 0 h 6399152"/>
              <a:gd name="connsiteX2" fmla="*/ 4147926 w 4147926"/>
              <a:gd name="connsiteY2" fmla="*/ 5795922 h 6399152"/>
              <a:gd name="connsiteX3" fmla="*/ 3544696 w 4147926"/>
              <a:gd name="connsiteY3" fmla="*/ 6399152 h 6399152"/>
              <a:gd name="connsiteX4" fmla="*/ 0 w 4147926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47926" h="6399152">
                <a:moveTo>
                  <a:pt x="0" y="0"/>
                </a:moveTo>
                <a:lnTo>
                  <a:pt x="4147926" y="0"/>
                </a:lnTo>
                <a:lnTo>
                  <a:pt x="4147926" y="5795922"/>
                </a:lnTo>
                <a:cubicBezTo>
                  <a:pt x="4147926" y="6129077"/>
                  <a:pt x="3877851" y="6399152"/>
                  <a:pt x="3544696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20076" y="1380744"/>
            <a:ext cx="676656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8CCA563-903D-4707-A09B-73AE7FD9F3E4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1954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320040"/>
            <a:ext cx="685800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380744"/>
            <a:ext cx="6858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22444857-0BC3-ACAE-DBB1-5D530AA35ED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046768" y="0"/>
            <a:ext cx="4145232" cy="6399152"/>
          </a:xfrm>
          <a:custGeom>
            <a:avLst/>
            <a:gdLst>
              <a:gd name="connsiteX0" fmla="*/ 0 w 4145232"/>
              <a:gd name="connsiteY0" fmla="*/ 0 h 6399152"/>
              <a:gd name="connsiteX1" fmla="*/ 4145232 w 4145232"/>
              <a:gd name="connsiteY1" fmla="*/ 0 h 6399152"/>
              <a:gd name="connsiteX2" fmla="*/ 4145232 w 4145232"/>
              <a:gd name="connsiteY2" fmla="*/ 6399152 h 6399152"/>
              <a:gd name="connsiteX3" fmla="*/ 603230 w 4145232"/>
              <a:gd name="connsiteY3" fmla="*/ 6399152 h 6399152"/>
              <a:gd name="connsiteX4" fmla="*/ 0 w 4145232"/>
              <a:gd name="connsiteY4" fmla="*/ 579592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45232" h="6399152">
                <a:moveTo>
                  <a:pt x="0" y="0"/>
                </a:moveTo>
                <a:lnTo>
                  <a:pt x="4145232" y="0"/>
                </a:lnTo>
                <a:lnTo>
                  <a:pt x="4145232" y="6399152"/>
                </a:lnTo>
                <a:lnTo>
                  <a:pt x="603230" y="6399152"/>
                </a:lnTo>
                <a:cubicBezTo>
                  <a:pt x="270075" y="6399152"/>
                  <a:pt x="0" y="6129077"/>
                  <a:pt x="0" y="5795922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F747B-DE86-4C56-A69A-2124AC6051DB}" type="datetime1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4421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601755"/>
            <a:ext cx="4389120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6F26914B-7405-10AB-A859-8165D7B1A93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6591300" cy="6410303"/>
          </a:xfrm>
          <a:custGeom>
            <a:avLst/>
            <a:gdLst>
              <a:gd name="connsiteX0" fmla="*/ 0 w 6591300"/>
              <a:gd name="connsiteY0" fmla="*/ 0 h 6410303"/>
              <a:gd name="connsiteX1" fmla="*/ 6591300 w 6591300"/>
              <a:gd name="connsiteY1" fmla="*/ 0 h 6410303"/>
              <a:gd name="connsiteX2" fmla="*/ 6591300 w 6591300"/>
              <a:gd name="connsiteY2" fmla="*/ 5807073 h 6410303"/>
              <a:gd name="connsiteX3" fmla="*/ 5988070 w 6591300"/>
              <a:gd name="connsiteY3" fmla="*/ 6410303 h 6410303"/>
              <a:gd name="connsiteX4" fmla="*/ 0 w 6591300"/>
              <a:gd name="connsiteY4" fmla="*/ 6410303 h 64103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91300" h="6410303">
                <a:moveTo>
                  <a:pt x="0" y="0"/>
                </a:moveTo>
                <a:lnTo>
                  <a:pt x="6591300" y="0"/>
                </a:lnTo>
                <a:lnTo>
                  <a:pt x="6591300" y="5807073"/>
                </a:lnTo>
                <a:cubicBezTo>
                  <a:pt x="6591300" y="6140228"/>
                  <a:pt x="6321225" y="6410303"/>
                  <a:pt x="5988070" y="6410303"/>
                </a:cubicBezTo>
                <a:lnTo>
                  <a:pt x="0" y="6410303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2276856"/>
            <a:ext cx="4389120" cy="404164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3B5E8E98-97C5-4AE8-8CC9-69C51FF1A0EF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3752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4480560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7" y="2276856"/>
            <a:ext cx="4480560" cy="404164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CE823DF8-AABE-3B17-254E-81CD7CA2B5B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737594" y="0"/>
            <a:ext cx="6454406" cy="6399152"/>
          </a:xfrm>
          <a:custGeom>
            <a:avLst/>
            <a:gdLst>
              <a:gd name="connsiteX0" fmla="*/ 0 w 6454406"/>
              <a:gd name="connsiteY0" fmla="*/ 0 h 6399152"/>
              <a:gd name="connsiteX1" fmla="*/ 6454406 w 6454406"/>
              <a:gd name="connsiteY1" fmla="*/ 0 h 6399152"/>
              <a:gd name="connsiteX2" fmla="*/ 6454406 w 6454406"/>
              <a:gd name="connsiteY2" fmla="*/ 6399152 h 6399152"/>
              <a:gd name="connsiteX3" fmla="*/ 601995 w 6454406"/>
              <a:gd name="connsiteY3" fmla="*/ 6399152 h 6399152"/>
              <a:gd name="connsiteX4" fmla="*/ 0 w 6454406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54406" h="6399152">
                <a:moveTo>
                  <a:pt x="0" y="0"/>
                </a:moveTo>
                <a:lnTo>
                  <a:pt x="6454406" y="0"/>
                </a:lnTo>
                <a:lnTo>
                  <a:pt x="6454406" y="6399152"/>
                </a:lnTo>
                <a:lnTo>
                  <a:pt x="601995" y="6399152"/>
                </a:lnTo>
                <a:cubicBezTo>
                  <a:pt x="269522" y="6399152"/>
                  <a:pt x="0" y="6129629"/>
                  <a:pt x="0" y="5797156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24F82-DB30-4BD5-9E9D-AD825E313C84}" type="datetime1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0709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320040"/>
            <a:ext cx="438912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6B8A8E1B-B99E-8C69-154E-2FAADB07D51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6591300" cy="6399152"/>
          </a:xfrm>
          <a:custGeom>
            <a:avLst/>
            <a:gdLst>
              <a:gd name="connsiteX0" fmla="*/ 0 w 6591300"/>
              <a:gd name="connsiteY0" fmla="*/ 0 h 6399152"/>
              <a:gd name="connsiteX1" fmla="*/ 6591300 w 6591300"/>
              <a:gd name="connsiteY1" fmla="*/ 0 h 6399152"/>
              <a:gd name="connsiteX2" fmla="*/ 6591300 w 6591300"/>
              <a:gd name="connsiteY2" fmla="*/ 5797156 h 6399152"/>
              <a:gd name="connsiteX3" fmla="*/ 5989304 w 6591300"/>
              <a:gd name="connsiteY3" fmla="*/ 6399152 h 6399152"/>
              <a:gd name="connsiteX4" fmla="*/ 0 w 6591300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91300" h="6399152">
                <a:moveTo>
                  <a:pt x="0" y="0"/>
                </a:moveTo>
                <a:lnTo>
                  <a:pt x="6591300" y="0"/>
                </a:lnTo>
                <a:lnTo>
                  <a:pt x="6591300" y="5797156"/>
                </a:lnTo>
                <a:cubicBezTo>
                  <a:pt x="6591300" y="6129629"/>
                  <a:pt x="6321777" y="6399152"/>
                  <a:pt x="5989304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1380744"/>
            <a:ext cx="438912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E7477ED-8564-46ED-8FFC-DE5A509699F3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34044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320040"/>
            <a:ext cx="4573413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6" y="1380744"/>
            <a:ext cx="4573413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2BD82EEA-7278-1A73-C95C-473F75B5404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737593" y="0"/>
            <a:ext cx="6454407" cy="6399152"/>
          </a:xfrm>
          <a:custGeom>
            <a:avLst/>
            <a:gdLst>
              <a:gd name="connsiteX0" fmla="*/ 0 w 6454407"/>
              <a:gd name="connsiteY0" fmla="*/ 0 h 6399152"/>
              <a:gd name="connsiteX1" fmla="*/ 6454407 w 6454407"/>
              <a:gd name="connsiteY1" fmla="*/ 0 h 6399152"/>
              <a:gd name="connsiteX2" fmla="*/ 6454407 w 6454407"/>
              <a:gd name="connsiteY2" fmla="*/ 6399152 h 6399152"/>
              <a:gd name="connsiteX3" fmla="*/ 601996 w 6454407"/>
              <a:gd name="connsiteY3" fmla="*/ 6399152 h 6399152"/>
              <a:gd name="connsiteX4" fmla="*/ 0 w 6454407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54407" h="6399152">
                <a:moveTo>
                  <a:pt x="0" y="0"/>
                </a:moveTo>
                <a:lnTo>
                  <a:pt x="6454407" y="0"/>
                </a:lnTo>
                <a:lnTo>
                  <a:pt x="6454407" y="6399152"/>
                </a:lnTo>
                <a:lnTo>
                  <a:pt x="601996" y="6399152"/>
                </a:lnTo>
                <a:cubicBezTo>
                  <a:pt x="269523" y="6399152"/>
                  <a:pt x="0" y="6129629"/>
                  <a:pt x="0" y="5797156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26781-2293-4754-A74B-94E6E7D7B311}" type="datetime1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95858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040" y="603504"/>
            <a:ext cx="340156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F44EE1A0-D83B-FE6C-4495-F55C5070D5D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7734300" cy="6399152"/>
          </a:xfrm>
          <a:custGeom>
            <a:avLst/>
            <a:gdLst>
              <a:gd name="connsiteX0" fmla="*/ 0 w 7734300"/>
              <a:gd name="connsiteY0" fmla="*/ 0 h 6399152"/>
              <a:gd name="connsiteX1" fmla="*/ 7734300 w 7734300"/>
              <a:gd name="connsiteY1" fmla="*/ 0 h 6399152"/>
              <a:gd name="connsiteX2" fmla="*/ 7734300 w 7734300"/>
              <a:gd name="connsiteY2" fmla="*/ 5797156 h 6399152"/>
              <a:gd name="connsiteX3" fmla="*/ 7132304 w 7734300"/>
              <a:gd name="connsiteY3" fmla="*/ 6399152 h 6399152"/>
              <a:gd name="connsiteX4" fmla="*/ 0 w 7734300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34300" h="6399152">
                <a:moveTo>
                  <a:pt x="0" y="0"/>
                </a:moveTo>
                <a:lnTo>
                  <a:pt x="7734300" y="0"/>
                </a:lnTo>
                <a:lnTo>
                  <a:pt x="7734300" y="5797156"/>
                </a:lnTo>
                <a:cubicBezTo>
                  <a:pt x="7734300" y="6129629"/>
                  <a:pt x="7464777" y="6399152"/>
                  <a:pt x="7132304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21040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DFBFA6E-9D0B-474A-AFB9-4E0832448570}" type="datetime1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94429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340156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58FA1BA0-D099-705F-F85E-3FBC782F765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502843" y="2"/>
            <a:ext cx="7689157" cy="6399151"/>
          </a:xfrm>
          <a:custGeom>
            <a:avLst/>
            <a:gdLst>
              <a:gd name="connsiteX0" fmla="*/ 0 w 7689157"/>
              <a:gd name="connsiteY0" fmla="*/ 0 h 6399151"/>
              <a:gd name="connsiteX1" fmla="*/ 7689157 w 7689157"/>
              <a:gd name="connsiteY1" fmla="*/ 0 h 6399151"/>
              <a:gd name="connsiteX2" fmla="*/ 7689157 w 7689157"/>
              <a:gd name="connsiteY2" fmla="*/ 6399151 h 6399151"/>
              <a:gd name="connsiteX3" fmla="*/ 601997 w 7689157"/>
              <a:gd name="connsiteY3" fmla="*/ 6399151 h 6399151"/>
              <a:gd name="connsiteX4" fmla="*/ 0 w 7689157"/>
              <a:gd name="connsiteY4" fmla="*/ 5797155 h 6399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9157" h="6399151">
                <a:moveTo>
                  <a:pt x="0" y="0"/>
                </a:moveTo>
                <a:lnTo>
                  <a:pt x="7689157" y="0"/>
                </a:lnTo>
                <a:lnTo>
                  <a:pt x="7689157" y="6399151"/>
                </a:lnTo>
                <a:lnTo>
                  <a:pt x="601997" y="6399151"/>
                </a:lnTo>
                <a:cubicBezTo>
                  <a:pt x="269523" y="6399151"/>
                  <a:pt x="0" y="6129628"/>
                  <a:pt x="0" y="5797155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E767648-9FB3-40F4-8072-E80887331DF3}" type="datetime1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0911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1078992"/>
            <a:ext cx="3273552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8073E866-A871-62F7-1E54-F2A44278F83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7734300" cy="6399152"/>
          </a:xfrm>
          <a:custGeom>
            <a:avLst/>
            <a:gdLst>
              <a:gd name="connsiteX0" fmla="*/ 0 w 7734300"/>
              <a:gd name="connsiteY0" fmla="*/ 0 h 6399152"/>
              <a:gd name="connsiteX1" fmla="*/ 7734300 w 7734300"/>
              <a:gd name="connsiteY1" fmla="*/ 0 h 6399152"/>
              <a:gd name="connsiteX2" fmla="*/ 7734300 w 7734300"/>
              <a:gd name="connsiteY2" fmla="*/ 5797156 h 6399152"/>
              <a:gd name="connsiteX3" fmla="*/ 7132304 w 7734300"/>
              <a:gd name="connsiteY3" fmla="*/ 6399152 h 6399152"/>
              <a:gd name="connsiteX4" fmla="*/ 0 w 7734300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34300" h="6399152">
                <a:moveTo>
                  <a:pt x="0" y="0"/>
                </a:moveTo>
                <a:lnTo>
                  <a:pt x="7734300" y="0"/>
                </a:lnTo>
                <a:lnTo>
                  <a:pt x="7734300" y="5797156"/>
                </a:lnTo>
                <a:cubicBezTo>
                  <a:pt x="7734300" y="6129629"/>
                  <a:pt x="7464777" y="6399152"/>
                  <a:pt x="7132304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007E99A-2976-4D79-B66C-833B4C12E9C9}" type="datetime1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05969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111854"/>
            <a:ext cx="3945468" cy="138988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84372" y="5111854"/>
            <a:ext cx="6168356" cy="1389888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15B30A2-D0D1-DED2-1133-A673CEA16AE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750040" cy="4724868"/>
          </a:xfrm>
          <a:custGeom>
            <a:avLst/>
            <a:gdLst>
              <a:gd name="connsiteX0" fmla="*/ 0 w 11750040"/>
              <a:gd name="connsiteY0" fmla="*/ 0 h 4724868"/>
              <a:gd name="connsiteX1" fmla="*/ 11750040 w 11750040"/>
              <a:gd name="connsiteY1" fmla="*/ 0 h 4724868"/>
              <a:gd name="connsiteX2" fmla="*/ 11750040 w 11750040"/>
              <a:gd name="connsiteY2" fmla="*/ 4122872 h 4724868"/>
              <a:gd name="connsiteX3" fmla="*/ 11148044 w 11750040"/>
              <a:gd name="connsiteY3" fmla="*/ 4724868 h 4724868"/>
              <a:gd name="connsiteX4" fmla="*/ 0 w 11750040"/>
              <a:gd name="connsiteY4" fmla="*/ 4724868 h 4724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750040" h="4724868">
                <a:moveTo>
                  <a:pt x="0" y="0"/>
                </a:moveTo>
                <a:lnTo>
                  <a:pt x="11750040" y="0"/>
                </a:lnTo>
                <a:lnTo>
                  <a:pt x="11750040" y="4122872"/>
                </a:lnTo>
                <a:cubicBezTo>
                  <a:pt x="11750040" y="4455345"/>
                  <a:pt x="11480517" y="4724868"/>
                  <a:pt x="11148044" y="4724868"/>
                </a:cubicBezTo>
                <a:lnTo>
                  <a:pt x="0" y="4724868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DDD7D-A4A9-4042-8D3D-AF897B76225E}" type="datetime1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38962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696DEB7-ADC8-3E90-7A63-F11D6535D0E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750040" cy="3806246"/>
          </a:xfrm>
          <a:custGeom>
            <a:avLst/>
            <a:gdLst>
              <a:gd name="connsiteX0" fmla="*/ 0 w 11733150"/>
              <a:gd name="connsiteY0" fmla="*/ 0 h 3806246"/>
              <a:gd name="connsiteX1" fmla="*/ 11733150 w 11733150"/>
              <a:gd name="connsiteY1" fmla="*/ 0 h 3806246"/>
              <a:gd name="connsiteX2" fmla="*/ 11733150 w 11733150"/>
              <a:gd name="connsiteY2" fmla="*/ 3204250 h 3806246"/>
              <a:gd name="connsiteX3" fmla="*/ 11131154 w 11733150"/>
              <a:gd name="connsiteY3" fmla="*/ 3806246 h 3806246"/>
              <a:gd name="connsiteX4" fmla="*/ 0 w 11733150"/>
              <a:gd name="connsiteY4" fmla="*/ 3806246 h 3806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733150" h="3806246">
                <a:moveTo>
                  <a:pt x="0" y="0"/>
                </a:moveTo>
                <a:lnTo>
                  <a:pt x="11733150" y="0"/>
                </a:lnTo>
                <a:lnTo>
                  <a:pt x="11733150" y="3204250"/>
                </a:lnTo>
                <a:cubicBezTo>
                  <a:pt x="11733150" y="3536723"/>
                  <a:pt x="11463627" y="3806246"/>
                  <a:pt x="11131154" y="3806246"/>
                </a:cubicBezTo>
                <a:lnTo>
                  <a:pt x="0" y="3806246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A3D79-61FB-48D3-96EC-9D73986E2DB4}" type="datetime1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06562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0558516-7088-BB33-D6DC-15ED4C60CBA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41960" y="3067414"/>
            <a:ext cx="11750040" cy="3790586"/>
          </a:xfrm>
          <a:custGeom>
            <a:avLst/>
            <a:gdLst>
              <a:gd name="connsiteX0" fmla="*/ 603695 w 11750040"/>
              <a:gd name="connsiteY0" fmla="*/ 0 h 3790586"/>
              <a:gd name="connsiteX1" fmla="*/ 11750040 w 11750040"/>
              <a:gd name="connsiteY1" fmla="*/ 0 h 3790586"/>
              <a:gd name="connsiteX2" fmla="*/ 11750040 w 11750040"/>
              <a:gd name="connsiteY2" fmla="*/ 3790586 h 3790586"/>
              <a:gd name="connsiteX3" fmla="*/ 0 w 11750040"/>
              <a:gd name="connsiteY3" fmla="*/ 3790586 h 3790586"/>
              <a:gd name="connsiteX4" fmla="*/ 0 w 11750040"/>
              <a:gd name="connsiteY4" fmla="*/ 603695 h 3790586"/>
              <a:gd name="connsiteX5" fmla="*/ 603695 w 11750040"/>
              <a:gd name="connsiteY5" fmla="*/ 0 h 3790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750040" h="3790586">
                <a:moveTo>
                  <a:pt x="603695" y="0"/>
                </a:moveTo>
                <a:lnTo>
                  <a:pt x="11750040" y="0"/>
                </a:lnTo>
                <a:lnTo>
                  <a:pt x="11750040" y="3790586"/>
                </a:lnTo>
                <a:lnTo>
                  <a:pt x="0" y="3790586"/>
                </a:lnTo>
                <a:lnTo>
                  <a:pt x="0" y="603695"/>
                </a:lnTo>
                <a:cubicBezTo>
                  <a:pt x="0" y="270283"/>
                  <a:pt x="270283" y="0"/>
                  <a:pt x="603695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40460"/>
            <a:ext cx="3494314" cy="338328"/>
          </a:xfrm>
        </p:spPr>
        <p:txBody>
          <a:bodyPr/>
          <a:lstStyle/>
          <a:p>
            <a:fld id="{5E407E80-9270-4600-9E83-876C054EC0ED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40460"/>
            <a:ext cx="2805405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40460"/>
            <a:ext cx="429207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918412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11155680" cy="970463"/>
          </a:xfrm>
        </p:spPr>
        <p:txBody>
          <a:bodyPr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9C22D85-D675-737B-9F54-B9D7FC81919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828800"/>
            <a:ext cx="6707699" cy="5029200"/>
          </a:xfrm>
          <a:custGeom>
            <a:avLst/>
            <a:gdLst>
              <a:gd name="connsiteX0" fmla="*/ 0 w 6707699"/>
              <a:gd name="connsiteY0" fmla="*/ 0 h 5029200"/>
              <a:gd name="connsiteX1" fmla="*/ 6129259 w 6707699"/>
              <a:gd name="connsiteY1" fmla="*/ 0 h 5029200"/>
              <a:gd name="connsiteX2" fmla="*/ 6707699 w 6707699"/>
              <a:gd name="connsiteY2" fmla="*/ 578440 h 5029200"/>
              <a:gd name="connsiteX3" fmla="*/ 6707699 w 6707699"/>
              <a:gd name="connsiteY3" fmla="*/ 5029200 h 5029200"/>
              <a:gd name="connsiteX4" fmla="*/ 0 w 6707699"/>
              <a:gd name="connsiteY4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07699" h="5029200">
                <a:moveTo>
                  <a:pt x="0" y="0"/>
                </a:moveTo>
                <a:lnTo>
                  <a:pt x="6129259" y="0"/>
                </a:lnTo>
                <a:cubicBezTo>
                  <a:pt x="6448723" y="0"/>
                  <a:pt x="6707699" y="258976"/>
                  <a:pt x="6707699" y="578440"/>
                </a:cubicBezTo>
                <a:lnTo>
                  <a:pt x="6707699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89302" y="1828800"/>
            <a:ext cx="4196146" cy="45037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89302" y="6492240"/>
            <a:ext cx="1280160" cy="338328"/>
          </a:xfrm>
        </p:spPr>
        <p:txBody>
          <a:bodyPr/>
          <a:lstStyle/>
          <a:p>
            <a:fld id="{7A043757-40C8-48EB-A459-80D3B00F0BCB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9462" y="6492240"/>
            <a:ext cx="2888554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319667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39"/>
            <a:ext cx="4855464" cy="145389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8">
            <a:extLst>
              <a:ext uri="{FF2B5EF4-FFF2-40B4-BE49-F238E27FC236}">
                <a16:creationId xmlns:a16="http://schemas.microsoft.com/office/drawing/2014/main" id="{C202BC3A-8633-9F03-1586-99447DA1CFF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293496"/>
            <a:ext cx="5285232" cy="4564504"/>
          </a:xfrm>
          <a:custGeom>
            <a:avLst/>
            <a:gdLst>
              <a:gd name="connsiteX0" fmla="*/ 0 w 5285232"/>
              <a:gd name="connsiteY0" fmla="*/ 0 h 4564504"/>
              <a:gd name="connsiteX1" fmla="*/ 4706792 w 5285232"/>
              <a:gd name="connsiteY1" fmla="*/ 0 h 4564504"/>
              <a:gd name="connsiteX2" fmla="*/ 5285232 w 5285232"/>
              <a:gd name="connsiteY2" fmla="*/ 578440 h 4564504"/>
              <a:gd name="connsiteX3" fmla="*/ 5285232 w 5285232"/>
              <a:gd name="connsiteY3" fmla="*/ 4564504 h 4564504"/>
              <a:gd name="connsiteX4" fmla="*/ 0 w 5285232"/>
              <a:gd name="connsiteY4" fmla="*/ 4564504 h 45645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85232" h="4564504">
                <a:moveTo>
                  <a:pt x="0" y="0"/>
                </a:moveTo>
                <a:lnTo>
                  <a:pt x="4706792" y="0"/>
                </a:lnTo>
                <a:cubicBezTo>
                  <a:pt x="5026256" y="0"/>
                  <a:pt x="5285232" y="258976"/>
                  <a:pt x="5285232" y="578440"/>
                </a:cubicBezTo>
                <a:lnTo>
                  <a:pt x="5285232" y="4564504"/>
                </a:lnTo>
                <a:lnTo>
                  <a:pt x="0" y="4564504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0" y="6492240"/>
            <a:ext cx="2651760" cy="338328"/>
          </a:xfrm>
        </p:spPr>
        <p:txBody>
          <a:bodyPr/>
          <a:lstStyle/>
          <a:p>
            <a:fld id="{D0304CB2-AF95-4B6C-81FD-EF29E4F12940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24796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0218"/>
            <a:ext cx="3827439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E211327B-3880-6494-1C8F-EEE1BF913B8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293494"/>
            <a:ext cx="4176819" cy="4564506"/>
          </a:xfrm>
          <a:custGeom>
            <a:avLst/>
            <a:gdLst>
              <a:gd name="connsiteX0" fmla="*/ 0 w 4176819"/>
              <a:gd name="connsiteY0" fmla="*/ 0 h 4564506"/>
              <a:gd name="connsiteX1" fmla="*/ 3598379 w 4176819"/>
              <a:gd name="connsiteY1" fmla="*/ 0 h 4564506"/>
              <a:gd name="connsiteX2" fmla="*/ 4176819 w 4176819"/>
              <a:gd name="connsiteY2" fmla="*/ 578440 h 4564506"/>
              <a:gd name="connsiteX3" fmla="*/ 4176819 w 4176819"/>
              <a:gd name="connsiteY3" fmla="*/ 4564506 h 4564506"/>
              <a:gd name="connsiteX4" fmla="*/ 0 w 4176819"/>
              <a:gd name="connsiteY4" fmla="*/ 4564506 h 4564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76819" h="4564506">
                <a:moveTo>
                  <a:pt x="0" y="0"/>
                </a:moveTo>
                <a:lnTo>
                  <a:pt x="3598379" y="0"/>
                </a:lnTo>
                <a:cubicBezTo>
                  <a:pt x="3917843" y="0"/>
                  <a:pt x="4176819" y="258976"/>
                  <a:pt x="4176819" y="578440"/>
                </a:cubicBezTo>
                <a:lnTo>
                  <a:pt x="4176819" y="4564506"/>
                </a:lnTo>
                <a:lnTo>
                  <a:pt x="0" y="4564506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20787" y="549275"/>
            <a:ext cx="6561138" cy="578815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15073" y="6492240"/>
            <a:ext cx="2843784" cy="338328"/>
          </a:xfrm>
        </p:spPr>
        <p:txBody>
          <a:bodyPr/>
          <a:lstStyle/>
          <a:p>
            <a:fld id="{FD636673-28CE-4CCE-80FB-7124C935A31A}" type="datetime1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35873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EF0D11-5ED9-D2C8-48DF-CDDD85CEAC2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4809744"/>
            <a:ext cx="9345168" cy="122529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603504"/>
            <a:ext cx="11201400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800">
                <a:solidFill>
                  <a:schemeClr val="accent1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8802264-EF96-4074-A671-AB5D99F5E332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84450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4873752"/>
            <a:ext cx="8439912" cy="14904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dirty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9496" y="420624"/>
            <a:ext cx="11100816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B84F615-9106-410C-834A-3DBE51A81CC1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3340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0EA1A10B-111C-8469-40F7-C3551BB027D0}"/>
              </a:ext>
            </a:extLst>
          </p:cNvPr>
          <p:cNvSpPr/>
          <p:nvPr/>
        </p:nvSpPr>
        <p:spPr>
          <a:xfrm>
            <a:off x="1" y="4783948"/>
            <a:ext cx="11762231" cy="2074052"/>
          </a:xfrm>
          <a:custGeom>
            <a:avLst/>
            <a:gdLst>
              <a:gd name="connsiteX0" fmla="*/ 0 w 11762231"/>
              <a:gd name="connsiteY0" fmla="*/ 0 h 2074052"/>
              <a:gd name="connsiteX1" fmla="*/ 112775 w 11762231"/>
              <a:gd name="connsiteY1" fmla="*/ 0 h 2074052"/>
              <a:gd name="connsiteX2" fmla="*/ 11102489 w 11762231"/>
              <a:gd name="connsiteY2" fmla="*/ 0 h 2074052"/>
              <a:gd name="connsiteX3" fmla="*/ 11437005 w 11762231"/>
              <a:gd name="connsiteY3" fmla="*/ 0 h 2074052"/>
              <a:gd name="connsiteX4" fmla="*/ 11762231 w 11762231"/>
              <a:gd name="connsiteY4" fmla="*/ 325226 h 2074052"/>
              <a:gd name="connsiteX5" fmla="*/ 11762231 w 11762231"/>
              <a:gd name="connsiteY5" fmla="*/ 2074052 h 2074052"/>
              <a:gd name="connsiteX6" fmla="*/ 11427715 w 11762231"/>
              <a:gd name="connsiteY6" fmla="*/ 2074052 h 2074052"/>
              <a:gd name="connsiteX7" fmla="*/ 112775 w 11762231"/>
              <a:gd name="connsiteY7" fmla="*/ 2074052 h 2074052"/>
              <a:gd name="connsiteX8" fmla="*/ 0 w 11762231"/>
              <a:gd name="connsiteY8" fmla="*/ 2074052 h 20740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62231" h="2074052">
                <a:moveTo>
                  <a:pt x="0" y="0"/>
                </a:moveTo>
                <a:lnTo>
                  <a:pt x="112775" y="0"/>
                </a:lnTo>
                <a:lnTo>
                  <a:pt x="11102489" y="0"/>
                </a:lnTo>
                <a:lnTo>
                  <a:pt x="11437005" y="0"/>
                </a:lnTo>
                <a:cubicBezTo>
                  <a:pt x="11616622" y="0"/>
                  <a:pt x="11762231" y="145609"/>
                  <a:pt x="11762231" y="325226"/>
                </a:cubicBezTo>
                <a:lnTo>
                  <a:pt x="11762231" y="2074052"/>
                </a:lnTo>
                <a:lnTo>
                  <a:pt x="11427715" y="2074052"/>
                </a:lnTo>
                <a:lnTo>
                  <a:pt x="112775" y="2074052"/>
                </a:lnTo>
                <a:lnTo>
                  <a:pt x="0" y="2074052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4873752"/>
            <a:ext cx="8439912" cy="1591056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20000"/>
              </a:lnSpc>
              <a:defRPr lang="en-US" sz="2800" dirty="0"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9496" y="420624"/>
            <a:ext cx="11100816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5A920F-C91E-4FD9-A8A8-AC96444816EA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0768" y="6492240"/>
            <a:ext cx="266090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83112" y="6492240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27505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F91DA-BC67-4FFF-80B3-6A83720BA580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987552"/>
            <a:ext cx="10149840" cy="4846320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4400" b="0" cap="all" baseline="0">
                <a:solidFill>
                  <a:schemeClr val="accent1"/>
                </a:solidFill>
              </a:defRPr>
            </a:lvl1pPr>
            <a:lvl2pPr marL="228600" indent="0">
              <a:lnSpc>
                <a:spcPct val="110000"/>
              </a:lnSpc>
              <a:buNone/>
              <a:defRPr sz="4000" b="0" cap="all" baseline="0">
                <a:solidFill>
                  <a:schemeClr val="accent1"/>
                </a:solidFill>
              </a:defRPr>
            </a:lvl2pPr>
            <a:lvl3pPr marL="457200" indent="0">
              <a:lnSpc>
                <a:spcPct val="110000"/>
              </a:lnSpc>
              <a:buNone/>
              <a:defRPr sz="3600" b="0" cap="all" baseline="0">
                <a:solidFill>
                  <a:schemeClr val="accent1"/>
                </a:solidFill>
              </a:defRPr>
            </a:lvl3pPr>
            <a:lvl4pPr marL="685800" indent="0">
              <a:lnSpc>
                <a:spcPct val="110000"/>
              </a:lnSpc>
              <a:buNone/>
              <a:defRPr sz="3200" b="0" cap="all" baseline="0">
                <a:solidFill>
                  <a:schemeClr val="accent1"/>
                </a:solidFill>
              </a:defRPr>
            </a:lvl4pPr>
            <a:lvl5pPr marL="914400" indent="0">
              <a:lnSpc>
                <a:spcPct val="110000"/>
              </a:lnSpc>
              <a:buNone/>
              <a:defRPr sz="2800" b="0" cap="all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5283947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5565DD7-EB64-4BFE-B850-4043488A7CD8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630936"/>
            <a:ext cx="8449056" cy="5605272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5400" b="0" cap="none" baseline="0">
                <a:solidFill>
                  <a:schemeClr val="accent1"/>
                </a:solidFill>
              </a:defRPr>
            </a:lvl1pPr>
            <a:lvl2pPr marL="228600" indent="0">
              <a:lnSpc>
                <a:spcPct val="110000"/>
              </a:lnSpc>
              <a:buNone/>
              <a:defRPr sz="4800" b="0" cap="none" baseline="0">
                <a:solidFill>
                  <a:schemeClr val="accent1"/>
                </a:solidFill>
              </a:defRPr>
            </a:lvl2pPr>
            <a:lvl3pPr marL="457200" indent="0">
              <a:lnSpc>
                <a:spcPct val="110000"/>
              </a:lnSpc>
              <a:buNone/>
              <a:defRPr sz="4400" b="0" cap="none" baseline="0">
                <a:solidFill>
                  <a:schemeClr val="accent1"/>
                </a:solidFill>
              </a:defRPr>
            </a:lvl3pPr>
            <a:lvl4pPr marL="685800" indent="0">
              <a:lnSpc>
                <a:spcPct val="110000"/>
              </a:lnSpc>
              <a:buNone/>
              <a:defRPr sz="4000" b="0" cap="none" baseline="0">
                <a:solidFill>
                  <a:schemeClr val="accent1"/>
                </a:solidFill>
              </a:defRPr>
            </a:lvl4pPr>
            <a:lvl5pPr marL="914400" indent="0">
              <a:lnSpc>
                <a:spcPct val="110000"/>
              </a:lnSpc>
              <a:buNone/>
              <a:defRPr sz="3600" b="0" cap="none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870584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60B29AE-EBEF-71CC-AE38-3B2CD14FCA19}"/>
              </a:ext>
            </a:extLst>
          </p:cNvPr>
          <p:cNvSpPr/>
          <p:nvPr/>
        </p:nvSpPr>
        <p:spPr>
          <a:xfrm rot="5400000" flipV="1">
            <a:off x="-2566724" y="2566724"/>
            <a:ext cx="6399213" cy="1265765"/>
          </a:xfrm>
          <a:custGeom>
            <a:avLst/>
            <a:gdLst>
              <a:gd name="connsiteX0" fmla="*/ 0 w 6399213"/>
              <a:gd name="connsiteY0" fmla="*/ 0 h 1265765"/>
              <a:gd name="connsiteX1" fmla="*/ 0 w 6399213"/>
              <a:gd name="connsiteY1" fmla="*/ 1265765 h 1265765"/>
              <a:gd name="connsiteX2" fmla="*/ 5982881 w 6399213"/>
              <a:gd name="connsiteY2" fmla="*/ 1265765 h 1265765"/>
              <a:gd name="connsiteX3" fmla="*/ 6399213 w 6399213"/>
              <a:gd name="connsiteY3" fmla="*/ 849433 h 1265765"/>
              <a:gd name="connsiteX4" fmla="*/ 6399213 w 6399213"/>
              <a:gd name="connsiteY4" fmla="*/ 0 h 1265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399213" h="1265765">
                <a:moveTo>
                  <a:pt x="0" y="0"/>
                </a:moveTo>
                <a:lnTo>
                  <a:pt x="0" y="1265765"/>
                </a:lnTo>
                <a:lnTo>
                  <a:pt x="5982881" y="1265765"/>
                </a:lnTo>
                <a:cubicBezTo>
                  <a:pt x="6212815" y="1265765"/>
                  <a:pt x="6399213" y="1079367"/>
                  <a:pt x="6399213" y="849433"/>
                </a:cubicBezTo>
                <a:lnTo>
                  <a:pt x="6399213" y="0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2C979-2DBB-4FF5-B773-BBC906FD5969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98217" y="877824"/>
            <a:ext cx="8046720" cy="5065776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5400" b="0"/>
            </a:lvl1pPr>
            <a:lvl2pPr marL="228600" indent="0">
              <a:lnSpc>
                <a:spcPct val="110000"/>
              </a:lnSpc>
              <a:buNone/>
              <a:defRPr sz="4800" b="0"/>
            </a:lvl2pPr>
            <a:lvl3pPr marL="457200" indent="0">
              <a:lnSpc>
                <a:spcPct val="110000"/>
              </a:lnSpc>
              <a:buNone/>
              <a:defRPr sz="4400" b="0"/>
            </a:lvl3pPr>
            <a:lvl4pPr marL="685800" indent="0">
              <a:lnSpc>
                <a:spcPct val="110000"/>
              </a:lnSpc>
              <a:buNone/>
              <a:defRPr sz="4000" b="0"/>
            </a:lvl4pPr>
            <a:lvl5pPr marL="914400" indent="0">
              <a:lnSpc>
                <a:spcPct val="110000"/>
              </a:lnSpc>
              <a:buNone/>
              <a:defRPr sz="3600" b="0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7420787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CEC059F-651D-D540-DF60-D6361D9C716B}"/>
              </a:ext>
            </a:extLst>
          </p:cNvPr>
          <p:cNvSpPr/>
          <p:nvPr/>
        </p:nvSpPr>
        <p:spPr>
          <a:xfrm flipV="1">
            <a:off x="1" y="6099048"/>
            <a:ext cx="10487111" cy="758952"/>
          </a:xfrm>
          <a:custGeom>
            <a:avLst/>
            <a:gdLst>
              <a:gd name="connsiteX0" fmla="*/ 0 w 10487111"/>
              <a:gd name="connsiteY0" fmla="*/ 758952 h 758952"/>
              <a:gd name="connsiteX1" fmla="*/ 10070779 w 10487111"/>
              <a:gd name="connsiteY1" fmla="*/ 758952 h 758952"/>
              <a:gd name="connsiteX2" fmla="*/ 10487111 w 10487111"/>
              <a:gd name="connsiteY2" fmla="*/ 342620 h 758952"/>
              <a:gd name="connsiteX3" fmla="*/ 10487111 w 10487111"/>
              <a:gd name="connsiteY3" fmla="*/ 0 h 758952"/>
              <a:gd name="connsiteX4" fmla="*/ 0 w 10487111"/>
              <a:gd name="connsiteY4" fmla="*/ 0 h 758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487111" h="758952">
                <a:moveTo>
                  <a:pt x="0" y="758952"/>
                </a:moveTo>
                <a:lnTo>
                  <a:pt x="10070779" y="758952"/>
                </a:lnTo>
                <a:cubicBezTo>
                  <a:pt x="10300713" y="758952"/>
                  <a:pt x="10487111" y="572554"/>
                  <a:pt x="10487111" y="342620"/>
                </a:cubicBezTo>
                <a:lnTo>
                  <a:pt x="10487111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5984F2-69E3-42EA-A769-C3221255F524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68312" y="6492240"/>
            <a:ext cx="2660904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820656" y="6492240"/>
            <a:ext cx="457200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1596767"/>
            <a:ext cx="9848088" cy="3767328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6000" b="0">
                <a:solidFill>
                  <a:schemeClr val="accent1"/>
                </a:solidFill>
              </a:defRPr>
            </a:lvl1pPr>
            <a:lvl2pPr marL="228600" indent="0">
              <a:lnSpc>
                <a:spcPct val="110000"/>
              </a:lnSpc>
              <a:buNone/>
              <a:defRPr sz="5400" b="0">
                <a:solidFill>
                  <a:schemeClr val="accent1"/>
                </a:solidFill>
              </a:defRPr>
            </a:lvl2pPr>
            <a:lvl3pPr marL="457200" indent="0">
              <a:lnSpc>
                <a:spcPct val="110000"/>
              </a:lnSpc>
              <a:buNone/>
              <a:defRPr sz="4800" b="0">
                <a:solidFill>
                  <a:schemeClr val="accent1"/>
                </a:solidFill>
              </a:defRPr>
            </a:lvl3pPr>
            <a:lvl4pPr marL="685800" indent="0">
              <a:lnSpc>
                <a:spcPct val="110000"/>
              </a:lnSpc>
              <a:buNone/>
              <a:defRPr sz="4400" b="0">
                <a:solidFill>
                  <a:schemeClr val="accent1"/>
                </a:solidFill>
              </a:defRPr>
            </a:lvl4pPr>
            <a:lvl5pPr marL="914400" indent="0">
              <a:lnSpc>
                <a:spcPct val="110000"/>
              </a:lnSpc>
              <a:buNone/>
              <a:defRPr sz="4000" b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484103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18488" y="5376672"/>
            <a:ext cx="9079992" cy="466344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20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1600-2F49-4BDF-9F00-79A81477383F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527048"/>
            <a:ext cx="9198864" cy="287121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10000"/>
              </a:lnSpc>
              <a:spcBef>
                <a:spcPts val="0"/>
              </a:spcBef>
              <a:buNone/>
              <a:defRPr sz="40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</p:spTree>
    <p:extLst>
      <p:ext uri="{BB962C8B-B14F-4D97-AF65-F5344CB8AC3E}">
        <p14:creationId xmlns:p14="http://schemas.microsoft.com/office/powerpoint/2010/main" val="32662780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3AF1DAFD-6C43-776A-EDEF-047653131661}"/>
              </a:ext>
            </a:extLst>
          </p:cNvPr>
          <p:cNvSpPr/>
          <p:nvPr/>
        </p:nvSpPr>
        <p:spPr>
          <a:xfrm flipV="1">
            <a:off x="0" y="823828"/>
            <a:ext cx="11385608" cy="6034172"/>
          </a:xfrm>
          <a:custGeom>
            <a:avLst/>
            <a:gdLst>
              <a:gd name="connsiteX0" fmla="*/ 0 w 11385608"/>
              <a:gd name="connsiteY0" fmla="*/ 6034172 h 6034172"/>
              <a:gd name="connsiteX1" fmla="*/ 10969276 w 11385608"/>
              <a:gd name="connsiteY1" fmla="*/ 6034172 h 6034172"/>
              <a:gd name="connsiteX2" fmla="*/ 11385608 w 11385608"/>
              <a:gd name="connsiteY2" fmla="*/ 5617840 h 6034172"/>
              <a:gd name="connsiteX3" fmla="*/ 11385608 w 11385608"/>
              <a:gd name="connsiteY3" fmla="*/ 0 h 6034172"/>
              <a:gd name="connsiteX4" fmla="*/ 0 w 11385608"/>
              <a:gd name="connsiteY4" fmla="*/ 0 h 6034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85608" h="6034172">
                <a:moveTo>
                  <a:pt x="0" y="6034172"/>
                </a:moveTo>
                <a:lnTo>
                  <a:pt x="10969276" y="6034172"/>
                </a:lnTo>
                <a:cubicBezTo>
                  <a:pt x="11199210" y="6034172"/>
                  <a:pt x="11385608" y="5847774"/>
                  <a:pt x="11385608" y="5617840"/>
                </a:cubicBezTo>
                <a:lnTo>
                  <a:pt x="11385608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6928" y="5148072"/>
            <a:ext cx="8366760" cy="1188720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23558-A89A-4F39-900D-C4A4FDA1B2E7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8512" y="6492240"/>
            <a:ext cx="2660904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0856" y="6492240"/>
            <a:ext cx="457200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1783080"/>
            <a:ext cx="8503920" cy="3209544"/>
          </a:xfrm>
        </p:spPr>
        <p:txBody>
          <a:bodyPr anchor="t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40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</p:spTree>
    <p:extLst>
      <p:ext uri="{BB962C8B-B14F-4D97-AF65-F5344CB8AC3E}">
        <p14:creationId xmlns:p14="http://schemas.microsoft.com/office/powerpoint/2010/main" val="141765059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25BDAC2-53C5-6F8B-7446-54D1152EB91B}"/>
              </a:ext>
            </a:extLst>
          </p:cNvPr>
          <p:cNvSpPr/>
          <p:nvPr/>
        </p:nvSpPr>
        <p:spPr>
          <a:xfrm>
            <a:off x="0" y="0"/>
            <a:ext cx="11385608" cy="5084064"/>
          </a:xfrm>
          <a:custGeom>
            <a:avLst/>
            <a:gdLst>
              <a:gd name="connsiteX0" fmla="*/ 0 w 11385608"/>
              <a:gd name="connsiteY0" fmla="*/ 0 h 5084064"/>
              <a:gd name="connsiteX1" fmla="*/ 11385608 w 11385608"/>
              <a:gd name="connsiteY1" fmla="*/ 0 h 5084064"/>
              <a:gd name="connsiteX2" fmla="*/ 11385608 w 11385608"/>
              <a:gd name="connsiteY2" fmla="*/ 4562110 h 5084064"/>
              <a:gd name="connsiteX3" fmla="*/ 10863655 w 11385608"/>
              <a:gd name="connsiteY3" fmla="*/ 5084064 h 5084064"/>
              <a:gd name="connsiteX4" fmla="*/ 0 w 11385608"/>
              <a:gd name="connsiteY4" fmla="*/ 5084064 h 5084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85608" h="5084064">
                <a:moveTo>
                  <a:pt x="0" y="0"/>
                </a:moveTo>
                <a:lnTo>
                  <a:pt x="11385608" y="0"/>
                </a:lnTo>
                <a:lnTo>
                  <a:pt x="11385608" y="4562110"/>
                </a:lnTo>
                <a:cubicBezTo>
                  <a:pt x="11385608" y="4850377"/>
                  <a:pt x="11151922" y="5084064"/>
                  <a:pt x="10863655" y="5084064"/>
                </a:cubicBezTo>
                <a:lnTo>
                  <a:pt x="0" y="5084064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6928" y="5449824"/>
            <a:ext cx="9546336" cy="905256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2020B-CB60-4281-A570-6300974B7A2E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8512" y="6492240"/>
            <a:ext cx="2660904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0856" y="6492240"/>
            <a:ext cx="457200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530352"/>
            <a:ext cx="9683496" cy="3950208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10000"/>
              </a:lnSpc>
              <a:spcBef>
                <a:spcPts val="0"/>
              </a:spcBef>
              <a:buNone/>
              <a:defRPr sz="44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</p:spTree>
    <p:extLst>
      <p:ext uri="{BB962C8B-B14F-4D97-AF65-F5344CB8AC3E}">
        <p14:creationId xmlns:p14="http://schemas.microsoft.com/office/powerpoint/2010/main" val="222499751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7784" y="4965192"/>
            <a:ext cx="8339328" cy="128930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1033272"/>
            <a:ext cx="8467344" cy="3931920"/>
          </a:xfrm>
        </p:spPr>
        <p:txBody>
          <a:bodyPr anchor="b">
            <a:normAutofit/>
          </a:bodyPr>
          <a:lstStyle>
            <a:lvl1pPr marL="137160" indent="-137160">
              <a:lnSpc>
                <a:spcPct val="110000"/>
              </a:lnSpc>
              <a:spcBef>
                <a:spcPts val="0"/>
              </a:spcBef>
              <a:buNone/>
              <a:defRPr sz="44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554EA42-18F1-82AE-02C3-B2B2A57AD70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55215D8-97AA-4B85-B7A0-A02F39368DA3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8AE5996-C1E5-AFF0-1C20-EFDC8711799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A8ACF18-7D60-FEE3-1B8D-6E5F51611A8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05335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294248"/>
            <a:ext cx="11164825" cy="9584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78C515B-8D5A-0268-9044-7B2013C87E0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29767" y="2020825"/>
            <a:ext cx="5212208" cy="428472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3C7061A-8ED7-8B72-BD2B-2DF67F8C7A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622" y="2020822"/>
            <a:ext cx="5212208" cy="428472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5CE14-1FF6-4074-BE8F-BABA3B0759C8}" type="datetime1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61820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76166"/>
            <a:ext cx="11164824" cy="9765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7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211279F-0D05-3637-19CD-29468F4DD2F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0213" y="2021134"/>
            <a:ext cx="5211762" cy="434315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2512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F1B170DE-636A-B1A9-2EAB-C426DBFB3E5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750" y="2020888"/>
            <a:ext cx="5213350" cy="4343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71389-0C57-4856-A530-D0CC79ABF97F}" type="datetime1">
              <a:rPr lang="en-US" smtClean="0"/>
              <a:t>2/18/2026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70841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13EFD-DF71-4A7D-9C47-1BBDB138B295}" type="datetime1">
              <a:rPr lang="en-US" smtClean="0"/>
              <a:t>2/18/2026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03036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BE319-9B1C-4A02-A60F-55C05B841F00}" type="datetime1">
              <a:rPr lang="en-US" smtClean="0"/>
              <a:t>2/18/2026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95100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769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5" y="553616"/>
            <a:ext cx="6466741" cy="575256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F397E-666B-470F-A253-6BE6BC97EEBE}" type="datetime1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2048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7784"/>
            <a:ext cx="3713996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767" y="2826137"/>
            <a:ext cx="3310128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Picture Placeholder 8">
            <a:extLst>
              <a:ext uri="{FF2B5EF4-FFF2-40B4-BE49-F238E27FC236}">
                <a16:creationId xmlns:a16="http://schemas.microsoft.com/office/drawing/2014/main" id="{FA23F0E6-EDAF-3A7F-5EC8-F911E9AE48E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02843" y="0"/>
            <a:ext cx="7689157" cy="6399152"/>
          </a:xfrm>
          <a:custGeom>
            <a:avLst/>
            <a:gdLst>
              <a:gd name="connsiteX0" fmla="*/ 0 w 7689157"/>
              <a:gd name="connsiteY0" fmla="*/ 0 h 6399152"/>
              <a:gd name="connsiteX1" fmla="*/ 7689157 w 7689157"/>
              <a:gd name="connsiteY1" fmla="*/ 0 h 6399152"/>
              <a:gd name="connsiteX2" fmla="*/ 7689157 w 7689157"/>
              <a:gd name="connsiteY2" fmla="*/ 6399152 h 6399152"/>
              <a:gd name="connsiteX3" fmla="*/ 578440 w 7689157"/>
              <a:gd name="connsiteY3" fmla="*/ 6399152 h 6399152"/>
              <a:gd name="connsiteX4" fmla="*/ 0 w 7689157"/>
              <a:gd name="connsiteY4" fmla="*/ 582071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9157" h="6399152">
                <a:moveTo>
                  <a:pt x="0" y="0"/>
                </a:moveTo>
                <a:lnTo>
                  <a:pt x="7689157" y="0"/>
                </a:lnTo>
                <a:lnTo>
                  <a:pt x="7689157" y="6399152"/>
                </a:lnTo>
                <a:lnTo>
                  <a:pt x="578440" y="6399152"/>
                </a:lnTo>
                <a:cubicBezTo>
                  <a:pt x="258976" y="6399152"/>
                  <a:pt x="0" y="6140176"/>
                  <a:pt x="0" y="5820712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249CC-ABEB-43E4-956A-E3EA25785381}" type="datetime1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706534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29768"/>
            <a:ext cx="10890374" cy="1627632"/>
          </a:xfrm>
        </p:spPr>
        <p:txBody>
          <a:bodyPr anchor="t">
            <a:normAutofit/>
          </a:bodyPr>
          <a:lstStyle>
            <a:lvl1pPr>
              <a:defRPr sz="66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9768" y="3264408"/>
            <a:ext cx="10890374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E689B-95F7-4D9F-8FA3-5EAD5F062125}" type="datetime1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19341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27318"/>
            <a:ext cx="8430768" cy="1842020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3622673"/>
            <a:ext cx="8430768" cy="1828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EC20F-E1D8-4943-B054-6F2B6C10D630}" type="datetime1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9160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83464"/>
            <a:ext cx="10652760" cy="9692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8" y="1380744"/>
            <a:ext cx="10652760" cy="49011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9768" y="6492240"/>
            <a:ext cx="284378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F7F99000-8DC5-4FAA-962C-D38BB4F2BF7D}" type="datetime1">
              <a:rPr lang="en-US" smtClean="0"/>
              <a:t>2/18/2026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97112" y="6492240"/>
            <a:ext cx="266090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49456" y="6492240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6572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2" r:id="rId2"/>
    <p:sldLayoutId id="2147483804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761" r:id="rId12"/>
    <p:sldLayoutId id="2147483762" r:id="rId13"/>
    <p:sldLayoutId id="2147483763" r:id="rId14"/>
    <p:sldLayoutId id="2147483764" r:id="rId15"/>
    <p:sldLayoutId id="2147483765" r:id="rId16"/>
    <p:sldLayoutId id="2147483766" r:id="rId17"/>
    <p:sldLayoutId id="2147483767" r:id="rId18"/>
    <p:sldLayoutId id="2147483768" r:id="rId19"/>
    <p:sldLayoutId id="2147483769" r:id="rId20"/>
    <p:sldLayoutId id="2147483770" r:id="rId21"/>
    <p:sldLayoutId id="2147483771" r:id="rId22"/>
    <p:sldLayoutId id="2147483772" r:id="rId23"/>
    <p:sldLayoutId id="2147483773" r:id="rId24"/>
    <p:sldLayoutId id="2147483774" r:id="rId25"/>
    <p:sldLayoutId id="2147483775" r:id="rId26"/>
    <p:sldLayoutId id="2147483776" r:id="rId27"/>
    <p:sldLayoutId id="2147483777" r:id="rId28"/>
    <p:sldLayoutId id="2147483778" r:id="rId29"/>
    <p:sldLayoutId id="2147483779" r:id="rId30"/>
    <p:sldLayoutId id="2147483780" r:id="rId31"/>
    <p:sldLayoutId id="2147483781" r:id="rId32"/>
    <p:sldLayoutId id="2147483782" r:id="rId33"/>
    <p:sldLayoutId id="2147483783" r:id="rId34"/>
    <p:sldLayoutId id="2147483784" r:id="rId35"/>
    <p:sldLayoutId id="2147483785" r:id="rId36"/>
    <p:sldLayoutId id="2147483786" r:id="rId37"/>
    <p:sldLayoutId id="2147483787" r:id="rId38"/>
    <p:sldLayoutId id="2147483788" r:id="rId39"/>
    <p:sldLayoutId id="2147483789" r:id="rId40"/>
    <p:sldLayoutId id="2147483790" r:id="rId41"/>
    <p:sldLayoutId id="2147483791" r:id="rId42"/>
    <p:sldLayoutId id="2147483792" r:id="rId43"/>
    <p:sldLayoutId id="2147483793" r:id="rId44"/>
    <p:sldLayoutId id="2147483794" r:id="rId45"/>
    <p:sldLayoutId id="2147483795" r:id="rId46"/>
    <p:sldLayoutId id="2147483796" r:id="rId47"/>
    <p:sldLayoutId id="2147483797" r:id="rId48"/>
    <p:sldLayoutId id="2147483798" r:id="rId49"/>
    <p:sldLayoutId id="2147483799" r:id="rId50"/>
    <p:sldLayoutId id="2147483800" r:id="rId51"/>
    <p:sldLayoutId id="2147483801" r:id="rId5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51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51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.nhs.uk/data-and-information/publications/statistical/mi-nhse-virtual-ward-capacity-and-occupancy-statistics" TargetMode="External"/><Relationship Id="rId13" Type="http://schemas.openxmlformats.org/officeDocument/2006/relationships/hyperlink" Target="https://www.strategyunitwm.nhs.uk/sites/default/files/2025-06/1171_Virtual_wards_final_report_June2025.pdf" TargetMode="External"/><Relationship Id="rId3" Type="http://schemas.openxmlformats.org/officeDocument/2006/relationships/hyperlink" Target="https://www.health.org.uk/sites/default/files/upload/publications/2024/What%20do%20virtual%20wards%20look%20like%20in%20England.pdf" TargetMode="External"/><Relationship Id="rId7" Type="http://schemas.openxmlformats.org/officeDocument/2006/relationships/hyperlink" Target="https://www.nhsconfed.org/system/files/2023-05/Realising-the-potential-of-virtual-wards.pdf" TargetMode="External"/><Relationship Id="rId12" Type="http://schemas.openxmlformats.org/officeDocument/2006/relationships/hyperlink" Target="https://www.nuffieldtrust.org.uk/news-item/virtual-wards-the-lessons-so-far-and-future-priorities" TargetMode="External"/><Relationship Id="rId2" Type="http://schemas.openxmlformats.org/officeDocument/2006/relationships/hyperlink" Target="https://www.carersuk.org/media/uskf4k0v/virtual-wards-policy-briefing-september-2022.pdf" TargetMode="External"/><Relationship Id="rId1" Type="http://schemas.openxmlformats.org/officeDocument/2006/relationships/slideLayout" Target="../slideLayouts/slideLayout16.xml"/><Relationship Id="rId6" Type="http://schemas.openxmlformats.org/officeDocument/2006/relationships/hyperlink" Target="https://pubmed.ncbi.nlm.nih.gov/38760070/" TargetMode="External"/><Relationship Id="rId11" Type="http://schemas.openxmlformats.org/officeDocument/2006/relationships/hyperlink" Target="https://www.england.nhs.uk/long-read/virtual-wards-operational-framework/" TargetMode="External"/><Relationship Id="rId5" Type="http://schemas.openxmlformats.org/officeDocument/2006/relationships/hyperlink" Target="https://bmjopen.bmj.com/content/14/1/e081378" TargetMode="External"/><Relationship Id="rId15" Type="http://schemas.openxmlformats.org/officeDocument/2006/relationships/hyperlink" Target="https://bmjgroup.com/virtual-ward-bed-uses-4-times-less-carbon-than-traditional-inpatient-bed/" TargetMode="External"/><Relationship Id="rId10" Type="http://schemas.openxmlformats.org/officeDocument/2006/relationships/hyperlink" Target="https://www.england.nhs.uk/long-read/inclusive-digital-healthcare-a-framework-for-nhs-action-on-digital-inclusion/" TargetMode="External"/><Relationship Id="rId4" Type="http://schemas.openxmlformats.org/officeDocument/2006/relationships/hyperlink" Target="https://www.instituteforgovernment.org.uk/publication/performance-tracker-2025/nhs/hospitals" TargetMode="External"/><Relationship Id="rId9" Type="http://schemas.openxmlformats.org/officeDocument/2006/relationships/hyperlink" Target="https://www.england.nhs.uk/wp-content/uploads/2022/02/20211223-B1160-2022-23-priorities-and-operational-planning-guidance-v3.2.pdf" TargetMode="External"/><Relationship Id="rId14" Type="http://schemas.openxmlformats.org/officeDocument/2006/relationships/hyperlink" Target="https://researchbriefings.files.parliament.uk/documents/POST-PN-0744/POST-PN-0744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354F2-051E-DF4F-6A1E-78F58862E0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5330952" cy="3739896"/>
          </a:xfrm>
        </p:spPr>
        <p:txBody>
          <a:bodyPr anchor="t">
            <a:normAutofit/>
          </a:bodyPr>
          <a:lstStyle/>
          <a:p>
            <a:br>
              <a:rPr lang="en-GB" sz="2500" b="1" dirty="0"/>
            </a:br>
            <a:r>
              <a:rPr lang="en-GB" sz="2500" b="1" dirty="0"/>
              <a:t>Digitally enabled Virtual Wards in England (Hospital at Home) as a UK Health and Social Care Innovation</a:t>
            </a:r>
            <a:br>
              <a:rPr lang="en-GB" sz="2500" dirty="0"/>
            </a:br>
            <a:r>
              <a:rPr lang="en-GB" sz="2500" b="1" dirty="0"/>
              <a:t>Student:</a:t>
            </a:r>
            <a:r>
              <a:rPr lang="en-GB" sz="2500" dirty="0"/>
              <a:t> ELENA OPREA</a:t>
            </a:r>
            <a:br>
              <a:rPr lang="en-GB" sz="2500" dirty="0"/>
            </a:br>
            <a:r>
              <a:rPr lang="en-GB" sz="2500" b="1" dirty="0"/>
              <a:t>Student ID:</a:t>
            </a:r>
            <a:r>
              <a:rPr lang="en-GB" sz="2500" dirty="0"/>
              <a:t> 2322804</a:t>
            </a:r>
            <a:br>
              <a:rPr lang="en-GB" sz="2500" dirty="0"/>
            </a:br>
            <a:r>
              <a:rPr lang="en-GB" sz="2500" b="1" dirty="0"/>
              <a:t>Module code:</a:t>
            </a:r>
            <a:r>
              <a:rPr lang="en-GB" sz="2500" dirty="0"/>
              <a:t> BMHP6026</a:t>
            </a:r>
            <a:br>
              <a:rPr lang="en-GB" sz="2500" dirty="0"/>
            </a:br>
            <a:endParaRPr lang="en-GB" sz="2500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50FBB004-3CDC-50C6-D64C-F899E5D6DE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517136" cy="1380744"/>
          </a:xfrm>
        </p:spPr>
        <p:txBody>
          <a:bodyPr/>
          <a:lstStyle/>
          <a:p>
            <a:r>
              <a:rPr lang="it-IT" b="1" dirty="0"/>
              <a:t>Component 2: Viva Voce (Oral Presentation)</a:t>
            </a:r>
            <a:endParaRPr lang="en-US" dirty="0"/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C597CC99-D531-E5A1-4167-FDD970A18A3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37" r="20437"/>
          <a:stretch>
            <a:fillRect/>
          </a:stretch>
        </p:blipFill>
        <p:spPr>
          <a:custGeom>
            <a:avLst/>
            <a:gdLst>
              <a:gd name="connsiteX0" fmla="*/ 0 w 5674753"/>
              <a:gd name="connsiteY0" fmla="*/ 0 h 6399152"/>
              <a:gd name="connsiteX1" fmla="*/ 5674753 w 5674753"/>
              <a:gd name="connsiteY1" fmla="*/ 0 h 6399152"/>
              <a:gd name="connsiteX2" fmla="*/ 5674753 w 5674753"/>
              <a:gd name="connsiteY2" fmla="*/ 6399152 h 6399152"/>
              <a:gd name="connsiteX3" fmla="*/ 601996 w 5674753"/>
              <a:gd name="connsiteY3" fmla="*/ 6399152 h 6399152"/>
              <a:gd name="connsiteX4" fmla="*/ 0 w 5674753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74753" h="6399152">
                <a:moveTo>
                  <a:pt x="0" y="0"/>
                </a:moveTo>
                <a:lnTo>
                  <a:pt x="5674753" y="0"/>
                </a:lnTo>
                <a:lnTo>
                  <a:pt x="5674753" y="6399152"/>
                </a:lnTo>
                <a:lnTo>
                  <a:pt x="601996" y="6399152"/>
                </a:lnTo>
                <a:cubicBezTo>
                  <a:pt x="269523" y="6399152"/>
                  <a:pt x="0" y="6129629"/>
                  <a:pt x="0" y="5797156"/>
                </a:cubicBezTo>
                <a:close/>
              </a:path>
            </a:pathLst>
          </a:custGeom>
          <a:blipFill dpi="0" rotWithShape="1">
            <a:blip r:embed="rId3"/>
            <a:srcRect/>
            <a:stretch>
              <a:fillRect/>
            </a:stretch>
          </a:blipFill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445772E-B6FF-5C88-59B4-3F85BAF4B5BB}"/>
              </a:ext>
            </a:extLst>
          </p:cNvPr>
          <p:cNvSpPr txBox="1"/>
          <p:nvPr/>
        </p:nvSpPr>
        <p:spPr>
          <a:xfrm>
            <a:off x="8908027" y="6399152"/>
            <a:ext cx="1779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(NHS 2025)</a:t>
            </a:r>
          </a:p>
        </p:txBody>
      </p:sp>
    </p:spTree>
    <p:extLst>
      <p:ext uri="{BB962C8B-B14F-4D97-AF65-F5344CB8AC3E}">
        <p14:creationId xmlns:p14="http://schemas.microsoft.com/office/powerpoint/2010/main" val="24874083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BD8E8-AB11-3AF3-8805-6D62D543C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1828800"/>
          </a:xfrm>
        </p:spPr>
        <p:txBody>
          <a:bodyPr anchor="t">
            <a:normAutofit/>
          </a:bodyPr>
          <a:lstStyle/>
          <a:p>
            <a:r>
              <a:rPr lang="en-GB" sz="7400"/>
              <a:t>Aim and structure</a:t>
            </a:r>
          </a:p>
        </p:txBody>
      </p:sp>
      <p:graphicFrame>
        <p:nvGraphicFramePr>
          <p:cNvPr id="7" name="Rectangle 2">
            <a:extLst>
              <a:ext uri="{FF2B5EF4-FFF2-40B4-BE49-F238E27FC236}">
                <a16:creationId xmlns:a16="http://schemas.microsoft.com/office/drawing/2014/main" id="{810AC685-EB3C-97EC-C3B3-9CA98DE79424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458058413"/>
              </p:ext>
            </p:extLst>
          </p:nvPr>
        </p:nvGraphicFramePr>
        <p:xfrm>
          <a:off x="5694744" y="2423160"/>
          <a:ext cx="5780976" cy="38587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53680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253F4-4BA5-5EBB-AACC-7D0604BA3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 dirty="0"/>
              <a:t>What is a virtual ward?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C295E8E6-C653-128D-0E5F-04F3F1AB26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769" y="2311121"/>
            <a:ext cx="3309608" cy="3993263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8" name="Rectangle 1">
            <a:extLst>
              <a:ext uri="{FF2B5EF4-FFF2-40B4-BE49-F238E27FC236}">
                <a16:creationId xmlns:a16="http://schemas.microsoft.com/office/drawing/2014/main" id="{C370DFFF-8C75-0E63-46E9-23D135F417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3820202"/>
              </p:ext>
            </p:extLst>
          </p:nvPr>
        </p:nvGraphicFramePr>
        <p:xfrm>
          <a:off x="5136995" y="553616"/>
          <a:ext cx="6466741" cy="57525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875417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3A852-A91B-972C-7ACB-8C5F413ED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83464"/>
            <a:ext cx="10652760" cy="969264"/>
          </a:xfrm>
        </p:spPr>
        <p:txBody>
          <a:bodyPr anchor="b">
            <a:normAutofit/>
          </a:bodyPr>
          <a:lstStyle/>
          <a:p>
            <a:r>
              <a:rPr lang="en-GB" dirty="0"/>
              <a:t>Why this matters now in England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34AE0057-0932-9EFB-4538-AFF10DD72E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206750"/>
              </p:ext>
            </p:extLst>
          </p:nvPr>
        </p:nvGraphicFramePr>
        <p:xfrm>
          <a:off x="429768" y="1380744"/>
          <a:ext cx="10652760" cy="4901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52898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C9F7F-E8AA-8385-FD2B-06DCF3F8F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3493008" cy="3621024"/>
          </a:xfrm>
        </p:spPr>
        <p:txBody>
          <a:bodyPr anchor="t">
            <a:normAutofit/>
          </a:bodyPr>
          <a:lstStyle/>
          <a:p>
            <a:r>
              <a:rPr lang="en-GB" sz="2700"/>
              <a:t>How implementation works (England)</a:t>
            </a:r>
          </a:p>
        </p:txBody>
      </p:sp>
      <p:graphicFrame>
        <p:nvGraphicFramePr>
          <p:cNvPr id="8" name="Rectangle 1">
            <a:extLst>
              <a:ext uri="{FF2B5EF4-FFF2-40B4-BE49-F238E27FC236}">
                <a16:creationId xmlns:a16="http://schemas.microsoft.com/office/drawing/2014/main" id="{DA0288C7-D060-37F1-4149-9A5A0498DEB6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689575192"/>
              </p:ext>
            </p:extLst>
          </p:nvPr>
        </p:nvGraphicFramePr>
        <p:xfrm>
          <a:off x="4425696" y="640080"/>
          <a:ext cx="7159752" cy="5724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67513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08F95-F8C0-E831-88CD-8B162D11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040" y="603504"/>
            <a:ext cx="3401568" cy="1527048"/>
          </a:xfrm>
        </p:spPr>
        <p:txBody>
          <a:bodyPr anchor="b">
            <a:normAutofit/>
          </a:bodyPr>
          <a:lstStyle/>
          <a:p>
            <a:r>
              <a:rPr lang="en-GB" sz="2500"/>
              <a:t>Scale and current activity (what the data shows)</a:t>
            </a:r>
          </a:p>
        </p:txBody>
      </p:sp>
      <p:pic>
        <p:nvPicPr>
          <p:cNvPr id="6" name="Video 5" descr="Graphs And Numbers">
            <a:extLst>
              <a:ext uri="{FF2B5EF4-FFF2-40B4-BE49-F238E27FC236}">
                <a16:creationId xmlns:a16="http://schemas.microsoft.com/office/drawing/2014/main" id="{64C21D0A-1EAE-0123-404B-F9B49A25204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18435" r="13384" b="-1"/>
          <a:stretch>
            <a:fillRect/>
          </a:stretch>
        </p:blipFill>
        <p:spPr>
          <a:xfrm>
            <a:off x="20" y="10"/>
            <a:ext cx="7734280" cy="6399142"/>
          </a:xfrm>
          <a:custGeom>
            <a:avLst/>
            <a:gdLst>
              <a:gd name="connsiteX0" fmla="*/ 0 w 7734300"/>
              <a:gd name="connsiteY0" fmla="*/ 0 h 6399152"/>
              <a:gd name="connsiteX1" fmla="*/ 7734300 w 7734300"/>
              <a:gd name="connsiteY1" fmla="*/ 0 h 6399152"/>
              <a:gd name="connsiteX2" fmla="*/ 7734300 w 7734300"/>
              <a:gd name="connsiteY2" fmla="*/ 5797156 h 6399152"/>
              <a:gd name="connsiteX3" fmla="*/ 7132304 w 7734300"/>
              <a:gd name="connsiteY3" fmla="*/ 6399152 h 6399152"/>
              <a:gd name="connsiteX4" fmla="*/ 0 w 7734300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34300" h="6399152">
                <a:moveTo>
                  <a:pt x="0" y="0"/>
                </a:moveTo>
                <a:lnTo>
                  <a:pt x="7734300" y="0"/>
                </a:lnTo>
                <a:lnTo>
                  <a:pt x="7734300" y="5797156"/>
                </a:lnTo>
                <a:cubicBezTo>
                  <a:pt x="7734300" y="6129629"/>
                  <a:pt x="7464777" y="6399152"/>
                  <a:pt x="7132304" y="6399152"/>
                </a:cubicBezTo>
                <a:lnTo>
                  <a:pt x="0" y="6399152"/>
                </a:lnTo>
                <a:close/>
              </a:path>
            </a:pathLst>
          </a:custGeom>
          <a:noFill/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E1E043B5-C796-223C-740C-FB092F49FA6D}"/>
              </a:ext>
            </a:extLst>
          </p:cNvPr>
          <p:cNvSpPr>
            <a:spLocks noGrp="1" noChangeArrowheads="1"/>
          </p:cNvSpPr>
          <p:nvPr>
            <p:ph sz="quarter" idx="14"/>
          </p:nvPr>
        </p:nvSpPr>
        <p:spPr bwMode="auto">
          <a:xfrm>
            <a:off x="8321040" y="2276856"/>
            <a:ext cx="3401568" cy="4041648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National data shows virtual ward services are established across England (Health Foundation, 2024)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Dec 2023: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around </a:t>
            </a: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73% occupancy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with about </a:t>
            </a: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8,600 patients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reported (Health Foundation, 2024)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2025 official statistics: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monthly capacity and occupancy are published (NHS Digital, 2025)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Independent overview reports </a:t>
            </a: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stagnation after growth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, so not a simple success story (Institute for Government, 2025)</a:t>
            </a:r>
          </a:p>
        </p:txBody>
      </p:sp>
    </p:spTree>
    <p:extLst>
      <p:ext uri="{BB962C8B-B14F-4D97-AF65-F5344CB8AC3E}">
        <p14:creationId xmlns:p14="http://schemas.microsoft.com/office/powerpoint/2010/main" val="1095254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29580-D723-C22C-F590-0FBAED4C0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3493008" cy="3621024"/>
          </a:xfrm>
        </p:spPr>
        <p:txBody>
          <a:bodyPr anchor="t">
            <a:normAutofit/>
          </a:bodyPr>
          <a:lstStyle/>
          <a:p>
            <a:r>
              <a:rPr lang="en-GB" dirty="0"/>
              <a:t>Workforce: role change, competence, pressure</a:t>
            </a:r>
          </a:p>
        </p:txBody>
      </p:sp>
      <p:graphicFrame>
        <p:nvGraphicFramePr>
          <p:cNvPr id="7" name="Rectangle 1">
            <a:extLst>
              <a:ext uri="{FF2B5EF4-FFF2-40B4-BE49-F238E27FC236}">
                <a16:creationId xmlns:a16="http://schemas.microsoft.com/office/drawing/2014/main" id="{250455FD-18D8-9A64-C7B5-4120FCF6277D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457256222"/>
              </p:ext>
            </p:extLst>
          </p:nvPr>
        </p:nvGraphicFramePr>
        <p:xfrm>
          <a:off x="4425696" y="640080"/>
          <a:ext cx="7159752" cy="5724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45478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CF41E-7949-6F53-C322-E6CFF16F7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640079"/>
            <a:ext cx="4032505" cy="3621024"/>
          </a:xfrm>
        </p:spPr>
        <p:txBody>
          <a:bodyPr anchor="t">
            <a:normAutofit/>
          </a:bodyPr>
          <a:lstStyle/>
          <a:p>
            <a:r>
              <a:rPr lang="en-GB" dirty="0"/>
              <a:t>Service delivery: what changes in day-to-day care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6A6382F2-AF7B-8179-B27A-7B76FCF8D7EA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1505972"/>
              </p:ext>
            </p:extLst>
          </p:nvPr>
        </p:nvGraphicFramePr>
        <p:xfrm>
          <a:off x="5422392" y="640715"/>
          <a:ext cx="5968098" cy="5719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99798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B3E6F-2A55-F22C-1377-20AA40D16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3493008" cy="3621024"/>
          </a:xfrm>
        </p:spPr>
        <p:txBody>
          <a:bodyPr anchor="t">
            <a:normAutofit/>
          </a:bodyPr>
          <a:lstStyle/>
          <a:p>
            <a:r>
              <a:rPr lang="en-GB" dirty="0"/>
              <a:t>Digital inclusion as a delivery condition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C4F8FBA6-7FBD-7398-8452-3B63546311A6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439345182"/>
              </p:ext>
            </p:extLst>
          </p:nvPr>
        </p:nvGraphicFramePr>
        <p:xfrm>
          <a:off x="4425696" y="640080"/>
          <a:ext cx="7159752" cy="5724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52627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84AE5-C538-092D-6147-324AB5001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83464"/>
            <a:ext cx="10652760" cy="969264"/>
          </a:xfrm>
        </p:spPr>
        <p:txBody>
          <a:bodyPr anchor="b">
            <a:normAutofit/>
          </a:bodyPr>
          <a:lstStyle/>
          <a:p>
            <a:r>
              <a:rPr lang="en-GB" dirty="0"/>
              <a:t>Patient experience: comfort, autonomy, anxiety, trust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E812BE93-407C-49C3-E706-EBF59062AF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8223860"/>
              </p:ext>
            </p:extLst>
          </p:nvPr>
        </p:nvGraphicFramePr>
        <p:xfrm>
          <a:off x="429768" y="1380744"/>
          <a:ext cx="10652760" cy="4901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68175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D824C-A4FE-9BB3-FEE4-3D64BD502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29768"/>
            <a:ext cx="10890374" cy="1627632"/>
          </a:xfrm>
        </p:spPr>
        <p:txBody>
          <a:bodyPr anchor="t">
            <a:normAutofit/>
          </a:bodyPr>
          <a:lstStyle/>
          <a:p>
            <a:r>
              <a:rPr lang="en-GB" sz="5600"/>
              <a:t>Carers and community impact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43EE28E8-3213-638D-67A0-D1BAB1117C57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75262520"/>
              </p:ext>
            </p:extLst>
          </p:nvPr>
        </p:nvGraphicFramePr>
        <p:xfrm>
          <a:off x="429768" y="3264408"/>
          <a:ext cx="10890374" cy="2834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74783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FB6B2-DD8D-3004-109E-2B7DA53B2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320040"/>
            <a:ext cx="6858000" cy="932688"/>
          </a:xfrm>
        </p:spPr>
        <p:txBody>
          <a:bodyPr anchor="b">
            <a:normAutofit/>
          </a:bodyPr>
          <a:lstStyle/>
          <a:p>
            <a:r>
              <a:rPr lang="en-GB" dirty="0"/>
              <a:t>Positive outcomes</a:t>
            </a:r>
          </a:p>
        </p:txBody>
      </p:sp>
      <p:sp>
        <p:nvSpPr>
          <p:cNvPr id="10" name="Picture Placeholder 3">
            <a:extLst>
              <a:ext uri="{FF2B5EF4-FFF2-40B4-BE49-F238E27FC236}">
                <a16:creationId xmlns:a16="http://schemas.microsoft.com/office/drawing/2014/main" id="{FF917E83-3E45-7E4E-FD6D-DC42CCC4C13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46768" y="0"/>
            <a:ext cx="4145232" cy="6399152"/>
          </a:xfrm>
        </p:spPr>
        <p:txBody>
          <a:bodyPr/>
          <a:lstStyle/>
          <a:p>
            <a:endParaRPr lang="en-GB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DC197ABE-519B-3711-BB6C-375F924E5092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138269780"/>
              </p:ext>
            </p:extLst>
          </p:nvPr>
        </p:nvGraphicFramePr>
        <p:xfrm>
          <a:off x="429768" y="1380744"/>
          <a:ext cx="6858000" cy="4983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54940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A2BB4-6902-D0DA-BFDA-4B3056B63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29768"/>
            <a:ext cx="10890374" cy="1627632"/>
          </a:xfrm>
        </p:spPr>
        <p:txBody>
          <a:bodyPr anchor="t">
            <a:normAutofit/>
          </a:bodyPr>
          <a:lstStyle/>
          <a:p>
            <a:r>
              <a:rPr lang="en-GB" sz="5600"/>
              <a:t>Negative outcomes and unresolved risks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AAE4BC29-A2F1-766A-360B-45D5CDF4ECBA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608575149"/>
              </p:ext>
            </p:extLst>
          </p:nvPr>
        </p:nvGraphicFramePr>
        <p:xfrm>
          <a:off x="429768" y="3264408"/>
          <a:ext cx="10890374" cy="2834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7776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48B22-FF25-C0A7-010A-296526BB4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320040"/>
            <a:ext cx="6858000" cy="932688"/>
          </a:xfrm>
        </p:spPr>
        <p:txBody>
          <a:bodyPr anchor="b">
            <a:normAutofit/>
          </a:bodyPr>
          <a:lstStyle/>
          <a:p>
            <a:r>
              <a:rPr lang="en-GB" sz="3000"/>
              <a:t>Judgement and practical recommendations</a:t>
            </a:r>
          </a:p>
        </p:txBody>
      </p:sp>
      <p:sp>
        <p:nvSpPr>
          <p:cNvPr id="10" name="Picture Placeholder 3">
            <a:extLst>
              <a:ext uri="{FF2B5EF4-FFF2-40B4-BE49-F238E27FC236}">
                <a16:creationId xmlns:a16="http://schemas.microsoft.com/office/drawing/2014/main" id="{851D858D-CF68-A917-9157-6BD28E85546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46768" y="0"/>
            <a:ext cx="4145232" cy="6399152"/>
          </a:xfrm>
        </p:spPr>
        <p:txBody>
          <a:bodyPr/>
          <a:lstStyle/>
          <a:p>
            <a:endParaRPr lang="en-GB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EF87957B-9990-4E7E-C0EC-E7F15DF8D914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875292896"/>
              </p:ext>
            </p:extLst>
          </p:nvPr>
        </p:nvGraphicFramePr>
        <p:xfrm>
          <a:off x="429768" y="1380744"/>
          <a:ext cx="6858000" cy="4983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35851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3A512-7A91-4757-3059-027A99186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11155680" cy="1090397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EA130-5E6D-C320-D1A3-786D02212D2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9768" y="1337186"/>
            <a:ext cx="11155680" cy="5027037"/>
          </a:xfrm>
        </p:spPr>
        <p:txBody>
          <a:bodyPr>
            <a:noAutofit/>
          </a:bodyPr>
          <a:lstStyle/>
          <a:p>
            <a:r>
              <a:rPr lang="en-GB" sz="800" dirty="0"/>
              <a:t>Carers UK (2022) Carers UK Policy Briefing: Virtual Wards. Available at: </a:t>
            </a:r>
            <a:r>
              <a:rPr lang="en-GB" sz="800" dirty="0">
                <a:hlinkClick r:id="rId2"/>
              </a:rPr>
              <a:t>https://www.carersuk.org/media/uskf4k0v/virtual-wards-policy-briefing-september-2022.pdf</a:t>
            </a:r>
            <a:r>
              <a:rPr lang="en-GB" sz="800" dirty="0"/>
              <a:t> (Accessed: 15 February 2026).</a:t>
            </a:r>
          </a:p>
          <a:p>
            <a:r>
              <a:rPr lang="en-GB" sz="800" dirty="0"/>
              <a:t>Health Foundation (2024) What do virtual wards look like in England? Available at: </a:t>
            </a:r>
            <a:r>
              <a:rPr lang="en-GB" sz="800" dirty="0">
                <a:hlinkClick r:id="rId3"/>
              </a:rPr>
              <a:t>https://www.health.org.uk/sites/default/files/upload/publications/2024/What%20do%20virtual%20wards%20look%20like%20in%20England.pdf</a:t>
            </a:r>
            <a:r>
              <a:rPr lang="en-GB" sz="800" dirty="0"/>
              <a:t> (Accessed: 15 February 2026).</a:t>
            </a:r>
          </a:p>
          <a:p>
            <a:r>
              <a:rPr lang="en-GB" sz="800" dirty="0"/>
              <a:t>Institute for Government (2025) Performance Tracker 2025: Hospitals. Available at: </a:t>
            </a:r>
            <a:r>
              <a:rPr lang="en-GB" sz="800" dirty="0">
                <a:hlinkClick r:id="rId4"/>
              </a:rPr>
              <a:t>https://www.instituteforgovernment.org.uk/publication/performance-tracker-2025/nhs/hospitals</a:t>
            </a:r>
            <a:r>
              <a:rPr lang="en-GB" sz="800" dirty="0"/>
              <a:t> (Accessed: 15 February 2026).</a:t>
            </a:r>
          </a:p>
          <a:p>
            <a:r>
              <a:rPr lang="en-GB" sz="800" dirty="0"/>
              <a:t>Jalilian, A. et al. (2024) ‘Length of stay and economic sustainability of virtual ward care in a medium-sized hospital of the UK: a retrospective longitudinal study’, BMJ Open, 14(1), e081378. Available at: </a:t>
            </a:r>
            <a:r>
              <a:rPr lang="en-GB" sz="800" dirty="0">
                <a:hlinkClick r:id="rId5"/>
              </a:rPr>
              <a:t>https://bmjopen.bmj.com/content/14/1/e081378</a:t>
            </a:r>
            <a:r>
              <a:rPr lang="en-GB" sz="800" dirty="0"/>
              <a:t> (Accessed: 15 February 2026).</a:t>
            </a:r>
          </a:p>
          <a:p>
            <a:r>
              <a:rPr lang="en-GB" sz="800" dirty="0"/>
              <a:t>Mahase, E. (2024) ‘Hospitals are urged to increase use of virtual wards to cut admissions’, The BMJ, 385, q1123. Available at: </a:t>
            </a:r>
            <a:r>
              <a:rPr lang="en-GB" sz="800" dirty="0">
                <a:hlinkClick r:id="rId6"/>
              </a:rPr>
              <a:t>https://pubmed.ncbi.nlm.nih.gov/38760070/</a:t>
            </a:r>
            <a:r>
              <a:rPr lang="en-GB" sz="800" dirty="0"/>
              <a:t> (Accessed: 16 February 2026).</a:t>
            </a:r>
          </a:p>
          <a:p>
            <a:r>
              <a:rPr lang="en-GB" sz="800" dirty="0"/>
              <a:t>NHS Confederation (2023) Realising the potential of virtual wards. Available at: </a:t>
            </a:r>
            <a:r>
              <a:rPr lang="en-GB" sz="800" dirty="0">
                <a:hlinkClick r:id="rId7"/>
              </a:rPr>
              <a:t>https://www.nhsconfed.org/system/files/2023-05/Realising-the-potential-of-virtual-wards.pdf</a:t>
            </a:r>
            <a:r>
              <a:rPr lang="en-GB" sz="800" dirty="0"/>
              <a:t> (Accessed: 16 February 2026).</a:t>
            </a:r>
          </a:p>
          <a:p>
            <a:r>
              <a:rPr lang="en-GB" sz="800" dirty="0"/>
              <a:t>NHS Digital (2025) Virtual Ward Capacity and Occupancy statistics (monthly series). Available at: </a:t>
            </a:r>
            <a:r>
              <a:rPr lang="en-GB" sz="800" dirty="0">
                <a:hlinkClick r:id="rId8"/>
              </a:rPr>
              <a:t>https://digital.nhs.uk/data-and-information/publications/statistical/mi-nhse-virtual-ward-capacity-and-occupancy-statistics</a:t>
            </a:r>
            <a:r>
              <a:rPr lang="en-GB" sz="800" dirty="0"/>
              <a:t> (Accessed: 16 February 2026).</a:t>
            </a:r>
          </a:p>
          <a:p>
            <a:r>
              <a:rPr lang="en-GB" sz="800" dirty="0"/>
              <a:t>NHS England (2022) 2022/23 priorities and operational planning guidance (v3.2). Available at: </a:t>
            </a:r>
            <a:r>
              <a:rPr lang="en-GB" sz="800" dirty="0">
                <a:hlinkClick r:id="rId9"/>
              </a:rPr>
              <a:t>https://www.england.nhs.uk/wp-content/uploads/2022/02/20211223-B1160-2022-23-priorities-and-operational-planning-guidance-v3.2.pdf</a:t>
            </a:r>
            <a:r>
              <a:rPr lang="en-GB" sz="800" dirty="0"/>
              <a:t> (Accessed: 18 February 2026).</a:t>
            </a:r>
          </a:p>
          <a:p>
            <a:r>
              <a:rPr lang="en-GB" sz="800" dirty="0"/>
              <a:t>NHS England (2023) Inclusive digital healthcare: a framework for NHS action on digital inclusion. Available at: </a:t>
            </a:r>
            <a:r>
              <a:rPr lang="en-GB" sz="800" dirty="0">
                <a:hlinkClick r:id="rId10"/>
              </a:rPr>
              <a:t>https://www.england.nhs.uk/long-read/inclusive-digital-healthcare-a-framework-for-nhs-action-on-digital-inclusion/</a:t>
            </a:r>
            <a:r>
              <a:rPr lang="en-GB" sz="800" dirty="0"/>
              <a:t> (Accessed: 16 February 2026).</a:t>
            </a:r>
          </a:p>
          <a:p>
            <a:r>
              <a:rPr lang="en-GB" sz="800" dirty="0"/>
              <a:t>NHS England (2024) Virtual wards operational framework. Available at: </a:t>
            </a:r>
            <a:r>
              <a:rPr lang="en-GB" sz="800" dirty="0">
                <a:hlinkClick r:id="rId11"/>
              </a:rPr>
              <a:t>https://www.england.nhs.uk/long-read/virtual-wards-operational-framework/</a:t>
            </a:r>
            <a:r>
              <a:rPr lang="en-GB" sz="800" dirty="0"/>
              <a:t> (Accessed: 17 February 2026).</a:t>
            </a:r>
          </a:p>
          <a:p>
            <a:r>
              <a:rPr lang="en-GB" sz="800" dirty="0"/>
              <a:t>Nuffield Trust (2023) Virtual wards: the lessons so far and future priorities. Available at: </a:t>
            </a:r>
            <a:r>
              <a:rPr lang="en-GB" sz="800" dirty="0">
                <a:hlinkClick r:id="rId12"/>
              </a:rPr>
              <a:t>https://www.nuffieldtrust.org.uk/news-item/virtual-wards-the-lessons-so-far-and-future-priorities</a:t>
            </a:r>
            <a:r>
              <a:rPr lang="en-GB" sz="800" dirty="0"/>
              <a:t> (Accessed: 17 February 2026).</a:t>
            </a:r>
          </a:p>
          <a:p>
            <a:r>
              <a:rPr lang="en-GB" sz="800" dirty="0"/>
              <a:t>Strategy Unit (2025) Virtual Wards Evaluation: Patients’ and Unpaid Carers’ Experiences (Final report). Available at: </a:t>
            </a:r>
            <a:r>
              <a:rPr lang="en-GB" sz="800" dirty="0">
                <a:hlinkClick r:id="rId13"/>
              </a:rPr>
              <a:t>https://www.strategyunitwm.nhs.uk/sites/default/files/2025-06/1171_Virtual_wards_final_report_June2025.pdf</a:t>
            </a:r>
            <a:r>
              <a:rPr lang="en-GB" sz="800" dirty="0"/>
              <a:t> (Accessed: 17 February 2026).</a:t>
            </a:r>
          </a:p>
          <a:p>
            <a:r>
              <a:rPr lang="en-GB" sz="800" dirty="0"/>
              <a:t>UK Parliament POST (2025) Virtual wards and hospital at home (POST note 744). Available at: </a:t>
            </a:r>
            <a:r>
              <a:rPr lang="en-GB" sz="800" dirty="0">
                <a:hlinkClick r:id="rId14"/>
              </a:rPr>
              <a:t>https://researchbriefings.files.parliament.uk/documents/POST-PN-0744/POST-PN-0744.pdf</a:t>
            </a:r>
            <a:r>
              <a:rPr lang="en-GB" sz="800" dirty="0"/>
              <a:t> (Accessed: 18 February 2026).</a:t>
            </a:r>
          </a:p>
          <a:p>
            <a:r>
              <a:rPr lang="en-GB" sz="800" dirty="0"/>
              <a:t>BMJ Group (2025) ‘Virtual ward bed uses 4 times less carbon than traditional inpatient bed’. Available at: </a:t>
            </a:r>
            <a:r>
              <a:rPr lang="en-GB" sz="800" dirty="0">
                <a:hlinkClick r:id="rId15"/>
              </a:rPr>
              <a:t>https://bmjgroup.com/virtual-ward-bed-uses-4-times-less-carbon-than-traditional-inpatient-bed/</a:t>
            </a:r>
            <a:r>
              <a:rPr lang="en-GB" sz="800" dirty="0"/>
              <a:t> (Accessed: 18 February 2026).</a:t>
            </a:r>
          </a:p>
        </p:txBody>
      </p:sp>
    </p:spTree>
    <p:extLst>
      <p:ext uri="{BB962C8B-B14F-4D97-AF65-F5344CB8AC3E}">
        <p14:creationId xmlns:p14="http://schemas.microsoft.com/office/powerpoint/2010/main" val="3384200364"/>
      </p:ext>
    </p:extLst>
  </p:cSld>
  <p:clrMapOvr>
    <a:masterClrMapping/>
  </p:clrMapOvr>
</p:sld>
</file>

<file path=ppt/theme/theme1.xml><?xml version="1.0" encoding="utf-8"?>
<a:theme xmlns:a="http://schemas.openxmlformats.org/drawingml/2006/main" name="Oasis">
  <a:themeElements>
    <a:clrScheme name="Oasis">
      <a:dk1>
        <a:srgbClr val="131313"/>
      </a:dk1>
      <a:lt1>
        <a:sysClr val="window" lastClr="FFFFFF"/>
      </a:lt1>
      <a:dk2>
        <a:srgbClr val="2D2A27"/>
      </a:dk2>
      <a:lt2>
        <a:srgbClr val="F0EBE6"/>
      </a:lt2>
      <a:accent1>
        <a:srgbClr val="9F7667"/>
      </a:accent1>
      <a:accent2>
        <a:srgbClr val="BE8856"/>
      </a:accent2>
      <a:accent3>
        <a:srgbClr val="BD9075"/>
      </a:accent3>
      <a:accent4>
        <a:srgbClr val="939081"/>
      </a:accent4>
      <a:accent5>
        <a:srgbClr val="A16D4C"/>
      </a:accent5>
      <a:accent6>
        <a:srgbClr val="8C8662"/>
      </a:accent6>
      <a:hlink>
        <a:srgbClr val="A57361"/>
      </a:hlink>
      <a:folHlink>
        <a:srgbClr val="8C8662"/>
      </a:folHlink>
    </a:clrScheme>
    <a:fontScheme name="Oasis Font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asis" id="{F87D57D1-6595-40EA-BD1E-F0C34D0EF910}" vid="{ECA7DBCD-4BC8-40F2-8EF4-7A6D942FA19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1550</Words>
  <Application>Microsoft Office PowerPoint</Application>
  <PresentationFormat>Widescreen</PresentationFormat>
  <Paragraphs>96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Neue Haas Grotesk Text Pro</vt:lpstr>
      <vt:lpstr>Oasis</vt:lpstr>
      <vt:lpstr> Digitally enabled Virtual Wards in England (Hospital at Home) as a UK Health and Social Care Innovation Student: ELENA OPREA Student ID: 2322804 Module code: BMHP6026 </vt:lpstr>
      <vt:lpstr>Aim and structure</vt:lpstr>
      <vt:lpstr>What is a virtual ward?</vt:lpstr>
      <vt:lpstr>Why this matters now in England</vt:lpstr>
      <vt:lpstr>How implementation works (England)</vt:lpstr>
      <vt:lpstr>Scale and current activity (what the data shows)</vt:lpstr>
      <vt:lpstr>Workforce: role change, competence, pressure</vt:lpstr>
      <vt:lpstr>Service delivery: what changes in day-to-day care</vt:lpstr>
      <vt:lpstr>Digital inclusion as a delivery condition</vt:lpstr>
      <vt:lpstr>Patient experience: comfort, autonomy, anxiety, trust</vt:lpstr>
      <vt:lpstr>Carers and community impact</vt:lpstr>
      <vt:lpstr>Positive outcomes</vt:lpstr>
      <vt:lpstr>Negative outcomes and unresolved risks</vt:lpstr>
      <vt:lpstr>Judgement and practical recommendations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1</cp:revision>
  <dcterms:created xsi:type="dcterms:W3CDTF">2026-02-18T18:19:59Z</dcterms:created>
  <dcterms:modified xsi:type="dcterms:W3CDTF">2026-02-18T19:14:33Z</dcterms:modified>
</cp:coreProperties>
</file>