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37998400" cy="21374100"/>
  <p:notesSz cx="6858000" cy="9144000"/>
  <p:embeddedFontLst>
    <p:embeddedFont>
      <p:font typeface="Poppins" pitchFamily="2" charset="0"/>
      <p:regular r:id="rId5"/>
    </p:embeddedFont>
    <p:embeddedFont>
      <p:font typeface="Poppins Bold" pitchFamily="2"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724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1954" autoAdjust="0"/>
  </p:normalViewPr>
  <p:slideViewPr>
    <p:cSldViewPr>
      <p:cViewPr>
        <p:scale>
          <a:sx n="20" d="100"/>
          <a:sy n="20" d="100"/>
        </p:scale>
        <p:origin x="1026" y="12"/>
      </p:cViewPr>
      <p:guideLst>
        <p:guide orient="horz" pos="2160"/>
        <p:guide pos="724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2.fntdata" /><Relationship Id="rId11" Type="http://schemas.microsoft.com/office/2016/11/relationships/changesInfo" Target="changesInfos/changesInfo1.xml" /><Relationship Id="rId5" Type="http://schemas.openxmlformats.org/officeDocument/2006/relationships/font" Target="fonts/font1.fntdata"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Naaz (2309152)" userId="5571b525-e261-4b73-86ad-f5c097a31646" providerId="ADAL" clId="{29852A9D-A530-3222-8498-1B4F381D8482}"/>
    <pc:docChg chg="undo custSel modSld">
      <pc:chgData name="Kiran Naaz (2309152)" userId="5571b525-e261-4b73-86ad-f5c097a31646" providerId="ADAL" clId="{29852A9D-A530-3222-8498-1B4F381D8482}" dt="2025-10-19T19:10:28.232" v="352" actId="255"/>
      <pc:docMkLst>
        <pc:docMk/>
      </pc:docMkLst>
      <pc:sldChg chg="modSp">
        <pc:chgData name="Kiran Naaz (2309152)" userId="5571b525-e261-4b73-86ad-f5c097a31646" providerId="ADAL" clId="{29852A9D-A530-3222-8498-1B4F381D8482}" dt="2025-10-19T19:10:28.232" v="352" actId="255"/>
        <pc:sldMkLst>
          <pc:docMk/>
          <pc:sldMk cId="2085737689" sldId="257"/>
        </pc:sldMkLst>
        <pc:spChg chg="mod">
          <ac:chgData name="Kiran Naaz (2309152)" userId="5571b525-e261-4b73-86ad-f5c097a31646" providerId="ADAL" clId="{29852A9D-A530-3222-8498-1B4F381D8482}" dt="2025-10-19T19:10:28.232" v="352" actId="255"/>
          <ac:spMkLst>
            <pc:docMk/>
            <pc:sldMk cId="2085737689" sldId="257"/>
            <ac:spMk id="6" creationId="{2075901F-EE2C-CE32-FB4F-30E3D16706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24297" y="2130427"/>
            <a:ext cx="19542035" cy="1470025"/>
          </a:xfrm>
        </p:spPr>
        <p:txBody>
          <a:bodyPr/>
          <a:lstStyle/>
          <a:p>
            <a:r>
              <a:rPr lang="en-US"/>
              <a:t>Click to edit Master title style</a:t>
            </a:r>
          </a:p>
        </p:txBody>
      </p:sp>
      <p:sp>
        <p:nvSpPr>
          <p:cNvPr id="3" name="Subtitle 2"/>
          <p:cNvSpPr>
            <a:spLocks noGrp="1"/>
          </p:cNvSpPr>
          <p:nvPr>
            <p:ph type="subTitle" idx="1"/>
          </p:nvPr>
        </p:nvSpPr>
        <p:spPr>
          <a:xfrm>
            <a:off x="3448595" y="3886200"/>
            <a:ext cx="16093440" cy="1752600"/>
          </a:xfrm>
        </p:spPr>
        <p:txBody>
          <a:bodyPr/>
          <a:lstStyle>
            <a:lvl1pPr marL="0" indent="0" algn="ctr">
              <a:buNone/>
              <a:defRPr>
                <a:solidFill>
                  <a:schemeClr val="tx1">
                    <a:tint val="75000"/>
                  </a:schemeClr>
                </a:solidFill>
              </a:defRPr>
            </a:lvl1pPr>
            <a:lvl2pPr marL="862142" indent="0" algn="ctr">
              <a:buNone/>
              <a:defRPr>
                <a:solidFill>
                  <a:schemeClr val="tx1">
                    <a:tint val="75000"/>
                  </a:schemeClr>
                </a:solidFill>
              </a:defRPr>
            </a:lvl2pPr>
            <a:lvl3pPr marL="1724284" indent="0" algn="ctr">
              <a:buNone/>
              <a:defRPr>
                <a:solidFill>
                  <a:schemeClr val="tx1">
                    <a:tint val="75000"/>
                  </a:schemeClr>
                </a:solidFill>
              </a:defRPr>
            </a:lvl3pPr>
            <a:lvl4pPr marL="2586426" indent="0" algn="ctr">
              <a:buNone/>
              <a:defRPr>
                <a:solidFill>
                  <a:schemeClr val="tx1">
                    <a:tint val="75000"/>
                  </a:schemeClr>
                </a:solidFill>
              </a:defRPr>
            </a:lvl4pPr>
            <a:lvl5pPr marL="3448568" indent="0" algn="ctr">
              <a:buNone/>
              <a:defRPr>
                <a:solidFill>
                  <a:schemeClr val="tx1">
                    <a:tint val="75000"/>
                  </a:schemeClr>
                </a:solidFill>
              </a:defRPr>
            </a:lvl5pPr>
            <a:lvl6pPr marL="4310710" indent="0" algn="ctr">
              <a:buNone/>
              <a:defRPr>
                <a:solidFill>
                  <a:schemeClr val="tx1">
                    <a:tint val="75000"/>
                  </a:schemeClr>
                </a:solidFill>
              </a:defRPr>
            </a:lvl6pPr>
            <a:lvl7pPr marL="5172852" indent="0" algn="ctr">
              <a:buNone/>
              <a:defRPr>
                <a:solidFill>
                  <a:schemeClr val="tx1">
                    <a:tint val="75000"/>
                  </a:schemeClr>
                </a:solidFill>
              </a:defRPr>
            </a:lvl7pPr>
            <a:lvl8pPr marL="6034994" indent="0" algn="ctr">
              <a:buNone/>
              <a:defRPr>
                <a:solidFill>
                  <a:schemeClr val="tx1">
                    <a:tint val="75000"/>
                  </a:schemeClr>
                </a:solidFill>
              </a:defRPr>
            </a:lvl8pPr>
            <a:lvl9pPr marL="689713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16101" y="4406902"/>
            <a:ext cx="19542035" cy="1362075"/>
          </a:xfrm>
        </p:spPr>
        <p:txBody>
          <a:bodyPr anchor="t"/>
          <a:lstStyle>
            <a:lvl1pPr algn="l">
              <a:defRPr sz="7543" b="1" cap="all"/>
            </a:lvl1pPr>
          </a:lstStyle>
          <a:p>
            <a:r>
              <a:rPr lang="en-US"/>
              <a:t>Click to edit Master title style</a:t>
            </a:r>
          </a:p>
        </p:txBody>
      </p:sp>
      <p:sp>
        <p:nvSpPr>
          <p:cNvPr id="3" name="Text Placeholder 2"/>
          <p:cNvSpPr>
            <a:spLocks noGrp="1"/>
          </p:cNvSpPr>
          <p:nvPr>
            <p:ph type="body" idx="1"/>
          </p:nvPr>
        </p:nvSpPr>
        <p:spPr>
          <a:xfrm>
            <a:off x="1816101" y="2906715"/>
            <a:ext cx="19542035" cy="1500187"/>
          </a:xfrm>
        </p:spPr>
        <p:txBody>
          <a:bodyPr anchor="b"/>
          <a:lstStyle>
            <a:lvl1pPr marL="0" indent="0">
              <a:buNone/>
              <a:defRPr sz="3771">
                <a:solidFill>
                  <a:schemeClr val="tx1">
                    <a:tint val="75000"/>
                  </a:schemeClr>
                </a:solidFill>
              </a:defRPr>
            </a:lvl1pPr>
            <a:lvl2pPr marL="862142" indent="0">
              <a:buNone/>
              <a:defRPr sz="3394">
                <a:solidFill>
                  <a:schemeClr val="tx1">
                    <a:tint val="75000"/>
                  </a:schemeClr>
                </a:solidFill>
              </a:defRPr>
            </a:lvl2pPr>
            <a:lvl3pPr marL="1724284" indent="0">
              <a:buNone/>
              <a:defRPr sz="3017">
                <a:solidFill>
                  <a:schemeClr val="tx1">
                    <a:tint val="75000"/>
                  </a:schemeClr>
                </a:solidFill>
              </a:defRPr>
            </a:lvl3pPr>
            <a:lvl4pPr marL="2586426" indent="0">
              <a:buNone/>
              <a:defRPr sz="2640">
                <a:solidFill>
                  <a:schemeClr val="tx1">
                    <a:tint val="75000"/>
                  </a:schemeClr>
                </a:solidFill>
              </a:defRPr>
            </a:lvl4pPr>
            <a:lvl5pPr marL="3448568" indent="0">
              <a:buNone/>
              <a:defRPr sz="2640">
                <a:solidFill>
                  <a:schemeClr val="tx1">
                    <a:tint val="75000"/>
                  </a:schemeClr>
                </a:solidFill>
              </a:defRPr>
            </a:lvl5pPr>
            <a:lvl6pPr marL="4310710" indent="0">
              <a:buNone/>
              <a:defRPr sz="2640">
                <a:solidFill>
                  <a:schemeClr val="tx1">
                    <a:tint val="75000"/>
                  </a:schemeClr>
                </a:solidFill>
              </a:defRPr>
            </a:lvl6pPr>
            <a:lvl7pPr marL="5172852" indent="0">
              <a:buNone/>
              <a:defRPr sz="2640">
                <a:solidFill>
                  <a:schemeClr val="tx1">
                    <a:tint val="75000"/>
                  </a:schemeClr>
                </a:solidFill>
              </a:defRPr>
            </a:lvl7pPr>
            <a:lvl8pPr marL="6034994" indent="0">
              <a:buNone/>
              <a:defRPr sz="2640">
                <a:solidFill>
                  <a:schemeClr val="tx1">
                    <a:tint val="75000"/>
                  </a:schemeClr>
                </a:solidFill>
              </a:defRPr>
            </a:lvl8pPr>
            <a:lvl9pPr marL="6897136" indent="0">
              <a:buNone/>
              <a:defRPr sz="26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9531" y="1600202"/>
            <a:ext cx="10154195" cy="4525963"/>
          </a:xfrm>
        </p:spPr>
        <p:txBody>
          <a:bodyPr/>
          <a:lstStyle>
            <a:lvl1pPr>
              <a:defRPr sz="5280"/>
            </a:lvl1pPr>
            <a:lvl2pPr>
              <a:defRPr sz="4526"/>
            </a:lvl2pPr>
            <a:lvl3pPr>
              <a:defRPr sz="3771"/>
            </a:lvl3pPr>
            <a:lvl4pPr>
              <a:defRPr sz="3394"/>
            </a:lvl4pPr>
            <a:lvl5pPr>
              <a:defRPr sz="3394"/>
            </a:lvl5pPr>
            <a:lvl6pPr>
              <a:defRPr sz="3394"/>
            </a:lvl6pPr>
            <a:lvl7pPr>
              <a:defRPr sz="3394"/>
            </a:lvl7pPr>
            <a:lvl8pPr>
              <a:defRPr sz="3394"/>
            </a:lvl8pPr>
            <a:lvl9pPr>
              <a:defRPr sz="33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686903" y="1600202"/>
            <a:ext cx="10154195" cy="4525963"/>
          </a:xfrm>
        </p:spPr>
        <p:txBody>
          <a:bodyPr/>
          <a:lstStyle>
            <a:lvl1pPr>
              <a:defRPr sz="5280"/>
            </a:lvl1pPr>
            <a:lvl2pPr>
              <a:defRPr sz="4526"/>
            </a:lvl2pPr>
            <a:lvl3pPr>
              <a:defRPr sz="3771"/>
            </a:lvl3pPr>
            <a:lvl4pPr>
              <a:defRPr sz="3394"/>
            </a:lvl4pPr>
            <a:lvl5pPr>
              <a:defRPr sz="3394"/>
            </a:lvl5pPr>
            <a:lvl6pPr>
              <a:defRPr sz="3394"/>
            </a:lvl6pPr>
            <a:lvl7pPr>
              <a:defRPr sz="3394"/>
            </a:lvl7pPr>
            <a:lvl8pPr>
              <a:defRPr sz="3394"/>
            </a:lvl8pPr>
            <a:lvl9pPr>
              <a:defRPr sz="33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49532" y="1535113"/>
            <a:ext cx="10158187" cy="639762"/>
          </a:xfrm>
        </p:spPr>
        <p:txBody>
          <a:bodyPr anchor="b"/>
          <a:lstStyle>
            <a:lvl1pPr marL="0" indent="0">
              <a:buNone/>
              <a:defRPr sz="4526" b="1"/>
            </a:lvl1pPr>
            <a:lvl2pPr marL="862142" indent="0">
              <a:buNone/>
              <a:defRPr sz="3771" b="1"/>
            </a:lvl2pPr>
            <a:lvl3pPr marL="1724284" indent="0">
              <a:buNone/>
              <a:defRPr sz="3394" b="1"/>
            </a:lvl3pPr>
            <a:lvl4pPr marL="2586426" indent="0">
              <a:buNone/>
              <a:defRPr sz="3017" b="1"/>
            </a:lvl4pPr>
            <a:lvl5pPr marL="3448568" indent="0">
              <a:buNone/>
              <a:defRPr sz="3017" b="1"/>
            </a:lvl5pPr>
            <a:lvl6pPr marL="4310710" indent="0">
              <a:buNone/>
              <a:defRPr sz="3017" b="1"/>
            </a:lvl6pPr>
            <a:lvl7pPr marL="5172852" indent="0">
              <a:buNone/>
              <a:defRPr sz="3017" b="1"/>
            </a:lvl7pPr>
            <a:lvl8pPr marL="6034994" indent="0">
              <a:buNone/>
              <a:defRPr sz="3017" b="1"/>
            </a:lvl8pPr>
            <a:lvl9pPr marL="6897136" indent="0">
              <a:buNone/>
              <a:defRPr sz="3017" b="1"/>
            </a:lvl9pPr>
          </a:lstStyle>
          <a:p>
            <a:pPr lvl="0"/>
            <a:r>
              <a:rPr lang="en-US"/>
              <a:t>Click to edit Master text styles</a:t>
            </a:r>
          </a:p>
        </p:txBody>
      </p:sp>
      <p:sp>
        <p:nvSpPr>
          <p:cNvPr id="4" name="Content Placeholder 3"/>
          <p:cNvSpPr>
            <a:spLocks noGrp="1"/>
          </p:cNvSpPr>
          <p:nvPr>
            <p:ph sz="half" idx="2"/>
          </p:nvPr>
        </p:nvSpPr>
        <p:spPr>
          <a:xfrm>
            <a:off x="1149532" y="2174875"/>
            <a:ext cx="10158187" cy="3951288"/>
          </a:xfrm>
        </p:spPr>
        <p:txBody>
          <a:bodyPr/>
          <a:lstStyle>
            <a:lvl1pPr>
              <a:defRPr sz="4526"/>
            </a:lvl1pPr>
            <a:lvl2pPr>
              <a:defRPr sz="3771"/>
            </a:lvl2pPr>
            <a:lvl3pPr>
              <a:defRPr sz="3394"/>
            </a:lvl3pPr>
            <a:lvl4pPr>
              <a:defRPr sz="3017"/>
            </a:lvl4pPr>
            <a:lvl5pPr>
              <a:defRPr sz="3017"/>
            </a:lvl5pPr>
            <a:lvl6pPr>
              <a:defRPr sz="3017"/>
            </a:lvl6pPr>
            <a:lvl7pPr>
              <a:defRPr sz="3017"/>
            </a:lvl7pPr>
            <a:lvl8pPr>
              <a:defRPr sz="3017"/>
            </a:lvl8pPr>
            <a:lvl9pPr>
              <a:defRPr sz="30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1678922" y="1535113"/>
            <a:ext cx="10162177" cy="639762"/>
          </a:xfrm>
        </p:spPr>
        <p:txBody>
          <a:bodyPr anchor="b"/>
          <a:lstStyle>
            <a:lvl1pPr marL="0" indent="0">
              <a:buNone/>
              <a:defRPr sz="4526" b="1"/>
            </a:lvl1pPr>
            <a:lvl2pPr marL="862142" indent="0">
              <a:buNone/>
              <a:defRPr sz="3771" b="1"/>
            </a:lvl2pPr>
            <a:lvl3pPr marL="1724284" indent="0">
              <a:buNone/>
              <a:defRPr sz="3394" b="1"/>
            </a:lvl3pPr>
            <a:lvl4pPr marL="2586426" indent="0">
              <a:buNone/>
              <a:defRPr sz="3017" b="1"/>
            </a:lvl4pPr>
            <a:lvl5pPr marL="3448568" indent="0">
              <a:buNone/>
              <a:defRPr sz="3017" b="1"/>
            </a:lvl5pPr>
            <a:lvl6pPr marL="4310710" indent="0">
              <a:buNone/>
              <a:defRPr sz="3017" b="1"/>
            </a:lvl6pPr>
            <a:lvl7pPr marL="5172852" indent="0">
              <a:buNone/>
              <a:defRPr sz="3017" b="1"/>
            </a:lvl7pPr>
            <a:lvl8pPr marL="6034994" indent="0">
              <a:buNone/>
              <a:defRPr sz="3017" b="1"/>
            </a:lvl8pPr>
            <a:lvl9pPr marL="6897136" indent="0">
              <a:buNone/>
              <a:defRPr sz="3017" b="1"/>
            </a:lvl9pPr>
          </a:lstStyle>
          <a:p>
            <a:pPr lvl="0"/>
            <a:r>
              <a:rPr lang="en-US"/>
              <a:t>Click to edit Master text styles</a:t>
            </a:r>
          </a:p>
        </p:txBody>
      </p:sp>
      <p:sp>
        <p:nvSpPr>
          <p:cNvPr id="6" name="Content Placeholder 5"/>
          <p:cNvSpPr>
            <a:spLocks noGrp="1"/>
          </p:cNvSpPr>
          <p:nvPr>
            <p:ph sz="quarter" idx="4"/>
          </p:nvPr>
        </p:nvSpPr>
        <p:spPr>
          <a:xfrm>
            <a:off x="11678922" y="2174875"/>
            <a:ext cx="10162177" cy="3951288"/>
          </a:xfrm>
        </p:spPr>
        <p:txBody>
          <a:bodyPr/>
          <a:lstStyle>
            <a:lvl1pPr>
              <a:defRPr sz="4526"/>
            </a:lvl1pPr>
            <a:lvl2pPr>
              <a:defRPr sz="3771"/>
            </a:lvl2pPr>
            <a:lvl3pPr>
              <a:defRPr sz="3394"/>
            </a:lvl3pPr>
            <a:lvl4pPr>
              <a:defRPr sz="3017"/>
            </a:lvl4pPr>
            <a:lvl5pPr>
              <a:defRPr sz="3017"/>
            </a:lvl5pPr>
            <a:lvl6pPr>
              <a:defRPr sz="3017"/>
            </a:lvl6pPr>
            <a:lvl7pPr>
              <a:defRPr sz="3017"/>
            </a:lvl7pPr>
            <a:lvl8pPr>
              <a:defRPr sz="3017"/>
            </a:lvl8pPr>
            <a:lvl9pPr>
              <a:defRPr sz="30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9533" y="273050"/>
            <a:ext cx="7563759" cy="1162050"/>
          </a:xfrm>
        </p:spPr>
        <p:txBody>
          <a:bodyPr anchor="b"/>
          <a:lstStyle>
            <a:lvl1pPr algn="l">
              <a:defRPr sz="3771" b="1"/>
            </a:lvl1pPr>
          </a:lstStyle>
          <a:p>
            <a:r>
              <a:rPr lang="en-US"/>
              <a:t>Click to edit Master title style</a:t>
            </a:r>
          </a:p>
        </p:txBody>
      </p:sp>
      <p:sp>
        <p:nvSpPr>
          <p:cNvPr id="3" name="Content Placeholder 2"/>
          <p:cNvSpPr>
            <a:spLocks noGrp="1"/>
          </p:cNvSpPr>
          <p:nvPr>
            <p:ph idx="1"/>
          </p:nvPr>
        </p:nvSpPr>
        <p:spPr>
          <a:xfrm>
            <a:off x="8988697" y="273052"/>
            <a:ext cx="12852400" cy="5853113"/>
          </a:xfrm>
        </p:spPr>
        <p:txBody>
          <a:bodyPr/>
          <a:lstStyle>
            <a:lvl1pPr>
              <a:defRPr sz="6034"/>
            </a:lvl1pPr>
            <a:lvl2pPr>
              <a:defRPr sz="5280"/>
            </a:lvl2pPr>
            <a:lvl3pPr>
              <a:defRPr sz="4526"/>
            </a:lvl3pPr>
            <a:lvl4pPr>
              <a:defRPr sz="3771"/>
            </a:lvl4pPr>
            <a:lvl5pPr>
              <a:defRPr sz="3771"/>
            </a:lvl5pPr>
            <a:lvl6pPr>
              <a:defRPr sz="3771"/>
            </a:lvl6pPr>
            <a:lvl7pPr>
              <a:defRPr sz="3771"/>
            </a:lvl7pPr>
            <a:lvl8pPr>
              <a:defRPr sz="3771"/>
            </a:lvl8pPr>
            <a:lvl9pPr>
              <a:defRPr sz="37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9533" y="1435100"/>
            <a:ext cx="7563759" cy="4691063"/>
          </a:xfrm>
        </p:spPr>
        <p:txBody>
          <a:bodyPr/>
          <a:lstStyle>
            <a:lvl1pPr marL="0" indent="0">
              <a:buNone/>
              <a:defRPr sz="2640"/>
            </a:lvl1pPr>
            <a:lvl2pPr marL="862142" indent="0">
              <a:buNone/>
              <a:defRPr sz="2263"/>
            </a:lvl2pPr>
            <a:lvl3pPr marL="1724284" indent="0">
              <a:buNone/>
              <a:defRPr sz="1886"/>
            </a:lvl3pPr>
            <a:lvl4pPr marL="2586426" indent="0">
              <a:buNone/>
              <a:defRPr sz="1697"/>
            </a:lvl4pPr>
            <a:lvl5pPr marL="3448568" indent="0">
              <a:buNone/>
              <a:defRPr sz="1697"/>
            </a:lvl5pPr>
            <a:lvl6pPr marL="4310710" indent="0">
              <a:buNone/>
              <a:defRPr sz="1697"/>
            </a:lvl6pPr>
            <a:lvl7pPr marL="5172852" indent="0">
              <a:buNone/>
              <a:defRPr sz="1697"/>
            </a:lvl7pPr>
            <a:lvl8pPr marL="6034994" indent="0">
              <a:buNone/>
              <a:defRPr sz="1697"/>
            </a:lvl8pPr>
            <a:lvl9pPr marL="6897136" indent="0">
              <a:buNone/>
              <a:defRPr sz="169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06325" y="4800600"/>
            <a:ext cx="13794377" cy="566738"/>
          </a:xfrm>
        </p:spPr>
        <p:txBody>
          <a:bodyPr anchor="b"/>
          <a:lstStyle>
            <a:lvl1pPr algn="l">
              <a:defRPr sz="3771" b="1"/>
            </a:lvl1pPr>
          </a:lstStyle>
          <a:p>
            <a:r>
              <a:rPr lang="en-US"/>
              <a:t>Click to edit Master title style</a:t>
            </a:r>
          </a:p>
        </p:txBody>
      </p:sp>
      <p:sp>
        <p:nvSpPr>
          <p:cNvPr id="3" name="Picture Placeholder 2"/>
          <p:cNvSpPr>
            <a:spLocks noGrp="1"/>
          </p:cNvSpPr>
          <p:nvPr>
            <p:ph type="pic" idx="1"/>
          </p:nvPr>
        </p:nvSpPr>
        <p:spPr>
          <a:xfrm>
            <a:off x="4506325" y="612775"/>
            <a:ext cx="13794377" cy="4114800"/>
          </a:xfrm>
        </p:spPr>
        <p:txBody>
          <a:bodyPr/>
          <a:lstStyle>
            <a:lvl1pPr marL="0" indent="0">
              <a:buNone/>
              <a:defRPr sz="6034"/>
            </a:lvl1pPr>
            <a:lvl2pPr marL="862142" indent="0">
              <a:buNone/>
              <a:defRPr sz="5280"/>
            </a:lvl2pPr>
            <a:lvl3pPr marL="1724284" indent="0">
              <a:buNone/>
              <a:defRPr sz="4526"/>
            </a:lvl3pPr>
            <a:lvl4pPr marL="2586426" indent="0">
              <a:buNone/>
              <a:defRPr sz="3771"/>
            </a:lvl4pPr>
            <a:lvl5pPr marL="3448568" indent="0">
              <a:buNone/>
              <a:defRPr sz="3771"/>
            </a:lvl5pPr>
            <a:lvl6pPr marL="4310710" indent="0">
              <a:buNone/>
              <a:defRPr sz="3771"/>
            </a:lvl6pPr>
            <a:lvl7pPr marL="5172852" indent="0">
              <a:buNone/>
              <a:defRPr sz="3771"/>
            </a:lvl7pPr>
            <a:lvl8pPr marL="6034994" indent="0">
              <a:buNone/>
              <a:defRPr sz="3771"/>
            </a:lvl8pPr>
            <a:lvl9pPr marL="6897136" indent="0">
              <a:buNone/>
              <a:defRPr sz="3771"/>
            </a:lvl9pPr>
          </a:lstStyle>
          <a:p>
            <a:endParaRPr lang="en-US"/>
          </a:p>
        </p:txBody>
      </p:sp>
      <p:sp>
        <p:nvSpPr>
          <p:cNvPr id="4" name="Text Placeholder 3"/>
          <p:cNvSpPr>
            <a:spLocks noGrp="1"/>
          </p:cNvSpPr>
          <p:nvPr>
            <p:ph type="body" sz="half" idx="2"/>
          </p:nvPr>
        </p:nvSpPr>
        <p:spPr>
          <a:xfrm>
            <a:off x="4506325" y="5367338"/>
            <a:ext cx="13794377" cy="804862"/>
          </a:xfrm>
        </p:spPr>
        <p:txBody>
          <a:bodyPr/>
          <a:lstStyle>
            <a:lvl1pPr marL="0" indent="0">
              <a:buNone/>
              <a:defRPr sz="2640"/>
            </a:lvl1pPr>
            <a:lvl2pPr marL="862142" indent="0">
              <a:buNone/>
              <a:defRPr sz="2263"/>
            </a:lvl2pPr>
            <a:lvl3pPr marL="1724284" indent="0">
              <a:buNone/>
              <a:defRPr sz="1886"/>
            </a:lvl3pPr>
            <a:lvl4pPr marL="2586426" indent="0">
              <a:buNone/>
              <a:defRPr sz="1697"/>
            </a:lvl4pPr>
            <a:lvl5pPr marL="3448568" indent="0">
              <a:buNone/>
              <a:defRPr sz="1697"/>
            </a:lvl5pPr>
            <a:lvl6pPr marL="4310710" indent="0">
              <a:buNone/>
              <a:defRPr sz="1697"/>
            </a:lvl6pPr>
            <a:lvl7pPr marL="5172852" indent="0">
              <a:buNone/>
              <a:defRPr sz="1697"/>
            </a:lvl7pPr>
            <a:lvl8pPr marL="6034994" indent="0">
              <a:buNone/>
              <a:defRPr sz="1697"/>
            </a:lvl8pPr>
            <a:lvl9pPr marL="6897136" indent="0">
              <a:buNone/>
              <a:defRPr sz="169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668206" y="274640"/>
            <a:ext cx="5172892"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9533" y="274640"/>
            <a:ext cx="15135497"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9532" y="274638"/>
            <a:ext cx="20691565"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9532" y="1600202"/>
            <a:ext cx="20691565"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9532" y="6356352"/>
            <a:ext cx="5364480" cy="365125"/>
          </a:xfrm>
          <a:prstGeom prst="rect">
            <a:avLst/>
          </a:prstGeom>
        </p:spPr>
        <p:txBody>
          <a:bodyPr vert="horz" lIns="91440" tIns="45720" rIns="91440" bIns="45720" rtlCol="0" anchor="ctr"/>
          <a:lstStyle>
            <a:lvl1pPr algn="l">
              <a:defRPr sz="2263">
                <a:solidFill>
                  <a:schemeClr val="tx1">
                    <a:tint val="75000"/>
                  </a:schemeClr>
                </a:solidFill>
              </a:defRPr>
            </a:lvl1pPr>
          </a:lstStyle>
          <a:p>
            <a:fld id="{1D8BD707-D9CF-40AE-B4C6-C98DA3205C09}" type="datetimeFigureOut">
              <a:rPr lang="en-US" smtClean="0"/>
              <a:pPr/>
              <a:t>10/19/2025</a:t>
            </a:fld>
            <a:endParaRPr lang="en-US"/>
          </a:p>
        </p:txBody>
      </p:sp>
      <p:sp>
        <p:nvSpPr>
          <p:cNvPr id="5" name="Footer Placeholder 4"/>
          <p:cNvSpPr>
            <a:spLocks noGrp="1"/>
          </p:cNvSpPr>
          <p:nvPr>
            <p:ph type="ftr" sz="quarter" idx="3"/>
          </p:nvPr>
        </p:nvSpPr>
        <p:spPr>
          <a:xfrm>
            <a:off x="7855132" y="6356352"/>
            <a:ext cx="7280365" cy="365125"/>
          </a:xfrm>
          <a:prstGeom prst="rect">
            <a:avLst/>
          </a:prstGeom>
        </p:spPr>
        <p:txBody>
          <a:bodyPr vert="horz" lIns="91440" tIns="45720" rIns="91440" bIns="45720" rtlCol="0" anchor="ctr"/>
          <a:lstStyle>
            <a:lvl1pPr algn="ctr">
              <a:defRPr sz="226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476617" y="6356352"/>
            <a:ext cx="5364480" cy="365125"/>
          </a:xfrm>
          <a:prstGeom prst="rect">
            <a:avLst/>
          </a:prstGeom>
        </p:spPr>
        <p:txBody>
          <a:bodyPr vert="horz" lIns="91440" tIns="45720" rIns="91440" bIns="45720" rtlCol="0" anchor="ctr"/>
          <a:lstStyle>
            <a:lvl1pPr algn="r">
              <a:defRPr sz="2263">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724284" rtl="0" eaLnBrk="1" latinLnBrk="0" hangingPunct="1">
        <a:spcBef>
          <a:spcPct val="0"/>
        </a:spcBef>
        <a:buNone/>
        <a:defRPr sz="8297" kern="1200">
          <a:solidFill>
            <a:schemeClr val="tx1"/>
          </a:solidFill>
          <a:latin typeface="+mj-lt"/>
          <a:ea typeface="+mj-ea"/>
          <a:cs typeface="+mj-cs"/>
        </a:defRPr>
      </a:lvl1pPr>
    </p:titleStyle>
    <p:bodyStyle>
      <a:lvl1pPr marL="646607" indent="-646607" algn="l" defTabSz="1724284" rtl="0" eaLnBrk="1" latinLnBrk="0" hangingPunct="1">
        <a:spcBef>
          <a:spcPct val="20000"/>
        </a:spcBef>
        <a:buFont typeface="Arial" pitchFamily="34" charset="0"/>
        <a:buChar char="•"/>
        <a:defRPr sz="6034" kern="1200">
          <a:solidFill>
            <a:schemeClr val="tx1"/>
          </a:solidFill>
          <a:latin typeface="+mn-lt"/>
          <a:ea typeface="+mn-ea"/>
          <a:cs typeface="+mn-cs"/>
        </a:defRPr>
      </a:lvl1pPr>
      <a:lvl2pPr marL="1400981" indent="-538839" algn="l" defTabSz="1724284" rtl="0" eaLnBrk="1" latinLnBrk="0" hangingPunct="1">
        <a:spcBef>
          <a:spcPct val="20000"/>
        </a:spcBef>
        <a:buFont typeface="Arial" pitchFamily="34" charset="0"/>
        <a:buChar char="–"/>
        <a:defRPr sz="5280" kern="1200">
          <a:solidFill>
            <a:schemeClr val="tx1"/>
          </a:solidFill>
          <a:latin typeface="+mn-lt"/>
          <a:ea typeface="+mn-ea"/>
          <a:cs typeface="+mn-cs"/>
        </a:defRPr>
      </a:lvl2pPr>
      <a:lvl3pPr marL="2155355" indent="-431071" algn="l" defTabSz="1724284" rtl="0" eaLnBrk="1" latinLnBrk="0" hangingPunct="1">
        <a:spcBef>
          <a:spcPct val="20000"/>
        </a:spcBef>
        <a:buFont typeface="Arial" pitchFamily="34" charset="0"/>
        <a:buChar char="•"/>
        <a:defRPr sz="4526" kern="1200">
          <a:solidFill>
            <a:schemeClr val="tx1"/>
          </a:solidFill>
          <a:latin typeface="+mn-lt"/>
          <a:ea typeface="+mn-ea"/>
          <a:cs typeface="+mn-cs"/>
        </a:defRPr>
      </a:lvl3pPr>
      <a:lvl4pPr marL="3017497"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4pPr>
      <a:lvl5pPr marL="3879639"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5pPr>
      <a:lvl6pPr marL="4741781"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6pPr>
      <a:lvl7pPr marL="5603923"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7pPr>
      <a:lvl8pPr marL="6466065"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8pPr>
      <a:lvl9pPr marL="7328207" indent="-431071" algn="l" defTabSz="1724284" rtl="0" eaLnBrk="1" latinLnBrk="0" hangingPunct="1">
        <a:spcBef>
          <a:spcPct val="20000"/>
        </a:spcBef>
        <a:buFont typeface="Arial" pitchFamily="34" charset="0"/>
        <a:buChar char="•"/>
        <a:defRPr sz="3771" kern="1200">
          <a:solidFill>
            <a:schemeClr val="tx1"/>
          </a:solidFill>
          <a:latin typeface="+mn-lt"/>
          <a:ea typeface="+mn-ea"/>
          <a:cs typeface="+mn-cs"/>
        </a:defRPr>
      </a:lvl9pPr>
    </p:bodyStyle>
    <p:otherStyle>
      <a:defPPr>
        <a:defRPr lang="en-US"/>
      </a:defPPr>
      <a:lvl1pPr marL="0" algn="l" defTabSz="1724284" rtl="0" eaLnBrk="1" latinLnBrk="0" hangingPunct="1">
        <a:defRPr sz="3394" kern="1200">
          <a:solidFill>
            <a:schemeClr val="tx1"/>
          </a:solidFill>
          <a:latin typeface="+mn-lt"/>
          <a:ea typeface="+mn-ea"/>
          <a:cs typeface="+mn-cs"/>
        </a:defRPr>
      </a:lvl1pPr>
      <a:lvl2pPr marL="862142" algn="l" defTabSz="1724284" rtl="0" eaLnBrk="1" latinLnBrk="0" hangingPunct="1">
        <a:defRPr sz="3394" kern="1200">
          <a:solidFill>
            <a:schemeClr val="tx1"/>
          </a:solidFill>
          <a:latin typeface="+mn-lt"/>
          <a:ea typeface="+mn-ea"/>
          <a:cs typeface="+mn-cs"/>
        </a:defRPr>
      </a:lvl2pPr>
      <a:lvl3pPr marL="1724284" algn="l" defTabSz="1724284" rtl="0" eaLnBrk="1" latinLnBrk="0" hangingPunct="1">
        <a:defRPr sz="3394" kern="1200">
          <a:solidFill>
            <a:schemeClr val="tx1"/>
          </a:solidFill>
          <a:latin typeface="+mn-lt"/>
          <a:ea typeface="+mn-ea"/>
          <a:cs typeface="+mn-cs"/>
        </a:defRPr>
      </a:lvl3pPr>
      <a:lvl4pPr marL="2586426" algn="l" defTabSz="1724284" rtl="0" eaLnBrk="1" latinLnBrk="0" hangingPunct="1">
        <a:defRPr sz="3394" kern="1200">
          <a:solidFill>
            <a:schemeClr val="tx1"/>
          </a:solidFill>
          <a:latin typeface="+mn-lt"/>
          <a:ea typeface="+mn-ea"/>
          <a:cs typeface="+mn-cs"/>
        </a:defRPr>
      </a:lvl4pPr>
      <a:lvl5pPr marL="3448568" algn="l" defTabSz="1724284" rtl="0" eaLnBrk="1" latinLnBrk="0" hangingPunct="1">
        <a:defRPr sz="3394" kern="1200">
          <a:solidFill>
            <a:schemeClr val="tx1"/>
          </a:solidFill>
          <a:latin typeface="+mn-lt"/>
          <a:ea typeface="+mn-ea"/>
          <a:cs typeface="+mn-cs"/>
        </a:defRPr>
      </a:lvl5pPr>
      <a:lvl6pPr marL="4310710" algn="l" defTabSz="1724284" rtl="0" eaLnBrk="1" latinLnBrk="0" hangingPunct="1">
        <a:defRPr sz="3394" kern="1200">
          <a:solidFill>
            <a:schemeClr val="tx1"/>
          </a:solidFill>
          <a:latin typeface="+mn-lt"/>
          <a:ea typeface="+mn-ea"/>
          <a:cs typeface="+mn-cs"/>
        </a:defRPr>
      </a:lvl6pPr>
      <a:lvl7pPr marL="5172852" algn="l" defTabSz="1724284" rtl="0" eaLnBrk="1" latinLnBrk="0" hangingPunct="1">
        <a:defRPr sz="3394" kern="1200">
          <a:solidFill>
            <a:schemeClr val="tx1"/>
          </a:solidFill>
          <a:latin typeface="+mn-lt"/>
          <a:ea typeface="+mn-ea"/>
          <a:cs typeface="+mn-cs"/>
        </a:defRPr>
      </a:lvl7pPr>
      <a:lvl8pPr marL="6034994" algn="l" defTabSz="1724284" rtl="0" eaLnBrk="1" latinLnBrk="0" hangingPunct="1">
        <a:defRPr sz="3394" kern="1200">
          <a:solidFill>
            <a:schemeClr val="tx1"/>
          </a:solidFill>
          <a:latin typeface="+mn-lt"/>
          <a:ea typeface="+mn-ea"/>
          <a:cs typeface="+mn-cs"/>
        </a:defRPr>
      </a:lvl8pPr>
      <a:lvl9pPr marL="6897136" algn="l" defTabSz="1724284" rtl="0" eaLnBrk="1" latinLnBrk="0" hangingPunct="1">
        <a:defRPr sz="339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image" Target="../media/image2.svg" /><Relationship Id="rId7" Type="http://schemas.openxmlformats.org/officeDocument/2006/relationships/image" Target="../media/image6.sv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png" /><Relationship Id="rId11" Type="http://schemas.openxmlformats.org/officeDocument/2006/relationships/image" Target="../media/image10.svg" /><Relationship Id="rId5" Type="http://schemas.openxmlformats.org/officeDocument/2006/relationships/image" Target="../media/image4.svg" /><Relationship Id="rId10" Type="http://schemas.openxmlformats.org/officeDocument/2006/relationships/image" Target="../media/image9.png" /><Relationship Id="rId4" Type="http://schemas.openxmlformats.org/officeDocument/2006/relationships/image" Target="../media/image3.png" /><Relationship Id="rId9" Type="http://schemas.openxmlformats.org/officeDocument/2006/relationships/image" Target="../media/image8.svg" /></Relationships>
</file>

<file path=ppt/slides/_rels/slide2.xml.rels><?xml version="1.0" encoding="UTF-8" standalone="yes"?>
<Relationships xmlns="http://schemas.openxmlformats.org/package/2006/relationships"><Relationship Id="rId8" Type="http://schemas.openxmlformats.org/officeDocument/2006/relationships/image" Target="../media/image15.png" /><Relationship Id="rId3" Type="http://schemas.openxmlformats.org/officeDocument/2006/relationships/image" Target="../media/image12.svg" /><Relationship Id="rId7" Type="http://schemas.openxmlformats.org/officeDocument/2006/relationships/image" Target="../media/image2.svg" /><Relationship Id="rId2" Type="http://schemas.openxmlformats.org/officeDocument/2006/relationships/image" Target="../media/image11.png" /><Relationship Id="rId1" Type="http://schemas.openxmlformats.org/officeDocument/2006/relationships/slideLayout" Target="../slideLayouts/slideLayout7.xml" /><Relationship Id="rId6" Type="http://schemas.openxmlformats.org/officeDocument/2006/relationships/image" Target="../media/image1.png" /><Relationship Id="rId5" Type="http://schemas.openxmlformats.org/officeDocument/2006/relationships/image" Target="../media/image14.svg" /><Relationship Id="rId4" Type="http://schemas.openxmlformats.org/officeDocument/2006/relationships/image" Target="../media/image13.png" /><Relationship Id="rId9" Type="http://schemas.openxmlformats.org/officeDocument/2006/relationships/image" Target="../media/image16.sv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2DB"/>
        </a:solidFill>
        <a:effectLst/>
      </p:bgPr>
    </p:bg>
    <p:spTree>
      <p:nvGrpSpPr>
        <p:cNvPr id="1" name="">
          <a:extLst>
            <a:ext uri="{FF2B5EF4-FFF2-40B4-BE49-F238E27FC236}">
              <a16:creationId xmlns:a16="http://schemas.microsoft.com/office/drawing/2014/main" id="{D937173D-224F-829A-B514-46B35FE5BC6D}"/>
            </a:ext>
          </a:extLst>
        </p:cNvPr>
        <p:cNvGrpSpPr/>
        <p:nvPr/>
      </p:nvGrpSpPr>
      <p:grpSpPr>
        <a:xfrm>
          <a:off x="0" y="0"/>
          <a:ext cx="0" cy="0"/>
          <a:chOff x="0" y="0"/>
          <a:chExt cx="0" cy="0"/>
        </a:xfrm>
      </p:grpSpPr>
      <p:sp>
        <p:nvSpPr>
          <p:cNvPr id="27" name="TextBox 27">
            <a:extLst>
              <a:ext uri="{FF2B5EF4-FFF2-40B4-BE49-F238E27FC236}">
                <a16:creationId xmlns:a16="http://schemas.microsoft.com/office/drawing/2014/main" id="{E9F19D26-5B0F-C220-C576-EB1D6FBC9515}"/>
              </a:ext>
            </a:extLst>
          </p:cNvPr>
          <p:cNvSpPr txBox="1"/>
          <p:nvPr/>
        </p:nvSpPr>
        <p:spPr>
          <a:xfrm>
            <a:off x="2350043" y="479996"/>
            <a:ext cx="32821904" cy="5276316"/>
          </a:xfrm>
          <a:prstGeom prst="rect">
            <a:avLst/>
          </a:prstGeom>
        </p:spPr>
        <p:txBody>
          <a:bodyPr wrap="square" lIns="0" tIns="0" rIns="0" bIns="0" rtlCol="0" anchor="t">
            <a:spAutoFit/>
          </a:bodyPr>
          <a:lstStyle/>
          <a:p>
            <a:pPr algn="ctr">
              <a:lnSpc>
                <a:spcPct val="150000"/>
              </a:lnSpc>
            </a:pPr>
            <a:r>
              <a:rPr lang="en-US" sz="9600" b="1" dirty="0">
                <a:latin typeface="+mj-lt"/>
              </a:rPr>
              <a:t>Schizophrenia: Historical and Contemporary Approaches to Treatment and Care</a:t>
            </a:r>
          </a:p>
          <a:p>
            <a:pPr algn="ctr">
              <a:lnSpc>
                <a:spcPts val="6372"/>
              </a:lnSpc>
            </a:pPr>
            <a:endParaRPr lang="en-US" sz="6372" b="1" dirty="0">
              <a:solidFill>
                <a:srgbClr val="000000"/>
              </a:solidFill>
              <a:latin typeface="Poppins Bold"/>
              <a:ea typeface="Poppins Bold"/>
              <a:cs typeface="Poppins Bold"/>
              <a:sym typeface="Poppins Bold"/>
            </a:endParaRPr>
          </a:p>
        </p:txBody>
      </p:sp>
      <p:sp>
        <p:nvSpPr>
          <p:cNvPr id="28" name="Freeform 28">
            <a:extLst>
              <a:ext uri="{FF2B5EF4-FFF2-40B4-BE49-F238E27FC236}">
                <a16:creationId xmlns:a16="http://schemas.microsoft.com/office/drawing/2014/main" id="{D516F97B-1E6E-B8F7-C6B0-EC5F31F53ADB}"/>
              </a:ext>
            </a:extLst>
          </p:cNvPr>
          <p:cNvSpPr/>
          <p:nvPr/>
        </p:nvSpPr>
        <p:spPr>
          <a:xfrm rot="5400000" flipH="1" flipV="1">
            <a:off x="35021244" y="4159516"/>
            <a:ext cx="3762924" cy="4034424"/>
          </a:xfrm>
          <a:custGeom>
            <a:avLst/>
            <a:gdLst/>
            <a:ahLst/>
            <a:cxnLst/>
            <a:rect l="l" t="t" r="r" b="b"/>
            <a:pathLst>
              <a:path w="3485591" h="3452979">
                <a:moveTo>
                  <a:pt x="3485590" y="3452979"/>
                </a:moveTo>
                <a:lnTo>
                  <a:pt x="0" y="3452979"/>
                </a:lnTo>
                <a:lnTo>
                  <a:pt x="0" y="0"/>
                </a:lnTo>
                <a:lnTo>
                  <a:pt x="3485590" y="0"/>
                </a:lnTo>
                <a:lnTo>
                  <a:pt x="3485590" y="3452979"/>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3394"/>
          </a:p>
        </p:txBody>
      </p:sp>
      <p:sp>
        <p:nvSpPr>
          <p:cNvPr id="57" name="Freeform 4">
            <a:extLst>
              <a:ext uri="{FF2B5EF4-FFF2-40B4-BE49-F238E27FC236}">
                <a16:creationId xmlns:a16="http://schemas.microsoft.com/office/drawing/2014/main" id="{860C69F7-FF8E-E64F-6C6B-6D2BD872293F}"/>
              </a:ext>
            </a:extLst>
          </p:cNvPr>
          <p:cNvSpPr/>
          <p:nvPr/>
        </p:nvSpPr>
        <p:spPr>
          <a:xfrm rot="5400000" flipH="1">
            <a:off x="-1054785" y="3152329"/>
            <a:ext cx="4049074" cy="3586370"/>
          </a:xfrm>
          <a:custGeom>
            <a:avLst/>
            <a:gdLst/>
            <a:ahLst/>
            <a:cxnLst/>
            <a:rect l="l" t="t" r="r" b="b"/>
            <a:pathLst>
              <a:path w="2999678" h="2971613">
                <a:moveTo>
                  <a:pt x="2999678" y="0"/>
                </a:moveTo>
                <a:lnTo>
                  <a:pt x="0" y="0"/>
                </a:lnTo>
                <a:lnTo>
                  <a:pt x="0" y="2971613"/>
                </a:lnTo>
                <a:lnTo>
                  <a:pt x="2999678" y="2971613"/>
                </a:lnTo>
                <a:lnTo>
                  <a:pt x="2999678"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3394"/>
          </a:p>
        </p:txBody>
      </p:sp>
      <p:sp>
        <p:nvSpPr>
          <p:cNvPr id="2" name="Freeform 7">
            <a:extLst>
              <a:ext uri="{FF2B5EF4-FFF2-40B4-BE49-F238E27FC236}">
                <a16:creationId xmlns:a16="http://schemas.microsoft.com/office/drawing/2014/main" id="{71139378-7035-2F6C-D3CA-A86ECDF0184C}"/>
              </a:ext>
            </a:extLst>
          </p:cNvPr>
          <p:cNvSpPr/>
          <p:nvPr/>
        </p:nvSpPr>
        <p:spPr>
          <a:xfrm>
            <a:off x="-161627" y="9930985"/>
            <a:ext cx="37998400" cy="13718874"/>
          </a:xfrm>
          <a:custGeom>
            <a:avLst/>
            <a:gdLst/>
            <a:ahLst/>
            <a:cxnLst/>
            <a:rect l="l" t="t" r="r" b="b"/>
            <a:pathLst>
              <a:path w="16645991" h="8830810">
                <a:moveTo>
                  <a:pt x="0" y="0"/>
                </a:moveTo>
                <a:lnTo>
                  <a:pt x="16645990" y="0"/>
                </a:lnTo>
                <a:lnTo>
                  <a:pt x="16645990" y="8830810"/>
                </a:lnTo>
                <a:lnTo>
                  <a:pt x="0" y="88308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 name="Freeform 8">
            <a:extLst>
              <a:ext uri="{FF2B5EF4-FFF2-40B4-BE49-F238E27FC236}">
                <a16:creationId xmlns:a16="http://schemas.microsoft.com/office/drawing/2014/main" id="{B50DBCA7-3E87-6A9B-1E37-7892A2FAC431}"/>
              </a:ext>
            </a:extLst>
          </p:cNvPr>
          <p:cNvSpPr/>
          <p:nvPr/>
        </p:nvSpPr>
        <p:spPr>
          <a:xfrm>
            <a:off x="11583351" y="7868929"/>
            <a:ext cx="15569249" cy="9857834"/>
          </a:xfrm>
          <a:custGeom>
            <a:avLst/>
            <a:gdLst/>
            <a:ahLst/>
            <a:cxnLst/>
            <a:rect l="l" t="t" r="r" b="b"/>
            <a:pathLst>
              <a:path w="10293399" h="6101178">
                <a:moveTo>
                  <a:pt x="0" y="0"/>
                </a:moveTo>
                <a:lnTo>
                  <a:pt x="10293399" y="0"/>
                </a:lnTo>
                <a:lnTo>
                  <a:pt x="10293399" y="6101178"/>
                </a:lnTo>
                <a:lnTo>
                  <a:pt x="0" y="610117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 name="Freeform 23">
            <a:extLst>
              <a:ext uri="{FF2B5EF4-FFF2-40B4-BE49-F238E27FC236}">
                <a16:creationId xmlns:a16="http://schemas.microsoft.com/office/drawing/2014/main" id="{BE2CB8FE-4BB6-8C21-406B-CC2E158DD8AE}"/>
              </a:ext>
            </a:extLst>
          </p:cNvPr>
          <p:cNvSpPr/>
          <p:nvPr/>
        </p:nvSpPr>
        <p:spPr>
          <a:xfrm>
            <a:off x="1295663" y="9175741"/>
            <a:ext cx="3996121" cy="4865903"/>
          </a:xfrm>
          <a:custGeom>
            <a:avLst/>
            <a:gdLst/>
            <a:ahLst/>
            <a:cxnLst/>
            <a:rect l="l" t="t" r="r" b="b"/>
            <a:pathLst>
              <a:path w="2688902" h="3382329">
                <a:moveTo>
                  <a:pt x="0" y="0"/>
                </a:moveTo>
                <a:lnTo>
                  <a:pt x="2688902" y="0"/>
                </a:lnTo>
                <a:lnTo>
                  <a:pt x="2688902" y="3382329"/>
                </a:lnTo>
                <a:lnTo>
                  <a:pt x="0" y="33823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5" name="Freeform 24">
            <a:extLst>
              <a:ext uri="{FF2B5EF4-FFF2-40B4-BE49-F238E27FC236}">
                <a16:creationId xmlns:a16="http://schemas.microsoft.com/office/drawing/2014/main" id="{67C2F3C9-0A4E-6025-BCFE-B26AC02ED8D8}"/>
              </a:ext>
            </a:extLst>
          </p:cNvPr>
          <p:cNvSpPr/>
          <p:nvPr/>
        </p:nvSpPr>
        <p:spPr>
          <a:xfrm>
            <a:off x="32474856" y="10687050"/>
            <a:ext cx="4498644" cy="4596129"/>
          </a:xfrm>
          <a:custGeom>
            <a:avLst/>
            <a:gdLst/>
            <a:ahLst/>
            <a:cxnLst/>
            <a:rect l="l" t="t" r="r" b="b"/>
            <a:pathLst>
              <a:path w="2123282" h="2892540">
                <a:moveTo>
                  <a:pt x="0" y="0"/>
                </a:moveTo>
                <a:lnTo>
                  <a:pt x="2123283" y="0"/>
                </a:lnTo>
                <a:lnTo>
                  <a:pt x="2123283" y="2892540"/>
                </a:lnTo>
                <a:lnTo>
                  <a:pt x="0" y="289254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dirty="0"/>
          </a:p>
        </p:txBody>
      </p:sp>
      <p:sp>
        <p:nvSpPr>
          <p:cNvPr id="6" name="TextBox 5">
            <a:extLst>
              <a:ext uri="{FF2B5EF4-FFF2-40B4-BE49-F238E27FC236}">
                <a16:creationId xmlns:a16="http://schemas.microsoft.com/office/drawing/2014/main" id="{2075901F-EE2C-CE32-FB4F-30E3D1670682}"/>
              </a:ext>
            </a:extLst>
          </p:cNvPr>
          <p:cNvSpPr txBox="1"/>
          <p:nvPr/>
        </p:nvSpPr>
        <p:spPr>
          <a:xfrm>
            <a:off x="28930600" y="2920976"/>
            <a:ext cx="11802101" cy="3539430"/>
          </a:xfrm>
          <a:prstGeom prst="rect">
            <a:avLst/>
          </a:prstGeom>
          <a:noFill/>
        </p:spPr>
        <p:txBody>
          <a:bodyPr wrap="square" rtlCol="0">
            <a:spAutoFit/>
          </a:bodyPr>
          <a:lstStyle/>
          <a:p>
            <a:pPr lvl="1"/>
            <a:r>
              <a:rPr lang="en-GB" sz="2400" dirty="0">
                <a:latin typeface="Arial" panose="020B0604020202020204" pitchFamily="34" charset="0"/>
                <a:ea typeface="Abadi" panose="02000000000000000000" pitchFamily="2" charset="0"/>
                <a:cs typeface="Arial" panose="020B0604020202020204" pitchFamily="34" charset="0"/>
              </a:rPr>
              <a:t>Student name: Kiran </a:t>
            </a:r>
            <a:r>
              <a:rPr lang="en-GB" sz="2400" dirty="0" err="1">
                <a:latin typeface="Arial" panose="020B0604020202020204" pitchFamily="34" charset="0"/>
                <a:ea typeface="Abadi" panose="02000000000000000000" pitchFamily="2" charset="0"/>
                <a:cs typeface="Arial" panose="020B0604020202020204" pitchFamily="34" charset="0"/>
              </a:rPr>
              <a:t>naaz</a:t>
            </a:r>
            <a:endParaRPr lang="en-GB" sz="2400" dirty="0">
              <a:latin typeface="Arial" panose="020B0604020202020204" pitchFamily="34" charset="0"/>
              <a:ea typeface="Abadi" panose="02000000000000000000" pitchFamily="2" charset="0"/>
              <a:cs typeface="Arial" panose="020B0604020202020204" pitchFamily="34" charset="0"/>
            </a:endParaRPr>
          </a:p>
          <a:p>
            <a:pPr lvl="1"/>
            <a:r>
              <a:rPr lang="en-GB" sz="2400" dirty="0">
                <a:latin typeface="Arial" panose="020B0604020202020204" pitchFamily="34" charset="0"/>
                <a:ea typeface="Abadi" panose="02000000000000000000" pitchFamily="2" charset="0"/>
                <a:cs typeface="Arial" panose="020B0604020202020204" pitchFamily="34" charset="0"/>
              </a:rPr>
              <a:t>Student Number: 2309152</a:t>
            </a:r>
          </a:p>
          <a:p>
            <a:pPr lvl="1"/>
            <a:r>
              <a:rPr lang="en-GB" sz="2400" dirty="0">
                <a:latin typeface="Arial" panose="020B0604020202020204" pitchFamily="34" charset="0"/>
                <a:ea typeface="Abadi" panose="02000000000000000000" pitchFamily="2" charset="0"/>
                <a:cs typeface="Arial" panose="020B0604020202020204" pitchFamily="34" charset="0"/>
              </a:rPr>
              <a:t>Module: Psychopathological Classifications and Provisions</a:t>
            </a:r>
          </a:p>
          <a:p>
            <a:pPr lvl="1"/>
            <a:r>
              <a:rPr lang="en-GB" sz="2400" dirty="0">
                <a:latin typeface="Arial" panose="020B0604020202020204" pitchFamily="34" charset="0"/>
                <a:ea typeface="Abadi" panose="02000000000000000000" pitchFamily="2" charset="0"/>
                <a:cs typeface="Arial" panose="020B0604020202020204" pitchFamily="34" charset="0"/>
              </a:rPr>
              <a:t>Module Code: BHMP6029</a:t>
            </a:r>
          </a:p>
          <a:p>
            <a:pPr lvl="1"/>
            <a:r>
              <a:rPr lang="en-GB" sz="2400" dirty="0">
                <a:latin typeface="Arial" panose="020B0604020202020204" pitchFamily="34" charset="0"/>
                <a:ea typeface="Abadi" panose="02000000000000000000" pitchFamily="2" charset="0"/>
                <a:cs typeface="Arial" panose="020B0604020202020204" pitchFamily="34" charset="0"/>
              </a:rPr>
              <a:t>Assignment Title: Poster</a:t>
            </a:r>
          </a:p>
          <a:p>
            <a:pPr lvl="1"/>
            <a:r>
              <a:rPr lang="en-GB" sz="2400" dirty="0">
                <a:latin typeface="Arial" panose="020B0604020202020204" pitchFamily="34" charset="0"/>
                <a:ea typeface="Abadi" panose="02000000000000000000" pitchFamily="2" charset="0"/>
                <a:cs typeface="Arial" panose="020B0604020202020204" pitchFamily="34" charset="0"/>
              </a:rPr>
              <a:t>Lecture: Kennedy </a:t>
            </a:r>
            <a:r>
              <a:rPr lang="en-GB" sz="2400" dirty="0" err="1">
                <a:latin typeface="Arial" panose="020B0604020202020204" pitchFamily="34" charset="0"/>
                <a:ea typeface="Abadi" panose="02000000000000000000" pitchFamily="2" charset="0"/>
                <a:cs typeface="Arial" panose="020B0604020202020204" pitchFamily="34" charset="0"/>
              </a:rPr>
              <a:t>Obohwemu</a:t>
            </a:r>
            <a:endParaRPr lang="en-GB" sz="2400" dirty="0">
              <a:latin typeface="Arial" panose="020B0604020202020204" pitchFamily="34" charset="0"/>
              <a:ea typeface="Abadi" panose="02000000000000000000" pitchFamily="2" charset="0"/>
              <a:cs typeface="Arial" panose="020B0604020202020204" pitchFamily="34" charset="0"/>
            </a:endParaRPr>
          </a:p>
          <a:p>
            <a:endParaRPr lang="en-US" sz="4000" dirty="0"/>
          </a:p>
          <a:p>
            <a:endParaRPr lang="en-US" sz="4000" dirty="0"/>
          </a:p>
        </p:txBody>
      </p:sp>
    </p:spTree>
    <p:extLst>
      <p:ext uri="{BB962C8B-B14F-4D97-AF65-F5344CB8AC3E}">
        <p14:creationId xmlns:p14="http://schemas.microsoft.com/office/powerpoint/2010/main" val="2085737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2DB"/>
        </a:solidFill>
        <a:effectLst/>
      </p:bgPr>
    </p:bg>
    <p:spTree>
      <p:nvGrpSpPr>
        <p:cNvPr id="1" name=""/>
        <p:cNvGrpSpPr/>
        <p:nvPr/>
      </p:nvGrpSpPr>
      <p:grpSpPr>
        <a:xfrm>
          <a:off x="0" y="0"/>
          <a:ext cx="0" cy="0"/>
          <a:chOff x="0" y="0"/>
          <a:chExt cx="0" cy="0"/>
        </a:xfrm>
      </p:grpSpPr>
      <p:grpSp>
        <p:nvGrpSpPr>
          <p:cNvPr id="11" name="Group 11"/>
          <p:cNvGrpSpPr/>
          <p:nvPr/>
        </p:nvGrpSpPr>
        <p:grpSpPr>
          <a:xfrm>
            <a:off x="1432687" y="1898429"/>
            <a:ext cx="11174831" cy="5910174"/>
            <a:chOff x="0" y="0"/>
            <a:chExt cx="1311215" cy="576818"/>
          </a:xfrm>
        </p:grpSpPr>
        <p:sp>
          <p:nvSpPr>
            <p:cNvPr id="12" name="Freeform 12"/>
            <p:cNvSpPr/>
            <p:nvPr/>
          </p:nvSpPr>
          <p:spPr>
            <a:xfrm>
              <a:off x="0" y="0"/>
              <a:ext cx="1311215" cy="576818"/>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dirty="0"/>
            </a:p>
          </p:txBody>
        </p:sp>
        <p:sp>
          <p:nvSpPr>
            <p:cNvPr id="13" name="TextBox 13"/>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grpSp>
        <p:nvGrpSpPr>
          <p:cNvPr id="14" name="Group 14"/>
          <p:cNvGrpSpPr/>
          <p:nvPr/>
        </p:nvGrpSpPr>
        <p:grpSpPr>
          <a:xfrm>
            <a:off x="24497449" y="6751582"/>
            <a:ext cx="12000506" cy="9488390"/>
            <a:chOff x="0" y="0"/>
            <a:chExt cx="1311215" cy="576818"/>
          </a:xfrm>
        </p:grpSpPr>
        <p:sp>
          <p:nvSpPr>
            <p:cNvPr id="15" name="Freeform 15"/>
            <p:cNvSpPr/>
            <p:nvPr/>
          </p:nvSpPr>
          <p:spPr>
            <a:xfrm>
              <a:off x="0" y="0"/>
              <a:ext cx="1311215" cy="547955"/>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16" name="TextBox 16"/>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sp>
        <p:nvSpPr>
          <p:cNvPr id="17" name="Freeform 17"/>
          <p:cNvSpPr/>
          <p:nvPr/>
        </p:nvSpPr>
        <p:spPr>
          <a:xfrm rot="269135">
            <a:off x="30844477" y="2187055"/>
            <a:ext cx="6127417" cy="5336021"/>
          </a:xfrm>
          <a:custGeom>
            <a:avLst/>
            <a:gdLst/>
            <a:ahLst/>
            <a:cxnLst/>
            <a:rect l="l" t="t" r="r" b="b"/>
            <a:pathLst>
              <a:path w="5872600" h="4196240">
                <a:moveTo>
                  <a:pt x="0" y="0"/>
                </a:moveTo>
                <a:lnTo>
                  <a:pt x="5872599" y="0"/>
                </a:lnTo>
                <a:lnTo>
                  <a:pt x="5872599" y="4196239"/>
                </a:lnTo>
                <a:lnTo>
                  <a:pt x="0" y="41962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3394"/>
          </a:p>
        </p:txBody>
      </p:sp>
      <p:sp>
        <p:nvSpPr>
          <p:cNvPr id="18" name="Freeform 18"/>
          <p:cNvSpPr/>
          <p:nvPr/>
        </p:nvSpPr>
        <p:spPr>
          <a:xfrm>
            <a:off x="3842309" y="8945388"/>
            <a:ext cx="8594656" cy="6082256"/>
          </a:xfrm>
          <a:custGeom>
            <a:avLst/>
            <a:gdLst/>
            <a:ahLst/>
            <a:cxnLst/>
            <a:rect l="l" t="t" r="r" b="b"/>
            <a:pathLst>
              <a:path w="4943345" h="4060076">
                <a:moveTo>
                  <a:pt x="0" y="0"/>
                </a:moveTo>
                <a:lnTo>
                  <a:pt x="4943345" y="0"/>
                </a:lnTo>
                <a:lnTo>
                  <a:pt x="4943345" y="4060076"/>
                </a:lnTo>
                <a:lnTo>
                  <a:pt x="0" y="4060076"/>
                </a:lnTo>
                <a:lnTo>
                  <a:pt x="0" y="0"/>
                </a:lnTo>
                <a:close/>
              </a:path>
            </a:pathLst>
          </a:custGeom>
          <a:blipFill>
            <a:blip r:embed="rId4">
              <a:extLst>
                <a:ext uri="{96DAC541-7B7A-43D3-8B79-37D633B846F1}">
                  <asvg:svgBlip xmlns:asvg="http://schemas.microsoft.com/office/drawing/2016/SVG/main" r:embed="rId5"/>
                </a:ext>
              </a:extLst>
            </a:blip>
            <a:stretch>
              <a:fillRect b="-73485"/>
            </a:stretch>
          </a:blipFill>
        </p:spPr>
        <p:txBody>
          <a:bodyPr/>
          <a:lstStyle/>
          <a:p>
            <a:endParaRPr lang="en-US" sz="3394"/>
          </a:p>
        </p:txBody>
      </p:sp>
      <p:grpSp>
        <p:nvGrpSpPr>
          <p:cNvPr id="19" name="Group 19"/>
          <p:cNvGrpSpPr/>
          <p:nvPr/>
        </p:nvGrpSpPr>
        <p:grpSpPr>
          <a:xfrm>
            <a:off x="585801" y="14771774"/>
            <a:ext cx="11965074" cy="5815559"/>
            <a:chOff x="0" y="0"/>
            <a:chExt cx="1311215" cy="645383"/>
          </a:xfrm>
        </p:grpSpPr>
        <p:sp>
          <p:nvSpPr>
            <p:cNvPr id="20" name="Freeform 20"/>
            <p:cNvSpPr/>
            <p:nvPr/>
          </p:nvSpPr>
          <p:spPr>
            <a:xfrm>
              <a:off x="0" y="0"/>
              <a:ext cx="1311215" cy="645383"/>
            </a:xfrm>
            <a:custGeom>
              <a:avLst/>
              <a:gdLst/>
              <a:ahLst/>
              <a:cxnLst/>
              <a:rect l="l" t="t" r="r" b="b"/>
              <a:pathLst>
                <a:path w="1311215" h="645383">
                  <a:moveTo>
                    <a:pt x="38590" y="0"/>
                  </a:moveTo>
                  <a:lnTo>
                    <a:pt x="1272625" y="0"/>
                  </a:lnTo>
                  <a:cubicBezTo>
                    <a:pt x="1293938" y="0"/>
                    <a:pt x="1311215" y="17278"/>
                    <a:pt x="1311215" y="38590"/>
                  </a:cubicBezTo>
                  <a:lnTo>
                    <a:pt x="1311215" y="606793"/>
                  </a:lnTo>
                  <a:cubicBezTo>
                    <a:pt x="1311215" y="628106"/>
                    <a:pt x="1293938" y="645383"/>
                    <a:pt x="1272625" y="645383"/>
                  </a:cubicBezTo>
                  <a:lnTo>
                    <a:pt x="38590" y="645383"/>
                  </a:lnTo>
                  <a:cubicBezTo>
                    <a:pt x="17278" y="645383"/>
                    <a:pt x="0" y="628106"/>
                    <a:pt x="0" y="606793"/>
                  </a:cubicBezTo>
                  <a:lnTo>
                    <a:pt x="0" y="38590"/>
                  </a:lnTo>
                  <a:cubicBezTo>
                    <a:pt x="0" y="17278"/>
                    <a:pt x="17278" y="0"/>
                    <a:pt x="38590" y="0"/>
                  </a:cubicBezTo>
                  <a:close/>
                </a:path>
              </a:pathLst>
            </a:custGeom>
            <a:solidFill>
              <a:srgbClr val="F9C780"/>
            </a:solidFill>
          </p:spPr>
          <p:txBody>
            <a:bodyPr/>
            <a:lstStyle/>
            <a:p>
              <a:endParaRPr lang="en-US" sz="3394"/>
            </a:p>
          </p:txBody>
        </p:sp>
        <p:sp>
          <p:nvSpPr>
            <p:cNvPr id="21" name="TextBox 21"/>
            <p:cNvSpPr txBox="1"/>
            <p:nvPr/>
          </p:nvSpPr>
          <p:spPr>
            <a:xfrm>
              <a:off x="0" y="66675"/>
              <a:ext cx="1311215" cy="578708"/>
            </a:xfrm>
            <a:prstGeom prst="rect">
              <a:avLst/>
            </a:prstGeom>
          </p:spPr>
          <p:txBody>
            <a:bodyPr lIns="135466" tIns="135466" rIns="135466" bIns="135466" rtlCol="0" anchor="ctr"/>
            <a:lstStyle/>
            <a:p>
              <a:pPr algn="ctr">
                <a:lnSpc>
                  <a:spcPts val="6666"/>
                </a:lnSpc>
              </a:pPr>
              <a:endParaRPr sz="3394"/>
            </a:p>
          </p:txBody>
        </p:sp>
      </p:grpSp>
      <p:sp>
        <p:nvSpPr>
          <p:cNvPr id="27" name="TextBox 27"/>
          <p:cNvSpPr txBox="1"/>
          <p:nvPr/>
        </p:nvSpPr>
        <p:spPr>
          <a:xfrm>
            <a:off x="8165037" y="-4963737"/>
            <a:ext cx="32821904" cy="1665071"/>
          </a:xfrm>
          <a:prstGeom prst="rect">
            <a:avLst/>
          </a:prstGeom>
        </p:spPr>
        <p:txBody>
          <a:bodyPr wrap="square" lIns="0" tIns="0" rIns="0" bIns="0" rtlCol="0" anchor="t">
            <a:spAutoFit/>
          </a:bodyPr>
          <a:lstStyle/>
          <a:p>
            <a:pPr algn="ctr">
              <a:lnSpc>
                <a:spcPts val="6372"/>
              </a:lnSpc>
            </a:pPr>
            <a:r>
              <a:rPr lang="en-US" sz="7543" b="1" dirty="0">
                <a:latin typeface="+mj-lt"/>
              </a:rPr>
              <a:t>Schizophrenia: Historical and Contemporary Approaches to Treatment and Care</a:t>
            </a:r>
          </a:p>
          <a:p>
            <a:pPr algn="ctr">
              <a:lnSpc>
                <a:spcPts val="6372"/>
              </a:lnSpc>
            </a:pPr>
            <a:endParaRPr lang="en-US" sz="6372" b="1" dirty="0">
              <a:solidFill>
                <a:srgbClr val="000000"/>
              </a:solidFill>
              <a:latin typeface="Poppins Bold"/>
              <a:ea typeface="Poppins Bold"/>
              <a:cs typeface="Poppins Bold"/>
              <a:sym typeface="Poppins Bold"/>
            </a:endParaRPr>
          </a:p>
        </p:txBody>
      </p:sp>
      <p:sp>
        <p:nvSpPr>
          <p:cNvPr id="28" name="Freeform 28"/>
          <p:cNvSpPr/>
          <p:nvPr/>
        </p:nvSpPr>
        <p:spPr>
          <a:xfrm rot="5400000" flipH="1" flipV="1">
            <a:off x="34859928" y="-603524"/>
            <a:ext cx="3762924" cy="4034424"/>
          </a:xfrm>
          <a:custGeom>
            <a:avLst/>
            <a:gdLst/>
            <a:ahLst/>
            <a:cxnLst/>
            <a:rect l="l" t="t" r="r" b="b"/>
            <a:pathLst>
              <a:path w="3485591" h="3452979">
                <a:moveTo>
                  <a:pt x="3485590" y="3452979"/>
                </a:moveTo>
                <a:lnTo>
                  <a:pt x="0" y="3452979"/>
                </a:lnTo>
                <a:lnTo>
                  <a:pt x="0" y="0"/>
                </a:lnTo>
                <a:lnTo>
                  <a:pt x="3485590" y="0"/>
                </a:lnTo>
                <a:lnTo>
                  <a:pt x="3485590" y="345297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3394"/>
          </a:p>
        </p:txBody>
      </p:sp>
      <p:sp>
        <p:nvSpPr>
          <p:cNvPr id="29" name="TextBox 29"/>
          <p:cNvSpPr txBox="1"/>
          <p:nvPr/>
        </p:nvSpPr>
        <p:spPr>
          <a:xfrm>
            <a:off x="1935125" y="2573076"/>
            <a:ext cx="9838409" cy="615553"/>
          </a:xfrm>
          <a:prstGeom prst="rect">
            <a:avLst/>
          </a:prstGeom>
        </p:spPr>
        <p:txBody>
          <a:bodyPr lIns="0" tIns="0" rIns="0" bIns="0" rtlCol="0" anchor="t">
            <a:spAutoFit/>
          </a:bodyPr>
          <a:lstStyle/>
          <a:p>
            <a:r>
              <a:rPr lang="en-US" sz="4000" b="1" dirty="0"/>
              <a:t>Introduction </a:t>
            </a:r>
          </a:p>
        </p:txBody>
      </p:sp>
      <p:sp>
        <p:nvSpPr>
          <p:cNvPr id="30" name="TextBox 30"/>
          <p:cNvSpPr txBox="1"/>
          <p:nvPr/>
        </p:nvSpPr>
        <p:spPr>
          <a:xfrm>
            <a:off x="1610173" y="3453768"/>
            <a:ext cx="10488315" cy="3830600"/>
          </a:xfrm>
          <a:prstGeom prst="rect">
            <a:avLst/>
          </a:prstGeom>
        </p:spPr>
        <p:txBody>
          <a:bodyPr lIns="0" tIns="0" rIns="0" bIns="0" rtlCol="0" anchor="t">
            <a:spAutoFit/>
          </a:bodyPr>
          <a:lstStyle/>
          <a:p>
            <a:pPr marL="323303" indent="-323303" algn="just">
              <a:buFont typeface="Arial" panose="020B0604020202020204" pitchFamily="34" charset="0"/>
              <a:buChar char="•"/>
            </a:pPr>
            <a:r>
              <a:rPr lang="en-US" sz="2263" dirty="0"/>
              <a:t>Schizophrenia is a serious mental condition that is </a:t>
            </a:r>
            <a:r>
              <a:rPr lang="en-US" sz="2263" dirty="0" err="1"/>
              <a:t>characterised</a:t>
            </a:r>
            <a:r>
              <a:rPr lang="en-US" sz="2263" dirty="0"/>
              <a:t> by problems of thinking, perception, emotional control and </a:t>
            </a:r>
            <a:r>
              <a:rPr lang="en-US" sz="2263" dirty="0" err="1"/>
              <a:t>behaviour</a:t>
            </a:r>
            <a:r>
              <a:rPr lang="en-US" sz="2263" dirty="0"/>
              <a:t> (Sharma and McClellan, 2021). It is also one of the most crippling mental disorders in the world with it being prevalent in about 1 percent of the world’s population. </a:t>
            </a:r>
          </a:p>
          <a:p>
            <a:pPr marL="323303" indent="-323303" algn="just">
              <a:buFont typeface="Arial" panose="020B0604020202020204" pitchFamily="34" charset="0"/>
              <a:buChar char="•"/>
            </a:pPr>
            <a:r>
              <a:rPr lang="en-US" sz="2263" dirty="0"/>
              <a:t>Schizophrenia is a major issue in terms of the health of the population since it can result in a lifetime challenge. This poster aims to critically review history and the modern-day treatment and care services of schizophrenia and its changing classification, the influence of the societal, cultural and political context on how this illness has been treated. </a:t>
            </a:r>
          </a:p>
          <a:p>
            <a:pPr marL="323303" indent="-323303" algn="just">
              <a:buFont typeface="Arial" panose="020B0604020202020204" pitchFamily="34" charset="0"/>
              <a:buChar char="•"/>
            </a:pPr>
            <a:r>
              <a:rPr lang="en-US" sz="2263" dirty="0"/>
              <a:t>This poster will cover the progress in knowledge, the way of treatment, and the evolution of attitudes to disorder.</a:t>
            </a:r>
          </a:p>
        </p:txBody>
      </p:sp>
      <p:sp>
        <p:nvSpPr>
          <p:cNvPr id="32" name="TextBox 32"/>
          <p:cNvSpPr txBox="1"/>
          <p:nvPr/>
        </p:nvSpPr>
        <p:spPr>
          <a:xfrm>
            <a:off x="24889355" y="7547019"/>
            <a:ext cx="10962869" cy="8307274"/>
          </a:xfrm>
          <a:prstGeom prst="rect">
            <a:avLst/>
          </a:prstGeom>
        </p:spPr>
        <p:txBody>
          <a:bodyPr wrap="square" lIns="0" tIns="0" rIns="0" bIns="0" rtlCol="0" anchor="t">
            <a:spAutoFit/>
          </a:bodyPr>
          <a:lstStyle/>
          <a:p>
            <a:r>
              <a:rPr lang="en-US" sz="3394" b="1" dirty="0"/>
              <a:t>ICD-11 Classification and Contemporary Understanding </a:t>
            </a:r>
          </a:p>
          <a:p>
            <a:endParaRPr lang="en-US" sz="3394" b="1" dirty="0"/>
          </a:p>
          <a:p>
            <a:pPr marL="323303" indent="-323303" algn="just">
              <a:buFont typeface="Arial" panose="020B0604020202020204" pitchFamily="34" charset="0"/>
              <a:buChar char="•"/>
            </a:pPr>
            <a:r>
              <a:rPr lang="en-US" sz="2263" dirty="0"/>
              <a:t>The ICD-11, which is published by the World Health </a:t>
            </a:r>
            <a:r>
              <a:rPr lang="en-US" sz="2263" dirty="0" err="1"/>
              <a:t>Organisation</a:t>
            </a:r>
            <a:r>
              <a:rPr lang="en-US" sz="2263" dirty="0"/>
              <a:t> (WHO) includes the comprehensive classification system of mental and </a:t>
            </a:r>
            <a:r>
              <a:rPr lang="en-US" sz="2263" dirty="0" err="1"/>
              <a:t>behavioural</a:t>
            </a:r>
            <a:r>
              <a:rPr lang="en-US" sz="2263" dirty="0"/>
              <a:t> disorders including schizophrenia. According to ICD-11, schizophrenia can be described as a long-term mental health condition that is marked by various symptoms that include delusions, hallucinations, </a:t>
            </a:r>
            <a:r>
              <a:rPr lang="en-US" sz="2263" dirty="0" err="1"/>
              <a:t>disorganised</a:t>
            </a:r>
            <a:r>
              <a:rPr lang="en-US" sz="2263" dirty="0"/>
              <a:t> thinking, and social or occupational dysfunction (Onitsuka et al., 2022). </a:t>
            </a:r>
          </a:p>
          <a:p>
            <a:pPr marL="323303" indent="-323303" algn="just">
              <a:buFont typeface="Arial" panose="020B0604020202020204" pitchFamily="34" charset="0"/>
              <a:buChar char="•"/>
            </a:pPr>
            <a:r>
              <a:rPr lang="en-US" sz="2263" dirty="0"/>
              <a:t>Its diagnostic criteria are based on the severity and the symptoms duration whereby there is evidence of disturbances that are at least 6 months in duration. ICD-11 also brings certain changes to the earlier version ICD-10 especially in the classification of schizophrenia within the wider category of psychotic disorders. </a:t>
            </a:r>
          </a:p>
          <a:p>
            <a:pPr marL="323303" indent="-323303" algn="just">
              <a:buFont typeface="Arial" panose="020B0604020202020204" pitchFamily="34" charset="0"/>
              <a:buChar char="•"/>
            </a:pPr>
            <a:r>
              <a:rPr lang="en-US" sz="2263" dirty="0"/>
              <a:t>As an example, ICD-11 is oriented towards the dimensionality of symptoms, as schizophrenia can appear in different individuals, and the distinguishing features of the disorder can be perceived in a much more detailed manner. It is diagnosed by taking a set of clinical interviews, imaging, and more recently genetic research that help give more information on the biological foundations of the disorder. </a:t>
            </a:r>
          </a:p>
          <a:p>
            <a:pPr marL="323303" indent="-323303" algn="just">
              <a:buFont typeface="Arial" panose="020B0604020202020204" pitchFamily="34" charset="0"/>
              <a:buChar char="•"/>
            </a:pPr>
            <a:r>
              <a:rPr lang="en-US" sz="2263" dirty="0"/>
              <a:t>The other popular classification system known as the DSM-5 is </a:t>
            </a:r>
            <a:r>
              <a:rPr lang="en-US" sz="2263" dirty="0" err="1"/>
              <a:t>utilised</a:t>
            </a:r>
            <a:r>
              <a:rPr lang="en-US" sz="2263" dirty="0"/>
              <a:t> alongside the ICD-11 with more specific diagnosis criteria. The increased familiarity with genetic and environmental factors also narrows the understanding and diagnosis of schizophrenia and prohibits more focused and individual approaches to treatment.</a:t>
            </a:r>
          </a:p>
          <a:p>
            <a:pPr algn="just">
              <a:lnSpc>
                <a:spcPts val="5318"/>
              </a:lnSpc>
              <a:spcBef>
                <a:spcPct val="0"/>
              </a:spcBef>
            </a:pPr>
            <a:endParaRPr lang="en-US" sz="3798" dirty="0">
              <a:solidFill>
                <a:srgbClr val="000000"/>
              </a:solidFill>
              <a:latin typeface="Poppins"/>
              <a:ea typeface="Poppins"/>
              <a:cs typeface="Poppins"/>
              <a:sym typeface="Poppins"/>
            </a:endParaRPr>
          </a:p>
        </p:txBody>
      </p:sp>
      <p:sp>
        <p:nvSpPr>
          <p:cNvPr id="34" name="TextBox 34"/>
          <p:cNvSpPr txBox="1"/>
          <p:nvPr/>
        </p:nvSpPr>
        <p:spPr>
          <a:xfrm>
            <a:off x="830208" y="15045872"/>
            <a:ext cx="11667879" cy="5049396"/>
          </a:xfrm>
          <a:prstGeom prst="rect">
            <a:avLst/>
          </a:prstGeom>
        </p:spPr>
        <p:txBody>
          <a:bodyPr wrap="square" lIns="0" tIns="0" rIns="0" bIns="0" rtlCol="0" anchor="t">
            <a:spAutoFit/>
          </a:bodyPr>
          <a:lstStyle/>
          <a:p>
            <a:r>
              <a:rPr lang="en-US" sz="3394" b="1" dirty="0"/>
              <a:t>Social, Cultural, and Political Contexts </a:t>
            </a:r>
          </a:p>
          <a:p>
            <a:pPr marL="323303" indent="-323303" algn="just">
              <a:buFont typeface="Arial" panose="020B0604020202020204" pitchFamily="34" charset="0"/>
              <a:buChar char="•"/>
            </a:pPr>
            <a:r>
              <a:rPr lang="en-US" sz="2263" dirty="0"/>
              <a:t>The political and economic aspect of mental health care is also influenced by this social issue. There are variations in how schizophrenic patients have been treated in different cultures and some cultures tend to be more understanding as compared to others which consider schizophrenia as a sign of shame or failure. </a:t>
            </a:r>
          </a:p>
          <a:p>
            <a:pPr marL="323303" indent="-323303" algn="just">
              <a:buFont typeface="Arial" panose="020B0604020202020204" pitchFamily="34" charset="0"/>
              <a:buChar char="•"/>
            </a:pPr>
            <a:r>
              <a:rPr lang="en-US" sz="2263" dirty="0"/>
              <a:t>On a political platform, the mid-20th century saw the </a:t>
            </a:r>
            <a:r>
              <a:rPr lang="en-US" sz="2263" dirty="0" err="1"/>
              <a:t>deinstitutionalisation</a:t>
            </a:r>
            <a:r>
              <a:rPr lang="en-US" sz="2263" dirty="0"/>
              <a:t> movement which saw the closure of large mental hospitals and the transition to care within the community (George et al., 2023). Nevertheless, underfunding and lack of service remain a challenge that affects the quality and accessibility of care among schizophrenic individuals. </a:t>
            </a:r>
          </a:p>
          <a:p>
            <a:pPr marL="323303" indent="-323303" algn="just">
              <a:buFont typeface="Arial" panose="020B0604020202020204" pitchFamily="34" charset="0"/>
              <a:buChar char="•"/>
            </a:pPr>
            <a:r>
              <a:rPr lang="en-US" sz="2263" dirty="0"/>
              <a:t>Nevertheless, there have been challenges in this shift which include lack of sufficient funding to finance community services as well as lack of trained professionals. The quality and availability of care is also affected by economic factors as many mental services are either underfunded or ignored in low-income countries. Lastly, advocacy and mental health campaigns have played a key role in creating awareness and enhancing better treatment of schizophrenic patients. </a:t>
            </a:r>
          </a:p>
        </p:txBody>
      </p:sp>
      <p:grpSp>
        <p:nvGrpSpPr>
          <p:cNvPr id="35" name="Group 11">
            <a:extLst>
              <a:ext uri="{FF2B5EF4-FFF2-40B4-BE49-F238E27FC236}">
                <a16:creationId xmlns:a16="http://schemas.microsoft.com/office/drawing/2014/main" id="{ED87C14A-8158-59D5-81A5-C6DE26F290A9}"/>
              </a:ext>
            </a:extLst>
          </p:cNvPr>
          <p:cNvGrpSpPr/>
          <p:nvPr/>
        </p:nvGrpSpPr>
        <p:grpSpPr>
          <a:xfrm>
            <a:off x="12725952" y="1836928"/>
            <a:ext cx="11653064" cy="7223221"/>
            <a:chOff x="0" y="0"/>
            <a:chExt cx="1311215" cy="576818"/>
          </a:xfrm>
        </p:grpSpPr>
        <p:sp>
          <p:nvSpPr>
            <p:cNvPr id="36" name="Freeform 12">
              <a:extLst>
                <a:ext uri="{FF2B5EF4-FFF2-40B4-BE49-F238E27FC236}">
                  <a16:creationId xmlns:a16="http://schemas.microsoft.com/office/drawing/2014/main" id="{8F05A00E-D3EF-54AD-33A6-84FCE80EDCC4}"/>
                </a:ext>
              </a:extLst>
            </p:cNvPr>
            <p:cNvSpPr/>
            <p:nvPr/>
          </p:nvSpPr>
          <p:spPr>
            <a:xfrm>
              <a:off x="0" y="0"/>
              <a:ext cx="1311215" cy="576818"/>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37" name="TextBox 13">
              <a:extLst>
                <a:ext uri="{FF2B5EF4-FFF2-40B4-BE49-F238E27FC236}">
                  <a16:creationId xmlns:a16="http://schemas.microsoft.com/office/drawing/2014/main" id="{CA22873C-48C9-959E-6FFC-49A50F2F8D3B}"/>
                </a:ext>
              </a:extLst>
            </p:cNvPr>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sp>
        <p:nvSpPr>
          <p:cNvPr id="38" name="TextBox 37">
            <a:extLst>
              <a:ext uri="{FF2B5EF4-FFF2-40B4-BE49-F238E27FC236}">
                <a16:creationId xmlns:a16="http://schemas.microsoft.com/office/drawing/2014/main" id="{F3924AF8-0006-F0EE-38CD-65F1D32B4132}"/>
              </a:ext>
            </a:extLst>
          </p:cNvPr>
          <p:cNvSpPr txBox="1"/>
          <p:nvPr/>
        </p:nvSpPr>
        <p:spPr>
          <a:xfrm>
            <a:off x="12872902" y="2298312"/>
            <a:ext cx="11323851" cy="6647076"/>
          </a:xfrm>
          <a:prstGeom prst="rect">
            <a:avLst/>
          </a:prstGeom>
          <a:noFill/>
        </p:spPr>
        <p:txBody>
          <a:bodyPr wrap="square" rtlCol="0">
            <a:spAutoFit/>
          </a:bodyPr>
          <a:lstStyle/>
          <a:p>
            <a:r>
              <a:rPr lang="en-US" sz="3394" b="1" dirty="0"/>
              <a:t>Historical Overview </a:t>
            </a:r>
          </a:p>
          <a:p>
            <a:pPr marL="323303" indent="-323303" algn="just">
              <a:buFont typeface="Arial" panose="020B0604020202020204" pitchFamily="34" charset="0"/>
              <a:buChar char="•"/>
            </a:pPr>
            <a:r>
              <a:rPr lang="en-US" sz="2800" dirty="0"/>
              <a:t>In the past when mental illness was a subject of concern, most of the time it was thought to have been caused by supernatural forces especially possession by the devil especially in the ancient and mediaeval times. </a:t>
            </a:r>
          </a:p>
          <a:p>
            <a:pPr marL="323303" indent="-323303" algn="just">
              <a:buFont typeface="Arial" panose="020B0604020202020204" pitchFamily="34" charset="0"/>
              <a:buChar char="•"/>
            </a:pPr>
            <a:r>
              <a:rPr lang="en-US" sz="2800" dirty="0"/>
              <a:t>The schizophrenic people were confined in asylum </a:t>
            </a:r>
            <a:r>
              <a:rPr lang="en-US" sz="2800" dirty="0" err="1"/>
              <a:t>centres</a:t>
            </a:r>
            <a:r>
              <a:rPr lang="en-US" sz="2800" dirty="0"/>
              <a:t> where they were in most cases treated inhumanly. The medical model was stated in the late 19th century, which was facilitated by the efforts of Emile Kraepelin who made a distinction between schizophrenia and other mental disorders. </a:t>
            </a:r>
          </a:p>
          <a:p>
            <a:pPr marL="323303" indent="-323303" algn="just">
              <a:buFont typeface="Arial" panose="020B0604020202020204" pitchFamily="34" charset="0"/>
              <a:buChar char="•"/>
            </a:pPr>
            <a:r>
              <a:rPr lang="en-US" sz="2800" dirty="0"/>
              <a:t>The use of antipsychotic drugs in the middle of the 20th century has further </a:t>
            </a:r>
            <a:r>
              <a:rPr lang="en-US" sz="2800" dirty="0" err="1"/>
              <a:t>revolutionised</a:t>
            </a:r>
            <a:r>
              <a:rPr lang="en-US" sz="2800" dirty="0"/>
              <a:t> care and has brought some relief of the symptoms. The term schizophrenia was invented in 1911 by a man by the name of Eugene Bleuler, and it has radically transformed the perception and classification of this condition in terms of psychiatric </a:t>
            </a:r>
            <a:r>
              <a:rPr lang="en-US" sz="2800" dirty="0" err="1"/>
              <a:t>practise</a:t>
            </a:r>
            <a:r>
              <a:rPr lang="en-US" sz="2800" dirty="0"/>
              <a:t> (Rasmussen and Parnas, 2022).</a:t>
            </a:r>
          </a:p>
        </p:txBody>
      </p:sp>
      <p:grpSp>
        <p:nvGrpSpPr>
          <p:cNvPr id="39" name="Group 14">
            <a:extLst>
              <a:ext uri="{FF2B5EF4-FFF2-40B4-BE49-F238E27FC236}">
                <a16:creationId xmlns:a16="http://schemas.microsoft.com/office/drawing/2014/main" id="{72458530-AEEE-13FE-702E-F968663CD08D}"/>
              </a:ext>
            </a:extLst>
          </p:cNvPr>
          <p:cNvGrpSpPr/>
          <p:nvPr/>
        </p:nvGrpSpPr>
        <p:grpSpPr>
          <a:xfrm>
            <a:off x="12960030" y="14642098"/>
            <a:ext cx="11321982" cy="5945235"/>
            <a:chOff x="0" y="0"/>
            <a:chExt cx="1311215" cy="576818"/>
          </a:xfrm>
        </p:grpSpPr>
        <p:sp>
          <p:nvSpPr>
            <p:cNvPr id="40" name="Freeform 15">
              <a:extLst>
                <a:ext uri="{FF2B5EF4-FFF2-40B4-BE49-F238E27FC236}">
                  <a16:creationId xmlns:a16="http://schemas.microsoft.com/office/drawing/2014/main" id="{BD2139DC-AF30-FA03-E600-401716C0BAE6}"/>
                </a:ext>
              </a:extLst>
            </p:cNvPr>
            <p:cNvSpPr/>
            <p:nvPr/>
          </p:nvSpPr>
          <p:spPr>
            <a:xfrm>
              <a:off x="0" y="0"/>
              <a:ext cx="1311215" cy="576818"/>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41" name="TextBox 16">
              <a:extLst>
                <a:ext uri="{FF2B5EF4-FFF2-40B4-BE49-F238E27FC236}">
                  <a16:creationId xmlns:a16="http://schemas.microsoft.com/office/drawing/2014/main" id="{8FFCCFED-AF8B-FB27-8388-4F8C82B0D3AE}"/>
                </a:ext>
              </a:extLst>
            </p:cNvPr>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grpSp>
        <p:nvGrpSpPr>
          <p:cNvPr id="42" name="Group 14">
            <a:extLst>
              <a:ext uri="{FF2B5EF4-FFF2-40B4-BE49-F238E27FC236}">
                <a16:creationId xmlns:a16="http://schemas.microsoft.com/office/drawing/2014/main" id="{EEE46C4B-B819-D0F7-59AA-7CC052F95AA4}"/>
              </a:ext>
            </a:extLst>
          </p:cNvPr>
          <p:cNvGrpSpPr/>
          <p:nvPr/>
        </p:nvGrpSpPr>
        <p:grpSpPr>
          <a:xfrm>
            <a:off x="12893771" y="9224095"/>
            <a:ext cx="11366811" cy="5214750"/>
            <a:chOff x="0" y="0"/>
            <a:chExt cx="1311215" cy="576818"/>
          </a:xfrm>
        </p:grpSpPr>
        <p:sp>
          <p:nvSpPr>
            <p:cNvPr id="43" name="Freeform 15">
              <a:extLst>
                <a:ext uri="{FF2B5EF4-FFF2-40B4-BE49-F238E27FC236}">
                  <a16:creationId xmlns:a16="http://schemas.microsoft.com/office/drawing/2014/main" id="{2F2454B1-5E9E-273E-F9F1-F631281CC028}"/>
                </a:ext>
              </a:extLst>
            </p:cNvPr>
            <p:cNvSpPr/>
            <p:nvPr/>
          </p:nvSpPr>
          <p:spPr>
            <a:xfrm>
              <a:off x="0" y="0"/>
              <a:ext cx="1311215" cy="576818"/>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44" name="TextBox 16">
              <a:extLst>
                <a:ext uri="{FF2B5EF4-FFF2-40B4-BE49-F238E27FC236}">
                  <a16:creationId xmlns:a16="http://schemas.microsoft.com/office/drawing/2014/main" id="{B51CCE7D-75E9-32AB-C4FD-3F423C12DCA1}"/>
                </a:ext>
              </a:extLst>
            </p:cNvPr>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sp>
        <p:nvSpPr>
          <p:cNvPr id="45" name="TextBox 44">
            <a:extLst>
              <a:ext uri="{FF2B5EF4-FFF2-40B4-BE49-F238E27FC236}">
                <a16:creationId xmlns:a16="http://schemas.microsoft.com/office/drawing/2014/main" id="{7D63D08B-F121-1941-516B-1C1A1A95FE9C}"/>
              </a:ext>
            </a:extLst>
          </p:cNvPr>
          <p:cNvSpPr txBox="1"/>
          <p:nvPr/>
        </p:nvSpPr>
        <p:spPr>
          <a:xfrm>
            <a:off x="13109046" y="14826917"/>
            <a:ext cx="10657274" cy="5645263"/>
          </a:xfrm>
          <a:prstGeom prst="rect">
            <a:avLst/>
          </a:prstGeom>
          <a:noFill/>
        </p:spPr>
        <p:txBody>
          <a:bodyPr wrap="square" rtlCol="0">
            <a:spAutoFit/>
          </a:bodyPr>
          <a:lstStyle/>
          <a:p>
            <a:r>
              <a:rPr lang="en-US" sz="3394" b="1" dirty="0"/>
              <a:t>Contemporary Treatment Approaches </a:t>
            </a:r>
          </a:p>
          <a:p>
            <a:pPr marL="538839" indent="-538839" algn="just">
              <a:lnSpc>
                <a:spcPct val="150000"/>
              </a:lnSpc>
              <a:buFont typeface="Arial" panose="020B0604020202020204" pitchFamily="34" charset="0"/>
              <a:buChar char="•"/>
            </a:pPr>
            <a:r>
              <a:rPr lang="en-US" sz="2000" dirty="0"/>
              <a:t>Modern schizophrenia treatment has developed much, especially in the field of treatment using drugs and psychosocial aspects (Orsolini, Pompili and Volpe, 2022). Treatment is based on the use of antipsychotic drugs. </a:t>
            </a:r>
          </a:p>
          <a:p>
            <a:pPr marL="538839" indent="-538839" algn="just">
              <a:lnSpc>
                <a:spcPct val="150000"/>
              </a:lnSpc>
              <a:buFont typeface="Arial" panose="020B0604020202020204" pitchFamily="34" charset="0"/>
              <a:buChar char="•"/>
            </a:pPr>
            <a:r>
              <a:rPr lang="en-US" sz="2000" dirty="0"/>
              <a:t>Some of the first-generation antipsychotics like haloperidol are no longer as commonly used as before since many have been substituted with the second-generation antipsychotics like risperidone and olanzapine because of less side effects. </a:t>
            </a:r>
          </a:p>
          <a:p>
            <a:pPr marL="538839" indent="-538839" algn="just">
              <a:lnSpc>
                <a:spcPct val="150000"/>
              </a:lnSpc>
              <a:buFont typeface="Arial" panose="020B0604020202020204" pitchFamily="34" charset="0"/>
              <a:buChar char="•"/>
            </a:pPr>
            <a:r>
              <a:rPr lang="en-US" sz="2000" dirty="0"/>
              <a:t>A new way of treatment came with the use of clozapine that has proved to be very effective in patients who are non-responsive to other drugs in treatment resistant schizophrenia. In addition to medication, psychosocial interventions are important. Cognitive </a:t>
            </a:r>
            <a:r>
              <a:rPr lang="en-US" sz="2000" dirty="0" err="1"/>
              <a:t>Behavioural</a:t>
            </a:r>
            <a:r>
              <a:rPr lang="en-US" sz="2000" dirty="0"/>
              <a:t> Therapy (CBT) can be offered to patients to assist them in coping with the symptoms and </a:t>
            </a:r>
            <a:r>
              <a:rPr lang="en-US" sz="2000" dirty="0" err="1"/>
              <a:t>minimising</a:t>
            </a:r>
            <a:r>
              <a:rPr lang="en-US" sz="2000" dirty="0"/>
              <a:t> the delusions and hallucinations (Foley and Bell, 2025). </a:t>
            </a:r>
          </a:p>
        </p:txBody>
      </p:sp>
      <p:sp>
        <p:nvSpPr>
          <p:cNvPr id="46" name="TextBox 45">
            <a:extLst>
              <a:ext uri="{FF2B5EF4-FFF2-40B4-BE49-F238E27FC236}">
                <a16:creationId xmlns:a16="http://schemas.microsoft.com/office/drawing/2014/main" id="{FF055D10-B72D-4A63-8D9C-C43D8E7C9116}"/>
              </a:ext>
            </a:extLst>
          </p:cNvPr>
          <p:cNvSpPr txBox="1"/>
          <p:nvPr/>
        </p:nvSpPr>
        <p:spPr>
          <a:xfrm>
            <a:off x="13088555" y="9510574"/>
            <a:ext cx="10677765" cy="4967578"/>
          </a:xfrm>
          <a:prstGeom prst="rect">
            <a:avLst/>
          </a:prstGeom>
          <a:noFill/>
        </p:spPr>
        <p:txBody>
          <a:bodyPr wrap="square" rtlCol="0">
            <a:spAutoFit/>
          </a:bodyPr>
          <a:lstStyle/>
          <a:p>
            <a:r>
              <a:rPr lang="en-US" sz="3394" b="1" dirty="0"/>
              <a:t>Future Directions </a:t>
            </a:r>
          </a:p>
          <a:p>
            <a:pPr marL="323303" indent="-323303" algn="just">
              <a:buFont typeface="Arial" panose="020B0604020202020204" pitchFamily="34" charset="0"/>
              <a:buChar char="•"/>
            </a:pPr>
            <a:r>
              <a:rPr lang="en-US" sz="2263" dirty="0"/>
              <a:t>Biological and genetic studies are destined to determine the future of schizophrenia treatment. Genetic development has made possible the possibility of </a:t>
            </a:r>
            <a:r>
              <a:rPr lang="en-US" sz="2263" dirty="0" err="1"/>
              <a:t>personalised</a:t>
            </a:r>
            <a:r>
              <a:rPr lang="en-US" sz="2263" dirty="0"/>
              <a:t> medicine where a person is treated based on his or her genetic makeup. </a:t>
            </a:r>
          </a:p>
          <a:p>
            <a:pPr marL="323303" indent="-323303" algn="just">
              <a:buFont typeface="Arial" panose="020B0604020202020204" pitchFamily="34" charset="0"/>
              <a:buChar char="•"/>
            </a:pPr>
            <a:r>
              <a:rPr lang="en-US" sz="2263" dirty="0"/>
              <a:t>Moreover, technological aspects, such as artificial intelligence (AI), could be applied to assist in detecting schizophrenia at the earlier stages of its development and timely interventions may be offered to improve the outcomes of this process. </a:t>
            </a:r>
          </a:p>
          <a:p>
            <a:pPr marL="323303" indent="-323303" algn="just">
              <a:buFont typeface="Arial" panose="020B0604020202020204" pitchFamily="34" charset="0"/>
              <a:buChar char="•"/>
            </a:pPr>
            <a:r>
              <a:rPr lang="en-US" sz="2263" dirty="0"/>
              <a:t>There are digital mental health apps and mobile apps that can be employed to help in medication management, symptom management, and remote treatment. The policy of the future needs to focus on the better availability of the treatment in the regions with limited resources and a reduction of the level of the stigma through the educational and awareness campaign.</a:t>
            </a:r>
          </a:p>
          <a:p>
            <a:endParaRPr lang="en-US" sz="3394" dirty="0"/>
          </a:p>
        </p:txBody>
      </p:sp>
      <p:grpSp>
        <p:nvGrpSpPr>
          <p:cNvPr id="47" name="Group 11">
            <a:extLst>
              <a:ext uri="{FF2B5EF4-FFF2-40B4-BE49-F238E27FC236}">
                <a16:creationId xmlns:a16="http://schemas.microsoft.com/office/drawing/2014/main" id="{3A645A6E-7651-9B83-E2C9-27FF29AEA107}"/>
              </a:ext>
            </a:extLst>
          </p:cNvPr>
          <p:cNvGrpSpPr/>
          <p:nvPr/>
        </p:nvGrpSpPr>
        <p:grpSpPr>
          <a:xfrm>
            <a:off x="24497449" y="15948136"/>
            <a:ext cx="12000506" cy="4639198"/>
            <a:chOff x="0" y="0"/>
            <a:chExt cx="1311215" cy="576818"/>
          </a:xfrm>
        </p:grpSpPr>
        <p:sp>
          <p:nvSpPr>
            <p:cNvPr id="48" name="Freeform 12">
              <a:extLst>
                <a:ext uri="{FF2B5EF4-FFF2-40B4-BE49-F238E27FC236}">
                  <a16:creationId xmlns:a16="http://schemas.microsoft.com/office/drawing/2014/main" id="{26496324-6F9E-9C16-6063-6894E7BC1B5A}"/>
                </a:ext>
              </a:extLst>
            </p:cNvPr>
            <p:cNvSpPr/>
            <p:nvPr/>
          </p:nvSpPr>
          <p:spPr>
            <a:xfrm>
              <a:off x="0" y="0"/>
              <a:ext cx="1311215" cy="576818"/>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49" name="TextBox 13">
              <a:extLst>
                <a:ext uri="{FF2B5EF4-FFF2-40B4-BE49-F238E27FC236}">
                  <a16:creationId xmlns:a16="http://schemas.microsoft.com/office/drawing/2014/main" id="{80B260DE-8628-8A16-2245-32660D91A8F6}"/>
                </a:ext>
              </a:extLst>
            </p:cNvPr>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sp>
        <p:nvSpPr>
          <p:cNvPr id="53" name="TextBox 52">
            <a:extLst>
              <a:ext uri="{FF2B5EF4-FFF2-40B4-BE49-F238E27FC236}">
                <a16:creationId xmlns:a16="http://schemas.microsoft.com/office/drawing/2014/main" id="{4C0E1DB7-A4C3-723B-14C2-1BE95E30922B}"/>
              </a:ext>
            </a:extLst>
          </p:cNvPr>
          <p:cNvSpPr txBox="1"/>
          <p:nvPr/>
        </p:nvSpPr>
        <p:spPr>
          <a:xfrm>
            <a:off x="24493479" y="16179690"/>
            <a:ext cx="11965073" cy="4619341"/>
          </a:xfrm>
          <a:prstGeom prst="rect">
            <a:avLst/>
          </a:prstGeom>
          <a:noFill/>
        </p:spPr>
        <p:txBody>
          <a:bodyPr wrap="square" rtlCol="0">
            <a:spAutoFit/>
          </a:bodyPr>
          <a:lstStyle/>
          <a:p>
            <a:r>
              <a:rPr lang="en-US" sz="3394" b="1" dirty="0"/>
              <a:t>Conclusion </a:t>
            </a:r>
          </a:p>
          <a:p>
            <a:pPr marL="323303" indent="-323303" algn="just">
              <a:buFont typeface="Arial" panose="020B0604020202020204" pitchFamily="34" charset="0"/>
              <a:buChar char="•"/>
            </a:pPr>
            <a:r>
              <a:rPr lang="en-US" sz="2263" dirty="0"/>
              <a:t>Schizophrenia has experienced tremendous progress in the understanding and management of the disease. The treatment of the disorder has evolved to become a more compassionate and holistic one because it has its historical grounds in spiritual and supernatural explanations, and the contemporary treatment approaches outlined in ICD-11. </a:t>
            </a:r>
          </a:p>
          <a:p>
            <a:pPr marL="323303" indent="-323303" algn="just">
              <a:buFont typeface="Arial" panose="020B0604020202020204" pitchFamily="34" charset="0"/>
              <a:buChar char="•"/>
            </a:pPr>
            <a:r>
              <a:rPr lang="en-US" sz="2263" dirty="0"/>
              <a:t>However, the stigma, discrimination and resource scarcity remain the factors that challenge access to treatment and its quality. The future of schizophrenia treatment is in the incorporation of biological wisdom, technological development and the inclusion policies that are ready to tackle the medical and psychosocial needs. </a:t>
            </a:r>
          </a:p>
          <a:p>
            <a:pPr marL="323303" indent="-323303" algn="just">
              <a:buFont typeface="Arial" panose="020B0604020202020204" pitchFamily="34" charset="0"/>
              <a:buChar char="•"/>
            </a:pPr>
            <a:r>
              <a:rPr lang="en-US" sz="2263" dirty="0"/>
              <a:t>The care approach that involves the community, patient empowerment, and stigma reduction are important in improving the outcome of patients with schizophrenia.</a:t>
            </a:r>
          </a:p>
          <a:p>
            <a:endParaRPr lang="en-US" sz="3394" dirty="0"/>
          </a:p>
        </p:txBody>
      </p:sp>
      <p:sp>
        <p:nvSpPr>
          <p:cNvPr id="55" name="Freeform 10"/>
          <p:cNvSpPr/>
          <p:nvPr/>
        </p:nvSpPr>
        <p:spPr>
          <a:xfrm>
            <a:off x="-571516" y="10794418"/>
            <a:ext cx="4151558" cy="3231575"/>
          </a:xfrm>
          <a:custGeom>
            <a:avLst/>
            <a:gdLst/>
            <a:ahLst/>
            <a:cxnLst/>
            <a:rect l="l" t="t" r="r" b="b"/>
            <a:pathLst>
              <a:path w="3214248" h="1898649">
                <a:moveTo>
                  <a:pt x="0" y="0"/>
                </a:moveTo>
                <a:lnTo>
                  <a:pt x="3214247" y="0"/>
                </a:lnTo>
                <a:lnTo>
                  <a:pt x="3214247" y="1898649"/>
                </a:lnTo>
                <a:lnTo>
                  <a:pt x="0" y="189864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3394"/>
          </a:p>
        </p:txBody>
      </p:sp>
      <p:sp>
        <p:nvSpPr>
          <p:cNvPr id="57" name="Freeform 4"/>
          <p:cNvSpPr/>
          <p:nvPr/>
        </p:nvSpPr>
        <p:spPr>
          <a:xfrm rot="5400000" flipH="1">
            <a:off x="-1436932" y="-153667"/>
            <a:ext cx="4049074" cy="3586370"/>
          </a:xfrm>
          <a:custGeom>
            <a:avLst/>
            <a:gdLst/>
            <a:ahLst/>
            <a:cxnLst/>
            <a:rect l="l" t="t" r="r" b="b"/>
            <a:pathLst>
              <a:path w="2999678" h="2971613">
                <a:moveTo>
                  <a:pt x="2999678" y="0"/>
                </a:moveTo>
                <a:lnTo>
                  <a:pt x="0" y="0"/>
                </a:lnTo>
                <a:lnTo>
                  <a:pt x="0" y="2971613"/>
                </a:lnTo>
                <a:lnTo>
                  <a:pt x="2999678" y="2971613"/>
                </a:lnTo>
                <a:lnTo>
                  <a:pt x="2999678"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3394"/>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2DB"/>
        </a:solidFill>
        <a:effectLst/>
      </p:bgPr>
    </p:bg>
    <p:spTree>
      <p:nvGrpSpPr>
        <p:cNvPr id="1" name="">
          <a:extLst>
            <a:ext uri="{FF2B5EF4-FFF2-40B4-BE49-F238E27FC236}">
              <a16:creationId xmlns:a16="http://schemas.microsoft.com/office/drawing/2014/main" id="{691E2BC2-4613-9DC5-B0E3-B9C23210836C}"/>
            </a:ext>
          </a:extLst>
        </p:cNvPr>
        <p:cNvGrpSpPr/>
        <p:nvPr/>
      </p:nvGrpSpPr>
      <p:grpSpPr>
        <a:xfrm>
          <a:off x="0" y="0"/>
          <a:ext cx="0" cy="0"/>
          <a:chOff x="0" y="0"/>
          <a:chExt cx="0" cy="0"/>
        </a:xfrm>
      </p:grpSpPr>
      <p:grpSp>
        <p:nvGrpSpPr>
          <p:cNvPr id="50" name="Group 11">
            <a:extLst>
              <a:ext uri="{FF2B5EF4-FFF2-40B4-BE49-F238E27FC236}">
                <a16:creationId xmlns:a16="http://schemas.microsoft.com/office/drawing/2014/main" id="{14B369E4-7DE0-8ECA-0F4D-AF5107B64113}"/>
              </a:ext>
            </a:extLst>
          </p:cNvPr>
          <p:cNvGrpSpPr/>
          <p:nvPr/>
        </p:nvGrpSpPr>
        <p:grpSpPr>
          <a:xfrm>
            <a:off x="-4666932" y="694430"/>
            <a:ext cx="41344532" cy="19212812"/>
            <a:chOff x="0" y="66675"/>
            <a:chExt cx="2346948" cy="665508"/>
          </a:xfrm>
        </p:grpSpPr>
        <p:sp>
          <p:nvSpPr>
            <p:cNvPr id="51" name="Freeform 12">
              <a:extLst>
                <a:ext uri="{FF2B5EF4-FFF2-40B4-BE49-F238E27FC236}">
                  <a16:creationId xmlns:a16="http://schemas.microsoft.com/office/drawing/2014/main" id="{067A25CA-1641-184E-91A6-50CB14162346}"/>
                </a:ext>
              </a:extLst>
            </p:cNvPr>
            <p:cNvSpPr/>
            <p:nvPr/>
          </p:nvSpPr>
          <p:spPr>
            <a:xfrm>
              <a:off x="335572" y="90791"/>
              <a:ext cx="2011376" cy="641392"/>
            </a:xfrm>
            <a:custGeom>
              <a:avLst/>
              <a:gdLst/>
              <a:ahLst/>
              <a:cxnLst/>
              <a:rect l="l" t="t" r="r" b="b"/>
              <a:pathLst>
                <a:path w="1311215" h="576818">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9C780"/>
            </a:solidFill>
          </p:spPr>
          <p:txBody>
            <a:bodyPr/>
            <a:lstStyle/>
            <a:p>
              <a:endParaRPr lang="en-US" sz="3394"/>
            </a:p>
          </p:txBody>
        </p:sp>
        <p:sp>
          <p:nvSpPr>
            <p:cNvPr id="52" name="TextBox 13">
              <a:extLst>
                <a:ext uri="{FF2B5EF4-FFF2-40B4-BE49-F238E27FC236}">
                  <a16:creationId xmlns:a16="http://schemas.microsoft.com/office/drawing/2014/main" id="{B89C2F1B-2096-FB14-C75C-A212F83B21E3}"/>
                </a:ext>
              </a:extLst>
            </p:cNvPr>
            <p:cNvSpPr txBox="1"/>
            <p:nvPr/>
          </p:nvSpPr>
          <p:spPr>
            <a:xfrm>
              <a:off x="0" y="66675"/>
              <a:ext cx="1311215" cy="510143"/>
            </a:xfrm>
            <a:prstGeom prst="rect">
              <a:avLst/>
            </a:prstGeom>
          </p:spPr>
          <p:txBody>
            <a:bodyPr lIns="135466" tIns="135466" rIns="135466" bIns="135466" rtlCol="0" anchor="ctr"/>
            <a:lstStyle/>
            <a:p>
              <a:pPr algn="ctr">
                <a:lnSpc>
                  <a:spcPts val="6666"/>
                </a:lnSpc>
              </a:pPr>
              <a:endParaRPr sz="3394"/>
            </a:p>
          </p:txBody>
        </p:sp>
      </p:grpSp>
      <p:sp>
        <p:nvSpPr>
          <p:cNvPr id="56" name="TextBox 55">
            <a:extLst>
              <a:ext uri="{FF2B5EF4-FFF2-40B4-BE49-F238E27FC236}">
                <a16:creationId xmlns:a16="http://schemas.microsoft.com/office/drawing/2014/main" id="{4D57940C-2924-3687-46C3-DF8A313E0676}"/>
              </a:ext>
            </a:extLst>
          </p:cNvPr>
          <p:cNvSpPr txBox="1"/>
          <p:nvPr/>
        </p:nvSpPr>
        <p:spPr>
          <a:xfrm>
            <a:off x="1903930" y="2665059"/>
            <a:ext cx="34114344" cy="16372815"/>
          </a:xfrm>
          <a:prstGeom prst="rect">
            <a:avLst/>
          </a:prstGeom>
          <a:noFill/>
        </p:spPr>
        <p:txBody>
          <a:bodyPr wrap="square" rtlCol="0">
            <a:spAutoFit/>
          </a:bodyPr>
          <a:lstStyle/>
          <a:p>
            <a:r>
              <a:rPr lang="en-US" sz="8800" b="1" dirty="0">
                <a:latin typeface="+mj-lt"/>
              </a:rPr>
              <a:t>Reference </a:t>
            </a:r>
          </a:p>
          <a:p>
            <a:pPr marL="323303" indent="-323303" algn="just">
              <a:lnSpc>
                <a:spcPct val="150000"/>
              </a:lnSpc>
              <a:buFont typeface="Arial" panose="020B0604020202020204" pitchFamily="34" charset="0"/>
              <a:buChar char="•"/>
            </a:pPr>
            <a:r>
              <a:rPr lang="en-US" sz="4800" dirty="0"/>
              <a:t>Foley, J.A. and Bell, V. (2025). CBT for psychosis in Parkinson’s disease: A framework for how and why. </a:t>
            </a:r>
            <a:r>
              <a:rPr lang="en-US" sz="4800" i="1" dirty="0"/>
              <a:t>Schizophrenia Research</a:t>
            </a:r>
            <a:r>
              <a:rPr lang="en-US" sz="4800" dirty="0"/>
              <a:t>, 280, pp.69–75. </a:t>
            </a:r>
            <a:r>
              <a:rPr lang="en-US" sz="4800" dirty="0" err="1"/>
              <a:t>doi:https</a:t>
            </a:r>
            <a:r>
              <a:rPr lang="en-US" sz="4800" dirty="0"/>
              <a:t>://doi.org/10.1016/j.schres.2025.04.023.</a:t>
            </a:r>
          </a:p>
          <a:p>
            <a:pPr marL="323303" indent="-323303" algn="just">
              <a:lnSpc>
                <a:spcPct val="150000"/>
              </a:lnSpc>
              <a:buFont typeface="Arial" panose="020B0604020202020204" pitchFamily="34" charset="0"/>
              <a:buChar char="•"/>
            </a:pPr>
            <a:r>
              <a:rPr lang="en-US" sz="4800" dirty="0"/>
              <a:t>George, P., Jones, N., Goldman, H. and Rosenblatt, A. (2023). Cycles of reform in the history of psychosis treatment in the United States. </a:t>
            </a:r>
            <a:r>
              <a:rPr lang="en-US" sz="4800" i="1" dirty="0"/>
              <a:t>SSM - Mental Health</a:t>
            </a:r>
            <a:r>
              <a:rPr lang="en-US" sz="4800" dirty="0"/>
              <a:t>, [online] 3(1), p.100205. </a:t>
            </a:r>
            <a:r>
              <a:rPr lang="en-US" sz="4800" dirty="0" err="1"/>
              <a:t>doi:https</a:t>
            </a:r>
            <a:r>
              <a:rPr lang="en-US" sz="4800" dirty="0"/>
              <a:t>://doi.org/10.1016/j.ssmmh.2023.100205.</a:t>
            </a:r>
          </a:p>
          <a:p>
            <a:pPr marL="323303" indent="-323303" algn="just">
              <a:lnSpc>
                <a:spcPct val="150000"/>
              </a:lnSpc>
              <a:buFont typeface="Arial" panose="020B0604020202020204" pitchFamily="34" charset="0"/>
              <a:buChar char="•"/>
            </a:pPr>
            <a:r>
              <a:rPr lang="en-US" sz="4800" dirty="0"/>
              <a:t>Onitsuka, T., Hirano, Y., Nakazawa, T., Ichihashi, K., Miura, K., Inada, K., Mitoma, R., Yasui‐</a:t>
            </a:r>
            <a:r>
              <a:rPr lang="en-US" sz="4800" dirty="0" err="1"/>
              <a:t>Furukori</a:t>
            </a:r>
            <a:r>
              <a:rPr lang="en-US" sz="4800" dirty="0"/>
              <a:t>, N. and Hashimoto, R. (2022). Toward recovery in schizophrenia: Current concepts, findings, and future research directions. </a:t>
            </a:r>
            <a:r>
              <a:rPr lang="en-US" sz="4800" i="1" dirty="0"/>
              <a:t>Psychiatry and Clinical Neurosciences</a:t>
            </a:r>
            <a:r>
              <a:rPr lang="en-US" sz="4800" dirty="0"/>
              <a:t>, 76(7). </a:t>
            </a:r>
            <a:r>
              <a:rPr lang="en-US" sz="4800" dirty="0" err="1"/>
              <a:t>doi:https</a:t>
            </a:r>
            <a:r>
              <a:rPr lang="en-US" sz="4800" dirty="0"/>
              <a:t>://doi.org/10.1111/pcn.13342.</a:t>
            </a:r>
          </a:p>
          <a:p>
            <a:pPr marL="323303" indent="-323303" algn="just">
              <a:lnSpc>
                <a:spcPct val="150000"/>
              </a:lnSpc>
              <a:buFont typeface="Arial" panose="020B0604020202020204" pitchFamily="34" charset="0"/>
              <a:buChar char="•"/>
            </a:pPr>
            <a:r>
              <a:rPr lang="en-US" sz="4800" dirty="0"/>
              <a:t>Orsolini, L., Pompili, S. and Volpe, U. (2022). Schizophrenia: A narrative review of etiopathogenetic, diagnostic and treatment aspects. </a:t>
            </a:r>
            <a:r>
              <a:rPr lang="en-US" sz="4800" i="1" dirty="0"/>
              <a:t>Journal of Clinical Medicine</a:t>
            </a:r>
            <a:r>
              <a:rPr lang="en-US" sz="4800" dirty="0"/>
              <a:t>, [online] 11(17), pp.1–22. </a:t>
            </a:r>
            <a:r>
              <a:rPr lang="en-US" sz="4800" dirty="0" err="1"/>
              <a:t>doi:https</a:t>
            </a:r>
            <a:r>
              <a:rPr lang="en-US" sz="4800" dirty="0"/>
              <a:t>://doi.org/10.3390/jcm11175040.</a:t>
            </a:r>
          </a:p>
          <a:p>
            <a:pPr marL="323303" indent="-323303" algn="just">
              <a:lnSpc>
                <a:spcPct val="150000"/>
              </a:lnSpc>
              <a:buFont typeface="Arial" panose="020B0604020202020204" pitchFamily="34" charset="0"/>
              <a:buChar char="•"/>
            </a:pPr>
            <a:r>
              <a:rPr lang="en-US" sz="4800" dirty="0"/>
              <a:t>Rasmussen, A.R. and Parnas, J. (2022). What is obsession? Differentiating obsessive-compulsive disorder and the schizophrenia spectrum. </a:t>
            </a:r>
            <a:r>
              <a:rPr lang="en-US" sz="4800" i="1" dirty="0"/>
              <a:t>Schizophrenia Research</a:t>
            </a:r>
            <a:r>
              <a:rPr lang="en-US" sz="4800" dirty="0"/>
              <a:t>, 243(1), pp.1–8. </a:t>
            </a:r>
            <a:r>
              <a:rPr lang="en-US" sz="4800" dirty="0" err="1"/>
              <a:t>doi:https</a:t>
            </a:r>
            <a:r>
              <a:rPr lang="en-US" sz="4800" dirty="0"/>
              <a:t>://doi.org/10.1016/j.schres.2022.02.014.</a:t>
            </a:r>
          </a:p>
          <a:p>
            <a:pPr marL="323303" indent="-323303" algn="just">
              <a:lnSpc>
                <a:spcPct val="150000"/>
              </a:lnSpc>
              <a:buFont typeface="Arial" panose="020B0604020202020204" pitchFamily="34" charset="0"/>
              <a:buChar char="•"/>
            </a:pPr>
            <a:r>
              <a:rPr lang="en-US" sz="4800" dirty="0"/>
              <a:t>Sharma, A. and McClellan, J. (2021). Emotional and Behavioral Dysregulation in Severe Mental Illness. </a:t>
            </a:r>
            <a:r>
              <a:rPr lang="en-US" sz="4800" i="1" dirty="0"/>
              <a:t>Child and Adolescent Psychiatric Clinics of North America</a:t>
            </a:r>
            <a:r>
              <a:rPr lang="en-US" sz="4800" dirty="0"/>
              <a:t>, 30(2), pp.415–429. </a:t>
            </a:r>
            <a:r>
              <a:rPr lang="en-US" sz="4800" dirty="0" err="1"/>
              <a:t>doi:https</a:t>
            </a:r>
            <a:r>
              <a:rPr lang="en-US" sz="4800" dirty="0"/>
              <a:t>://doi.org/10.1016/j.chc.2020.10.010.</a:t>
            </a:r>
          </a:p>
          <a:p>
            <a:endParaRPr lang="en-US" sz="3394" dirty="0"/>
          </a:p>
        </p:txBody>
      </p:sp>
    </p:spTree>
    <p:extLst>
      <p:ext uri="{BB962C8B-B14F-4D97-AF65-F5344CB8AC3E}">
        <p14:creationId xmlns:p14="http://schemas.microsoft.com/office/powerpoint/2010/main" val="1554722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TotalTime>
  <Words>1523</Words>
  <Application>Microsoft Office PowerPoint</Application>
  <PresentationFormat>Custom</PresentationFormat>
  <Paragraphs>41</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and Cream Illustrative Mental Health Poster</dc:title>
  <cp:lastModifiedBy>kiran naaz</cp:lastModifiedBy>
  <cp:revision>27</cp:revision>
  <dcterms:created xsi:type="dcterms:W3CDTF">2006-08-16T00:00:00Z</dcterms:created>
  <dcterms:modified xsi:type="dcterms:W3CDTF">2025-10-19T19:10:39Z</dcterms:modified>
  <dc:identifier>DAG1evmBLUk</dc:identifier>
</cp:coreProperties>
</file>