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0" r:id="rId1"/>
    <p:sldMasterId id="2147483945" r:id="rId2"/>
  </p:sldMasterIdLst>
  <p:notesMasterIdLst>
    <p:notesMasterId r:id="rId40"/>
  </p:notesMasterIdLst>
  <p:handoutMasterIdLst>
    <p:handoutMasterId r:id="rId41"/>
  </p:handoutMasterIdLst>
  <p:sldIdLst>
    <p:sldId id="812" r:id="rId3"/>
    <p:sldId id="958" r:id="rId4"/>
    <p:sldId id="959" r:id="rId5"/>
    <p:sldId id="961" r:id="rId6"/>
    <p:sldId id="962" r:id="rId7"/>
    <p:sldId id="964" r:id="rId8"/>
    <p:sldId id="966" r:id="rId9"/>
    <p:sldId id="967" r:id="rId10"/>
    <p:sldId id="968" r:id="rId11"/>
    <p:sldId id="969" r:id="rId12"/>
    <p:sldId id="970" r:id="rId13"/>
    <p:sldId id="971" r:id="rId14"/>
    <p:sldId id="972" r:id="rId15"/>
    <p:sldId id="973" r:id="rId16"/>
    <p:sldId id="974" r:id="rId17"/>
    <p:sldId id="975" r:id="rId18"/>
    <p:sldId id="976" r:id="rId19"/>
    <p:sldId id="977" r:id="rId20"/>
    <p:sldId id="978" r:id="rId21"/>
    <p:sldId id="979" r:id="rId22"/>
    <p:sldId id="985" r:id="rId23"/>
    <p:sldId id="986" r:id="rId24"/>
    <p:sldId id="992" r:id="rId25"/>
    <p:sldId id="993" r:id="rId26"/>
    <p:sldId id="994" r:id="rId27"/>
    <p:sldId id="995" r:id="rId28"/>
    <p:sldId id="996" r:id="rId29"/>
    <p:sldId id="997" r:id="rId30"/>
    <p:sldId id="998" r:id="rId31"/>
    <p:sldId id="999" r:id="rId32"/>
    <p:sldId id="1001" r:id="rId33"/>
    <p:sldId id="1002" r:id="rId34"/>
    <p:sldId id="1003" r:id="rId35"/>
    <p:sldId id="1009" r:id="rId36"/>
    <p:sldId id="1010" r:id="rId37"/>
    <p:sldId id="928" r:id="rId38"/>
    <p:sldId id="956" r:id="rId39"/>
  </p:sldIdLst>
  <p:sldSz cx="9144000" cy="6858000" type="screen4x3"/>
  <p:notesSz cx="7010400" cy="9296400"/>
  <p:defaultTextStyle>
    <a:defPPr>
      <a:defRPr lang="en-US"/>
    </a:defPPr>
    <a:lvl1pPr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1pPr>
    <a:lvl2pPr marL="4572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2pPr>
    <a:lvl3pPr marL="9144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3pPr>
    <a:lvl4pPr marL="13716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4pPr>
    <a:lvl5pPr marL="18288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5pPr>
    <a:lvl6pPr marL="22860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6pPr>
    <a:lvl7pPr marL="27432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7pPr>
    <a:lvl8pPr marL="32004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8pPr>
    <a:lvl9pPr marL="36576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Jane Gibbons" initials="JG" lastIdx="12" clrIdx="0"/>
  <p:cmAuthor id="1" name="Rodrigo Floriano" initials="RF" lastIdx="2" clrIdx="1"/>
  <p:cmAuthor id="2" name="Jane Gibbons -X (jagibbon - DEL ORO CONSULTING INC at Cisco)" initials="JG-(-DOCIaC" lastIdx="5" clrIdx="2">
    <p:extLst>
      <p:ext uri="{19B8F6BF-5375-455C-9EA6-DF929625EA0E}">
        <p15:presenceInfo xmlns:p15="http://schemas.microsoft.com/office/powerpoint/2012/main" userId="S-1-5-21-1708537768-1303643608-725345543-200204" providerId="AD"/>
      </p:ext>
    </p:extLst>
  </p:cmAuthor>
  <p:cmAuthor id="3" name="John" initials="J" lastIdx="1" clrIdx="3">
    <p:extLst>
      <p:ext uri="{19B8F6BF-5375-455C-9EA6-DF929625EA0E}">
        <p15:presenceInfo xmlns:p15="http://schemas.microsoft.com/office/powerpoint/2012/main" userId="Joh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4"/>
    <a:srgbClr val="678DC5"/>
    <a:srgbClr val="3E67A4"/>
    <a:srgbClr val="3E8DC5"/>
    <a:srgbClr val="5F5F65"/>
    <a:srgbClr val="7E7E86"/>
    <a:srgbClr val="FFFFFF"/>
    <a:srgbClr val="8E8E9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449" autoAdjust="0"/>
    <p:restoredTop sz="96370" autoAdjust="0"/>
  </p:normalViewPr>
  <p:slideViewPr>
    <p:cSldViewPr snapToGrid="0">
      <p:cViewPr varScale="1">
        <p:scale>
          <a:sx n="110" d="100"/>
          <a:sy n="110" d="100"/>
        </p:scale>
        <p:origin x="1998" y="21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502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commentAuthors" Target="commentAuthor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notesMaster" Target="notesMasters/notesMaster1.xml"/><Relationship Id="rId45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1"/>
          <p:cNvSpPr>
            <a:spLocks noChangeArrowheads="1"/>
          </p:cNvSpPr>
          <p:nvPr/>
        </p:nvSpPr>
        <p:spPr bwMode="auto">
          <a:xfrm>
            <a:off x="6249988" y="8609013"/>
            <a:ext cx="449262" cy="21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123" name="Rectangle 12"/>
          <p:cNvSpPr>
            <a:spLocks noChangeArrowheads="1"/>
          </p:cNvSpPr>
          <p:nvPr/>
        </p:nvSpPr>
        <p:spPr bwMode="auto">
          <a:xfrm>
            <a:off x="57150" y="8785225"/>
            <a:ext cx="2619375" cy="347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5667" tIns="50185" rIns="95667" bIns="50185">
            <a:spAutoFit/>
          </a:bodyPr>
          <a:lstStyle/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</a:pPr>
            <a:r>
              <a:rPr lang="en-US" sz="800"/>
              <a:t>© 2006, Cisco Systems, Inc. All rights reserved.</a:t>
            </a:r>
          </a:p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</a:pPr>
            <a:r>
              <a:rPr lang="en-US" sz="800"/>
              <a:t>Presentation_ID.scr</a:t>
            </a:r>
          </a:p>
        </p:txBody>
      </p:sp>
      <p:sp>
        <p:nvSpPr>
          <p:cNvPr id="5124" name="Line 13"/>
          <p:cNvSpPr>
            <a:spLocks noChangeShapeType="1"/>
          </p:cNvSpPr>
          <p:nvPr/>
        </p:nvSpPr>
        <p:spPr bwMode="auto">
          <a:xfrm>
            <a:off x="152400" y="8799513"/>
            <a:ext cx="6653213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125" name="Rectangle 14"/>
          <p:cNvSpPr>
            <a:spLocks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/>
          <a:p>
            <a:pPr algn="r" defTabSz="903288">
              <a:lnSpc>
                <a:spcPct val="100000"/>
              </a:lnSpc>
            </a:pPr>
            <a:fld id="{22244E67-557B-7741-B9F5-F61AA18495DF}" type="slidenum">
              <a:rPr lang="en-US" sz="800"/>
              <a:pPr algn="r" defTabSz="903288">
                <a:lnSpc>
                  <a:spcPct val="100000"/>
                </a:lnSpc>
              </a:pPr>
              <a:t>‹#›</a:t>
            </a:fld>
            <a:endParaRPr lang="en-US" sz="800"/>
          </a:p>
        </p:txBody>
      </p:sp>
    </p:spTree>
    <p:extLst>
      <p:ext uri="{BB962C8B-B14F-4D97-AF65-F5344CB8AC3E}">
        <p14:creationId xmlns:p14="http://schemas.microsoft.com/office/powerpoint/2010/main" val="21810151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8"/>
          <p:cNvSpPr>
            <a:spLocks noChangeArrowheads="1"/>
          </p:cNvSpPr>
          <p:nvPr/>
        </p:nvSpPr>
        <p:spPr bwMode="auto">
          <a:xfrm>
            <a:off x="6249988" y="8609013"/>
            <a:ext cx="449262" cy="21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47" name="Rectangle 9"/>
          <p:cNvSpPr>
            <a:spLocks noChangeArrowheads="1"/>
          </p:cNvSpPr>
          <p:nvPr/>
        </p:nvSpPr>
        <p:spPr bwMode="auto">
          <a:xfrm>
            <a:off x="57150" y="8785225"/>
            <a:ext cx="2619375" cy="347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5667" tIns="50185" rIns="95667" bIns="50185">
            <a:spAutoFit/>
          </a:bodyPr>
          <a:lstStyle/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</a:pPr>
            <a:r>
              <a:rPr lang="en-US" sz="800"/>
              <a:t>© 2006, Cisco Systems, Inc. All rights reserved.</a:t>
            </a:r>
          </a:p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</a:pPr>
            <a:r>
              <a:rPr lang="en-US" sz="800"/>
              <a:t>Presentation_ID.scr</a:t>
            </a:r>
          </a:p>
        </p:txBody>
      </p:sp>
      <p:sp>
        <p:nvSpPr>
          <p:cNvPr id="6148" name="Line 10"/>
          <p:cNvSpPr>
            <a:spLocks noChangeShapeType="1"/>
          </p:cNvSpPr>
          <p:nvPr/>
        </p:nvSpPr>
        <p:spPr bwMode="auto">
          <a:xfrm>
            <a:off x="152400" y="8799513"/>
            <a:ext cx="6653213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83307" name="Rectangle 11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8819" tIns="0" rIns="18819" bIns="0" numCol="1" anchor="b" anchorCtr="0" compatLnSpc="1">
            <a:prstTxWarp prst="textNoShape">
              <a:avLst/>
            </a:prstTxWarp>
          </a:bodyPr>
          <a:lstStyle>
            <a:lvl1pPr algn="r" defTabSz="903288">
              <a:lnSpc>
                <a:spcPct val="100000"/>
              </a:lnSpc>
              <a:defRPr sz="800" smtClean="0">
                <a:cs typeface="+mn-cs"/>
              </a:defRPr>
            </a:lvl1pPr>
          </a:lstStyle>
          <a:p>
            <a:pPr>
              <a:defRPr/>
            </a:pPr>
            <a:fld id="{F4CE0E46-7F05-B940-8356-5580BE265E4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150" name="Rectangle 12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73125" y="244475"/>
            <a:ext cx="5321300" cy="399097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183309" name="Rectangle 13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68350" y="4378325"/>
            <a:ext cx="5468938" cy="4252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5667" tIns="50185" rIns="95667" bIns="5018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Body Text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264605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112713" indent="-112713" algn="l" defTabSz="1020763" rtl="0" eaLnBrk="0" fontAlgn="base" hangingPunct="0">
      <a:lnSpc>
        <a:spcPct val="90000"/>
      </a:lnSpc>
      <a:spcBef>
        <a:spcPct val="50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1pPr>
    <a:lvl2pPr marL="482600" indent="-120650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2pPr>
    <a:lvl3pPr marL="966788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3pPr>
    <a:lvl4pPr marL="1449388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4pPr>
    <a:lvl5pPr marL="1931988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st.gov/" TargetMode="External"/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D9030C1-C977-B14B-8EB7-BA2B30FCDB63}" type="slidenum">
              <a:rPr lang="en-US" sz="800"/>
              <a:pPr/>
              <a:t>1</a:t>
            </a:fld>
            <a:endParaRPr lang="en-US" sz="80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4813" y="4378325"/>
            <a:ext cx="6121400" cy="425291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GB" b="0" dirty="0"/>
              <a:t>Do you think Cloud Computing is affected by Cyber Security and the Internet?</a:t>
            </a:r>
          </a:p>
        </p:txBody>
      </p:sp>
    </p:spTree>
    <p:extLst>
      <p:ext uri="{BB962C8B-B14F-4D97-AF65-F5344CB8AC3E}">
        <p14:creationId xmlns:p14="http://schemas.microsoft.com/office/powerpoint/2010/main" val="33972705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SaaS – Software as a Service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4CE0E46-7F05-B940-8356-5580BE265E49}" type="slidenum">
              <a:rPr lang="en-US" smtClean="0"/>
              <a:pPr>
                <a:defRPr/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08348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12713" marR="0" lvl="0" indent="-112713" algn="l" defTabSz="1020763" rtl="0" eaLnBrk="0" fontAlgn="base" latinLnBrk="0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Char char="•"/>
              <a:tabLst/>
              <a:defRPr/>
            </a:pPr>
            <a:r>
              <a:rPr lang="en-GB" sz="1200" b="1" i="0" u="sng" kern="1200" dirty="0">
                <a:solidFill>
                  <a:srgbClr val="7030A0"/>
                </a:solidFill>
                <a:effectLst/>
                <a:latin typeface="Arial" charset="0"/>
                <a:ea typeface="ＭＳ Ｐゴシック" charset="0"/>
                <a:cs typeface="ＭＳ Ｐゴシック" charset="0"/>
                <a:hlinkClick r:id="rId3"/>
              </a:rPr>
              <a:t>NIST: National Institute of Standards and Technology</a:t>
            </a:r>
            <a:endParaRPr lang="en-GB" sz="1200" b="1" i="0" kern="1200" dirty="0">
              <a:solidFill>
                <a:srgbClr val="7030A0"/>
              </a:solidFill>
              <a:effectLst/>
              <a:latin typeface="Arial" charset="0"/>
              <a:ea typeface="ＭＳ Ｐゴシック" charset="0"/>
              <a:cs typeface="ＭＳ Ｐゴシック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4CE0E46-7F05-B940-8356-5580BE265E49}" type="slidenum">
              <a:rPr lang="en-US" smtClean="0"/>
              <a:pPr>
                <a:defRPr/>
              </a:pPr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72549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4498975" y="6670675"/>
            <a:ext cx="2347913" cy="190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 anchorCtr="1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© 2007 – 2010, Cisco Systems, Inc. All rights reserved.</a:t>
            </a: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7123113" y="6672263"/>
            <a:ext cx="65087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Cisco Public</a:t>
            </a:r>
          </a:p>
        </p:txBody>
      </p:sp>
      <p:sp>
        <p:nvSpPr>
          <p:cNvPr id="7" name="Rectangle 5"/>
          <p:cNvSpPr>
            <a:spLocks noChangeArrowheads="1"/>
          </p:cNvSpPr>
          <p:nvPr/>
        </p:nvSpPr>
        <p:spPr bwMode="auto">
          <a:xfrm>
            <a:off x="193675" y="6562725"/>
            <a:ext cx="962025" cy="29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2124" tIns="41061" rIns="82124" bIns="41061" anchor="b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 dirty="0">
                <a:solidFill>
                  <a:srgbClr val="D3D3D3"/>
                </a:solidFill>
              </a:rPr>
              <a:t>ITE PC v4.1</a:t>
            </a:r>
          </a:p>
          <a:p>
            <a:pPr algn="l" defTabSz="814388">
              <a:lnSpc>
                <a:spcPct val="100000"/>
              </a:lnSpc>
            </a:pPr>
            <a:r>
              <a:rPr lang="en-US" sz="700" dirty="0">
                <a:solidFill>
                  <a:srgbClr val="D3D3D3"/>
                </a:solidFill>
              </a:rPr>
              <a:t>lecture 2</a:t>
            </a:r>
          </a:p>
        </p:txBody>
      </p:sp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8596313" y="6626225"/>
            <a:ext cx="320675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C7FBAF0-BCF5-8741-945F-3C6763791038}" type="slidenum">
              <a:rPr lang="en-US" sz="1000">
                <a:solidFill>
                  <a:srgbClr val="D3D3D3"/>
                </a:solidFill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1000">
              <a:solidFill>
                <a:srgbClr val="D3D3D3"/>
              </a:solidFill>
            </a:endParaRPr>
          </a:p>
        </p:txBody>
      </p:sp>
      <p:sp>
        <p:nvSpPr>
          <p:cNvPr id="1290247" name="Rectangle 7"/>
          <p:cNvSpPr>
            <a:spLocks noGrp="1" noChangeArrowheads="1"/>
          </p:cNvSpPr>
          <p:nvPr>
            <p:ph type="ctrTitle"/>
          </p:nvPr>
        </p:nvSpPr>
        <p:spPr bwMode="white">
          <a:xfrm>
            <a:off x="311150" y="2671763"/>
            <a:ext cx="3768725" cy="830262"/>
          </a:xfrm>
          <a:ln/>
        </p:spPr>
        <p:txBody>
          <a:bodyPr anchor="ctr"/>
          <a:lstStyle>
            <a:lvl1pPr>
              <a:defRPr sz="30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90248" name="Rectangle 8"/>
          <p:cNvSpPr>
            <a:spLocks noGrp="1" noChangeArrowheads="1"/>
          </p:cNvSpPr>
          <p:nvPr>
            <p:ph type="subTitle" idx="1" hasCustomPrompt="1"/>
          </p:nvPr>
        </p:nvSpPr>
        <p:spPr>
          <a:xfrm>
            <a:off x="311150" y="4672013"/>
            <a:ext cx="4103688" cy="658812"/>
          </a:xfrm>
          <a:ln/>
        </p:spPr>
        <p:txBody>
          <a:bodyPr/>
          <a:lstStyle>
            <a:lvl1pPr marL="0" indent="0">
              <a:lnSpc>
                <a:spcPct val="90000"/>
              </a:lnSpc>
              <a:buFont typeface="Wingdings" pitchFamily="2" charset="2"/>
              <a:buNone/>
              <a:defRPr sz="2000" b="1">
                <a:solidFill>
                  <a:schemeClr val="bg2"/>
                </a:solidFill>
              </a:defRPr>
            </a:lvl1pPr>
          </a:lstStyle>
          <a:p>
            <a:r>
              <a:rPr lang="en-US" dirty="0">
                <a:latin typeface="Arial" charset="0"/>
              </a:rPr>
              <a:t>Cybersecurity Essentials v1.0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40273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638" y="702293"/>
            <a:ext cx="8145462" cy="8382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5638" y="1687390"/>
            <a:ext cx="7940675" cy="47207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60975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811502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55638" y="2014538"/>
            <a:ext cx="3894137" cy="3571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2175" y="2014538"/>
            <a:ext cx="3894138" cy="3571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389473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002792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883690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948584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749952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91901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875252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5925" y="798513"/>
            <a:ext cx="2035175" cy="47879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5638" y="798513"/>
            <a:ext cx="5957887" cy="47879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67663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638" y="798513"/>
            <a:ext cx="8145462" cy="8382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55638" y="2014538"/>
            <a:ext cx="7940675" cy="3571875"/>
          </a:xfrm>
        </p:spPr>
        <p:txBody>
          <a:bodyPr/>
          <a:lstStyle/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697481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78"/>
          <p:cNvSpPr>
            <a:spLocks noChangeArrowheads="1"/>
          </p:cNvSpPr>
          <p:nvPr/>
        </p:nvSpPr>
        <p:spPr bwMode="auto">
          <a:xfrm>
            <a:off x="4498975" y="6672263"/>
            <a:ext cx="202247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 anchorCtr="1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© 2008 Cisco Systems, Inc. All rights reserved.</a:t>
            </a:r>
          </a:p>
        </p:txBody>
      </p:sp>
      <p:sp>
        <p:nvSpPr>
          <p:cNvPr id="6" name="Rectangle 279"/>
          <p:cNvSpPr>
            <a:spLocks noChangeArrowheads="1"/>
          </p:cNvSpPr>
          <p:nvPr/>
        </p:nvSpPr>
        <p:spPr bwMode="auto">
          <a:xfrm>
            <a:off x="6896100" y="6672263"/>
            <a:ext cx="877888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Cisco Confidential</a:t>
            </a:r>
          </a:p>
        </p:txBody>
      </p:sp>
      <p:sp>
        <p:nvSpPr>
          <p:cNvPr id="7" name="Rectangle 280"/>
          <p:cNvSpPr>
            <a:spLocks noChangeArrowheads="1"/>
          </p:cNvSpPr>
          <p:nvPr/>
        </p:nvSpPr>
        <p:spPr bwMode="auto">
          <a:xfrm>
            <a:off x="193675" y="6672263"/>
            <a:ext cx="96202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2124" tIns="41061" rIns="82124" bIns="41061" anchor="b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Presentation_ID</a:t>
            </a:r>
          </a:p>
        </p:txBody>
      </p:sp>
      <p:sp>
        <p:nvSpPr>
          <p:cNvPr id="8" name="Rectangle 281"/>
          <p:cNvSpPr>
            <a:spLocks noChangeArrowheads="1"/>
          </p:cNvSpPr>
          <p:nvPr/>
        </p:nvSpPr>
        <p:spPr bwMode="auto">
          <a:xfrm>
            <a:off x="8596313" y="6626225"/>
            <a:ext cx="320675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7F1BC4EF-034A-F647-AA58-B71D58802FDB}" type="slidenum">
              <a:rPr lang="en-US" sz="1000">
                <a:solidFill>
                  <a:srgbClr val="D3D3D3"/>
                </a:solidFill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1000">
              <a:solidFill>
                <a:srgbClr val="D3D3D3"/>
              </a:solidFill>
            </a:endParaRPr>
          </a:p>
        </p:txBody>
      </p:sp>
      <p:sp>
        <p:nvSpPr>
          <p:cNvPr id="369873" name="Rectangle 209"/>
          <p:cNvSpPr>
            <a:spLocks noGrp="1" noChangeArrowheads="1"/>
          </p:cNvSpPr>
          <p:nvPr>
            <p:ph type="ctrTitle"/>
          </p:nvPr>
        </p:nvSpPr>
        <p:spPr bwMode="white">
          <a:xfrm>
            <a:off x="311150" y="2671763"/>
            <a:ext cx="3768725" cy="830262"/>
          </a:xfrm>
          <a:ln/>
        </p:spPr>
        <p:txBody>
          <a:bodyPr anchor="ctr"/>
          <a:lstStyle>
            <a:lvl1pPr>
              <a:defRPr sz="30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69874" name="Rectangle 210"/>
          <p:cNvSpPr>
            <a:spLocks noGrp="1" noChangeArrowheads="1"/>
          </p:cNvSpPr>
          <p:nvPr>
            <p:ph type="subTitle" idx="1" hasCustomPrompt="1"/>
          </p:nvPr>
        </p:nvSpPr>
        <p:spPr>
          <a:xfrm>
            <a:off x="311150" y="4672013"/>
            <a:ext cx="4103688" cy="658812"/>
          </a:xfrm>
          <a:ln/>
        </p:spPr>
        <p:txBody>
          <a:bodyPr/>
          <a:lstStyle>
            <a:lvl1pPr marL="0" indent="0">
              <a:lnSpc>
                <a:spcPct val="90000"/>
              </a:lnSpc>
              <a:buFont typeface="Wingdings" pitchFamily="2" charset="2"/>
              <a:buNone/>
              <a:defRPr sz="2000" b="1">
                <a:solidFill>
                  <a:schemeClr val="bg2"/>
                </a:solidFill>
              </a:defRPr>
            </a:lvl1pPr>
          </a:lstStyle>
          <a:p>
            <a:r>
              <a:rPr lang="en-US" dirty="0">
                <a:latin typeface="Arial" charset="0"/>
              </a:rPr>
              <a:t>Cybersecurity Essentials v1.0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48856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610473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228517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55638" y="2014538"/>
            <a:ext cx="3894137" cy="3571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2175" y="2014538"/>
            <a:ext cx="3894138" cy="3571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492319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643739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408482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085695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5425332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374911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9862915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5925" y="798513"/>
            <a:ext cx="2035175" cy="47879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5638" y="798513"/>
            <a:ext cx="5957887" cy="47879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3160796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Bulle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239713" y="914400"/>
            <a:ext cx="8578850" cy="5394960"/>
          </a:xfrm>
        </p:spPr>
        <p:txBody>
          <a:bodyPr/>
          <a:lstStyle>
            <a:lvl1pPr>
              <a:lnSpc>
                <a:spcPct val="95000"/>
              </a:lnSpc>
              <a:spcBef>
                <a:spcPts val="1480"/>
              </a:spcBef>
              <a:defRPr sz="2200">
                <a:solidFill>
                  <a:srgbClr val="000000"/>
                </a:solidFill>
                <a:latin typeface="+mj-lt"/>
              </a:defRPr>
            </a:lvl1pPr>
            <a:lvl2pPr>
              <a:lnSpc>
                <a:spcPct val="95000"/>
              </a:lnSpc>
              <a:spcBef>
                <a:spcPts val="600"/>
              </a:spcBef>
              <a:defRPr>
                <a:solidFill>
                  <a:srgbClr val="000000"/>
                </a:solidFill>
                <a:latin typeface="+mj-lt"/>
              </a:defRPr>
            </a:lvl2pPr>
            <a:lvl3pPr>
              <a:defRPr>
                <a:solidFill>
                  <a:srgbClr val="000000"/>
                </a:solidFill>
                <a:latin typeface="+mj-lt"/>
              </a:defRPr>
            </a:lvl3pPr>
            <a:lvl4pPr>
              <a:defRPr>
                <a:solidFill>
                  <a:srgbClr val="000000"/>
                </a:solidFill>
                <a:latin typeface="+mj-lt"/>
              </a:defRPr>
            </a:lvl4pPr>
            <a:lvl5pPr>
              <a:defRPr>
                <a:solidFill>
                  <a:srgbClr val="000000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45606873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55638" y="798513"/>
            <a:ext cx="8145462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Slide Title</a:t>
            </a:r>
          </a:p>
        </p:txBody>
      </p:sp>
      <p:sp>
        <p:nvSpPr>
          <p:cNvPr id="1027" name="Rectangle 4"/>
          <p:cNvSpPr>
            <a:spLocks noChangeArrowheads="1"/>
          </p:cNvSpPr>
          <p:nvPr/>
        </p:nvSpPr>
        <p:spPr bwMode="auto">
          <a:xfrm>
            <a:off x="193675" y="6562725"/>
            <a:ext cx="962025" cy="29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2124" tIns="41061" rIns="82124" bIns="41061" anchor="b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 dirty="0">
                <a:solidFill>
                  <a:srgbClr val="D3D3D3"/>
                </a:solidFill>
              </a:rPr>
              <a:t>ITE PC v4.1</a:t>
            </a:r>
          </a:p>
          <a:p>
            <a:pPr algn="l" defTabSz="814388">
              <a:lnSpc>
                <a:spcPct val="100000"/>
              </a:lnSpc>
            </a:pPr>
            <a:r>
              <a:rPr lang="en-US" sz="700" dirty="0">
                <a:solidFill>
                  <a:srgbClr val="D3D3D3"/>
                </a:solidFill>
              </a:rPr>
              <a:t>lecture 2</a:t>
            </a:r>
          </a:p>
        </p:txBody>
      </p:sp>
      <p:sp>
        <p:nvSpPr>
          <p:cNvPr id="1028" name="Rectangle 5"/>
          <p:cNvSpPr>
            <a:spLocks noChangeArrowheads="1"/>
          </p:cNvSpPr>
          <p:nvPr/>
        </p:nvSpPr>
        <p:spPr bwMode="auto">
          <a:xfrm>
            <a:off x="8596313" y="6626225"/>
            <a:ext cx="320675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28856D66-2D7E-BA44-8BF8-F720D8CAD36C}" type="slidenum">
              <a:rPr lang="en-US" sz="1000">
                <a:solidFill>
                  <a:srgbClr val="D3D3D3"/>
                </a:solidFill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1000">
              <a:solidFill>
                <a:srgbClr val="D3D3D3"/>
              </a:solidFill>
            </a:endParaRPr>
          </a:p>
        </p:txBody>
      </p:sp>
      <p:sp>
        <p:nvSpPr>
          <p:cNvPr id="1029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636398" y="2078328"/>
            <a:ext cx="7940675" cy="39506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Body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31" name="Rectangle 8"/>
          <p:cNvSpPr>
            <a:spLocks noChangeArrowheads="1"/>
          </p:cNvSpPr>
          <p:nvPr/>
        </p:nvSpPr>
        <p:spPr bwMode="auto">
          <a:xfrm>
            <a:off x="4498975" y="6670675"/>
            <a:ext cx="2347913" cy="190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 anchorCtr="1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© 2007 – 2010, Cisco Systems, Inc. All rights reserved.</a:t>
            </a:r>
          </a:p>
        </p:txBody>
      </p:sp>
      <p:sp>
        <p:nvSpPr>
          <p:cNvPr id="1032" name="Rectangle 9"/>
          <p:cNvSpPr>
            <a:spLocks noChangeArrowheads="1"/>
          </p:cNvSpPr>
          <p:nvPr/>
        </p:nvSpPr>
        <p:spPr bwMode="auto">
          <a:xfrm>
            <a:off x="7123113" y="6672263"/>
            <a:ext cx="65087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Cisco Public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55" r:id="rId1"/>
    <p:sldLayoutId id="2147484034" r:id="rId2"/>
    <p:sldLayoutId id="2147484035" r:id="rId3"/>
    <p:sldLayoutId id="2147484036" r:id="rId4"/>
    <p:sldLayoutId id="2147484037" r:id="rId5"/>
    <p:sldLayoutId id="2147484038" r:id="rId6"/>
    <p:sldLayoutId id="2147484039" r:id="rId7"/>
    <p:sldLayoutId id="2147484040" r:id="rId8"/>
    <p:sldLayoutId id="2147484041" r:id="rId9"/>
    <p:sldLayoutId id="2147484042" r:id="rId10"/>
    <p:sldLayoutId id="2147484043" r:id="rId11"/>
    <p:sldLayoutId id="2147484044" r:id="rId12"/>
  </p:sldLayoutIdLst>
  <p:txStyles>
    <p:titleStyle>
      <a:lvl1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+mj-lt"/>
          <a:ea typeface="ＭＳ Ｐゴシック" charset="0"/>
          <a:cs typeface="ＭＳ Ｐゴシック" charset="0"/>
        </a:defRPr>
      </a:lvl1pPr>
      <a:lvl2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2pPr>
      <a:lvl3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3pPr>
      <a:lvl4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4pPr>
      <a:lvl5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5pPr>
      <a:lvl6pPr marL="457200" algn="l" defTabSz="814388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6pPr>
      <a:lvl7pPr marL="914400" algn="l" defTabSz="814388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7pPr>
      <a:lvl8pPr marL="1371600" algn="l" defTabSz="814388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8pPr>
      <a:lvl9pPr marL="1828800" algn="l" defTabSz="814388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9pPr>
    </p:titleStyle>
    <p:bodyStyle>
      <a:lvl1pPr marL="236538" indent="-236538" algn="l" defTabSz="814388" rtl="0" eaLnBrk="0" fontAlgn="base" hangingPunct="0">
        <a:lnSpc>
          <a:spcPct val="95000"/>
        </a:lnSpc>
        <a:spcBef>
          <a:spcPct val="50000"/>
        </a:spcBef>
        <a:spcAft>
          <a:spcPct val="0"/>
        </a:spcAft>
        <a:buClr>
          <a:srgbClr val="708CA1"/>
        </a:buClr>
        <a:buFont typeface="Wingdings" charset="0"/>
        <a:buChar char="§"/>
        <a:defRPr sz="24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574675" indent="-117475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2pPr>
      <a:lvl3pPr marL="914400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3pPr>
      <a:lvl4pPr marL="1254125" indent="117475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1604963" indent="223838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062163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6pPr>
      <a:lvl7pPr marL="2519363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7pPr>
      <a:lvl8pPr marL="2976563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8pPr>
      <a:lvl9pPr marL="3433763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6146"/>
          <p:cNvSpPr>
            <a:spLocks noGrp="1" noChangeArrowheads="1"/>
          </p:cNvSpPr>
          <p:nvPr>
            <p:ph type="title"/>
          </p:nvPr>
        </p:nvSpPr>
        <p:spPr bwMode="auto">
          <a:xfrm>
            <a:off x="193868" y="394392"/>
            <a:ext cx="8772157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Slide Title</a:t>
            </a:r>
          </a:p>
        </p:txBody>
      </p:sp>
      <p:sp>
        <p:nvSpPr>
          <p:cNvPr id="3075" name="Rectangle 6281"/>
          <p:cNvSpPr>
            <a:spLocks noChangeArrowheads="1"/>
          </p:cNvSpPr>
          <p:nvPr/>
        </p:nvSpPr>
        <p:spPr bwMode="auto">
          <a:xfrm>
            <a:off x="193675" y="6672263"/>
            <a:ext cx="96202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2124" tIns="41061" rIns="82124" bIns="41061" anchor="b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Presentation_ID</a:t>
            </a:r>
          </a:p>
        </p:txBody>
      </p:sp>
      <p:sp>
        <p:nvSpPr>
          <p:cNvPr id="3076" name="Rectangle 6282"/>
          <p:cNvSpPr>
            <a:spLocks noChangeArrowheads="1"/>
          </p:cNvSpPr>
          <p:nvPr/>
        </p:nvSpPr>
        <p:spPr bwMode="auto">
          <a:xfrm>
            <a:off x="8596313" y="6626225"/>
            <a:ext cx="320675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6084AB3D-AE30-934E-B0BC-A74C2CCEE444}" type="slidenum">
              <a:rPr lang="en-US" sz="1000">
                <a:solidFill>
                  <a:srgbClr val="D3D3D3"/>
                </a:solidFill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1000">
              <a:solidFill>
                <a:srgbClr val="D3D3D3"/>
              </a:solidFill>
            </a:endParaRPr>
          </a:p>
        </p:txBody>
      </p:sp>
      <p:sp>
        <p:nvSpPr>
          <p:cNvPr id="3077" name="Rectangle 6284"/>
          <p:cNvSpPr>
            <a:spLocks noGrp="1" noChangeArrowheads="1"/>
          </p:cNvSpPr>
          <p:nvPr>
            <p:ph type="body" idx="1"/>
          </p:nvPr>
        </p:nvSpPr>
        <p:spPr bwMode="auto">
          <a:xfrm>
            <a:off x="213109" y="1539502"/>
            <a:ext cx="8733677" cy="49264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Body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078" name="Rectangle 6312"/>
          <p:cNvSpPr>
            <a:spLocks noChangeArrowheads="1"/>
          </p:cNvSpPr>
          <p:nvPr/>
        </p:nvSpPr>
        <p:spPr bwMode="auto">
          <a:xfrm>
            <a:off x="4498975" y="6672263"/>
            <a:ext cx="202247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 anchorCtr="1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© 2008 Cisco Systems, Inc. All rights reserved.</a:t>
            </a:r>
          </a:p>
        </p:txBody>
      </p:sp>
      <p:sp>
        <p:nvSpPr>
          <p:cNvPr id="3079" name="Rectangle 6313"/>
          <p:cNvSpPr>
            <a:spLocks noChangeArrowheads="1"/>
          </p:cNvSpPr>
          <p:nvPr/>
        </p:nvSpPr>
        <p:spPr bwMode="auto">
          <a:xfrm>
            <a:off x="6896100" y="6672263"/>
            <a:ext cx="877888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Cisco Confidential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56" r:id="rId1"/>
    <p:sldLayoutId id="2147484045" r:id="rId2"/>
    <p:sldLayoutId id="2147484046" r:id="rId3"/>
    <p:sldLayoutId id="2147484047" r:id="rId4"/>
    <p:sldLayoutId id="2147484048" r:id="rId5"/>
    <p:sldLayoutId id="2147484049" r:id="rId6"/>
    <p:sldLayoutId id="2147484050" r:id="rId7"/>
    <p:sldLayoutId id="2147484051" r:id="rId8"/>
    <p:sldLayoutId id="2147484052" r:id="rId9"/>
    <p:sldLayoutId id="2147484053" r:id="rId10"/>
    <p:sldLayoutId id="2147484054" r:id="rId11"/>
    <p:sldLayoutId id="2147484057" r:id="rId12"/>
  </p:sldLayoutIdLst>
  <p:txStyles>
    <p:titleStyle>
      <a:lvl1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+mj-lt"/>
          <a:ea typeface="ＭＳ Ｐゴシック" charset="0"/>
          <a:cs typeface="ＭＳ Ｐゴシック" charset="0"/>
        </a:defRPr>
      </a:lvl1pPr>
      <a:lvl2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2pPr>
      <a:lvl3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3pPr>
      <a:lvl4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4pPr>
      <a:lvl5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5pPr>
      <a:lvl6pPr marL="4572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6pPr>
      <a:lvl7pPr marL="9144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7pPr>
      <a:lvl8pPr marL="13716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8pPr>
      <a:lvl9pPr marL="18288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9pPr>
    </p:titleStyle>
    <p:bodyStyle>
      <a:lvl1pPr marL="236538" indent="-236538" algn="l" defTabSz="814388" rtl="0" eaLnBrk="0" fontAlgn="base" hangingPunct="0">
        <a:lnSpc>
          <a:spcPct val="95000"/>
        </a:lnSpc>
        <a:spcBef>
          <a:spcPct val="50000"/>
        </a:spcBef>
        <a:spcAft>
          <a:spcPct val="0"/>
        </a:spcAft>
        <a:buClr>
          <a:srgbClr val="708CA1"/>
        </a:buClr>
        <a:buFont typeface="Wingdings" charset="0"/>
        <a:buChar char="§"/>
        <a:defRPr sz="24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574675" indent="-117475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2pPr>
      <a:lvl3pPr marL="914400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3pPr>
      <a:lvl4pPr marL="1254125" indent="117475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1604963" indent="223838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0621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6pPr>
      <a:lvl7pPr marL="25193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7pPr>
      <a:lvl8pPr marL="29765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8pPr>
      <a:lvl9pPr marL="34337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ackmageddon.com/category/security/cyber-attack-statistics" TargetMode="External"/><Relationship Id="rId2" Type="http://schemas.openxmlformats.org/officeDocument/2006/relationships/hyperlink" Target="http://www.ted.com/" TargetMode="External"/><Relationship Id="rId1" Type="http://schemas.openxmlformats.org/officeDocument/2006/relationships/slideLayout" Target="../slideLayouts/slideLayout24.xml"/><Relationship Id="rId4" Type="http://schemas.openxmlformats.org/officeDocument/2006/relationships/hyperlink" Target="http://www.idtheftcenter.org/2016databreaches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11149" y="2263775"/>
            <a:ext cx="3951757" cy="1481138"/>
          </a:xfrm>
        </p:spPr>
        <p:txBody>
          <a:bodyPr/>
          <a:lstStyle/>
          <a:p>
            <a:pPr eaLnBrk="1" hangingPunct="1"/>
            <a:r>
              <a:rPr lang="en-US" sz="2400" dirty="0">
                <a:latin typeface="Arial" charset="0"/>
              </a:rPr>
              <a:t>Instructor Materials</a:t>
            </a:r>
            <a:br>
              <a:rPr lang="en-US" sz="2400" dirty="0">
                <a:latin typeface="Arial" charset="0"/>
              </a:rPr>
            </a:br>
            <a:r>
              <a:rPr lang="en-US" sz="2400" dirty="0">
                <a:latin typeface="Arial" charset="0"/>
              </a:rPr>
              <a:t>lecture 2: The Cybersecurity Sorcery Cube</a:t>
            </a:r>
            <a:endParaRPr lang="en-US" sz="2400" u="sng" dirty="0">
              <a:solidFill>
                <a:schemeClr val="folHlink"/>
              </a:solidFill>
              <a:latin typeface="Arial" charset="0"/>
            </a:endParaRPr>
          </a:p>
        </p:txBody>
      </p:sp>
      <p:sp>
        <p:nvSpPr>
          <p:cNvPr id="717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564915" y="759890"/>
            <a:ext cx="6788150" cy="658812"/>
          </a:xfrm>
        </p:spPr>
        <p:txBody>
          <a:bodyPr/>
          <a:lstStyle/>
          <a:p>
            <a:pPr algn="ctr" eaLnBrk="1" hangingPunct="1">
              <a:buFont typeface="Wingdings" charset="0"/>
              <a:buNone/>
            </a:pPr>
            <a:r>
              <a:rPr lang="en-US" sz="2800" dirty="0">
                <a:latin typeface="Arial" charset="0"/>
              </a:rPr>
              <a:t>Advanced Cyber Security</a:t>
            </a:r>
            <a:r>
              <a:rPr lang="en-US" dirty="0">
                <a:latin typeface="Arial" charset="0"/>
              </a:rPr>
              <a:t> </a:t>
            </a:r>
          </a:p>
        </p:txBody>
      </p:sp>
      <p:sp>
        <p:nvSpPr>
          <p:cNvPr id="2" name="Rectangle 1"/>
          <p:cNvSpPr/>
          <p:nvPr/>
        </p:nvSpPr>
        <p:spPr>
          <a:xfrm>
            <a:off x="3748051" y="2508872"/>
            <a:ext cx="1553630" cy="4247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/>
              <a:t>Lecture 7</a:t>
            </a:r>
            <a:endParaRPr lang="en-GB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2737701" y="4589986"/>
            <a:ext cx="38862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b="1" dirty="0" err="1">
                <a:latin typeface="Arial" charset="0"/>
              </a:rPr>
              <a:t>Dr.</a:t>
            </a:r>
            <a:r>
              <a:rPr lang="en-GB" altLang="en-US" b="1" dirty="0">
                <a:latin typeface="Arial" charset="0"/>
              </a:rPr>
              <a:t> Carlene Campbell</a:t>
            </a:r>
          </a:p>
        </p:txBody>
      </p:sp>
      <p:sp>
        <p:nvSpPr>
          <p:cNvPr id="3" name="Rectangle 2"/>
          <p:cNvSpPr/>
          <p:nvPr/>
        </p:nvSpPr>
        <p:spPr>
          <a:xfrm>
            <a:off x="1872761" y="3492618"/>
            <a:ext cx="6480303" cy="7571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Cloud Computing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5264652"/>
      </p:ext>
    </p:extLst>
  </p:cSld>
  <p:clrMapOvr>
    <a:masterClrMapping/>
  </p:clrMapOvr>
  <p:transition>
    <p:wipe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421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608" b="4508"/>
          <a:stretch/>
        </p:blipFill>
        <p:spPr bwMode="auto">
          <a:xfrm>
            <a:off x="750191" y="794248"/>
            <a:ext cx="7910958" cy="43960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8B83A61-5757-4D94-9274-6E2D4BA40F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592" y="108777"/>
            <a:ext cx="8772157" cy="511300"/>
          </a:xfrm>
        </p:spPr>
        <p:txBody>
          <a:bodyPr/>
          <a:lstStyle/>
          <a:p>
            <a:pPr algn="ctr"/>
            <a:r>
              <a:rPr lang="en-GB" dirty="0"/>
              <a:t>Statistics: Cloud Predictions</a:t>
            </a:r>
          </a:p>
        </p:txBody>
      </p:sp>
    </p:spTree>
    <p:extLst>
      <p:ext uri="{BB962C8B-B14F-4D97-AF65-F5344CB8AC3E}">
        <p14:creationId xmlns:p14="http://schemas.microsoft.com/office/powerpoint/2010/main" val="2554876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523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16" b="6027"/>
          <a:stretch/>
        </p:blipFill>
        <p:spPr bwMode="auto">
          <a:xfrm>
            <a:off x="791528" y="836022"/>
            <a:ext cx="7816244" cy="43455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7BA23F0-95DB-46A4-81F6-D5BC6300A6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592" y="108777"/>
            <a:ext cx="8772157" cy="511300"/>
          </a:xfrm>
        </p:spPr>
        <p:txBody>
          <a:bodyPr/>
          <a:lstStyle/>
          <a:p>
            <a:pPr algn="ctr"/>
            <a:r>
              <a:rPr lang="en-GB" dirty="0"/>
              <a:t>Statistics: Cloud Predictions (Cont’d)</a:t>
            </a:r>
          </a:p>
        </p:txBody>
      </p:sp>
    </p:spTree>
    <p:extLst>
      <p:ext uri="{BB962C8B-B14F-4D97-AF65-F5344CB8AC3E}">
        <p14:creationId xmlns:p14="http://schemas.microsoft.com/office/powerpoint/2010/main" val="38673711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7283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215"/>
          <a:stretch/>
        </p:blipFill>
        <p:spPr bwMode="auto">
          <a:xfrm>
            <a:off x="960119" y="809897"/>
            <a:ext cx="7417641" cy="43194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B267D72-A522-4E6C-8B91-6E3F16F4E2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592" y="108777"/>
            <a:ext cx="8772157" cy="511300"/>
          </a:xfrm>
        </p:spPr>
        <p:txBody>
          <a:bodyPr/>
          <a:lstStyle/>
          <a:p>
            <a:pPr algn="ctr"/>
            <a:r>
              <a:rPr lang="en-GB" dirty="0"/>
              <a:t>Introduction to Cloud Computing</a:t>
            </a:r>
          </a:p>
        </p:txBody>
      </p:sp>
    </p:spTree>
    <p:extLst>
      <p:ext uri="{BB962C8B-B14F-4D97-AF65-F5344CB8AC3E}">
        <p14:creationId xmlns:p14="http://schemas.microsoft.com/office/powerpoint/2010/main" val="4191664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830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173" b="5399"/>
          <a:stretch/>
        </p:blipFill>
        <p:spPr bwMode="auto">
          <a:xfrm>
            <a:off x="979986" y="870858"/>
            <a:ext cx="7890307" cy="41626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5D315D6-6FE5-44EA-962D-2267BA383B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592" y="108777"/>
            <a:ext cx="8772157" cy="511300"/>
          </a:xfrm>
        </p:spPr>
        <p:txBody>
          <a:bodyPr/>
          <a:lstStyle/>
          <a:p>
            <a:pPr algn="ctr"/>
            <a:r>
              <a:rPr lang="en-GB" dirty="0"/>
              <a:t>Types of Cloud Computing Services</a:t>
            </a:r>
          </a:p>
        </p:txBody>
      </p:sp>
    </p:spTree>
    <p:extLst>
      <p:ext uri="{BB962C8B-B14F-4D97-AF65-F5344CB8AC3E}">
        <p14:creationId xmlns:p14="http://schemas.microsoft.com/office/powerpoint/2010/main" val="15185198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035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51" b="3170"/>
          <a:stretch/>
        </p:blipFill>
        <p:spPr bwMode="auto">
          <a:xfrm>
            <a:off x="953860" y="766354"/>
            <a:ext cx="7845969" cy="45110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30C4B5C-82A8-495E-B861-650A21C1CA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592" y="108777"/>
            <a:ext cx="8772157" cy="511300"/>
          </a:xfrm>
        </p:spPr>
        <p:txBody>
          <a:bodyPr/>
          <a:lstStyle/>
          <a:p>
            <a:pPr algn="ctr"/>
            <a:r>
              <a:rPr lang="en-GB" dirty="0"/>
              <a:t>Cloud Deployment Models</a:t>
            </a:r>
          </a:p>
        </p:txBody>
      </p:sp>
    </p:spTree>
    <p:extLst>
      <p:ext uri="{BB962C8B-B14F-4D97-AF65-F5344CB8AC3E}">
        <p14:creationId xmlns:p14="http://schemas.microsoft.com/office/powerpoint/2010/main" val="29395164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079" y="17624"/>
            <a:ext cx="8772157" cy="838200"/>
          </a:xfrm>
        </p:spPr>
        <p:txBody>
          <a:bodyPr/>
          <a:lstStyle/>
          <a:p>
            <a:pPr algn="ctr"/>
            <a:r>
              <a:rPr lang="en-US" dirty="0"/>
              <a:t>Cloud Computing Benefits</a:t>
            </a:r>
          </a:p>
        </p:txBody>
      </p:sp>
      <p:pic>
        <p:nvPicPr>
          <p:cNvPr id="10240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893" b="1996"/>
          <a:stretch/>
        </p:blipFill>
        <p:spPr bwMode="auto">
          <a:xfrm>
            <a:off x="674369" y="931819"/>
            <a:ext cx="7842613" cy="44664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27782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4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717" b="6113"/>
          <a:stretch/>
        </p:blipFill>
        <p:spPr bwMode="auto">
          <a:xfrm>
            <a:off x="995771" y="984068"/>
            <a:ext cx="7502310" cy="41365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3675DBE-14A3-4D6A-ABB0-5BE455D121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592" y="108777"/>
            <a:ext cx="8772157" cy="511300"/>
          </a:xfrm>
        </p:spPr>
        <p:txBody>
          <a:bodyPr/>
          <a:lstStyle/>
          <a:p>
            <a:pPr algn="ctr"/>
            <a:r>
              <a:rPr lang="en-GB" dirty="0"/>
              <a:t>Understanding Virtualization</a:t>
            </a:r>
          </a:p>
        </p:txBody>
      </p:sp>
    </p:spTree>
    <p:extLst>
      <p:ext uri="{BB962C8B-B14F-4D97-AF65-F5344CB8AC3E}">
        <p14:creationId xmlns:p14="http://schemas.microsoft.com/office/powerpoint/2010/main" val="20072342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4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568" b="5293"/>
          <a:stretch/>
        </p:blipFill>
        <p:spPr bwMode="auto">
          <a:xfrm>
            <a:off x="922019" y="1010194"/>
            <a:ext cx="7871689" cy="42410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72C8669-2EEA-45C1-9981-4B7A5064EF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592" y="108777"/>
            <a:ext cx="8772157" cy="511300"/>
          </a:xfrm>
        </p:spPr>
        <p:txBody>
          <a:bodyPr/>
          <a:lstStyle/>
          <a:p>
            <a:pPr algn="ctr"/>
            <a:r>
              <a:rPr lang="en-GB" dirty="0"/>
              <a:t>Benefits of Virtualization in Cloud</a:t>
            </a:r>
          </a:p>
        </p:txBody>
      </p:sp>
    </p:spTree>
    <p:extLst>
      <p:ext uri="{BB962C8B-B14F-4D97-AF65-F5344CB8AC3E}">
        <p14:creationId xmlns:p14="http://schemas.microsoft.com/office/powerpoint/2010/main" val="16410495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4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273"/>
          <a:stretch/>
        </p:blipFill>
        <p:spPr bwMode="auto">
          <a:xfrm>
            <a:off x="1005295" y="809897"/>
            <a:ext cx="7619427" cy="44413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9DF820A-B971-4ED6-BADA-A1DC9E3B2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592" y="108777"/>
            <a:ext cx="8772157" cy="511300"/>
          </a:xfrm>
        </p:spPr>
        <p:txBody>
          <a:bodyPr/>
          <a:lstStyle/>
          <a:p>
            <a:pPr algn="ctr"/>
            <a:r>
              <a:rPr lang="en-GB" dirty="0"/>
              <a:t>Cloud Computing Threats</a:t>
            </a:r>
          </a:p>
        </p:txBody>
      </p:sp>
    </p:spTree>
    <p:extLst>
      <p:ext uri="{BB962C8B-B14F-4D97-AF65-F5344CB8AC3E}">
        <p14:creationId xmlns:p14="http://schemas.microsoft.com/office/powerpoint/2010/main" val="18787363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64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259"/>
          <a:stretch/>
        </p:blipFill>
        <p:spPr bwMode="auto">
          <a:xfrm>
            <a:off x="978354" y="741997"/>
            <a:ext cx="7915356" cy="4613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069F71C-BF6E-41D4-8CE0-6B3D12207A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592" y="108777"/>
            <a:ext cx="8772157" cy="511300"/>
          </a:xfrm>
        </p:spPr>
        <p:txBody>
          <a:bodyPr/>
          <a:lstStyle/>
          <a:p>
            <a:pPr algn="ctr"/>
            <a:r>
              <a:rPr lang="en-GB" dirty="0"/>
              <a:t>Cloud Computing Threats </a:t>
            </a:r>
            <a:r>
              <a:rPr lang="en-GB" sz="2000" dirty="0"/>
              <a:t>(Cont’d)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61209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75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865" b="3446"/>
          <a:stretch/>
        </p:blipFill>
        <p:spPr bwMode="auto">
          <a:xfrm>
            <a:off x="940390" y="870857"/>
            <a:ext cx="7908309" cy="43281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83E9C9B-FE3D-4D47-A01A-2D097A3A7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592" y="108777"/>
            <a:ext cx="8772157" cy="511300"/>
          </a:xfrm>
        </p:spPr>
        <p:txBody>
          <a:bodyPr/>
          <a:lstStyle/>
          <a:p>
            <a:pPr algn="ctr"/>
            <a:r>
              <a:rPr lang="en-GB" dirty="0"/>
              <a:t>Cloud Computing Threats </a:t>
            </a:r>
            <a:r>
              <a:rPr lang="en-GB" sz="2000" dirty="0"/>
              <a:t>(Cont’d)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33234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85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530" b="3272"/>
          <a:stretch/>
        </p:blipFill>
        <p:spPr bwMode="auto">
          <a:xfrm>
            <a:off x="987879" y="705394"/>
            <a:ext cx="7857028" cy="43542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0F5E87C-7471-4EE8-AEED-4C938B3F65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592" y="108777"/>
            <a:ext cx="8772157" cy="511300"/>
          </a:xfrm>
        </p:spPr>
        <p:txBody>
          <a:bodyPr/>
          <a:lstStyle/>
          <a:p>
            <a:pPr algn="ctr"/>
            <a:r>
              <a:rPr lang="en-GB" dirty="0"/>
              <a:t>Cloud Computing Threats </a:t>
            </a:r>
            <a:r>
              <a:rPr lang="en-GB" sz="2000" dirty="0"/>
              <a:t>(Cont’d)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37190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957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6" t="21640" r="2376" b="3264"/>
          <a:stretch/>
        </p:blipFill>
        <p:spPr bwMode="auto">
          <a:xfrm>
            <a:off x="1053736" y="931818"/>
            <a:ext cx="7576581" cy="42846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9D7A28-8AE9-4B47-B009-55D7A79769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592" y="108777"/>
            <a:ext cx="8772157" cy="511300"/>
          </a:xfrm>
        </p:spPr>
        <p:txBody>
          <a:bodyPr/>
          <a:lstStyle/>
          <a:p>
            <a:pPr algn="ctr"/>
            <a:r>
              <a:rPr lang="en-GB" dirty="0"/>
              <a:t>Cloud Computing Threats </a:t>
            </a:r>
            <a:r>
              <a:rPr lang="en-GB" sz="2000" dirty="0"/>
              <a:t>(Cont’d)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60071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059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6" t="18555" r="2170" b="5404"/>
          <a:stretch/>
        </p:blipFill>
        <p:spPr bwMode="auto">
          <a:xfrm>
            <a:off x="940526" y="809899"/>
            <a:ext cx="7951846" cy="44762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CEC0B70-CFBF-4A8C-B2C0-EB4627C185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592" y="108777"/>
            <a:ext cx="8772157" cy="511300"/>
          </a:xfrm>
        </p:spPr>
        <p:txBody>
          <a:bodyPr/>
          <a:lstStyle/>
          <a:p>
            <a:pPr algn="ctr"/>
            <a:r>
              <a:rPr lang="en-GB" dirty="0"/>
              <a:t>Cloud Computing Threats </a:t>
            </a:r>
            <a:r>
              <a:rPr lang="en-GB" sz="2000" dirty="0"/>
              <a:t>(Cont’d)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93553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161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0" t="23489" r="2667" b="3617"/>
          <a:stretch/>
        </p:blipFill>
        <p:spPr bwMode="auto">
          <a:xfrm>
            <a:off x="984068" y="957943"/>
            <a:ext cx="7865148" cy="43020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72B43FE-C55D-4001-B6AE-DBC19E599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592" y="108777"/>
            <a:ext cx="8772157" cy="511300"/>
          </a:xfrm>
        </p:spPr>
        <p:txBody>
          <a:bodyPr/>
          <a:lstStyle/>
          <a:p>
            <a:pPr algn="ctr"/>
            <a:r>
              <a:rPr lang="en-GB" dirty="0"/>
              <a:t>Cloud Computing Threats </a:t>
            </a:r>
            <a:r>
              <a:rPr lang="en-GB" sz="2000" dirty="0"/>
              <a:t>(Cont’d)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30573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4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573"/>
          <a:stretch/>
        </p:blipFill>
        <p:spPr bwMode="auto">
          <a:xfrm>
            <a:off x="942702" y="896982"/>
            <a:ext cx="7443651" cy="43800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0AC7E20-9A30-4E95-B8F9-9F764B7C93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592" y="108777"/>
            <a:ext cx="8772157" cy="511300"/>
          </a:xfrm>
        </p:spPr>
        <p:txBody>
          <a:bodyPr/>
          <a:lstStyle/>
          <a:p>
            <a:pPr algn="ctr"/>
            <a:r>
              <a:rPr lang="en-GB" dirty="0"/>
              <a:t>Cloud Computing Threats </a:t>
            </a:r>
            <a:r>
              <a:rPr lang="en-GB" sz="2000" dirty="0"/>
              <a:t>(Cont’d)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37920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366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58" t="17839"/>
          <a:stretch/>
        </p:blipFill>
        <p:spPr bwMode="auto">
          <a:xfrm>
            <a:off x="1053736" y="827314"/>
            <a:ext cx="7273606" cy="445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8F802EB-764C-49C1-852C-40F6A6D638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592" y="108777"/>
            <a:ext cx="8772157" cy="511300"/>
          </a:xfrm>
        </p:spPr>
        <p:txBody>
          <a:bodyPr/>
          <a:lstStyle/>
          <a:p>
            <a:pPr algn="ctr"/>
            <a:r>
              <a:rPr lang="en-GB" dirty="0"/>
              <a:t>Cloud Computing Threats </a:t>
            </a:r>
            <a:r>
              <a:rPr lang="en-GB" sz="2000" dirty="0"/>
              <a:t>(Cont’d)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75125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469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04" t="18855" r="2951" b="3439"/>
          <a:stretch/>
        </p:blipFill>
        <p:spPr bwMode="auto">
          <a:xfrm>
            <a:off x="984068" y="809897"/>
            <a:ext cx="7694621" cy="45458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18E798B-6A20-48EB-9E30-C6B4198786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592" y="108777"/>
            <a:ext cx="8772157" cy="511300"/>
          </a:xfrm>
        </p:spPr>
        <p:txBody>
          <a:bodyPr/>
          <a:lstStyle/>
          <a:p>
            <a:pPr algn="ctr"/>
            <a:r>
              <a:rPr lang="en-GB" dirty="0"/>
              <a:t>Cloud Computing Threats </a:t>
            </a:r>
            <a:r>
              <a:rPr lang="en-GB" sz="2000" dirty="0"/>
              <a:t>(Cont’d)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23939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571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7" t="17124" r="1792"/>
          <a:stretch/>
        </p:blipFill>
        <p:spPr bwMode="auto">
          <a:xfrm>
            <a:off x="1018902" y="714101"/>
            <a:ext cx="7504665" cy="45981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F6B9675-BBA7-4D8F-975A-6D808793A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592" y="108777"/>
            <a:ext cx="8772157" cy="511300"/>
          </a:xfrm>
        </p:spPr>
        <p:txBody>
          <a:bodyPr/>
          <a:lstStyle/>
          <a:p>
            <a:pPr algn="ctr"/>
            <a:r>
              <a:rPr lang="en-GB" dirty="0"/>
              <a:t>Cloud Computing Attacks</a:t>
            </a:r>
          </a:p>
        </p:txBody>
      </p:sp>
    </p:spTree>
    <p:extLst>
      <p:ext uri="{BB962C8B-B14F-4D97-AF65-F5344CB8AC3E}">
        <p14:creationId xmlns:p14="http://schemas.microsoft.com/office/powerpoint/2010/main" val="378030596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185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986"/>
          <a:stretch/>
        </p:blipFill>
        <p:spPr bwMode="auto">
          <a:xfrm>
            <a:off x="1013187" y="731519"/>
            <a:ext cx="7606715" cy="43194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D11DE39-4EE1-4843-962F-96729C9A5F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592" y="108777"/>
            <a:ext cx="8772157" cy="422446"/>
          </a:xfrm>
        </p:spPr>
        <p:txBody>
          <a:bodyPr/>
          <a:lstStyle/>
          <a:p>
            <a:pPr algn="ctr"/>
            <a:r>
              <a:rPr lang="en-GB" sz="2400" dirty="0"/>
              <a:t>Side Channel Attacks or Cross-guest VM Breaches</a:t>
            </a:r>
          </a:p>
        </p:txBody>
      </p:sp>
    </p:spTree>
    <p:extLst>
      <p:ext uri="{BB962C8B-B14F-4D97-AF65-F5344CB8AC3E}">
        <p14:creationId xmlns:p14="http://schemas.microsoft.com/office/powerpoint/2010/main" val="28893206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88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4" t="21518" r="2321" b="4949"/>
          <a:stretch/>
        </p:blipFill>
        <p:spPr bwMode="auto">
          <a:xfrm>
            <a:off x="992777" y="818606"/>
            <a:ext cx="7617375" cy="42149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1E720DC-092C-49B9-A210-7AE334E8D7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592" y="108777"/>
            <a:ext cx="8772157" cy="511300"/>
          </a:xfrm>
        </p:spPr>
        <p:txBody>
          <a:bodyPr/>
          <a:lstStyle/>
          <a:p>
            <a:pPr algn="ctr"/>
            <a:r>
              <a:rPr lang="en-GB" sz="2800" dirty="0"/>
              <a:t>Side Channel Attack Countermeasures</a:t>
            </a:r>
          </a:p>
        </p:txBody>
      </p:sp>
    </p:spTree>
    <p:extLst>
      <p:ext uri="{BB962C8B-B14F-4D97-AF65-F5344CB8AC3E}">
        <p14:creationId xmlns:p14="http://schemas.microsoft.com/office/powerpoint/2010/main" val="2106702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9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3" t="20631" r="1946" b="4241"/>
          <a:stretch/>
        </p:blipFill>
        <p:spPr bwMode="auto">
          <a:xfrm>
            <a:off x="1071153" y="801188"/>
            <a:ext cx="7591924" cy="424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195C990-9570-4942-A84B-DF4422540E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592" y="108777"/>
            <a:ext cx="8772157" cy="511300"/>
          </a:xfrm>
        </p:spPr>
        <p:txBody>
          <a:bodyPr/>
          <a:lstStyle/>
          <a:p>
            <a:pPr algn="ctr"/>
            <a:r>
              <a:rPr lang="en-GB" dirty="0"/>
              <a:t>Cloud Security Control Layers</a:t>
            </a:r>
          </a:p>
        </p:txBody>
      </p:sp>
    </p:spTree>
    <p:extLst>
      <p:ext uri="{BB962C8B-B14F-4D97-AF65-F5344CB8AC3E}">
        <p14:creationId xmlns:p14="http://schemas.microsoft.com/office/powerpoint/2010/main" val="348057198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0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491" b="4867"/>
          <a:stretch/>
        </p:blipFill>
        <p:spPr bwMode="auto">
          <a:xfrm>
            <a:off x="1013187" y="1053736"/>
            <a:ext cx="7799099" cy="40320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34ED779-1860-4B57-A6EF-378E70FEB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811" y="108777"/>
            <a:ext cx="8368938" cy="701120"/>
          </a:xfrm>
        </p:spPr>
        <p:txBody>
          <a:bodyPr/>
          <a:lstStyle/>
          <a:p>
            <a:pPr algn="ctr"/>
            <a:r>
              <a:rPr lang="en-GB" sz="2400" dirty="0"/>
              <a:t>Cloud Security is the Responsibility of both Cloud Provider and Consumer</a:t>
            </a:r>
          </a:p>
        </p:txBody>
      </p:sp>
    </p:spTree>
    <p:extLst>
      <p:ext uri="{BB962C8B-B14F-4D97-AF65-F5344CB8AC3E}">
        <p14:creationId xmlns:p14="http://schemas.microsoft.com/office/powerpoint/2010/main" val="123214083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1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493"/>
          <a:stretch/>
        </p:blipFill>
        <p:spPr bwMode="auto">
          <a:xfrm>
            <a:off x="1013188" y="722810"/>
            <a:ext cx="7504738" cy="4432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083C6E9-3614-4F9C-970F-87BBC5AE28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592" y="108777"/>
            <a:ext cx="8772157" cy="511300"/>
          </a:xfrm>
        </p:spPr>
        <p:txBody>
          <a:bodyPr/>
          <a:lstStyle/>
          <a:p>
            <a:pPr algn="ctr"/>
            <a:r>
              <a:rPr lang="en-GB" sz="2800" dirty="0"/>
              <a:t>Cloud Computing Security Considerations</a:t>
            </a:r>
          </a:p>
        </p:txBody>
      </p:sp>
    </p:spTree>
    <p:extLst>
      <p:ext uri="{BB962C8B-B14F-4D97-AF65-F5344CB8AC3E}">
        <p14:creationId xmlns:p14="http://schemas.microsoft.com/office/powerpoint/2010/main" val="362973227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2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215" r="2386" b="2216"/>
          <a:stretch/>
        </p:blipFill>
        <p:spPr bwMode="auto">
          <a:xfrm>
            <a:off x="1087555" y="766354"/>
            <a:ext cx="7631085" cy="44152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6497D5A-3A9F-462E-BFC3-3FB7E1BB0F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1452" y="108777"/>
            <a:ext cx="7707086" cy="509532"/>
          </a:xfrm>
        </p:spPr>
        <p:txBody>
          <a:bodyPr/>
          <a:lstStyle/>
          <a:p>
            <a:pPr algn="ctr"/>
            <a:r>
              <a:rPr lang="en-GB" sz="2800" dirty="0"/>
              <a:t>Placement of Security Controls in the Cloud</a:t>
            </a:r>
          </a:p>
        </p:txBody>
      </p:sp>
    </p:spTree>
    <p:extLst>
      <p:ext uri="{BB962C8B-B14F-4D97-AF65-F5344CB8AC3E}">
        <p14:creationId xmlns:p14="http://schemas.microsoft.com/office/powerpoint/2010/main" val="289240307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1" t="18550" r="2067" b="2080"/>
          <a:stretch/>
        </p:blipFill>
        <p:spPr bwMode="auto">
          <a:xfrm>
            <a:off x="1123406" y="801188"/>
            <a:ext cx="7504103" cy="4406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9428520-87AD-4D9E-9F0F-5E9C73EB2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592" y="108777"/>
            <a:ext cx="8772157" cy="511300"/>
          </a:xfrm>
        </p:spPr>
        <p:txBody>
          <a:bodyPr/>
          <a:lstStyle/>
          <a:p>
            <a:pPr algn="ctr"/>
            <a:r>
              <a:rPr lang="en-GB" dirty="0"/>
              <a:t>Best Practices for Securing Cloud</a:t>
            </a:r>
          </a:p>
        </p:txBody>
      </p:sp>
    </p:spTree>
    <p:extLst>
      <p:ext uri="{BB962C8B-B14F-4D97-AF65-F5344CB8AC3E}">
        <p14:creationId xmlns:p14="http://schemas.microsoft.com/office/powerpoint/2010/main" val="280859018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4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02" t="20220" r="4286" b="3974"/>
          <a:stretch/>
        </p:blipFill>
        <p:spPr bwMode="auto">
          <a:xfrm>
            <a:off x="1201782" y="792480"/>
            <a:ext cx="7245531" cy="43149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5975116-38C8-4FFB-BB7B-5DB5A70FBC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731" y="108777"/>
            <a:ext cx="8247018" cy="511300"/>
          </a:xfrm>
        </p:spPr>
        <p:txBody>
          <a:bodyPr/>
          <a:lstStyle/>
          <a:p>
            <a:pPr algn="ctr"/>
            <a:r>
              <a:rPr lang="en-GB" sz="2800" dirty="0"/>
              <a:t>Best Practices for Securing Cloud (Cont’d)</a:t>
            </a:r>
          </a:p>
        </p:txBody>
      </p:sp>
    </p:spTree>
    <p:extLst>
      <p:ext uri="{BB962C8B-B14F-4D97-AF65-F5344CB8AC3E}">
        <p14:creationId xmlns:p14="http://schemas.microsoft.com/office/powerpoint/2010/main" val="104504979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517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259" r="1144" b="2813"/>
          <a:stretch/>
        </p:blipFill>
        <p:spPr bwMode="auto">
          <a:xfrm>
            <a:off x="1215185" y="888274"/>
            <a:ext cx="7533843" cy="43194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D744E31-4E59-4AB6-8524-33F320A63993}"/>
              </a:ext>
            </a:extLst>
          </p:cNvPr>
          <p:cNvSpPr txBox="1">
            <a:spLocks/>
          </p:cNvSpPr>
          <p:nvPr/>
        </p:nvSpPr>
        <p:spPr bwMode="auto">
          <a:xfrm>
            <a:off x="844731" y="108777"/>
            <a:ext cx="8247018" cy="51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>
            <a:lvl1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+mj-lt"/>
                <a:ea typeface="ＭＳ Ｐゴシック" charset="0"/>
                <a:cs typeface="ＭＳ Ｐゴシック" charset="0"/>
              </a:defRPr>
            </a:lvl1pPr>
            <a:lvl2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4572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6pPr>
            <a:lvl7pPr marL="9144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7pPr>
            <a:lvl8pPr marL="13716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8pPr>
            <a:lvl9pPr marL="18288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9pPr>
          </a:lstStyle>
          <a:p>
            <a:pPr algn="ctr"/>
            <a:r>
              <a:rPr lang="en-GB" sz="2800" kern="0"/>
              <a:t>Best Practices for Securing Cloud (Cont’d)</a:t>
            </a:r>
            <a:endParaRPr lang="en-GB" sz="2800" kern="0" dirty="0"/>
          </a:p>
        </p:txBody>
      </p:sp>
    </p:spTree>
    <p:extLst>
      <p:ext uri="{BB962C8B-B14F-4D97-AF65-F5344CB8AC3E}">
        <p14:creationId xmlns:p14="http://schemas.microsoft.com/office/powerpoint/2010/main" val="327530618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619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6" t="22296" r="2503" b="6553"/>
          <a:stretch/>
        </p:blipFill>
        <p:spPr bwMode="auto">
          <a:xfrm>
            <a:off x="1132113" y="836023"/>
            <a:ext cx="7668307" cy="4084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1135BDC-BDFD-4AC9-9AAB-5619AF0A13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731" y="108777"/>
            <a:ext cx="8247018" cy="511300"/>
          </a:xfrm>
        </p:spPr>
        <p:txBody>
          <a:bodyPr/>
          <a:lstStyle/>
          <a:p>
            <a:pPr algn="ctr"/>
            <a:r>
              <a:rPr lang="en-GB" sz="2800" dirty="0"/>
              <a:t>NIST Recommendations for Cloud Security</a:t>
            </a:r>
          </a:p>
        </p:txBody>
      </p:sp>
    </p:spTree>
    <p:extLst>
      <p:ext uri="{BB962C8B-B14F-4D97-AF65-F5344CB8AC3E}">
        <p14:creationId xmlns:p14="http://schemas.microsoft.com/office/powerpoint/2010/main" val="409945206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24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9" t="18915" r="2237" b="3174"/>
          <a:stretch/>
        </p:blipFill>
        <p:spPr bwMode="auto">
          <a:xfrm>
            <a:off x="1132113" y="783771"/>
            <a:ext cx="7381589" cy="4328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C04D88F-47CE-4EDE-9DB6-B04664ED84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731" y="108777"/>
            <a:ext cx="8247018" cy="511300"/>
          </a:xfrm>
        </p:spPr>
        <p:txBody>
          <a:bodyPr/>
          <a:lstStyle/>
          <a:p>
            <a:pPr algn="ctr"/>
            <a:r>
              <a:rPr lang="en-GB" sz="2800" dirty="0"/>
              <a:t>Core </a:t>
            </a:r>
            <a:r>
              <a:rPr lang="en-GB" sz="2800" dirty="0" err="1"/>
              <a:t>CloudInspect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06558916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926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91" t="28479" r="6758" b="8251"/>
          <a:stretch/>
        </p:blipFill>
        <p:spPr bwMode="auto">
          <a:xfrm>
            <a:off x="1062444" y="949234"/>
            <a:ext cx="7520183" cy="38578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3A8F4F2-8A94-487C-BE2B-E204C3E4DE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731" y="108777"/>
            <a:ext cx="8247018" cy="511300"/>
          </a:xfrm>
        </p:spPr>
        <p:txBody>
          <a:bodyPr/>
          <a:lstStyle/>
          <a:p>
            <a:pPr algn="ctr"/>
            <a:r>
              <a:rPr lang="en-GB" sz="2800" dirty="0" err="1"/>
              <a:t>CloudPassage</a:t>
            </a:r>
            <a:r>
              <a:rPr lang="en-GB" sz="2800" dirty="0"/>
              <a:t> Halo</a:t>
            </a:r>
          </a:p>
        </p:txBody>
      </p:sp>
    </p:spTree>
    <p:extLst>
      <p:ext uri="{BB962C8B-B14F-4D97-AF65-F5344CB8AC3E}">
        <p14:creationId xmlns:p14="http://schemas.microsoft.com/office/powerpoint/2010/main" val="165943119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029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49" t="19448" r="4668" b="3078"/>
          <a:stretch/>
        </p:blipFill>
        <p:spPr bwMode="auto">
          <a:xfrm>
            <a:off x="1097280" y="748936"/>
            <a:ext cx="7254240" cy="44303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A63E23E-5775-4E52-9317-BDE2225F85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731" y="108777"/>
            <a:ext cx="8247018" cy="511300"/>
          </a:xfrm>
        </p:spPr>
        <p:txBody>
          <a:bodyPr/>
          <a:lstStyle/>
          <a:p>
            <a:pPr algn="ctr"/>
            <a:r>
              <a:rPr lang="en-GB" sz="2800" dirty="0"/>
              <a:t>Cloud Security Tools</a:t>
            </a:r>
          </a:p>
        </p:txBody>
      </p:sp>
    </p:spTree>
    <p:extLst>
      <p:ext uri="{BB962C8B-B14F-4D97-AF65-F5344CB8AC3E}">
        <p14:creationId xmlns:p14="http://schemas.microsoft.com/office/powerpoint/2010/main" val="421033674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643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621"/>
          <a:stretch/>
        </p:blipFill>
        <p:spPr bwMode="auto">
          <a:xfrm>
            <a:off x="1195126" y="768122"/>
            <a:ext cx="7546227" cy="4404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34CCBB0-1FCF-402C-AD6F-7CB7D2DCC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731" y="108777"/>
            <a:ext cx="8247018" cy="511300"/>
          </a:xfrm>
        </p:spPr>
        <p:txBody>
          <a:bodyPr/>
          <a:lstStyle/>
          <a:p>
            <a:pPr algn="ctr"/>
            <a:r>
              <a:rPr lang="en-GB" sz="2800" dirty="0"/>
              <a:t>Cloud Penetration Testing</a:t>
            </a:r>
          </a:p>
        </p:txBody>
      </p:sp>
    </p:spTree>
    <p:extLst>
      <p:ext uri="{BB962C8B-B14F-4D97-AF65-F5344CB8AC3E}">
        <p14:creationId xmlns:p14="http://schemas.microsoft.com/office/powerpoint/2010/main" val="246077894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745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31" t="17660" r="3902"/>
          <a:stretch/>
        </p:blipFill>
        <p:spPr bwMode="auto">
          <a:xfrm>
            <a:off x="1123405" y="888274"/>
            <a:ext cx="7027817" cy="44857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E971FF9E-C779-41A1-BE25-24105F90CB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5921" y="176677"/>
            <a:ext cx="8772157" cy="502591"/>
          </a:xfrm>
        </p:spPr>
        <p:txBody>
          <a:bodyPr/>
          <a:lstStyle/>
          <a:p>
            <a:pPr algn="ctr"/>
            <a:r>
              <a:rPr lang="en-GB" sz="2800" dirty="0"/>
              <a:t>Cloud Penetration Testing</a:t>
            </a:r>
          </a:p>
        </p:txBody>
      </p:sp>
    </p:spTree>
    <p:extLst>
      <p:ext uri="{BB962C8B-B14F-4D97-AF65-F5344CB8AC3E}">
        <p14:creationId xmlns:p14="http://schemas.microsoft.com/office/powerpoint/2010/main" val="296501879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71843" y="2339570"/>
            <a:ext cx="8772157" cy="838200"/>
          </a:xfrm>
        </p:spPr>
        <p:txBody>
          <a:bodyPr/>
          <a:lstStyle/>
          <a:p>
            <a:pPr algn="ctr"/>
            <a:r>
              <a:rPr lang="en-GB" dirty="0"/>
              <a:t>Questions?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814856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8D7582A-E0D0-4618-A19B-1BF292A30B53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87205" y="454019"/>
            <a:ext cx="8325002" cy="4903071"/>
          </a:xfrm>
        </p:spPr>
        <p:txBody>
          <a:bodyPr/>
          <a:lstStyle/>
          <a:p>
            <a:r>
              <a:rPr lang="en-GB" dirty="0"/>
              <a:t>Fundamentals of Information Security Systems, David Kim, Michael G Solomon, 2</a:t>
            </a:r>
            <a:r>
              <a:rPr lang="en-GB" baseline="30000" dirty="0"/>
              <a:t>nd</a:t>
            </a:r>
            <a:r>
              <a:rPr lang="en-GB" dirty="0"/>
              <a:t> ed.</a:t>
            </a:r>
          </a:p>
          <a:p>
            <a:r>
              <a:rPr lang="en-GB" dirty="0"/>
              <a:t>CCNA security v2</a:t>
            </a:r>
          </a:p>
          <a:p>
            <a:r>
              <a:rPr lang="en-US" dirty="0"/>
              <a:t>CCNA Cybersecurity Operations v1.0</a:t>
            </a:r>
            <a:endParaRPr lang="en-GB" dirty="0"/>
          </a:p>
          <a:p>
            <a:r>
              <a:rPr lang="en-GB" dirty="0"/>
              <a:t>Certified Ethical Hacker (CEH) v9, EC-Council certified</a:t>
            </a:r>
          </a:p>
          <a:p>
            <a:r>
              <a:rPr lang="en-GB" dirty="0"/>
              <a:t>Technology, Entertainment and Design (TEDx) Talks, </a:t>
            </a:r>
            <a:r>
              <a:rPr lang="en-GB" dirty="0">
                <a:hlinkClick r:id="rId2"/>
              </a:rPr>
              <a:t>www.ted.com</a:t>
            </a:r>
            <a:endParaRPr lang="en-GB" dirty="0"/>
          </a:p>
          <a:p>
            <a:r>
              <a:rPr lang="en-US" sz="2000" dirty="0"/>
              <a:t>Copyright 2017 </a:t>
            </a:r>
            <a:r>
              <a:rPr lang="en-US" sz="2000" dirty="0" err="1"/>
              <a:t>CloudNexus</a:t>
            </a:r>
            <a:r>
              <a:rPr lang="en-US" sz="2000" dirty="0"/>
              <a:t> and First Resource Insurance Group</a:t>
            </a:r>
          </a:p>
          <a:p>
            <a:r>
              <a:rPr lang="en-US" sz="1600" dirty="0"/>
              <a:t>Source</a:t>
            </a:r>
            <a:r>
              <a:rPr lang="en-US" sz="1600" dirty="0">
                <a:solidFill>
                  <a:schemeClr val="accent4">
                    <a:lumMod val="50000"/>
                  </a:schemeClr>
                </a:solidFill>
              </a:rPr>
              <a:t>: </a:t>
            </a:r>
            <a:r>
              <a:rPr lang="en-US" sz="1600" dirty="0" err="1"/>
              <a:t>Hackmageddon</a:t>
            </a:r>
            <a:r>
              <a:rPr lang="en-US" sz="1600" dirty="0">
                <a:solidFill>
                  <a:schemeClr val="accent4">
                    <a:lumMod val="50000"/>
                  </a:schemeClr>
                </a:solidFill>
              </a:rPr>
              <a:t>, </a:t>
            </a:r>
            <a:r>
              <a:rPr lang="en-US" sz="1600" dirty="0">
                <a:solidFill>
                  <a:schemeClr val="accent4">
                    <a:lumMod val="50000"/>
                  </a:schemeClr>
                </a:solidFill>
                <a:hlinkClick r:id="rId3"/>
              </a:rPr>
              <a:t>http://www.hackmageddon.com/category/security/cyber-attack-statistics</a:t>
            </a:r>
            <a:endParaRPr lang="en-US" sz="16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US" sz="1600" dirty="0"/>
              <a:t>Source: </a:t>
            </a:r>
            <a:r>
              <a:rPr lang="en-US" sz="1600" dirty="0">
                <a:hlinkClick r:id="rId4"/>
              </a:rPr>
              <a:t>http://www.idtheftcenter.org/2016databreaches.html</a:t>
            </a:r>
            <a:r>
              <a:rPr lang="en-US" sz="1600" dirty="0"/>
              <a:t> </a:t>
            </a:r>
          </a:p>
          <a:p>
            <a:endParaRPr lang="en-GB" sz="16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B263428-4E6A-4EFB-8177-687246B498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843" y="0"/>
            <a:ext cx="8772157" cy="454020"/>
          </a:xfrm>
        </p:spPr>
        <p:txBody>
          <a:bodyPr/>
          <a:lstStyle/>
          <a:p>
            <a:pPr algn="ctr"/>
            <a:r>
              <a:rPr lang="en-GB" dirty="0"/>
              <a:t>Sources References</a:t>
            </a:r>
          </a:p>
        </p:txBody>
      </p:sp>
    </p:spTree>
    <p:extLst>
      <p:ext uri="{BB962C8B-B14F-4D97-AF65-F5344CB8AC3E}">
        <p14:creationId xmlns:p14="http://schemas.microsoft.com/office/powerpoint/2010/main" val="4130703908"/>
      </p:ext>
    </p:extLst>
  </p:cSld>
  <p:clrMapOvr>
    <a:masterClrMapping/>
  </p:clrMapOvr>
</p:sld>
</file>

<file path=ppt/theme/theme1.xml><?xml version="1.0" encoding="utf-8"?>
<a:theme xmlns:a="http://schemas.openxmlformats.org/drawingml/2006/main" name="PPT-TMPLT-WHT_C">
  <a:themeElements>
    <a:clrScheme name="PPT-TMPLT-WHT_C 1">
      <a:dk1>
        <a:srgbClr val="000000"/>
      </a:dk1>
      <a:lt1>
        <a:srgbClr val="FFFFFF"/>
      </a:lt1>
      <a:dk2>
        <a:srgbClr val="0183B7"/>
      </a:dk2>
      <a:lt2>
        <a:srgbClr val="000000"/>
      </a:lt2>
      <a:accent1>
        <a:srgbClr val="0183B7"/>
      </a:accent1>
      <a:accent2>
        <a:srgbClr val="B21A1A"/>
      </a:accent2>
      <a:accent3>
        <a:srgbClr val="FFFFFF"/>
      </a:accent3>
      <a:accent4>
        <a:srgbClr val="000000"/>
      </a:accent4>
      <a:accent5>
        <a:srgbClr val="AAC1D8"/>
      </a:accent5>
      <a:accent6>
        <a:srgbClr val="A11616"/>
      </a:accent6>
      <a:hlink>
        <a:srgbClr val="83A2CF"/>
      </a:hlink>
      <a:folHlink>
        <a:srgbClr val="EFB525"/>
      </a:folHlink>
    </a:clrScheme>
    <a:fontScheme name="PPT-TMPLT-WHT_C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ctr" defTabSz="814388" rtl="0" eaLnBrk="0" fontAlgn="base" latinLnBrk="0" hangingPunct="0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ctr" defTabSz="814388" rtl="0" eaLnBrk="0" fontAlgn="base" latinLnBrk="0" hangingPunct="0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PPT-TMPLT-WHT_C 1">
        <a:dk1>
          <a:srgbClr val="000000"/>
        </a:dk1>
        <a:lt1>
          <a:srgbClr val="FFFFFF"/>
        </a:lt1>
        <a:dk2>
          <a:srgbClr val="0183B7"/>
        </a:dk2>
        <a:lt2>
          <a:srgbClr val="000000"/>
        </a:lt2>
        <a:accent1>
          <a:srgbClr val="0183B7"/>
        </a:accent1>
        <a:accent2>
          <a:srgbClr val="B21A1A"/>
        </a:accent2>
        <a:accent3>
          <a:srgbClr val="FFFFFF"/>
        </a:accent3>
        <a:accent4>
          <a:srgbClr val="000000"/>
        </a:accent4>
        <a:accent5>
          <a:srgbClr val="AAC1D8"/>
        </a:accent5>
        <a:accent6>
          <a:srgbClr val="A11616"/>
        </a:accent6>
        <a:hlink>
          <a:srgbClr val="83A2CF"/>
        </a:hlink>
        <a:folHlink>
          <a:srgbClr val="EFB525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NetAcad-4F_PPT-WHT_060408">
  <a:themeElements>
    <a:clrScheme name="Oct_2006_Cisco White Template 1">
      <a:dk1>
        <a:srgbClr val="000000"/>
      </a:dk1>
      <a:lt1>
        <a:srgbClr val="FFFFFF"/>
      </a:lt1>
      <a:dk2>
        <a:srgbClr val="0183B7"/>
      </a:dk2>
      <a:lt2>
        <a:srgbClr val="000000"/>
      </a:lt2>
      <a:accent1>
        <a:srgbClr val="0183B7"/>
      </a:accent1>
      <a:accent2>
        <a:srgbClr val="B21A1A"/>
      </a:accent2>
      <a:accent3>
        <a:srgbClr val="FFFFFF"/>
      </a:accent3>
      <a:accent4>
        <a:srgbClr val="000000"/>
      </a:accent4>
      <a:accent5>
        <a:srgbClr val="AAC1D8"/>
      </a:accent5>
      <a:accent6>
        <a:srgbClr val="A11616"/>
      </a:accent6>
      <a:hlink>
        <a:srgbClr val="83A2CF"/>
      </a:hlink>
      <a:folHlink>
        <a:srgbClr val="EFB525"/>
      </a:folHlink>
    </a:clrScheme>
    <a:fontScheme name="Oct_2006_Cisco White Templat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ctr" defTabSz="814388" rtl="0" eaLnBrk="0" fontAlgn="base" latinLnBrk="0" hangingPunct="0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ctr" defTabSz="814388" rtl="0" eaLnBrk="0" fontAlgn="base" latinLnBrk="0" hangingPunct="0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Oct_2006_Cisco White Template 1">
        <a:dk1>
          <a:srgbClr val="000000"/>
        </a:dk1>
        <a:lt1>
          <a:srgbClr val="FFFFFF"/>
        </a:lt1>
        <a:dk2>
          <a:srgbClr val="0183B7"/>
        </a:dk2>
        <a:lt2>
          <a:srgbClr val="000000"/>
        </a:lt2>
        <a:accent1>
          <a:srgbClr val="0183B7"/>
        </a:accent1>
        <a:accent2>
          <a:srgbClr val="B21A1A"/>
        </a:accent2>
        <a:accent3>
          <a:srgbClr val="FFFFFF"/>
        </a:accent3>
        <a:accent4>
          <a:srgbClr val="000000"/>
        </a:accent4>
        <a:accent5>
          <a:srgbClr val="AAC1D8"/>
        </a:accent5>
        <a:accent6>
          <a:srgbClr val="A11616"/>
        </a:accent6>
        <a:hlink>
          <a:srgbClr val="83A2CF"/>
        </a:hlink>
        <a:folHlink>
          <a:srgbClr val="EFB525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33433</TotalTime>
  <Pages>28</Pages>
  <Words>303</Words>
  <Application>Microsoft Office PowerPoint</Application>
  <PresentationFormat>On-screen Show (4:3)</PresentationFormat>
  <Paragraphs>55</Paragraphs>
  <Slides>37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37</vt:i4>
      </vt:variant>
    </vt:vector>
  </HeadingPairs>
  <TitlesOfParts>
    <vt:vector size="42" baseType="lpstr">
      <vt:lpstr>MS PGothic</vt:lpstr>
      <vt:lpstr>Arial</vt:lpstr>
      <vt:lpstr>Wingdings</vt:lpstr>
      <vt:lpstr>PPT-TMPLT-WHT_C</vt:lpstr>
      <vt:lpstr>NetAcad-4F_PPT-WHT_060408</vt:lpstr>
      <vt:lpstr>Instructor Materials lecture 2: The Cybersecurity Sorcery Cube</vt:lpstr>
      <vt:lpstr>Statistics: Cloud Predictions</vt:lpstr>
      <vt:lpstr>Statistics: Cloud Predictions (Cont’d)</vt:lpstr>
      <vt:lpstr>Introduction to Cloud Computing</vt:lpstr>
      <vt:lpstr>Types of Cloud Computing Services</vt:lpstr>
      <vt:lpstr>Cloud Deployment Models</vt:lpstr>
      <vt:lpstr>Cloud Computing Benefits</vt:lpstr>
      <vt:lpstr>Understanding Virtualization</vt:lpstr>
      <vt:lpstr>Benefits of Virtualization in Cloud</vt:lpstr>
      <vt:lpstr>Cloud Computing Threats</vt:lpstr>
      <vt:lpstr>Cloud Computing Threats (Cont’d)</vt:lpstr>
      <vt:lpstr>Cloud Computing Threats (Cont’d)</vt:lpstr>
      <vt:lpstr>Cloud Computing Threats (Cont’d)</vt:lpstr>
      <vt:lpstr>Cloud Computing Threats (Cont’d)</vt:lpstr>
      <vt:lpstr>Cloud Computing Threats (Cont’d)</vt:lpstr>
      <vt:lpstr>Cloud Computing Threats (Cont’d)</vt:lpstr>
      <vt:lpstr>Cloud Computing Threats (Cont’d)</vt:lpstr>
      <vt:lpstr>Cloud Computing Threats (Cont’d)</vt:lpstr>
      <vt:lpstr>Cloud Computing Threats (Cont’d)</vt:lpstr>
      <vt:lpstr>Cloud Computing Attacks</vt:lpstr>
      <vt:lpstr>Side Channel Attacks or Cross-guest VM Breaches</vt:lpstr>
      <vt:lpstr>Side Channel Attack Countermeasures</vt:lpstr>
      <vt:lpstr>Cloud Security Control Layers</vt:lpstr>
      <vt:lpstr>Cloud Security is the Responsibility of both Cloud Provider and Consumer</vt:lpstr>
      <vt:lpstr>Cloud Computing Security Considerations</vt:lpstr>
      <vt:lpstr>Placement of Security Controls in the Cloud</vt:lpstr>
      <vt:lpstr>Best Practices for Securing Cloud</vt:lpstr>
      <vt:lpstr>Best Practices for Securing Cloud (Cont’d)</vt:lpstr>
      <vt:lpstr>PowerPoint Presentation</vt:lpstr>
      <vt:lpstr>NIST Recommendations for Cloud Security</vt:lpstr>
      <vt:lpstr>Core CloudInspect</vt:lpstr>
      <vt:lpstr>CloudPassage Halo</vt:lpstr>
      <vt:lpstr>Cloud Security Tools</vt:lpstr>
      <vt:lpstr>Cloud Penetration Testing</vt:lpstr>
      <vt:lpstr>PowerPoint Presentation</vt:lpstr>
      <vt:lpstr>Questions?</vt:lpstr>
      <vt:lpstr>Sources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ITE PC v4.0 Chapter 1</dc:title>
  <dc:creator>Karen Alderson</dc:creator>
  <cp:lastModifiedBy>Carlene Campbell</cp:lastModifiedBy>
  <cp:revision>1031</cp:revision>
  <cp:lastPrinted>1999-01-27T00:54:54Z</cp:lastPrinted>
  <dcterms:created xsi:type="dcterms:W3CDTF">2006-10-23T15:07:30Z</dcterms:created>
  <dcterms:modified xsi:type="dcterms:W3CDTF">2018-03-10T15:37:42Z</dcterms:modified>
</cp:coreProperties>
</file>