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sldIdLst>
    <p:sldId id="276" r:id="rId2"/>
    <p:sldId id="277" r:id="rId3"/>
    <p:sldId id="274" r:id="rId4"/>
    <p:sldId id="275"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9CE0A-299D-B37F-DAAB-666D33C6110E}" v="15" dt="2022-10-10T16:48:13.042"/>
    <p1510:client id="{12AB89BC-3C0D-27AC-ADAE-69DF06432111}" v="30" dt="2022-10-19T17:17:30.634"/>
    <p1510:client id="{30457C06-1CC4-EEC6-C3B5-14D1700D7ED8}" v="5" dt="2022-10-17T12:27:23.769"/>
    <p1510:client id="{3153E84E-EC89-6B28-B23B-C1C4661FC477}" v="24" dt="2022-10-18T18:46:20.036"/>
    <p1510:client id="{339C9DCB-60D8-BA71-2812-6D451DB83E7F}" v="29" dt="2022-10-10T19:06:32.802"/>
    <p1510:client id="{3F4817BB-1BEF-E177-C210-DD59241DBE4E}" v="3" dt="2022-10-14T15:35:48.971"/>
    <p1510:client id="{46497332-4274-0345-073F-F5CE9019E110}" v="36" dt="2022-10-16T17:48:15.844"/>
    <p1510:client id="{474FEB4C-89D9-CAF6-03A0-7BA7CC0A7522}" v="275" dt="2022-10-14T12:28:48.883"/>
    <p1510:client id="{4D0CD9E4-C759-F707-B04A-1DF2D8643C98}" v="24" dt="2022-10-16T14:10:36.173"/>
    <p1510:client id="{546C20E4-C709-4EA4-A6B5-AC4FCC7A7F6F}" v="17" dt="2022-10-10T10:56:06.298"/>
    <p1510:client id="{55A93380-66A5-62A9-0067-3F845549FC43}" v="119" dt="2022-10-19T16:48:05.527"/>
    <p1510:client id="{5E75A190-D624-5FCB-BF39-D0E5F37D19EE}" v="19" dt="2022-10-10T13:07:14.998"/>
    <p1510:client id="{71A31A1B-62D3-CB25-E179-A28CDF5C3262}" v="48" dt="2022-10-10T16:42:10.009"/>
    <p1510:client id="{750D82FF-8C64-517D-C74B-EBDBD967831E}" v="98" dt="2022-10-11T15:32:46.732"/>
    <p1510:client id="{7BDD7989-4471-A84E-E0C1-F60836FF57BA}" v="62" dt="2022-10-11T14:25:17.501"/>
    <p1510:client id="{98C7321C-E423-9AC3-9A94-1C8523330E61}" v="48" dt="2022-10-17T10:50:48.613"/>
    <p1510:client id="{B218B741-A655-0F89-5FF9-80452C4FE18F}" v="584" dt="2022-10-16T19:18:58.625"/>
    <p1510:client id="{CF3055F1-1266-D5FE-EB46-D8F318142B7F}" v="1" dt="2022-10-11T15:35:27.833"/>
    <p1510:client id="{DAFACBEC-B58F-9535-D03C-DC7C24360FFC}" v="20" dt="2022-10-11T14:34:10.608"/>
    <p1510:client id="{DF185D19-F557-7F27-5E33-259BC4EDB081}" v="22" dt="2022-10-16T14:20:40.747"/>
    <p1510:client id="{F66AFF48-E2AB-9567-68C6-CC05E71A214D}" v="56" dt="2022-10-11T14:56:06.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3AF69A-764D-4DCB-A835-72DE89C9C916}"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F4C7A945-885A-4605-A2D3-D8BECD6FF2E6}">
      <dgm:prSet/>
      <dgm:spPr/>
      <dgm:t>
        <a:bodyPr/>
        <a:lstStyle/>
        <a:p>
          <a:r>
            <a:rPr lang="en-GB"/>
            <a:t>The lungs are spongy, air-filled conical organs that occupy most of the thoracic cavity (thorax).(</a:t>
          </a:r>
          <a:r>
            <a:rPr lang="en-GB" err="1"/>
            <a:t>Tomashefski</a:t>
          </a:r>
          <a:r>
            <a:rPr lang="en-GB"/>
            <a:t> and Farver, 2009)</a:t>
          </a:r>
          <a:endParaRPr lang="en-US"/>
        </a:p>
      </dgm:t>
    </dgm:pt>
    <dgm:pt modelId="{645C1665-1A5A-4E0E-BDF9-455FD7F77FF8}" type="parTrans" cxnId="{A737F87E-C2D4-4816-9D5C-543B08BCFA8E}">
      <dgm:prSet/>
      <dgm:spPr/>
      <dgm:t>
        <a:bodyPr/>
        <a:lstStyle/>
        <a:p>
          <a:endParaRPr lang="en-US"/>
        </a:p>
      </dgm:t>
    </dgm:pt>
    <dgm:pt modelId="{07CB7D91-64D2-4C62-B210-2B81D0EFC2F1}" type="sibTrans" cxnId="{A737F87E-C2D4-4816-9D5C-543B08BCFA8E}">
      <dgm:prSet/>
      <dgm:spPr/>
      <dgm:t>
        <a:bodyPr/>
        <a:lstStyle/>
        <a:p>
          <a:endParaRPr lang="en-US"/>
        </a:p>
      </dgm:t>
    </dgm:pt>
    <dgm:pt modelId="{B5C4E8A3-C77F-4712-B232-DB397F67F9D7}">
      <dgm:prSet/>
      <dgm:spPr/>
      <dgm:t>
        <a:bodyPr/>
        <a:lstStyle/>
        <a:p>
          <a:r>
            <a:rPr lang="en-GB"/>
            <a:t>The diaphragm is a wide, flat and thin dome-shaped muscle that separates the chest from the abdomen, whose main function is breathing.(Gorman, 2022)</a:t>
          </a:r>
        </a:p>
      </dgm:t>
    </dgm:pt>
    <dgm:pt modelId="{B1E1EE50-B60B-4747-8D2D-6C187F9D3558}" type="parTrans" cxnId="{834BC336-ED40-44B4-9AF4-85807EA1BF3E}">
      <dgm:prSet/>
      <dgm:spPr/>
      <dgm:t>
        <a:bodyPr/>
        <a:lstStyle/>
        <a:p>
          <a:endParaRPr lang="en-US"/>
        </a:p>
      </dgm:t>
    </dgm:pt>
    <dgm:pt modelId="{CCAAD991-2652-4BD8-BCD0-982BBFE629B8}" type="sibTrans" cxnId="{834BC336-ED40-44B4-9AF4-85807EA1BF3E}">
      <dgm:prSet/>
      <dgm:spPr/>
      <dgm:t>
        <a:bodyPr/>
        <a:lstStyle/>
        <a:p>
          <a:endParaRPr lang="en-US"/>
        </a:p>
      </dgm:t>
    </dgm:pt>
    <dgm:pt modelId="{BC1AED42-8AC2-4865-B6D2-4B9250F61886}" type="pres">
      <dgm:prSet presAssocID="{5D3AF69A-764D-4DCB-A835-72DE89C9C916}" presName="hierChild1" presStyleCnt="0">
        <dgm:presLayoutVars>
          <dgm:chPref val="1"/>
          <dgm:dir/>
          <dgm:animOne val="branch"/>
          <dgm:animLvl val="lvl"/>
          <dgm:resizeHandles/>
        </dgm:presLayoutVars>
      </dgm:prSet>
      <dgm:spPr/>
    </dgm:pt>
    <dgm:pt modelId="{E648CD35-571B-4490-B8FC-C75B94216D7E}" type="pres">
      <dgm:prSet presAssocID="{F4C7A945-885A-4605-A2D3-D8BECD6FF2E6}" presName="hierRoot1" presStyleCnt="0"/>
      <dgm:spPr/>
    </dgm:pt>
    <dgm:pt modelId="{78ED9B73-4774-49EE-A64E-7F94735891F2}" type="pres">
      <dgm:prSet presAssocID="{F4C7A945-885A-4605-A2D3-D8BECD6FF2E6}" presName="composite" presStyleCnt="0"/>
      <dgm:spPr/>
    </dgm:pt>
    <dgm:pt modelId="{2B03924D-AD01-4FB0-A1D2-9EBFAF2F6D74}" type="pres">
      <dgm:prSet presAssocID="{F4C7A945-885A-4605-A2D3-D8BECD6FF2E6}" presName="background" presStyleLbl="node0" presStyleIdx="0" presStyleCnt="2"/>
      <dgm:spPr/>
    </dgm:pt>
    <dgm:pt modelId="{ABF06FEB-3361-40C0-AF6A-7C21C6AC570A}" type="pres">
      <dgm:prSet presAssocID="{F4C7A945-885A-4605-A2D3-D8BECD6FF2E6}" presName="text" presStyleLbl="fgAcc0" presStyleIdx="0" presStyleCnt="2">
        <dgm:presLayoutVars>
          <dgm:chPref val="3"/>
        </dgm:presLayoutVars>
      </dgm:prSet>
      <dgm:spPr/>
    </dgm:pt>
    <dgm:pt modelId="{BC89A33B-9665-4CF1-A163-2E5A3FDB1919}" type="pres">
      <dgm:prSet presAssocID="{F4C7A945-885A-4605-A2D3-D8BECD6FF2E6}" presName="hierChild2" presStyleCnt="0"/>
      <dgm:spPr/>
    </dgm:pt>
    <dgm:pt modelId="{FC279964-15C8-444D-A185-2A2996540481}" type="pres">
      <dgm:prSet presAssocID="{B5C4E8A3-C77F-4712-B232-DB397F67F9D7}" presName="hierRoot1" presStyleCnt="0"/>
      <dgm:spPr/>
    </dgm:pt>
    <dgm:pt modelId="{6ECB2A3D-54E8-4CA0-A55C-0CE403853EFF}" type="pres">
      <dgm:prSet presAssocID="{B5C4E8A3-C77F-4712-B232-DB397F67F9D7}" presName="composite" presStyleCnt="0"/>
      <dgm:spPr/>
    </dgm:pt>
    <dgm:pt modelId="{53A1148A-8E83-4002-8002-7EE33C92590E}" type="pres">
      <dgm:prSet presAssocID="{B5C4E8A3-C77F-4712-B232-DB397F67F9D7}" presName="background" presStyleLbl="node0" presStyleIdx="1" presStyleCnt="2"/>
      <dgm:spPr/>
    </dgm:pt>
    <dgm:pt modelId="{56E3AFDB-6519-49E2-BB3F-BD4A618FF0B2}" type="pres">
      <dgm:prSet presAssocID="{B5C4E8A3-C77F-4712-B232-DB397F67F9D7}" presName="text" presStyleLbl="fgAcc0" presStyleIdx="1" presStyleCnt="2">
        <dgm:presLayoutVars>
          <dgm:chPref val="3"/>
        </dgm:presLayoutVars>
      </dgm:prSet>
      <dgm:spPr/>
    </dgm:pt>
    <dgm:pt modelId="{53444633-9018-4F12-BC1C-3540AB3204A6}" type="pres">
      <dgm:prSet presAssocID="{B5C4E8A3-C77F-4712-B232-DB397F67F9D7}" presName="hierChild2" presStyleCnt="0"/>
      <dgm:spPr/>
    </dgm:pt>
  </dgm:ptLst>
  <dgm:cxnLst>
    <dgm:cxn modelId="{834BC336-ED40-44B4-9AF4-85807EA1BF3E}" srcId="{5D3AF69A-764D-4DCB-A835-72DE89C9C916}" destId="{B5C4E8A3-C77F-4712-B232-DB397F67F9D7}" srcOrd="1" destOrd="0" parTransId="{B1E1EE50-B60B-4747-8D2D-6C187F9D3558}" sibTransId="{CCAAD991-2652-4BD8-BCD0-982BBFE629B8}"/>
    <dgm:cxn modelId="{EAC6D95E-94CE-45B6-A63F-7DCEB0D6F84A}" type="presOf" srcId="{5D3AF69A-764D-4DCB-A835-72DE89C9C916}" destId="{BC1AED42-8AC2-4865-B6D2-4B9250F61886}" srcOrd="0" destOrd="0" presId="urn:microsoft.com/office/officeart/2005/8/layout/hierarchy1"/>
    <dgm:cxn modelId="{670EBD62-ACE3-478C-A427-28510DFA0211}" type="presOf" srcId="{B5C4E8A3-C77F-4712-B232-DB397F67F9D7}" destId="{56E3AFDB-6519-49E2-BB3F-BD4A618FF0B2}" srcOrd="0" destOrd="0" presId="urn:microsoft.com/office/officeart/2005/8/layout/hierarchy1"/>
    <dgm:cxn modelId="{3A8EF942-D24E-4253-9829-B4693A4F8916}" type="presOf" srcId="{F4C7A945-885A-4605-A2D3-D8BECD6FF2E6}" destId="{ABF06FEB-3361-40C0-AF6A-7C21C6AC570A}" srcOrd="0" destOrd="0" presId="urn:microsoft.com/office/officeart/2005/8/layout/hierarchy1"/>
    <dgm:cxn modelId="{A737F87E-C2D4-4816-9D5C-543B08BCFA8E}" srcId="{5D3AF69A-764D-4DCB-A835-72DE89C9C916}" destId="{F4C7A945-885A-4605-A2D3-D8BECD6FF2E6}" srcOrd="0" destOrd="0" parTransId="{645C1665-1A5A-4E0E-BDF9-455FD7F77FF8}" sibTransId="{07CB7D91-64D2-4C62-B210-2B81D0EFC2F1}"/>
    <dgm:cxn modelId="{2AB2CECB-77EF-4133-B58C-638940FBD29A}" type="presParOf" srcId="{BC1AED42-8AC2-4865-B6D2-4B9250F61886}" destId="{E648CD35-571B-4490-B8FC-C75B94216D7E}" srcOrd="0" destOrd="0" presId="urn:microsoft.com/office/officeart/2005/8/layout/hierarchy1"/>
    <dgm:cxn modelId="{877A3523-F140-4572-8767-9B7B89076BC5}" type="presParOf" srcId="{E648CD35-571B-4490-B8FC-C75B94216D7E}" destId="{78ED9B73-4774-49EE-A64E-7F94735891F2}" srcOrd="0" destOrd="0" presId="urn:microsoft.com/office/officeart/2005/8/layout/hierarchy1"/>
    <dgm:cxn modelId="{356C169B-7526-420C-B336-2005906B5B2B}" type="presParOf" srcId="{78ED9B73-4774-49EE-A64E-7F94735891F2}" destId="{2B03924D-AD01-4FB0-A1D2-9EBFAF2F6D74}" srcOrd="0" destOrd="0" presId="urn:microsoft.com/office/officeart/2005/8/layout/hierarchy1"/>
    <dgm:cxn modelId="{4B333E5E-A708-4EFE-83DB-0E71DFB33823}" type="presParOf" srcId="{78ED9B73-4774-49EE-A64E-7F94735891F2}" destId="{ABF06FEB-3361-40C0-AF6A-7C21C6AC570A}" srcOrd="1" destOrd="0" presId="urn:microsoft.com/office/officeart/2005/8/layout/hierarchy1"/>
    <dgm:cxn modelId="{0618CA9C-0E25-46B1-BC1C-BCE5020E5130}" type="presParOf" srcId="{E648CD35-571B-4490-B8FC-C75B94216D7E}" destId="{BC89A33B-9665-4CF1-A163-2E5A3FDB1919}" srcOrd="1" destOrd="0" presId="urn:microsoft.com/office/officeart/2005/8/layout/hierarchy1"/>
    <dgm:cxn modelId="{61F9C7DE-5E92-477F-A04D-13D515B9BC3C}" type="presParOf" srcId="{BC1AED42-8AC2-4865-B6D2-4B9250F61886}" destId="{FC279964-15C8-444D-A185-2A2996540481}" srcOrd="1" destOrd="0" presId="urn:microsoft.com/office/officeart/2005/8/layout/hierarchy1"/>
    <dgm:cxn modelId="{3480CAAA-15EE-4364-94FD-2214A74155BA}" type="presParOf" srcId="{FC279964-15C8-444D-A185-2A2996540481}" destId="{6ECB2A3D-54E8-4CA0-A55C-0CE403853EFF}" srcOrd="0" destOrd="0" presId="urn:microsoft.com/office/officeart/2005/8/layout/hierarchy1"/>
    <dgm:cxn modelId="{A4A2FD85-B7C5-45E3-ABA6-6AD5E6805CC4}" type="presParOf" srcId="{6ECB2A3D-54E8-4CA0-A55C-0CE403853EFF}" destId="{53A1148A-8E83-4002-8002-7EE33C92590E}" srcOrd="0" destOrd="0" presId="urn:microsoft.com/office/officeart/2005/8/layout/hierarchy1"/>
    <dgm:cxn modelId="{11AFA8C0-66AD-4618-BA4F-C266BBED5362}" type="presParOf" srcId="{6ECB2A3D-54E8-4CA0-A55C-0CE403853EFF}" destId="{56E3AFDB-6519-49E2-BB3F-BD4A618FF0B2}" srcOrd="1" destOrd="0" presId="urn:microsoft.com/office/officeart/2005/8/layout/hierarchy1"/>
    <dgm:cxn modelId="{C8228BED-E5CE-4632-ACC6-602F48661040}" type="presParOf" srcId="{FC279964-15C8-444D-A185-2A2996540481}" destId="{53444633-9018-4F12-BC1C-3540AB3204A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3924D-AD01-4FB0-A1D2-9EBFAF2F6D74}">
      <dsp:nvSpPr>
        <dsp:cNvPr id="0" name=""/>
        <dsp:cNvSpPr/>
      </dsp:nvSpPr>
      <dsp:spPr>
        <a:xfrm>
          <a:off x="612" y="1896"/>
          <a:ext cx="2148724" cy="13644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BF06FEB-3361-40C0-AF6A-7C21C6AC570A}">
      <dsp:nvSpPr>
        <dsp:cNvPr id="0" name=""/>
        <dsp:cNvSpPr/>
      </dsp:nvSpPr>
      <dsp:spPr>
        <a:xfrm>
          <a:off x="239359" y="228705"/>
          <a:ext cx="2148724" cy="13644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lungs are spongy, air-filled conical organs that occupy most of the thoracic cavity (thorax).(</a:t>
          </a:r>
          <a:r>
            <a:rPr lang="en-GB" sz="1400" kern="1200" err="1"/>
            <a:t>Tomashefski</a:t>
          </a:r>
          <a:r>
            <a:rPr lang="en-GB" sz="1400" kern="1200"/>
            <a:t> and Farver, 2009)</a:t>
          </a:r>
          <a:endParaRPr lang="en-US" sz="1400" kern="1200"/>
        </a:p>
      </dsp:txBody>
      <dsp:txXfrm>
        <a:off x="279322" y="268668"/>
        <a:ext cx="2068798" cy="1284514"/>
      </dsp:txXfrm>
    </dsp:sp>
    <dsp:sp modelId="{53A1148A-8E83-4002-8002-7EE33C92590E}">
      <dsp:nvSpPr>
        <dsp:cNvPr id="0" name=""/>
        <dsp:cNvSpPr/>
      </dsp:nvSpPr>
      <dsp:spPr>
        <a:xfrm>
          <a:off x="2626831" y="1896"/>
          <a:ext cx="2148724" cy="13644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6E3AFDB-6519-49E2-BB3F-BD4A618FF0B2}">
      <dsp:nvSpPr>
        <dsp:cNvPr id="0" name=""/>
        <dsp:cNvSpPr/>
      </dsp:nvSpPr>
      <dsp:spPr>
        <a:xfrm>
          <a:off x="2865578" y="228705"/>
          <a:ext cx="2148724" cy="13644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diaphragm is a wide, flat and thin dome-shaped muscle that separates the chest from the abdomen, whose main function is breathing.(Gorman, 2022)</a:t>
          </a:r>
        </a:p>
      </dsp:txBody>
      <dsp:txXfrm>
        <a:off x="2905541" y="268668"/>
        <a:ext cx="2068798" cy="128451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36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4735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68005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4392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7462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47985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6878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028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54684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04710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3267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10/19/2022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46528792"/>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5A966-78FF-A9FD-1B49-F616B969289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Presentation</a:t>
            </a:r>
            <a:endParaRPr lang="en-GB" sz="4000">
              <a:solidFill>
                <a:srgbClr val="FFFFFF"/>
              </a:solidFill>
            </a:endParaRPr>
          </a:p>
        </p:txBody>
      </p:sp>
      <p:sp>
        <p:nvSpPr>
          <p:cNvPr id="3" name="Content Placeholder 2">
            <a:extLst>
              <a:ext uri="{FF2B5EF4-FFF2-40B4-BE49-F238E27FC236}">
                <a16:creationId xmlns:a16="http://schemas.microsoft.com/office/drawing/2014/main" id="{81397729-E44D-9A4D-9558-DDF540308EBF}"/>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cs typeface="Calibri"/>
              </a:rPr>
              <a:t>Silvia Carolina F. de Hyland </a:t>
            </a:r>
          </a:p>
          <a:p>
            <a:r>
              <a:rPr lang="en-GB" sz="2000" dirty="0">
                <a:cs typeface="Calibri"/>
              </a:rPr>
              <a:t>Student ID: 2017250.</a:t>
            </a:r>
          </a:p>
          <a:p>
            <a:endParaRPr lang="en-GB" sz="2000">
              <a:cs typeface="Calibri"/>
            </a:endParaRPr>
          </a:p>
          <a:p>
            <a:r>
              <a:rPr lang="en-GB" sz="2000" dirty="0">
                <a:cs typeface="Calibri"/>
              </a:rPr>
              <a:t>MODULE NAME: Introduction to Physiology.</a:t>
            </a:r>
          </a:p>
          <a:p>
            <a:endParaRPr lang="en-GB" sz="2000">
              <a:cs typeface="Calibri"/>
            </a:endParaRPr>
          </a:p>
          <a:p>
            <a:r>
              <a:rPr lang="en-GB" sz="2000" dirty="0">
                <a:cs typeface="Calibri"/>
              </a:rPr>
              <a:t>MODULE CODE:BMHP5003</a:t>
            </a:r>
          </a:p>
        </p:txBody>
      </p:sp>
      <p:pic>
        <p:nvPicPr>
          <p:cNvPr id="4" name="Picture 4">
            <a:extLst>
              <a:ext uri="{FF2B5EF4-FFF2-40B4-BE49-F238E27FC236}">
                <a16:creationId xmlns:a16="http://schemas.microsoft.com/office/drawing/2014/main" id="{26BA9243-4EC5-4C91-6826-27CAE9F79C8B}"/>
              </a:ext>
            </a:extLst>
          </p:cNvPr>
          <p:cNvPicPr>
            <a:picLocks noChangeAspect="1"/>
          </p:cNvPicPr>
          <p:nvPr/>
        </p:nvPicPr>
        <p:blipFill>
          <a:blip r:embed="rId2"/>
          <a:stretch>
            <a:fillRect/>
          </a:stretch>
        </p:blipFill>
        <p:spPr>
          <a:xfrm>
            <a:off x="4114800" y="589281"/>
            <a:ext cx="5376333" cy="1115905"/>
          </a:xfrm>
          <a:prstGeom prst="rect">
            <a:avLst/>
          </a:prstGeom>
        </p:spPr>
      </p:pic>
    </p:spTree>
    <p:extLst>
      <p:ext uri="{BB962C8B-B14F-4D97-AF65-F5344CB8AC3E}">
        <p14:creationId xmlns:p14="http://schemas.microsoft.com/office/powerpoint/2010/main" val="4219086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14" name="Group 13">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5" name="Freeform: Shape 14">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2" name="Picture 2" descr="Diagram&#10;&#10;Description automatically generated">
            <a:extLst>
              <a:ext uri="{FF2B5EF4-FFF2-40B4-BE49-F238E27FC236}">
                <a16:creationId xmlns:a16="http://schemas.microsoft.com/office/drawing/2014/main" id="{83581F0D-1AD6-99E9-6ABA-18324766F187}"/>
              </a:ext>
            </a:extLst>
          </p:cNvPr>
          <p:cNvPicPr>
            <a:picLocks noChangeAspect="1"/>
          </p:cNvPicPr>
          <p:nvPr/>
        </p:nvPicPr>
        <p:blipFill rotWithShape="1">
          <a:blip r:embed="rId2"/>
          <a:srcRect l="247" r="1" b="1"/>
          <a:stretch/>
        </p:blipFill>
        <p:spPr>
          <a:xfrm>
            <a:off x="3108934" y="2416581"/>
            <a:ext cx="4514712" cy="1432208"/>
          </a:xfrm>
          <a:prstGeom prst="rect">
            <a:avLst/>
          </a:prstGeom>
        </p:spPr>
      </p:pic>
      <p:sp>
        <p:nvSpPr>
          <p:cNvPr id="3" name="TextBox 2">
            <a:extLst>
              <a:ext uri="{FF2B5EF4-FFF2-40B4-BE49-F238E27FC236}">
                <a16:creationId xmlns:a16="http://schemas.microsoft.com/office/drawing/2014/main" id="{992E4025-9621-7C7D-F21F-9CF334A79394}"/>
              </a:ext>
            </a:extLst>
          </p:cNvPr>
          <p:cNvSpPr txBox="1"/>
          <p:nvPr/>
        </p:nvSpPr>
        <p:spPr>
          <a:xfrm>
            <a:off x="8346810" y="5543414"/>
            <a:ext cx="3132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(Ballares, 2022)</a:t>
            </a:r>
            <a:endParaRPr lang="en-US"/>
          </a:p>
        </p:txBody>
      </p:sp>
      <p:pic>
        <p:nvPicPr>
          <p:cNvPr id="5" name="Picture 5" descr="Diagram&#10;&#10;Description automatically generated">
            <a:extLst>
              <a:ext uri="{FF2B5EF4-FFF2-40B4-BE49-F238E27FC236}">
                <a16:creationId xmlns:a16="http://schemas.microsoft.com/office/drawing/2014/main" id="{268A0ABA-6174-D2E2-6A92-E90EFD2316BE}"/>
              </a:ext>
            </a:extLst>
          </p:cNvPr>
          <p:cNvPicPr>
            <a:picLocks noChangeAspect="1"/>
          </p:cNvPicPr>
          <p:nvPr/>
        </p:nvPicPr>
        <p:blipFill>
          <a:blip r:embed="rId3"/>
          <a:stretch>
            <a:fillRect/>
          </a:stretch>
        </p:blipFill>
        <p:spPr>
          <a:xfrm>
            <a:off x="3425295" y="3911020"/>
            <a:ext cx="3326958" cy="1565775"/>
          </a:xfrm>
          <a:prstGeom prst="rect">
            <a:avLst/>
          </a:prstGeom>
        </p:spPr>
      </p:pic>
      <p:sp>
        <p:nvSpPr>
          <p:cNvPr id="4" name="TextBox 3">
            <a:extLst>
              <a:ext uri="{FF2B5EF4-FFF2-40B4-BE49-F238E27FC236}">
                <a16:creationId xmlns:a16="http://schemas.microsoft.com/office/drawing/2014/main" id="{1E28DAEA-A5C1-E339-9D80-C99D559FFEF8}"/>
              </a:ext>
            </a:extLst>
          </p:cNvPr>
          <p:cNvSpPr txBox="1"/>
          <p:nvPr/>
        </p:nvSpPr>
        <p:spPr>
          <a:xfrm>
            <a:off x="77391" y="333374"/>
            <a:ext cx="2768203" cy="1354217"/>
          </a:xfrm>
          <a:prstGeom prst="rect">
            <a:avLst/>
          </a:prstGeom>
          <a:solidFill>
            <a:schemeClr val="accent1">
              <a:lumMod val="75000"/>
            </a:schemeClr>
          </a:solidFill>
          <a:ln>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000" dirty="0">
                <a:solidFill>
                  <a:schemeClr val="accent1">
                    <a:lumMod val="60000"/>
                    <a:lumOff val="40000"/>
                  </a:schemeClr>
                </a:solidFill>
                <a:ea typeface="+mn-lt"/>
                <a:cs typeface="+mn-lt"/>
              </a:rPr>
              <a:t>The respiratory system is formed by the structures that carry out the exchange of gases between the atmosphere and the blood. • It intervenes in the regulation of body pH, in the protection against pathogenic agents and irritating substances that are inhaled and in vocalization.</a:t>
            </a:r>
            <a:r>
              <a:rPr lang="en-US" sz="1000" dirty="0">
                <a:solidFill>
                  <a:schemeClr val="accent1">
                    <a:lumMod val="60000"/>
                    <a:lumOff val="40000"/>
                  </a:schemeClr>
                </a:solidFill>
                <a:cs typeface="Calibri"/>
              </a:rPr>
              <a:t>(</a:t>
            </a:r>
            <a:r>
              <a:rPr lang="en-US" sz="1000" dirty="0" err="1">
                <a:solidFill>
                  <a:schemeClr val="accent1">
                    <a:lumMod val="60000"/>
                    <a:lumOff val="40000"/>
                  </a:schemeClr>
                </a:solidFill>
                <a:cs typeface="Calibri"/>
              </a:rPr>
              <a:t>Ebneshahidi</a:t>
            </a:r>
            <a:r>
              <a:rPr lang="en-US" sz="1000" dirty="0">
                <a:solidFill>
                  <a:schemeClr val="accent1">
                    <a:lumMod val="60000"/>
                    <a:lumOff val="40000"/>
                  </a:schemeClr>
                </a:solidFill>
                <a:cs typeface="Calibri"/>
              </a:rPr>
              <a:t>, 2022).</a:t>
            </a:r>
            <a:endParaRPr lang="en-US" sz="1000" dirty="0">
              <a:solidFill>
                <a:schemeClr val="accent1">
                  <a:lumMod val="60000"/>
                  <a:lumOff val="40000"/>
                </a:schemeClr>
              </a:solidFill>
              <a:ea typeface="+mn-lt"/>
              <a:cs typeface="+mn-lt"/>
            </a:endParaRPr>
          </a:p>
          <a:p>
            <a:pPr algn="l"/>
            <a:endParaRPr lang="en-GB" sz="1000" dirty="0">
              <a:solidFill>
                <a:schemeClr val="accent1">
                  <a:lumMod val="60000"/>
                  <a:lumOff val="40000"/>
                </a:schemeClr>
              </a:solidFill>
              <a:cs typeface="Calibri"/>
            </a:endParaRPr>
          </a:p>
        </p:txBody>
      </p:sp>
      <p:sp>
        <p:nvSpPr>
          <p:cNvPr id="6" name="TextBox 5">
            <a:extLst>
              <a:ext uri="{FF2B5EF4-FFF2-40B4-BE49-F238E27FC236}">
                <a16:creationId xmlns:a16="http://schemas.microsoft.com/office/drawing/2014/main" id="{641F2E3C-4AA9-FA2A-7C0A-0985564CF19B}"/>
              </a:ext>
            </a:extLst>
          </p:cNvPr>
          <p:cNvSpPr txBox="1"/>
          <p:nvPr/>
        </p:nvSpPr>
        <p:spPr>
          <a:xfrm>
            <a:off x="83343" y="1869280"/>
            <a:ext cx="2774156" cy="1088503"/>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1000" u="sng" dirty="0">
                <a:solidFill>
                  <a:srgbClr val="FF0000"/>
                </a:solidFill>
                <a:cs typeface="Calibri"/>
              </a:rPr>
              <a:t>The nasal cavities </a:t>
            </a:r>
            <a:r>
              <a:rPr lang="en-GB" sz="1000" dirty="0">
                <a:cs typeface="Calibri"/>
              </a:rPr>
              <a:t>are the upper segment of the respiratory system. It projects forward from the face, to which its root is attached, below the forehead, and its dorsum extends from the root to the apex or tip.</a:t>
            </a:r>
            <a:endParaRPr lang="en-US" sz="1000">
              <a:ea typeface="+mn-lt"/>
              <a:cs typeface="+mn-lt"/>
            </a:endParaRPr>
          </a:p>
          <a:p>
            <a:pPr marL="285750" indent="-285750">
              <a:lnSpc>
                <a:spcPct val="90000"/>
              </a:lnSpc>
              <a:spcBef>
                <a:spcPts val="1000"/>
              </a:spcBef>
              <a:buFont typeface="Arial"/>
              <a:buChar char="•"/>
            </a:pPr>
            <a:endParaRPr lang="en-GB" sz="600" dirty="0">
              <a:ea typeface="+mn-lt"/>
              <a:cs typeface="+mn-lt"/>
            </a:endParaRPr>
          </a:p>
          <a:p>
            <a:pPr algn="l"/>
            <a:endParaRPr lang="en-GB" sz="600" dirty="0">
              <a:cs typeface="Calibri"/>
            </a:endParaRPr>
          </a:p>
        </p:txBody>
      </p:sp>
      <p:sp>
        <p:nvSpPr>
          <p:cNvPr id="7" name="TextBox 6">
            <a:extLst>
              <a:ext uri="{FF2B5EF4-FFF2-40B4-BE49-F238E27FC236}">
                <a16:creationId xmlns:a16="http://schemas.microsoft.com/office/drawing/2014/main" id="{EEB2F683-35CA-DE40-6F3A-0A239B6C1D31}"/>
              </a:ext>
            </a:extLst>
          </p:cNvPr>
          <p:cNvSpPr txBox="1"/>
          <p:nvPr/>
        </p:nvSpPr>
        <p:spPr>
          <a:xfrm>
            <a:off x="77391" y="3071812"/>
            <a:ext cx="2774155" cy="1215717"/>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1000" u="sng" dirty="0">
                <a:solidFill>
                  <a:srgbClr val="FF0000"/>
                </a:solidFill>
                <a:cs typeface="Calibri"/>
              </a:rPr>
              <a:t>The upper part of the nose</a:t>
            </a:r>
            <a:r>
              <a:rPr lang="en-GB" sz="1000" dirty="0">
                <a:cs typeface="Calibri"/>
              </a:rPr>
              <a:t>: it is bony, it is called the bridge of the nose • The lower part of the nose: it is cartilaginous and consists of hyaline cartilage • Inside the nose: the nasal septum which is partially bony and partially cartilaginous.(Tu, Ahmadi and Inthavong, 2013).</a:t>
            </a:r>
            <a:endParaRPr lang="en-US" sz="1000" dirty="0">
              <a:ea typeface="+mn-lt"/>
              <a:cs typeface="+mn-lt"/>
            </a:endParaRPr>
          </a:p>
          <a:p>
            <a:pPr algn="l"/>
            <a:endParaRPr lang="en-GB" sz="1000" dirty="0">
              <a:cs typeface="Calibri"/>
            </a:endParaRPr>
          </a:p>
        </p:txBody>
      </p:sp>
      <p:sp>
        <p:nvSpPr>
          <p:cNvPr id="8" name="TextBox 7">
            <a:extLst>
              <a:ext uri="{FF2B5EF4-FFF2-40B4-BE49-F238E27FC236}">
                <a16:creationId xmlns:a16="http://schemas.microsoft.com/office/drawing/2014/main" id="{213CA1FA-2CDA-331E-6BF5-400C91A911E9}"/>
              </a:ext>
            </a:extLst>
          </p:cNvPr>
          <p:cNvSpPr txBox="1"/>
          <p:nvPr/>
        </p:nvSpPr>
        <p:spPr>
          <a:xfrm>
            <a:off x="83344" y="4548187"/>
            <a:ext cx="2768202" cy="2313454"/>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000" u="sng" dirty="0">
                <a:solidFill>
                  <a:srgbClr val="FF0000"/>
                </a:solidFill>
                <a:cs typeface="Calibri"/>
              </a:rPr>
              <a:t>The nose</a:t>
            </a:r>
            <a:r>
              <a:rPr lang="en-US" sz="1000" dirty="0">
                <a:solidFill>
                  <a:srgbClr val="FF0000"/>
                </a:solidFill>
                <a:cs typeface="Calibri"/>
              </a:rPr>
              <a:t> </a:t>
            </a:r>
            <a:r>
              <a:rPr lang="en-US" sz="1000" dirty="0">
                <a:cs typeface="Calibri"/>
              </a:rPr>
              <a:t>is an external organ that is sensory associated with the sense of smell. The external structure internally has a nerve called olfactory, which has the property of perceiving all kinds of odors through two external structures called nostrils. So, the nose is a sensory organ with an external structure that performs some sensory functions and allows oxygen to enter the human body, which is conducted to the lungs. The nose communicates internally with the mouth, larynx, and pharynx.</a:t>
            </a:r>
            <a:r>
              <a:rPr lang="en-GB" sz="1000" dirty="0">
                <a:cs typeface="Calibri"/>
              </a:rPr>
              <a:t> </a:t>
            </a:r>
            <a:endParaRPr lang="en-US" sz="1000" dirty="0">
              <a:ea typeface="+mn-lt"/>
              <a:cs typeface="+mn-lt"/>
            </a:endParaRPr>
          </a:p>
          <a:p>
            <a:pPr marL="285750" indent="-285750">
              <a:lnSpc>
                <a:spcPct val="90000"/>
              </a:lnSpc>
              <a:spcBef>
                <a:spcPts val="1000"/>
              </a:spcBef>
              <a:buFont typeface="Arial"/>
              <a:buChar char="•"/>
            </a:pPr>
            <a:endParaRPr lang="en-GB" sz="1000" dirty="0">
              <a:ea typeface="+mn-lt"/>
              <a:cs typeface="+mn-lt"/>
            </a:endParaRPr>
          </a:p>
          <a:p>
            <a:pPr algn="l"/>
            <a:endParaRPr lang="en-GB" sz="1000" dirty="0">
              <a:cs typeface="Calibri"/>
            </a:endParaRPr>
          </a:p>
        </p:txBody>
      </p:sp>
      <p:sp>
        <p:nvSpPr>
          <p:cNvPr id="9" name="TextBox 8">
            <a:extLst>
              <a:ext uri="{FF2B5EF4-FFF2-40B4-BE49-F238E27FC236}">
                <a16:creationId xmlns:a16="http://schemas.microsoft.com/office/drawing/2014/main" id="{66D06F7A-6803-32D3-FA53-F5401A8BBBD5}"/>
              </a:ext>
            </a:extLst>
          </p:cNvPr>
          <p:cNvSpPr txBox="1"/>
          <p:nvPr/>
        </p:nvSpPr>
        <p:spPr>
          <a:xfrm>
            <a:off x="3000375" y="0"/>
            <a:ext cx="4953000" cy="553998"/>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1">
                    <a:alpha val="80000"/>
                  </a:schemeClr>
                </a:solidFill>
                <a:cs typeface="Calibri"/>
              </a:rPr>
              <a:t>pharynx is a semi-cylindrical vertical tube made of muscle that joins the larynx with the oesophagus. It is a common pathway for food and the air we breathe.(</a:t>
            </a:r>
            <a:r>
              <a:rPr lang="en-GB" sz="1000" dirty="0" err="1">
                <a:solidFill>
                  <a:schemeClr val="tx1">
                    <a:alpha val="80000"/>
                  </a:schemeClr>
                </a:solidFill>
                <a:cs typeface="Calibri"/>
              </a:rPr>
              <a:t>Ursih</a:t>
            </a:r>
            <a:r>
              <a:rPr lang="en-GB" sz="1000" dirty="0">
                <a:solidFill>
                  <a:schemeClr val="tx1">
                    <a:alpha val="80000"/>
                  </a:schemeClr>
                </a:solidFill>
                <a:cs typeface="Calibri"/>
              </a:rPr>
              <a:t> and </a:t>
            </a:r>
            <a:r>
              <a:rPr lang="en-GB" sz="1000" dirty="0" err="1">
                <a:solidFill>
                  <a:schemeClr val="tx1">
                    <a:alpha val="80000"/>
                  </a:schemeClr>
                </a:solidFill>
                <a:cs typeface="Calibri"/>
              </a:rPr>
              <a:t>Maronpot</a:t>
            </a:r>
            <a:r>
              <a:rPr lang="en-GB" sz="1000" dirty="0">
                <a:solidFill>
                  <a:schemeClr val="tx1">
                    <a:alpha val="80000"/>
                  </a:schemeClr>
                </a:solidFill>
                <a:cs typeface="Calibri"/>
              </a:rPr>
              <a:t>, 1990).</a:t>
            </a:r>
            <a:endParaRPr lang="en-US" sz="1000" dirty="0">
              <a:solidFill>
                <a:schemeClr val="tx1">
                  <a:alpha val="80000"/>
                </a:schemeClr>
              </a:solidFill>
              <a:cs typeface="Calibri"/>
            </a:endParaRPr>
          </a:p>
        </p:txBody>
      </p:sp>
      <p:sp>
        <p:nvSpPr>
          <p:cNvPr id="10" name="TextBox 9">
            <a:extLst>
              <a:ext uri="{FF2B5EF4-FFF2-40B4-BE49-F238E27FC236}">
                <a16:creationId xmlns:a16="http://schemas.microsoft.com/office/drawing/2014/main" id="{B3BEDC56-DBF1-8C67-4DC9-B6E3562ACCE7}"/>
              </a:ext>
            </a:extLst>
          </p:cNvPr>
          <p:cNvSpPr txBox="1"/>
          <p:nvPr/>
        </p:nvSpPr>
        <p:spPr>
          <a:xfrm>
            <a:off x="8036719" y="190500"/>
            <a:ext cx="3250405" cy="553998"/>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dirty="0">
                <a:cs typeface="Calibri"/>
              </a:rPr>
              <a:t>Nasopharynx</a:t>
            </a:r>
            <a:r>
              <a:rPr lang="en-GB" sz="1000" dirty="0">
                <a:cs typeface="Calibri"/>
              </a:rPr>
              <a:t> It is the part that usually starts from the back of the nasal cavity, reasons why it is also known as the upper pharynx and rhino pharynx.</a:t>
            </a:r>
            <a:endParaRPr lang="en-US" sz="1000" dirty="0">
              <a:cs typeface="Calibri"/>
            </a:endParaRPr>
          </a:p>
        </p:txBody>
      </p:sp>
      <p:sp>
        <p:nvSpPr>
          <p:cNvPr id="11" name="TextBox 10">
            <a:extLst>
              <a:ext uri="{FF2B5EF4-FFF2-40B4-BE49-F238E27FC236}">
                <a16:creationId xmlns:a16="http://schemas.microsoft.com/office/drawing/2014/main" id="{D108EEA1-7A3D-1F24-36E2-214FDABF387E}"/>
              </a:ext>
            </a:extLst>
          </p:cNvPr>
          <p:cNvSpPr txBox="1"/>
          <p:nvPr/>
        </p:nvSpPr>
        <p:spPr>
          <a:xfrm>
            <a:off x="8036718" y="892969"/>
            <a:ext cx="3309937" cy="1215717"/>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lgn="just">
              <a:lnSpc>
                <a:spcPct val="90000"/>
              </a:lnSpc>
              <a:spcBef>
                <a:spcPts val="500"/>
              </a:spcBef>
              <a:buFont typeface="Arial"/>
              <a:buChar char="•"/>
            </a:pPr>
            <a:r>
              <a:rPr lang="en-GB" sz="1000" u="sng" dirty="0">
                <a:cs typeface="Calibri"/>
              </a:rPr>
              <a:t>The oropharynx</a:t>
            </a:r>
            <a:r>
              <a:rPr lang="en-GB" sz="1000" dirty="0">
                <a:cs typeface="Calibri"/>
              </a:rPr>
              <a:t> is a section of the pharynx, or throat, located at the back of the mouth. When the mouth is opened wide, the posterior oropharynx can usually be seen directly. Its front wall is located at the base of the tongue, with the tonsils on each side and the uvula and soft palate above.</a:t>
            </a:r>
            <a:endParaRPr lang="en-US" sz="1000" dirty="0">
              <a:ea typeface="+mn-lt"/>
              <a:cs typeface="+mn-lt"/>
            </a:endParaRPr>
          </a:p>
          <a:p>
            <a:pPr algn="l"/>
            <a:endParaRPr lang="en-GB" sz="1000" dirty="0">
              <a:cs typeface="Calibri"/>
            </a:endParaRPr>
          </a:p>
        </p:txBody>
      </p:sp>
      <p:sp>
        <p:nvSpPr>
          <p:cNvPr id="13" name="TextBox 12">
            <a:extLst>
              <a:ext uri="{FF2B5EF4-FFF2-40B4-BE49-F238E27FC236}">
                <a16:creationId xmlns:a16="http://schemas.microsoft.com/office/drawing/2014/main" id="{E2375790-E44D-9C7F-9ED6-F1EC73295ADC}"/>
              </a:ext>
            </a:extLst>
          </p:cNvPr>
          <p:cNvSpPr txBox="1"/>
          <p:nvPr/>
        </p:nvSpPr>
        <p:spPr>
          <a:xfrm>
            <a:off x="8036719" y="2256234"/>
            <a:ext cx="3315891" cy="800219"/>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lgn="just">
              <a:lnSpc>
                <a:spcPct val="90000"/>
              </a:lnSpc>
              <a:spcBef>
                <a:spcPts val="500"/>
              </a:spcBef>
              <a:buFont typeface="Arial"/>
              <a:buChar char="•"/>
            </a:pPr>
            <a:r>
              <a:rPr lang="en-GB" sz="1000" u="sng" dirty="0">
                <a:cs typeface="Calibri"/>
              </a:rPr>
              <a:t>Laryngopharynx</a:t>
            </a:r>
            <a:r>
              <a:rPr lang="en-GB" sz="1000" dirty="0">
                <a:cs typeface="Calibri"/>
              </a:rPr>
              <a:t>: is the lower portion that surrounds the larynx until the entrance to the oesophagus.(</a:t>
            </a:r>
            <a:r>
              <a:rPr lang="en-GB" sz="1000" dirty="0" err="1">
                <a:cs typeface="Calibri"/>
              </a:rPr>
              <a:t>Emura</a:t>
            </a:r>
            <a:r>
              <a:rPr lang="en-GB" sz="1000" dirty="0">
                <a:cs typeface="Calibri"/>
              </a:rPr>
              <a:t>, Baron and </a:t>
            </a:r>
            <a:r>
              <a:rPr lang="en-GB" sz="1000" dirty="0" err="1">
                <a:cs typeface="Calibri"/>
              </a:rPr>
              <a:t>Grainek</a:t>
            </a:r>
            <a:r>
              <a:rPr lang="en-GB" sz="1000" dirty="0">
                <a:cs typeface="Calibri"/>
              </a:rPr>
              <a:t>, 2013)(</a:t>
            </a:r>
            <a:r>
              <a:rPr lang="en-GB" sz="1000" dirty="0" err="1">
                <a:cs typeface="Calibri"/>
              </a:rPr>
              <a:t>Emura</a:t>
            </a:r>
            <a:r>
              <a:rPr lang="en-GB" sz="1000" dirty="0">
                <a:cs typeface="Calibri"/>
              </a:rPr>
              <a:t>, Baron and </a:t>
            </a:r>
            <a:r>
              <a:rPr lang="en-GB" sz="1000" dirty="0" err="1">
                <a:cs typeface="Calibri"/>
              </a:rPr>
              <a:t>Grainek</a:t>
            </a:r>
            <a:r>
              <a:rPr lang="en-GB" sz="1000" dirty="0">
                <a:cs typeface="Calibri"/>
              </a:rPr>
              <a:t>, 2013).</a:t>
            </a:r>
            <a:endParaRPr lang="en-US" sz="1000" dirty="0">
              <a:ea typeface="+mn-lt"/>
              <a:cs typeface="+mn-lt"/>
            </a:endParaRPr>
          </a:p>
          <a:p>
            <a:pPr algn="l"/>
            <a:endParaRPr lang="en-GB" sz="1000" dirty="0">
              <a:cs typeface="Calibri"/>
            </a:endParaRPr>
          </a:p>
        </p:txBody>
      </p:sp>
      <p:sp>
        <p:nvSpPr>
          <p:cNvPr id="20" name="TextBox 19">
            <a:extLst>
              <a:ext uri="{FF2B5EF4-FFF2-40B4-BE49-F238E27FC236}">
                <a16:creationId xmlns:a16="http://schemas.microsoft.com/office/drawing/2014/main" id="{A9CB6DAB-A37E-56F5-309F-3AE5BA97241C}"/>
              </a:ext>
            </a:extLst>
          </p:cNvPr>
          <p:cNvSpPr txBox="1"/>
          <p:nvPr/>
        </p:nvSpPr>
        <p:spPr>
          <a:xfrm>
            <a:off x="8036717" y="3143249"/>
            <a:ext cx="3315891" cy="938719"/>
          </a:xfrm>
          <a:prstGeom prst="rect">
            <a:avLst/>
          </a:prstGeom>
          <a:solidFill>
            <a:srgbClr val="92D050"/>
          </a:solid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1000" dirty="0">
                <a:cs typeface="Calibri"/>
              </a:rPr>
              <a:t>The larynx is an organ that gives us the ability to speak, since it contains, among other important elements, the vocal cords. As a definition, the larynx is an odd mobile structure belonging to the respiratory system.(Goel, 2013)</a:t>
            </a:r>
            <a:endParaRPr lang="en-GB" sz="1000" dirty="0">
              <a:ea typeface="+mn-lt"/>
              <a:cs typeface="+mn-lt"/>
            </a:endParaRPr>
          </a:p>
          <a:p>
            <a:pPr algn="l"/>
            <a:endParaRPr lang="en-GB" sz="1000" dirty="0">
              <a:cs typeface="Calibri"/>
            </a:endParaRPr>
          </a:p>
        </p:txBody>
      </p:sp>
      <p:sp>
        <p:nvSpPr>
          <p:cNvPr id="21" name="TextBox 20">
            <a:extLst>
              <a:ext uri="{FF2B5EF4-FFF2-40B4-BE49-F238E27FC236}">
                <a16:creationId xmlns:a16="http://schemas.microsoft.com/office/drawing/2014/main" id="{C9DFBD07-3466-F7A3-00CD-22B1B459F594}"/>
              </a:ext>
            </a:extLst>
          </p:cNvPr>
          <p:cNvSpPr txBox="1"/>
          <p:nvPr/>
        </p:nvSpPr>
        <p:spPr>
          <a:xfrm>
            <a:off x="6941343" y="4268391"/>
            <a:ext cx="5036343" cy="255454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solidFill>
                  <a:srgbClr val="FF0000"/>
                </a:solidFill>
                <a:ea typeface="+mn-lt"/>
                <a:cs typeface="+mn-lt"/>
              </a:rPr>
              <a:t>Pneumonia.</a:t>
            </a:r>
            <a:br>
              <a:rPr lang="en-GB" sz="1000" b="1" dirty="0">
                <a:ea typeface="+mn-lt"/>
                <a:cs typeface="+mn-lt"/>
              </a:rPr>
            </a:br>
            <a:r>
              <a:rPr lang="en-GB" sz="1000" b="1" dirty="0">
                <a:solidFill>
                  <a:srgbClr val="FF0000"/>
                </a:solidFill>
                <a:ea typeface="+mn-lt"/>
                <a:cs typeface="+mn-lt"/>
              </a:rPr>
              <a:t>Pneumonia is a type of acute respiratory infection that affects the lungs. These are made up of small sacs, called alveoli, which—in healthy people—</a:t>
            </a:r>
            <a:r>
              <a:rPr lang="en-GB" sz="1000" dirty="0">
                <a:latin typeface="Calibri Light"/>
                <a:cs typeface="Calibri Light"/>
              </a:rPr>
              <a:t>fill with air as you breathe. The alveoli of pneumonia sufferers are filled with pus and fluid, making breathing painful and limiting oxygen absorption.</a:t>
            </a:r>
            <a:br>
              <a:rPr lang="en-GB" sz="1000" dirty="0">
                <a:latin typeface="Calibri Light"/>
                <a:cs typeface="Calibri Light"/>
              </a:rPr>
            </a:br>
            <a:r>
              <a:rPr lang="en-GB" sz="1000" dirty="0">
                <a:latin typeface="Calibri Light"/>
                <a:cs typeface="Calibri Light"/>
              </a:rPr>
              <a:t>Transmission Pneumonia can spread through various routes. Viruses and bacteria commonly found in children's noses and throats can infect the lungs when inhaled. Therefore, they can spread through the air, in droplets produced in coughs or sneezes. In addition, pneumonia can be spread through the blood, especially during childbirth and in the immediate aftermath.</a:t>
            </a:r>
            <a:br>
              <a:rPr lang="en-GB" sz="1000" dirty="0">
                <a:latin typeface="Calibri Light"/>
                <a:cs typeface="Calibri Light"/>
              </a:rPr>
            </a:br>
            <a:r>
              <a:rPr lang="en-GB" sz="1000" dirty="0">
                <a:latin typeface="Calibri Light"/>
                <a:cs typeface="Calibri Light"/>
              </a:rPr>
              <a:t>Treatment When pneumonia is caused by bacteria, it is recommended to combat it with antibiotics, these can be dispersible tablets, the best-known being amoxicillin. Therefore, for most cases of pneumonia, oral antibiotics are required, which are usually prescribed in health centres such as the NHS .Hospitalization is recommended only in severe cases.</a:t>
            </a:r>
            <a:br>
              <a:rPr lang="en-GB" sz="1000" dirty="0">
                <a:latin typeface="Calibri Light"/>
                <a:cs typeface="Calibri Light"/>
              </a:rPr>
            </a:br>
            <a:br>
              <a:rPr lang="en-GB" sz="1000" dirty="0">
                <a:latin typeface="Calibri Light"/>
                <a:cs typeface="Calibri Light"/>
              </a:rPr>
            </a:br>
            <a:endParaRPr lang="en-GB" sz="1000">
              <a:ea typeface="+mn-lt"/>
              <a:cs typeface="+mn-lt"/>
            </a:endParaRPr>
          </a:p>
          <a:p>
            <a:pPr algn="l"/>
            <a:endParaRPr lang="en-GB" sz="1000" dirty="0">
              <a:cs typeface="Calibri"/>
            </a:endParaRPr>
          </a:p>
        </p:txBody>
      </p:sp>
      <p:graphicFrame>
        <p:nvGraphicFramePr>
          <p:cNvPr id="23" name="Content Placeholder 2">
            <a:extLst>
              <a:ext uri="{FF2B5EF4-FFF2-40B4-BE49-F238E27FC236}">
                <a16:creationId xmlns:a16="http://schemas.microsoft.com/office/drawing/2014/main" id="{93678EF6-3B52-1637-A6FE-2D2D959497F6}"/>
              </a:ext>
            </a:extLst>
          </p:cNvPr>
          <p:cNvGraphicFramePr>
            <a:graphicFrameLocks/>
          </p:cNvGraphicFramePr>
          <p:nvPr>
            <p:extLst>
              <p:ext uri="{D42A27DB-BD31-4B8C-83A1-F6EECF244321}">
                <p14:modId xmlns:p14="http://schemas.microsoft.com/office/powerpoint/2010/main" val="425617544"/>
              </p:ext>
            </p:extLst>
          </p:nvPr>
        </p:nvGraphicFramePr>
        <p:xfrm>
          <a:off x="2939652" y="611187"/>
          <a:ext cx="5014915" cy="15950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A1096EC5-F1D4-240B-93A7-6E861334A733}"/>
              </a:ext>
            </a:extLst>
          </p:cNvPr>
          <p:cNvSpPr txBox="1"/>
          <p:nvPr/>
        </p:nvSpPr>
        <p:spPr>
          <a:xfrm>
            <a:off x="3143249" y="5476874"/>
            <a:ext cx="3679030" cy="1223412"/>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ea typeface="+mn-lt"/>
                <a:cs typeface="+mn-lt"/>
              </a:rPr>
              <a:t>The trachea is one of the organs of the respiratory system. It is a kind of thick tube that measures ten centimetres in length that connects the larynx (at the bottom of the throat) to the bronchi. Its role is to supply previously filtered air and oxygen to the bronchi (during inspiration), then remove the carbon dioxide-laden air expelled from the lungs.(Brand-Saberi and Schafer, 2013)</a:t>
            </a:r>
            <a:endParaRPr lang="en-US" sz="1050" dirty="0">
              <a:cs typeface="Calibri"/>
            </a:endParaRPr>
          </a:p>
        </p:txBody>
      </p:sp>
    </p:spTree>
    <p:extLst>
      <p:ext uri="{BB962C8B-B14F-4D97-AF65-F5344CB8AC3E}">
        <p14:creationId xmlns:p14="http://schemas.microsoft.com/office/powerpoint/2010/main" val="1332992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37D21-03A7-D00C-86A6-6C21CE3C78F2}"/>
              </a:ext>
            </a:extLst>
          </p:cNvPr>
          <p:cNvSpPr>
            <a:spLocks noGrp="1"/>
          </p:cNvSpPr>
          <p:nvPr>
            <p:ph type="title"/>
          </p:nvPr>
        </p:nvSpPr>
        <p:spPr/>
        <p:txBody>
          <a:bodyPr/>
          <a:lstStyle/>
          <a:p>
            <a:r>
              <a:rPr lang="en-GB" dirty="0">
                <a:cs typeface="Calibri Light"/>
              </a:rPr>
              <a:t>REFERENCES</a:t>
            </a:r>
            <a:br>
              <a:rPr lang="en-GB" dirty="0">
                <a:cs typeface="Calibri Light"/>
              </a:rPr>
            </a:br>
            <a:endParaRPr lang="en-GB" dirty="0"/>
          </a:p>
        </p:txBody>
      </p:sp>
      <p:sp>
        <p:nvSpPr>
          <p:cNvPr id="3" name="Content Placeholder 2">
            <a:extLst>
              <a:ext uri="{FF2B5EF4-FFF2-40B4-BE49-F238E27FC236}">
                <a16:creationId xmlns:a16="http://schemas.microsoft.com/office/drawing/2014/main" id="{C2A5FB3F-8B62-8E7C-A038-A2CA58E357D2}"/>
              </a:ext>
            </a:extLst>
          </p:cNvPr>
          <p:cNvSpPr>
            <a:spLocks noGrp="1"/>
          </p:cNvSpPr>
          <p:nvPr>
            <p:ph idx="1"/>
          </p:nvPr>
        </p:nvSpPr>
        <p:spPr>
          <a:xfrm>
            <a:off x="407724" y="945092"/>
            <a:ext cx="10996876" cy="5046397"/>
          </a:xfrm>
        </p:spPr>
        <p:txBody>
          <a:bodyPr vert="horz" lIns="91440" tIns="45720" rIns="91440" bIns="45720" rtlCol="0" anchor="t">
            <a:normAutofit lnSpcReduction="10000"/>
          </a:bodyPr>
          <a:lstStyle/>
          <a:p>
            <a:r>
              <a:rPr lang="en-GB" dirty="0">
                <a:cs typeface="Calibri"/>
              </a:rPr>
              <a:t>Brand-Saberi, B. and Schafer, T., 2013. [online] Available at: &lt;https://pubmed.ncbi.nlm.nih.gov/24295654/&gt; (Accessed 11 October 2022).</a:t>
            </a:r>
            <a:endParaRPr lang="en-US" dirty="0">
              <a:ea typeface="+mn-lt"/>
              <a:cs typeface="+mn-lt"/>
            </a:endParaRPr>
          </a:p>
          <a:p>
            <a:r>
              <a:rPr lang="en-GB" dirty="0">
                <a:cs typeface="Calibri"/>
              </a:rPr>
              <a:t>B.S, A., 2022. </a:t>
            </a:r>
            <a:r>
              <a:rPr lang="en-GB" i="1" dirty="0">
                <a:cs typeface="Calibri"/>
              </a:rPr>
              <a:t>Bronchi</a:t>
            </a:r>
            <a:r>
              <a:rPr lang="en-GB" dirty="0">
                <a:cs typeface="Calibri"/>
              </a:rPr>
              <a:t>. [online] </a:t>
            </a:r>
            <a:r>
              <a:rPr lang="en-GB" dirty="0" err="1">
                <a:cs typeface="Calibri"/>
              </a:rPr>
              <a:t>Kenhub</a:t>
            </a:r>
            <a:r>
              <a:rPr lang="en-GB" dirty="0">
                <a:cs typeface="Calibri"/>
              </a:rPr>
              <a:t>. Available at: &lt;https://www.kenhub.com/en/library/anatomy/bronchi&gt; (Accessed 11 October 2022).</a:t>
            </a:r>
            <a:endParaRPr lang="en-GB" dirty="0">
              <a:ea typeface="+mn-lt"/>
              <a:cs typeface="+mn-lt"/>
            </a:endParaRPr>
          </a:p>
          <a:p>
            <a:r>
              <a:rPr lang="en-GB" dirty="0" err="1">
                <a:cs typeface="Calibri"/>
              </a:rPr>
              <a:t>Ebneshahidi</a:t>
            </a:r>
            <a:r>
              <a:rPr lang="en-GB" dirty="0">
                <a:cs typeface="Calibri"/>
              </a:rPr>
              <a:t>, D., 2022. [online] Lamission.edu. Available at: &lt;https://www.lamission.edu/lifesciences/lecturenote/AliPhysio1/Chap%2012%20Respiration.pdf&gt; (Accessed 11 October 2022).</a:t>
            </a:r>
            <a:endParaRPr lang="en-GB" dirty="0">
              <a:ea typeface="+mn-lt"/>
              <a:cs typeface="+mn-lt"/>
            </a:endParaRPr>
          </a:p>
          <a:p>
            <a:r>
              <a:rPr lang="en-GB" dirty="0" err="1">
                <a:ea typeface="+mn-lt"/>
                <a:cs typeface="+mn-lt"/>
              </a:rPr>
              <a:t>Encyclopedia</a:t>
            </a:r>
            <a:r>
              <a:rPr lang="en-GB" dirty="0">
                <a:ea typeface="+mn-lt"/>
                <a:cs typeface="+mn-lt"/>
              </a:rPr>
              <a:t> Britannica. 2022. </a:t>
            </a:r>
            <a:r>
              <a:rPr lang="en-GB" i="1" dirty="0">
                <a:ea typeface="+mn-lt"/>
                <a:cs typeface="+mn-lt"/>
              </a:rPr>
              <a:t>pharynx | Definition, Location, Function, Structure, &amp; Facts</a:t>
            </a:r>
            <a:r>
              <a:rPr lang="en-GB" dirty="0">
                <a:ea typeface="+mn-lt"/>
                <a:cs typeface="+mn-lt"/>
              </a:rPr>
              <a:t>. [online] Available at: &lt;https://www.britannica.com/science/pharynx&gt; [Accessed 11 October 2022].</a:t>
            </a:r>
            <a:endParaRPr lang="en-US" dirty="0">
              <a:ea typeface="+mn-lt"/>
              <a:cs typeface="+mn-lt"/>
            </a:endParaRPr>
          </a:p>
          <a:p>
            <a:endParaRPr lang="en-GB" dirty="0">
              <a:ea typeface="+mn-lt"/>
              <a:cs typeface="+mn-lt"/>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88013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B25766-197B-B698-9A0E-B308BBA79696}"/>
              </a:ext>
            </a:extLst>
          </p:cNvPr>
          <p:cNvSpPr>
            <a:spLocks noGrp="1"/>
          </p:cNvSpPr>
          <p:nvPr>
            <p:ph idx="1"/>
          </p:nvPr>
        </p:nvSpPr>
        <p:spPr>
          <a:xfrm>
            <a:off x="117214" y="275170"/>
            <a:ext cx="12076903" cy="6454243"/>
          </a:xfrm>
        </p:spPr>
        <p:txBody>
          <a:bodyPr vert="horz" lIns="91440" tIns="45720" rIns="91440" bIns="45720" rtlCol="0" anchor="b">
            <a:noAutofit/>
          </a:bodyPr>
          <a:lstStyle/>
          <a:p>
            <a:endParaRPr lang="en-GB" dirty="0">
              <a:cs typeface="Calibri"/>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sz="2400" dirty="0">
              <a:cs typeface="Calibri"/>
            </a:endParaRPr>
          </a:p>
          <a:p>
            <a:pPr marL="0" indent="0">
              <a:buNone/>
            </a:pPr>
            <a:endParaRPr lang="en-GB" sz="2400" dirty="0">
              <a:ea typeface="+mn-lt"/>
              <a:cs typeface="+mn-lt"/>
            </a:endParaRPr>
          </a:p>
          <a:p>
            <a:pPr marL="0" indent="0">
              <a:buNone/>
            </a:pPr>
            <a:endParaRPr lang="en-GB" sz="2400" dirty="0">
              <a:ea typeface="+mn-lt"/>
              <a:cs typeface="+mn-lt"/>
            </a:endParaRPr>
          </a:p>
          <a:p>
            <a:pPr marL="0" indent="0">
              <a:buNone/>
            </a:pPr>
            <a:endParaRPr lang="en-GB" sz="2400" dirty="0">
              <a:ea typeface="+mn-lt"/>
              <a:cs typeface="+mn-lt"/>
            </a:endParaRPr>
          </a:p>
          <a:p>
            <a:pPr marL="0" indent="0">
              <a:buNone/>
            </a:pPr>
            <a:endParaRPr lang="en-GB" sz="2400" dirty="0">
              <a:ea typeface="+mn-lt"/>
              <a:cs typeface="+mn-lt"/>
            </a:endParaRPr>
          </a:p>
          <a:p>
            <a:endParaRPr lang="en-GB" sz="2400" dirty="0">
              <a:ea typeface="+mn-lt"/>
              <a:cs typeface="+mn-lt"/>
            </a:endParaRPr>
          </a:p>
          <a:p>
            <a:endParaRPr lang="en-GB" sz="2400" dirty="0">
              <a:ea typeface="+mn-lt"/>
              <a:cs typeface="+mn-lt"/>
            </a:endParaRPr>
          </a:p>
          <a:p>
            <a:r>
              <a:rPr lang="en-GB" sz="2400" dirty="0">
                <a:ea typeface="+mn-lt"/>
                <a:cs typeface="+mn-lt"/>
              </a:rPr>
              <a:t>Goel, D., 2013. </a:t>
            </a:r>
            <a:r>
              <a:rPr lang="en-GB" sz="2400" i="1" dirty="0">
                <a:ea typeface="+mn-lt"/>
                <a:cs typeface="+mn-lt"/>
              </a:rPr>
              <a:t>Larynx anatomy </a:t>
            </a:r>
            <a:r>
              <a:rPr lang="en-GB" sz="2400" i="1" dirty="0" err="1">
                <a:ea typeface="+mn-lt"/>
                <a:cs typeface="+mn-lt"/>
              </a:rPr>
              <a:t>ct</a:t>
            </a:r>
            <a:r>
              <a:rPr lang="en-GB" sz="2400" i="1" dirty="0">
                <a:ea typeface="+mn-lt"/>
                <a:cs typeface="+mn-lt"/>
              </a:rPr>
              <a:t> and </a:t>
            </a:r>
            <a:r>
              <a:rPr lang="en-GB" sz="2400" i="1" dirty="0" err="1">
                <a:ea typeface="+mn-lt"/>
                <a:cs typeface="+mn-lt"/>
              </a:rPr>
              <a:t>mri</a:t>
            </a:r>
            <a:r>
              <a:rPr lang="en-GB" sz="2400" i="1" dirty="0">
                <a:ea typeface="+mn-lt"/>
                <a:cs typeface="+mn-lt"/>
              </a:rPr>
              <a:t> - [PDF Document]</a:t>
            </a:r>
            <a:r>
              <a:rPr lang="en-GB" sz="2400" dirty="0">
                <a:ea typeface="+mn-lt"/>
                <a:cs typeface="+mn-lt"/>
              </a:rPr>
              <a:t>. [online] vdocuments.net. Available at: &lt;https://vdocuments.net/larynx-anatomy-ct-and-mri.html?page=1&gt; (Accessed 11 October 2022).</a:t>
            </a:r>
            <a:endParaRPr lang="en-GB">
              <a:cs typeface="Calibri"/>
            </a:endParaRPr>
          </a:p>
          <a:p>
            <a:r>
              <a:rPr lang="en-GB" sz="2400" dirty="0">
                <a:ea typeface="+mn-lt"/>
                <a:cs typeface="+mn-lt"/>
              </a:rPr>
              <a:t>Gorman, N., 2022. </a:t>
            </a:r>
            <a:r>
              <a:rPr lang="en-GB" sz="2400" i="1" dirty="0">
                <a:ea typeface="+mn-lt"/>
                <a:cs typeface="+mn-lt"/>
              </a:rPr>
              <a:t>Diaphragm</a:t>
            </a:r>
            <a:r>
              <a:rPr lang="en-GB" sz="2400" dirty="0">
                <a:ea typeface="+mn-lt"/>
                <a:cs typeface="+mn-lt"/>
              </a:rPr>
              <a:t>. [online] </a:t>
            </a:r>
            <a:r>
              <a:rPr lang="en-GB" sz="2400" dirty="0" err="1">
                <a:ea typeface="+mn-lt"/>
                <a:cs typeface="+mn-lt"/>
              </a:rPr>
              <a:t>Kenhub</a:t>
            </a:r>
            <a:r>
              <a:rPr lang="en-GB" sz="2400" dirty="0">
                <a:ea typeface="+mn-lt"/>
                <a:cs typeface="+mn-lt"/>
              </a:rPr>
              <a:t>. Available at: &lt;https://www.kenhub.com/en/library/anatomy/diaphragm&gt; (Accessed 11 October 2022).</a:t>
            </a:r>
          </a:p>
          <a:p>
            <a:r>
              <a:rPr lang="en-GB" sz="2400" dirty="0" err="1">
                <a:cs typeface="Calibri"/>
              </a:rPr>
              <a:t>Tomashefski</a:t>
            </a:r>
            <a:r>
              <a:rPr lang="en-GB" sz="2400" dirty="0">
                <a:cs typeface="Calibri"/>
              </a:rPr>
              <a:t>, J. and Farver, C., 2009. </a:t>
            </a:r>
            <a:r>
              <a:rPr lang="en-GB" sz="2400" i="1" dirty="0">
                <a:cs typeface="Calibri"/>
              </a:rPr>
              <a:t>20-28</a:t>
            </a:r>
            <a:r>
              <a:rPr lang="en-GB" sz="2400" dirty="0">
                <a:cs typeface="Calibri"/>
              </a:rPr>
              <a:t>. [online] Available at: &lt;https://www.researchgate.net/publication/226110844_Anatomy_and_Histology_of_the_Lung&gt; [Accessed 14 October 2022].</a:t>
            </a:r>
          </a:p>
          <a:p>
            <a:r>
              <a:rPr lang="en-GB" sz="2400" dirty="0">
                <a:ea typeface="+mn-lt"/>
                <a:cs typeface="+mn-lt"/>
              </a:rPr>
              <a:t>Tu, J., Ahmadi, G. and Inthavong, K., 2013. </a:t>
            </a:r>
            <a:r>
              <a:rPr lang="en-GB" sz="2400" i="1" dirty="0">
                <a:ea typeface="+mn-lt"/>
                <a:cs typeface="+mn-lt"/>
              </a:rPr>
              <a:t>The Human Respiratory System</a:t>
            </a:r>
            <a:r>
              <a:rPr lang="en-GB" sz="2400" dirty="0">
                <a:ea typeface="+mn-lt"/>
                <a:cs typeface="+mn-lt"/>
              </a:rPr>
              <a:t>. New </a:t>
            </a:r>
            <a:r>
              <a:rPr lang="en-GB" sz="2400" dirty="0" err="1">
                <a:ea typeface="+mn-lt"/>
                <a:cs typeface="+mn-lt"/>
              </a:rPr>
              <a:t>york,USA</a:t>
            </a:r>
            <a:r>
              <a:rPr lang="en-GB" sz="2400" dirty="0">
                <a:ea typeface="+mn-lt"/>
                <a:cs typeface="+mn-lt"/>
              </a:rPr>
              <a:t>: ResearchGate, pp.20-30.</a:t>
            </a:r>
            <a:endParaRPr lang="en-GB" sz="2400" dirty="0">
              <a:cs typeface="Calibri"/>
            </a:endParaRPr>
          </a:p>
          <a:p>
            <a:r>
              <a:rPr lang="en-GB" sz="2400" dirty="0" err="1">
                <a:ea typeface="+mn-lt"/>
                <a:cs typeface="+mn-lt"/>
              </a:rPr>
              <a:t>Ursih</a:t>
            </a:r>
            <a:r>
              <a:rPr lang="en-GB" sz="2400" dirty="0">
                <a:ea typeface="+mn-lt"/>
                <a:cs typeface="+mn-lt"/>
              </a:rPr>
              <a:t>, L. and </a:t>
            </a:r>
            <a:r>
              <a:rPr lang="en-GB" sz="2400" dirty="0" err="1">
                <a:ea typeface="+mn-lt"/>
                <a:cs typeface="+mn-lt"/>
              </a:rPr>
              <a:t>Maronpot</a:t>
            </a:r>
            <a:r>
              <a:rPr lang="en-GB" sz="2400" dirty="0">
                <a:ea typeface="+mn-lt"/>
                <a:cs typeface="+mn-lt"/>
              </a:rPr>
              <a:t>, R., 1990. </a:t>
            </a:r>
            <a:r>
              <a:rPr lang="en-GB" sz="2400" i="1" dirty="0">
                <a:ea typeface="+mn-lt"/>
                <a:cs typeface="+mn-lt"/>
              </a:rPr>
              <a:t>Normal History of the Nasal Cavity and Application of Special Techniques</a:t>
            </a:r>
            <a:r>
              <a:rPr lang="en-GB" sz="2400" dirty="0">
                <a:ea typeface="+mn-lt"/>
                <a:cs typeface="+mn-lt"/>
              </a:rPr>
              <a:t>. pp.188-196.</a:t>
            </a:r>
            <a:endParaRPr lang="en-GB" sz="2400" dirty="0">
              <a:cs typeface="Calibri"/>
            </a:endParaRPr>
          </a:p>
          <a:p>
            <a:r>
              <a:rPr lang="en-GB" sz="2400" dirty="0" err="1">
                <a:ea typeface="+mn-lt"/>
                <a:cs typeface="+mn-lt"/>
              </a:rPr>
              <a:t>Villasencio</a:t>
            </a:r>
            <a:r>
              <a:rPr lang="en-GB" sz="2400" dirty="0">
                <a:ea typeface="+mn-lt"/>
                <a:cs typeface="+mn-lt"/>
              </a:rPr>
              <a:t>, M. and Durano, H., 2022. </a:t>
            </a:r>
            <a:r>
              <a:rPr lang="en-GB" sz="2400" i="1" dirty="0">
                <a:ea typeface="+mn-lt"/>
                <a:cs typeface="+mn-lt"/>
              </a:rPr>
              <a:t>Respiratory System</a:t>
            </a:r>
            <a:r>
              <a:rPr lang="en-GB" sz="2400" dirty="0">
                <a:ea typeface="+mn-lt"/>
                <a:cs typeface="+mn-lt"/>
              </a:rPr>
              <a:t>. [online] Available at: &lt;https://www.scribd.com/presentation/507617770/Respiratory-system&gt; [Accessed 16 October 2022].</a:t>
            </a:r>
          </a:p>
          <a:p>
            <a:endParaRPr lang="en-GB" dirty="0">
              <a:cs typeface="Calibri"/>
            </a:endParaRPr>
          </a:p>
        </p:txBody>
      </p:sp>
    </p:spTree>
    <p:extLst>
      <p:ext uri="{BB962C8B-B14F-4D97-AF65-F5344CB8AC3E}">
        <p14:creationId xmlns:p14="http://schemas.microsoft.com/office/powerpoint/2010/main" val="36455456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849</cp:revision>
  <dcterms:created xsi:type="dcterms:W3CDTF">2022-10-10T10:33:58Z</dcterms:created>
  <dcterms:modified xsi:type="dcterms:W3CDTF">2022-10-19T17:21:34Z</dcterms:modified>
</cp:coreProperties>
</file>