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07868E2-5E92-475C-8BD2-AD04405242B9}" type="datetimeFigureOut">
              <a:rPr lang="en-US" smtClean="0"/>
              <a:t>10/27/2014</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A47F387-019C-4D51-B7C3-05E4D60B4A1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07868E2-5E92-475C-8BD2-AD04405242B9}" type="datetimeFigureOut">
              <a:rPr lang="en-US" smtClean="0"/>
              <a:t>10/27/2014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7F387-019C-4D51-B7C3-05E4D60B4A1B}" type="slidenum">
              <a:rPr lang="en-US" smtClean="0"/>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07868E2-5E92-475C-8BD2-AD04405242B9}" type="datetimeFigureOut">
              <a:rPr lang="en-US" smtClean="0"/>
              <a:t>10/27/2014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7F387-019C-4D51-B7C3-05E4D60B4A1B}"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07868E2-5E92-475C-8BD2-AD04405242B9}" type="datetimeFigureOut">
              <a:rPr lang="en-US" smtClean="0"/>
              <a:t>10/27/2014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A47F387-019C-4D51-B7C3-05E4D60B4A1B}" type="slidenum">
              <a:rPr lang="en-US" smtClean="0"/>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07868E2-5E92-475C-8BD2-AD04405242B9}" type="datetimeFigureOut">
              <a:rPr lang="en-US" smtClean="0"/>
              <a:t>10/27/2014</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9A47F387-019C-4D51-B7C3-05E4D60B4A1B}"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07868E2-5E92-475C-8BD2-AD04405242B9}" type="datetimeFigureOut">
              <a:rPr lang="en-US" smtClean="0"/>
              <a:t>10/27/2014</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9A47F387-019C-4D51-B7C3-05E4D60B4A1B}" type="slidenum">
              <a:rPr lang="en-US" smtClean="0"/>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07868E2-5E92-475C-8BD2-AD04405242B9}" type="datetimeFigureOut">
              <a:rPr lang="en-US" smtClean="0"/>
              <a:t>10/27/2014</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9A47F387-019C-4D51-B7C3-05E4D60B4A1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07868E2-5E92-475C-8BD2-AD04405242B9}" type="datetimeFigureOut">
              <a:rPr lang="en-US" smtClean="0"/>
              <a:t>10/27/2014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A47F387-019C-4D51-B7C3-05E4D60B4A1B}"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07868E2-5E92-475C-8BD2-AD04405242B9}" type="datetimeFigureOut">
              <a:rPr lang="en-US" smtClean="0"/>
              <a:t>10/27/2014</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A47F387-019C-4D51-B7C3-05E4D60B4A1B}"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07868E2-5E92-475C-8BD2-AD04405242B9}" type="datetimeFigureOut">
              <a:rPr lang="en-US" smtClean="0"/>
              <a:t>10/27/2014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7F387-019C-4D51-B7C3-05E4D60B4A1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07868E2-5E92-475C-8BD2-AD04405242B9}" type="datetimeFigureOut">
              <a:rPr lang="en-US" smtClean="0"/>
              <a:t>10/27/2014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7F387-019C-4D51-B7C3-05E4D60B4A1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07868E2-5E92-475C-8BD2-AD04405242B9}" type="datetimeFigureOut">
              <a:rPr lang="en-US" smtClean="0"/>
              <a:t>10/27/2014</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A47F387-019C-4D51-B7C3-05E4D60B4A1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DC Motors</a:t>
            </a:r>
            <a:endParaRPr lang="en-US" dirty="0"/>
          </a:p>
        </p:txBody>
      </p:sp>
      <p:sp>
        <p:nvSpPr>
          <p:cNvPr id="3" name="Subtitle 2"/>
          <p:cNvSpPr>
            <a:spLocks noGrp="1"/>
          </p:cNvSpPr>
          <p:nvPr>
            <p:ph type="subTitle" idx="1"/>
          </p:nvPr>
        </p:nvSpPr>
        <p:spPr/>
        <p:txBody>
          <a:bodyPr/>
          <a:lstStyle/>
          <a:p>
            <a:r>
              <a:rPr lang="en-US" dirty="0" smtClean="0"/>
              <a:t>Brushless</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dirty="0" smtClean="0"/>
              <a:t>How does it work?</a:t>
            </a:r>
            <a:endParaRPr lang="en-US" sz="2000" dirty="0" smtClean="0"/>
          </a:p>
          <a:p>
            <a:pPr lvl="1" algn="just"/>
            <a:r>
              <a:rPr lang="en-US" sz="1600" dirty="0" smtClean="0"/>
              <a:t>Basically the brushless dc electric motor is very similar to a brushed motor, except the components are inside out.</a:t>
            </a:r>
          </a:p>
          <a:p>
            <a:pPr lvl="1" algn="just"/>
            <a:r>
              <a:rPr lang="en-US" sz="1600" dirty="0" smtClean="0"/>
              <a:t>Whereas, a brushed motor has a permanent magnet as the stator and the wound coils on the rotor, a brushless dc motor has the coils wound on the stator and the permanent magnet integrated into the rotor.</a:t>
            </a:r>
          </a:p>
          <a:p>
            <a:pPr lvl="1" algn="just"/>
            <a:r>
              <a:rPr lang="en-US" sz="1600" dirty="0" smtClean="0"/>
              <a:t>In a brushed dc motor the switching of the coils is provided by the commutator. In a brushless dc (BLDC) motor the coils are switched on by a small device called a hall effect sensor that is capable of detecting a magnetic field and the polarity of that field.</a:t>
            </a:r>
            <a:endParaRPr lang="en-US" sz="1600" dirty="0"/>
          </a:p>
        </p:txBody>
      </p:sp>
      <p:sp>
        <p:nvSpPr>
          <p:cNvPr id="3" name="Title 2"/>
          <p:cNvSpPr>
            <a:spLocks noGrp="1"/>
          </p:cNvSpPr>
          <p:nvPr>
            <p:ph type="title"/>
          </p:nvPr>
        </p:nvSpPr>
        <p:spPr/>
        <p:txBody>
          <a:bodyPr>
            <a:normAutofit/>
          </a:bodyPr>
          <a:lstStyle/>
          <a:p>
            <a:r>
              <a:rPr lang="en-US" sz="2800" dirty="0" smtClean="0"/>
              <a:t>Brushless DC Motors</a:t>
            </a:r>
            <a:endParaRPr 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1795272"/>
          </a:xfrm>
        </p:spPr>
        <p:txBody>
          <a:bodyPr>
            <a:normAutofit/>
          </a:bodyPr>
          <a:lstStyle/>
          <a:p>
            <a:r>
              <a:rPr lang="en-US" sz="2000" dirty="0" smtClean="0"/>
              <a:t>How does it work?</a:t>
            </a:r>
          </a:p>
          <a:p>
            <a:pPr algn="just"/>
            <a:r>
              <a:rPr lang="en-US" sz="1600" dirty="0" smtClean="0"/>
              <a:t>The trick of operation in BLDC motors is the Hall </a:t>
            </a:r>
            <a:r>
              <a:rPr lang="en-US" sz="1600" dirty="0" smtClean="0"/>
              <a:t>effect sensor </a:t>
            </a:r>
            <a:r>
              <a:rPr lang="en-US" sz="1600" dirty="0" smtClean="0"/>
              <a:t>that is attached to the stator. It faces the magnets perpendicularly and can distinguish if the North or South pole is in front of it. The following image shows </a:t>
            </a:r>
            <a:r>
              <a:rPr lang="en-US" sz="1600" dirty="0" smtClean="0"/>
              <a:t>a </a:t>
            </a:r>
            <a:r>
              <a:rPr lang="en-US" sz="1600" dirty="0" smtClean="0"/>
              <a:t>Hall </a:t>
            </a:r>
            <a:r>
              <a:rPr lang="en-US" sz="1600" dirty="0" smtClean="0"/>
              <a:t>effect sensor</a:t>
            </a:r>
            <a:r>
              <a:rPr lang="en-US" sz="1600" dirty="0" smtClean="0"/>
              <a:t>. </a:t>
            </a:r>
            <a:endParaRPr lang="en-US" sz="1400" dirty="0" smtClean="0"/>
          </a:p>
        </p:txBody>
      </p:sp>
      <p:sp>
        <p:nvSpPr>
          <p:cNvPr id="3" name="Title 2"/>
          <p:cNvSpPr>
            <a:spLocks noGrp="1"/>
          </p:cNvSpPr>
          <p:nvPr>
            <p:ph type="title"/>
          </p:nvPr>
        </p:nvSpPr>
        <p:spPr/>
        <p:txBody>
          <a:bodyPr>
            <a:normAutofit/>
          </a:bodyPr>
          <a:lstStyle/>
          <a:p>
            <a:r>
              <a:rPr lang="en-US" sz="2800" dirty="0" smtClean="0"/>
              <a:t>Brushless DC Motors</a:t>
            </a:r>
            <a:endParaRPr lang="en-US" sz="2800" dirty="0"/>
          </a:p>
        </p:txBody>
      </p:sp>
      <p:pic>
        <p:nvPicPr>
          <p:cNvPr id="1026" name="Picture 2" descr="http://pcbheaven.com/wikipages/images/howbrushlessmotorswork_1269516340.jpg"/>
          <p:cNvPicPr>
            <a:picLocks noChangeAspect="1" noChangeArrowheads="1"/>
          </p:cNvPicPr>
          <p:nvPr/>
        </p:nvPicPr>
        <p:blipFill>
          <a:blip r:embed="rId2" cstate="print"/>
          <a:srcRect/>
          <a:stretch>
            <a:fillRect/>
          </a:stretch>
        </p:blipFill>
        <p:spPr bwMode="auto">
          <a:xfrm>
            <a:off x="3632988" y="2895600"/>
            <a:ext cx="4777588" cy="3581400"/>
          </a:xfrm>
          <a:prstGeom prst="rect">
            <a:avLst/>
          </a:prstGeom>
          <a:noFill/>
        </p:spPr>
      </p:pic>
      <p:sp>
        <p:nvSpPr>
          <p:cNvPr id="5" name="TextBox 4"/>
          <p:cNvSpPr txBox="1"/>
          <p:nvPr/>
        </p:nvSpPr>
        <p:spPr>
          <a:xfrm>
            <a:off x="1447800" y="4876800"/>
            <a:ext cx="2042547" cy="276999"/>
          </a:xfrm>
          <a:prstGeom prst="rect">
            <a:avLst/>
          </a:prstGeom>
          <a:noFill/>
        </p:spPr>
        <p:txBody>
          <a:bodyPr wrap="none" rtlCol="0">
            <a:spAutoFit/>
          </a:bodyPr>
          <a:lstStyle/>
          <a:p>
            <a:r>
              <a:rPr lang="en-US" sz="1200" dirty="0" smtClean="0"/>
              <a:t>The image is of a PC fan.</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4267200" cy="1947671"/>
          </a:xfrm>
        </p:spPr>
        <p:txBody>
          <a:bodyPr>
            <a:normAutofit/>
          </a:bodyPr>
          <a:lstStyle/>
          <a:p>
            <a:r>
              <a:rPr lang="en-US" sz="2000" dirty="0" smtClean="0"/>
              <a:t>How does it work?</a:t>
            </a:r>
          </a:p>
          <a:p>
            <a:r>
              <a:rPr lang="en-US" sz="1600" dirty="0" smtClean="0"/>
              <a:t>To better understand the operation of the Hall sensor in respect to the rotor </a:t>
            </a:r>
            <a:r>
              <a:rPr lang="en-US" sz="1600" dirty="0" smtClean="0"/>
              <a:t>position, the simple animation (right) shows only </a:t>
            </a:r>
            <a:r>
              <a:rPr lang="en-US" sz="1600" dirty="0" smtClean="0"/>
              <a:t>2 magnetic poles and 2 coils. The </a:t>
            </a:r>
            <a:r>
              <a:rPr lang="en-US" sz="1600" dirty="0" smtClean="0"/>
              <a:t>blue magnetic </a:t>
            </a:r>
            <a:r>
              <a:rPr lang="en-US" sz="1600" dirty="0" smtClean="0"/>
              <a:t>poles are both South poles:</a:t>
            </a:r>
            <a:endParaRPr lang="en-US" sz="1600" dirty="0" smtClean="0"/>
          </a:p>
        </p:txBody>
      </p:sp>
      <p:sp>
        <p:nvSpPr>
          <p:cNvPr id="3" name="Title 2"/>
          <p:cNvSpPr>
            <a:spLocks noGrp="1"/>
          </p:cNvSpPr>
          <p:nvPr>
            <p:ph type="title"/>
          </p:nvPr>
        </p:nvSpPr>
        <p:spPr/>
        <p:txBody>
          <a:bodyPr>
            <a:normAutofit/>
          </a:bodyPr>
          <a:lstStyle/>
          <a:p>
            <a:r>
              <a:rPr lang="en-US" sz="2800" dirty="0" smtClean="0"/>
              <a:t>Brushless DC Motors</a:t>
            </a:r>
            <a:endParaRPr lang="en-US" sz="2800" dirty="0"/>
          </a:p>
        </p:txBody>
      </p:sp>
      <p:pic>
        <p:nvPicPr>
          <p:cNvPr id="16386" name="Picture 2" descr="http://pcbheaven.com/wikipages/images/howbrushlessmotorswork_1269521799.gif"/>
          <p:cNvPicPr>
            <a:picLocks noChangeAspect="1" noChangeArrowheads="1" noCrop="1"/>
          </p:cNvPicPr>
          <p:nvPr/>
        </p:nvPicPr>
        <p:blipFill>
          <a:blip r:embed="rId2"/>
          <a:srcRect/>
          <a:stretch>
            <a:fillRect/>
          </a:stretch>
        </p:blipFill>
        <p:spPr bwMode="auto">
          <a:xfrm>
            <a:off x="5715000" y="1371600"/>
            <a:ext cx="2495550" cy="2495550"/>
          </a:xfrm>
          <a:prstGeom prst="rect">
            <a:avLst/>
          </a:prstGeom>
          <a:noFill/>
        </p:spPr>
      </p:pic>
      <p:sp>
        <p:nvSpPr>
          <p:cNvPr id="7" name="TextBox 6"/>
          <p:cNvSpPr txBox="1"/>
          <p:nvPr/>
        </p:nvSpPr>
        <p:spPr>
          <a:xfrm>
            <a:off x="914401" y="4267200"/>
            <a:ext cx="7238999" cy="1815882"/>
          </a:xfrm>
          <a:prstGeom prst="rect">
            <a:avLst/>
          </a:prstGeom>
          <a:noFill/>
        </p:spPr>
        <p:txBody>
          <a:bodyPr wrap="square" rtlCol="0">
            <a:spAutoFit/>
          </a:bodyPr>
          <a:lstStyle/>
          <a:p>
            <a:r>
              <a:rPr lang="en-US" sz="1600" dirty="0" smtClean="0"/>
              <a:t>The Hall sensor is this little component under the right electromagnet. When it senses the South pole, it keeps the coils turned off. When the sensor senses no magnetic field (or could be also the South pole), then it turns on the coils. The coils have both the same magnetic polarity which is North. So they pull toward the opposite pole and torque is then created, when the pole is adjacent to the sensor the power is cutoff and the motor ‘coasts’ until power is reapplied.</a:t>
            </a:r>
            <a:endParaRPr lang="en-US" sz="16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305800" cy="1338071"/>
          </a:xfrm>
        </p:spPr>
        <p:txBody>
          <a:bodyPr>
            <a:normAutofit/>
          </a:bodyPr>
          <a:lstStyle/>
          <a:p>
            <a:r>
              <a:rPr lang="en-US" sz="2000" dirty="0" smtClean="0"/>
              <a:t>How does it work?</a:t>
            </a:r>
          </a:p>
          <a:p>
            <a:pPr algn="just"/>
            <a:r>
              <a:rPr lang="en-US" sz="1700" dirty="0" smtClean="0"/>
              <a:t>Probing the output signal of the hall effect sensor would show a signal as can be seen below. During </a:t>
            </a:r>
            <a:r>
              <a:rPr lang="en-US" sz="1700" dirty="0" smtClean="0"/>
              <a:t>a full rotation of the rotor, the Hall </a:t>
            </a:r>
            <a:r>
              <a:rPr lang="en-US" sz="1700" dirty="0" smtClean="0"/>
              <a:t>effect sensor output goes both </a:t>
            </a:r>
            <a:r>
              <a:rPr lang="en-US" sz="1700" i="1" dirty="0" smtClean="0"/>
              <a:t>HIGH</a:t>
            </a:r>
            <a:r>
              <a:rPr lang="en-US" sz="1700" dirty="0" smtClean="0"/>
              <a:t>  and </a:t>
            </a:r>
            <a:r>
              <a:rPr lang="en-US" sz="1700" i="1" dirty="0" smtClean="0"/>
              <a:t>LOW</a:t>
            </a:r>
            <a:r>
              <a:rPr lang="en-US" sz="1700" dirty="0" smtClean="0"/>
              <a:t> twice. </a:t>
            </a:r>
          </a:p>
        </p:txBody>
      </p:sp>
      <p:sp>
        <p:nvSpPr>
          <p:cNvPr id="3" name="Title 2"/>
          <p:cNvSpPr>
            <a:spLocks noGrp="1"/>
          </p:cNvSpPr>
          <p:nvPr>
            <p:ph type="title"/>
          </p:nvPr>
        </p:nvSpPr>
        <p:spPr/>
        <p:txBody>
          <a:bodyPr>
            <a:normAutofit/>
          </a:bodyPr>
          <a:lstStyle/>
          <a:p>
            <a:r>
              <a:rPr lang="en-US" sz="2800" dirty="0" smtClean="0"/>
              <a:t>Brushless DC Motors</a:t>
            </a:r>
            <a:endParaRPr lang="en-US" sz="2800" dirty="0"/>
          </a:p>
        </p:txBody>
      </p:sp>
      <p:pic>
        <p:nvPicPr>
          <p:cNvPr id="18434" name="Picture 2" descr="http://pcbheaven.com/wikipages/images/howbrushlessmotorswork_1269520310.png"/>
          <p:cNvPicPr>
            <a:picLocks noChangeAspect="1" noChangeArrowheads="1"/>
          </p:cNvPicPr>
          <p:nvPr/>
        </p:nvPicPr>
        <p:blipFill>
          <a:blip r:embed="rId2"/>
          <a:srcRect/>
          <a:stretch>
            <a:fillRect/>
          </a:stretch>
        </p:blipFill>
        <p:spPr bwMode="auto">
          <a:xfrm>
            <a:off x="2286000" y="2667000"/>
            <a:ext cx="4276725" cy="1270241"/>
          </a:xfrm>
          <a:prstGeom prst="rect">
            <a:avLst/>
          </a:prstGeom>
          <a:noFill/>
        </p:spPr>
      </p:pic>
      <p:sp>
        <p:nvSpPr>
          <p:cNvPr id="8" name="TextBox 7"/>
          <p:cNvSpPr txBox="1"/>
          <p:nvPr/>
        </p:nvSpPr>
        <p:spPr>
          <a:xfrm>
            <a:off x="533400" y="4038600"/>
            <a:ext cx="8229600" cy="2062103"/>
          </a:xfrm>
          <a:prstGeom prst="rect">
            <a:avLst/>
          </a:prstGeom>
          <a:noFill/>
        </p:spPr>
        <p:txBody>
          <a:bodyPr wrap="square" rtlCol="0">
            <a:spAutoFit/>
          </a:bodyPr>
          <a:lstStyle/>
          <a:p>
            <a:pPr algn="just"/>
            <a:r>
              <a:rPr lang="en-US" sz="1600" dirty="0" smtClean="0"/>
              <a:t>Another advantage for the brushless motors, the signal that is used to control power to the coils, can also be used as is for measuring the speed of the motor. It can also be used to confirm motor functionality. Actually, this signal is exactly the one that comes out on the third wire from a standard PC fan that has 3 wires. These fans do not have any extra circuitry to measure the speed of the motor, they simply use the signal from the Hall sensor. Each revolution will generate 2 pulses. A simple frequency measuring circuit can precisely monitor the rpm of the motor.</a:t>
            </a:r>
            <a:endParaRPr lang="en-US" sz="1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305800" cy="1947671"/>
          </a:xfrm>
        </p:spPr>
        <p:txBody>
          <a:bodyPr>
            <a:normAutofit lnSpcReduction="10000"/>
          </a:bodyPr>
          <a:lstStyle/>
          <a:p>
            <a:r>
              <a:rPr lang="en-US" sz="2000" dirty="0" smtClean="0"/>
              <a:t>How does it work?</a:t>
            </a:r>
          </a:p>
          <a:p>
            <a:r>
              <a:rPr lang="en-US" sz="1600" dirty="0" smtClean="0"/>
              <a:t>In reality </a:t>
            </a:r>
            <a:r>
              <a:rPr lang="en-US" sz="1600" dirty="0" smtClean="0"/>
              <a:t>real brushless motor have 4 coils.</a:t>
            </a:r>
          </a:p>
          <a:p>
            <a:r>
              <a:rPr lang="en-US" sz="1600" dirty="0" smtClean="0"/>
              <a:t>The </a:t>
            </a:r>
            <a:r>
              <a:rPr lang="en-US" sz="1600" dirty="0" smtClean="0"/>
              <a:t>operation principle of a </a:t>
            </a:r>
            <a:r>
              <a:rPr lang="en-US" sz="1600" dirty="0" smtClean="0"/>
              <a:t>simple brushless </a:t>
            </a:r>
            <a:r>
              <a:rPr lang="en-US" sz="1600" dirty="0" smtClean="0"/>
              <a:t>motor with 2 coils and 2 permanent </a:t>
            </a:r>
            <a:r>
              <a:rPr lang="en-US" sz="1600" dirty="0" smtClean="0"/>
              <a:t>magnets has been shown. However, </a:t>
            </a:r>
            <a:r>
              <a:rPr lang="en-US" sz="1600" dirty="0" smtClean="0"/>
              <a:t>in real life, BLDCs </a:t>
            </a:r>
            <a:r>
              <a:rPr lang="en-US" sz="1600" dirty="0" smtClean="0"/>
              <a:t>usually </a:t>
            </a:r>
            <a:r>
              <a:rPr lang="en-US" sz="1600" dirty="0" smtClean="0"/>
              <a:t>have </a:t>
            </a:r>
            <a:r>
              <a:rPr lang="en-US" sz="1600" dirty="0" smtClean="0"/>
              <a:t>4 </a:t>
            </a:r>
            <a:r>
              <a:rPr lang="en-US" sz="1600" dirty="0" smtClean="0"/>
              <a:t>coils and 4 magnets. Also, the Hall sensor is able not only to see if a magnetic field is in front of it, but also to distinguish if this is the North or the South pole. </a:t>
            </a:r>
            <a:r>
              <a:rPr lang="en-US" sz="1400" dirty="0" smtClean="0"/>
              <a:t>The image below shows a real representation of a BLDC motor.</a:t>
            </a:r>
          </a:p>
        </p:txBody>
      </p:sp>
      <p:sp>
        <p:nvSpPr>
          <p:cNvPr id="3" name="Title 2"/>
          <p:cNvSpPr>
            <a:spLocks noGrp="1"/>
          </p:cNvSpPr>
          <p:nvPr>
            <p:ph type="title"/>
          </p:nvPr>
        </p:nvSpPr>
        <p:spPr/>
        <p:txBody>
          <a:bodyPr>
            <a:normAutofit/>
          </a:bodyPr>
          <a:lstStyle/>
          <a:p>
            <a:r>
              <a:rPr lang="en-US" sz="2800" dirty="0" smtClean="0"/>
              <a:t>Brushless DC Motors</a:t>
            </a:r>
            <a:endParaRPr lang="en-US" sz="2800" dirty="0"/>
          </a:p>
        </p:txBody>
      </p:sp>
      <p:pic>
        <p:nvPicPr>
          <p:cNvPr id="19458" name="Picture 2" descr="http://pcbheaven.com/wikipages/images/howbrushlessmotorswork_1269534181.png"/>
          <p:cNvPicPr>
            <a:picLocks noChangeAspect="1" noChangeArrowheads="1"/>
          </p:cNvPicPr>
          <p:nvPr/>
        </p:nvPicPr>
        <p:blipFill>
          <a:blip r:embed="rId2"/>
          <a:srcRect/>
          <a:stretch>
            <a:fillRect/>
          </a:stretch>
        </p:blipFill>
        <p:spPr bwMode="auto">
          <a:xfrm>
            <a:off x="5486400" y="3429000"/>
            <a:ext cx="2914650" cy="2914650"/>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5029200" cy="4538471"/>
          </a:xfrm>
        </p:spPr>
        <p:txBody>
          <a:bodyPr>
            <a:normAutofit fontScale="92500"/>
          </a:bodyPr>
          <a:lstStyle/>
          <a:p>
            <a:r>
              <a:rPr lang="en-US" sz="2000" dirty="0" smtClean="0"/>
              <a:t>How does it work?</a:t>
            </a:r>
          </a:p>
          <a:p>
            <a:pPr algn="just"/>
            <a:r>
              <a:rPr lang="en-US" sz="1700" dirty="0" smtClean="0"/>
              <a:t>Placed around the </a:t>
            </a:r>
            <a:r>
              <a:rPr lang="en-US" sz="1700" dirty="0" smtClean="0"/>
              <a:t>rotor, there are 4 magnets in </a:t>
            </a:r>
            <a:r>
              <a:rPr lang="en-US" sz="1700" dirty="0" smtClean="0"/>
              <a:t>a North-South-North-South configuration. There </a:t>
            </a:r>
            <a:r>
              <a:rPr lang="en-US" sz="1700" dirty="0" smtClean="0"/>
              <a:t>are 4 </a:t>
            </a:r>
            <a:r>
              <a:rPr lang="en-US" sz="1700" dirty="0" smtClean="0"/>
              <a:t>coils.</a:t>
            </a:r>
          </a:p>
          <a:p>
            <a:pPr algn="just"/>
            <a:endParaRPr lang="en-US" sz="1700" dirty="0" smtClean="0"/>
          </a:p>
          <a:p>
            <a:pPr algn="just"/>
            <a:r>
              <a:rPr lang="en-US" sz="1700" dirty="0" smtClean="0"/>
              <a:t>The </a:t>
            </a:r>
            <a:r>
              <a:rPr lang="en-US" sz="1700" dirty="0" smtClean="0"/>
              <a:t>windings of the coils are not all of the same direction. 2 neighbor coils can never have the same magnetic polarity. The coils are connected in pairs, either </a:t>
            </a:r>
            <a:r>
              <a:rPr lang="en-US" sz="1700" dirty="0" smtClean="0"/>
              <a:t>with the </a:t>
            </a:r>
            <a:r>
              <a:rPr lang="en-US" sz="1700" dirty="0" smtClean="0"/>
              <a:t>opposite </a:t>
            </a:r>
            <a:r>
              <a:rPr lang="en-US" sz="1700" dirty="0" smtClean="0"/>
              <a:t>coil, </a:t>
            </a:r>
            <a:r>
              <a:rPr lang="en-US" sz="1700" dirty="0" smtClean="0"/>
              <a:t>or </a:t>
            </a:r>
            <a:r>
              <a:rPr lang="en-US" sz="1700" dirty="0" smtClean="0"/>
              <a:t>in </a:t>
            </a:r>
            <a:r>
              <a:rPr lang="en-US" sz="1700" dirty="0" smtClean="0"/>
              <a:t>two pairs or </a:t>
            </a:r>
            <a:r>
              <a:rPr lang="en-US" sz="1700" dirty="0" smtClean="0"/>
              <a:t>neighboring </a:t>
            </a:r>
            <a:r>
              <a:rPr lang="en-US" sz="1700" dirty="0" smtClean="0"/>
              <a:t>coils </a:t>
            </a:r>
            <a:r>
              <a:rPr lang="en-US" sz="1700" dirty="0" smtClean="0"/>
              <a:t>as </a:t>
            </a:r>
            <a:r>
              <a:rPr lang="en-US" sz="1700" dirty="0" smtClean="0"/>
              <a:t>shown </a:t>
            </a:r>
            <a:r>
              <a:rPr lang="en-US" sz="1700" dirty="0" smtClean="0"/>
              <a:t>in the image ( top right).</a:t>
            </a:r>
          </a:p>
          <a:p>
            <a:pPr algn="just"/>
            <a:endParaRPr lang="en-US" sz="1700" dirty="0" smtClean="0"/>
          </a:p>
          <a:p>
            <a:pPr algn="just"/>
            <a:r>
              <a:rPr lang="en-US" sz="1700" dirty="0" smtClean="0"/>
              <a:t>The </a:t>
            </a:r>
            <a:r>
              <a:rPr lang="en-US" sz="1700" dirty="0" smtClean="0"/>
              <a:t>simple </a:t>
            </a:r>
            <a:r>
              <a:rPr lang="en-US" sz="1700" dirty="0" smtClean="0"/>
              <a:t>operation cycle is, </a:t>
            </a:r>
            <a:r>
              <a:rPr lang="en-US" sz="1700" dirty="0" smtClean="0"/>
              <a:t>the hall effect sensor will switch on the one of the coil pairs dependant upon the polarity of the magnetic pole in front of it. The animation (bottom right) demonstrates </a:t>
            </a:r>
            <a:r>
              <a:rPr lang="en-US" sz="1700" dirty="0" smtClean="0"/>
              <a:t>this </a:t>
            </a:r>
            <a:r>
              <a:rPr lang="en-US" sz="1700" dirty="0" smtClean="0"/>
              <a:t>operation.</a:t>
            </a:r>
            <a:endParaRPr lang="en-US" sz="1700" dirty="0"/>
          </a:p>
        </p:txBody>
      </p:sp>
      <p:sp>
        <p:nvSpPr>
          <p:cNvPr id="3" name="Title 2"/>
          <p:cNvSpPr>
            <a:spLocks noGrp="1"/>
          </p:cNvSpPr>
          <p:nvPr>
            <p:ph type="title"/>
          </p:nvPr>
        </p:nvSpPr>
        <p:spPr/>
        <p:txBody>
          <a:bodyPr>
            <a:normAutofit/>
          </a:bodyPr>
          <a:lstStyle/>
          <a:p>
            <a:r>
              <a:rPr lang="en-US" sz="2800" dirty="0" smtClean="0"/>
              <a:t>Brushless DC Motors</a:t>
            </a:r>
            <a:endParaRPr lang="en-US" sz="2800" dirty="0"/>
          </a:p>
        </p:txBody>
      </p:sp>
      <p:pic>
        <p:nvPicPr>
          <p:cNvPr id="20482" name="Picture 2" descr="http://pcbheaven.com/wikipages/images/howbrushlessmotorswork_1269519619.png"/>
          <p:cNvPicPr>
            <a:picLocks noChangeAspect="1" noChangeArrowheads="1" noCrop="1"/>
          </p:cNvPicPr>
          <p:nvPr/>
        </p:nvPicPr>
        <p:blipFill>
          <a:blip r:embed="rId2"/>
          <a:srcRect/>
          <a:stretch>
            <a:fillRect/>
          </a:stretch>
        </p:blipFill>
        <p:spPr bwMode="auto">
          <a:xfrm>
            <a:off x="6172200" y="3657600"/>
            <a:ext cx="2286000" cy="2286000"/>
          </a:xfrm>
          <a:prstGeom prst="rect">
            <a:avLst/>
          </a:prstGeom>
          <a:noFill/>
        </p:spPr>
      </p:pic>
      <p:pic>
        <p:nvPicPr>
          <p:cNvPr id="20484" name="Picture 4" descr="http://pcbheaven.com/wikipages/images/howbrushlessmotorswork_1269534181.png"/>
          <p:cNvPicPr>
            <a:picLocks noChangeAspect="1" noChangeArrowheads="1"/>
          </p:cNvPicPr>
          <p:nvPr/>
        </p:nvPicPr>
        <p:blipFill>
          <a:blip r:embed="rId3"/>
          <a:srcRect/>
          <a:stretch>
            <a:fillRect/>
          </a:stretch>
        </p:blipFill>
        <p:spPr bwMode="auto">
          <a:xfrm>
            <a:off x="6096000" y="914400"/>
            <a:ext cx="2362200" cy="236220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5029200" cy="4538471"/>
          </a:xfrm>
        </p:spPr>
        <p:txBody>
          <a:bodyPr>
            <a:normAutofit/>
          </a:bodyPr>
          <a:lstStyle/>
          <a:p>
            <a:r>
              <a:rPr lang="en-US" sz="2000" dirty="0" smtClean="0"/>
              <a:t>How does it work?</a:t>
            </a:r>
          </a:p>
          <a:p>
            <a:pPr algn="just"/>
            <a:r>
              <a:rPr lang="en-US" sz="1600" dirty="0" smtClean="0"/>
              <a:t>What will happen if the rotor is </a:t>
            </a:r>
            <a:r>
              <a:rPr lang="en-US" sz="1600" dirty="0" smtClean="0"/>
              <a:t>resting </a:t>
            </a:r>
            <a:r>
              <a:rPr lang="en-US" sz="1600" dirty="0" smtClean="0"/>
              <a:t>in a position where the Hall sensor is exactly between two different poles? </a:t>
            </a:r>
            <a:endParaRPr lang="en-US" sz="1600" dirty="0" smtClean="0"/>
          </a:p>
          <a:p>
            <a:pPr algn="just"/>
            <a:r>
              <a:rPr lang="en-US" sz="1600" dirty="0" smtClean="0"/>
              <a:t>Look </a:t>
            </a:r>
            <a:r>
              <a:rPr lang="en-US" sz="1600" dirty="0" smtClean="0"/>
              <a:t>for example the </a:t>
            </a:r>
            <a:r>
              <a:rPr lang="en-US" sz="1600" dirty="0" smtClean="0"/>
              <a:t>image (right).</a:t>
            </a:r>
          </a:p>
          <a:p>
            <a:pPr algn="just"/>
            <a:r>
              <a:rPr lang="en-US" sz="1600" dirty="0" smtClean="0"/>
              <a:t>This is a real possibility. The </a:t>
            </a:r>
            <a:r>
              <a:rPr lang="en-US" sz="1600" dirty="0" smtClean="0"/>
              <a:t>Hall </a:t>
            </a:r>
            <a:r>
              <a:rPr lang="en-US" sz="1600" dirty="0" smtClean="0"/>
              <a:t>effect sensor </a:t>
            </a:r>
            <a:r>
              <a:rPr lang="en-US" sz="1600" dirty="0" smtClean="0"/>
              <a:t>cannot </a:t>
            </a:r>
            <a:r>
              <a:rPr lang="en-US" sz="1600" dirty="0" smtClean="0"/>
              <a:t>determine </a:t>
            </a:r>
            <a:r>
              <a:rPr lang="en-US" sz="1600" dirty="0" smtClean="0"/>
              <a:t>exactly which pole is in front of it. </a:t>
            </a:r>
            <a:r>
              <a:rPr lang="en-US" sz="1600" dirty="0" smtClean="0"/>
              <a:t>This </a:t>
            </a:r>
            <a:r>
              <a:rPr lang="en-US" sz="1600" dirty="0" smtClean="0"/>
              <a:t>is </a:t>
            </a:r>
            <a:r>
              <a:rPr lang="en-US" sz="1600" dirty="0" smtClean="0"/>
              <a:t>not really a problem as - imagine </a:t>
            </a:r>
            <a:r>
              <a:rPr lang="en-US" sz="1600" dirty="0" smtClean="0"/>
              <a:t>that the sensor senses the wrong pole and </a:t>
            </a:r>
            <a:r>
              <a:rPr lang="en-US" sz="1600" dirty="0" smtClean="0"/>
              <a:t>powers </a:t>
            </a:r>
            <a:r>
              <a:rPr lang="en-US" sz="1600" dirty="0" smtClean="0"/>
              <a:t>the wrong coils. What will t</a:t>
            </a:r>
            <a:r>
              <a:rPr lang="en-US" sz="1600" dirty="0" smtClean="0"/>
              <a:t>he effect be? </a:t>
            </a:r>
            <a:r>
              <a:rPr lang="en-US" sz="1600" dirty="0" smtClean="0"/>
              <a:t>For a fraction of a millisecond the motor will try to rotate the wrong </a:t>
            </a:r>
            <a:r>
              <a:rPr lang="en-US" sz="1600" dirty="0" smtClean="0"/>
              <a:t>way, but, </a:t>
            </a:r>
            <a:r>
              <a:rPr lang="en-US" sz="1600" dirty="0" smtClean="0"/>
              <a:t>a few degrees of rotation will bring the correct pole in front of the Hall sensor and it will immediately change the coils. </a:t>
            </a:r>
            <a:r>
              <a:rPr lang="en-US" sz="1600" dirty="0" smtClean="0"/>
              <a:t>The </a:t>
            </a:r>
            <a:r>
              <a:rPr lang="en-US" sz="1600" dirty="0" smtClean="0"/>
              <a:t>motor will then </a:t>
            </a:r>
            <a:r>
              <a:rPr lang="en-US" sz="1600" dirty="0" smtClean="0"/>
              <a:t>rotate in </a:t>
            </a:r>
            <a:r>
              <a:rPr lang="en-US" sz="1600" dirty="0" smtClean="0"/>
              <a:t>the correct </a:t>
            </a:r>
            <a:r>
              <a:rPr lang="en-US" sz="1600" dirty="0" smtClean="0"/>
              <a:t>direction.</a:t>
            </a:r>
          </a:p>
        </p:txBody>
      </p:sp>
      <p:sp>
        <p:nvSpPr>
          <p:cNvPr id="3" name="Title 2"/>
          <p:cNvSpPr>
            <a:spLocks noGrp="1"/>
          </p:cNvSpPr>
          <p:nvPr>
            <p:ph type="title"/>
          </p:nvPr>
        </p:nvSpPr>
        <p:spPr/>
        <p:txBody>
          <a:bodyPr>
            <a:normAutofit/>
          </a:bodyPr>
          <a:lstStyle/>
          <a:p>
            <a:r>
              <a:rPr lang="en-US" sz="2800" dirty="0" smtClean="0"/>
              <a:t>Brushless DC Motors</a:t>
            </a:r>
            <a:endParaRPr lang="en-US" sz="2800" dirty="0"/>
          </a:p>
        </p:txBody>
      </p:sp>
      <p:pic>
        <p:nvPicPr>
          <p:cNvPr id="20484" name="Picture 4" descr="http://pcbheaven.com/wikipages/images/howbrushlessmotorswork_1269534181.png"/>
          <p:cNvPicPr>
            <a:picLocks noChangeAspect="1" noChangeArrowheads="1"/>
          </p:cNvPicPr>
          <p:nvPr/>
        </p:nvPicPr>
        <p:blipFill>
          <a:blip r:embed="rId2"/>
          <a:srcRect/>
          <a:stretch>
            <a:fillRect/>
          </a:stretch>
        </p:blipFill>
        <p:spPr bwMode="auto">
          <a:xfrm>
            <a:off x="6019800" y="2209800"/>
            <a:ext cx="2362200" cy="236220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5029200" cy="4843271"/>
          </a:xfrm>
        </p:spPr>
        <p:txBody>
          <a:bodyPr>
            <a:normAutofit/>
          </a:bodyPr>
          <a:lstStyle/>
          <a:p>
            <a:r>
              <a:rPr lang="en-US" sz="2000" dirty="0" smtClean="0"/>
              <a:t>How does it work?</a:t>
            </a:r>
          </a:p>
          <a:p>
            <a:r>
              <a:rPr lang="en-US" sz="1700" dirty="0" smtClean="0"/>
              <a:t>What </a:t>
            </a:r>
            <a:r>
              <a:rPr lang="en-US" sz="1700" dirty="0" smtClean="0"/>
              <a:t>if the motor controls a critical load and </a:t>
            </a:r>
            <a:r>
              <a:rPr lang="en-US" sz="1700" dirty="0" smtClean="0"/>
              <a:t>counter </a:t>
            </a:r>
            <a:r>
              <a:rPr lang="en-US" sz="1700" dirty="0" smtClean="0"/>
              <a:t>rotation, even if it is under 5</a:t>
            </a:r>
            <a:r>
              <a:rPr lang="en-US" sz="1700" baseline="30000" dirty="0" smtClean="0"/>
              <a:t>o</a:t>
            </a:r>
            <a:r>
              <a:rPr lang="en-US" sz="1700" dirty="0" smtClean="0"/>
              <a:t> must NOT occur</a:t>
            </a:r>
            <a:r>
              <a:rPr lang="en-US" sz="1700" dirty="0" smtClean="0"/>
              <a:t>?.  The solution </a:t>
            </a:r>
            <a:r>
              <a:rPr lang="en-US" sz="1700" dirty="0" smtClean="0"/>
              <a:t>for </a:t>
            </a:r>
            <a:r>
              <a:rPr lang="en-US" sz="1700" dirty="0" smtClean="0"/>
              <a:t>this requires </a:t>
            </a:r>
            <a:r>
              <a:rPr lang="en-US" sz="1700" dirty="0" smtClean="0"/>
              <a:t>the use of </a:t>
            </a:r>
            <a:r>
              <a:rPr lang="en-US" sz="1700" dirty="0" smtClean="0"/>
              <a:t>a second </a:t>
            </a:r>
            <a:r>
              <a:rPr lang="en-US" sz="1700" dirty="0" smtClean="0"/>
              <a:t>Hall </a:t>
            </a:r>
            <a:r>
              <a:rPr lang="en-US" sz="1700" dirty="0" smtClean="0"/>
              <a:t>effect sensor</a:t>
            </a:r>
            <a:r>
              <a:rPr lang="en-US" sz="1700" dirty="0" smtClean="0"/>
              <a:t>. The second sensor will be placed </a:t>
            </a:r>
            <a:r>
              <a:rPr lang="en-US" sz="1700" dirty="0" smtClean="0"/>
              <a:t>at </a:t>
            </a:r>
            <a:r>
              <a:rPr lang="en-US" sz="1700" dirty="0" smtClean="0"/>
              <a:t>45</a:t>
            </a:r>
            <a:r>
              <a:rPr lang="en-US" sz="1700" baseline="30000" dirty="0" smtClean="0"/>
              <a:t>o</a:t>
            </a:r>
            <a:r>
              <a:rPr lang="en-US" sz="1700" dirty="0" smtClean="0"/>
              <a:t> </a:t>
            </a:r>
            <a:r>
              <a:rPr lang="en-US" sz="1700" dirty="0" smtClean="0"/>
              <a:t>with reference to </a:t>
            </a:r>
            <a:r>
              <a:rPr lang="en-US" sz="1700" dirty="0" smtClean="0"/>
              <a:t>the </a:t>
            </a:r>
            <a:r>
              <a:rPr lang="en-US" sz="1700" dirty="0" smtClean="0"/>
              <a:t>first.</a:t>
            </a:r>
          </a:p>
          <a:p>
            <a:endParaRPr lang="en-US" sz="2000" dirty="0" smtClean="0"/>
          </a:p>
          <a:p>
            <a:r>
              <a:rPr lang="en-US" sz="1600" dirty="0" smtClean="0"/>
              <a:t>Thus, </a:t>
            </a:r>
            <a:r>
              <a:rPr lang="en-US" sz="1600" dirty="0" smtClean="0"/>
              <a:t>even if the first Hall </a:t>
            </a:r>
            <a:r>
              <a:rPr lang="en-US" sz="1600" dirty="0" smtClean="0"/>
              <a:t>effect sensor </a:t>
            </a:r>
            <a:r>
              <a:rPr lang="en-US" sz="1600" dirty="0" smtClean="0"/>
              <a:t>cannot get a proper reading, the second Hall </a:t>
            </a:r>
            <a:r>
              <a:rPr lang="en-US" sz="1600" dirty="0" smtClean="0"/>
              <a:t>effect sensor </a:t>
            </a:r>
            <a:r>
              <a:rPr lang="en-US" sz="1600" dirty="0" smtClean="0"/>
              <a:t>can clearly distinguish the magnetic pole. The controller will </a:t>
            </a:r>
            <a:r>
              <a:rPr lang="en-US" sz="1600" dirty="0" smtClean="0"/>
              <a:t>be configured  to accept </a:t>
            </a:r>
            <a:r>
              <a:rPr lang="en-US" sz="1600" dirty="0" smtClean="0"/>
              <a:t>as "</a:t>
            </a:r>
            <a:r>
              <a:rPr lang="en-US" sz="1600" dirty="0" smtClean="0"/>
              <a:t>correct" </a:t>
            </a:r>
            <a:r>
              <a:rPr lang="en-US" sz="1600" dirty="0" smtClean="0"/>
              <a:t>the </a:t>
            </a:r>
            <a:r>
              <a:rPr lang="en-US" sz="1600" dirty="0" smtClean="0"/>
              <a:t>signal </a:t>
            </a:r>
            <a:r>
              <a:rPr lang="en-US" sz="1600" dirty="0" smtClean="0"/>
              <a:t>that comes from the sensor </a:t>
            </a:r>
            <a:r>
              <a:rPr lang="en-US" sz="1600" dirty="0" smtClean="0"/>
              <a:t>reading </a:t>
            </a:r>
            <a:r>
              <a:rPr lang="en-US" sz="1600" dirty="0" smtClean="0"/>
              <a:t>the most intense </a:t>
            </a:r>
            <a:r>
              <a:rPr lang="en-US" sz="1600" dirty="0" smtClean="0"/>
              <a:t>field.</a:t>
            </a:r>
          </a:p>
        </p:txBody>
      </p:sp>
      <p:sp>
        <p:nvSpPr>
          <p:cNvPr id="3" name="Title 2"/>
          <p:cNvSpPr>
            <a:spLocks noGrp="1"/>
          </p:cNvSpPr>
          <p:nvPr>
            <p:ph type="title"/>
          </p:nvPr>
        </p:nvSpPr>
        <p:spPr/>
        <p:txBody>
          <a:bodyPr>
            <a:normAutofit/>
          </a:bodyPr>
          <a:lstStyle/>
          <a:p>
            <a:r>
              <a:rPr lang="en-US" sz="2800" dirty="0" smtClean="0"/>
              <a:t>Brushless DC Motors</a:t>
            </a:r>
            <a:endParaRPr lang="en-US" sz="2800" dirty="0"/>
          </a:p>
        </p:txBody>
      </p:sp>
      <p:pic>
        <p:nvPicPr>
          <p:cNvPr id="21506" name="Picture 2" descr="http://pcbheaven.com/wikipages/images/howbrushlessmotorswork_1269513367.jpg"/>
          <p:cNvPicPr>
            <a:picLocks noChangeAspect="1" noChangeArrowheads="1"/>
          </p:cNvPicPr>
          <p:nvPr/>
        </p:nvPicPr>
        <p:blipFill>
          <a:blip r:embed="rId2"/>
          <a:srcRect/>
          <a:stretch>
            <a:fillRect/>
          </a:stretch>
        </p:blipFill>
        <p:spPr bwMode="auto">
          <a:xfrm>
            <a:off x="6096000" y="2514600"/>
            <a:ext cx="2398355" cy="236220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924800" cy="4843271"/>
          </a:xfrm>
        </p:spPr>
        <p:txBody>
          <a:bodyPr>
            <a:normAutofit/>
          </a:bodyPr>
          <a:lstStyle/>
          <a:p>
            <a:r>
              <a:rPr lang="en-US" sz="2000" dirty="0" smtClean="0"/>
              <a:t>Sensorless BLDCs</a:t>
            </a:r>
          </a:p>
          <a:p>
            <a:pPr algn="just"/>
            <a:r>
              <a:rPr lang="en-US" sz="1600" dirty="0" smtClean="0"/>
              <a:t>There are situations where using </a:t>
            </a:r>
            <a:r>
              <a:rPr lang="en-US" sz="1600" dirty="0" smtClean="0"/>
              <a:t>a </a:t>
            </a:r>
            <a:r>
              <a:rPr lang="en-US" sz="1600" dirty="0" smtClean="0"/>
              <a:t>Hall effect </a:t>
            </a:r>
            <a:r>
              <a:rPr lang="en-US" sz="1600" dirty="0" smtClean="0"/>
              <a:t>sensor will result in an </a:t>
            </a:r>
            <a:r>
              <a:rPr lang="en-US" sz="1600" dirty="0" smtClean="0"/>
              <a:t>unacceptable increase </a:t>
            </a:r>
            <a:r>
              <a:rPr lang="en-US" sz="1600" dirty="0" smtClean="0"/>
              <a:t>of the overall price of the motor. </a:t>
            </a:r>
            <a:r>
              <a:rPr lang="en-US" sz="1600" dirty="0" smtClean="0"/>
              <a:t>Furthermore, </a:t>
            </a:r>
            <a:r>
              <a:rPr lang="en-US" sz="1600" dirty="0" smtClean="0"/>
              <a:t>there are situations </a:t>
            </a:r>
            <a:r>
              <a:rPr lang="en-US" sz="1600" dirty="0" smtClean="0"/>
              <a:t>when </a:t>
            </a:r>
            <a:r>
              <a:rPr lang="en-US" sz="1600" dirty="0" smtClean="0"/>
              <a:t>a sensor cannot be used, </a:t>
            </a:r>
            <a:r>
              <a:rPr lang="en-US" sz="1600" dirty="0" smtClean="0"/>
              <a:t>for </a:t>
            </a:r>
            <a:r>
              <a:rPr lang="en-US" sz="1600" dirty="0" smtClean="0"/>
              <a:t>example in submersible pumps, or in applications where the </a:t>
            </a:r>
            <a:r>
              <a:rPr lang="en-US" sz="1600" dirty="0" smtClean="0"/>
              <a:t>circuitry </a:t>
            </a:r>
            <a:r>
              <a:rPr lang="en-US" sz="1600" dirty="0" smtClean="0"/>
              <a:t>must be kept </a:t>
            </a:r>
            <a:r>
              <a:rPr lang="en-US" sz="1600" dirty="0" smtClean="0"/>
              <a:t>to a bare </a:t>
            </a:r>
            <a:r>
              <a:rPr lang="en-US" sz="1600" dirty="0" smtClean="0"/>
              <a:t>minimum. </a:t>
            </a:r>
            <a:endParaRPr lang="en-US" sz="1600" dirty="0" smtClean="0"/>
          </a:p>
          <a:p>
            <a:pPr algn="just"/>
            <a:r>
              <a:rPr lang="en-US" sz="1600" dirty="0" smtClean="0"/>
              <a:t>In </a:t>
            </a:r>
            <a:r>
              <a:rPr lang="en-US" sz="1600" dirty="0" smtClean="0"/>
              <a:t>such applications, the </a:t>
            </a:r>
            <a:r>
              <a:rPr lang="en-US" sz="1600" dirty="0" smtClean="0"/>
              <a:t>sensorless </a:t>
            </a:r>
            <a:r>
              <a:rPr lang="en-US" sz="1600" dirty="0" smtClean="0"/>
              <a:t>BLDC can be used instead. The operation of such </a:t>
            </a:r>
            <a:r>
              <a:rPr lang="en-US" sz="1600" dirty="0" smtClean="0"/>
              <a:t>a motor </a:t>
            </a:r>
            <a:r>
              <a:rPr lang="en-US" sz="1600" dirty="0" smtClean="0"/>
              <a:t>is based on the BEMF effect. The BEMF (Back Electro-Magnetic Force) is inducted by the movement of a permanent magnet in front of a stator coil</a:t>
            </a:r>
            <a:r>
              <a:rPr lang="en-US" sz="1600" dirty="0" smtClean="0"/>
              <a:t>.</a:t>
            </a:r>
          </a:p>
        </p:txBody>
      </p:sp>
      <p:sp>
        <p:nvSpPr>
          <p:cNvPr id="3" name="Title 2"/>
          <p:cNvSpPr>
            <a:spLocks noGrp="1"/>
          </p:cNvSpPr>
          <p:nvPr>
            <p:ph type="title"/>
          </p:nvPr>
        </p:nvSpPr>
        <p:spPr/>
        <p:txBody>
          <a:bodyPr>
            <a:normAutofit/>
          </a:bodyPr>
          <a:lstStyle/>
          <a:p>
            <a:r>
              <a:rPr lang="en-US" sz="2800" dirty="0" smtClean="0"/>
              <a:t>Brushless DC Motors</a:t>
            </a:r>
            <a:endParaRPr lang="en-US" sz="28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924800" cy="4843271"/>
          </a:xfrm>
        </p:spPr>
        <p:txBody>
          <a:bodyPr>
            <a:normAutofit/>
          </a:bodyPr>
          <a:lstStyle/>
          <a:p>
            <a:r>
              <a:rPr lang="en-US" sz="2000" dirty="0" smtClean="0"/>
              <a:t>Sensorless BLDCs</a:t>
            </a:r>
          </a:p>
          <a:p>
            <a:pPr algn="just"/>
            <a:r>
              <a:rPr lang="en-US" sz="1600" dirty="0" smtClean="0"/>
              <a:t>There are two problems that must be solved for the proper operation of this type of motor and control. Firstly, the rotation direction, as no sensor is used, the controller cannot know where the rotor is stopped at any time. Therefore, the direction of rotation that the motor will start is indeterminate. The other problem is the zero detection. The controller does not know when to change the polarity of the coils, as there is no sensor to sense when the permanent magnet pole crosses a specific </a:t>
            </a:r>
            <a:r>
              <a:rPr lang="en-US" sz="1600" dirty="0" smtClean="0"/>
              <a:t>point.</a:t>
            </a:r>
          </a:p>
          <a:p>
            <a:pPr algn="just"/>
            <a:r>
              <a:rPr lang="en-US" sz="1600" dirty="0" smtClean="0"/>
              <a:t> </a:t>
            </a:r>
          </a:p>
          <a:p>
            <a:pPr algn="just"/>
            <a:r>
              <a:rPr lang="en-US" sz="1600" dirty="0" smtClean="0"/>
              <a:t>There </a:t>
            </a:r>
            <a:r>
              <a:rPr lang="en-US" sz="1600" dirty="0" smtClean="0"/>
              <a:t>are </a:t>
            </a:r>
            <a:r>
              <a:rPr lang="en-US" sz="1600" dirty="0" smtClean="0"/>
              <a:t>specially </a:t>
            </a:r>
            <a:r>
              <a:rPr lang="en-US" sz="1600" dirty="0" smtClean="0"/>
              <a:t>designed controller chips to solve these problems. The chips will use the characteristics of the BEMF and the voltage generated on the coils from the BEMF effect. For example, the current produced on a coil due to BEMF will change its polarity, if the rotation of the permanent magnet is changed. Also, the amplitude of the produced waveform is proportional to the speed of the rotors, and the phase of the waveform depends on the position of the permanent magnet in respect to the coil</a:t>
            </a:r>
            <a:r>
              <a:rPr lang="en-US" sz="1600" smtClean="0"/>
              <a:t>. </a:t>
            </a:r>
            <a:endParaRPr lang="en-US" sz="1600" dirty="0" smtClean="0"/>
          </a:p>
        </p:txBody>
      </p:sp>
      <p:sp>
        <p:nvSpPr>
          <p:cNvPr id="3" name="Title 2"/>
          <p:cNvSpPr>
            <a:spLocks noGrp="1"/>
          </p:cNvSpPr>
          <p:nvPr>
            <p:ph type="title"/>
          </p:nvPr>
        </p:nvSpPr>
        <p:spPr/>
        <p:txBody>
          <a:bodyPr>
            <a:normAutofit/>
          </a:bodyPr>
          <a:lstStyle/>
          <a:p>
            <a:r>
              <a:rPr lang="en-US" sz="2800" dirty="0" smtClean="0"/>
              <a:t>Brushless DC Motors</a:t>
            </a:r>
            <a:endParaRPr lang="en-US" sz="28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82</TotalTime>
  <Words>1272</Words>
  <Application>Microsoft Office PowerPoint</Application>
  <PresentationFormat>On-screen Show (4:3)</PresentationFormat>
  <Paragraphs>49</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Concourse</vt:lpstr>
      <vt:lpstr>DC Motors</vt:lpstr>
      <vt:lpstr>Brushless DC Motors</vt:lpstr>
      <vt:lpstr>Brushless DC Motors</vt:lpstr>
      <vt:lpstr>Brushless DC Motors</vt:lpstr>
      <vt:lpstr>Brushless DC Motors</vt:lpstr>
      <vt:lpstr>Brushless DC Motors</vt:lpstr>
      <vt:lpstr>Brushless DC Motors</vt:lpstr>
      <vt:lpstr>Brushless DC Motors</vt:lpstr>
      <vt:lpstr>Brushless DC Motors</vt:lpstr>
      <vt:lpstr>Brushless DC Motors</vt:lpstr>
      <vt:lpstr>Brushless DC Motors</vt:lpstr>
    </vt:vector>
  </TitlesOfParts>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 Motors</dc:title>
  <dc:creator>gary</dc:creator>
  <cp:lastModifiedBy>gary</cp:lastModifiedBy>
  <cp:revision>9</cp:revision>
  <dcterms:created xsi:type="dcterms:W3CDTF">2014-10-27T14:34:00Z</dcterms:created>
  <dcterms:modified xsi:type="dcterms:W3CDTF">2014-10-27T15:56:58Z</dcterms:modified>
</cp:coreProperties>
</file>