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9"/>
  </p:notesMasterIdLst>
  <p:sldIdLst>
    <p:sldId id="256" r:id="rId2"/>
    <p:sldId id="278" r:id="rId3"/>
    <p:sldId id="279" r:id="rId4"/>
    <p:sldId id="282" r:id="rId5"/>
    <p:sldId id="280" r:id="rId6"/>
    <p:sldId id="283" r:id="rId7"/>
    <p:sldId id="284" r:id="rId8"/>
    <p:sldId id="281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7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82947" autoAdjust="0"/>
  </p:normalViewPr>
  <p:slideViewPr>
    <p:cSldViewPr snapToGrid="0" snapToObjects="1">
      <p:cViewPr varScale="1">
        <p:scale>
          <a:sx n="96" d="100"/>
          <a:sy n="96" d="100"/>
        </p:scale>
        <p:origin x="2058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C62A1D-4582-E74C-92F5-73A3ECD25D2F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440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3/7/2017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9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18648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Server Availability 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Availability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 availability is one of the key design considerations of a Data </a:t>
            </a:r>
            <a:r>
              <a:rPr lang="en-GB" dirty="0" smtClean="0"/>
              <a:t>centre.</a:t>
            </a:r>
          </a:p>
          <a:p>
            <a:r>
              <a:rPr lang="en-GB" dirty="0"/>
              <a:t>No matter how </a:t>
            </a:r>
            <a:r>
              <a:rPr lang="en-GB" dirty="0" smtClean="0"/>
              <a:t>robust the </a:t>
            </a:r>
            <a:r>
              <a:rPr lang="en-GB" dirty="0"/>
              <a:t>application is, failures are </a:t>
            </a:r>
            <a:r>
              <a:rPr lang="en-GB" dirty="0" smtClean="0"/>
              <a:t>always possible.</a:t>
            </a:r>
          </a:p>
          <a:p>
            <a:r>
              <a:rPr lang="en-GB" dirty="0"/>
              <a:t>This section explains how the TCP stack </a:t>
            </a:r>
            <a:r>
              <a:rPr lang="en-GB" dirty="0" smtClean="0"/>
              <a:t>of the </a:t>
            </a:r>
            <a:r>
              <a:rPr lang="en-GB" dirty="0"/>
              <a:t>client behaves in the presence of a server </a:t>
            </a:r>
            <a:r>
              <a:rPr lang="en-GB" dirty="0" smtClean="0"/>
              <a:t>failures.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054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and Threads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55929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Server applications are basically processes listening on certain Layer 4 ports.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Examples of applications/servers </a:t>
            </a:r>
            <a:r>
              <a:rPr lang="en-GB" dirty="0"/>
              <a:t>are web servers, </a:t>
            </a:r>
            <a:r>
              <a:rPr lang="en-GB" dirty="0" smtClean="0"/>
              <a:t>Common </a:t>
            </a:r>
            <a:r>
              <a:rPr lang="en-GB" dirty="0"/>
              <a:t>G</a:t>
            </a:r>
            <a:r>
              <a:rPr lang="en-GB" dirty="0" smtClean="0"/>
              <a:t>ateway </a:t>
            </a:r>
            <a:r>
              <a:rPr lang="en-GB" dirty="0"/>
              <a:t>I</a:t>
            </a:r>
            <a:r>
              <a:rPr lang="en-GB" dirty="0" smtClean="0"/>
              <a:t>nterface </a:t>
            </a:r>
            <a:r>
              <a:rPr lang="en-GB" dirty="0"/>
              <a:t>(CGI) applications, </a:t>
            </a:r>
            <a:r>
              <a:rPr lang="en-GB" dirty="0" smtClean="0"/>
              <a:t>Active Server </a:t>
            </a:r>
            <a:r>
              <a:rPr lang="en-GB" dirty="0"/>
              <a:t>Pages (ASP) servers, servlet engines, and so on</a:t>
            </a:r>
            <a:r>
              <a:rPr lang="en-GB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dirty="0"/>
              <a:t>Server implementations differ depending on how incoming connections are handled.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A process </a:t>
            </a:r>
            <a:r>
              <a:rPr lang="en-GB" dirty="0"/>
              <a:t>can be spawned on a per-connection basis by another process listening on </a:t>
            </a:r>
            <a:r>
              <a:rPr lang="en-GB" dirty="0" smtClean="0"/>
              <a:t>multiple ports </a:t>
            </a:r>
            <a:r>
              <a:rPr lang="en-GB" dirty="0"/>
              <a:t>(such as </a:t>
            </a:r>
            <a:r>
              <a:rPr lang="en-GB" dirty="0" err="1"/>
              <a:t>inetd</a:t>
            </a:r>
            <a:r>
              <a:rPr lang="en-GB" dirty="0"/>
              <a:t> in UNIX), or it can be a </a:t>
            </a:r>
            <a:r>
              <a:rPr lang="en-GB" i="1" dirty="0"/>
              <a:t>standalone </a:t>
            </a:r>
            <a:r>
              <a:rPr lang="en-GB" dirty="0"/>
              <a:t>server forking when </a:t>
            </a:r>
            <a:r>
              <a:rPr lang="en-GB" dirty="0" smtClean="0"/>
              <a:t>new connections </a:t>
            </a:r>
            <a:r>
              <a:rPr lang="en-GB" dirty="0"/>
              <a:t>arrive.</a:t>
            </a:r>
          </a:p>
        </p:txBody>
      </p:sp>
    </p:spTree>
    <p:extLst>
      <p:ext uri="{BB962C8B-B14F-4D97-AF65-F5344CB8AC3E}">
        <p14:creationId xmlns:p14="http://schemas.microsoft.com/office/powerpoint/2010/main" val="379407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and Threads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67360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Additionally, servers can be categorized as </a:t>
            </a:r>
            <a:r>
              <a:rPr lang="en-GB" i="1" dirty="0"/>
              <a:t>forking </a:t>
            </a:r>
            <a:r>
              <a:rPr lang="en-GB" dirty="0"/>
              <a:t>servers if they rely on creating </a:t>
            </a:r>
            <a:r>
              <a:rPr lang="en-GB" dirty="0" smtClean="0"/>
              <a:t>different processes </a:t>
            </a:r>
            <a:r>
              <a:rPr lang="en-GB" dirty="0"/>
              <a:t>to serve new connections, or </a:t>
            </a:r>
            <a:r>
              <a:rPr lang="en-GB" i="1" dirty="0"/>
              <a:t>threaded </a:t>
            </a:r>
            <a:r>
              <a:rPr lang="en-GB" dirty="0"/>
              <a:t>servers if they rely on threads instead</a:t>
            </a:r>
            <a:r>
              <a:rPr lang="en-GB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dirty="0"/>
              <a:t>Threads are similar to processes, in that they allow concurrent operation, but they </a:t>
            </a:r>
            <a:r>
              <a:rPr lang="en-GB" dirty="0" smtClean="0"/>
              <a:t>execute inside </a:t>
            </a:r>
            <a:r>
              <a:rPr lang="en-GB" dirty="0"/>
              <a:t>the same process and have less overhead than processes.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Processes </a:t>
            </a:r>
            <a:r>
              <a:rPr lang="en-GB" dirty="0"/>
              <a:t>have </a:t>
            </a:r>
            <a:r>
              <a:rPr lang="en-GB" dirty="0" smtClean="0"/>
              <a:t>separate memory </a:t>
            </a:r>
            <a:r>
              <a:rPr lang="en-GB" dirty="0"/>
              <a:t>space and file descriptors; threads are separate execution instances that share </a:t>
            </a:r>
            <a:r>
              <a:rPr lang="en-GB" dirty="0" smtClean="0"/>
              <a:t>the same </a:t>
            </a:r>
            <a:r>
              <a:rPr lang="en-GB" dirty="0"/>
              <a:t>memory space.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At </a:t>
            </a:r>
            <a:r>
              <a:rPr lang="en-GB" dirty="0"/>
              <a:t>a very high level, you can think of threads as separate </a:t>
            </a:r>
            <a:r>
              <a:rPr lang="en-GB" dirty="0" smtClean="0"/>
              <a:t>program counters </a:t>
            </a:r>
            <a:r>
              <a:rPr lang="en-GB" dirty="0"/>
              <a:t>inside the same process.</a:t>
            </a:r>
          </a:p>
        </p:txBody>
      </p:sp>
    </p:spTree>
    <p:extLst>
      <p:ext uri="{BB962C8B-B14F-4D97-AF65-F5344CB8AC3E}">
        <p14:creationId xmlns:p14="http://schemas.microsoft.com/office/powerpoint/2010/main" val="1355617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Difference between Forking and Threaded servers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Performance, Robustness and Shared State </a:t>
            </a:r>
            <a:r>
              <a:rPr lang="en-GB" b="1" dirty="0"/>
              <a:t>I</a:t>
            </a:r>
            <a:r>
              <a:rPr lang="en-GB" b="1" dirty="0" smtClean="0"/>
              <a:t>nformation</a:t>
            </a:r>
          </a:p>
          <a:p>
            <a:r>
              <a:rPr lang="en-GB" b="1" dirty="0" smtClean="0"/>
              <a:t>Performance</a:t>
            </a:r>
          </a:p>
          <a:p>
            <a:pPr lvl="1"/>
            <a:r>
              <a:rPr lang="en-GB" dirty="0" smtClean="0"/>
              <a:t>Context </a:t>
            </a:r>
            <a:r>
              <a:rPr lang="en-GB" dirty="0"/>
              <a:t>switching between threads is much lighter than </a:t>
            </a:r>
            <a:r>
              <a:rPr lang="en-GB" dirty="0" smtClean="0"/>
              <a:t>between processes</a:t>
            </a:r>
            <a:r>
              <a:rPr lang="en-GB" dirty="0"/>
              <a:t>, so the impact of an increasing number of connections on the </a:t>
            </a:r>
            <a:r>
              <a:rPr lang="en-GB" dirty="0" smtClean="0"/>
              <a:t>CPU utilization </a:t>
            </a:r>
            <a:r>
              <a:rPr lang="en-GB" dirty="0"/>
              <a:t>is less with threaded servers than with forking servers. </a:t>
            </a:r>
            <a:endParaRPr lang="en-GB" dirty="0" smtClean="0"/>
          </a:p>
          <a:p>
            <a:pPr lvl="1"/>
            <a:r>
              <a:rPr lang="en-GB" dirty="0" smtClean="0"/>
              <a:t>Because </a:t>
            </a:r>
            <a:r>
              <a:rPr lang="en-GB" dirty="0"/>
              <a:t>of this</a:t>
            </a:r>
            <a:r>
              <a:rPr lang="en-GB" dirty="0" smtClean="0"/>
              <a:t>, threaded </a:t>
            </a:r>
            <a:r>
              <a:rPr lang="en-GB" dirty="0"/>
              <a:t>servers are more efficient than forking servers.</a:t>
            </a:r>
          </a:p>
        </p:txBody>
      </p:sp>
    </p:spTree>
    <p:extLst>
      <p:ext uri="{BB962C8B-B14F-4D97-AF65-F5344CB8AC3E}">
        <p14:creationId xmlns:p14="http://schemas.microsoft.com/office/powerpoint/2010/main" val="2881336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Difference between Forking and Threaded servers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b="1" dirty="0" smtClean="0"/>
              <a:t>Robustness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When </a:t>
            </a:r>
            <a:r>
              <a:rPr lang="en-GB" dirty="0"/>
              <a:t>you run an application inside a single process, the failure of </a:t>
            </a:r>
            <a:r>
              <a:rPr lang="en-GB" dirty="0" smtClean="0"/>
              <a:t>one thread </a:t>
            </a:r>
            <a:r>
              <a:rPr lang="en-GB" dirty="0"/>
              <a:t>can affect the entire process and the other connections with it. </a:t>
            </a:r>
            <a:endParaRPr lang="en-GB" dirty="0" smtClean="0"/>
          </a:p>
          <a:p>
            <a:pPr lvl="1">
              <a:lnSpc>
                <a:spcPct val="110000"/>
              </a:lnSpc>
            </a:pPr>
            <a:r>
              <a:rPr lang="en-GB" dirty="0" smtClean="0"/>
              <a:t>A </a:t>
            </a:r>
            <a:r>
              <a:rPr lang="en-GB" dirty="0"/>
              <a:t>forking </a:t>
            </a:r>
            <a:r>
              <a:rPr lang="en-GB" dirty="0" smtClean="0"/>
              <a:t>server is </a:t>
            </a:r>
            <a:r>
              <a:rPr lang="en-GB" dirty="0"/>
              <a:t>more robust because a main process does not deal with I/O operations. </a:t>
            </a:r>
            <a:endParaRPr lang="en-GB" dirty="0" smtClean="0"/>
          </a:p>
          <a:p>
            <a:pPr lvl="1">
              <a:lnSpc>
                <a:spcPct val="110000"/>
              </a:lnSpc>
            </a:pPr>
            <a:r>
              <a:rPr lang="en-GB" dirty="0" smtClean="0"/>
              <a:t>Additionally, this </a:t>
            </a:r>
            <a:r>
              <a:rPr lang="en-GB" dirty="0"/>
              <a:t>process periodically kills the child processes, which prevents memory leaks </a:t>
            </a:r>
            <a:r>
              <a:rPr lang="en-GB" dirty="0" smtClean="0"/>
              <a:t>from crashing </a:t>
            </a:r>
            <a:r>
              <a:rPr lang="en-GB" dirty="0"/>
              <a:t>the server. </a:t>
            </a:r>
            <a:endParaRPr lang="en-GB" dirty="0" smtClean="0"/>
          </a:p>
          <a:p>
            <a:pPr lvl="1">
              <a:lnSpc>
                <a:spcPct val="110000"/>
              </a:lnSpc>
            </a:pPr>
            <a:r>
              <a:rPr lang="en-GB" dirty="0" smtClean="0"/>
              <a:t>If </a:t>
            </a:r>
            <a:r>
              <a:rPr lang="en-GB" dirty="0"/>
              <a:t>one child fails, other connections still succeed. </a:t>
            </a:r>
            <a:endParaRPr lang="en-GB" dirty="0" smtClean="0"/>
          </a:p>
          <a:p>
            <a:pPr lvl="1">
              <a:lnSpc>
                <a:spcPct val="110000"/>
              </a:lnSpc>
            </a:pPr>
            <a:r>
              <a:rPr lang="en-GB" dirty="0" smtClean="0"/>
              <a:t>As </a:t>
            </a:r>
            <a:r>
              <a:rPr lang="en-GB" dirty="0"/>
              <a:t>a result</a:t>
            </a:r>
            <a:r>
              <a:rPr lang="en-GB" dirty="0" smtClean="0"/>
              <a:t>, forking </a:t>
            </a:r>
            <a:r>
              <a:rPr lang="en-GB" dirty="0"/>
              <a:t>servers are more robust than threaded servers.</a:t>
            </a:r>
          </a:p>
        </p:txBody>
      </p:sp>
    </p:spTree>
    <p:extLst>
      <p:ext uri="{BB962C8B-B14F-4D97-AF65-F5344CB8AC3E}">
        <p14:creationId xmlns:p14="http://schemas.microsoft.com/office/powerpoint/2010/main" val="3602200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 smtClean="0"/>
              <a:t>Difference between Forking and Threaded servers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Shared state </a:t>
            </a:r>
            <a:r>
              <a:rPr lang="en-GB" b="1" dirty="0" smtClean="0"/>
              <a:t>information</a:t>
            </a:r>
          </a:p>
          <a:p>
            <a:pPr lvl="1"/>
            <a:r>
              <a:rPr lang="en-GB" dirty="0" smtClean="0"/>
              <a:t>When </a:t>
            </a:r>
            <a:r>
              <a:rPr lang="en-GB" dirty="0"/>
              <a:t>dealing with a client that sends requests to </a:t>
            </a:r>
            <a:r>
              <a:rPr lang="en-GB" dirty="0" smtClean="0"/>
              <a:t>the same </a:t>
            </a:r>
            <a:r>
              <a:rPr lang="en-GB" dirty="0"/>
              <a:t>application over a period of time, you typically want to save the session (</a:t>
            </a:r>
            <a:r>
              <a:rPr lang="en-GB" dirty="0" smtClean="0"/>
              <a:t>state</a:t>
            </a:r>
            <a:r>
              <a:rPr lang="en-GB" dirty="0" smtClean="0"/>
              <a:t>) information </a:t>
            </a:r>
            <a:r>
              <a:rPr lang="en-GB" dirty="0"/>
              <a:t>about this client. </a:t>
            </a:r>
            <a:endParaRPr lang="en-GB" dirty="0" smtClean="0"/>
          </a:p>
          <a:p>
            <a:pPr lvl="1"/>
            <a:r>
              <a:rPr lang="en-GB" dirty="0" smtClean="0"/>
              <a:t>Processes </a:t>
            </a:r>
            <a:r>
              <a:rPr lang="en-GB" dirty="0"/>
              <a:t>do not share memory, which means </a:t>
            </a:r>
            <a:r>
              <a:rPr lang="en-GB" dirty="0" smtClean="0"/>
              <a:t>that dispatching </a:t>
            </a:r>
            <a:r>
              <a:rPr lang="en-GB" dirty="0"/>
              <a:t>client’s connections to different processes forces the </a:t>
            </a:r>
            <a:r>
              <a:rPr lang="en-GB" dirty="0" smtClean="0"/>
              <a:t>application developer </a:t>
            </a:r>
            <a:r>
              <a:rPr lang="en-GB" dirty="0"/>
              <a:t>to use temporary files or databases to save state information. </a:t>
            </a:r>
            <a:endParaRPr lang="en-GB" dirty="0" smtClean="0"/>
          </a:p>
          <a:p>
            <a:pPr lvl="1"/>
            <a:r>
              <a:rPr lang="en-GB" dirty="0" smtClean="0"/>
              <a:t>Threads running </a:t>
            </a:r>
            <a:r>
              <a:rPr lang="en-GB" dirty="0"/>
              <a:t>in a single process share the memory space, which makes it possible to </a:t>
            </a:r>
            <a:r>
              <a:rPr lang="en-GB" dirty="0" smtClean="0"/>
              <a:t>save the </a:t>
            </a:r>
            <a:r>
              <a:rPr lang="en-GB" dirty="0"/>
              <a:t>state information across multiple connections of the same application.</a:t>
            </a:r>
          </a:p>
        </p:txBody>
      </p:sp>
    </p:spTree>
    <p:extLst>
      <p:ext uri="{BB962C8B-B14F-4D97-AF65-F5344CB8AC3E}">
        <p14:creationId xmlns:p14="http://schemas.microsoft.com/office/powerpoint/2010/main" val="3271051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Today’s servers can be forking, threaded, and hybrid. </a:t>
            </a:r>
            <a:endParaRPr lang="en-GB" dirty="0" smtClean="0"/>
          </a:p>
          <a:p>
            <a:r>
              <a:rPr lang="en-GB" dirty="0" smtClean="0"/>
              <a:t>Hybrid </a:t>
            </a:r>
            <a:r>
              <a:rPr lang="en-GB" dirty="0"/>
              <a:t>servers keep a number </a:t>
            </a:r>
            <a:r>
              <a:rPr lang="en-GB" dirty="0" smtClean="0"/>
              <a:t>of active </a:t>
            </a:r>
            <a:r>
              <a:rPr lang="en-GB" dirty="0"/>
              <a:t>processes for the same application and allow each process to serve a number </a:t>
            </a:r>
            <a:r>
              <a:rPr lang="en-GB" dirty="0" smtClean="0"/>
              <a:t>of connections </a:t>
            </a:r>
            <a:r>
              <a:rPr lang="en-GB" dirty="0"/>
              <a:t>by using the threaded approach</a:t>
            </a:r>
            <a:r>
              <a:rPr lang="en-GB" dirty="0" smtClean="0"/>
              <a:t>.</a:t>
            </a:r>
          </a:p>
          <a:p>
            <a:r>
              <a:rPr lang="en-GB" dirty="0" err="1"/>
              <a:t>Multiprocess</a:t>
            </a:r>
            <a:r>
              <a:rPr lang="en-GB" dirty="0"/>
              <a:t> servers provide a solution to the need of sharing state information by </a:t>
            </a:r>
            <a:r>
              <a:rPr lang="en-GB" dirty="0" smtClean="0"/>
              <a:t>writing this </a:t>
            </a:r>
            <a:r>
              <a:rPr lang="en-GB" dirty="0"/>
              <a:t>information on temporary files shared across servers or by using mechanisms such </a:t>
            </a:r>
            <a:r>
              <a:rPr lang="en-GB" dirty="0" smtClean="0"/>
              <a:t>as session </a:t>
            </a:r>
            <a:r>
              <a:rPr lang="en-GB" dirty="0"/>
              <a:t>affinity.</a:t>
            </a:r>
          </a:p>
        </p:txBody>
      </p:sp>
    </p:spTree>
    <p:extLst>
      <p:ext uri="{BB962C8B-B14F-4D97-AF65-F5344CB8AC3E}">
        <p14:creationId xmlns:p14="http://schemas.microsoft.com/office/powerpoint/2010/main" val="2425518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TCP and UDP Connections to a Failed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No matter how robust the design of the application is, server failures are still possible </a:t>
            </a:r>
            <a:r>
              <a:rPr lang="en-GB" dirty="0" smtClean="0"/>
              <a:t>for the </a:t>
            </a:r>
            <a:r>
              <a:rPr lang="en-GB" dirty="0"/>
              <a:t>following reasons</a:t>
            </a:r>
            <a:r>
              <a:rPr lang="en-GB" dirty="0" smtClean="0"/>
              <a:t>: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Power failure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Hard </a:t>
            </a:r>
            <a:r>
              <a:rPr lang="en-GB" dirty="0"/>
              <a:t>disk </a:t>
            </a:r>
            <a:r>
              <a:rPr lang="en-GB" dirty="0" smtClean="0"/>
              <a:t>failures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NIC </a:t>
            </a:r>
            <a:r>
              <a:rPr lang="en-GB" dirty="0"/>
              <a:t>failures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Cable </a:t>
            </a:r>
            <a:r>
              <a:rPr lang="en-GB" dirty="0"/>
              <a:t>failures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Software </a:t>
            </a:r>
            <a:r>
              <a:rPr lang="en-GB" dirty="0"/>
              <a:t>bugs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Memory </a:t>
            </a:r>
            <a:r>
              <a:rPr lang="en-GB" dirty="0"/>
              <a:t>leaks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Disk </a:t>
            </a:r>
            <a:r>
              <a:rPr lang="en-GB" dirty="0"/>
              <a:t>data corruption</a:t>
            </a:r>
          </a:p>
          <a:p>
            <a:pPr lvl="1">
              <a:lnSpc>
                <a:spcPct val="110000"/>
              </a:lnSpc>
            </a:pPr>
            <a:r>
              <a:rPr lang="en-GB" dirty="0" smtClean="0"/>
              <a:t>Configuration </a:t>
            </a:r>
            <a:r>
              <a:rPr lang="en-GB" dirty="0"/>
              <a:t>errors</a:t>
            </a:r>
          </a:p>
        </p:txBody>
      </p:sp>
    </p:spTree>
    <p:extLst>
      <p:ext uri="{BB962C8B-B14F-4D97-AF65-F5344CB8AC3E}">
        <p14:creationId xmlns:p14="http://schemas.microsoft.com/office/powerpoint/2010/main" val="1357858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Depending on the server failure, the client detects the failure for an established </a:t>
            </a:r>
            <a:r>
              <a:rPr lang="en-GB" dirty="0" smtClean="0"/>
              <a:t>connection as </a:t>
            </a:r>
            <a:r>
              <a:rPr lang="en-GB" dirty="0"/>
              <a:t>follows:</a:t>
            </a:r>
          </a:p>
          <a:p>
            <a:r>
              <a:rPr lang="en-GB" b="1" dirty="0" smtClean="0"/>
              <a:t>Server </a:t>
            </a:r>
            <a:r>
              <a:rPr lang="en-GB" b="1" dirty="0"/>
              <a:t>process fails</a:t>
            </a:r>
            <a:r>
              <a:rPr lang="en-GB" dirty="0"/>
              <a:t>—The server sends a TCP FIN to the client, or the client sends </a:t>
            </a:r>
            <a:r>
              <a:rPr lang="en-GB" dirty="0" smtClean="0"/>
              <a:t>a TCP </a:t>
            </a:r>
            <a:r>
              <a:rPr lang="en-GB" dirty="0"/>
              <a:t>segment and receives a TCP RST. In case of UDP, the server sends an ICMP </a:t>
            </a:r>
            <a:r>
              <a:rPr lang="en-GB" dirty="0" smtClean="0"/>
              <a:t>port unreachable </a:t>
            </a:r>
            <a:r>
              <a:rPr lang="en-GB" dirty="0"/>
              <a:t>message.</a:t>
            </a:r>
          </a:p>
          <a:p>
            <a:r>
              <a:rPr lang="en-GB" b="1" dirty="0" smtClean="0"/>
              <a:t>Server </a:t>
            </a:r>
            <a:r>
              <a:rPr lang="en-GB" b="1" dirty="0"/>
              <a:t>machine fails or loses network connectivity</a:t>
            </a:r>
            <a:r>
              <a:rPr lang="en-GB" dirty="0"/>
              <a:t>—The TCP connection </a:t>
            </a:r>
            <a:r>
              <a:rPr lang="en-GB" dirty="0" smtClean="0"/>
              <a:t>times out </a:t>
            </a:r>
            <a:r>
              <a:rPr lang="en-GB" dirty="0"/>
              <a:t>on the client, unless the application has other mechanisms to detect the failure </a:t>
            </a:r>
            <a:r>
              <a:rPr lang="en-GB" dirty="0" smtClean="0"/>
              <a:t>and close </a:t>
            </a:r>
            <a:r>
              <a:rPr lang="en-GB" dirty="0"/>
              <a:t>the connection.</a:t>
            </a:r>
          </a:p>
        </p:txBody>
      </p:sp>
    </p:spTree>
    <p:extLst>
      <p:ext uri="{BB962C8B-B14F-4D97-AF65-F5344CB8AC3E}">
        <p14:creationId xmlns:p14="http://schemas.microsoft.com/office/powerpoint/2010/main" val="75735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When a client sends a request to an application for a new connection, there are two </a:t>
            </a:r>
            <a:r>
              <a:rPr lang="en-GB" dirty="0" smtClean="0"/>
              <a:t>possible results</a:t>
            </a:r>
            <a:r>
              <a:rPr lang="en-GB" dirty="0"/>
              <a:t>, depending on which failure affects the server:</a:t>
            </a:r>
          </a:p>
          <a:p>
            <a:pPr>
              <a:lnSpc>
                <a:spcPct val="110000"/>
              </a:lnSpc>
            </a:pPr>
            <a:r>
              <a:rPr lang="en-GB" b="1" dirty="0" smtClean="0"/>
              <a:t>Server </a:t>
            </a:r>
            <a:r>
              <a:rPr lang="en-GB" b="1" dirty="0"/>
              <a:t>process failed</a:t>
            </a:r>
            <a:r>
              <a:rPr lang="en-GB" dirty="0"/>
              <a:t>—The client sends a TCP SYN, and the server sends a </a:t>
            </a:r>
            <a:r>
              <a:rPr lang="en-GB" dirty="0" smtClean="0"/>
              <a:t>TCP FIN</a:t>
            </a:r>
            <a:r>
              <a:rPr lang="en-GB" dirty="0"/>
              <a:t>. In case of UDP, the server sends an ICMP port unreachable message</a:t>
            </a:r>
            <a:r>
              <a:rPr lang="en-GB" dirty="0" smtClean="0"/>
              <a:t>. </a:t>
            </a:r>
          </a:p>
          <a:p>
            <a:pPr>
              <a:lnSpc>
                <a:spcPct val="110000"/>
              </a:lnSpc>
            </a:pPr>
            <a:r>
              <a:rPr lang="en-GB" b="1" dirty="0" smtClean="0"/>
              <a:t>Server </a:t>
            </a:r>
            <a:r>
              <a:rPr lang="en-GB" b="1" dirty="0"/>
              <a:t>machine failed or lost network connectivity</a:t>
            </a:r>
            <a:r>
              <a:rPr lang="en-GB" dirty="0"/>
              <a:t>—The client sends TCP </a:t>
            </a:r>
            <a:r>
              <a:rPr lang="en-GB" dirty="0" smtClean="0"/>
              <a:t>SYNs for </a:t>
            </a:r>
            <a:r>
              <a:rPr lang="en-GB" dirty="0"/>
              <a:t>a number of times (these SYN packets are called TCP SYN retransmissions</a:t>
            </a:r>
            <a:r>
              <a:rPr lang="en-GB" dirty="0" smtClean="0"/>
              <a:t>), depending </a:t>
            </a:r>
            <a:r>
              <a:rPr lang="en-GB" dirty="0"/>
              <a:t>on the operating system implementation of the TCP stack.</a:t>
            </a:r>
          </a:p>
        </p:txBody>
      </p:sp>
    </p:spTree>
    <p:extLst>
      <p:ext uri="{BB962C8B-B14F-4D97-AF65-F5344CB8AC3E}">
        <p14:creationId xmlns:p14="http://schemas.microsoft.com/office/powerpoint/2010/main" val="392573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Clustering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6" y="1600201"/>
            <a:ext cx="8302624" cy="4343400"/>
          </a:xfrm>
        </p:spPr>
        <p:txBody>
          <a:bodyPr/>
          <a:lstStyle/>
          <a:p>
            <a:r>
              <a:rPr lang="en-GB" dirty="0"/>
              <a:t>Clustering of application servers increases the </a:t>
            </a:r>
            <a:r>
              <a:rPr lang="en-GB" dirty="0" smtClean="0"/>
              <a:t>availability </a:t>
            </a:r>
            <a:r>
              <a:rPr lang="en-GB" dirty="0"/>
              <a:t>of the server farm impacted </a:t>
            </a:r>
            <a:r>
              <a:rPr lang="en-GB" dirty="0" smtClean="0"/>
              <a:t>by server </a:t>
            </a:r>
            <a:r>
              <a:rPr lang="en-GB" dirty="0"/>
              <a:t>failures</a:t>
            </a:r>
            <a:r>
              <a:rPr lang="en-GB" dirty="0" smtClean="0"/>
              <a:t>.</a:t>
            </a:r>
          </a:p>
          <a:p>
            <a:r>
              <a:rPr lang="en-GB" dirty="0"/>
              <a:t>Clustering consists of using multiple-server computers to provide a </a:t>
            </a:r>
            <a:r>
              <a:rPr lang="en-GB" dirty="0" smtClean="0"/>
              <a:t>single application </a:t>
            </a:r>
            <a:r>
              <a:rPr lang="en-GB" dirty="0"/>
              <a:t>that is virtually running on a single server.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application runs effectively </a:t>
            </a:r>
            <a:r>
              <a:rPr lang="en-GB" dirty="0" smtClean="0"/>
              <a:t>on multiple </a:t>
            </a:r>
            <a:r>
              <a:rPr lang="en-GB" dirty="0"/>
              <a:t>servers, but the end user thinks he is accessing a single server</a:t>
            </a:r>
            <a:r>
              <a:rPr lang="en-GB" dirty="0" smtClean="0"/>
              <a:t>.</a:t>
            </a:r>
          </a:p>
          <a:p>
            <a:r>
              <a:rPr lang="en-GB" dirty="0"/>
              <a:t>Clustering provides both load distribution and high availability.</a:t>
            </a:r>
          </a:p>
        </p:txBody>
      </p:sp>
    </p:spTree>
    <p:extLst>
      <p:ext uri="{BB962C8B-B14F-4D97-AF65-F5344CB8AC3E}">
        <p14:creationId xmlns:p14="http://schemas.microsoft.com/office/powerpoint/2010/main" val="2555845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Clustering can be used </a:t>
            </a:r>
            <a:r>
              <a:rPr lang="en-GB" dirty="0" smtClean="0"/>
              <a:t>to scale </a:t>
            </a:r>
            <a:r>
              <a:rPr lang="en-GB" dirty="0"/>
              <a:t>a server farm. Instead of adding processors to a single computer, you can use a </a:t>
            </a:r>
            <a:r>
              <a:rPr lang="en-GB" dirty="0" smtClean="0"/>
              <a:t>farm of </a:t>
            </a:r>
            <a:r>
              <a:rPr lang="en-GB" dirty="0"/>
              <a:t>computers of the same power; the end result is a virtual server of higher </a:t>
            </a:r>
            <a:r>
              <a:rPr lang="en-GB" dirty="0" smtClean="0"/>
              <a:t>processing power </a:t>
            </a:r>
            <a:r>
              <a:rPr lang="en-GB" dirty="0"/>
              <a:t>than a single device.</a:t>
            </a:r>
          </a:p>
          <a:p>
            <a:r>
              <a:rPr lang="en-GB" dirty="0"/>
              <a:t>Clustering typically refers to the combination of </a:t>
            </a:r>
            <a:r>
              <a:rPr lang="en-GB" dirty="0" smtClean="0"/>
              <a:t>load-balancing </a:t>
            </a:r>
            <a:r>
              <a:rPr lang="en-GB" dirty="0"/>
              <a:t>traffic to a number </a:t>
            </a:r>
            <a:r>
              <a:rPr lang="en-GB" dirty="0" smtClean="0"/>
              <a:t>of servers </a:t>
            </a:r>
            <a:r>
              <a:rPr lang="en-GB" dirty="0"/>
              <a:t>and the capability of these servers to share resources such as a storage </a:t>
            </a:r>
            <a:r>
              <a:rPr lang="en-GB" dirty="0" smtClean="0"/>
              <a:t>disk subsystem </a:t>
            </a:r>
            <a:r>
              <a:rPr lang="en-GB" dirty="0"/>
              <a:t>or a tape drive. </a:t>
            </a:r>
            <a:endParaRPr lang="en-GB" dirty="0" smtClean="0"/>
          </a:p>
          <a:p>
            <a:r>
              <a:rPr lang="en-GB" dirty="0"/>
              <a:t>A </a:t>
            </a:r>
            <a:r>
              <a:rPr lang="en-GB" dirty="0" smtClean="0"/>
              <a:t>load-balancer is </a:t>
            </a:r>
            <a:r>
              <a:rPr lang="en-GB" dirty="0"/>
              <a:t>placed in the path between clients and servers.</a:t>
            </a:r>
          </a:p>
        </p:txBody>
      </p:sp>
    </p:spTree>
    <p:extLst>
      <p:ext uri="{BB962C8B-B14F-4D97-AF65-F5344CB8AC3E}">
        <p14:creationId xmlns:p14="http://schemas.microsoft.com/office/powerpoint/2010/main" val="1980796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Centre Interconnect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</a:t>
            </a:r>
            <a:r>
              <a:rPr lang="en-GB" dirty="0" smtClean="0"/>
              <a:t>centre </a:t>
            </a:r>
            <a:r>
              <a:rPr lang="en-GB" dirty="0"/>
              <a:t>Interconnect (DCI) solutions have been available for quite some time; it is mainly used </a:t>
            </a:r>
            <a:r>
              <a:rPr lang="en-GB" dirty="0" smtClean="0"/>
              <a:t>to enable </a:t>
            </a:r>
            <a:r>
              <a:rPr lang="en-GB" dirty="0"/>
              <a:t>the benefit of geographically separated data </a:t>
            </a:r>
            <a:r>
              <a:rPr lang="en-GB" dirty="0" smtClean="0"/>
              <a:t>centres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Layer </a:t>
            </a:r>
            <a:r>
              <a:rPr lang="en-GB" dirty="0"/>
              <a:t>2 extensions might be required </a:t>
            </a:r>
            <a:r>
              <a:rPr lang="en-GB" dirty="0" smtClean="0"/>
              <a:t>at different </a:t>
            </a:r>
            <a:r>
              <a:rPr lang="en-GB" dirty="0"/>
              <a:t>layers in the data </a:t>
            </a:r>
            <a:r>
              <a:rPr lang="en-GB" dirty="0" smtClean="0"/>
              <a:t>centre </a:t>
            </a:r>
            <a:r>
              <a:rPr lang="en-GB" dirty="0"/>
              <a:t>to enable the resiliency and clustering mechanisms offered by </a:t>
            </a:r>
            <a:r>
              <a:rPr lang="en-GB" dirty="0" smtClean="0"/>
              <a:t>the different </a:t>
            </a:r>
            <a:r>
              <a:rPr lang="en-GB" dirty="0"/>
              <a:t>applications at the web, application, and database layers.</a:t>
            </a:r>
          </a:p>
        </p:txBody>
      </p:sp>
    </p:spTree>
    <p:extLst>
      <p:ext uri="{BB962C8B-B14F-4D97-AF65-F5344CB8AC3E}">
        <p14:creationId xmlns:p14="http://schemas.microsoft.com/office/powerpoint/2010/main" val="16783431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 2 </a:t>
            </a:r>
            <a:r>
              <a:rPr lang="en-GB" dirty="0" smtClean="0"/>
              <a:t>Extension </a:t>
            </a:r>
            <a:r>
              <a:rPr lang="en-GB" dirty="0"/>
              <a:t>S</a:t>
            </a:r>
            <a:r>
              <a:rPr lang="en-GB" dirty="0" smtClean="0"/>
              <a:t>olutions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62279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Ethernet over Multiprotocol Label Switching (</a:t>
            </a:r>
            <a:r>
              <a:rPr lang="en-GB" b="1" dirty="0" err="1"/>
              <a:t>EoMPLS</a:t>
            </a:r>
            <a:r>
              <a:rPr lang="en-GB" b="1" dirty="0"/>
              <a:t>): </a:t>
            </a:r>
            <a:r>
              <a:rPr lang="en-GB" dirty="0" err="1"/>
              <a:t>EoMPLS</a:t>
            </a:r>
            <a:r>
              <a:rPr lang="en-GB" dirty="0"/>
              <a:t> can be used to </a:t>
            </a:r>
            <a:r>
              <a:rPr lang="en-GB" dirty="0" smtClean="0"/>
              <a:t>provision point-to-point </a:t>
            </a:r>
            <a:r>
              <a:rPr lang="en-GB" dirty="0"/>
              <a:t>Layer 2 Ethernet connections between two sites using MPLS as the transport</a:t>
            </a:r>
            <a:r>
              <a:rPr lang="en-GB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b="1" dirty="0"/>
              <a:t>Virtual Private LAN Services (VPLS): </a:t>
            </a:r>
            <a:r>
              <a:rPr lang="en-GB" dirty="0"/>
              <a:t>Similar to </a:t>
            </a:r>
            <a:r>
              <a:rPr lang="en-GB" dirty="0" err="1"/>
              <a:t>EoMPLS</a:t>
            </a:r>
            <a:r>
              <a:rPr lang="en-GB" dirty="0"/>
              <a:t>, VPLS uses an MPLS network </a:t>
            </a:r>
            <a:r>
              <a:rPr lang="en-GB" dirty="0" smtClean="0"/>
              <a:t>as the </a:t>
            </a:r>
            <a:r>
              <a:rPr lang="en-GB" dirty="0"/>
              <a:t>underlying transport network. However, instead of point-to-point Ethernet </a:t>
            </a:r>
            <a:r>
              <a:rPr lang="en-GB" dirty="0" err="1"/>
              <a:t>pseudowires</a:t>
            </a:r>
            <a:r>
              <a:rPr lang="en-GB" dirty="0" smtClean="0"/>
              <a:t>, VPLS </a:t>
            </a:r>
            <a:r>
              <a:rPr lang="en-GB" dirty="0"/>
              <a:t>delivers a virtual </a:t>
            </a:r>
            <a:r>
              <a:rPr lang="en-GB" dirty="0" err="1"/>
              <a:t>multiaccess</a:t>
            </a:r>
            <a:r>
              <a:rPr lang="en-GB" dirty="0"/>
              <a:t> Ethernet network</a:t>
            </a:r>
            <a:r>
              <a:rPr lang="en-GB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b="1" dirty="0"/>
              <a:t>Dark </a:t>
            </a:r>
            <a:r>
              <a:rPr lang="en-GB" b="1" dirty="0" smtClean="0"/>
              <a:t>fibre: </a:t>
            </a:r>
            <a:r>
              <a:rPr lang="en-GB" dirty="0"/>
              <a:t>In some cases, dark </a:t>
            </a:r>
            <a:r>
              <a:rPr lang="en-GB" dirty="0" smtClean="0"/>
              <a:t>fibre </a:t>
            </a:r>
            <a:r>
              <a:rPr lang="en-GB" dirty="0"/>
              <a:t>might be available to build private optical </a:t>
            </a:r>
            <a:r>
              <a:rPr lang="en-GB" dirty="0" smtClean="0"/>
              <a:t>connections between </a:t>
            </a:r>
            <a:r>
              <a:rPr lang="en-GB" dirty="0"/>
              <a:t>data </a:t>
            </a:r>
            <a:r>
              <a:rPr lang="en-GB" dirty="0" smtClean="0"/>
              <a:t>centres</a:t>
            </a:r>
            <a:r>
              <a:rPr lang="en-GB" dirty="0"/>
              <a:t>. Dense wavelength-division multiplexing (DWDM) or coarse </a:t>
            </a:r>
            <a:r>
              <a:rPr lang="en-GB" dirty="0" smtClean="0"/>
              <a:t>wavelength division multiplexing </a:t>
            </a:r>
            <a:r>
              <a:rPr lang="en-GB" dirty="0"/>
              <a:t>(CWDM) can increase the number of Layer 2 connections that can be </a:t>
            </a:r>
            <a:r>
              <a:rPr lang="en-GB" dirty="0" smtClean="0"/>
              <a:t>run through </a:t>
            </a:r>
            <a:r>
              <a:rPr lang="en-GB" dirty="0"/>
              <a:t>the </a:t>
            </a:r>
            <a:r>
              <a:rPr lang="en-GB" dirty="0" smtClean="0"/>
              <a:t>fibres</a:t>
            </a:r>
            <a:r>
              <a:rPr lang="en-GB" dirty="0"/>
              <a:t>. These technologies increase the total bandwidth over the same number </a:t>
            </a:r>
            <a:r>
              <a:rPr lang="en-GB" dirty="0" smtClean="0"/>
              <a:t>of </a:t>
            </a:r>
            <a:r>
              <a:rPr lang="en-GB" dirty="0" smtClean="0"/>
              <a:t>fibres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7666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145098"/>
            <a:ext cx="8042276" cy="1336956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410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All materials of this lecture are </a:t>
            </a:r>
            <a:r>
              <a:rPr lang="en-GB" dirty="0" smtClean="0"/>
              <a:t>from: </a:t>
            </a:r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Centre DCICT 640-916 Official Certification guide, </a:t>
            </a:r>
            <a:r>
              <a:rPr lang="en-GB" dirty="0" err="1"/>
              <a:t>Navaid</a:t>
            </a:r>
            <a:r>
              <a:rPr lang="en-GB" dirty="0"/>
              <a:t> </a:t>
            </a:r>
            <a:r>
              <a:rPr lang="en-GB" dirty="0" err="1"/>
              <a:t>Shamsee</a:t>
            </a:r>
            <a:r>
              <a:rPr lang="en-GB" dirty="0"/>
              <a:t>, David </a:t>
            </a:r>
            <a:r>
              <a:rPr lang="en-GB" dirty="0" err="1"/>
              <a:t>Klebanov</a:t>
            </a:r>
            <a:r>
              <a:rPr lang="en-GB" dirty="0"/>
              <a:t>, </a:t>
            </a:r>
            <a:r>
              <a:rPr lang="en-GB" dirty="0" err="1"/>
              <a:t>Hesham</a:t>
            </a:r>
            <a:r>
              <a:rPr lang="en-GB" dirty="0"/>
              <a:t> Fayed, Ahmed </a:t>
            </a:r>
            <a:r>
              <a:rPr lang="en-GB" dirty="0" err="1"/>
              <a:t>Afrose</a:t>
            </a:r>
            <a:r>
              <a:rPr lang="en-GB" dirty="0"/>
              <a:t>, </a:t>
            </a:r>
            <a:r>
              <a:rPr lang="en-GB" dirty="0" err="1"/>
              <a:t>Ozden</a:t>
            </a:r>
            <a:r>
              <a:rPr lang="en-GB" dirty="0"/>
              <a:t> </a:t>
            </a:r>
            <a:r>
              <a:rPr lang="en-GB" dirty="0" err="1"/>
              <a:t>Karakok</a:t>
            </a:r>
            <a:r>
              <a:rPr lang="en-GB" dirty="0"/>
              <a:t>, published Cisco press (2015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r>
              <a:rPr lang="en-GB" dirty="0" smtClean="0"/>
              <a:t>and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Centre Fundamentals by Mauricio </a:t>
            </a:r>
            <a:r>
              <a:rPr lang="en-GB" dirty="0" err="1"/>
              <a:t>Arregoces</a:t>
            </a:r>
            <a:r>
              <a:rPr lang="en-GB" dirty="0"/>
              <a:t> &amp; Maurizio </a:t>
            </a:r>
            <a:r>
              <a:rPr lang="en-GB" dirty="0" err="1"/>
              <a:t>Portolani</a:t>
            </a:r>
            <a:r>
              <a:rPr lang="en-GB" dirty="0"/>
              <a:t> published Cisco press (2004).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539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6384</TotalTime>
  <Words>1222</Words>
  <Application>Microsoft Office PowerPoint</Application>
  <PresentationFormat>On-screen Show (4:3)</PresentationFormat>
  <Paragraphs>77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ＭＳ Ｐゴシック</vt:lpstr>
      <vt:lpstr>Arial</vt:lpstr>
      <vt:lpstr>Calibri</vt:lpstr>
      <vt:lpstr>News Gothic MT</vt:lpstr>
      <vt:lpstr>Times New Roman</vt:lpstr>
      <vt:lpstr>Wingdings 2</vt:lpstr>
      <vt:lpstr>Breeze</vt:lpstr>
      <vt:lpstr>Server Availability </vt:lpstr>
      <vt:lpstr>Server Availability</vt:lpstr>
      <vt:lpstr>Processes and Threads</vt:lpstr>
      <vt:lpstr>Processes and Threads</vt:lpstr>
      <vt:lpstr>Difference between Forking and Threaded servers</vt:lpstr>
      <vt:lpstr>Difference between Forking and Threaded servers</vt:lpstr>
      <vt:lpstr>Difference between Forking and Threaded servers</vt:lpstr>
      <vt:lpstr>Today’s Servers</vt:lpstr>
      <vt:lpstr>TCP and UDP Connections to a Failed Server</vt:lpstr>
      <vt:lpstr>Cont…</vt:lpstr>
      <vt:lpstr>Cont..</vt:lpstr>
      <vt:lpstr>Clustering</vt:lpstr>
      <vt:lpstr>Cont…</vt:lpstr>
      <vt:lpstr>Data Centre Interconnect</vt:lpstr>
      <vt:lpstr>Layer 2 Extension Solutions</vt:lpstr>
      <vt:lpstr>Summary</vt:lpstr>
      <vt:lpstr>Acknowledgment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415</cp:revision>
  <dcterms:created xsi:type="dcterms:W3CDTF">2011-10-03T10:20:59Z</dcterms:created>
  <dcterms:modified xsi:type="dcterms:W3CDTF">2017-03-07T13:59:27Z</dcterms:modified>
</cp:coreProperties>
</file>