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harvard.edu/gazette/story/2022/03/taking-best-of-innovations-lessons-of-pandemic-education/" TargetMode="External"/><Relationship Id="rId2" Type="http://schemas.openxmlformats.org/officeDocument/2006/relationships/hyperlink" Target="https://www.harvard.edu/about/history/" TargetMode="External"/><Relationship Id="rId1" Type="http://schemas.openxmlformats.org/officeDocument/2006/relationships/hyperlink" Target="file:///C:\Users\alina.culea\Downloads\10.31004\basicedu.v5i6.1511" TargetMode="External"/><Relationship Id="rId6" Type="http://schemas.openxmlformats.org/officeDocument/2006/relationships/hyperlink" Target="file:///C:\Users\alina.culea\Downloads\10.1186\s12909-021-02909-z" TargetMode="External"/><Relationship Id="rId5" Type="http://schemas.openxmlformats.org/officeDocument/2006/relationships/hyperlink" Target="file:///C:\Users\alina.culea\Downloads\10.12669\pjms.36.covid19-s4.2785" TargetMode="External"/><Relationship Id="rId4" Type="http://schemas.openxmlformats.org/officeDocument/2006/relationships/hyperlink" Target="https://finance.harvard.edu/files/fad/files/fy22_financial_overview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harvard.edu/gazette/story/2022/03/taking-best-of-innovations-lessons-of-pandemic-education/" TargetMode="External"/><Relationship Id="rId2" Type="http://schemas.openxmlformats.org/officeDocument/2006/relationships/hyperlink" Target="https://www.harvard.edu/about/history/" TargetMode="External"/><Relationship Id="rId1" Type="http://schemas.openxmlformats.org/officeDocument/2006/relationships/hyperlink" Target="file:///C:\Users\alina.culea\Downloads\10.31004\basicedu.v5i6.1511" TargetMode="External"/><Relationship Id="rId6" Type="http://schemas.openxmlformats.org/officeDocument/2006/relationships/hyperlink" Target="file:///C:\Users\alina.culea\Downloads\10.1186\s12909-021-02909-z" TargetMode="External"/><Relationship Id="rId5" Type="http://schemas.openxmlformats.org/officeDocument/2006/relationships/hyperlink" Target="file:///C:\Users\alina.culea\Downloads\10.12669\pjms.36.covid19-s4.2785" TargetMode="External"/><Relationship Id="rId4" Type="http://schemas.openxmlformats.org/officeDocument/2006/relationships/hyperlink" Target="https://finance.harvard.edu/files/fad/files/fy22_financial_overview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663AE7-0030-489C-9C3C-E323E6CC2F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616A1EE0-B7FF-4E97-A40C-180BBD5B6913}">
      <dgm:prSet/>
      <dgm:spPr/>
      <dgm:t>
        <a:bodyPr/>
        <a:lstStyle/>
        <a:p>
          <a:r>
            <a:rPr lang="en-GB" dirty="0"/>
            <a:t>Before the Pandemic, Educational Institutes used the face-to-face method of learning, and all the lectures were on site (Bahagia et al., 2021). </a:t>
          </a:r>
          <a:endParaRPr lang="en-US" dirty="0"/>
        </a:p>
      </dgm:t>
    </dgm:pt>
    <dgm:pt modelId="{DEA39813-FE3E-4A0C-9566-9D6A67D4F88E}" type="parTrans" cxnId="{51D0FEA6-ACDC-4388-9353-2588A65C9E0C}">
      <dgm:prSet/>
      <dgm:spPr/>
      <dgm:t>
        <a:bodyPr/>
        <a:lstStyle/>
        <a:p>
          <a:endParaRPr lang="en-US"/>
        </a:p>
      </dgm:t>
    </dgm:pt>
    <dgm:pt modelId="{40AEB6E3-652F-45E8-BF03-8527A5D531E7}" type="sibTrans" cxnId="{51D0FEA6-ACDC-4388-9353-2588A65C9E0C}">
      <dgm:prSet/>
      <dgm:spPr/>
      <dgm:t>
        <a:bodyPr/>
        <a:lstStyle/>
        <a:p>
          <a:endParaRPr lang="en-US"/>
        </a:p>
      </dgm:t>
    </dgm:pt>
    <dgm:pt modelId="{55C0C73E-AB1E-4924-A5B8-DD36A514B0BB}">
      <dgm:prSet/>
      <dgm:spPr/>
      <dgm:t>
        <a:bodyPr/>
        <a:lstStyle/>
        <a:p>
          <a:r>
            <a:rPr lang="en-GB" dirty="0"/>
            <a:t>However, due to the social distancing regulation imposed by the global pandemic, all learning had to be moved online (Zheng, Bender and Lyon, 2021). </a:t>
          </a:r>
          <a:endParaRPr lang="en-US" dirty="0"/>
        </a:p>
      </dgm:t>
    </dgm:pt>
    <dgm:pt modelId="{6906CA9C-9166-49EA-9F5F-071B15091DE9}" type="parTrans" cxnId="{174EF517-8BAD-46F8-BFA4-F928841DDC6F}">
      <dgm:prSet/>
      <dgm:spPr/>
      <dgm:t>
        <a:bodyPr/>
        <a:lstStyle/>
        <a:p>
          <a:endParaRPr lang="en-US"/>
        </a:p>
      </dgm:t>
    </dgm:pt>
    <dgm:pt modelId="{32BB0EC6-2447-4B79-854B-600EBA7E1A4D}" type="sibTrans" cxnId="{174EF517-8BAD-46F8-BFA4-F928841DDC6F}">
      <dgm:prSet/>
      <dgm:spPr/>
      <dgm:t>
        <a:bodyPr/>
        <a:lstStyle/>
        <a:p>
          <a:endParaRPr lang="en-US"/>
        </a:p>
      </dgm:t>
    </dgm:pt>
    <dgm:pt modelId="{DB5ED082-F210-42D7-B784-09611D9058B7}">
      <dgm:prSet/>
      <dgm:spPr/>
      <dgm:t>
        <a:bodyPr/>
        <a:lstStyle/>
        <a:p>
          <a:r>
            <a:rPr lang="en-GB" dirty="0"/>
            <a:t>While online, research has been made to identify the difference between online learning and in-class learning, and it has been discovered that online learning was more accessible, and students had a higher presence than in-class (Zheng, Bender and Lyon, 2021). </a:t>
          </a:r>
          <a:endParaRPr lang="en-US" dirty="0"/>
        </a:p>
      </dgm:t>
    </dgm:pt>
    <dgm:pt modelId="{E494C2B6-6962-4D20-9BBE-3F6566D32FC5}" type="parTrans" cxnId="{9E503938-170F-4723-A08E-40971A814319}">
      <dgm:prSet/>
      <dgm:spPr/>
      <dgm:t>
        <a:bodyPr/>
        <a:lstStyle/>
        <a:p>
          <a:endParaRPr lang="en-US"/>
        </a:p>
      </dgm:t>
    </dgm:pt>
    <dgm:pt modelId="{4666DE30-1B5E-4750-88FD-13C58BF9C530}" type="sibTrans" cxnId="{9E503938-170F-4723-A08E-40971A814319}">
      <dgm:prSet/>
      <dgm:spPr/>
      <dgm:t>
        <a:bodyPr/>
        <a:lstStyle/>
        <a:p>
          <a:endParaRPr lang="en-US"/>
        </a:p>
      </dgm:t>
    </dgm:pt>
    <dgm:pt modelId="{65B5590A-0E3C-4E2C-8E3D-40E0BDF2E9A2}" type="pres">
      <dgm:prSet presAssocID="{DB663AE7-0030-489C-9C3C-E323E6CC2F51}" presName="root" presStyleCnt="0">
        <dgm:presLayoutVars>
          <dgm:dir/>
          <dgm:resizeHandles val="exact"/>
        </dgm:presLayoutVars>
      </dgm:prSet>
      <dgm:spPr/>
    </dgm:pt>
    <dgm:pt modelId="{82495686-D588-41D9-A1C9-C39656F82F28}" type="pres">
      <dgm:prSet presAssocID="{616A1EE0-B7FF-4E97-A40C-180BBD5B6913}" presName="compNode" presStyleCnt="0"/>
      <dgm:spPr/>
    </dgm:pt>
    <dgm:pt modelId="{9DE00799-CFB2-45F1-901E-2BCD5FF6B519}" type="pres">
      <dgm:prSet presAssocID="{616A1EE0-B7FF-4E97-A40C-180BBD5B6913}" presName="bgRect" presStyleLbl="bgShp" presStyleIdx="0" presStyleCnt="3"/>
      <dgm:spPr/>
    </dgm:pt>
    <dgm:pt modelId="{CE1623C0-4B03-4108-826F-275755CEE795}" type="pres">
      <dgm:prSet presAssocID="{616A1EE0-B7FF-4E97-A40C-180BBD5B69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79BC870-45C5-406D-B7C3-4DD0602F1725}" type="pres">
      <dgm:prSet presAssocID="{616A1EE0-B7FF-4E97-A40C-180BBD5B6913}" presName="spaceRect" presStyleCnt="0"/>
      <dgm:spPr/>
    </dgm:pt>
    <dgm:pt modelId="{9FEB47FD-10C9-43FD-AED7-659AB860C2B3}" type="pres">
      <dgm:prSet presAssocID="{616A1EE0-B7FF-4E97-A40C-180BBD5B6913}" presName="parTx" presStyleLbl="revTx" presStyleIdx="0" presStyleCnt="3">
        <dgm:presLayoutVars>
          <dgm:chMax val="0"/>
          <dgm:chPref val="0"/>
        </dgm:presLayoutVars>
      </dgm:prSet>
      <dgm:spPr/>
    </dgm:pt>
    <dgm:pt modelId="{93AF4771-19CB-4CD2-BCA8-3543762DB959}" type="pres">
      <dgm:prSet presAssocID="{40AEB6E3-652F-45E8-BF03-8527A5D531E7}" presName="sibTrans" presStyleCnt="0"/>
      <dgm:spPr/>
    </dgm:pt>
    <dgm:pt modelId="{ED4635F9-6F74-4205-A37A-FBB27D49734C}" type="pres">
      <dgm:prSet presAssocID="{55C0C73E-AB1E-4924-A5B8-DD36A514B0BB}" presName="compNode" presStyleCnt="0"/>
      <dgm:spPr/>
    </dgm:pt>
    <dgm:pt modelId="{379C5461-A70E-4DB6-A7D3-A935AFD9BC9B}" type="pres">
      <dgm:prSet presAssocID="{55C0C73E-AB1E-4924-A5B8-DD36A514B0BB}" presName="bgRect" presStyleLbl="bgShp" presStyleIdx="1" presStyleCnt="3"/>
      <dgm:spPr/>
    </dgm:pt>
    <dgm:pt modelId="{521C2240-B9F4-4516-A735-E3CA3DFE20F5}" type="pres">
      <dgm:prSet presAssocID="{55C0C73E-AB1E-4924-A5B8-DD36A514B0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D3994AB-36E0-4D9F-B45F-00C0E1FB005D}" type="pres">
      <dgm:prSet presAssocID="{55C0C73E-AB1E-4924-A5B8-DD36A514B0BB}" presName="spaceRect" presStyleCnt="0"/>
      <dgm:spPr/>
    </dgm:pt>
    <dgm:pt modelId="{CF366102-478D-45F1-A846-9BF1897D9695}" type="pres">
      <dgm:prSet presAssocID="{55C0C73E-AB1E-4924-A5B8-DD36A514B0BB}" presName="parTx" presStyleLbl="revTx" presStyleIdx="1" presStyleCnt="3">
        <dgm:presLayoutVars>
          <dgm:chMax val="0"/>
          <dgm:chPref val="0"/>
        </dgm:presLayoutVars>
      </dgm:prSet>
      <dgm:spPr/>
    </dgm:pt>
    <dgm:pt modelId="{BB756014-1E61-4DF2-8E6E-EC04FB076EFD}" type="pres">
      <dgm:prSet presAssocID="{32BB0EC6-2447-4B79-854B-600EBA7E1A4D}" presName="sibTrans" presStyleCnt="0"/>
      <dgm:spPr/>
    </dgm:pt>
    <dgm:pt modelId="{58E44CB0-05B0-4759-A72F-BB2B9D55972D}" type="pres">
      <dgm:prSet presAssocID="{DB5ED082-F210-42D7-B784-09611D9058B7}" presName="compNode" presStyleCnt="0"/>
      <dgm:spPr/>
    </dgm:pt>
    <dgm:pt modelId="{DB7FB938-047F-423A-BA60-B2ABD2FBFD2C}" type="pres">
      <dgm:prSet presAssocID="{DB5ED082-F210-42D7-B784-09611D9058B7}" presName="bgRect" presStyleLbl="bgShp" presStyleIdx="2" presStyleCnt="3"/>
      <dgm:spPr/>
    </dgm:pt>
    <dgm:pt modelId="{2762BEA5-0BB1-485B-AE42-76928C6BCB54}" type="pres">
      <dgm:prSet presAssocID="{DB5ED082-F210-42D7-B784-09611D9058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3D4113E-E305-43CB-B8A9-EAA395BDDEA5}" type="pres">
      <dgm:prSet presAssocID="{DB5ED082-F210-42D7-B784-09611D9058B7}" presName="spaceRect" presStyleCnt="0"/>
      <dgm:spPr/>
    </dgm:pt>
    <dgm:pt modelId="{A7D5FA28-9014-4D72-A0CE-E4C09C5665C7}" type="pres">
      <dgm:prSet presAssocID="{DB5ED082-F210-42D7-B784-09611D9058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74EF517-8BAD-46F8-BFA4-F928841DDC6F}" srcId="{DB663AE7-0030-489C-9C3C-E323E6CC2F51}" destId="{55C0C73E-AB1E-4924-A5B8-DD36A514B0BB}" srcOrd="1" destOrd="0" parTransId="{6906CA9C-9166-49EA-9F5F-071B15091DE9}" sibTransId="{32BB0EC6-2447-4B79-854B-600EBA7E1A4D}"/>
    <dgm:cxn modelId="{E1787D29-0A4D-41C4-BFF4-A1AB0A7097D2}" type="presOf" srcId="{DB5ED082-F210-42D7-B784-09611D9058B7}" destId="{A7D5FA28-9014-4D72-A0CE-E4C09C5665C7}" srcOrd="0" destOrd="0" presId="urn:microsoft.com/office/officeart/2018/2/layout/IconVerticalSolidList"/>
    <dgm:cxn modelId="{39D31532-E32C-432B-935A-5AD9AD39060D}" type="presOf" srcId="{55C0C73E-AB1E-4924-A5B8-DD36A514B0BB}" destId="{CF366102-478D-45F1-A846-9BF1897D9695}" srcOrd="0" destOrd="0" presId="urn:microsoft.com/office/officeart/2018/2/layout/IconVerticalSolidList"/>
    <dgm:cxn modelId="{9E503938-170F-4723-A08E-40971A814319}" srcId="{DB663AE7-0030-489C-9C3C-E323E6CC2F51}" destId="{DB5ED082-F210-42D7-B784-09611D9058B7}" srcOrd="2" destOrd="0" parTransId="{E494C2B6-6962-4D20-9BBE-3F6566D32FC5}" sibTransId="{4666DE30-1B5E-4750-88FD-13C58BF9C530}"/>
    <dgm:cxn modelId="{51D0FEA6-ACDC-4388-9353-2588A65C9E0C}" srcId="{DB663AE7-0030-489C-9C3C-E323E6CC2F51}" destId="{616A1EE0-B7FF-4E97-A40C-180BBD5B6913}" srcOrd="0" destOrd="0" parTransId="{DEA39813-FE3E-4A0C-9566-9D6A67D4F88E}" sibTransId="{40AEB6E3-652F-45E8-BF03-8527A5D531E7}"/>
    <dgm:cxn modelId="{8F19CEB1-29D5-48EF-81DF-E4F34FA3D408}" type="presOf" srcId="{616A1EE0-B7FF-4E97-A40C-180BBD5B6913}" destId="{9FEB47FD-10C9-43FD-AED7-659AB860C2B3}" srcOrd="0" destOrd="0" presId="urn:microsoft.com/office/officeart/2018/2/layout/IconVerticalSolidList"/>
    <dgm:cxn modelId="{290ADCCE-6AC1-4A71-9F59-C411A5438D01}" type="presOf" srcId="{DB663AE7-0030-489C-9C3C-E323E6CC2F51}" destId="{65B5590A-0E3C-4E2C-8E3D-40E0BDF2E9A2}" srcOrd="0" destOrd="0" presId="urn:microsoft.com/office/officeart/2018/2/layout/IconVerticalSolidList"/>
    <dgm:cxn modelId="{3EB5596C-0715-4C51-8093-7E1418578563}" type="presParOf" srcId="{65B5590A-0E3C-4E2C-8E3D-40E0BDF2E9A2}" destId="{82495686-D588-41D9-A1C9-C39656F82F28}" srcOrd="0" destOrd="0" presId="urn:microsoft.com/office/officeart/2018/2/layout/IconVerticalSolidList"/>
    <dgm:cxn modelId="{6DB39D62-C2C0-4A14-9B83-C56F0261FA95}" type="presParOf" srcId="{82495686-D588-41D9-A1C9-C39656F82F28}" destId="{9DE00799-CFB2-45F1-901E-2BCD5FF6B519}" srcOrd="0" destOrd="0" presId="urn:microsoft.com/office/officeart/2018/2/layout/IconVerticalSolidList"/>
    <dgm:cxn modelId="{4753286E-54D5-4118-82DA-9D4EE3F0A3E2}" type="presParOf" srcId="{82495686-D588-41D9-A1C9-C39656F82F28}" destId="{CE1623C0-4B03-4108-826F-275755CEE795}" srcOrd="1" destOrd="0" presId="urn:microsoft.com/office/officeart/2018/2/layout/IconVerticalSolidList"/>
    <dgm:cxn modelId="{20BDA700-3375-4068-B100-B0C572C03923}" type="presParOf" srcId="{82495686-D588-41D9-A1C9-C39656F82F28}" destId="{379BC870-45C5-406D-B7C3-4DD0602F1725}" srcOrd="2" destOrd="0" presId="urn:microsoft.com/office/officeart/2018/2/layout/IconVerticalSolidList"/>
    <dgm:cxn modelId="{CF5D617A-9D6A-4032-A0E1-6F0800ECAE17}" type="presParOf" srcId="{82495686-D588-41D9-A1C9-C39656F82F28}" destId="{9FEB47FD-10C9-43FD-AED7-659AB860C2B3}" srcOrd="3" destOrd="0" presId="urn:microsoft.com/office/officeart/2018/2/layout/IconVerticalSolidList"/>
    <dgm:cxn modelId="{985F7FAA-1603-40D8-96B9-8DAEB6C4513C}" type="presParOf" srcId="{65B5590A-0E3C-4E2C-8E3D-40E0BDF2E9A2}" destId="{93AF4771-19CB-4CD2-BCA8-3543762DB959}" srcOrd="1" destOrd="0" presId="urn:microsoft.com/office/officeart/2018/2/layout/IconVerticalSolidList"/>
    <dgm:cxn modelId="{5C856D65-2F35-4815-994F-33513511795B}" type="presParOf" srcId="{65B5590A-0E3C-4E2C-8E3D-40E0BDF2E9A2}" destId="{ED4635F9-6F74-4205-A37A-FBB27D49734C}" srcOrd="2" destOrd="0" presId="urn:microsoft.com/office/officeart/2018/2/layout/IconVerticalSolidList"/>
    <dgm:cxn modelId="{8F4FDB3E-FBB0-40D0-B1EA-6B14656CD58A}" type="presParOf" srcId="{ED4635F9-6F74-4205-A37A-FBB27D49734C}" destId="{379C5461-A70E-4DB6-A7D3-A935AFD9BC9B}" srcOrd="0" destOrd="0" presId="urn:microsoft.com/office/officeart/2018/2/layout/IconVerticalSolidList"/>
    <dgm:cxn modelId="{FD9FF789-BF59-444B-B6DE-480B89C3EB4F}" type="presParOf" srcId="{ED4635F9-6F74-4205-A37A-FBB27D49734C}" destId="{521C2240-B9F4-4516-A735-E3CA3DFE20F5}" srcOrd="1" destOrd="0" presId="urn:microsoft.com/office/officeart/2018/2/layout/IconVerticalSolidList"/>
    <dgm:cxn modelId="{30827078-858D-47EE-98D7-70FB3C2BFA3B}" type="presParOf" srcId="{ED4635F9-6F74-4205-A37A-FBB27D49734C}" destId="{1D3994AB-36E0-4D9F-B45F-00C0E1FB005D}" srcOrd="2" destOrd="0" presId="urn:microsoft.com/office/officeart/2018/2/layout/IconVerticalSolidList"/>
    <dgm:cxn modelId="{A499F3F2-5A11-4739-A5B1-8CB2FEA7CF74}" type="presParOf" srcId="{ED4635F9-6F74-4205-A37A-FBB27D49734C}" destId="{CF366102-478D-45F1-A846-9BF1897D9695}" srcOrd="3" destOrd="0" presId="urn:microsoft.com/office/officeart/2018/2/layout/IconVerticalSolidList"/>
    <dgm:cxn modelId="{E748774C-8E9F-4EC5-A622-94C83191D699}" type="presParOf" srcId="{65B5590A-0E3C-4E2C-8E3D-40E0BDF2E9A2}" destId="{BB756014-1E61-4DF2-8E6E-EC04FB076EFD}" srcOrd="3" destOrd="0" presId="urn:microsoft.com/office/officeart/2018/2/layout/IconVerticalSolidList"/>
    <dgm:cxn modelId="{69DD9421-6587-45A2-BDB6-5744739EBC3C}" type="presParOf" srcId="{65B5590A-0E3C-4E2C-8E3D-40E0BDF2E9A2}" destId="{58E44CB0-05B0-4759-A72F-BB2B9D55972D}" srcOrd="4" destOrd="0" presId="urn:microsoft.com/office/officeart/2018/2/layout/IconVerticalSolidList"/>
    <dgm:cxn modelId="{F1D96716-77CB-4BB2-B405-2862013911E9}" type="presParOf" srcId="{58E44CB0-05B0-4759-A72F-BB2B9D55972D}" destId="{DB7FB938-047F-423A-BA60-B2ABD2FBFD2C}" srcOrd="0" destOrd="0" presId="urn:microsoft.com/office/officeart/2018/2/layout/IconVerticalSolidList"/>
    <dgm:cxn modelId="{8F86472E-B56A-4368-AEF6-7A64D7A04B47}" type="presParOf" srcId="{58E44CB0-05B0-4759-A72F-BB2B9D55972D}" destId="{2762BEA5-0BB1-485B-AE42-76928C6BCB54}" srcOrd="1" destOrd="0" presId="urn:microsoft.com/office/officeart/2018/2/layout/IconVerticalSolidList"/>
    <dgm:cxn modelId="{DF80664A-DD24-4897-8584-564A5CC8C1BA}" type="presParOf" srcId="{58E44CB0-05B0-4759-A72F-BB2B9D55972D}" destId="{A3D4113E-E305-43CB-B8A9-EAA395BDDEA5}" srcOrd="2" destOrd="0" presId="urn:microsoft.com/office/officeart/2018/2/layout/IconVerticalSolidList"/>
    <dgm:cxn modelId="{D7FE78A9-56F8-45E7-A0BC-3AED3A4FFDF7}" type="presParOf" srcId="{58E44CB0-05B0-4759-A72F-BB2B9D55972D}" destId="{A7D5FA28-9014-4D72-A0CE-E4C09C5665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0B9134-0EB9-4884-A0CF-88099338B0A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06C92AE-A567-4C13-9F2B-2E75C263C17B}">
      <dgm:prSet/>
      <dgm:spPr/>
      <dgm:t>
        <a:bodyPr/>
        <a:lstStyle/>
        <a:p>
          <a:r>
            <a:rPr lang="en-GB" dirty="0"/>
            <a:t>406$ million budget surplus</a:t>
          </a:r>
          <a:endParaRPr lang="en-US" dirty="0"/>
        </a:p>
      </dgm:t>
    </dgm:pt>
    <dgm:pt modelId="{5DF3BAFE-3C88-497F-8521-A29921AAE6F4}" type="parTrans" cxnId="{EA61006E-4159-49A6-BE49-FFC2733AF887}">
      <dgm:prSet/>
      <dgm:spPr/>
      <dgm:t>
        <a:bodyPr/>
        <a:lstStyle/>
        <a:p>
          <a:endParaRPr lang="en-US"/>
        </a:p>
      </dgm:t>
    </dgm:pt>
    <dgm:pt modelId="{83576FA7-0A65-4381-80F5-5CA5B87F43CC}" type="sibTrans" cxnId="{EA61006E-4159-49A6-BE49-FFC2733AF887}">
      <dgm:prSet/>
      <dgm:spPr/>
      <dgm:t>
        <a:bodyPr/>
        <a:lstStyle/>
        <a:p>
          <a:endParaRPr lang="en-US"/>
        </a:p>
      </dgm:t>
    </dgm:pt>
    <dgm:pt modelId="{B7E3C863-D391-4868-A69F-8065F9CDAD43}">
      <dgm:prSet/>
      <dgm:spPr/>
      <dgm:t>
        <a:bodyPr/>
        <a:lstStyle/>
        <a:p>
          <a:r>
            <a:rPr lang="en-GB"/>
            <a:t>5.8$ billion revenue</a:t>
          </a:r>
          <a:endParaRPr lang="en-US"/>
        </a:p>
      </dgm:t>
    </dgm:pt>
    <dgm:pt modelId="{CEF46381-7A00-43FF-B9EB-94E02327FD25}" type="parTrans" cxnId="{16540E67-F5F1-4E77-8989-84284439A466}">
      <dgm:prSet/>
      <dgm:spPr/>
      <dgm:t>
        <a:bodyPr/>
        <a:lstStyle/>
        <a:p>
          <a:endParaRPr lang="en-US"/>
        </a:p>
      </dgm:t>
    </dgm:pt>
    <dgm:pt modelId="{A1C7D2EB-FF38-4734-B017-F8A49E4CC4E7}" type="sibTrans" cxnId="{16540E67-F5F1-4E77-8989-84284439A466}">
      <dgm:prSet/>
      <dgm:spPr/>
      <dgm:t>
        <a:bodyPr/>
        <a:lstStyle/>
        <a:p>
          <a:endParaRPr lang="en-US"/>
        </a:p>
      </dgm:t>
    </dgm:pt>
    <dgm:pt modelId="{B4673ECD-4B9D-41E1-AA91-A914CC80D0EA}" type="pres">
      <dgm:prSet presAssocID="{830B9134-0EB9-4884-A0CF-88099338B0A4}" presName="diagram" presStyleCnt="0">
        <dgm:presLayoutVars>
          <dgm:dir/>
          <dgm:resizeHandles val="exact"/>
        </dgm:presLayoutVars>
      </dgm:prSet>
      <dgm:spPr/>
    </dgm:pt>
    <dgm:pt modelId="{2F5D8DF5-40CA-4ABD-B367-B6BCB0F8A1DF}" type="pres">
      <dgm:prSet presAssocID="{806C92AE-A567-4C13-9F2B-2E75C263C17B}" presName="node" presStyleLbl="node1" presStyleIdx="0" presStyleCnt="2">
        <dgm:presLayoutVars>
          <dgm:bulletEnabled val="1"/>
        </dgm:presLayoutVars>
      </dgm:prSet>
      <dgm:spPr/>
    </dgm:pt>
    <dgm:pt modelId="{0D08C231-9F2C-4F6A-AE59-B2B1C31B9924}" type="pres">
      <dgm:prSet presAssocID="{83576FA7-0A65-4381-80F5-5CA5B87F43CC}" presName="sibTrans" presStyleCnt="0"/>
      <dgm:spPr/>
    </dgm:pt>
    <dgm:pt modelId="{9D573DD5-E701-4F05-8371-0BCC9E0F321E}" type="pres">
      <dgm:prSet presAssocID="{B7E3C863-D391-4868-A69F-8065F9CDAD43}" presName="node" presStyleLbl="node1" presStyleIdx="1" presStyleCnt="2">
        <dgm:presLayoutVars>
          <dgm:bulletEnabled val="1"/>
        </dgm:presLayoutVars>
      </dgm:prSet>
      <dgm:spPr/>
    </dgm:pt>
  </dgm:ptLst>
  <dgm:cxnLst>
    <dgm:cxn modelId="{16540E67-F5F1-4E77-8989-84284439A466}" srcId="{830B9134-0EB9-4884-A0CF-88099338B0A4}" destId="{B7E3C863-D391-4868-A69F-8065F9CDAD43}" srcOrd="1" destOrd="0" parTransId="{CEF46381-7A00-43FF-B9EB-94E02327FD25}" sibTransId="{A1C7D2EB-FF38-4734-B017-F8A49E4CC4E7}"/>
    <dgm:cxn modelId="{EA61006E-4159-49A6-BE49-FFC2733AF887}" srcId="{830B9134-0EB9-4884-A0CF-88099338B0A4}" destId="{806C92AE-A567-4C13-9F2B-2E75C263C17B}" srcOrd="0" destOrd="0" parTransId="{5DF3BAFE-3C88-497F-8521-A29921AAE6F4}" sibTransId="{83576FA7-0A65-4381-80F5-5CA5B87F43CC}"/>
    <dgm:cxn modelId="{46627691-0519-40B4-B133-C1799C58F7B9}" type="presOf" srcId="{806C92AE-A567-4C13-9F2B-2E75C263C17B}" destId="{2F5D8DF5-40CA-4ABD-B367-B6BCB0F8A1DF}" srcOrd="0" destOrd="0" presId="urn:microsoft.com/office/officeart/2005/8/layout/default"/>
    <dgm:cxn modelId="{54D3F092-3DE2-4165-BB2D-379E50361D97}" type="presOf" srcId="{830B9134-0EB9-4884-A0CF-88099338B0A4}" destId="{B4673ECD-4B9D-41E1-AA91-A914CC80D0EA}" srcOrd="0" destOrd="0" presId="urn:microsoft.com/office/officeart/2005/8/layout/default"/>
    <dgm:cxn modelId="{CDD776CB-ECC9-49C2-AEF5-C16E518F2DE8}" type="presOf" srcId="{B7E3C863-D391-4868-A69F-8065F9CDAD43}" destId="{9D573DD5-E701-4F05-8371-0BCC9E0F321E}" srcOrd="0" destOrd="0" presId="urn:microsoft.com/office/officeart/2005/8/layout/default"/>
    <dgm:cxn modelId="{E898A66B-049B-442C-BF49-62714BB3A41B}" type="presParOf" srcId="{B4673ECD-4B9D-41E1-AA91-A914CC80D0EA}" destId="{2F5D8DF5-40CA-4ABD-B367-B6BCB0F8A1DF}" srcOrd="0" destOrd="0" presId="urn:microsoft.com/office/officeart/2005/8/layout/default"/>
    <dgm:cxn modelId="{6F0957F8-ADC2-4185-9398-05F10EAB2B34}" type="presParOf" srcId="{B4673ECD-4B9D-41E1-AA91-A914CC80D0EA}" destId="{0D08C231-9F2C-4F6A-AE59-B2B1C31B9924}" srcOrd="1" destOrd="0" presId="urn:microsoft.com/office/officeart/2005/8/layout/default"/>
    <dgm:cxn modelId="{D36C31BE-E59B-44F9-88E9-E5547C03402A}" type="presParOf" srcId="{B4673ECD-4B9D-41E1-AA91-A914CC80D0EA}" destId="{9D573DD5-E701-4F05-8371-0BCC9E0F321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BFC8BD-F3CC-4E86-9AEC-F7BE208B096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722374-0DD8-46E6-815C-B85C2026B951}">
      <dgm:prSet/>
      <dgm:spPr/>
      <dgm:t>
        <a:bodyPr/>
        <a:lstStyle/>
        <a:p>
          <a:r>
            <a:rPr lang="en-US"/>
            <a:t>Bahagia, B., Wibowo, R., Mangunjaya, F.M. and Susetyo, B. (2021). Social, Sains and Environment Learning before Covid-19 and the Learning amid Covid-19 in Nursery Student. </a:t>
          </a:r>
          <a:r>
            <a:rPr lang="en-US" i="1"/>
            <a:t>Jurnal Basicedu</a:t>
          </a:r>
          <a:r>
            <a:rPr lang="en-US"/>
            <a:t>, 5(6), pp.5280–5287. doi:</a:t>
          </a:r>
          <a:r>
            <a:rPr lang="en-US">
              <a:hlinkClick xmlns:r="http://schemas.openxmlformats.org/officeDocument/2006/relationships" r:id="rId1"/>
            </a:rPr>
            <a:t>10.31004/basicedu.v5i6.1511</a:t>
          </a:r>
          <a:r>
            <a:rPr lang="en-US"/>
            <a:t>.</a:t>
          </a:r>
        </a:p>
      </dgm:t>
    </dgm:pt>
    <dgm:pt modelId="{5C0F3A77-18FA-4380-95F6-173D5CC0AF4D}" type="parTrans" cxnId="{0138FF77-0C94-4155-9061-8A2951E41BA6}">
      <dgm:prSet/>
      <dgm:spPr/>
      <dgm:t>
        <a:bodyPr/>
        <a:lstStyle/>
        <a:p>
          <a:endParaRPr lang="en-US"/>
        </a:p>
      </dgm:t>
    </dgm:pt>
    <dgm:pt modelId="{F5B48F55-C54A-4B06-A6B9-2FB6D7F70184}" type="sibTrans" cxnId="{0138FF77-0C94-4155-9061-8A2951E41BA6}">
      <dgm:prSet/>
      <dgm:spPr/>
      <dgm:t>
        <a:bodyPr/>
        <a:lstStyle/>
        <a:p>
          <a:endParaRPr lang="en-US"/>
        </a:p>
      </dgm:t>
    </dgm:pt>
    <dgm:pt modelId="{8E76E64C-14CA-446E-A31C-C4B6B1157133}">
      <dgm:prSet/>
      <dgm:spPr/>
      <dgm:t>
        <a:bodyPr/>
        <a:lstStyle/>
        <a:p>
          <a:r>
            <a:rPr lang="en-US"/>
            <a:t>Harvard University (2023). </a:t>
          </a:r>
          <a:r>
            <a:rPr lang="en-US" i="1"/>
            <a:t>The History of Harvard</a:t>
          </a:r>
          <a:r>
            <a:rPr lang="en-US"/>
            <a:t>. [online] Harvard University. Available at: </a:t>
          </a:r>
          <a:r>
            <a:rPr lang="en-US">
              <a:hlinkClick xmlns:r="http://schemas.openxmlformats.org/officeDocument/2006/relationships" r:id="rId2"/>
            </a:rPr>
            <a:t>https://www.harvard.edu/about/history/#:~:text=On%20September%208%2C%201636%2C%20Harvard</a:t>
          </a:r>
          <a:r>
            <a:rPr lang="en-US"/>
            <a:t>.</a:t>
          </a:r>
        </a:p>
      </dgm:t>
    </dgm:pt>
    <dgm:pt modelId="{8B8FC7F4-B6A0-46A7-AE99-A4719FC4695A}" type="parTrans" cxnId="{A8954994-8EBB-40C1-AAEC-F1B159AA8F90}">
      <dgm:prSet/>
      <dgm:spPr/>
      <dgm:t>
        <a:bodyPr/>
        <a:lstStyle/>
        <a:p>
          <a:endParaRPr lang="en-US"/>
        </a:p>
      </dgm:t>
    </dgm:pt>
    <dgm:pt modelId="{2D529569-E258-4F83-BD70-C680AAB4D6D1}" type="sibTrans" cxnId="{A8954994-8EBB-40C1-AAEC-F1B159AA8F90}">
      <dgm:prSet/>
      <dgm:spPr/>
      <dgm:t>
        <a:bodyPr/>
        <a:lstStyle/>
        <a:p>
          <a:endParaRPr lang="en-US"/>
        </a:p>
      </dgm:t>
    </dgm:pt>
    <dgm:pt modelId="{175863A3-AC0E-4F25-A5F2-E7FEDE50D1FD}">
      <dgm:prSet/>
      <dgm:spPr/>
      <dgm:t>
        <a:bodyPr/>
        <a:lstStyle/>
        <a:p>
          <a:r>
            <a:rPr lang="en-US"/>
            <a:t>Herpich, N. (2022). </a:t>
          </a:r>
          <a:r>
            <a:rPr lang="en-US" i="1"/>
            <a:t>Taking Best of innovations, Lessons of Pandemic Education</a:t>
          </a:r>
          <a:r>
            <a:rPr lang="en-US"/>
            <a:t>. [online] Harvard Gazette. Available at: </a:t>
          </a:r>
          <a:r>
            <a:rPr lang="en-US">
              <a:hlinkClick xmlns:r="http://schemas.openxmlformats.org/officeDocument/2006/relationships" r:id="rId3"/>
            </a:rPr>
            <a:t>https://news.harvard.edu/gazette/story/2022/03/taking-best-of-innovations-lessons-of-pandemic-education/</a:t>
          </a:r>
          <a:r>
            <a:rPr lang="en-US"/>
            <a:t>.</a:t>
          </a:r>
        </a:p>
      </dgm:t>
    </dgm:pt>
    <dgm:pt modelId="{B14D8DB7-5FD5-4BFF-9DF0-14A78D2A6D21}" type="parTrans" cxnId="{6A1EF080-2923-449E-8699-232143F01F8B}">
      <dgm:prSet/>
      <dgm:spPr/>
      <dgm:t>
        <a:bodyPr/>
        <a:lstStyle/>
        <a:p>
          <a:endParaRPr lang="en-US"/>
        </a:p>
      </dgm:t>
    </dgm:pt>
    <dgm:pt modelId="{B69558D6-A2D1-43F8-9C15-411C4D84BBF3}" type="sibTrans" cxnId="{6A1EF080-2923-449E-8699-232143F01F8B}">
      <dgm:prSet/>
      <dgm:spPr/>
      <dgm:t>
        <a:bodyPr/>
        <a:lstStyle/>
        <a:p>
          <a:endParaRPr lang="en-US"/>
        </a:p>
      </dgm:t>
    </dgm:pt>
    <dgm:pt modelId="{B7732621-B4F0-44D0-B59D-AFB2E0E200AB}">
      <dgm:prSet/>
      <dgm:spPr/>
      <dgm:t>
        <a:bodyPr/>
        <a:lstStyle/>
        <a:p>
          <a:r>
            <a:rPr lang="en-US"/>
            <a:t>Hollister, T.J. (2023). </a:t>
          </a:r>
          <a:r>
            <a:rPr lang="en-US" i="1"/>
            <a:t>Financial Overview from the Vice President for Finance and the Treasurer</a:t>
          </a:r>
          <a:r>
            <a:rPr lang="en-US"/>
            <a:t>. [online] Available at: </a:t>
          </a:r>
          <a:r>
            <a:rPr lang="en-US">
              <a:hlinkClick xmlns:r="http://schemas.openxmlformats.org/officeDocument/2006/relationships" r:id="rId4"/>
            </a:rPr>
            <a:t>https://finance.harvard.edu/files/fad/files/fy22_financial_overview.pdf</a:t>
          </a:r>
          <a:r>
            <a:rPr lang="en-US"/>
            <a:t>.</a:t>
          </a:r>
        </a:p>
      </dgm:t>
    </dgm:pt>
    <dgm:pt modelId="{5F9D93AA-E650-40A0-BD00-72E1AE75347B}" type="parTrans" cxnId="{63CC3A50-B830-48C4-9B87-D3102717639E}">
      <dgm:prSet/>
      <dgm:spPr/>
      <dgm:t>
        <a:bodyPr/>
        <a:lstStyle/>
        <a:p>
          <a:endParaRPr lang="en-US"/>
        </a:p>
      </dgm:t>
    </dgm:pt>
    <dgm:pt modelId="{5806019F-586A-45D8-8CB6-7D7158DA7AC3}" type="sibTrans" cxnId="{63CC3A50-B830-48C4-9B87-D3102717639E}">
      <dgm:prSet/>
      <dgm:spPr/>
      <dgm:t>
        <a:bodyPr/>
        <a:lstStyle/>
        <a:p>
          <a:endParaRPr lang="en-US"/>
        </a:p>
      </dgm:t>
    </dgm:pt>
    <dgm:pt modelId="{52ED1B7C-8021-40C6-8ABC-421760D5C0EE}">
      <dgm:prSet/>
      <dgm:spPr/>
      <dgm:t>
        <a:bodyPr/>
        <a:lstStyle/>
        <a:p>
          <a:r>
            <a:rPr lang="en-US"/>
            <a:t>Mukhtar, K., Javed, K., Arooj, M. and Sethi, A. (2020). Advantages, Limitations and Recommendations for Online Learning during COVID-19 Pandemic Era. </a:t>
          </a:r>
          <a:r>
            <a:rPr lang="en-US" i="1"/>
            <a:t>Pakistan Journal of Medical Sciences</a:t>
          </a:r>
          <a:r>
            <a:rPr lang="en-US"/>
            <a:t>, [online] 36(COVID19-S4). doi:</a:t>
          </a:r>
          <a:r>
            <a:rPr lang="en-US">
              <a:hlinkClick xmlns:r="http://schemas.openxmlformats.org/officeDocument/2006/relationships" r:id="rId5"/>
            </a:rPr>
            <a:t>10.12669/pjms.36.covid19-s4.2785</a:t>
          </a:r>
          <a:r>
            <a:rPr lang="en-US"/>
            <a:t>.</a:t>
          </a:r>
        </a:p>
      </dgm:t>
    </dgm:pt>
    <dgm:pt modelId="{22C6B679-A165-4916-8AC5-84F2F9206465}" type="parTrans" cxnId="{B342B1B2-479A-4B02-9A0B-A0FAAFBFB047}">
      <dgm:prSet/>
      <dgm:spPr/>
      <dgm:t>
        <a:bodyPr/>
        <a:lstStyle/>
        <a:p>
          <a:endParaRPr lang="en-US"/>
        </a:p>
      </dgm:t>
    </dgm:pt>
    <dgm:pt modelId="{A8037A29-9DB0-4322-A7C7-A1711C2D82D7}" type="sibTrans" cxnId="{B342B1B2-479A-4B02-9A0B-A0FAAFBFB047}">
      <dgm:prSet/>
      <dgm:spPr/>
      <dgm:t>
        <a:bodyPr/>
        <a:lstStyle/>
        <a:p>
          <a:endParaRPr lang="en-US"/>
        </a:p>
      </dgm:t>
    </dgm:pt>
    <dgm:pt modelId="{8FFE455B-DDA2-4F5D-96EB-CC44A4A48162}">
      <dgm:prSet/>
      <dgm:spPr/>
      <dgm:t>
        <a:bodyPr/>
        <a:lstStyle/>
        <a:p>
          <a:r>
            <a:rPr lang="en-US"/>
            <a:t>Zheng, M., Bender, D. and Lyon, C. (2021). Online Learning during COVID-19 Produced Equivalent or Better Student Course Performance as Compared with pre-pandemic: Empirical Evidence from a school-wide Comparative Study. </a:t>
          </a:r>
          <a:r>
            <a:rPr lang="en-US" i="1"/>
            <a:t>BMC Medical Education</a:t>
          </a:r>
          <a:r>
            <a:rPr lang="en-US"/>
            <a:t>, 21(1). doi:</a:t>
          </a:r>
          <a:r>
            <a:rPr lang="en-US">
              <a:hlinkClick xmlns:r="http://schemas.openxmlformats.org/officeDocument/2006/relationships" r:id="rId6"/>
            </a:rPr>
            <a:t>10.1186/s12909-021-02909-z</a:t>
          </a:r>
          <a:r>
            <a:rPr lang="en-US"/>
            <a:t>.</a:t>
          </a:r>
        </a:p>
      </dgm:t>
    </dgm:pt>
    <dgm:pt modelId="{93E82690-0079-45CD-B27C-4A56AE7AFCF4}" type="parTrans" cxnId="{9AB3CDC5-35A3-438C-BCE6-702C8365272D}">
      <dgm:prSet/>
      <dgm:spPr/>
      <dgm:t>
        <a:bodyPr/>
        <a:lstStyle/>
        <a:p>
          <a:endParaRPr lang="en-US"/>
        </a:p>
      </dgm:t>
    </dgm:pt>
    <dgm:pt modelId="{F1D08987-05A0-4297-9C60-4E2DCC2DBE15}" type="sibTrans" cxnId="{9AB3CDC5-35A3-438C-BCE6-702C8365272D}">
      <dgm:prSet/>
      <dgm:spPr/>
      <dgm:t>
        <a:bodyPr/>
        <a:lstStyle/>
        <a:p>
          <a:endParaRPr lang="en-US"/>
        </a:p>
      </dgm:t>
    </dgm:pt>
    <dgm:pt modelId="{1E913EC8-89D3-4A77-A43E-D867175F9541}" type="pres">
      <dgm:prSet presAssocID="{0ABFC8BD-F3CC-4E86-9AEC-F7BE208B0962}" presName="vert0" presStyleCnt="0">
        <dgm:presLayoutVars>
          <dgm:dir/>
          <dgm:animOne val="branch"/>
          <dgm:animLvl val="lvl"/>
        </dgm:presLayoutVars>
      </dgm:prSet>
      <dgm:spPr/>
    </dgm:pt>
    <dgm:pt modelId="{FD9E931A-32B7-4BDD-9912-D86030DFE8BF}" type="pres">
      <dgm:prSet presAssocID="{7E722374-0DD8-46E6-815C-B85C2026B951}" presName="thickLine" presStyleLbl="alignNode1" presStyleIdx="0" presStyleCnt="6"/>
      <dgm:spPr/>
    </dgm:pt>
    <dgm:pt modelId="{B942DAB0-DF62-4566-8D3B-2CFDCEE56162}" type="pres">
      <dgm:prSet presAssocID="{7E722374-0DD8-46E6-815C-B85C2026B951}" presName="horz1" presStyleCnt="0"/>
      <dgm:spPr/>
    </dgm:pt>
    <dgm:pt modelId="{71D1C06B-3D9E-436A-851C-C0CDE4B260C1}" type="pres">
      <dgm:prSet presAssocID="{7E722374-0DD8-46E6-815C-B85C2026B951}" presName="tx1" presStyleLbl="revTx" presStyleIdx="0" presStyleCnt="6"/>
      <dgm:spPr/>
    </dgm:pt>
    <dgm:pt modelId="{2E735E42-8E81-4A8B-B148-88DA8A4FEB93}" type="pres">
      <dgm:prSet presAssocID="{7E722374-0DD8-46E6-815C-B85C2026B951}" presName="vert1" presStyleCnt="0"/>
      <dgm:spPr/>
    </dgm:pt>
    <dgm:pt modelId="{F43306DB-4E2D-4B7F-8789-603F9A2AC490}" type="pres">
      <dgm:prSet presAssocID="{8E76E64C-14CA-446E-A31C-C4B6B1157133}" presName="thickLine" presStyleLbl="alignNode1" presStyleIdx="1" presStyleCnt="6"/>
      <dgm:spPr/>
    </dgm:pt>
    <dgm:pt modelId="{4A14BBDE-40AF-423A-A328-CE8A18B97787}" type="pres">
      <dgm:prSet presAssocID="{8E76E64C-14CA-446E-A31C-C4B6B1157133}" presName="horz1" presStyleCnt="0"/>
      <dgm:spPr/>
    </dgm:pt>
    <dgm:pt modelId="{264B2687-6192-4E7A-BEC0-F82E4A1238AC}" type="pres">
      <dgm:prSet presAssocID="{8E76E64C-14CA-446E-A31C-C4B6B1157133}" presName="tx1" presStyleLbl="revTx" presStyleIdx="1" presStyleCnt="6"/>
      <dgm:spPr/>
    </dgm:pt>
    <dgm:pt modelId="{65C8DDDB-BA99-465E-8718-8AD0E3357E48}" type="pres">
      <dgm:prSet presAssocID="{8E76E64C-14CA-446E-A31C-C4B6B1157133}" presName="vert1" presStyleCnt="0"/>
      <dgm:spPr/>
    </dgm:pt>
    <dgm:pt modelId="{220DBDCC-0394-41FF-B2B7-80DEE3EBFE3A}" type="pres">
      <dgm:prSet presAssocID="{175863A3-AC0E-4F25-A5F2-E7FEDE50D1FD}" presName="thickLine" presStyleLbl="alignNode1" presStyleIdx="2" presStyleCnt="6"/>
      <dgm:spPr/>
    </dgm:pt>
    <dgm:pt modelId="{0932DE2D-6F6B-4BB6-8C80-54971F3C4E0B}" type="pres">
      <dgm:prSet presAssocID="{175863A3-AC0E-4F25-A5F2-E7FEDE50D1FD}" presName="horz1" presStyleCnt="0"/>
      <dgm:spPr/>
    </dgm:pt>
    <dgm:pt modelId="{415ABD40-86ED-4AAF-B860-FC01ACF032EA}" type="pres">
      <dgm:prSet presAssocID="{175863A3-AC0E-4F25-A5F2-E7FEDE50D1FD}" presName="tx1" presStyleLbl="revTx" presStyleIdx="2" presStyleCnt="6"/>
      <dgm:spPr/>
    </dgm:pt>
    <dgm:pt modelId="{BE798C91-14F5-4151-B696-B8A04A7591B2}" type="pres">
      <dgm:prSet presAssocID="{175863A3-AC0E-4F25-A5F2-E7FEDE50D1FD}" presName="vert1" presStyleCnt="0"/>
      <dgm:spPr/>
    </dgm:pt>
    <dgm:pt modelId="{85B96A8B-2B2F-4CA0-8A99-53FE0E7D4FAF}" type="pres">
      <dgm:prSet presAssocID="{B7732621-B4F0-44D0-B59D-AFB2E0E200AB}" presName="thickLine" presStyleLbl="alignNode1" presStyleIdx="3" presStyleCnt="6"/>
      <dgm:spPr/>
    </dgm:pt>
    <dgm:pt modelId="{ADA6B205-91E8-42AB-A578-A78622E3AE6B}" type="pres">
      <dgm:prSet presAssocID="{B7732621-B4F0-44D0-B59D-AFB2E0E200AB}" presName="horz1" presStyleCnt="0"/>
      <dgm:spPr/>
    </dgm:pt>
    <dgm:pt modelId="{4C812B8B-E489-4877-85EE-150F049FB583}" type="pres">
      <dgm:prSet presAssocID="{B7732621-B4F0-44D0-B59D-AFB2E0E200AB}" presName="tx1" presStyleLbl="revTx" presStyleIdx="3" presStyleCnt="6"/>
      <dgm:spPr/>
    </dgm:pt>
    <dgm:pt modelId="{06CCF53B-A3B9-4CA0-9D54-48C6F6036E4C}" type="pres">
      <dgm:prSet presAssocID="{B7732621-B4F0-44D0-B59D-AFB2E0E200AB}" presName="vert1" presStyleCnt="0"/>
      <dgm:spPr/>
    </dgm:pt>
    <dgm:pt modelId="{5FC8A9B5-EB86-4905-982A-70A26AFA77FD}" type="pres">
      <dgm:prSet presAssocID="{52ED1B7C-8021-40C6-8ABC-421760D5C0EE}" presName="thickLine" presStyleLbl="alignNode1" presStyleIdx="4" presStyleCnt="6"/>
      <dgm:spPr/>
    </dgm:pt>
    <dgm:pt modelId="{BEE1048C-13EA-4CFF-8B3D-C0CD12CB3E1A}" type="pres">
      <dgm:prSet presAssocID="{52ED1B7C-8021-40C6-8ABC-421760D5C0EE}" presName="horz1" presStyleCnt="0"/>
      <dgm:spPr/>
    </dgm:pt>
    <dgm:pt modelId="{4052C30E-7BC8-4206-8A83-D551B8840DD6}" type="pres">
      <dgm:prSet presAssocID="{52ED1B7C-8021-40C6-8ABC-421760D5C0EE}" presName="tx1" presStyleLbl="revTx" presStyleIdx="4" presStyleCnt="6"/>
      <dgm:spPr/>
    </dgm:pt>
    <dgm:pt modelId="{296F6DA0-5CC9-4C09-8C4A-ED5FB5F96EFC}" type="pres">
      <dgm:prSet presAssocID="{52ED1B7C-8021-40C6-8ABC-421760D5C0EE}" presName="vert1" presStyleCnt="0"/>
      <dgm:spPr/>
    </dgm:pt>
    <dgm:pt modelId="{9D390645-8E89-4210-94B8-0023B669857D}" type="pres">
      <dgm:prSet presAssocID="{8FFE455B-DDA2-4F5D-96EB-CC44A4A48162}" presName="thickLine" presStyleLbl="alignNode1" presStyleIdx="5" presStyleCnt="6"/>
      <dgm:spPr/>
    </dgm:pt>
    <dgm:pt modelId="{DC6F40A9-C3B0-46F4-81EA-09603F00354E}" type="pres">
      <dgm:prSet presAssocID="{8FFE455B-DDA2-4F5D-96EB-CC44A4A48162}" presName="horz1" presStyleCnt="0"/>
      <dgm:spPr/>
    </dgm:pt>
    <dgm:pt modelId="{CA03B890-446A-492C-8CDE-92CF4C2E3BF3}" type="pres">
      <dgm:prSet presAssocID="{8FFE455B-DDA2-4F5D-96EB-CC44A4A48162}" presName="tx1" presStyleLbl="revTx" presStyleIdx="5" presStyleCnt="6"/>
      <dgm:spPr/>
    </dgm:pt>
    <dgm:pt modelId="{C348F066-A028-4A0C-81B0-6ADB139210EF}" type="pres">
      <dgm:prSet presAssocID="{8FFE455B-DDA2-4F5D-96EB-CC44A4A48162}" presName="vert1" presStyleCnt="0"/>
      <dgm:spPr/>
    </dgm:pt>
  </dgm:ptLst>
  <dgm:cxnLst>
    <dgm:cxn modelId="{C6183C0B-4528-4971-A744-200BF56073C2}" type="presOf" srcId="{175863A3-AC0E-4F25-A5F2-E7FEDE50D1FD}" destId="{415ABD40-86ED-4AAF-B860-FC01ACF032EA}" srcOrd="0" destOrd="0" presId="urn:microsoft.com/office/officeart/2008/layout/LinedList"/>
    <dgm:cxn modelId="{D2F7A60E-AAB0-4C67-96F8-A455642AF0C1}" type="presOf" srcId="{B7732621-B4F0-44D0-B59D-AFB2E0E200AB}" destId="{4C812B8B-E489-4877-85EE-150F049FB583}" srcOrd="0" destOrd="0" presId="urn:microsoft.com/office/officeart/2008/layout/LinedList"/>
    <dgm:cxn modelId="{2A9E7438-B1FE-4D24-8221-DEB0509FF4C9}" type="presOf" srcId="{8FFE455B-DDA2-4F5D-96EB-CC44A4A48162}" destId="{CA03B890-446A-492C-8CDE-92CF4C2E3BF3}" srcOrd="0" destOrd="0" presId="urn:microsoft.com/office/officeart/2008/layout/LinedList"/>
    <dgm:cxn modelId="{63CC3A50-B830-48C4-9B87-D3102717639E}" srcId="{0ABFC8BD-F3CC-4E86-9AEC-F7BE208B0962}" destId="{B7732621-B4F0-44D0-B59D-AFB2E0E200AB}" srcOrd="3" destOrd="0" parTransId="{5F9D93AA-E650-40A0-BD00-72E1AE75347B}" sibTransId="{5806019F-586A-45D8-8CB6-7D7158DA7AC3}"/>
    <dgm:cxn modelId="{0138FF77-0C94-4155-9061-8A2951E41BA6}" srcId="{0ABFC8BD-F3CC-4E86-9AEC-F7BE208B0962}" destId="{7E722374-0DD8-46E6-815C-B85C2026B951}" srcOrd="0" destOrd="0" parTransId="{5C0F3A77-18FA-4380-95F6-173D5CC0AF4D}" sibTransId="{F5B48F55-C54A-4B06-A6B9-2FB6D7F70184}"/>
    <dgm:cxn modelId="{6A1EF080-2923-449E-8699-232143F01F8B}" srcId="{0ABFC8BD-F3CC-4E86-9AEC-F7BE208B0962}" destId="{175863A3-AC0E-4F25-A5F2-E7FEDE50D1FD}" srcOrd="2" destOrd="0" parTransId="{B14D8DB7-5FD5-4BFF-9DF0-14A78D2A6D21}" sibTransId="{B69558D6-A2D1-43F8-9C15-411C4D84BBF3}"/>
    <dgm:cxn modelId="{AC628C83-23C5-4BF1-89A1-D8E13BBDDA9D}" type="presOf" srcId="{52ED1B7C-8021-40C6-8ABC-421760D5C0EE}" destId="{4052C30E-7BC8-4206-8A83-D551B8840DD6}" srcOrd="0" destOrd="0" presId="urn:microsoft.com/office/officeart/2008/layout/LinedList"/>
    <dgm:cxn modelId="{A8954994-8EBB-40C1-AAEC-F1B159AA8F90}" srcId="{0ABFC8BD-F3CC-4E86-9AEC-F7BE208B0962}" destId="{8E76E64C-14CA-446E-A31C-C4B6B1157133}" srcOrd="1" destOrd="0" parTransId="{8B8FC7F4-B6A0-46A7-AE99-A4719FC4695A}" sibTransId="{2D529569-E258-4F83-BD70-C680AAB4D6D1}"/>
    <dgm:cxn modelId="{B342B1B2-479A-4B02-9A0B-A0FAAFBFB047}" srcId="{0ABFC8BD-F3CC-4E86-9AEC-F7BE208B0962}" destId="{52ED1B7C-8021-40C6-8ABC-421760D5C0EE}" srcOrd="4" destOrd="0" parTransId="{22C6B679-A165-4916-8AC5-84F2F9206465}" sibTransId="{A8037A29-9DB0-4322-A7C7-A1711C2D82D7}"/>
    <dgm:cxn modelId="{9AB3CDC5-35A3-438C-BCE6-702C8365272D}" srcId="{0ABFC8BD-F3CC-4E86-9AEC-F7BE208B0962}" destId="{8FFE455B-DDA2-4F5D-96EB-CC44A4A48162}" srcOrd="5" destOrd="0" parTransId="{93E82690-0079-45CD-B27C-4A56AE7AFCF4}" sibTransId="{F1D08987-05A0-4297-9C60-4E2DCC2DBE15}"/>
    <dgm:cxn modelId="{E19368D4-8417-4A2C-B66D-70FE9BFF4501}" type="presOf" srcId="{0ABFC8BD-F3CC-4E86-9AEC-F7BE208B0962}" destId="{1E913EC8-89D3-4A77-A43E-D867175F9541}" srcOrd="0" destOrd="0" presId="urn:microsoft.com/office/officeart/2008/layout/LinedList"/>
    <dgm:cxn modelId="{4FDB51D7-2868-43C7-BF81-D073C382B542}" type="presOf" srcId="{8E76E64C-14CA-446E-A31C-C4B6B1157133}" destId="{264B2687-6192-4E7A-BEC0-F82E4A1238AC}" srcOrd="0" destOrd="0" presId="urn:microsoft.com/office/officeart/2008/layout/LinedList"/>
    <dgm:cxn modelId="{B8E001EB-7EE6-45B7-9641-484A1585E3E0}" type="presOf" srcId="{7E722374-0DD8-46E6-815C-B85C2026B951}" destId="{71D1C06B-3D9E-436A-851C-C0CDE4B260C1}" srcOrd="0" destOrd="0" presId="urn:microsoft.com/office/officeart/2008/layout/LinedList"/>
    <dgm:cxn modelId="{CCECD241-BAD8-4DE6-B409-3B6852A39BD1}" type="presParOf" srcId="{1E913EC8-89D3-4A77-A43E-D867175F9541}" destId="{FD9E931A-32B7-4BDD-9912-D86030DFE8BF}" srcOrd="0" destOrd="0" presId="urn:microsoft.com/office/officeart/2008/layout/LinedList"/>
    <dgm:cxn modelId="{01A5E9B3-E826-4FCE-AA93-91C6C8438244}" type="presParOf" srcId="{1E913EC8-89D3-4A77-A43E-D867175F9541}" destId="{B942DAB0-DF62-4566-8D3B-2CFDCEE56162}" srcOrd="1" destOrd="0" presId="urn:microsoft.com/office/officeart/2008/layout/LinedList"/>
    <dgm:cxn modelId="{82B74169-378A-4734-AF7C-5F60096775AB}" type="presParOf" srcId="{B942DAB0-DF62-4566-8D3B-2CFDCEE56162}" destId="{71D1C06B-3D9E-436A-851C-C0CDE4B260C1}" srcOrd="0" destOrd="0" presId="urn:microsoft.com/office/officeart/2008/layout/LinedList"/>
    <dgm:cxn modelId="{AFFA15AF-B4D5-4647-ADC5-A621421A4E2A}" type="presParOf" srcId="{B942DAB0-DF62-4566-8D3B-2CFDCEE56162}" destId="{2E735E42-8E81-4A8B-B148-88DA8A4FEB93}" srcOrd="1" destOrd="0" presId="urn:microsoft.com/office/officeart/2008/layout/LinedList"/>
    <dgm:cxn modelId="{53BDAB29-C122-4EF7-AB36-5F615275E2A8}" type="presParOf" srcId="{1E913EC8-89D3-4A77-A43E-D867175F9541}" destId="{F43306DB-4E2D-4B7F-8789-603F9A2AC490}" srcOrd="2" destOrd="0" presId="urn:microsoft.com/office/officeart/2008/layout/LinedList"/>
    <dgm:cxn modelId="{6F66FCF0-AA51-4B70-9B59-40E88C128ED9}" type="presParOf" srcId="{1E913EC8-89D3-4A77-A43E-D867175F9541}" destId="{4A14BBDE-40AF-423A-A328-CE8A18B97787}" srcOrd="3" destOrd="0" presId="urn:microsoft.com/office/officeart/2008/layout/LinedList"/>
    <dgm:cxn modelId="{5229CA71-1716-419F-B215-377FA0A3B032}" type="presParOf" srcId="{4A14BBDE-40AF-423A-A328-CE8A18B97787}" destId="{264B2687-6192-4E7A-BEC0-F82E4A1238AC}" srcOrd="0" destOrd="0" presId="urn:microsoft.com/office/officeart/2008/layout/LinedList"/>
    <dgm:cxn modelId="{AA9857BF-DA96-41D9-91BC-C826CBD4C802}" type="presParOf" srcId="{4A14BBDE-40AF-423A-A328-CE8A18B97787}" destId="{65C8DDDB-BA99-465E-8718-8AD0E3357E48}" srcOrd="1" destOrd="0" presId="urn:microsoft.com/office/officeart/2008/layout/LinedList"/>
    <dgm:cxn modelId="{068CB463-9219-47B7-9843-09938BD2CADD}" type="presParOf" srcId="{1E913EC8-89D3-4A77-A43E-D867175F9541}" destId="{220DBDCC-0394-41FF-B2B7-80DEE3EBFE3A}" srcOrd="4" destOrd="0" presId="urn:microsoft.com/office/officeart/2008/layout/LinedList"/>
    <dgm:cxn modelId="{7BF3D3B2-09F5-4989-A410-D4BC64EF41D0}" type="presParOf" srcId="{1E913EC8-89D3-4A77-A43E-D867175F9541}" destId="{0932DE2D-6F6B-4BB6-8C80-54971F3C4E0B}" srcOrd="5" destOrd="0" presId="urn:microsoft.com/office/officeart/2008/layout/LinedList"/>
    <dgm:cxn modelId="{3B06422A-E7A2-4B08-A7F8-08B1F8F3CC21}" type="presParOf" srcId="{0932DE2D-6F6B-4BB6-8C80-54971F3C4E0B}" destId="{415ABD40-86ED-4AAF-B860-FC01ACF032EA}" srcOrd="0" destOrd="0" presId="urn:microsoft.com/office/officeart/2008/layout/LinedList"/>
    <dgm:cxn modelId="{B4D94A2E-D5D3-4589-8CAE-527AA35A7410}" type="presParOf" srcId="{0932DE2D-6F6B-4BB6-8C80-54971F3C4E0B}" destId="{BE798C91-14F5-4151-B696-B8A04A7591B2}" srcOrd="1" destOrd="0" presId="urn:microsoft.com/office/officeart/2008/layout/LinedList"/>
    <dgm:cxn modelId="{8EE15BE8-2D2B-438D-9EB2-A98F59A265B6}" type="presParOf" srcId="{1E913EC8-89D3-4A77-A43E-D867175F9541}" destId="{85B96A8B-2B2F-4CA0-8A99-53FE0E7D4FAF}" srcOrd="6" destOrd="0" presId="urn:microsoft.com/office/officeart/2008/layout/LinedList"/>
    <dgm:cxn modelId="{ACCA1B46-0A92-4311-B1FB-78E4C8C892D4}" type="presParOf" srcId="{1E913EC8-89D3-4A77-A43E-D867175F9541}" destId="{ADA6B205-91E8-42AB-A578-A78622E3AE6B}" srcOrd="7" destOrd="0" presId="urn:microsoft.com/office/officeart/2008/layout/LinedList"/>
    <dgm:cxn modelId="{73B38624-868E-4AD5-B3F0-A5DE3D417BED}" type="presParOf" srcId="{ADA6B205-91E8-42AB-A578-A78622E3AE6B}" destId="{4C812B8B-E489-4877-85EE-150F049FB583}" srcOrd="0" destOrd="0" presId="urn:microsoft.com/office/officeart/2008/layout/LinedList"/>
    <dgm:cxn modelId="{A83D7694-85FA-4393-9BB5-DF18D554AFA8}" type="presParOf" srcId="{ADA6B205-91E8-42AB-A578-A78622E3AE6B}" destId="{06CCF53B-A3B9-4CA0-9D54-48C6F6036E4C}" srcOrd="1" destOrd="0" presId="urn:microsoft.com/office/officeart/2008/layout/LinedList"/>
    <dgm:cxn modelId="{532E5285-0465-47C6-94F3-C5BE0F0E9C66}" type="presParOf" srcId="{1E913EC8-89D3-4A77-A43E-D867175F9541}" destId="{5FC8A9B5-EB86-4905-982A-70A26AFA77FD}" srcOrd="8" destOrd="0" presId="urn:microsoft.com/office/officeart/2008/layout/LinedList"/>
    <dgm:cxn modelId="{C3E9A6E3-F918-41D1-BBBC-FA24C0E05ADD}" type="presParOf" srcId="{1E913EC8-89D3-4A77-A43E-D867175F9541}" destId="{BEE1048C-13EA-4CFF-8B3D-C0CD12CB3E1A}" srcOrd="9" destOrd="0" presId="urn:microsoft.com/office/officeart/2008/layout/LinedList"/>
    <dgm:cxn modelId="{555BD909-C64E-4C86-9B8C-12825EB5F547}" type="presParOf" srcId="{BEE1048C-13EA-4CFF-8B3D-C0CD12CB3E1A}" destId="{4052C30E-7BC8-4206-8A83-D551B8840DD6}" srcOrd="0" destOrd="0" presId="urn:microsoft.com/office/officeart/2008/layout/LinedList"/>
    <dgm:cxn modelId="{4821C14E-D19E-485D-930B-82A2552E37C2}" type="presParOf" srcId="{BEE1048C-13EA-4CFF-8B3D-C0CD12CB3E1A}" destId="{296F6DA0-5CC9-4C09-8C4A-ED5FB5F96EFC}" srcOrd="1" destOrd="0" presId="urn:microsoft.com/office/officeart/2008/layout/LinedList"/>
    <dgm:cxn modelId="{C2C857D1-57E5-4AE0-80E8-6EA4997D9FE9}" type="presParOf" srcId="{1E913EC8-89D3-4A77-A43E-D867175F9541}" destId="{9D390645-8E89-4210-94B8-0023B669857D}" srcOrd="10" destOrd="0" presId="urn:microsoft.com/office/officeart/2008/layout/LinedList"/>
    <dgm:cxn modelId="{1C357AD0-B065-49D2-990C-B760AB257854}" type="presParOf" srcId="{1E913EC8-89D3-4A77-A43E-D867175F9541}" destId="{DC6F40A9-C3B0-46F4-81EA-09603F00354E}" srcOrd="11" destOrd="0" presId="urn:microsoft.com/office/officeart/2008/layout/LinedList"/>
    <dgm:cxn modelId="{F57EAAF8-B322-45F9-BF39-A146363C83F9}" type="presParOf" srcId="{DC6F40A9-C3B0-46F4-81EA-09603F00354E}" destId="{CA03B890-446A-492C-8CDE-92CF4C2E3BF3}" srcOrd="0" destOrd="0" presId="urn:microsoft.com/office/officeart/2008/layout/LinedList"/>
    <dgm:cxn modelId="{54E915D5-03D0-4C89-AE7F-29A1A9E0EE80}" type="presParOf" srcId="{DC6F40A9-C3B0-46F4-81EA-09603F00354E}" destId="{C348F066-A028-4A0C-81B0-6ADB139210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00799-CFB2-45F1-901E-2BCD5FF6B519}">
      <dsp:nvSpPr>
        <dsp:cNvPr id="0" name=""/>
        <dsp:cNvSpPr/>
      </dsp:nvSpPr>
      <dsp:spPr>
        <a:xfrm>
          <a:off x="0" y="531"/>
          <a:ext cx="10515600" cy="1243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1623C0-4B03-4108-826F-275755CEE795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B47FD-10C9-43FD-AED7-659AB860C2B3}">
      <dsp:nvSpPr>
        <dsp:cNvPr id="0" name=""/>
        <dsp:cNvSpPr/>
      </dsp:nvSpPr>
      <dsp:spPr>
        <a:xfrm>
          <a:off x="1435988" y="5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Before the Pandemic, Educational Institutes used the face-to-face method of learning, and all the lectures were on site (Bahagia et al., 2021). </a:t>
          </a:r>
          <a:endParaRPr lang="en-US" sz="1800" kern="1200" dirty="0"/>
        </a:p>
      </dsp:txBody>
      <dsp:txXfrm>
        <a:off x="1435988" y="531"/>
        <a:ext cx="9079611" cy="1243280"/>
      </dsp:txXfrm>
    </dsp:sp>
    <dsp:sp modelId="{379C5461-A70E-4DB6-A7D3-A935AFD9BC9B}">
      <dsp:nvSpPr>
        <dsp:cNvPr id="0" name=""/>
        <dsp:cNvSpPr/>
      </dsp:nvSpPr>
      <dsp:spPr>
        <a:xfrm>
          <a:off x="0" y="1554631"/>
          <a:ext cx="10515600" cy="1243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1C2240-B9F4-4516-A735-E3CA3DFE20F5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66102-478D-45F1-A846-9BF1897D9695}">
      <dsp:nvSpPr>
        <dsp:cNvPr id="0" name=""/>
        <dsp:cNvSpPr/>
      </dsp:nvSpPr>
      <dsp:spPr>
        <a:xfrm>
          <a:off x="1435988" y="15546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However, due to the social distancing regulation imposed by the global pandemic, all learning had to be moved online (Zheng, Bender and Lyon, 2021). </a:t>
          </a:r>
          <a:endParaRPr lang="en-US" sz="1800" kern="1200" dirty="0"/>
        </a:p>
      </dsp:txBody>
      <dsp:txXfrm>
        <a:off x="1435988" y="1554631"/>
        <a:ext cx="9079611" cy="1243280"/>
      </dsp:txXfrm>
    </dsp:sp>
    <dsp:sp modelId="{DB7FB938-047F-423A-BA60-B2ABD2FBFD2C}">
      <dsp:nvSpPr>
        <dsp:cNvPr id="0" name=""/>
        <dsp:cNvSpPr/>
      </dsp:nvSpPr>
      <dsp:spPr>
        <a:xfrm>
          <a:off x="0" y="3108732"/>
          <a:ext cx="10515600" cy="1243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2BEA5-0BB1-485B-AE42-76928C6BCB54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5FA28-9014-4D72-A0CE-E4C09C5665C7}">
      <dsp:nvSpPr>
        <dsp:cNvPr id="0" name=""/>
        <dsp:cNvSpPr/>
      </dsp:nvSpPr>
      <dsp:spPr>
        <a:xfrm>
          <a:off x="1435988" y="3108732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While online, research has been made to identify the difference between online learning and in-class learning, and it has been discovered that online learning was more accessible, and students had a higher presence than in-class (Zheng, Bender and Lyon, 2021). </a:t>
          </a:r>
          <a:endParaRPr lang="en-US" sz="1800" kern="1200" dirty="0"/>
        </a:p>
      </dsp:txBody>
      <dsp:txXfrm>
        <a:off x="1435988" y="3108732"/>
        <a:ext cx="9079611" cy="12432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D8DF5-40CA-4ABD-B367-B6BCB0F8A1DF}">
      <dsp:nvSpPr>
        <dsp:cNvPr id="0" name=""/>
        <dsp:cNvSpPr/>
      </dsp:nvSpPr>
      <dsp:spPr>
        <a:xfrm>
          <a:off x="1320" y="321505"/>
          <a:ext cx="5151313" cy="30907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 dirty="0"/>
            <a:t>406$ million budget surplus</a:t>
          </a:r>
          <a:endParaRPr lang="en-US" sz="6200" kern="1200" dirty="0"/>
        </a:p>
      </dsp:txBody>
      <dsp:txXfrm>
        <a:off x="1320" y="321505"/>
        <a:ext cx="5151313" cy="3090788"/>
      </dsp:txXfrm>
    </dsp:sp>
    <dsp:sp modelId="{9D573DD5-E701-4F05-8371-0BCC9E0F321E}">
      <dsp:nvSpPr>
        <dsp:cNvPr id="0" name=""/>
        <dsp:cNvSpPr/>
      </dsp:nvSpPr>
      <dsp:spPr>
        <a:xfrm>
          <a:off x="5667765" y="321505"/>
          <a:ext cx="5151313" cy="309078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/>
            <a:t>5.8$ billion revenue</a:t>
          </a:r>
          <a:endParaRPr lang="en-US" sz="6200" kern="1200"/>
        </a:p>
      </dsp:txBody>
      <dsp:txXfrm>
        <a:off x="5667765" y="321505"/>
        <a:ext cx="5151313" cy="30907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E931A-32B7-4BDD-9912-D86030DFE8BF}">
      <dsp:nvSpPr>
        <dsp:cNvPr id="0" name=""/>
        <dsp:cNvSpPr/>
      </dsp:nvSpPr>
      <dsp:spPr>
        <a:xfrm>
          <a:off x="0" y="2763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1C06B-3D9E-436A-851C-C0CDE4B260C1}">
      <dsp:nvSpPr>
        <dsp:cNvPr id="0" name=""/>
        <dsp:cNvSpPr/>
      </dsp:nvSpPr>
      <dsp:spPr>
        <a:xfrm>
          <a:off x="0" y="2763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Bahagia, B., Wibowo, R., Mangunjaya, F.M. and Susetyo, B. (2021). Social, Sains and Environment Learning before Covid-19 and the Learning amid Covid-19 in Nursery Student. </a:t>
          </a:r>
          <a:r>
            <a:rPr lang="en-US" sz="1900" i="1" kern="1200"/>
            <a:t>Jurnal Basicedu</a:t>
          </a:r>
          <a:r>
            <a:rPr lang="en-US" sz="1900" kern="1200"/>
            <a:t>, 5(6), pp.5280–5287. doi:</a:t>
          </a:r>
          <a:r>
            <a:rPr lang="en-US" sz="1900" kern="1200">
              <a:hlinkClick xmlns:r="http://schemas.openxmlformats.org/officeDocument/2006/relationships" r:id="rId1"/>
            </a:rPr>
            <a:t>10.31004/basicedu.v5i6.1511</a:t>
          </a:r>
          <a:r>
            <a:rPr lang="en-US" sz="1900" kern="1200"/>
            <a:t>.</a:t>
          </a:r>
        </a:p>
      </dsp:txBody>
      <dsp:txXfrm>
        <a:off x="0" y="2763"/>
        <a:ext cx="11211560" cy="942212"/>
      </dsp:txXfrm>
    </dsp:sp>
    <dsp:sp modelId="{F43306DB-4E2D-4B7F-8789-603F9A2AC490}">
      <dsp:nvSpPr>
        <dsp:cNvPr id="0" name=""/>
        <dsp:cNvSpPr/>
      </dsp:nvSpPr>
      <dsp:spPr>
        <a:xfrm>
          <a:off x="0" y="944975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B2687-6192-4E7A-BEC0-F82E4A1238AC}">
      <dsp:nvSpPr>
        <dsp:cNvPr id="0" name=""/>
        <dsp:cNvSpPr/>
      </dsp:nvSpPr>
      <dsp:spPr>
        <a:xfrm>
          <a:off x="0" y="944975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Harvard University (2023). </a:t>
          </a:r>
          <a:r>
            <a:rPr lang="en-US" sz="1900" i="1" kern="1200"/>
            <a:t>The History of Harvard</a:t>
          </a:r>
          <a:r>
            <a:rPr lang="en-US" sz="1900" kern="1200"/>
            <a:t>. [online] Harvard University. Available at: </a:t>
          </a:r>
          <a:r>
            <a:rPr lang="en-US" sz="1900" kern="1200">
              <a:hlinkClick xmlns:r="http://schemas.openxmlformats.org/officeDocument/2006/relationships" r:id="rId2"/>
            </a:rPr>
            <a:t>https://www.harvard.edu/about/history/#:~:text=On%20September%208%2C%201636%2C%20Harvard</a:t>
          </a:r>
          <a:r>
            <a:rPr lang="en-US" sz="1900" kern="1200"/>
            <a:t>.</a:t>
          </a:r>
        </a:p>
      </dsp:txBody>
      <dsp:txXfrm>
        <a:off x="0" y="944975"/>
        <a:ext cx="11211560" cy="942212"/>
      </dsp:txXfrm>
    </dsp:sp>
    <dsp:sp modelId="{220DBDCC-0394-41FF-B2B7-80DEE3EBFE3A}">
      <dsp:nvSpPr>
        <dsp:cNvPr id="0" name=""/>
        <dsp:cNvSpPr/>
      </dsp:nvSpPr>
      <dsp:spPr>
        <a:xfrm>
          <a:off x="0" y="1887188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ABD40-86ED-4AAF-B860-FC01ACF032EA}">
      <dsp:nvSpPr>
        <dsp:cNvPr id="0" name=""/>
        <dsp:cNvSpPr/>
      </dsp:nvSpPr>
      <dsp:spPr>
        <a:xfrm>
          <a:off x="0" y="1887188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Herpich, N. (2022). </a:t>
          </a:r>
          <a:r>
            <a:rPr lang="en-US" sz="1900" i="1" kern="1200"/>
            <a:t>Taking Best of innovations, Lessons of Pandemic Education</a:t>
          </a:r>
          <a:r>
            <a:rPr lang="en-US" sz="1900" kern="1200"/>
            <a:t>. [online] Harvard Gazette. Available at: </a:t>
          </a:r>
          <a:r>
            <a:rPr lang="en-US" sz="1900" kern="1200">
              <a:hlinkClick xmlns:r="http://schemas.openxmlformats.org/officeDocument/2006/relationships" r:id="rId3"/>
            </a:rPr>
            <a:t>https://news.harvard.edu/gazette/story/2022/03/taking-best-of-innovations-lessons-of-pandemic-education/</a:t>
          </a:r>
          <a:r>
            <a:rPr lang="en-US" sz="1900" kern="1200"/>
            <a:t>.</a:t>
          </a:r>
        </a:p>
      </dsp:txBody>
      <dsp:txXfrm>
        <a:off x="0" y="1887188"/>
        <a:ext cx="11211560" cy="942212"/>
      </dsp:txXfrm>
    </dsp:sp>
    <dsp:sp modelId="{85B96A8B-2B2F-4CA0-8A99-53FE0E7D4FAF}">
      <dsp:nvSpPr>
        <dsp:cNvPr id="0" name=""/>
        <dsp:cNvSpPr/>
      </dsp:nvSpPr>
      <dsp:spPr>
        <a:xfrm>
          <a:off x="0" y="2829401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12B8B-E489-4877-85EE-150F049FB583}">
      <dsp:nvSpPr>
        <dsp:cNvPr id="0" name=""/>
        <dsp:cNvSpPr/>
      </dsp:nvSpPr>
      <dsp:spPr>
        <a:xfrm>
          <a:off x="0" y="2829401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Hollister, T.J. (2023). </a:t>
          </a:r>
          <a:r>
            <a:rPr lang="en-US" sz="1900" i="1" kern="1200"/>
            <a:t>Financial Overview from the Vice President for Finance and the Treasurer</a:t>
          </a:r>
          <a:r>
            <a:rPr lang="en-US" sz="1900" kern="1200"/>
            <a:t>. [online] Available at: </a:t>
          </a:r>
          <a:r>
            <a:rPr lang="en-US" sz="1900" kern="1200">
              <a:hlinkClick xmlns:r="http://schemas.openxmlformats.org/officeDocument/2006/relationships" r:id="rId4"/>
            </a:rPr>
            <a:t>https://finance.harvard.edu/files/fad/files/fy22_financial_overview.pdf</a:t>
          </a:r>
          <a:r>
            <a:rPr lang="en-US" sz="1900" kern="1200"/>
            <a:t>.</a:t>
          </a:r>
        </a:p>
      </dsp:txBody>
      <dsp:txXfrm>
        <a:off x="0" y="2829401"/>
        <a:ext cx="11211560" cy="942212"/>
      </dsp:txXfrm>
    </dsp:sp>
    <dsp:sp modelId="{5FC8A9B5-EB86-4905-982A-70A26AFA77FD}">
      <dsp:nvSpPr>
        <dsp:cNvPr id="0" name=""/>
        <dsp:cNvSpPr/>
      </dsp:nvSpPr>
      <dsp:spPr>
        <a:xfrm>
          <a:off x="0" y="3771614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52C30E-7BC8-4206-8A83-D551B8840DD6}">
      <dsp:nvSpPr>
        <dsp:cNvPr id="0" name=""/>
        <dsp:cNvSpPr/>
      </dsp:nvSpPr>
      <dsp:spPr>
        <a:xfrm>
          <a:off x="0" y="3771614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Mukhtar, K., Javed, K., Arooj, M. and Sethi, A. (2020). Advantages, Limitations and Recommendations for Online Learning during COVID-19 Pandemic Era. </a:t>
          </a:r>
          <a:r>
            <a:rPr lang="en-US" sz="1900" i="1" kern="1200"/>
            <a:t>Pakistan Journal of Medical Sciences</a:t>
          </a:r>
          <a:r>
            <a:rPr lang="en-US" sz="1900" kern="1200"/>
            <a:t>, [online] 36(COVID19-S4). doi:</a:t>
          </a:r>
          <a:r>
            <a:rPr lang="en-US" sz="1900" kern="1200">
              <a:hlinkClick xmlns:r="http://schemas.openxmlformats.org/officeDocument/2006/relationships" r:id="rId5"/>
            </a:rPr>
            <a:t>10.12669/pjms.36.covid19-s4.2785</a:t>
          </a:r>
          <a:r>
            <a:rPr lang="en-US" sz="1900" kern="1200"/>
            <a:t>.</a:t>
          </a:r>
        </a:p>
      </dsp:txBody>
      <dsp:txXfrm>
        <a:off x="0" y="3771614"/>
        <a:ext cx="11211560" cy="942212"/>
      </dsp:txXfrm>
    </dsp:sp>
    <dsp:sp modelId="{9D390645-8E89-4210-94B8-0023B669857D}">
      <dsp:nvSpPr>
        <dsp:cNvPr id="0" name=""/>
        <dsp:cNvSpPr/>
      </dsp:nvSpPr>
      <dsp:spPr>
        <a:xfrm>
          <a:off x="0" y="4713827"/>
          <a:ext cx="112115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3B890-446A-492C-8CDE-92CF4C2E3BF3}">
      <dsp:nvSpPr>
        <dsp:cNvPr id="0" name=""/>
        <dsp:cNvSpPr/>
      </dsp:nvSpPr>
      <dsp:spPr>
        <a:xfrm>
          <a:off x="0" y="4713827"/>
          <a:ext cx="11211560" cy="942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Zheng, M., Bender, D. and Lyon, C. (2021). Online Learning during COVID-19 Produced Equivalent or Better Student Course Performance as Compared with pre-pandemic: Empirical Evidence from a school-wide Comparative Study. </a:t>
          </a:r>
          <a:r>
            <a:rPr lang="en-US" sz="1900" i="1" kern="1200"/>
            <a:t>BMC Medical Education</a:t>
          </a:r>
          <a:r>
            <a:rPr lang="en-US" sz="1900" kern="1200"/>
            <a:t>, 21(1). doi:</a:t>
          </a:r>
          <a:r>
            <a:rPr lang="en-US" sz="1900" kern="1200">
              <a:hlinkClick xmlns:r="http://schemas.openxmlformats.org/officeDocument/2006/relationships" r:id="rId6"/>
            </a:rPr>
            <a:t>10.1186/s12909-021-02909-z</a:t>
          </a:r>
          <a:r>
            <a:rPr lang="en-US" sz="1900" kern="1200"/>
            <a:t>.</a:t>
          </a:r>
        </a:p>
      </dsp:txBody>
      <dsp:txXfrm>
        <a:off x="0" y="4713827"/>
        <a:ext cx="11211560" cy="942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38695-046E-6D80-D29F-4DBFDFBF76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B3E63C-8FCA-6016-9D83-8B682240D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AA12F-9294-CA1D-A20D-9516151D5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AD545-8BA3-016B-A666-1279D2DF4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7A0AE-176F-B842-2C4F-BD677CAE8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17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97333-A3B2-4097-7524-0DC83BA0A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38125-727C-12B7-8C60-D3A74E6AC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BE660-A414-B6AC-B6C2-79410C192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D4AC1-BECF-3D06-FA5F-912384AFC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E646BB-685D-E249-90B4-5260F9BD4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53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21357-6C68-AF14-C9C3-212245C5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054F26-B7F1-3508-BB1C-A24B5AB24B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5FC89-13E7-C4C2-66A1-510EEC98D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0A87A-C879-A1A1-19A3-2C5440FFA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E9164-9A1D-A4D7-CE01-4340AFA40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360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09C12-6235-4EE1-577E-0D86868B1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501C3-4C4D-AF93-C50D-F769D9F82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76C3F-D46B-594A-7F60-171B8527D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44019-3D01-FF28-8E95-2B1EAA99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6862A0-1D0A-1EEC-567E-B2544D2D3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48932F-0B25-9648-CA57-7627E5F06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28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E05E8-295A-071A-FD98-FDB4AECA9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79CED0-37FE-B1C1-B5B6-822A93291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67252D-62B9-64DA-853F-D9320736C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E4D595-0B36-E2EF-67F4-EED44ED4BC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75D83D-D71C-C034-9136-300BC2B5D2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90DC7B-B51C-10A0-6411-055368CA3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E6BBEB-95E1-6BF3-2942-CA69C7CE6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461B8-0EF3-E1A9-2B47-0E695D65F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347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32F5-06F1-212F-8731-A28B0643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EEB3C-87A0-41E9-C55E-B5D59D5E9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589D8F-0083-2113-3C1B-4967DC56C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68F238-FA92-5ECE-4C2E-44310AEFE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0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BD79F7-73DB-27DA-9F27-0E4496A5F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F6CDFF-97C4-05BF-68F3-53F73251A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11B5D6-879F-3F66-7E2A-90EA4C977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727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6F205-7F07-8FE5-50EF-3ACA48326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306B8-0B56-3308-D6B1-D896A3D78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0C92A4-A436-79AC-FB34-6A465893AF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D7BA9-3405-639C-820C-F5BBAAC81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CF751-34A5-841B-0DAC-A3A81DD87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D3F96A-971E-1250-4E63-C910C536F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0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7534D-5AE0-00DE-0E5B-DEB4E8784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D1ADFB-41C7-AA06-BE99-26C5AA63AD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2AD6CE-1E1E-83F9-336A-9F6912168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782FB8-4A8F-F7B5-362C-BD915329C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30563-4DE1-E059-AF99-926B27617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63503-270A-DDC0-7AFF-6B06B3CDD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42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302EB-8BE3-C455-3D27-6754F9A79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9AE30F-5489-7728-23D0-922E2395F2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55291-1918-F72B-44B3-2A30C136D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E8680-C929-4F1F-4D79-E2086208A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CDCA8-C857-8D2C-894B-D692EA00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25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EF10B7-6EEF-5F4C-CEB1-A94BD21EB8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C40BE5-FDC1-B8C5-57C4-2FA723DBAE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EE2AB9-B45D-4E2E-5C2F-C0E319E3F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D06D3-A8A0-75CB-EC85-68D0739FF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915B8-0433-33EC-94EE-F18D91CB0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564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8751BA-C724-D430-F441-0D40436EA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986CD-081E-FC4E-49DE-78DD12321C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B33086-F033-7E24-6C7A-C045905FB2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53714-0B00-499A-A093-C36B7FFB72CD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8B1A5-9212-7AA3-5F5C-79647C77DB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48718-093D-EF12-606A-1D24C7E4DA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E57B5-0E2E-4256-8A4C-1822919688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264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E9A3A-3707-8170-E74D-F6082E5EF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6578" y="685680"/>
            <a:ext cx="4203323" cy="3596201"/>
          </a:xfrm>
        </p:spPr>
        <p:txBody>
          <a:bodyPr>
            <a:normAutofit/>
          </a:bodyPr>
          <a:lstStyle/>
          <a:p>
            <a:pPr algn="r"/>
            <a:r>
              <a:rPr lang="en-GB" sz="5400">
                <a:solidFill>
                  <a:schemeClr val="bg1"/>
                </a:solidFill>
              </a:rPr>
              <a:t>Harvard Changes in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8E8260-E9C3-EEAB-5233-1EA6847F5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6578" y="4373955"/>
            <a:ext cx="4203323" cy="1143291"/>
          </a:xfrm>
        </p:spPr>
        <p:txBody>
          <a:bodyPr>
            <a:normAutofit/>
          </a:bodyPr>
          <a:lstStyle/>
          <a:p>
            <a:pPr algn="r"/>
            <a:r>
              <a:rPr lang="en-GB" sz="2000">
                <a:solidFill>
                  <a:schemeClr val="bg1"/>
                </a:solidFill>
              </a:rPr>
              <a:t>Alina Culea 1918156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text, queen, container&#10;&#10;Description automatically generated">
            <a:extLst>
              <a:ext uri="{FF2B5EF4-FFF2-40B4-BE49-F238E27FC236}">
                <a16:creationId xmlns:a16="http://schemas.microsoft.com/office/drawing/2014/main" id="{470FC303-F232-5948-09AC-BD92D08331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303" y="1509721"/>
            <a:ext cx="3784283" cy="3680216"/>
          </a:xfrm>
          <a:prstGeom prst="rect">
            <a:avLst/>
          </a:prstGeom>
          <a:ln w="28575">
            <a:noFill/>
          </a:ln>
        </p:spPr>
      </p:pic>
      <p:sp>
        <p:nvSpPr>
          <p:cNvPr id="28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B28E33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0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B28E33">
              <a:alpha val="30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83126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B0777-8147-5D0E-3FF7-AD01A2AE7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Key Points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29E3D-27D0-9CAC-FE72-CCA83014E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Global changes in the education sector during COVID-19 </a:t>
            </a:r>
          </a:p>
          <a:p>
            <a:r>
              <a:rPr lang="en-GB" sz="2000">
                <a:solidFill>
                  <a:schemeClr val="bg1"/>
                </a:solidFill>
              </a:rPr>
              <a:t>Harvard’s History</a:t>
            </a:r>
          </a:p>
          <a:p>
            <a:r>
              <a:rPr lang="en-GB" sz="2000">
                <a:solidFill>
                  <a:schemeClr val="bg1"/>
                </a:solidFill>
              </a:rPr>
              <a:t>Harvard’s Services</a:t>
            </a:r>
          </a:p>
          <a:p>
            <a:r>
              <a:rPr lang="en-GB" sz="2000">
                <a:solidFill>
                  <a:schemeClr val="bg1"/>
                </a:solidFill>
              </a:rPr>
              <a:t>Harvard’s Market Position</a:t>
            </a:r>
          </a:p>
          <a:p>
            <a:r>
              <a:rPr lang="en-GB" sz="2000">
                <a:solidFill>
                  <a:schemeClr val="bg1"/>
                </a:solidFill>
              </a:rPr>
              <a:t>Harvard’s Changes in Teaching</a:t>
            </a:r>
          </a:p>
        </p:txBody>
      </p:sp>
      <p:pic>
        <p:nvPicPr>
          <p:cNvPr id="5" name="Picture 4" descr="A picture containing text, outdoor, sign&#10;&#10;Description automatically generated">
            <a:extLst>
              <a:ext uri="{FF2B5EF4-FFF2-40B4-BE49-F238E27FC236}">
                <a16:creationId xmlns:a16="http://schemas.microsoft.com/office/drawing/2014/main" id="{18C1C367-C96E-DD0B-DF76-23F3D544D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0716" y="877531"/>
            <a:ext cx="6596652" cy="494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289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EEA0-CAA4-616B-404D-581B26CD2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Education during Pandemic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70DD39-373B-93F1-AE3E-D89BC12F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94099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9990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hall, several, dining room&#10;&#10;Description automatically generated">
            <a:extLst>
              <a:ext uri="{FF2B5EF4-FFF2-40B4-BE49-F238E27FC236}">
                <a16:creationId xmlns:a16="http://schemas.microsoft.com/office/drawing/2014/main" id="{4DB98B9D-0B56-FFAA-12A7-F41DC623A4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2" r="19825" b="-1"/>
          <a:stretch/>
        </p:blipFill>
        <p:spPr>
          <a:xfrm>
            <a:off x="4808765" y="10"/>
            <a:ext cx="7383236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6EA23B6-4B44-4D76-87BA-D81CE35ED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EEEAE0B-25B7-437B-B834-B70A93541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E6B1D-69A3-4469-4AFD-34F93B090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65125"/>
            <a:ext cx="6179700" cy="1325563"/>
          </a:xfrm>
        </p:spPr>
        <p:txBody>
          <a:bodyPr>
            <a:normAutofit/>
          </a:bodyPr>
          <a:lstStyle/>
          <a:p>
            <a:r>
              <a:rPr lang="en-GB" sz="3700"/>
              <a:t>Harvard – the oldest University in the United States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A59C5-31AD-34B7-CDFD-9E964536C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3" y="2022601"/>
            <a:ext cx="4655602" cy="4154361"/>
          </a:xfrm>
        </p:spPr>
        <p:txBody>
          <a:bodyPr>
            <a:normAutofit/>
          </a:bodyPr>
          <a:lstStyle/>
          <a:p>
            <a:r>
              <a:rPr lang="en-GB" sz="2000" dirty="0"/>
              <a:t>Harvard has been founded in 1636;</a:t>
            </a:r>
          </a:p>
          <a:p>
            <a:r>
              <a:rPr lang="en-GB" sz="2000" dirty="0"/>
              <a:t>Harvard is the place that shaped world leaders and Nobel laureates;</a:t>
            </a:r>
          </a:p>
          <a:p>
            <a:r>
              <a:rPr lang="en-GB" sz="2000" dirty="0"/>
              <a:t>Harvard is one of the wealthiest universities;</a:t>
            </a:r>
          </a:p>
          <a:p>
            <a:endParaRPr lang="en-GB" sz="2000" dirty="0"/>
          </a:p>
          <a:p>
            <a:pPr marL="0" indent="0" algn="r">
              <a:buNone/>
            </a:pPr>
            <a:r>
              <a:rPr lang="en-GB" sz="1600" dirty="0"/>
              <a:t>(Harvard University, 2023)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90263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F8DE8-37AC-CEAB-173E-A0639F33A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Harvard’s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96FA1-852A-E273-A62B-97E915881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37" y="4170501"/>
            <a:ext cx="3657600" cy="15255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Degree Programs</a:t>
            </a:r>
          </a:p>
        </p:txBody>
      </p:sp>
      <p:cxnSp>
        <p:nvCxnSpPr>
          <p:cNvPr id="32" name="Straight Connector 2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Icon&#10;&#10;Description automatically generated with medium confidence">
            <a:extLst>
              <a:ext uri="{FF2B5EF4-FFF2-40B4-BE49-F238E27FC236}">
                <a16:creationId xmlns:a16="http://schemas.microsoft.com/office/drawing/2014/main" id="{02C1978F-90E4-A767-55C6-46F8B7E6E2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0196" y="492573"/>
            <a:ext cx="5880796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365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82F9C-FA5E-4573-3C10-860FF6F41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8" y="954315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Harvard’s Market 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63EA04-4A11-DF4D-558C-0EA058B8B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788154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icture containing text, queen, container&#10;&#10;Description automatically generated">
            <a:extLst>
              <a:ext uri="{FF2B5EF4-FFF2-40B4-BE49-F238E27FC236}">
                <a16:creationId xmlns:a16="http://schemas.microsoft.com/office/drawing/2014/main" id="{FB1DF398-6653-AB83-21DA-E0D90D8B7E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1610" y="-2"/>
            <a:ext cx="2560290" cy="24877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54849A-892C-CB14-F493-B5D59757CD8C}"/>
              </a:ext>
            </a:extLst>
          </p:cNvPr>
          <p:cNvSpPr txBox="1"/>
          <p:nvPr/>
        </p:nvSpPr>
        <p:spPr>
          <a:xfrm>
            <a:off x="9786620" y="5867401"/>
            <a:ext cx="1833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(Hollister, 2023)</a:t>
            </a:r>
          </a:p>
        </p:txBody>
      </p:sp>
    </p:spTree>
    <p:extLst>
      <p:ext uri="{BB962C8B-B14F-4D97-AF65-F5344CB8AC3E}">
        <p14:creationId xmlns:p14="http://schemas.microsoft.com/office/powerpoint/2010/main" val="1250623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1EEAB-177F-F52E-EAD9-F40A36E61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Harvard’s Changes in Teaching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3B5EF209-7C28-A3A0-7108-532646D42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4" r="8196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377020-E8B4-13D0-6D6D-34C8EC2C92C4}"/>
              </a:ext>
            </a:extLst>
          </p:cNvPr>
          <p:cNvSpPr txBox="1"/>
          <p:nvPr/>
        </p:nvSpPr>
        <p:spPr>
          <a:xfrm>
            <a:off x="7475728" y="3064986"/>
            <a:ext cx="3803904" cy="3660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Blended learning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Virtual Campus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E-Learning content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55F00E-0ABF-C525-70CD-5E80463C7059}"/>
              </a:ext>
            </a:extLst>
          </p:cNvPr>
          <p:cNvSpPr txBox="1"/>
          <p:nvPr/>
        </p:nvSpPr>
        <p:spPr>
          <a:xfrm>
            <a:off x="7546848" y="2326640"/>
            <a:ext cx="42387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changes were mandatory only in the global context of the pandemic, however Harvard decided to adopt them permanently as they have seen a growth in student’s participation (</a:t>
            </a:r>
            <a:r>
              <a:rPr lang="en-GB" dirty="0" err="1"/>
              <a:t>Herpich</a:t>
            </a:r>
            <a:r>
              <a:rPr lang="en-GB" dirty="0"/>
              <a:t>, 2022).  </a:t>
            </a:r>
          </a:p>
        </p:txBody>
      </p:sp>
    </p:spTree>
    <p:extLst>
      <p:ext uri="{BB962C8B-B14F-4D97-AF65-F5344CB8AC3E}">
        <p14:creationId xmlns:p14="http://schemas.microsoft.com/office/powerpoint/2010/main" val="3913311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DEA18-1179-5533-BBAD-93B445599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0"/>
            <a:ext cx="10515600" cy="132556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FFAEAB-9EEF-C655-C87C-A1D53C08FD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4320" y="1199197"/>
          <a:ext cx="11211560" cy="5658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148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543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Harvard Changes in Education</vt:lpstr>
      <vt:lpstr>Key Points</vt:lpstr>
      <vt:lpstr>Education during Pandemic </vt:lpstr>
      <vt:lpstr>Harvard – the oldest University in the United States</vt:lpstr>
      <vt:lpstr>Harvard’s Service</vt:lpstr>
      <vt:lpstr>Harvard’s Market Position</vt:lpstr>
      <vt:lpstr>Harvard’s Changes in Teaching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Harvard Changes in Education</dc:title>
  <dc:creator>Alina Culea</dc:creator>
  <cp:lastModifiedBy>Alina Culea</cp:lastModifiedBy>
  <cp:revision>1</cp:revision>
  <dcterms:created xsi:type="dcterms:W3CDTF">2023-01-27T13:11:21Z</dcterms:created>
  <dcterms:modified xsi:type="dcterms:W3CDTF">2023-01-27T14:15:32Z</dcterms:modified>
</cp:coreProperties>
</file>