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8"/>
  </p:notesMasterIdLst>
  <p:sldIdLst>
    <p:sldId id="280" r:id="rId2"/>
    <p:sldId id="281" r:id="rId3"/>
    <p:sldId id="282" r:id="rId4"/>
    <p:sldId id="283" r:id="rId5"/>
    <p:sldId id="285" r:id="rId6"/>
    <p:sldId id="28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795" autoAdjust="0"/>
  </p:normalViewPr>
  <p:slideViewPr>
    <p:cSldViewPr snapToGrid="0" snapToObjects="1">
      <p:cViewPr varScale="1">
        <p:scale>
          <a:sx n="82" d="100"/>
          <a:sy n="82" d="100"/>
        </p:scale>
        <p:origin x="1383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AAB29-8C3D-B644-9A94-851573723F63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D592-0E56-B542-BE10-818C2A04D2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42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63351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cid:image005.png@01CEBADB.7545DCC0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cid:image005.png@01CEBADB.7545DCC0"/>
          <p:cNvPicPr/>
          <p:nvPr userDrawn="1"/>
        </p:nvPicPr>
        <p:blipFill>
          <a:blip r:embed="rId14" r:link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34" y="0"/>
            <a:ext cx="2393806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U:\UWTSD Logo.jpg"/>
          <p:cNvPicPr/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03780" cy="92011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kapilan.radhakrishnan@uwtsd.ac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69215" y="2008137"/>
            <a:ext cx="3854450" cy="1481138"/>
          </a:xfrm>
        </p:spPr>
        <p:txBody>
          <a:bodyPr/>
          <a:lstStyle/>
          <a:p>
            <a:pPr eaLnBrk="1" hangingPunct="1"/>
            <a:r>
              <a:rPr lang="en-US" sz="4000" dirty="0">
                <a:latin typeface="Arial" charset="0"/>
              </a:rPr>
              <a:t>Introduction</a:t>
            </a:r>
            <a:endParaRPr lang="en-US" sz="4000" dirty="0">
              <a:solidFill>
                <a:schemeClr val="folHlin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04160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Leader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Dr Kapilan Radhakrishnan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Programme Director </a:t>
            </a:r>
          </a:p>
          <a:p>
            <a:pPr marL="0" indent="0">
              <a:buNone/>
            </a:pPr>
            <a:r>
              <a:rPr lang="en-GB" dirty="0" err="1">
                <a:solidFill>
                  <a:schemeClr val="tx1"/>
                </a:solidFill>
              </a:rPr>
              <a:t>Technium</a:t>
            </a:r>
            <a:r>
              <a:rPr lang="en-GB" dirty="0">
                <a:solidFill>
                  <a:schemeClr val="tx1"/>
                </a:solidFill>
              </a:rPr>
              <a:t> 2, Kings Road, Swansea, SA1 8PH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email: </a:t>
            </a:r>
            <a:r>
              <a:rPr lang="en-GB" dirty="0">
                <a:solidFill>
                  <a:schemeClr val="tx1"/>
                </a:solidFill>
                <a:hlinkClick r:id="rId2"/>
              </a:rPr>
              <a:t>kapilan.radhakrishnan@uwtsd.ac.uk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phone: 01792481154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53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54245"/>
            <a:ext cx="8042276" cy="790412"/>
          </a:xfrm>
        </p:spPr>
        <p:txBody>
          <a:bodyPr/>
          <a:lstStyle/>
          <a:p>
            <a:r>
              <a:rPr lang="en-GB" sz="3600" dirty="0"/>
              <a:t>Reading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81" y="1233421"/>
            <a:ext cx="8787539" cy="4800599"/>
          </a:xfrm>
        </p:spPr>
        <p:txBody>
          <a:bodyPr>
            <a:noAutofit/>
          </a:bodyPr>
          <a:lstStyle/>
          <a:p>
            <a:r>
              <a:rPr lang="en-GB" sz="1600" b="1" dirty="0">
                <a:solidFill>
                  <a:schemeClr val="tx1"/>
                </a:solidFill>
              </a:rPr>
              <a:t>Essential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Wallace. K. (2014) </a:t>
            </a:r>
            <a:r>
              <a:rPr lang="en-GB" sz="1600" i="1" dirty="0">
                <a:solidFill>
                  <a:schemeClr val="tx1"/>
                </a:solidFill>
              </a:rPr>
              <a:t>CCNP Routing and Switching Route 300-101 Official Cert Guide, </a:t>
            </a:r>
            <a:r>
              <a:rPr lang="en-GB" sz="1600" dirty="0">
                <a:solidFill>
                  <a:schemeClr val="tx1"/>
                </a:solidFill>
              </a:rPr>
              <a:t>Indianapolis: Cisco Press</a:t>
            </a:r>
          </a:p>
          <a:p>
            <a:r>
              <a:rPr lang="en-GB" sz="1600" dirty="0">
                <a:solidFill>
                  <a:schemeClr val="tx1"/>
                </a:solidFill>
              </a:rPr>
              <a:t> </a:t>
            </a:r>
            <a:r>
              <a:rPr lang="en-GB" sz="1600" dirty="0" err="1">
                <a:solidFill>
                  <a:schemeClr val="tx1"/>
                </a:solidFill>
              </a:rPr>
              <a:t>Teare</a:t>
            </a:r>
            <a:r>
              <a:rPr lang="en-GB" sz="1600" dirty="0">
                <a:solidFill>
                  <a:schemeClr val="tx1"/>
                </a:solidFill>
              </a:rPr>
              <a:t>, D. (2010) </a:t>
            </a:r>
            <a:r>
              <a:rPr lang="en-GB" sz="1600" i="1" dirty="0">
                <a:solidFill>
                  <a:schemeClr val="tx1"/>
                </a:solidFill>
              </a:rPr>
              <a:t>Implementing Cisco IP Routing (ROUTE) Foundation Learning Guide: Foundation Learning for the ROUTE 642-902 Exam</a:t>
            </a:r>
            <a:r>
              <a:rPr lang="en-GB" sz="1600" dirty="0">
                <a:solidFill>
                  <a:schemeClr val="tx1"/>
                </a:solidFill>
              </a:rPr>
              <a:t>, Indianapolis: Cisco Press</a:t>
            </a:r>
          </a:p>
          <a:p>
            <a:r>
              <a:rPr lang="en-GB" sz="1600" b="1" dirty="0">
                <a:solidFill>
                  <a:schemeClr val="tx1"/>
                </a:solidFill>
              </a:rPr>
              <a:t>Websites - </a:t>
            </a:r>
            <a:r>
              <a:rPr lang="en-GB" sz="1600" dirty="0">
                <a:solidFill>
                  <a:schemeClr val="tx1"/>
                </a:solidFill>
              </a:rPr>
              <a:t>http://www.netacad.com (username and password required)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1"/>
                </a:solidFill>
              </a:rPr>
              <a:t>Background </a:t>
            </a:r>
          </a:p>
          <a:p>
            <a:r>
              <a:rPr lang="en-GB" sz="1600" dirty="0">
                <a:solidFill>
                  <a:schemeClr val="tx1"/>
                </a:solidFill>
              </a:rPr>
              <a:t>Cisco (2014) </a:t>
            </a:r>
            <a:r>
              <a:rPr lang="en-GB" sz="1600" i="1" dirty="0">
                <a:solidFill>
                  <a:schemeClr val="tx1"/>
                </a:solidFill>
              </a:rPr>
              <a:t>Routing and Switching Essential Companion Guide</a:t>
            </a:r>
            <a:r>
              <a:rPr lang="en-GB" sz="1600" dirty="0">
                <a:solidFill>
                  <a:schemeClr val="tx1"/>
                </a:solidFill>
              </a:rPr>
              <a:t>, Indianapolis: Cisco Press</a:t>
            </a:r>
          </a:p>
          <a:p>
            <a:r>
              <a:rPr lang="en-GB" sz="1600" dirty="0">
                <a:solidFill>
                  <a:schemeClr val="tx1"/>
                </a:solidFill>
              </a:rPr>
              <a:t> Cisco (2014) </a:t>
            </a:r>
            <a:r>
              <a:rPr lang="en-GB" sz="1600" i="1" dirty="0">
                <a:solidFill>
                  <a:schemeClr val="tx1"/>
                </a:solidFill>
              </a:rPr>
              <a:t>Scaling Networks Companion Guide</a:t>
            </a:r>
            <a:r>
              <a:rPr lang="en-GB" sz="1600" dirty="0">
                <a:solidFill>
                  <a:schemeClr val="tx1"/>
                </a:solidFill>
              </a:rPr>
              <a:t>, Indianapolis: Cisco Press</a:t>
            </a:r>
          </a:p>
          <a:p>
            <a:r>
              <a:rPr lang="en-GB" sz="1600" dirty="0">
                <a:solidFill>
                  <a:schemeClr val="tx1"/>
                </a:solidFill>
              </a:rPr>
              <a:t> Malhotra, R (2002</a:t>
            </a:r>
            <a:r>
              <a:rPr lang="en-GB" sz="1600" i="1" dirty="0">
                <a:solidFill>
                  <a:schemeClr val="tx1"/>
                </a:solidFill>
              </a:rPr>
              <a:t>), IP Routing,</a:t>
            </a:r>
            <a:r>
              <a:rPr lang="en-GB" sz="1600" dirty="0">
                <a:solidFill>
                  <a:schemeClr val="tx1"/>
                </a:solidFill>
              </a:rPr>
              <a:t> Sebastopol: O’Reilly</a:t>
            </a:r>
          </a:p>
          <a:p>
            <a:r>
              <a:rPr lang="en-GB" sz="1600" dirty="0">
                <a:solidFill>
                  <a:schemeClr val="tx1"/>
                </a:solidFill>
              </a:rPr>
              <a:t> Slattery, T., Burton, W. and Burton, B. (2002) </a:t>
            </a:r>
            <a:r>
              <a:rPr lang="en-GB" sz="1600" i="1" dirty="0">
                <a:solidFill>
                  <a:schemeClr val="tx1"/>
                </a:solidFill>
              </a:rPr>
              <a:t>Advanced IP Routing in Cisco Networks,</a:t>
            </a:r>
            <a:r>
              <a:rPr lang="en-GB" sz="1600" dirty="0">
                <a:solidFill>
                  <a:schemeClr val="tx1"/>
                </a:solidFill>
              </a:rPr>
              <a:t> New York: McGraw-Hill 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63427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Practical exam 1 50%</a:t>
            </a:r>
          </a:p>
          <a:p>
            <a:pPr lvl="1"/>
            <a:r>
              <a:rPr lang="en-GB" sz="2400" dirty="0">
                <a:solidFill>
                  <a:schemeClr val="tx1"/>
                </a:solidFill>
              </a:rPr>
              <a:t>8</a:t>
            </a:r>
            <a:r>
              <a:rPr lang="en-GB" sz="2400" baseline="30000" dirty="0">
                <a:solidFill>
                  <a:schemeClr val="tx1"/>
                </a:solidFill>
              </a:rPr>
              <a:t>th</a:t>
            </a:r>
            <a:r>
              <a:rPr lang="en-GB" sz="2400" dirty="0">
                <a:solidFill>
                  <a:schemeClr val="tx1"/>
                </a:solidFill>
              </a:rPr>
              <a:t> Nov 2019 (tentative)</a:t>
            </a:r>
          </a:p>
          <a:p>
            <a:pPr marL="349250" lvl="1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Practical exam 2 50%</a:t>
            </a:r>
          </a:p>
          <a:p>
            <a:pPr lvl="1"/>
            <a:r>
              <a:rPr lang="en-GB" sz="2400" dirty="0">
                <a:solidFill>
                  <a:schemeClr val="tx1"/>
                </a:solidFill>
              </a:rPr>
              <a:t>17</a:t>
            </a:r>
            <a:r>
              <a:rPr lang="en-GB" sz="2400" baseline="30000" dirty="0">
                <a:solidFill>
                  <a:schemeClr val="tx1"/>
                </a:solidFill>
              </a:rPr>
              <a:t>th</a:t>
            </a:r>
            <a:r>
              <a:rPr lang="en-GB" sz="2400" dirty="0">
                <a:solidFill>
                  <a:schemeClr val="tx1"/>
                </a:solidFill>
              </a:rPr>
              <a:t> Jan 2020</a:t>
            </a:r>
          </a:p>
          <a:p>
            <a:pPr lvl="1"/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2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CCNP Routing &amp; Switching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Version 7.1</a:t>
            </a:r>
          </a:p>
          <a:p>
            <a:pPr lvl="1"/>
            <a:r>
              <a:rPr lang="en-GB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Implementing Cisco IP Routing </a:t>
            </a:r>
          </a:p>
          <a:p>
            <a:pPr lvl="1"/>
            <a:r>
              <a:rPr lang="en-GB" sz="2400" dirty="0">
                <a:solidFill>
                  <a:schemeClr val="tx1"/>
                </a:solidFill>
              </a:rPr>
              <a:t>Implementing Cisco IP Switched Networks</a:t>
            </a:r>
          </a:p>
          <a:p>
            <a:pPr lvl="1"/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Troubleshooting and Maintaining Cisco IP Networks</a:t>
            </a:r>
            <a:r>
              <a:rPr lang="en-GB" sz="2400" dirty="0">
                <a:solidFill>
                  <a:schemeClr val="tx1"/>
                </a:solidFill>
              </a:rPr>
              <a:t> (Not part of MSc)</a:t>
            </a:r>
          </a:p>
          <a:p>
            <a:pPr lvl="1"/>
            <a:r>
              <a:rPr lang="en-GB" sz="2600" dirty="0">
                <a:solidFill>
                  <a:schemeClr val="tx1"/>
                </a:solidFill>
              </a:rPr>
              <a:t>Chapter exams and Quizzes</a:t>
            </a:r>
          </a:p>
          <a:p>
            <a:r>
              <a:rPr lang="en-GB" sz="2600" dirty="0">
                <a:solidFill>
                  <a:schemeClr val="tx1"/>
                </a:solidFill>
              </a:rPr>
              <a:t>Online Exam and practical skills</a:t>
            </a:r>
          </a:p>
        </p:txBody>
      </p:sp>
    </p:spTree>
    <p:extLst>
      <p:ext uri="{BB962C8B-B14F-4D97-AF65-F5344CB8AC3E}">
        <p14:creationId xmlns:p14="http://schemas.microsoft.com/office/powerpoint/2010/main" val="296583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5A2A7-01D1-451E-A92D-4DCB178A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A3D94-5D83-4718-924F-BCF2F9A401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IP Addressing and Routing</a:t>
            </a:r>
          </a:p>
          <a:p>
            <a:r>
              <a:rPr lang="en-GB" dirty="0">
                <a:solidFill>
                  <a:schemeClr val="tx1"/>
                </a:solidFill>
              </a:rPr>
              <a:t>EIGRP</a:t>
            </a:r>
          </a:p>
          <a:p>
            <a:r>
              <a:rPr lang="en-GB" dirty="0">
                <a:solidFill>
                  <a:schemeClr val="tx1"/>
                </a:solidFill>
              </a:rPr>
              <a:t>OSPF</a:t>
            </a:r>
          </a:p>
          <a:p>
            <a:r>
              <a:rPr lang="en-GB" dirty="0">
                <a:solidFill>
                  <a:schemeClr val="tx1"/>
                </a:solidFill>
              </a:rPr>
              <a:t>Route Manipulation</a:t>
            </a:r>
          </a:p>
          <a:p>
            <a:r>
              <a:rPr lang="en-GB" dirty="0">
                <a:solidFill>
                  <a:schemeClr val="tx1"/>
                </a:solidFill>
              </a:rPr>
              <a:t>Path Control</a:t>
            </a:r>
          </a:p>
          <a:p>
            <a:r>
              <a:rPr lang="en-GB" dirty="0">
                <a:solidFill>
                  <a:schemeClr val="tx1"/>
                </a:solidFill>
              </a:rPr>
              <a:t>Enterprise Internet Connectivity</a:t>
            </a:r>
          </a:p>
          <a:p>
            <a:r>
              <a:rPr lang="en-GB">
                <a:solidFill>
                  <a:schemeClr val="tx1"/>
                </a:solidFill>
              </a:rPr>
              <a:t>BGP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64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2241</TotalTime>
  <Words>107</Words>
  <Application>Microsoft Office PowerPoint</Application>
  <PresentationFormat>On-screen Show (4:3)</PresentationFormat>
  <Paragraphs>38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News Gothic MT</vt:lpstr>
      <vt:lpstr>Wingdings 2</vt:lpstr>
      <vt:lpstr>Breeze</vt:lpstr>
      <vt:lpstr>Introduction</vt:lpstr>
      <vt:lpstr>Module Leader</vt:lpstr>
      <vt:lpstr>Reading List</vt:lpstr>
      <vt:lpstr>Assessments</vt:lpstr>
      <vt:lpstr>CCNP Routing &amp; Switching</vt:lpstr>
      <vt:lpstr>Topics</vt:lpstr>
    </vt:vector>
  </TitlesOfParts>
  <Company>Swansea Metropolitan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Kapilan Radhakrishnan</cp:lastModifiedBy>
  <cp:revision>122</cp:revision>
  <dcterms:created xsi:type="dcterms:W3CDTF">2011-10-03T10:20:59Z</dcterms:created>
  <dcterms:modified xsi:type="dcterms:W3CDTF">2019-10-03T19:57:40Z</dcterms:modified>
</cp:coreProperties>
</file>