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22.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70"/>
  </p:notesMasterIdLst>
  <p:handoutMasterIdLst>
    <p:handoutMasterId r:id="rId71"/>
  </p:handoutMasterIdLst>
  <p:sldIdLst>
    <p:sldId id="256" r:id="rId5"/>
    <p:sldId id="684" r:id="rId6"/>
    <p:sldId id="257" r:id="rId7"/>
    <p:sldId id="285" r:id="rId8"/>
    <p:sldId id="288" r:id="rId9"/>
    <p:sldId id="300" r:id="rId10"/>
    <p:sldId id="293" r:id="rId11"/>
    <p:sldId id="682" r:id="rId12"/>
    <p:sldId id="275" r:id="rId13"/>
    <p:sldId id="304" r:id="rId14"/>
    <p:sldId id="267" r:id="rId15"/>
    <p:sldId id="343" r:id="rId16"/>
    <p:sldId id="697" r:id="rId17"/>
    <p:sldId id="694" r:id="rId18"/>
    <p:sldId id="695" r:id="rId19"/>
    <p:sldId id="322" r:id="rId20"/>
    <p:sldId id="313" r:id="rId21"/>
    <p:sldId id="336" r:id="rId22"/>
    <p:sldId id="624" r:id="rId23"/>
    <p:sldId id="625" r:id="rId24"/>
    <p:sldId id="626" r:id="rId25"/>
    <p:sldId id="461" r:id="rId26"/>
    <p:sldId id="462" r:id="rId27"/>
    <p:sldId id="337" r:id="rId28"/>
    <p:sldId id="338" r:id="rId29"/>
    <p:sldId id="339" r:id="rId30"/>
    <p:sldId id="340" r:id="rId31"/>
    <p:sldId id="342" r:id="rId32"/>
    <p:sldId id="316" r:id="rId33"/>
    <p:sldId id="639" r:id="rId34"/>
    <p:sldId id="686" r:id="rId35"/>
    <p:sldId id="325" r:id="rId36"/>
    <p:sldId id="685" r:id="rId37"/>
    <p:sldId id="334" r:id="rId38"/>
    <p:sldId id="335" r:id="rId39"/>
    <p:sldId id="345" r:id="rId40"/>
    <p:sldId id="696" r:id="rId41"/>
    <p:sldId id="331" r:id="rId42"/>
    <p:sldId id="344" r:id="rId43"/>
    <p:sldId id="690" r:id="rId44"/>
    <p:sldId id="691" r:id="rId45"/>
    <p:sldId id="692" r:id="rId46"/>
    <p:sldId id="698" r:id="rId47"/>
    <p:sldId id="693" r:id="rId48"/>
    <p:sldId id="699" r:id="rId49"/>
    <p:sldId id="700" r:id="rId50"/>
    <p:sldId id="321" r:id="rId51"/>
    <p:sldId id="328" r:id="rId52"/>
    <p:sldId id="615" r:id="rId53"/>
    <p:sldId id="324" r:id="rId54"/>
    <p:sldId id="326" r:id="rId55"/>
    <p:sldId id="640" r:id="rId56"/>
    <p:sldId id="434" r:id="rId57"/>
    <p:sldId id="628" r:id="rId58"/>
    <p:sldId id="675" r:id="rId59"/>
    <p:sldId id="632" r:id="rId60"/>
    <p:sldId id="365" r:id="rId61"/>
    <p:sldId id="330" r:id="rId62"/>
    <p:sldId id="463" r:id="rId63"/>
    <p:sldId id="656" r:id="rId64"/>
    <p:sldId id="350" r:id="rId65"/>
    <p:sldId id="616" r:id="rId66"/>
    <p:sldId id="619" r:id="rId67"/>
    <p:sldId id="614" r:id="rId68"/>
    <p:sldId id="689" r:id="rId69"/>
  </p:sldIdLst>
  <p:sldSz cx="12192000" cy="6858000"/>
  <p:notesSz cx="6858000" cy="994568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133" userDrawn="1">
          <p15:clr>
            <a:srgbClr val="A4A3A4"/>
          </p15:clr>
        </p15:guide>
        <p15:guide id="2" pos="216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81A39A1-5EE9-CA43-A03A-134D18328CDA}" v="70" dt="2024-03-04T04:50:18.38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1812" autoAdjust="0"/>
    <p:restoredTop sz="91641" autoAdjust="0"/>
  </p:normalViewPr>
  <p:slideViewPr>
    <p:cSldViewPr>
      <p:cViewPr varScale="1">
        <p:scale>
          <a:sx n="103" d="100"/>
          <a:sy n="103" d="100"/>
        </p:scale>
        <p:origin x="544" y="168"/>
      </p:cViewPr>
      <p:guideLst>
        <p:guide orient="horz" pos="2160"/>
        <p:guide pos="3840"/>
      </p:guideLst>
    </p:cSldViewPr>
  </p:slideViewPr>
  <p:outlineViewPr>
    <p:cViewPr>
      <p:scale>
        <a:sx n="33" d="100"/>
        <a:sy n="33" d="100"/>
      </p:scale>
      <p:origin x="0" y="-27296"/>
    </p:cViewPr>
  </p:outlineViewPr>
  <p:notesTextViewPr>
    <p:cViewPr>
      <p:scale>
        <a:sx n="3" d="2"/>
        <a:sy n="3" d="2"/>
      </p:scale>
      <p:origin x="0" y="0"/>
    </p:cViewPr>
  </p:notesTextViewPr>
  <p:sorterViewPr>
    <p:cViewPr>
      <p:scale>
        <a:sx n="80" d="100"/>
        <a:sy n="80" d="100"/>
      </p:scale>
      <p:origin x="0" y="0"/>
    </p:cViewPr>
  </p:sorterViewPr>
  <p:notesViewPr>
    <p:cSldViewPr>
      <p:cViewPr varScale="1">
        <p:scale>
          <a:sx n="81" d="100"/>
          <a:sy n="81" d="100"/>
        </p:scale>
        <p:origin x="3978" y="84"/>
      </p:cViewPr>
      <p:guideLst>
        <p:guide orient="horz" pos="3133"/>
        <p:guide pos="2161"/>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slide" Target="slides/slide62.xml"/><Relationship Id="rId74" Type="http://schemas.openxmlformats.org/officeDocument/2006/relationships/theme" Target="theme/theme1.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slide" Target="slides/slide65.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presProps" Target="presProp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notesMaster" Target="notesMasters/notesMaster1.xml"/><Relationship Id="rId75"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microsoft.com/office/2015/10/relationships/revisionInfo" Target="revisionInfo.xml"/><Relationship Id="rId7" Type="http://schemas.openxmlformats.org/officeDocument/2006/relationships/slide" Target="slides/slide3.xml"/><Relationship Id="rId71" Type="http://schemas.openxmlformats.org/officeDocument/2006/relationships/handoutMaster" Target="handoutMasters/handoutMaster1.xml"/></Relationships>
</file>

<file path=ppt/diagrams/_rels/data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4" Type="http://schemas.openxmlformats.org/officeDocument/2006/relationships/image" Target="../media/image13.svg"/></Relationships>
</file>

<file path=ppt/diagrams/_rels/data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ata10.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svg"/><Relationship Id="rId1" Type="http://schemas.openxmlformats.org/officeDocument/2006/relationships/image" Target="../media/image35.png"/><Relationship Id="rId4" Type="http://schemas.openxmlformats.org/officeDocument/2006/relationships/image" Target="../media/image38.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4" Type="http://schemas.openxmlformats.org/officeDocument/2006/relationships/image" Target="../media/image13.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rawing10.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svg"/><Relationship Id="rId1" Type="http://schemas.openxmlformats.org/officeDocument/2006/relationships/image" Target="../media/image35.png"/><Relationship Id="rId4" Type="http://schemas.openxmlformats.org/officeDocument/2006/relationships/image" Target="../media/image38.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68B51EC-3873-4E09-9396-458789964AC6}" type="doc">
      <dgm:prSet loTypeId="urn:microsoft.com/office/officeart/2016/7/layout/RepeatingBendingProcessNew" loCatId="process" qsTypeId="urn:microsoft.com/office/officeart/2005/8/quickstyle/simple1" qsCatId="simple" csTypeId="urn:microsoft.com/office/officeart/2005/8/colors/colorful1" csCatId="colorful"/>
      <dgm:spPr/>
      <dgm:t>
        <a:bodyPr/>
        <a:lstStyle/>
        <a:p>
          <a:endParaRPr lang="en-US"/>
        </a:p>
      </dgm:t>
    </dgm:pt>
    <dgm:pt modelId="{6D21A966-08DC-4C7C-B43E-A8226E5D5239}">
      <dgm:prSet custT="1"/>
      <dgm:spPr/>
      <dgm:t>
        <a:bodyPr/>
        <a:lstStyle/>
        <a:p>
          <a:r>
            <a:rPr lang="en-GB" sz="2400" dirty="0">
              <a:solidFill>
                <a:schemeClr val="tx1"/>
              </a:solidFill>
            </a:rPr>
            <a:t>Perspectives on employment relations (ER) and HRM</a:t>
          </a:r>
          <a:endParaRPr lang="en-US" sz="2400" dirty="0">
            <a:solidFill>
              <a:schemeClr val="tx1"/>
            </a:solidFill>
          </a:endParaRPr>
        </a:p>
      </dgm:t>
    </dgm:pt>
    <dgm:pt modelId="{EDCC5483-E44E-4979-8215-8947FE4EA2B4}" type="parTrans" cxnId="{455D7E70-6964-44F7-849B-A7016AFC14F3}">
      <dgm:prSet/>
      <dgm:spPr/>
      <dgm:t>
        <a:bodyPr/>
        <a:lstStyle/>
        <a:p>
          <a:endParaRPr lang="en-US" sz="2000"/>
        </a:p>
      </dgm:t>
    </dgm:pt>
    <dgm:pt modelId="{248D56CA-65A3-4EC9-9A43-F9B7E3E1A79D}" type="sibTrans" cxnId="{455D7E70-6964-44F7-849B-A7016AFC14F3}">
      <dgm:prSet custT="1"/>
      <dgm:spPr/>
      <dgm:t>
        <a:bodyPr/>
        <a:lstStyle/>
        <a:p>
          <a:endParaRPr lang="en-US" sz="600"/>
        </a:p>
      </dgm:t>
    </dgm:pt>
    <dgm:pt modelId="{26CCA657-CA2F-4FD2-BEFA-A90B1A816C1F}">
      <dgm:prSet custT="1"/>
      <dgm:spPr/>
      <dgm:t>
        <a:bodyPr/>
        <a:lstStyle/>
        <a:p>
          <a:r>
            <a:rPr lang="en-GB" sz="2400">
              <a:solidFill>
                <a:schemeClr val="tx1"/>
              </a:solidFill>
            </a:rPr>
            <a:t>Actors in the employment relationship</a:t>
          </a:r>
          <a:endParaRPr lang="en-US" sz="2400">
            <a:solidFill>
              <a:schemeClr val="tx1"/>
            </a:solidFill>
          </a:endParaRPr>
        </a:p>
      </dgm:t>
    </dgm:pt>
    <dgm:pt modelId="{EE00FE41-B5B5-4210-BABE-61F5BB2EE309}" type="parTrans" cxnId="{50B92121-F143-4897-83CF-92020DE428F4}">
      <dgm:prSet/>
      <dgm:spPr/>
      <dgm:t>
        <a:bodyPr/>
        <a:lstStyle/>
        <a:p>
          <a:endParaRPr lang="en-US" sz="2000"/>
        </a:p>
      </dgm:t>
    </dgm:pt>
    <dgm:pt modelId="{6615AF67-F87A-498E-BB9B-BCA63503A092}" type="sibTrans" cxnId="{50B92121-F143-4897-83CF-92020DE428F4}">
      <dgm:prSet custT="1"/>
      <dgm:spPr/>
      <dgm:t>
        <a:bodyPr/>
        <a:lstStyle/>
        <a:p>
          <a:endParaRPr lang="en-US" sz="600"/>
        </a:p>
      </dgm:t>
    </dgm:pt>
    <dgm:pt modelId="{3E356A94-E2EA-4999-9147-317D403B16C1}">
      <dgm:prSet custT="1"/>
      <dgm:spPr/>
      <dgm:t>
        <a:bodyPr/>
        <a:lstStyle/>
        <a:p>
          <a:r>
            <a:rPr lang="en-GB" sz="2400">
              <a:solidFill>
                <a:schemeClr val="tx1"/>
              </a:solidFill>
            </a:rPr>
            <a:t>Historical insight into ER</a:t>
          </a:r>
          <a:endParaRPr lang="en-US" sz="2400">
            <a:solidFill>
              <a:schemeClr val="tx1"/>
            </a:solidFill>
          </a:endParaRPr>
        </a:p>
      </dgm:t>
    </dgm:pt>
    <dgm:pt modelId="{FAF6B1CF-79A9-4BEA-AD5B-73FF386E6FC0}" type="parTrans" cxnId="{9A1A6A66-48C0-4ADE-A1E1-B32EA9CCC052}">
      <dgm:prSet/>
      <dgm:spPr/>
      <dgm:t>
        <a:bodyPr/>
        <a:lstStyle/>
        <a:p>
          <a:endParaRPr lang="en-US" sz="2000"/>
        </a:p>
      </dgm:t>
    </dgm:pt>
    <dgm:pt modelId="{F4576825-BC97-45BE-BC99-FF1301D7E153}" type="sibTrans" cxnId="{9A1A6A66-48C0-4ADE-A1E1-B32EA9CCC052}">
      <dgm:prSet custT="1"/>
      <dgm:spPr/>
      <dgm:t>
        <a:bodyPr/>
        <a:lstStyle/>
        <a:p>
          <a:endParaRPr lang="en-US" sz="600"/>
        </a:p>
      </dgm:t>
    </dgm:pt>
    <dgm:pt modelId="{049BC0AB-3168-4C14-B1A0-37936665DDAC}">
      <dgm:prSet custT="1"/>
      <dgm:spPr/>
      <dgm:t>
        <a:bodyPr/>
        <a:lstStyle/>
        <a:p>
          <a:r>
            <a:rPr lang="en-GB" sz="2400">
              <a:solidFill>
                <a:schemeClr val="tx1"/>
              </a:solidFill>
            </a:rPr>
            <a:t>Context and trends</a:t>
          </a:r>
          <a:endParaRPr lang="en-US" sz="2400">
            <a:solidFill>
              <a:schemeClr val="tx1"/>
            </a:solidFill>
          </a:endParaRPr>
        </a:p>
      </dgm:t>
    </dgm:pt>
    <dgm:pt modelId="{5C8A4531-0CC0-40FE-A158-755821497653}" type="parTrans" cxnId="{506C2F00-F83E-4654-A87D-0AFB2BA2898C}">
      <dgm:prSet/>
      <dgm:spPr/>
      <dgm:t>
        <a:bodyPr/>
        <a:lstStyle/>
        <a:p>
          <a:endParaRPr lang="en-US" sz="2000"/>
        </a:p>
      </dgm:t>
    </dgm:pt>
    <dgm:pt modelId="{6A884FC8-F76D-451E-B64B-8015AEDFB8C0}" type="sibTrans" cxnId="{506C2F00-F83E-4654-A87D-0AFB2BA2898C}">
      <dgm:prSet custT="1"/>
      <dgm:spPr/>
      <dgm:t>
        <a:bodyPr/>
        <a:lstStyle/>
        <a:p>
          <a:endParaRPr lang="en-US" sz="600"/>
        </a:p>
      </dgm:t>
    </dgm:pt>
    <dgm:pt modelId="{8C7BD0AE-A6F8-4739-966E-BD879EABD8C0}">
      <dgm:prSet custT="1"/>
      <dgm:spPr/>
      <dgm:t>
        <a:bodyPr/>
        <a:lstStyle/>
        <a:p>
          <a:r>
            <a:rPr lang="en-GB" sz="2400">
              <a:solidFill>
                <a:schemeClr val="tx1"/>
              </a:solidFill>
            </a:rPr>
            <a:t>ER regulation</a:t>
          </a:r>
          <a:endParaRPr lang="en-US" sz="2400">
            <a:solidFill>
              <a:schemeClr val="tx1"/>
            </a:solidFill>
          </a:endParaRPr>
        </a:p>
      </dgm:t>
    </dgm:pt>
    <dgm:pt modelId="{1249FBCB-4668-4787-8225-5D82E6494FEE}" type="parTrans" cxnId="{22D68D04-4AFC-49DD-9ED4-EEEAADC13A8D}">
      <dgm:prSet/>
      <dgm:spPr/>
      <dgm:t>
        <a:bodyPr/>
        <a:lstStyle/>
        <a:p>
          <a:endParaRPr lang="en-US" sz="2000"/>
        </a:p>
      </dgm:t>
    </dgm:pt>
    <dgm:pt modelId="{7A3DFFAB-3AF8-4C9A-8C63-9E0C139C1A26}" type="sibTrans" cxnId="{22D68D04-4AFC-49DD-9ED4-EEEAADC13A8D}">
      <dgm:prSet custT="1"/>
      <dgm:spPr/>
      <dgm:t>
        <a:bodyPr/>
        <a:lstStyle/>
        <a:p>
          <a:endParaRPr lang="en-US" sz="600"/>
        </a:p>
      </dgm:t>
    </dgm:pt>
    <dgm:pt modelId="{86DD9726-9687-48B9-B7EF-859B48B744EF}">
      <dgm:prSet custT="1"/>
      <dgm:spPr/>
      <dgm:t>
        <a:bodyPr/>
        <a:lstStyle/>
        <a:p>
          <a:r>
            <a:rPr lang="en-GB" sz="2400">
              <a:solidFill>
                <a:schemeClr val="tx1"/>
              </a:solidFill>
            </a:rPr>
            <a:t>Employee voice</a:t>
          </a:r>
          <a:endParaRPr lang="en-US" sz="2400">
            <a:solidFill>
              <a:schemeClr val="tx1"/>
            </a:solidFill>
          </a:endParaRPr>
        </a:p>
      </dgm:t>
    </dgm:pt>
    <dgm:pt modelId="{A27297B9-58CB-4645-AF84-2E5C2FD67BE2}" type="parTrans" cxnId="{0F9E482E-389D-4FBF-AA0A-178F76A7A187}">
      <dgm:prSet/>
      <dgm:spPr/>
      <dgm:t>
        <a:bodyPr/>
        <a:lstStyle/>
        <a:p>
          <a:endParaRPr lang="en-US" sz="2000"/>
        </a:p>
      </dgm:t>
    </dgm:pt>
    <dgm:pt modelId="{CBAC5AA7-3C69-4811-91A7-6C72420A33DC}" type="sibTrans" cxnId="{0F9E482E-389D-4FBF-AA0A-178F76A7A187}">
      <dgm:prSet/>
      <dgm:spPr/>
      <dgm:t>
        <a:bodyPr/>
        <a:lstStyle/>
        <a:p>
          <a:endParaRPr lang="en-US" sz="2000"/>
        </a:p>
      </dgm:t>
    </dgm:pt>
    <dgm:pt modelId="{30F0538E-7D08-4DB3-A122-94821AF9CC02}" type="pres">
      <dgm:prSet presAssocID="{D68B51EC-3873-4E09-9396-458789964AC6}" presName="Name0" presStyleCnt="0">
        <dgm:presLayoutVars>
          <dgm:dir/>
          <dgm:resizeHandles val="exact"/>
        </dgm:presLayoutVars>
      </dgm:prSet>
      <dgm:spPr/>
    </dgm:pt>
    <dgm:pt modelId="{FCC79DFA-ED94-4C93-9018-1B31264D3FEA}" type="pres">
      <dgm:prSet presAssocID="{6D21A966-08DC-4C7C-B43E-A8226E5D5239}" presName="node" presStyleLbl="node1" presStyleIdx="0" presStyleCnt="6" custLinFactNeighborY="3786">
        <dgm:presLayoutVars>
          <dgm:bulletEnabled val="1"/>
        </dgm:presLayoutVars>
      </dgm:prSet>
      <dgm:spPr/>
    </dgm:pt>
    <dgm:pt modelId="{20DCB734-2364-4727-B18D-1FCC5B407370}" type="pres">
      <dgm:prSet presAssocID="{248D56CA-65A3-4EC9-9A43-F9B7E3E1A79D}" presName="sibTrans" presStyleLbl="sibTrans1D1" presStyleIdx="0" presStyleCnt="5"/>
      <dgm:spPr/>
    </dgm:pt>
    <dgm:pt modelId="{0EF57F02-9AA0-4F4D-AC83-3AA9D1282909}" type="pres">
      <dgm:prSet presAssocID="{248D56CA-65A3-4EC9-9A43-F9B7E3E1A79D}" presName="connectorText" presStyleLbl="sibTrans1D1" presStyleIdx="0" presStyleCnt="5"/>
      <dgm:spPr/>
    </dgm:pt>
    <dgm:pt modelId="{38ADD75A-98F1-40F4-9B70-2B8D2D2188CF}" type="pres">
      <dgm:prSet presAssocID="{26CCA657-CA2F-4FD2-BEFA-A90B1A816C1F}" presName="node" presStyleLbl="node1" presStyleIdx="1" presStyleCnt="6" custLinFactNeighborY="-5498">
        <dgm:presLayoutVars>
          <dgm:bulletEnabled val="1"/>
        </dgm:presLayoutVars>
      </dgm:prSet>
      <dgm:spPr/>
    </dgm:pt>
    <dgm:pt modelId="{804A1A1E-9C2B-4557-931B-47157CD876B4}" type="pres">
      <dgm:prSet presAssocID="{6615AF67-F87A-498E-BB9B-BCA63503A092}" presName="sibTrans" presStyleLbl="sibTrans1D1" presStyleIdx="1" presStyleCnt="5"/>
      <dgm:spPr/>
    </dgm:pt>
    <dgm:pt modelId="{E6A4304C-10EC-4AE6-9E95-0754553AE9A2}" type="pres">
      <dgm:prSet presAssocID="{6615AF67-F87A-498E-BB9B-BCA63503A092}" presName="connectorText" presStyleLbl="sibTrans1D1" presStyleIdx="1" presStyleCnt="5"/>
      <dgm:spPr/>
    </dgm:pt>
    <dgm:pt modelId="{DF13BAEE-19CF-41C9-B16B-3A5B19623001}" type="pres">
      <dgm:prSet presAssocID="{3E356A94-E2EA-4999-9147-317D403B16C1}" presName="node" presStyleLbl="node1" presStyleIdx="2" presStyleCnt="6">
        <dgm:presLayoutVars>
          <dgm:bulletEnabled val="1"/>
        </dgm:presLayoutVars>
      </dgm:prSet>
      <dgm:spPr/>
    </dgm:pt>
    <dgm:pt modelId="{688FF468-54E7-4394-AF53-8E1067521053}" type="pres">
      <dgm:prSet presAssocID="{F4576825-BC97-45BE-BC99-FF1301D7E153}" presName="sibTrans" presStyleLbl="sibTrans1D1" presStyleIdx="2" presStyleCnt="5"/>
      <dgm:spPr/>
    </dgm:pt>
    <dgm:pt modelId="{EA219C65-1BAC-416E-A151-1D3CC241201E}" type="pres">
      <dgm:prSet presAssocID="{F4576825-BC97-45BE-BC99-FF1301D7E153}" presName="connectorText" presStyleLbl="sibTrans1D1" presStyleIdx="2" presStyleCnt="5"/>
      <dgm:spPr/>
    </dgm:pt>
    <dgm:pt modelId="{EB59AD4F-C490-4AC0-BFB9-B952E136F342}" type="pres">
      <dgm:prSet presAssocID="{049BC0AB-3168-4C14-B1A0-37936665DDAC}" presName="node" presStyleLbl="node1" presStyleIdx="3" presStyleCnt="6">
        <dgm:presLayoutVars>
          <dgm:bulletEnabled val="1"/>
        </dgm:presLayoutVars>
      </dgm:prSet>
      <dgm:spPr/>
    </dgm:pt>
    <dgm:pt modelId="{DDC05228-FFCB-470B-8494-225FCC399008}" type="pres">
      <dgm:prSet presAssocID="{6A884FC8-F76D-451E-B64B-8015AEDFB8C0}" presName="sibTrans" presStyleLbl="sibTrans1D1" presStyleIdx="3" presStyleCnt="5"/>
      <dgm:spPr/>
    </dgm:pt>
    <dgm:pt modelId="{31F9CBC3-73FE-4246-81A8-871B29D72710}" type="pres">
      <dgm:prSet presAssocID="{6A884FC8-F76D-451E-B64B-8015AEDFB8C0}" presName="connectorText" presStyleLbl="sibTrans1D1" presStyleIdx="3" presStyleCnt="5"/>
      <dgm:spPr/>
    </dgm:pt>
    <dgm:pt modelId="{DB9E0EE9-3659-456C-9BDB-A35DFE9E46EE}" type="pres">
      <dgm:prSet presAssocID="{8C7BD0AE-A6F8-4739-966E-BD879EABD8C0}" presName="node" presStyleLbl="node1" presStyleIdx="4" presStyleCnt="6">
        <dgm:presLayoutVars>
          <dgm:bulletEnabled val="1"/>
        </dgm:presLayoutVars>
      </dgm:prSet>
      <dgm:spPr/>
    </dgm:pt>
    <dgm:pt modelId="{45677C5F-B2FE-478E-AAA2-4D0C44658276}" type="pres">
      <dgm:prSet presAssocID="{7A3DFFAB-3AF8-4C9A-8C63-9E0C139C1A26}" presName="sibTrans" presStyleLbl="sibTrans1D1" presStyleIdx="4" presStyleCnt="5"/>
      <dgm:spPr/>
    </dgm:pt>
    <dgm:pt modelId="{EC6AC35A-82DE-4BC9-B839-5CCD51417405}" type="pres">
      <dgm:prSet presAssocID="{7A3DFFAB-3AF8-4C9A-8C63-9E0C139C1A26}" presName="connectorText" presStyleLbl="sibTrans1D1" presStyleIdx="4" presStyleCnt="5"/>
      <dgm:spPr/>
    </dgm:pt>
    <dgm:pt modelId="{00680ACB-FE20-493E-96BF-E9FD585455B6}" type="pres">
      <dgm:prSet presAssocID="{86DD9726-9687-48B9-B7EF-859B48B744EF}" presName="node" presStyleLbl="node1" presStyleIdx="5" presStyleCnt="6">
        <dgm:presLayoutVars>
          <dgm:bulletEnabled val="1"/>
        </dgm:presLayoutVars>
      </dgm:prSet>
      <dgm:spPr/>
    </dgm:pt>
  </dgm:ptLst>
  <dgm:cxnLst>
    <dgm:cxn modelId="{506C2F00-F83E-4654-A87D-0AFB2BA2898C}" srcId="{D68B51EC-3873-4E09-9396-458789964AC6}" destId="{049BC0AB-3168-4C14-B1A0-37936665DDAC}" srcOrd="3" destOrd="0" parTransId="{5C8A4531-0CC0-40FE-A158-755821497653}" sibTransId="{6A884FC8-F76D-451E-B64B-8015AEDFB8C0}"/>
    <dgm:cxn modelId="{22D68D04-4AFC-49DD-9ED4-EEEAADC13A8D}" srcId="{D68B51EC-3873-4E09-9396-458789964AC6}" destId="{8C7BD0AE-A6F8-4739-966E-BD879EABD8C0}" srcOrd="4" destOrd="0" parTransId="{1249FBCB-4668-4787-8225-5D82E6494FEE}" sibTransId="{7A3DFFAB-3AF8-4C9A-8C63-9E0C139C1A26}"/>
    <dgm:cxn modelId="{50B92121-F143-4897-83CF-92020DE428F4}" srcId="{D68B51EC-3873-4E09-9396-458789964AC6}" destId="{26CCA657-CA2F-4FD2-BEFA-A90B1A816C1F}" srcOrd="1" destOrd="0" parTransId="{EE00FE41-B5B5-4210-BABE-61F5BB2EE309}" sibTransId="{6615AF67-F87A-498E-BB9B-BCA63503A092}"/>
    <dgm:cxn modelId="{2E7BE326-76A5-4879-9F3F-0AAAD03AFF70}" type="presOf" srcId="{86DD9726-9687-48B9-B7EF-859B48B744EF}" destId="{00680ACB-FE20-493E-96BF-E9FD585455B6}" srcOrd="0" destOrd="0" presId="urn:microsoft.com/office/officeart/2016/7/layout/RepeatingBendingProcessNew"/>
    <dgm:cxn modelId="{0F9E482E-389D-4FBF-AA0A-178F76A7A187}" srcId="{D68B51EC-3873-4E09-9396-458789964AC6}" destId="{86DD9726-9687-48B9-B7EF-859B48B744EF}" srcOrd="5" destOrd="0" parTransId="{A27297B9-58CB-4645-AF84-2E5C2FD67BE2}" sibTransId="{CBAC5AA7-3C69-4811-91A7-6C72420A33DC}"/>
    <dgm:cxn modelId="{12F23A30-A0E5-4658-918B-5E7FFC34D2E8}" type="presOf" srcId="{6615AF67-F87A-498E-BB9B-BCA63503A092}" destId="{E6A4304C-10EC-4AE6-9E95-0754553AE9A2}" srcOrd="1" destOrd="0" presId="urn:microsoft.com/office/officeart/2016/7/layout/RepeatingBendingProcessNew"/>
    <dgm:cxn modelId="{DC48D53C-92DD-4094-AC4E-423DEF436103}" type="presOf" srcId="{7A3DFFAB-3AF8-4C9A-8C63-9E0C139C1A26}" destId="{45677C5F-B2FE-478E-AAA2-4D0C44658276}" srcOrd="0" destOrd="0" presId="urn:microsoft.com/office/officeart/2016/7/layout/RepeatingBendingProcessNew"/>
    <dgm:cxn modelId="{D2A1F83F-F575-4AA5-A103-3CF3FBA26D1A}" type="presOf" srcId="{248D56CA-65A3-4EC9-9A43-F9B7E3E1A79D}" destId="{0EF57F02-9AA0-4F4D-AC83-3AA9D1282909}" srcOrd="1" destOrd="0" presId="urn:microsoft.com/office/officeart/2016/7/layout/RepeatingBendingProcessNew"/>
    <dgm:cxn modelId="{0A4F3C42-CC32-49C5-8059-ED3D952E24F0}" type="presOf" srcId="{F4576825-BC97-45BE-BC99-FF1301D7E153}" destId="{EA219C65-1BAC-416E-A151-1D3CC241201E}" srcOrd="1" destOrd="0" presId="urn:microsoft.com/office/officeart/2016/7/layout/RepeatingBendingProcessNew"/>
    <dgm:cxn modelId="{5301A851-C3BA-4FCF-A6F6-F7B08A8B0441}" type="presOf" srcId="{049BC0AB-3168-4C14-B1A0-37936665DDAC}" destId="{EB59AD4F-C490-4AC0-BFB9-B952E136F342}" srcOrd="0" destOrd="0" presId="urn:microsoft.com/office/officeart/2016/7/layout/RepeatingBendingProcessNew"/>
    <dgm:cxn modelId="{41C9B35D-B98F-4E71-A6E0-DA75E7D79777}" type="presOf" srcId="{8C7BD0AE-A6F8-4739-966E-BD879EABD8C0}" destId="{DB9E0EE9-3659-456C-9BDB-A35DFE9E46EE}" srcOrd="0" destOrd="0" presId="urn:microsoft.com/office/officeart/2016/7/layout/RepeatingBendingProcessNew"/>
    <dgm:cxn modelId="{9A1A6A66-48C0-4ADE-A1E1-B32EA9CCC052}" srcId="{D68B51EC-3873-4E09-9396-458789964AC6}" destId="{3E356A94-E2EA-4999-9147-317D403B16C1}" srcOrd="2" destOrd="0" parTransId="{FAF6B1CF-79A9-4BEA-AD5B-73FF386E6FC0}" sibTransId="{F4576825-BC97-45BE-BC99-FF1301D7E153}"/>
    <dgm:cxn modelId="{17C7FF6E-4A07-422C-B03A-2F7FD5654E62}" type="presOf" srcId="{6D21A966-08DC-4C7C-B43E-A8226E5D5239}" destId="{FCC79DFA-ED94-4C93-9018-1B31264D3FEA}" srcOrd="0" destOrd="0" presId="urn:microsoft.com/office/officeart/2016/7/layout/RepeatingBendingProcessNew"/>
    <dgm:cxn modelId="{455D7E70-6964-44F7-849B-A7016AFC14F3}" srcId="{D68B51EC-3873-4E09-9396-458789964AC6}" destId="{6D21A966-08DC-4C7C-B43E-A8226E5D5239}" srcOrd="0" destOrd="0" parTransId="{EDCC5483-E44E-4979-8215-8947FE4EA2B4}" sibTransId="{248D56CA-65A3-4EC9-9A43-F9B7E3E1A79D}"/>
    <dgm:cxn modelId="{AC312771-C9FB-4812-A3BB-7A45F4D0594A}" type="presOf" srcId="{3E356A94-E2EA-4999-9147-317D403B16C1}" destId="{DF13BAEE-19CF-41C9-B16B-3A5B19623001}" srcOrd="0" destOrd="0" presId="urn:microsoft.com/office/officeart/2016/7/layout/RepeatingBendingProcessNew"/>
    <dgm:cxn modelId="{D35A2D73-A68B-4174-BDCF-88DA331D61CF}" type="presOf" srcId="{7A3DFFAB-3AF8-4C9A-8C63-9E0C139C1A26}" destId="{EC6AC35A-82DE-4BC9-B839-5CCD51417405}" srcOrd="1" destOrd="0" presId="urn:microsoft.com/office/officeart/2016/7/layout/RepeatingBendingProcessNew"/>
    <dgm:cxn modelId="{D10FBF75-E200-42C1-89E7-DB7B76E112B3}" type="presOf" srcId="{6615AF67-F87A-498E-BB9B-BCA63503A092}" destId="{804A1A1E-9C2B-4557-931B-47157CD876B4}" srcOrd="0" destOrd="0" presId="urn:microsoft.com/office/officeart/2016/7/layout/RepeatingBendingProcessNew"/>
    <dgm:cxn modelId="{D7CC759D-A7C7-4F9D-B11C-A2D13FF440AD}" type="presOf" srcId="{248D56CA-65A3-4EC9-9A43-F9B7E3E1A79D}" destId="{20DCB734-2364-4727-B18D-1FCC5B407370}" srcOrd="0" destOrd="0" presId="urn:microsoft.com/office/officeart/2016/7/layout/RepeatingBendingProcessNew"/>
    <dgm:cxn modelId="{AD9629B7-D8B7-4C28-B403-2C339A3A6DC3}" type="presOf" srcId="{D68B51EC-3873-4E09-9396-458789964AC6}" destId="{30F0538E-7D08-4DB3-A122-94821AF9CC02}" srcOrd="0" destOrd="0" presId="urn:microsoft.com/office/officeart/2016/7/layout/RepeatingBendingProcessNew"/>
    <dgm:cxn modelId="{9CF2DEC4-F43D-4640-B255-E9BF2CF550D4}" type="presOf" srcId="{6A884FC8-F76D-451E-B64B-8015AEDFB8C0}" destId="{31F9CBC3-73FE-4246-81A8-871B29D72710}" srcOrd="1" destOrd="0" presId="urn:microsoft.com/office/officeart/2016/7/layout/RepeatingBendingProcessNew"/>
    <dgm:cxn modelId="{94846FDE-87FE-4BAE-98C5-3E9030C1752A}" type="presOf" srcId="{6A884FC8-F76D-451E-B64B-8015AEDFB8C0}" destId="{DDC05228-FFCB-470B-8494-225FCC399008}" srcOrd="0" destOrd="0" presId="urn:microsoft.com/office/officeart/2016/7/layout/RepeatingBendingProcessNew"/>
    <dgm:cxn modelId="{B1CBF4E1-8670-4A37-B801-7ACCB13EFB87}" type="presOf" srcId="{26CCA657-CA2F-4FD2-BEFA-A90B1A816C1F}" destId="{38ADD75A-98F1-40F4-9B70-2B8D2D2188CF}" srcOrd="0" destOrd="0" presId="urn:microsoft.com/office/officeart/2016/7/layout/RepeatingBendingProcessNew"/>
    <dgm:cxn modelId="{B1637BE4-8772-401F-85FF-8BE8972DA23A}" type="presOf" srcId="{F4576825-BC97-45BE-BC99-FF1301D7E153}" destId="{688FF468-54E7-4394-AF53-8E1067521053}" srcOrd="0" destOrd="0" presId="urn:microsoft.com/office/officeart/2016/7/layout/RepeatingBendingProcessNew"/>
    <dgm:cxn modelId="{5D00E341-4266-4E9D-BD7F-7BB8777AC5C6}" type="presParOf" srcId="{30F0538E-7D08-4DB3-A122-94821AF9CC02}" destId="{FCC79DFA-ED94-4C93-9018-1B31264D3FEA}" srcOrd="0" destOrd="0" presId="urn:microsoft.com/office/officeart/2016/7/layout/RepeatingBendingProcessNew"/>
    <dgm:cxn modelId="{478471CD-441F-400A-BB84-B6E0C2EC8A89}" type="presParOf" srcId="{30F0538E-7D08-4DB3-A122-94821AF9CC02}" destId="{20DCB734-2364-4727-B18D-1FCC5B407370}" srcOrd="1" destOrd="0" presId="urn:microsoft.com/office/officeart/2016/7/layout/RepeatingBendingProcessNew"/>
    <dgm:cxn modelId="{92215E3D-6286-4E1F-807F-B978D52D68A8}" type="presParOf" srcId="{20DCB734-2364-4727-B18D-1FCC5B407370}" destId="{0EF57F02-9AA0-4F4D-AC83-3AA9D1282909}" srcOrd="0" destOrd="0" presId="urn:microsoft.com/office/officeart/2016/7/layout/RepeatingBendingProcessNew"/>
    <dgm:cxn modelId="{B8DDE33B-66C3-4FED-8B62-0F10A0AE3932}" type="presParOf" srcId="{30F0538E-7D08-4DB3-A122-94821AF9CC02}" destId="{38ADD75A-98F1-40F4-9B70-2B8D2D2188CF}" srcOrd="2" destOrd="0" presId="urn:microsoft.com/office/officeart/2016/7/layout/RepeatingBendingProcessNew"/>
    <dgm:cxn modelId="{6714E045-E9F7-4CC4-A26F-E31FBBB918D5}" type="presParOf" srcId="{30F0538E-7D08-4DB3-A122-94821AF9CC02}" destId="{804A1A1E-9C2B-4557-931B-47157CD876B4}" srcOrd="3" destOrd="0" presId="urn:microsoft.com/office/officeart/2016/7/layout/RepeatingBendingProcessNew"/>
    <dgm:cxn modelId="{2256F1E2-163F-48DD-A0E8-27EE3D6B3496}" type="presParOf" srcId="{804A1A1E-9C2B-4557-931B-47157CD876B4}" destId="{E6A4304C-10EC-4AE6-9E95-0754553AE9A2}" srcOrd="0" destOrd="0" presId="urn:microsoft.com/office/officeart/2016/7/layout/RepeatingBendingProcessNew"/>
    <dgm:cxn modelId="{C7564896-944E-4D3E-B4F9-9ADD95A08DF7}" type="presParOf" srcId="{30F0538E-7D08-4DB3-A122-94821AF9CC02}" destId="{DF13BAEE-19CF-41C9-B16B-3A5B19623001}" srcOrd="4" destOrd="0" presId="urn:microsoft.com/office/officeart/2016/7/layout/RepeatingBendingProcessNew"/>
    <dgm:cxn modelId="{5A381550-F1A9-4CE7-8108-3C468D164E58}" type="presParOf" srcId="{30F0538E-7D08-4DB3-A122-94821AF9CC02}" destId="{688FF468-54E7-4394-AF53-8E1067521053}" srcOrd="5" destOrd="0" presId="urn:microsoft.com/office/officeart/2016/7/layout/RepeatingBendingProcessNew"/>
    <dgm:cxn modelId="{044C061E-6054-4887-8073-12A1DEB6822B}" type="presParOf" srcId="{688FF468-54E7-4394-AF53-8E1067521053}" destId="{EA219C65-1BAC-416E-A151-1D3CC241201E}" srcOrd="0" destOrd="0" presId="urn:microsoft.com/office/officeart/2016/7/layout/RepeatingBendingProcessNew"/>
    <dgm:cxn modelId="{128DF982-474D-4ED9-87BA-FC8E287A98C1}" type="presParOf" srcId="{30F0538E-7D08-4DB3-A122-94821AF9CC02}" destId="{EB59AD4F-C490-4AC0-BFB9-B952E136F342}" srcOrd="6" destOrd="0" presId="urn:microsoft.com/office/officeart/2016/7/layout/RepeatingBendingProcessNew"/>
    <dgm:cxn modelId="{DFE1C6FF-4807-440C-B870-05ABDAFD713D}" type="presParOf" srcId="{30F0538E-7D08-4DB3-A122-94821AF9CC02}" destId="{DDC05228-FFCB-470B-8494-225FCC399008}" srcOrd="7" destOrd="0" presId="urn:microsoft.com/office/officeart/2016/7/layout/RepeatingBendingProcessNew"/>
    <dgm:cxn modelId="{57DE93D7-7AF6-4875-B66E-40B534C3DB54}" type="presParOf" srcId="{DDC05228-FFCB-470B-8494-225FCC399008}" destId="{31F9CBC3-73FE-4246-81A8-871B29D72710}" srcOrd="0" destOrd="0" presId="urn:microsoft.com/office/officeart/2016/7/layout/RepeatingBendingProcessNew"/>
    <dgm:cxn modelId="{5708B26E-4C69-4F0A-97E2-BB583BE81FEF}" type="presParOf" srcId="{30F0538E-7D08-4DB3-A122-94821AF9CC02}" destId="{DB9E0EE9-3659-456C-9BDB-A35DFE9E46EE}" srcOrd="8" destOrd="0" presId="urn:microsoft.com/office/officeart/2016/7/layout/RepeatingBendingProcessNew"/>
    <dgm:cxn modelId="{75A322AC-1005-4454-9BA3-47AD0B53E9B1}" type="presParOf" srcId="{30F0538E-7D08-4DB3-A122-94821AF9CC02}" destId="{45677C5F-B2FE-478E-AAA2-4D0C44658276}" srcOrd="9" destOrd="0" presId="urn:microsoft.com/office/officeart/2016/7/layout/RepeatingBendingProcessNew"/>
    <dgm:cxn modelId="{7A93D6D2-ADD9-4427-82D0-E42E5997F020}" type="presParOf" srcId="{45677C5F-B2FE-478E-AAA2-4D0C44658276}" destId="{EC6AC35A-82DE-4BC9-B839-5CCD51417405}" srcOrd="0" destOrd="0" presId="urn:microsoft.com/office/officeart/2016/7/layout/RepeatingBendingProcessNew"/>
    <dgm:cxn modelId="{329AFB54-80A1-4D95-934B-F9021A3980A1}" type="presParOf" srcId="{30F0538E-7D08-4DB3-A122-94821AF9CC02}" destId="{00680ACB-FE20-493E-96BF-E9FD585455B6}" srcOrd="1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ED0C545-6C37-4872-817C-A5EE1F0F090F}" type="doc">
      <dgm:prSet loTypeId="urn:microsoft.com/office/officeart/2005/8/layout/list1" loCatId="list" qsTypeId="urn:microsoft.com/office/officeart/2005/8/quickstyle/simple1" qsCatId="simple" csTypeId="urn:microsoft.com/office/officeart/2005/8/colors/colorful1" csCatId="colorful"/>
      <dgm:spPr/>
      <dgm:t>
        <a:bodyPr/>
        <a:lstStyle/>
        <a:p>
          <a:endParaRPr lang="en-US"/>
        </a:p>
      </dgm:t>
    </dgm:pt>
    <dgm:pt modelId="{E5546013-3F25-4D32-BDA4-1AB5EC697B55}">
      <dgm:prSet/>
      <dgm:spPr/>
      <dgm:t>
        <a:bodyPr/>
        <a:lstStyle/>
        <a:p>
          <a:r>
            <a:rPr lang="en-GB">
              <a:solidFill>
                <a:schemeClr val="tx1"/>
              </a:solidFill>
            </a:rPr>
            <a:t>Bargaining </a:t>
          </a:r>
          <a:endParaRPr lang="en-US">
            <a:solidFill>
              <a:schemeClr val="tx1"/>
            </a:solidFill>
          </a:endParaRPr>
        </a:p>
      </dgm:t>
    </dgm:pt>
    <dgm:pt modelId="{F422B237-45FD-4DDD-A300-FA7624152C5D}" type="parTrans" cxnId="{6B95D1D5-C664-474E-B650-CA526900FAF9}">
      <dgm:prSet/>
      <dgm:spPr/>
      <dgm:t>
        <a:bodyPr/>
        <a:lstStyle/>
        <a:p>
          <a:endParaRPr lang="en-US"/>
        </a:p>
      </dgm:t>
    </dgm:pt>
    <dgm:pt modelId="{4A3D2CE2-3F2E-4A4F-99C2-3B3800D2E428}" type="sibTrans" cxnId="{6B95D1D5-C664-474E-B650-CA526900FAF9}">
      <dgm:prSet/>
      <dgm:spPr/>
      <dgm:t>
        <a:bodyPr/>
        <a:lstStyle/>
        <a:p>
          <a:endParaRPr lang="en-US"/>
        </a:p>
      </dgm:t>
    </dgm:pt>
    <dgm:pt modelId="{D32CE2BC-CF93-49A5-8E02-7011E20E7AD3}">
      <dgm:prSet/>
      <dgm:spPr/>
      <dgm:t>
        <a:bodyPr/>
        <a:lstStyle/>
        <a:p>
          <a:r>
            <a:rPr lang="en-GB">
              <a:solidFill>
                <a:schemeClr val="tx1"/>
              </a:solidFill>
            </a:rPr>
            <a:t>Managerial prerogative </a:t>
          </a:r>
          <a:endParaRPr lang="en-US">
            <a:solidFill>
              <a:schemeClr val="tx1"/>
            </a:solidFill>
          </a:endParaRPr>
        </a:p>
      </dgm:t>
    </dgm:pt>
    <dgm:pt modelId="{E264AF91-71E0-4085-A2F6-06AD50151EDE}" type="parTrans" cxnId="{6A4F40F5-A767-431C-9537-EBFB634319FD}">
      <dgm:prSet/>
      <dgm:spPr/>
      <dgm:t>
        <a:bodyPr/>
        <a:lstStyle/>
        <a:p>
          <a:endParaRPr lang="en-US"/>
        </a:p>
      </dgm:t>
    </dgm:pt>
    <dgm:pt modelId="{DF72F523-0C18-48D0-98E6-D5DED0105C0C}" type="sibTrans" cxnId="{6A4F40F5-A767-431C-9537-EBFB634319FD}">
      <dgm:prSet/>
      <dgm:spPr/>
      <dgm:t>
        <a:bodyPr/>
        <a:lstStyle/>
        <a:p>
          <a:endParaRPr lang="en-US"/>
        </a:p>
      </dgm:t>
    </dgm:pt>
    <dgm:pt modelId="{3C6274FD-DFEE-4D1B-A5B4-80329660394C}">
      <dgm:prSet/>
      <dgm:spPr/>
      <dgm:t>
        <a:bodyPr/>
        <a:lstStyle/>
        <a:p>
          <a:r>
            <a:rPr lang="en-GB">
              <a:solidFill>
                <a:schemeClr val="tx1"/>
              </a:solidFill>
            </a:rPr>
            <a:t>Involvement and participation mechanisms</a:t>
          </a:r>
          <a:endParaRPr lang="en-US">
            <a:solidFill>
              <a:schemeClr val="tx1"/>
            </a:solidFill>
          </a:endParaRPr>
        </a:p>
      </dgm:t>
    </dgm:pt>
    <dgm:pt modelId="{0BD23A97-5BD9-4912-8CCD-513AB7D24D9B}" type="parTrans" cxnId="{3B61A3C9-A539-4E31-9963-C36600DD9A5A}">
      <dgm:prSet/>
      <dgm:spPr/>
      <dgm:t>
        <a:bodyPr/>
        <a:lstStyle/>
        <a:p>
          <a:endParaRPr lang="en-US"/>
        </a:p>
      </dgm:t>
    </dgm:pt>
    <dgm:pt modelId="{5832CC59-5703-40B5-B282-2A3CCD4B73E5}" type="sibTrans" cxnId="{3B61A3C9-A539-4E31-9963-C36600DD9A5A}">
      <dgm:prSet/>
      <dgm:spPr/>
      <dgm:t>
        <a:bodyPr/>
        <a:lstStyle/>
        <a:p>
          <a:endParaRPr lang="en-US"/>
        </a:p>
      </dgm:t>
    </dgm:pt>
    <dgm:pt modelId="{C85A43C5-10F6-4446-B23F-1958D0049602}">
      <dgm:prSet/>
      <dgm:spPr/>
      <dgm:t>
        <a:bodyPr/>
        <a:lstStyle/>
        <a:p>
          <a:r>
            <a:rPr lang="en-GB">
              <a:solidFill>
                <a:schemeClr val="tx1"/>
              </a:solidFill>
            </a:rPr>
            <a:t>Employee engagement</a:t>
          </a:r>
          <a:endParaRPr lang="en-US">
            <a:solidFill>
              <a:schemeClr val="tx1"/>
            </a:solidFill>
          </a:endParaRPr>
        </a:p>
      </dgm:t>
    </dgm:pt>
    <dgm:pt modelId="{CFCBDB56-3D63-4D36-9F2E-C22E4FD85AF8}" type="parTrans" cxnId="{CFA72D47-4790-4A11-A1A7-F9F04FAAF036}">
      <dgm:prSet/>
      <dgm:spPr/>
      <dgm:t>
        <a:bodyPr/>
        <a:lstStyle/>
        <a:p>
          <a:endParaRPr lang="en-US"/>
        </a:p>
      </dgm:t>
    </dgm:pt>
    <dgm:pt modelId="{9E0873A6-07A4-4DFC-93CF-83F02EED3B0B}" type="sibTrans" cxnId="{CFA72D47-4790-4A11-A1A7-F9F04FAAF036}">
      <dgm:prSet/>
      <dgm:spPr/>
      <dgm:t>
        <a:bodyPr/>
        <a:lstStyle/>
        <a:p>
          <a:endParaRPr lang="en-US"/>
        </a:p>
      </dgm:t>
    </dgm:pt>
    <dgm:pt modelId="{10159738-8D57-44F1-82DB-7359FF89BB64}">
      <dgm:prSet/>
      <dgm:spPr/>
      <dgm:t>
        <a:bodyPr/>
        <a:lstStyle/>
        <a:p>
          <a:r>
            <a:rPr lang="en-GB">
              <a:solidFill>
                <a:schemeClr val="tx1"/>
              </a:solidFill>
            </a:rPr>
            <a:t>Third-part intervention </a:t>
          </a:r>
          <a:endParaRPr lang="en-US">
            <a:solidFill>
              <a:schemeClr val="tx1"/>
            </a:solidFill>
          </a:endParaRPr>
        </a:p>
      </dgm:t>
    </dgm:pt>
    <dgm:pt modelId="{B627FBBE-391B-4C99-829F-4F81C51AE255}" type="parTrans" cxnId="{DC036F53-F479-46D9-83D3-AC9462191B6E}">
      <dgm:prSet/>
      <dgm:spPr/>
      <dgm:t>
        <a:bodyPr/>
        <a:lstStyle/>
        <a:p>
          <a:endParaRPr lang="en-US"/>
        </a:p>
      </dgm:t>
    </dgm:pt>
    <dgm:pt modelId="{0AB1409B-E2F2-444B-BEE9-EB9C4AEAA8EB}" type="sibTrans" cxnId="{DC036F53-F479-46D9-83D3-AC9462191B6E}">
      <dgm:prSet/>
      <dgm:spPr/>
      <dgm:t>
        <a:bodyPr/>
        <a:lstStyle/>
        <a:p>
          <a:endParaRPr lang="en-US"/>
        </a:p>
      </dgm:t>
    </dgm:pt>
    <dgm:pt modelId="{1B11F566-473A-421A-950D-B62D1E8324D3}">
      <dgm:prSet/>
      <dgm:spPr/>
      <dgm:t>
        <a:bodyPr/>
        <a:lstStyle/>
        <a:p>
          <a:r>
            <a:rPr lang="en-GB">
              <a:solidFill>
                <a:schemeClr val="tx1"/>
              </a:solidFill>
            </a:rPr>
            <a:t>Industrial action</a:t>
          </a:r>
          <a:endParaRPr lang="en-US">
            <a:solidFill>
              <a:schemeClr val="tx1"/>
            </a:solidFill>
          </a:endParaRPr>
        </a:p>
      </dgm:t>
    </dgm:pt>
    <dgm:pt modelId="{E4C8989A-C0F3-4BA5-BB86-A83A116FBA1B}" type="parTrans" cxnId="{A6B60325-6D57-43DD-91AE-7B5CA8112540}">
      <dgm:prSet/>
      <dgm:spPr/>
      <dgm:t>
        <a:bodyPr/>
        <a:lstStyle/>
        <a:p>
          <a:endParaRPr lang="en-US"/>
        </a:p>
      </dgm:t>
    </dgm:pt>
    <dgm:pt modelId="{C99C018A-DF4C-481C-93EC-734B3DC21D8F}" type="sibTrans" cxnId="{A6B60325-6D57-43DD-91AE-7B5CA8112540}">
      <dgm:prSet/>
      <dgm:spPr/>
      <dgm:t>
        <a:bodyPr/>
        <a:lstStyle/>
        <a:p>
          <a:endParaRPr lang="en-US"/>
        </a:p>
      </dgm:t>
    </dgm:pt>
    <dgm:pt modelId="{2D0D273E-DCB0-4A7E-BA88-C86F55510427}">
      <dgm:prSet/>
      <dgm:spPr/>
      <dgm:t>
        <a:bodyPr/>
        <a:lstStyle/>
        <a:p>
          <a:r>
            <a:rPr lang="en-GB" dirty="0"/>
            <a:t>These processes are shaped by social, economic and political context</a:t>
          </a:r>
          <a:endParaRPr lang="en-US" dirty="0"/>
        </a:p>
      </dgm:t>
    </dgm:pt>
    <dgm:pt modelId="{9454382C-0C0F-43F9-A4E5-B094D13A85E2}" type="parTrans" cxnId="{F2E64F64-2C9E-4B54-8078-F3C8AF6A38DB}">
      <dgm:prSet/>
      <dgm:spPr/>
      <dgm:t>
        <a:bodyPr/>
        <a:lstStyle/>
        <a:p>
          <a:endParaRPr lang="en-US"/>
        </a:p>
      </dgm:t>
    </dgm:pt>
    <dgm:pt modelId="{DC73792A-2B0F-44CF-B2D0-134620C74AD8}" type="sibTrans" cxnId="{F2E64F64-2C9E-4B54-8078-F3C8AF6A38DB}">
      <dgm:prSet/>
      <dgm:spPr/>
      <dgm:t>
        <a:bodyPr/>
        <a:lstStyle/>
        <a:p>
          <a:endParaRPr lang="en-US"/>
        </a:p>
      </dgm:t>
    </dgm:pt>
    <dgm:pt modelId="{B613037E-55CA-4C81-9322-2287A86B6E73}" type="pres">
      <dgm:prSet presAssocID="{5ED0C545-6C37-4872-817C-A5EE1F0F090F}" presName="linear" presStyleCnt="0">
        <dgm:presLayoutVars>
          <dgm:dir/>
          <dgm:animLvl val="lvl"/>
          <dgm:resizeHandles val="exact"/>
        </dgm:presLayoutVars>
      </dgm:prSet>
      <dgm:spPr/>
    </dgm:pt>
    <dgm:pt modelId="{CE710B5D-C81F-4AA7-A250-A07FB19D1E46}" type="pres">
      <dgm:prSet presAssocID="{E5546013-3F25-4D32-BDA4-1AB5EC697B55}" presName="parentLin" presStyleCnt="0"/>
      <dgm:spPr/>
    </dgm:pt>
    <dgm:pt modelId="{81E47BD8-6B08-4F6E-ACD8-048DEAD34717}" type="pres">
      <dgm:prSet presAssocID="{E5546013-3F25-4D32-BDA4-1AB5EC697B55}" presName="parentLeftMargin" presStyleLbl="node1" presStyleIdx="0" presStyleCnt="6"/>
      <dgm:spPr/>
    </dgm:pt>
    <dgm:pt modelId="{A6A9F25A-B02A-4442-B4C9-B7508255251F}" type="pres">
      <dgm:prSet presAssocID="{E5546013-3F25-4D32-BDA4-1AB5EC697B55}" presName="parentText" presStyleLbl="node1" presStyleIdx="0" presStyleCnt="6">
        <dgm:presLayoutVars>
          <dgm:chMax val="0"/>
          <dgm:bulletEnabled val="1"/>
        </dgm:presLayoutVars>
      </dgm:prSet>
      <dgm:spPr/>
    </dgm:pt>
    <dgm:pt modelId="{D7580113-8A70-4847-8F70-5AA0E854EADB}" type="pres">
      <dgm:prSet presAssocID="{E5546013-3F25-4D32-BDA4-1AB5EC697B55}" presName="negativeSpace" presStyleCnt="0"/>
      <dgm:spPr/>
    </dgm:pt>
    <dgm:pt modelId="{30684CC3-87D9-42B8-B263-072D3BD033F7}" type="pres">
      <dgm:prSet presAssocID="{E5546013-3F25-4D32-BDA4-1AB5EC697B55}" presName="childText" presStyleLbl="conFgAcc1" presStyleIdx="0" presStyleCnt="6">
        <dgm:presLayoutVars>
          <dgm:bulletEnabled val="1"/>
        </dgm:presLayoutVars>
      </dgm:prSet>
      <dgm:spPr/>
    </dgm:pt>
    <dgm:pt modelId="{A4CC4299-A4EB-41AD-97BB-633F60988618}" type="pres">
      <dgm:prSet presAssocID="{4A3D2CE2-3F2E-4A4F-99C2-3B3800D2E428}" presName="spaceBetweenRectangles" presStyleCnt="0"/>
      <dgm:spPr/>
    </dgm:pt>
    <dgm:pt modelId="{D895D3FE-4617-4266-94CD-AD4D8177387B}" type="pres">
      <dgm:prSet presAssocID="{D32CE2BC-CF93-49A5-8E02-7011E20E7AD3}" presName="parentLin" presStyleCnt="0"/>
      <dgm:spPr/>
    </dgm:pt>
    <dgm:pt modelId="{08BCF5D7-90E6-43C1-9DA5-854D27B2033B}" type="pres">
      <dgm:prSet presAssocID="{D32CE2BC-CF93-49A5-8E02-7011E20E7AD3}" presName="parentLeftMargin" presStyleLbl="node1" presStyleIdx="0" presStyleCnt="6"/>
      <dgm:spPr/>
    </dgm:pt>
    <dgm:pt modelId="{86F3EEB1-1B19-4BF5-9C45-3EA0FDC82109}" type="pres">
      <dgm:prSet presAssocID="{D32CE2BC-CF93-49A5-8E02-7011E20E7AD3}" presName="parentText" presStyleLbl="node1" presStyleIdx="1" presStyleCnt="6">
        <dgm:presLayoutVars>
          <dgm:chMax val="0"/>
          <dgm:bulletEnabled val="1"/>
        </dgm:presLayoutVars>
      </dgm:prSet>
      <dgm:spPr/>
    </dgm:pt>
    <dgm:pt modelId="{0F023574-D043-4AEE-995D-90F4CAA58B86}" type="pres">
      <dgm:prSet presAssocID="{D32CE2BC-CF93-49A5-8E02-7011E20E7AD3}" presName="negativeSpace" presStyleCnt="0"/>
      <dgm:spPr/>
    </dgm:pt>
    <dgm:pt modelId="{7F65701E-B660-4A05-B32B-0C07B87A7C8F}" type="pres">
      <dgm:prSet presAssocID="{D32CE2BC-CF93-49A5-8E02-7011E20E7AD3}" presName="childText" presStyleLbl="conFgAcc1" presStyleIdx="1" presStyleCnt="6">
        <dgm:presLayoutVars>
          <dgm:bulletEnabled val="1"/>
        </dgm:presLayoutVars>
      </dgm:prSet>
      <dgm:spPr/>
    </dgm:pt>
    <dgm:pt modelId="{A2166AC7-B3E5-44F8-9B90-3B3F86368E4B}" type="pres">
      <dgm:prSet presAssocID="{DF72F523-0C18-48D0-98E6-D5DED0105C0C}" presName="spaceBetweenRectangles" presStyleCnt="0"/>
      <dgm:spPr/>
    </dgm:pt>
    <dgm:pt modelId="{04875696-845A-44FB-800F-9C59AF9A503C}" type="pres">
      <dgm:prSet presAssocID="{3C6274FD-DFEE-4D1B-A5B4-80329660394C}" presName="parentLin" presStyleCnt="0"/>
      <dgm:spPr/>
    </dgm:pt>
    <dgm:pt modelId="{57A73829-BC9A-4330-B68B-EE2A580663AD}" type="pres">
      <dgm:prSet presAssocID="{3C6274FD-DFEE-4D1B-A5B4-80329660394C}" presName="parentLeftMargin" presStyleLbl="node1" presStyleIdx="1" presStyleCnt="6"/>
      <dgm:spPr/>
    </dgm:pt>
    <dgm:pt modelId="{6CB3576E-5D7E-432E-A21E-9B5C21AD2B7F}" type="pres">
      <dgm:prSet presAssocID="{3C6274FD-DFEE-4D1B-A5B4-80329660394C}" presName="parentText" presStyleLbl="node1" presStyleIdx="2" presStyleCnt="6">
        <dgm:presLayoutVars>
          <dgm:chMax val="0"/>
          <dgm:bulletEnabled val="1"/>
        </dgm:presLayoutVars>
      </dgm:prSet>
      <dgm:spPr/>
    </dgm:pt>
    <dgm:pt modelId="{07F536ED-A76B-4869-925B-04267E5694FC}" type="pres">
      <dgm:prSet presAssocID="{3C6274FD-DFEE-4D1B-A5B4-80329660394C}" presName="negativeSpace" presStyleCnt="0"/>
      <dgm:spPr/>
    </dgm:pt>
    <dgm:pt modelId="{BC8CCD5D-E339-4172-927C-655984A86735}" type="pres">
      <dgm:prSet presAssocID="{3C6274FD-DFEE-4D1B-A5B4-80329660394C}" presName="childText" presStyleLbl="conFgAcc1" presStyleIdx="2" presStyleCnt="6">
        <dgm:presLayoutVars>
          <dgm:bulletEnabled val="1"/>
        </dgm:presLayoutVars>
      </dgm:prSet>
      <dgm:spPr/>
    </dgm:pt>
    <dgm:pt modelId="{A38D2CA1-B0C8-48C8-B18E-61C92F624F6D}" type="pres">
      <dgm:prSet presAssocID="{5832CC59-5703-40B5-B282-2A3CCD4B73E5}" presName="spaceBetweenRectangles" presStyleCnt="0"/>
      <dgm:spPr/>
    </dgm:pt>
    <dgm:pt modelId="{DB92C2F3-89D4-4788-9CFE-B05FA1DDA0D4}" type="pres">
      <dgm:prSet presAssocID="{C85A43C5-10F6-4446-B23F-1958D0049602}" presName="parentLin" presStyleCnt="0"/>
      <dgm:spPr/>
    </dgm:pt>
    <dgm:pt modelId="{3FB3602A-AC79-477E-BE0C-E1D4C2347987}" type="pres">
      <dgm:prSet presAssocID="{C85A43C5-10F6-4446-B23F-1958D0049602}" presName="parentLeftMargin" presStyleLbl="node1" presStyleIdx="2" presStyleCnt="6"/>
      <dgm:spPr/>
    </dgm:pt>
    <dgm:pt modelId="{536E7AD0-0C18-4FF1-B043-C3A5AAC3C784}" type="pres">
      <dgm:prSet presAssocID="{C85A43C5-10F6-4446-B23F-1958D0049602}" presName="parentText" presStyleLbl="node1" presStyleIdx="3" presStyleCnt="6">
        <dgm:presLayoutVars>
          <dgm:chMax val="0"/>
          <dgm:bulletEnabled val="1"/>
        </dgm:presLayoutVars>
      </dgm:prSet>
      <dgm:spPr/>
    </dgm:pt>
    <dgm:pt modelId="{3DB38994-1C71-4A77-A3DA-157E070F911B}" type="pres">
      <dgm:prSet presAssocID="{C85A43C5-10F6-4446-B23F-1958D0049602}" presName="negativeSpace" presStyleCnt="0"/>
      <dgm:spPr/>
    </dgm:pt>
    <dgm:pt modelId="{396E337D-BA1D-435B-99E5-7906EB2501E3}" type="pres">
      <dgm:prSet presAssocID="{C85A43C5-10F6-4446-B23F-1958D0049602}" presName="childText" presStyleLbl="conFgAcc1" presStyleIdx="3" presStyleCnt="6">
        <dgm:presLayoutVars>
          <dgm:bulletEnabled val="1"/>
        </dgm:presLayoutVars>
      </dgm:prSet>
      <dgm:spPr/>
    </dgm:pt>
    <dgm:pt modelId="{58731F0E-6FAD-4479-9248-8097C388A3FF}" type="pres">
      <dgm:prSet presAssocID="{9E0873A6-07A4-4DFC-93CF-83F02EED3B0B}" presName="spaceBetweenRectangles" presStyleCnt="0"/>
      <dgm:spPr/>
    </dgm:pt>
    <dgm:pt modelId="{DAB57F49-734B-4D06-9228-29ACB41E9BC3}" type="pres">
      <dgm:prSet presAssocID="{10159738-8D57-44F1-82DB-7359FF89BB64}" presName="parentLin" presStyleCnt="0"/>
      <dgm:spPr/>
    </dgm:pt>
    <dgm:pt modelId="{572D5F32-E550-4C24-B86E-A59573AE213A}" type="pres">
      <dgm:prSet presAssocID="{10159738-8D57-44F1-82DB-7359FF89BB64}" presName="parentLeftMargin" presStyleLbl="node1" presStyleIdx="3" presStyleCnt="6"/>
      <dgm:spPr/>
    </dgm:pt>
    <dgm:pt modelId="{249F2569-A9AF-4B9D-A7C0-C985DEEE6FED}" type="pres">
      <dgm:prSet presAssocID="{10159738-8D57-44F1-82DB-7359FF89BB64}" presName="parentText" presStyleLbl="node1" presStyleIdx="4" presStyleCnt="6">
        <dgm:presLayoutVars>
          <dgm:chMax val="0"/>
          <dgm:bulletEnabled val="1"/>
        </dgm:presLayoutVars>
      </dgm:prSet>
      <dgm:spPr/>
    </dgm:pt>
    <dgm:pt modelId="{D181B60B-8D6C-436D-A129-4D46551B9164}" type="pres">
      <dgm:prSet presAssocID="{10159738-8D57-44F1-82DB-7359FF89BB64}" presName="negativeSpace" presStyleCnt="0"/>
      <dgm:spPr/>
    </dgm:pt>
    <dgm:pt modelId="{01662ECA-3E24-45F1-90FC-6A820B862BC2}" type="pres">
      <dgm:prSet presAssocID="{10159738-8D57-44F1-82DB-7359FF89BB64}" presName="childText" presStyleLbl="conFgAcc1" presStyleIdx="4" presStyleCnt="6">
        <dgm:presLayoutVars>
          <dgm:bulletEnabled val="1"/>
        </dgm:presLayoutVars>
      </dgm:prSet>
      <dgm:spPr/>
    </dgm:pt>
    <dgm:pt modelId="{F8D24D06-51BD-403C-9100-DCE8412B081F}" type="pres">
      <dgm:prSet presAssocID="{0AB1409B-E2F2-444B-BEE9-EB9C4AEAA8EB}" presName="spaceBetweenRectangles" presStyleCnt="0"/>
      <dgm:spPr/>
    </dgm:pt>
    <dgm:pt modelId="{90132B45-17D3-4B80-9459-3F0BBC4CABC9}" type="pres">
      <dgm:prSet presAssocID="{1B11F566-473A-421A-950D-B62D1E8324D3}" presName="parentLin" presStyleCnt="0"/>
      <dgm:spPr/>
    </dgm:pt>
    <dgm:pt modelId="{8C72AB10-3916-4104-97C2-F24E2F960069}" type="pres">
      <dgm:prSet presAssocID="{1B11F566-473A-421A-950D-B62D1E8324D3}" presName="parentLeftMargin" presStyleLbl="node1" presStyleIdx="4" presStyleCnt="6"/>
      <dgm:spPr/>
    </dgm:pt>
    <dgm:pt modelId="{5A9E55F0-C970-41EB-9283-626FE395500E}" type="pres">
      <dgm:prSet presAssocID="{1B11F566-473A-421A-950D-B62D1E8324D3}" presName="parentText" presStyleLbl="node1" presStyleIdx="5" presStyleCnt="6">
        <dgm:presLayoutVars>
          <dgm:chMax val="0"/>
          <dgm:bulletEnabled val="1"/>
        </dgm:presLayoutVars>
      </dgm:prSet>
      <dgm:spPr/>
    </dgm:pt>
    <dgm:pt modelId="{68DF0521-0D27-442F-8399-A902B8B90741}" type="pres">
      <dgm:prSet presAssocID="{1B11F566-473A-421A-950D-B62D1E8324D3}" presName="negativeSpace" presStyleCnt="0"/>
      <dgm:spPr/>
    </dgm:pt>
    <dgm:pt modelId="{40C44DF6-B55D-4ADD-86DF-466B5BE8903A}" type="pres">
      <dgm:prSet presAssocID="{1B11F566-473A-421A-950D-B62D1E8324D3}" presName="childText" presStyleLbl="conFgAcc1" presStyleIdx="5" presStyleCnt="6">
        <dgm:presLayoutVars>
          <dgm:bulletEnabled val="1"/>
        </dgm:presLayoutVars>
      </dgm:prSet>
      <dgm:spPr/>
    </dgm:pt>
  </dgm:ptLst>
  <dgm:cxnLst>
    <dgm:cxn modelId="{3F79F914-2FB0-401D-9A1B-14CA2C71816D}" type="presOf" srcId="{E5546013-3F25-4D32-BDA4-1AB5EC697B55}" destId="{A6A9F25A-B02A-4442-B4C9-B7508255251F}" srcOrd="1" destOrd="0" presId="urn:microsoft.com/office/officeart/2005/8/layout/list1"/>
    <dgm:cxn modelId="{A6B60325-6D57-43DD-91AE-7B5CA8112540}" srcId="{5ED0C545-6C37-4872-817C-A5EE1F0F090F}" destId="{1B11F566-473A-421A-950D-B62D1E8324D3}" srcOrd="5" destOrd="0" parTransId="{E4C8989A-C0F3-4BA5-BB86-A83A116FBA1B}" sibTransId="{C99C018A-DF4C-481C-93EC-734B3DC21D8F}"/>
    <dgm:cxn modelId="{DC9C1329-F1DC-47EA-B9A9-3C3E4F2BFDEC}" type="presOf" srcId="{2D0D273E-DCB0-4A7E-BA88-C86F55510427}" destId="{40C44DF6-B55D-4ADD-86DF-466B5BE8903A}" srcOrd="0" destOrd="0" presId="urn:microsoft.com/office/officeart/2005/8/layout/list1"/>
    <dgm:cxn modelId="{CFA72D47-4790-4A11-A1A7-F9F04FAAF036}" srcId="{5ED0C545-6C37-4872-817C-A5EE1F0F090F}" destId="{C85A43C5-10F6-4446-B23F-1958D0049602}" srcOrd="3" destOrd="0" parTransId="{CFCBDB56-3D63-4D36-9F2E-C22E4FD85AF8}" sibTransId="{9E0873A6-07A4-4DFC-93CF-83F02EED3B0B}"/>
    <dgm:cxn modelId="{DC036F53-F479-46D9-83D3-AC9462191B6E}" srcId="{5ED0C545-6C37-4872-817C-A5EE1F0F090F}" destId="{10159738-8D57-44F1-82DB-7359FF89BB64}" srcOrd="4" destOrd="0" parTransId="{B627FBBE-391B-4C99-829F-4F81C51AE255}" sibTransId="{0AB1409B-E2F2-444B-BEE9-EB9C4AEAA8EB}"/>
    <dgm:cxn modelId="{20B72355-6346-403C-BA42-B74B281550C1}" type="presOf" srcId="{1B11F566-473A-421A-950D-B62D1E8324D3}" destId="{8C72AB10-3916-4104-97C2-F24E2F960069}" srcOrd="0" destOrd="0" presId="urn:microsoft.com/office/officeart/2005/8/layout/list1"/>
    <dgm:cxn modelId="{F2E64F64-2C9E-4B54-8078-F3C8AF6A38DB}" srcId="{1B11F566-473A-421A-950D-B62D1E8324D3}" destId="{2D0D273E-DCB0-4A7E-BA88-C86F55510427}" srcOrd="0" destOrd="0" parTransId="{9454382C-0C0F-43F9-A4E5-B094D13A85E2}" sibTransId="{DC73792A-2B0F-44CF-B2D0-134620C74AD8}"/>
    <dgm:cxn modelId="{319D5668-D4F8-4CCA-A322-636355BAF0B2}" type="presOf" srcId="{D32CE2BC-CF93-49A5-8E02-7011E20E7AD3}" destId="{86F3EEB1-1B19-4BF5-9C45-3EA0FDC82109}" srcOrd="1" destOrd="0" presId="urn:microsoft.com/office/officeart/2005/8/layout/list1"/>
    <dgm:cxn modelId="{5C94A36E-6A71-4168-A2F3-F013FE9D11CF}" type="presOf" srcId="{10159738-8D57-44F1-82DB-7359FF89BB64}" destId="{572D5F32-E550-4C24-B86E-A59573AE213A}" srcOrd="0" destOrd="0" presId="urn:microsoft.com/office/officeart/2005/8/layout/list1"/>
    <dgm:cxn modelId="{7A793B79-BD3A-4E9B-8BAD-E7861404ABDB}" type="presOf" srcId="{C85A43C5-10F6-4446-B23F-1958D0049602}" destId="{3FB3602A-AC79-477E-BE0C-E1D4C2347987}" srcOrd="0" destOrd="0" presId="urn:microsoft.com/office/officeart/2005/8/layout/list1"/>
    <dgm:cxn modelId="{05716BA9-6EB3-42A1-BFAC-6651E499DBD7}" type="presOf" srcId="{3C6274FD-DFEE-4D1B-A5B4-80329660394C}" destId="{6CB3576E-5D7E-432E-A21E-9B5C21AD2B7F}" srcOrd="1" destOrd="0" presId="urn:microsoft.com/office/officeart/2005/8/layout/list1"/>
    <dgm:cxn modelId="{7CE568BC-0AD3-402D-8410-F0DE41D74CE7}" type="presOf" srcId="{10159738-8D57-44F1-82DB-7359FF89BB64}" destId="{249F2569-A9AF-4B9D-A7C0-C985DEEE6FED}" srcOrd="1" destOrd="0" presId="urn:microsoft.com/office/officeart/2005/8/layout/list1"/>
    <dgm:cxn modelId="{3B61A3C9-A539-4E31-9963-C36600DD9A5A}" srcId="{5ED0C545-6C37-4872-817C-A5EE1F0F090F}" destId="{3C6274FD-DFEE-4D1B-A5B4-80329660394C}" srcOrd="2" destOrd="0" parTransId="{0BD23A97-5BD9-4912-8CCD-513AB7D24D9B}" sibTransId="{5832CC59-5703-40B5-B282-2A3CCD4B73E5}"/>
    <dgm:cxn modelId="{1283A4CB-38A6-473A-B93E-2F4C9EA9FC7B}" type="presOf" srcId="{1B11F566-473A-421A-950D-B62D1E8324D3}" destId="{5A9E55F0-C970-41EB-9283-626FE395500E}" srcOrd="1" destOrd="0" presId="urn:microsoft.com/office/officeart/2005/8/layout/list1"/>
    <dgm:cxn modelId="{165E4CD2-09EA-4847-B7E4-0DD59656C41D}" type="presOf" srcId="{D32CE2BC-CF93-49A5-8E02-7011E20E7AD3}" destId="{08BCF5D7-90E6-43C1-9DA5-854D27B2033B}" srcOrd="0" destOrd="0" presId="urn:microsoft.com/office/officeart/2005/8/layout/list1"/>
    <dgm:cxn modelId="{6B95D1D5-C664-474E-B650-CA526900FAF9}" srcId="{5ED0C545-6C37-4872-817C-A5EE1F0F090F}" destId="{E5546013-3F25-4D32-BDA4-1AB5EC697B55}" srcOrd="0" destOrd="0" parTransId="{F422B237-45FD-4DDD-A300-FA7624152C5D}" sibTransId="{4A3D2CE2-3F2E-4A4F-99C2-3B3800D2E428}"/>
    <dgm:cxn modelId="{BFBCCCD8-BC71-4137-BD87-2ACA3CC4AEDA}" type="presOf" srcId="{C85A43C5-10F6-4446-B23F-1958D0049602}" destId="{536E7AD0-0C18-4FF1-B043-C3A5AAC3C784}" srcOrd="1" destOrd="0" presId="urn:microsoft.com/office/officeart/2005/8/layout/list1"/>
    <dgm:cxn modelId="{F53E8EEC-5C50-4B41-B3FD-98F27CFC03FA}" type="presOf" srcId="{5ED0C545-6C37-4872-817C-A5EE1F0F090F}" destId="{B613037E-55CA-4C81-9322-2287A86B6E73}" srcOrd="0" destOrd="0" presId="urn:microsoft.com/office/officeart/2005/8/layout/list1"/>
    <dgm:cxn modelId="{A1B688EF-3FC6-42E8-B388-ED074FC6BE8C}" type="presOf" srcId="{3C6274FD-DFEE-4D1B-A5B4-80329660394C}" destId="{57A73829-BC9A-4330-B68B-EE2A580663AD}" srcOrd="0" destOrd="0" presId="urn:microsoft.com/office/officeart/2005/8/layout/list1"/>
    <dgm:cxn modelId="{6A4F40F5-A767-431C-9537-EBFB634319FD}" srcId="{5ED0C545-6C37-4872-817C-A5EE1F0F090F}" destId="{D32CE2BC-CF93-49A5-8E02-7011E20E7AD3}" srcOrd="1" destOrd="0" parTransId="{E264AF91-71E0-4085-A2F6-06AD50151EDE}" sibTransId="{DF72F523-0C18-48D0-98E6-D5DED0105C0C}"/>
    <dgm:cxn modelId="{0F4977FF-EC00-42AC-9F91-7C6B778E09FE}" type="presOf" srcId="{E5546013-3F25-4D32-BDA4-1AB5EC697B55}" destId="{81E47BD8-6B08-4F6E-ACD8-048DEAD34717}" srcOrd="0" destOrd="0" presId="urn:microsoft.com/office/officeart/2005/8/layout/list1"/>
    <dgm:cxn modelId="{49DC5891-92FE-465B-977A-EDD9AA2CE23F}" type="presParOf" srcId="{B613037E-55CA-4C81-9322-2287A86B6E73}" destId="{CE710B5D-C81F-4AA7-A250-A07FB19D1E46}" srcOrd="0" destOrd="0" presId="urn:microsoft.com/office/officeart/2005/8/layout/list1"/>
    <dgm:cxn modelId="{1CDCE089-F5C6-4613-8730-345A16E4280A}" type="presParOf" srcId="{CE710B5D-C81F-4AA7-A250-A07FB19D1E46}" destId="{81E47BD8-6B08-4F6E-ACD8-048DEAD34717}" srcOrd="0" destOrd="0" presId="urn:microsoft.com/office/officeart/2005/8/layout/list1"/>
    <dgm:cxn modelId="{6C2716D3-7FD7-42B0-A31B-D0F9A9DA48D5}" type="presParOf" srcId="{CE710B5D-C81F-4AA7-A250-A07FB19D1E46}" destId="{A6A9F25A-B02A-4442-B4C9-B7508255251F}" srcOrd="1" destOrd="0" presId="urn:microsoft.com/office/officeart/2005/8/layout/list1"/>
    <dgm:cxn modelId="{782B0295-6DA4-4E94-80F8-FDE7F1AE3290}" type="presParOf" srcId="{B613037E-55CA-4C81-9322-2287A86B6E73}" destId="{D7580113-8A70-4847-8F70-5AA0E854EADB}" srcOrd="1" destOrd="0" presId="urn:microsoft.com/office/officeart/2005/8/layout/list1"/>
    <dgm:cxn modelId="{8651A0B3-4284-447C-95C0-05258758D462}" type="presParOf" srcId="{B613037E-55CA-4C81-9322-2287A86B6E73}" destId="{30684CC3-87D9-42B8-B263-072D3BD033F7}" srcOrd="2" destOrd="0" presId="urn:microsoft.com/office/officeart/2005/8/layout/list1"/>
    <dgm:cxn modelId="{307363FD-BE69-455A-9221-199CC2B975E3}" type="presParOf" srcId="{B613037E-55CA-4C81-9322-2287A86B6E73}" destId="{A4CC4299-A4EB-41AD-97BB-633F60988618}" srcOrd="3" destOrd="0" presId="urn:microsoft.com/office/officeart/2005/8/layout/list1"/>
    <dgm:cxn modelId="{34C5834E-4B08-431F-B822-E648514213F2}" type="presParOf" srcId="{B613037E-55CA-4C81-9322-2287A86B6E73}" destId="{D895D3FE-4617-4266-94CD-AD4D8177387B}" srcOrd="4" destOrd="0" presId="urn:microsoft.com/office/officeart/2005/8/layout/list1"/>
    <dgm:cxn modelId="{D1167AE8-7531-4477-9802-693E16101735}" type="presParOf" srcId="{D895D3FE-4617-4266-94CD-AD4D8177387B}" destId="{08BCF5D7-90E6-43C1-9DA5-854D27B2033B}" srcOrd="0" destOrd="0" presId="urn:microsoft.com/office/officeart/2005/8/layout/list1"/>
    <dgm:cxn modelId="{D3F6E3BC-11A8-452E-AEAE-106084203000}" type="presParOf" srcId="{D895D3FE-4617-4266-94CD-AD4D8177387B}" destId="{86F3EEB1-1B19-4BF5-9C45-3EA0FDC82109}" srcOrd="1" destOrd="0" presId="urn:microsoft.com/office/officeart/2005/8/layout/list1"/>
    <dgm:cxn modelId="{FBCA8F1F-A121-49EA-B9A4-7CF32359DAD4}" type="presParOf" srcId="{B613037E-55CA-4C81-9322-2287A86B6E73}" destId="{0F023574-D043-4AEE-995D-90F4CAA58B86}" srcOrd="5" destOrd="0" presId="urn:microsoft.com/office/officeart/2005/8/layout/list1"/>
    <dgm:cxn modelId="{0C7EF066-CCFD-4F1B-A789-B93BA6E65455}" type="presParOf" srcId="{B613037E-55CA-4C81-9322-2287A86B6E73}" destId="{7F65701E-B660-4A05-B32B-0C07B87A7C8F}" srcOrd="6" destOrd="0" presId="urn:microsoft.com/office/officeart/2005/8/layout/list1"/>
    <dgm:cxn modelId="{88EF8C26-3E57-4D66-BDCD-B6DB7A76DCA1}" type="presParOf" srcId="{B613037E-55CA-4C81-9322-2287A86B6E73}" destId="{A2166AC7-B3E5-44F8-9B90-3B3F86368E4B}" srcOrd="7" destOrd="0" presId="urn:microsoft.com/office/officeart/2005/8/layout/list1"/>
    <dgm:cxn modelId="{9ED0E18F-37F0-4F58-8627-79776615E17A}" type="presParOf" srcId="{B613037E-55CA-4C81-9322-2287A86B6E73}" destId="{04875696-845A-44FB-800F-9C59AF9A503C}" srcOrd="8" destOrd="0" presId="urn:microsoft.com/office/officeart/2005/8/layout/list1"/>
    <dgm:cxn modelId="{73D6A29E-F133-469F-BDE3-3B1B932E1F1A}" type="presParOf" srcId="{04875696-845A-44FB-800F-9C59AF9A503C}" destId="{57A73829-BC9A-4330-B68B-EE2A580663AD}" srcOrd="0" destOrd="0" presId="urn:microsoft.com/office/officeart/2005/8/layout/list1"/>
    <dgm:cxn modelId="{93309B17-8CC0-441B-B71A-3F0E77DBBC77}" type="presParOf" srcId="{04875696-845A-44FB-800F-9C59AF9A503C}" destId="{6CB3576E-5D7E-432E-A21E-9B5C21AD2B7F}" srcOrd="1" destOrd="0" presId="urn:microsoft.com/office/officeart/2005/8/layout/list1"/>
    <dgm:cxn modelId="{CAF592B7-4D5D-404E-9DA3-5D7971183455}" type="presParOf" srcId="{B613037E-55CA-4C81-9322-2287A86B6E73}" destId="{07F536ED-A76B-4869-925B-04267E5694FC}" srcOrd="9" destOrd="0" presId="urn:microsoft.com/office/officeart/2005/8/layout/list1"/>
    <dgm:cxn modelId="{F7AE3338-293D-405C-977C-0F41A5A19EB7}" type="presParOf" srcId="{B613037E-55CA-4C81-9322-2287A86B6E73}" destId="{BC8CCD5D-E339-4172-927C-655984A86735}" srcOrd="10" destOrd="0" presId="urn:microsoft.com/office/officeart/2005/8/layout/list1"/>
    <dgm:cxn modelId="{A0581220-1844-45FA-AC89-A56FD2697AFB}" type="presParOf" srcId="{B613037E-55CA-4C81-9322-2287A86B6E73}" destId="{A38D2CA1-B0C8-48C8-B18E-61C92F624F6D}" srcOrd="11" destOrd="0" presId="urn:microsoft.com/office/officeart/2005/8/layout/list1"/>
    <dgm:cxn modelId="{CDFA7F45-1623-449C-B1FD-FE2CC601D0D0}" type="presParOf" srcId="{B613037E-55CA-4C81-9322-2287A86B6E73}" destId="{DB92C2F3-89D4-4788-9CFE-B05FA1DDA0D4}" srcOrd="12" destOrd="0" presId="urn:microsoft.com/office/officeart/2005/8/layout/list1"/>
    <dgm:cxn modelId="{755816A9-8814-46B4-99DC-94DA020BD681}" type="presParOf" srcId="{DB92C2F3-89D4-4788-9CFE-B05FA1DDA0D4}" destId="{3FB3602A-AC79-477E-BE0C-E1D4C2347987}" srcOrd="0" destOrd="0" presId="urn:microsoft.com/office/officeart/2005/8/layout/list1"/>
    <dgm:cxn modelId="{A5D9A24F-C03D-4DBB-91D4-D33BF432D6C0}" type="presParOf" srcId="{DB92C2F3-89D4-4788-9CFE-B05FA1DDA0D4}" destId="{536E7AD0-0C18-4FF1-B043-C3A5AAC3C784}" srcOrd="1" destOrd="0" presId="urn:microsoft.com/office/officeart/2005/8/layout/list1"/>
    <dgm:cxn modelId="{E75A0241-207D-45BD-90FE-840A1D9A56D6}" type="presParOf" srcId="{B613037E-55CA-4C81-9322-2287A86B6E73}" destId="{3DB38994-1C71-4A77-A3DA-157E070F911B}" srcOrd="13" destOrd="0" presId="urn:microsoft.com/office/officeart/2005/8/layout/list1"/>
    <dgm:cxn modelId="{70DE0419-3B57-4143-955E-A30BE20456F9}" type="presParOf" srcId="{B613037E-55CA-4C81-9322-2287A86B6E73}" destId="{396E337D-BA1D-435B-99E5-7906EB2501E3}" srcOrd="14" destOrd="0" presId="urn:microsoft.com/office/officeart/2005/8/layout/list1"/>
    <dgm:cxn modelId="{D97B3269-BD47-4BB9-BEF7-90351C7E11A9}" type="presParOf" srcId="{B613037E-55CA-4C81-9322-2287A86B6E73}" destId="{58731F0E-6FAD-4479-9248-8097C388A3FF}" srcOrd="15" destOrd="0" presId="urn:microsoft.com/office/officeart/2005/8/layout/list1"/>
    <dgm:cxn modelId="{3F904FE4-C53C-4D6A-9D7A-B84E3C5278A5}" type="presParOf" srcId="{B613037E-55CA-4C81-9322-2287A86B6E73}" destId="{DAB57F49-734B-4D06-9228-29ACB41E9BC3}" srcOrd="16" destOrd="0" presId="urn:microsoft.com/office/officeart/2005/8/layout/list1"/>
    <dgm:cxn modelId="{916610A6-B22C-48D0-AE51-240D5BB87AB4}" type="presParOf" srcId="{DAB57F49-734B-4D06-9228-29ACB41E9BC3}" destId="{572D5F32-E550-4C24-B86E-A59573AE213A}" srcOrd="0" destOrd="0" presId="urn:microsoft.com/office/officeart/2005/8/layout/list1"/>
    <dgm:cxn modelId="{57851464-61B1-4A3F-980D-80230D96C099}" type="presParOf" srcId="{DAB57F49-734B-4D06-9228-29ACB41E9BC3}" destId="{249F2569-A9AF-4B9D-A7C0-C985DEEE6FED}" srcOrd="1" destOrd="0" presId="urn:microsoft.com/office/officeart/2005/8/layout/list1"/>
    <dgm:cxn modelId="{54D25DBB-F874-43A0-A632-EB07B187DD1F}" type="presParOf" srcId="{B613037E-55CA-4C81-9322-2287A86B6E73}" destId="{D181B60B-8D6C-436D-A129-4D46551B9164}" srcOrd="17" destOrd="0" presId="urn:microsoft.com/office/officeart/2005/8/layout/list1"/>
    <dgm:cxn modelId="{577C5A2C-98C0-4E08-9CD5-21FCC5226F32}" type="presParOf" srcId="{B613037E-55CA-4C81-9322-2287A86B6E73}" destId="{01662ECA-3E24-45F1-90FC-6A820B862BC2}" srcOrd="18" destOrd="0" presId="urn:microsoft.com/office/officeart/2005/8/layout/list1"/>
    <dgm:cxn modelId="{F05A2704-50D7-4337-871A-53133FCEE4DB}" type="presParOf" srcId="{B613037E-55CA-4C81-9322-2287A86B6E73}" destId="{F8D24D06-51BD-403C-9100-DCE8412B081F}" srcOrd="19" destOrd="0" presId="urn:microsoft.com/office/officeart/2005/8/layout/list1"/>
    <dgm:cxn modelId="{07C4F890-18EF-40F8-8D26-C75907E316C0}" type="presParOf" srcId="{B613037E-55CA-4C81-9322-2287A86B6E73}" destId="{90132B45-17D3-4B80-9459-3F0BBC4CABC9}" srcOrd="20" destOrd="0" presId="urn:microsoft.com/office/officeart/2005/8/layout/list1"/>
    <dgm:cxn modelId="{19D69C68-7D66-47DA-8359-7660F4F538C3}" type="presParOf" srcId="{90132B45-17D3-4B80-9459-3F0BBC4CABC9}" destId="{8C72AB10-3916-4104-97C2-F24E2F960069}" srcOrd="0" destOrd="0" presId="urn:microsoft.com/office/officeart/2005/8/layout/list1"/>
    <dgm:cxn modelId="{AECA88D8-DD29-432F-9E22-8698A31CA816}" type="presParOf" srcId="{90132B45-17D3-4B80-9459-3F0BBC4CABC9}" destId="{5A9E55F0-C970-41EB-9283-626FE395500E}" srcOrd="1" destOrd="0" presId="urn:microsoft.com/office/officeart/2005/8/layout/list1"/>
    <dgm:cxn modelId="{F66CE942-48A9-4324-A24D-A8DA573895A1}" type="presParOf" srcId="{B613037E-55CA-4C81-9322-2287A86B6E73}" destId="{68DF0521-0D27-442F-8399-A902B8B90741}" srcOrd="21" destOrd="0" presId="urn:microsoft.com/office/officeart/2005/8/layout/list1"/>
    <dgm:cxn modelId="{1D02269F-F7C9-45D6-9FD5-12BDEAF7C643}" type="presParOf" srcId="{B613037E-55CA-4C81-9322-2287A86B6E73}" destId="{40C44DF6-B55D-4ADD-86DF-466B5BE8903A}" srcOrd="22"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E0A2EA9-3B1A-4274-8ECD-EFF7DAE048F1}" type="doc">
      <dgm:prSet loTypeId="urn:microsoft.com/office/officeart/2018/5/layout/IconCircle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CBFAD0FD-E97B-4373-A846-EE437BD4B66B}">
      <dgm:prSet/>
      <dgm:spPr/>
      <dgm:t>
        <a:bodyPr/>
        <a:lstStyle/>
        <a:p>
          <a:pPr>
            <a:defRPr cap="all"/>
          </a:pPr>
          <a:r>
            <a:rPr lang="en-GB"/>
            <a:t>Performance management</a:t>
          </a:r>
          <a:endParaRPr lang="en-US"/>
        </a:p>
      </dgm:t>
    </dgm:pt>
    <dgm:pt modelId="{78AB07F1-9AE9-49EB-B4A6-9D8F3F339B5B}" type="parTrans" cxnId="{E255D5DA-F5BA-424B-8F6E-28D0131CAA27}">
      <dgm:prSet/>
      <dgm:spPr/>
      <dgm:t>
        <a:bodyPr/>
        <a:lstStyle/>
        <a:p>
          <a:endParaRPr lang="en-US"/>
        </a:p>
      </dgm:t>
    </dgm:pt>
    <dgm:pt modelId="{4C6359B1-D0FD-484F-98F8-962858EE02CB}" type="sibTrans" cxnId="{E255D5DA-F5BA-424B-8F6E-28D0131CAA27}">
      <dgm:prSet/>
      <dgm:spPr/>
      <dgm:t>
        <a:bodyPr/>
        <a:lstStyle/>
        <a:p>
          <a:endParaRPr lang="en-US"/>
        </a:p>
      </dgm:t>
    </dgm:pt>
    <dgm:pt modelId="{31CB5B13-61AB-4E60-93C9-4A4113E23DC6}">
      <dgm:prSet/>
      <dgm:spPr/>
      <dgm:t>
        <a:bodyPr/>
        <a:lstStyle/>
        <a:p>
          <a:pPr>
            <a:defRPr cap="all"/>
          </a:pPr>
          <a:r>
            <a:rPr lang="en-GB"/>
            <a:t>Employee engagement</a:t>
          </a:r>
          <a:endParaRPr lang="en-US"/>
        </a:p>
      </dgm:t>
    </dgm:pt>
    <dgm:pt modelId="{058F7C86-0520-4E93-A5DA-969252625566}" type="parTrans" cxnId="{71D69AD5-5CA5-4EDC-9C69-23A3405C2AAD}">
      <dgm:prSet/>
      <dgm:spPr/>
      <dgm:t>
        <a:bodyPr/>
        <a:lstStyle/>
        <a:p>
          <a:endParaRPr lang="en-US"/>
        </a:p>
      </dgm:t>
    </dgm:pt>
    <dgm:pt modelId="{3278D9B8-492A-4AC7-9963-E368D829F99C}" type="sibTrans" cxnId="{71D69AD5-5CA5-4EDC-9C69-23A3405C2AAD}">
      <dgm:prSet/>
      <dgm:spPr/>
      <dgm:t>
        <a:bodyPr/>
        <a:lstStyle/>
        <a:p>
          <a:endParaRPr lang="en-US"/>
        </a:p>
      </dgm:t>
    </dgm:pt>
    <dgm:pt modelId="{9A30BDB0-D27C-45D2-B379-859025E4D583}" type="pres">
      <dgm:prSet presAssocID="{CE0A2EA9-3B1A-4274-8ECD-EFF7DAE048F1}" presName="root" presStyleCnt="0">
        <dgm:presLayoutVars>
          <dgm:dir/>
          <dgm:resizeHandles val="exact"/>
        </dgm:presLayoutVars>
      </dgm:prSet>
      <dgm:spPr/>
    </dgm:pt>
    <dgm:pt modelId="{7CF97EB9-8430-4F01-A18C-FBBD34C6BAAC}" type="pres">
      <dgm:prSet presAssocID="{CBFAD0FD-E97B-4373-A846-EE437BD4B66B}" presName="compNode" presStyleCnt="0"/>
      <dgm:spPr/>
    </dgm:pt>
    <dgm:pt modelId="{D04D0707-7B0B-4720-B9BB-9F510F88E361}" type="pres">
      <dgm:prSet presAssocID="{CBFAD0FD-E97B-4373-A846-EE437BD4B66B}" presName="iconBgRect" presStyleLbl="bgShp" presStyleIdx="0" presStyleCnt="2"/>
      <dgm:spPr/>
    </dgm:pt>
    <dgm:pt modelId="{F1AB9340-A5DB-4820-A296-30204A835165}" type="pres">
      <dgm:prSet presAssocID="{CBFAD0FD-E97B-4373-A846-EE437BD4B66B}"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 List"/>
        </a:ext>
      </dgm:extLst>
    </dgm:pt>
    <dgm:pt modelId="{32BF4F01-5887-4681-B5E8-A1E02675C860}" type="pres">
      <dgm:prSet presAssocID="{CBFAD0FD-E97B-4373-A846-EE437BD4B66B}" presName="spaceRect" presStyleCnt="0"/>
      <dgm:spPr/>
    </dgm:pt>
    <dgm:pt modelId="{EB88E283-F377-47B9-AAF9-E35753E14720}" type="pres">
      <dgm:prSet presAssocID="{CBFAD0FD-E97B-4373-A846-EE437BD4B66B}" presName="textRect" presStyleLbl="revTx" presStyleIdx="0" presStyleCnt="2">
        <dgm:presLayoutVars>
          <dgm:chMax val="1"/>
          <dgm:chPref val="1"/>
        </dgm:presLayoutVars>
      </dgm:prSet>
      <dgm:spPr/>
    </dgm:pt>
    <dgm:pt modelId="{E3D8D858-58C3-4978-956A-C12931B155AA}" type="pres">
      <dgm:prSet presAssocID="{4C6359B1-D0FD-484F-98F8-962858EE02CB}" presName="sibTrans" presStyleCnt="0"/>
      <dgm:spPr/>
    </dgm:pt>
    <dgm:pt modelId="{FF498B54-880D-4143-B867-E50654100554}" type="pres">
      <dgm:prSet presAssocID="{31CB5B13-61AB-4E60-93C9-4A4113E23DC6}" presName="compNode" presStyleCnt="0"/>
      <dgm:spPr/>
    </dgm:pt>
    <dgm:pt modelId="{73F7FECA-EF8C-4A5E-A8CC-88C0C6409A02}" type="pres">
      <dgm:prSet presAssocID="{31CB5B13-61AB-4E60-93C9-4A4113E23DC6}" presName="iconBgRect" presStyleLbl="bgShp" presStyleIdx="1" presStyleCnt="2"/>
      <dgm:spPr/>
    </dgm:pt>
    <dgm:pt modelId="{D26F07FC-C31D-4666-8BE6-901A314687A7}" type="pres">
      <dgm:prSet presAssocID="{31CB5B13-61AB-4E60-93C9-4A4113E23DC6}"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andshake"/>
        </a:ext>
      </dgm:extLst>
    </dgm:pt>
    <dgm:pt modelId="{F60C2866-B5CC-4439-9B6E-34B091C7C136}" type="pres">
      <dgm:prSet presAssocID="{31CB5B13-61AB-4E60-93C9-4A4113E23DC6}" presName="spaceRect" presStyleCnt="0"/>
      <dgm:spPr/>
    </dgm:pt>
    <dgm:pt modelId="{BBE9A685-12BD-43CA-910C-940781D18F78}" type="pres">
      <dgm:prSet presAssocID="{31CB5B13-61AB-4E60-93C9-4A4113E23DC6}" presName="textRect" presStyleLbl="revTx" presStyleIdx="1" presStyleCnt="2">
        <dgm:presLayoutVars>
          <dgm:chMax val="1"/>
          <dgm:chPref val="1"/>
        </dgm:presLayoutVars>
      </dgm:prSet>
      <dgm:spPr/>
    </dgm:pt>
  </dgm:ptLst>
  <dgm:cxnLst>
    <dgm:cxn modelId="{2CB8BE34-8AF2-49A0-AB7E-54E3EECA2A51}" type="presOf" srcId="{CBFAD0FD-E97B-4373-A846-EE437BD4B66B}" destId="{EB88E283-F377-47B9-AAF9-E35753E14720}" srcOrd="0" destOrd="0" presId="urn:microsoft.com/office/officeart/2018/5/layout/IconCircleLabelList"/>
    <dgm:cxn modelId="{27849392-A723-48E3-B108-0477765DDFE9}" type="presOf" srcId="{31CB5B13-61AB-4E60-93C9-4A4113E23DC6}" destId="{BBE9A685-12BD-43CA-910C-940781D18F78}" srcOrd="0" destOrd="0" presId="urn:microsoft.com/office/officeart/2018/5/layout/IconCircleLabelList"/>
    <dgm:cxn modelId="{C4A55AC5-919E-4D39-825B-6136138EF706}" type="presOf" srcId="{CE0A2EA9-3B1A-4274-8ECD-EFF7DAE048F1}" destId="{9A30BDB0-D27C-45D2-B379-859025E4D583}" srcOrd="0" destOrd="0" presId="urn:microsoft.com/office/officeart/2018/5/layout/IconCircleLabelList"/>
    <dgm:cxn modelId="{71D69AD5-5CA5-4EDC-9C69-23A3405C2AAD}" srcId="{CE0A2EA9-3B1A-4274-8ECD-EFF7DAE048F1}" destId="{31CB5B13-61AB-4E60-93C9-4A4113E23DC6}" srcOrd="1" destOrd="0" parTransId="{058F7C86-0520-4E93-A5DA-969252625566}" sibTransId="{3278D9B8-492A-4AC7-9963-E368D829F99C}"/>
    <dgm:cxn modelId="{E255D5DA-F5BA-424B-8F6E-28D0131CAA27}" srcId="{CE0A2EA9-3B1A-4274-8ECD-EFF7DAE048F1}" destId="{CBFAD0FD-E97B-4373-A846-EE437BD4B66B}" srcOrd="0" destOrd="0" parTransId="{78AB07F1-9AE9-49EB-B4A6-9D8F3F339B5B}" sibTransId="{4C6359B1-D0FD-484F-98F8-962858EE02CB}"/>
    <dgm:cxn modelId="{D67EB68C-5AB3-41A4-A83A-B9DCB2A90FBA}" type="presParOf" srcId="{9A30BDB0-D27C-45D2-B379-859025E4D583}" destId="{7CF97EB9-8430-4F01-A18C-FBBD34C6BAAC}" srcOrd="0" destOrd="0" presId="urn:microsoft.com/office/officeart/2018/5/layout/IconCircleLabelList"/>
    <dgm:cxn modelId="{3DCB1EAD-9FC1-4264-AD99-3B1EE9C6BB89}" type="presParOf" srcId="{7CF97EB9-8430-4F01-A18C-FBBD34C6BAAC}" destId="{D04D0707-7B0B-4720-B9BB-9F510F88E361}" srcOrd="0" destOrd="0" presId="urn:microsoft.com/office/officeart/2018/5/layout/IconCircleLabelList"/>
    <dgm:cxn modelId="{14761032-7944-4B02-A70C-FBE8D7D0192D}" type="presParOf" srcId="{7CF97EB9-8430-4F01-A18C-FBBD34C6BAAC}" destId="{F1AB9340-A5DB-4820-A296-30204A835165}" srcOrd="1" destOrd="0" presId="urn:microsoft.com/office/officeart/2018/5/layout/IconCircleLabelList"/>
    <dgm:cxn modelId="{383ADB67-0E3E-4B8C-87DF-FE4FA2020D03}" type="presParOf" srcId="{7CF97EB9-8430-4F01-A18C-FBBD34C6BAAC}" destId="{32BF4F01-5887-4681-B5E8-A1E02675C860}" srcOrd="2" destOrd="0" presId="urn:microsoft.com/office/officeart/2018/5/layout/IconCircleLabelList"/>
    <dgm:cxn modelId="{65BD1927-CA1E-49E8-AF67-408221296A42}" type="presParOf" srcId="{7CF97EB9-8430-4F01-A18C-FBBD34C6BAAC}" destId="{EB88E283-F377-47B9-AAF9-E35753E14720}" srcOrd="3" destOrd="0" presId="urn:microsoft.com/office/officeart/2018/5/layout/IconCircleLabelList"/>
    <dgm:cxn modelId="{566D8C7B-3313-4F5E-9DD4-EC099724D24F}" type="presParOf" srcId="{9A30BDB0-D27C-45D2-B379-859025E4D583}" destId="{E3D8D858-58C3-4978-956A-C12931B155AA}" srcOrd="1" destOrd="0" presId="urn:microsoft.com/office/officeart/2018/5/layout/IconCircleLabelList"/>
    <dgm:cxn modelId="{CA13C450-B81E-45B1-A9F2-BD38D09E22E0}" type="presParOf" srcId="{9A30BDB0-D27C-45D2-B379-859025E4D583}" destId="{FF498B54-880D-4143-B867-E50654100554}" srcOrd="2" destOrd="0" presId="urn:microsoft.com/office/officeart/2018/5/layout/IconCircleLabelList"/>
    <dgm:cxn modelId="{3FC7739A-0292-4B3F-A2C4-D4754E9CCDBD}" type="presParOf" srcId="{FF498B54-880D-4143-B867-E50654100554}" destId="{73F7FECA-EF8C-4A5E-A8CC-88C0C6409A02}" srcOrd="0" destOrd="0" presId="urn:microsoft.com/office/officeart/2018/5/layout/IconCircleLabelList"/>
    <dgm:cxn modelId="{0757097F-6DC0-4461-B359-57B8C6672300}" type="presParOf" srcId="{FF498B54-880D-4143-B867-E50654100554}" destId="{D26F07FC-C31D-4666-8BE6-901A314687A7}" srcOrd="1" destOrd="0" presId="urn:microsoft.com/office/officeart/2018/5/layout/IconCircleLabelList"/>
    <dgm:cxn modelId="{15DB5217-0C7C-42CC-A207-23A6E7639DA0}" type="presParOf" srcId="{FF498B54-880D-4143-B867-E50654100554}" destId="{F60C2866-B5CC-4439-9B6E-34B091C7C136}" srcOrd="2" destOrd="0" presId="urn:microsoft.com/office/officeart/2018/5/layout/IconCircleLabelList"/>
    <dgm:cxn modelId="{3AA7C280-90C6-43B8-8C85-14BA6B7ADD54}" type="presParOf" srcId="{FF498B54-880D-4143-B867-E50654100554}" destId="{BBE9A685-12BD-43CA-910C-940781D18F78}"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8B6BD83-89F4-4A64-A3FB-44956998CD88}"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F01E33D-D772-417D-A353-9B878BE9A9BE}">
      <dgm:prSet/>
      <dgm:spPr/>
      <dgm:t>
        <a:bodyPr/>
        <a:lstStyle/>
        <a:p>
          <a:r>
            <a:rPr lang="en-GB"/>
            <a:t>Goal setting</a:t>
          </a:r>
          <a:endParaRPr lang="en-US"/>
        </a:p>
      </dgm:t>
    </dgm:pt>
    <dgm:pt modelId="{5A7095F8-57B6-470D-B376-FC92A1B881AC}" type="parTrans" cxnId="{68A2390E-91BD-49E1-A143-FDCD793B523C}">
      <dgm:prSet/>
      <dgm:spPr/>
      <dgm:t>
        <a:bodyPr/>
        <a:lstStyle/>
        <a:p>
          <a:endParaRPr lang="en-US"/>
        </a:p>
      </dgm:t>
    </dgm:pt>
    <dgm:pt modelId="{45EFD2D6-9D19-49A7-9500-F523AA02186C}" type="sibTrans" cxnId="{68A2390E-91BD-49E1-A143-FDCD793B523C}">
      <dgm:prSet/>
      <dgm:spPr/>
      <dgm:t>
        <a:bodyPr/>
        <a:lstStyle/>
        <a:p>
          <a:endParaRPr lang="en-US"/>
        </a:p>
      </dgm:t>
    </dgm:pt>
    <dgm:pt modelId="{E8F7913B-FC66-499D-9B3F-7EB7A44DE97A}">
      <dgm:prSet/>
      <dgm:spPr/>
      <dgm:t>
        <a:bodyPr/>
        <a:lstStyle/>
        <a:p>
          <a:r>
            <a:rPr lang="en-GB"/>
            <a:t>Performance review</a:t>
          </a:r>
          <a:endParaRPr lang="en-US"/>
        </a:p>
      </dgm:t>
    </dgm:pt>
    <dgm:pt modelId="{C5FB18CE-AB86-4667-9C52-C55A378BB7BB}" type="parTrans" cxnId="{6370611B-2781-494F-8195-343EC315AEE1}">
      <dgm:prSet/>
      <dgm:spPr/>
      <dgm:t>
        <a:bodyPr/>
        <a:lstStyle/>
        <a:p>
          <a:endParaRPr lang="en-US"/>
        </a:p>
      </dgm:t>
    </dgm:pt>
    <dgm:pt modelId="{F18A51D8-074E-4946-B813-93579161EAD6}" type="sibTrans" cxnId="{6370611B-2781-494F-8195-343EC315AEE1}">
      <dgm:prSet/>
      <dgm:spPr/>
      <dgm:t>
        <a:bodyPr/>
        <a:lstStyle/>
        <a:p>
          <a:endParaRPr lang="en-US"/>
        </a:p>
      </dgm:t>
    </dgm:pt>
    <dgm:pt modelId="{5F436F06-46A2-4C01-A804-C7185D2FDC5C}">
      <dgm:prSet/>
      <dgm:spPr/>
      <dgm:t>
        <a:bodyPr/>
        <a:lstStyle/>
        <a:p>
          <a:r>
            <a:rPr lang="en-GB"/>
            <a:t>Performance improvement plans (PIP)</a:t>
          </a:r>
          <a:endParaRPr lang="en-US"/>
        </a:p>
      </dgm:t>
    </dgm:pt>
    <dgm:pt modelId="{389E3B16-DFBD-43C3-8C6F-1176E53E83B6}" type="parTrans" cxnId="{599588B7-B2B5-4EC9-A1CC-3E96A3258E41}">
      <dgm:prSet/>
      <dgm:spPr/>
      <dgm:t>
        <a:bodyPr/>
        <a:lstStyle/>
        <a:p>
          <a:endParaRPr lang="en-US"/>
        </a:p>
      </dgm:t>
    </dgm:pt>
    <dgm:pt modelId="{E3A3AF49-5020-4F2B-B876-592C6E658424}" type="sibTrans" cxnId="{599588B7-B2B5-4EC9-A1CC-3E96A3258E41}">
      <dgm:prSet/>
      <dgm:spPr/>
      <dgm:t>
        <a:bodyPr/>
        <a:lstStyle/>
        <a:p>
          <a:endParaRPr lang="en-US"/>
        </a:p>
      </dgm:t>
    </dgm:pt>
    <dgm:pt modelId="{7CEC742F-BFF6-4F8F-BC3F-9D072E7C2677}" type="pres">
      <dgm:prSet presAssocID="{28B6BD83-89F4-4A64-A3FB-44956998CD88}" presName="root" presStyleCnt="0">
        <dgm:presLayoutVars>
          <dgm:dir/>
          <dgm:resizeHandles val="exact"/>
        </dgm:presLayoutVars>
      </dgm:prSet>
      <dgm:spPr/>
    </dgm:pt>
    <dgm:pt modelId="{72DC9E9B-4C20-4D39-ADC7-7AA3B09A5F0F}" type="pres">
      <dgm:prSet presAssocID="{3F01E33D-D772-417D-A353-9B878BE9A9BE}" presName="compNode" presStyleCnt="0"/>
      <dgm:spPr/>
    </dgm:pt>
    <dgm:pt modelId="{CFD5719C-0120-41AE-B1AB-1DF4FAFA63EC}" type="pres">
      <dgm:prSet presAssocID="{3F01E33D-D772-417D-A353-9B878BE9A9BE}" presName="bgRect" presStyleLbl="bgShp" presStyleIdx="0" presStyleCnt="3"/>
      <dgm:spPr/>
    </dgm:pt>
    <dgm:pt modelId="{E8B0C195-CEF8-49A3-A155-50DB70FD67AD}" type="pres">
      <dgm:prSet presAssocID="{3F01E33D-D772-417D-A353-9B878BE9A9B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llseye"/>
        </a:ext>
      </dgm:extLst>
    </dgm:pt>
    <dgm:pt modelId="{AB59DF7F-2850-456E-A7AC-8B01A67602BD}" type="pres">
      <dgm:prSet presAssocID="{3F01E33D-D772-417D-A353-9B878BE9A9BE}" presName="spaceRect" presStyleCnt="0"/>
      <dgm:spPr/>
    </dgm:pt>
    <dgm:pt modelId="{494D4A8E-5F71-443D-8624-1F443D562762}" type="pres">
      <dgm:prSet presAssocID="{3F01E33D-D772-417D-A353-9B878BE9A9BE}" presName="parTx" presStyleLbl="revTx" presStyleIdx="0" presStyleCnt="3">
        <dgm:presLayoutVars>
          <dgm:chMax val="0"/>
          <dgm:chPref val="0"/>
        </dgm:presLayoutVars>
      </dgm:prSet>
      <dgm:spPr/>
    </dgm:pt>
    <dgm:pt modelId="{3FB2EB1C-8E66-4C09-9621-4A811A76D070}" type="pres">
      <dgm:prSet presAssocID="{45EFD2D6-9D19-49A7-9500-F523AA02186C}" presName="sibTrans" presStyleCnt="0"/>
      <dgm:spPr/>
    </dgm:pt>
    <dgm:pt modelId="{346E831B-51FC-4488-B46D-4BC2A8069709}" type="pres">
      <dgm:prSet presAssocID="{E8F7913B-FC66-499D-9B3F-7EB7A44DE97A}" presName="compNode" presStyleCnt="0"/>
      <dgm:spPr/>
    </dgm:pt>
    <dgm:pt modelId="{F6613D85-8B59-4ED0-AD63-1DD19745D703}" type="pres">
      <dgm:prSet presAssocID="{E8F7913B-FC66-499D-9B3F-7EB7A44DE97A}" presName="bgRect" presStyleLbl="bgShp" presStyleIdx="1" presStyleCnt="3"/>
      <dgm:spPr/>
    </dgm:pt>
    <dgm:pt modelId="{879E389C-3A22-474C-8C17-FF8A16F4EFE0}" type="pres">
      <dgm:prSet presAssocID="{E8F7913B-FC66-499D-9B3F-7EB7A44DE97A}"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 List"/>
        </a:ext>
      </dgm:extLst>
    </dgm:pt>
    <dgm:pt modelId="{22F05D54-0161-44C5-B320-E193AF7D22FC}" type="pres">
      <dgm:prSet presAssocID="{E8F7913B-FC66-499D-9B3F-7EB7A44DE97A}" presName="spaceRect" presStyleCnt="0"/>
      <dgm:spPr/>
    </dgm:pt>
    <dgm:pt modelId="{D6C36028-86BC-4964-B33F-447EC3959634}" type="pres">
      <dgm:prSet presAssocID="{E8F7913B-FC66-499D-9B3F-7EB7A44DE97A}" presName="parTx" presStyleLbl="revTx" presStyleIdx="1" presStyleCnt="3">
        <dgm:presLayoutVars>
          <dgm:chMax val="0"/>
          <dgm:chPref val="0"/>
        </dgm:presLayoutVars>
      </dgm:prSet>
      <dgm:spPr/>
    </dgm:pt>
    <dgm:pt modelId="{BBA042C2-FDAB-4D6E-B816-B9DA6729A7F6}" type="pres">
      <dgm:prSet presAssocID="{F18A51D8-074E-4946-B813-93579161EAD6}" presName="sibTrans" presStyleCnt="0"/>
      <dgm:spPr/>
    </dgm:pt>
    <dgm:pt modelId="{CD8D6A73-9785-4CAB-8888-CE1E01BFE230}" type="pres">
      <dgm:prSet presAssocID="{5F436F06-46A2-4C01-A804-C7185D2FDC5C}" presName="compNode" presStyleCnt="0"/>
      <dgm:spPr/>
    </dgm:pt>
    <dgm:pt modelId="{006293F1-9AD5-44FC-A787-DCC47F489DA1}" type="pres">
      <dgm:prSet presAssocID="{5F436F06-46A2-4C01-A804-C7185D2FDC5C}" presName="bgRect" presStyleLbl="bgShp" presStyleIdx="2" presStyleCnt="3"/>
      <dgm:spPr/>
    </dgm:pt>
    <dgm:pt modelId="{DBF8551E-10ED-4D3D-BD17-7012761D130B}" type="pres">
      <dgm:prSet presAssocID="{5F436F06-46A2-4C01-A804-C7185D2FDC5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mark"/>
        </a:ext>
      </dgm:extLst>
    </dgm:pt>
    <dgm:pt modelId="{D037A3BE-A74B-43F7-8AB8-5E273BAA37D7}" type="pres">
      <dgm:prSet presAssocID="{5F436F06-46A2-4C01-A804-C7185D2FDC5C}" presName="spaceRect" presStyleCnt="0"/>
      <dgm:spPr/>
    </dgm:pt>
    <dgm:pt modelId="{E0F10521-5345-45A6-96BF-03DB8DFC68D0}" type="pres">
      <dgm:prSet presAssocID="{5F436F06-46A2-4C01-A804-C7185D2FDC5C}" presName="parTx" presStyleLbl="revTx" presStyleIdx="2" presStyleCnt="3">
        <dgm:presLayoutVars>
          <dgm:chMax val="0"/>
          <dgm:chPref val="0"/>
        </dgm:presLayoutVars>
      </dgm:prSet>
      <dgm:spPr/>
    </dgm:pt>
  </dgm:ptLst>
  <dgm:cxnLst>
    <dgm:cxn modelId="{68A2390E-91BD-49E1-A143-FDCD793B523C}" srcId="{28B6BD83-89F4-4A64-A3FB-44956998CD88}" destId="{3F01E33D-D772-417D-A353-9B878BE9A9BE}" srcOrd="0" destOrd="0" parTransId="{5A7095F8-57B6-470D-B376-FC92A1B881AC}" sibTransId="{45EFD2D6-9D19-49A7-9500-F523AA02186C}"/>
    <dgm:cxn modelId="{6370611B-2781-494F-8195-343EC315AEE1}" srcId="{28B6BD83-89F4-4A64-A3FB-44956998CD88}" destId="{E8F7913B-FC66-499D-9B3F-7EB7A44DE97A}" srcOrd="1" destOrd="0" parTransId="{C5FB18CE-AB86-4667-9C52-C55A378BB7BB}" sibTransId="{F18A51D8-074E-4946-B813-93579161EAD6}"/>
    <dgm:cxn modelId="{5838936A-D6B4-4278-B774-6A12929B4C07}" type="presOf" srcId="{28B6BD83-89F4-4A64-A3FB-44956998CD88}" destId="{7CEC742F-BFF6-4F8F-BC3F-9D072E7C2677}" srcOrd="0" destOrd="0" presId="urn:microsoft.com/office/officeart/2018/2/layout/IconVerticalSolidList"/>
    <dgm:cxn modelId="{3BBBD971-CA55-4BF4-A97A-87E071D84837}" type="presOf" srcId="{5F436F06-46A2-4C01-A804-C7185D2FDC5C}" destId="{E0F10521-5345-45A6-96BF-03DB8DFC68D0}" srcOrd="0" destOrd="0" presId="urn:microsoft.com/office/officeart/2018/2/layout/IconVerticalSolidList"/>
    <dgm:cxn modelId="{D4865372-0067-414F-8CEB-2D6F71C0D310}" type="presOf" srcId="{E8F7913B-FC66-499D-9B3F-7EB7A44DE97A}" destId="{D6C36028-86BC-4964-B33F-447EC3959634}" srcOrd="0" destOrd="0" presId="urn:microsoft.com/office/officeart/2018/2/layout/IconVerticalSolidList"/>
    <dgm:cxn modelId="{31F52173-C197-48B5-98A2-A77CBE887A21}" type="presOf" srcId="{3F01E33D-D772-417D-A353-9B878BE9A9BE}" destId="{494D4A8E-5F71-443D-8624-1F443D562762}" srcOrd="0" destOrd="0" presId="urn:microsoft.com/office/officeart/2018/2/layout/IconVerticalSolidList"/>
    <dgm:cxn modelId="{599588B7-B2B5-4EC9-A1CC-3E96A3258E41}" srcId="{28B6BD83-89F4-4A64-A3FB-44956998CD88}" destId="{5F436F06-46A2-4C01-A804-C7185D2FDC5C}" srcOrd="2" destOrd="0" parTransId="{389E3B16-DFBD-43C3-8C6F-1176E53E83B6}" sibTransId="{E3A3AF49-5020-4F2B-B876-592C6E658424}"/>
    <dgm:cxn modelId="{25FE271A-A88B-477C-B045-A3AA814D0B5C}" type="presParOf" srcId="{7CEC742F-BFF6-4F8F-BC3F-9D072E7C2677}" destId="{72DC9E9B-4C20-4D39-ADC7-7AA3B09A5F0F}" srcOrd="0" destOrd="0" presId="urn:microsoft.com/office/officeart/2018/2/layout/IconVerticalSolidList"/>
    <dgm:cxn modelId="{FDEE8559-88FB-4DC2-A463-F66CA6A4A3E3}" type="presParOf" srcId="{72DC9E9B-4C20-4D39-ADC7-7AA3B09A5F0F}" destId="{CFD5719C-0120-41AE-B1AB-1DF4FAFA63EC}" srcOrd="0" destOrd="0" presId="urn:microsoft.com/office/officeart/2018/2/layout/IconVerticalSolidList"/>
    <dgm:cxn modelId="{D0842F15-75C9-45B3-A15D-2CCDC4D1E51F}" type="presParOf" srcId="{72DC9E9B-4C20-4D39-ADC7-7AA3B09A5F0F}" destId="{E8B0C195-CEF8-49A3-A155-50DB70FD67AD}" srcOrd="1" destOrd="0" presId="urn:microsoft.com/office/officeart/2018/2/layout/IconVerticalSolidList"/>
    <dgm:cxn modelId="{A7672821-42B5-462F-ABB4-2C64458E5294}" type="presParOf" srcId="{72DC9E9B-4C20-4D39-ADC7-7AA3B09A5F0F}" destId="{AB59DF7F-2850-456E-A7AC-8B01A67602BD}" srcOrd="2" destOrd="0" presId="urn:microsoft.com/office/officeart/2018/2/layout/IconVerticalSolidList"/>
    <dgm:cxn modelId="{3A2F2A43-58D4-4720-814E-04F85BD6C8E7}" type="presParOf" srcId="{72DC9E9B-4C20-4D39-ADC7-7AA3B09A5F0F}" destId="{494D4A8E-5F71-443D-8624-1F443D562762}" srcOrd="3" destOrd="0" presId="urn:microsoft.com/office/officeart/2018/2/layout/IconVerticalSolidList"/>
    <dgm:cxn modelId="{9DB73130-6B64-42FA-ABF3-6CC0E84066B0}" type="presParOf" srcId="{7CEC742F-BFF6-4F8F-BC3F-9D072E7C2677}" destId="{3FB2EB1C-8E66-4C09-9621-4A811A76D070}" srcOrd="1" destOrd="0" presId="urn:microsoft.com/office/officeart/2018/2/layout/IconVerticalSolidList"/>
    <dgm:cxn modelId="{A34BFB24-132C-47DB-A195-81207939E542}" type="presParOf" srcId="{7CEC742F-BFF6-4F8F-BC3F-9D072E7C2677}" destId="{346E831B-51FC-4488-B46D-4BC2A8069709}" srcOrd="2" destOrd="0" presId="urn:microsoft.com/office/officeart/2018/2/layout/IconVerticalSolidList"/>
    <dgm:cxn modelId="{94171D32-9BFB-46BD-BD91-AB84009F25AD}" type="presParOf" srcId="{346E831B-51FC-4488-B46D-4BC2A8069709}" destId="{F6613D85-8B59-4ED0-AD63-1DD19745D703}" srcOrd="0" destOrd="0" presId="urn:microsoft.com/office/officeart/2018/2/layout/IconVerticalSolidList"/>
    <dgm:cxn modelId="{72EDC64F-A241-4DED-9C9D-4A97A2F1BAB6}" type="presParOf" srcId="{346E831B-51FC-4488-B46D-4BC2A8069709}" destId="{879E389C-3A22-474C-8C17-FF8A16F4EFE0}" srcOrd="1" destOrd="0" presId="urn:microsoft.com/office/officeart/2018/2/layout/IconVerticalSolidList"/>
    <dgm:cxn modelId="{FB80F49B-D826-4E9F-A039-C290D2D87101}" type="presParOf" srcId="{346E831B-51FC-4488-B46D-4BC2A8069709}" destId="{22F05D54-0161-44C5-B320-E193AF7D22FC}" srcOrd="2" destOrd="0" presId="urn:microsoft.com/office/officeart/2018/2/layout/IconVerticalSolidList"/>
    <dgm:cxn modelId="{6B96A265-9335-466D-BF1B-A65E22373EF9}" type="presParOf" srcId="{346E831B-51FC-4488-B46D-4BC2A8069709}" destId="{D6C36028-86BC-4964-B33F-447EC3959634}" srcOrd="3" destOrd="0" presId="urn:microsoft.com/office/officeart/2018/2/layout/IconVerticalSolidList"/>
    <dgm:cxn modelId="{2B38F21B-478D-427D-B949-6915B9AB9635}" type="presParOf" srcId="{7CEC742F-BFF6-4F8F-BC3F-9D072E7C2677}" destId="{BBA042C2-FDAB-4D6E-B816-B9DA6729A7F6}" srcOrd="3" destOrd="0" presId="urn:microsoft.com/office/officeart/2018/2/layout/IconVerticalSolidList"/>
    <dgm:cxn modelId="{F3319089-1CC9-42A0-992E-82DB4D587D77}" type="presParOf" srcId="{7CEC742F-BFF6-4F8F-BC3F-9D072E7C2677}" destId="{CD8D6A73-9785-4CAB-8888-CE1E01BFE230}" srcOrd="4" destOrd="0" presId="urn:microsoft.com/office/officeart/2018/2/layout/IconVerticalSolidList"/>
    <dgm:cxn modelId="{567961A4-033D-44AE-BDF4-ADB727C3E349}" type="presParOf" srcId="{CD8D6A73-9785-4CAB-8888-CE1E01BFE230}" destId="{006293F1-9AD5-44FC-A787-DCC47F489DA1}" srcOrd="0" destOrd="0" presId="urn:microsoft.com/office/officeart/2018/2/layout/IconVerticalSolidList"/>
    <dgm:cxn modelId="{AB3BF8E5-56E7-4111-81F4-A462F9BA7A0C}" type="presParOf" srcId="{CD8D6A73-9785-4CAB-8888-CE1E01BFE230}" destId="{DBF8551E-10ED-4D3D-BD17-7012761D130B}" srcOrd="1" destOrd="0" presId="urn:microsoft.com/office/officeart/2018/2/layout/IconVerticalSolidList"/>
    <dgm:cxn modelId="{FA68BF3A-318C-43CF-90F4-7B387A0B2765}" type="presParOf" srcId="{CD8D6A73-9785-4CAB-8888-CE1E01BFE230}" destId="{D037A3BE-A74B-43F7-8AB8-5E273BAA37D7}" srcOrd="2" destOrd="0" presId="urn:microsoft.com/office/officeart/2018/2/layout/IconVerticalSolidList"/>
    <dgm:cxn modelId="{0049E477-886F-4BB0-A890-88F06CFD2740}" type="presParOf" srcId="{CD8D6A73-9785-4CAB-8888-CE1E01BFE230}" destId="{E0F10521-5345-45A6-96BF-03DB8DFC68D0}"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5C0276C-5E47-4B36-B2FE-5C52129256E1}" type="doc">
      <dgm:prSet loTypeId="urn:microsoft.com/office/officeart/2005/8/layout/matrix3" loCatId="matrix" qsTypeId="urn:microsoft.com/office/officeart/2005/8/quickstyle/simple1" qsCatId="simple" csTypeId="urn:microsoft.com/office/officeart/2005/8/colors/colorful1" csCatId="colorful"/>
      <dgm:spPr/>
      <dgm:t>
        <a:bodyPr/>
        <a:lstStyle/>
        <a:p>
          <a:endParaRPr lang="en-US"/>
        </a:p>
      </dgm:t>
    </dgm:pt>
    <dgm:pt modelId="{5ECFE812-F931-4126-8667-C90542B09FA4}">
      <dgm:prSet/>
      <dgm:spPr/>
      <dgm:t>
        <a:bodyPr/>
        <a:lstStyle/>
        <a:p>
          <a:r>
            <a:rPr lang="en-GB">
              <a:solidFill>
                <a:schemeClr val="tx1"/>
              </a:solidFill>
            </a:rPr>
            <a:t>Integration</a:t>
          </a:r>
          <a:endParaRPr lang="en-US">
            <a:solidFill>
              <a:schemeClr val="tx1"/>
            </a:solidFill>
          </a:endParaRPr>
        </a:p>
      </dgm:t>
    </dgm:pt>
    <dgm:pt modelId="{69AA33CB-2BA8-4BA2-9DE7-858B49AB71D6}" type="parTrans" cxnId="{73B78456-0722-401A-985F-18FDB5469953}">
      <dgm:prSet/>
      <dgm:spPr/>
      <dgm:t>
        <a:bodyPr/>
        <a:lstStyle/>
        <a:p>
          <a:endParaRPr lang="en-US"/>
        </a:p>
      </dgm:t>
    </dgm:pt>
    <dgm:pt modelId="{5AF0DFFB-B31F-4A63-BEA7-FA5A236D1826}" type="sibTrans" cxnId="{73B78456-0722-401A-985F-18FDB5469953}">
      <dgm:prSet/>
      <dgm:spPr/>
      <dgm:t>
        <a:bodyPr/>
        <a:lstStyle/>
        <a:p>
          <a:endParaRPr lang="en-US"/>
        </a:p>
      </dgm:t>
    </dgm:pt>
    <dgm:pt modelId="{A5D3A45B-138B-44AC-ACB0-AD1EC718B6CA}">
      <dgm:prSet/>
      <dgm:spPr/>
      <dgm:t>
        <a:bodyPr/>
        <a:lstStyle/>
        <a:p>
          <a:r>
            <a:rPr lang="en-GB">
              <a:solidFill>
                <a:schemeClr val="tx1"/>
              </a:solidFill>
            </a:rPr>
            <a:t>Types of goal</a:t>
          </a:r>
          <a:endParaRPr lang="en-US">
            <a:solidFill>
              <a:schemeClr val="tx1"/>
            </a:solidFill>
          </a:endParaRPr>
        </a:p>
      </dgm:t>
    </dgm:pt>
    <dgm:pt modelId="{9B55460D-1A6F-40E2-9145-011F6CEBE70B}" type="parTrans" cxnId="{36BBF98B-8E2F-4544-AD2F-21AE86D453EA}">
      <dgm:prSet/>
      <dgm:spPr/>
      <dgm:t>
        <a:bodyPr/>
        <a:lstStyle/>
        <a:p>
          <a:endParaRPr lang="en-US"/>
        </a:p>
      </dgm:t>
    </dgm:pt>
    <dgm:pt modelId="{D8CC15EF-9F04-4F29-87DD-5273F9B689CD}" type="sibTrans" cxnId="{36BBF98B-8E2F-4544-AD2F-21AE86D453EA}">
      <dgm:prSet/>
      <dgm:spPr/>
      <dgm:t>
        <a:bodyPr/>
        <a:lstStyle/>
        <a:p>
          <a:endParaRPr lang="en-US"/>
        </a:p>
      </dgm:t>
    </dgm:pt>
    <dgm:pt modelId="{60049832-3F50-48ED-8A97-BD3045213B9A}">
      <dgm:prSet/>
      <dgm:spPr/>
      <dgm:t>
        <a:bodyPr/>
        <a:lstStyle/>
        <a:p>
          <a:r>
            <a:rPr lang="en-GB">
              <a:solidFill>
                <a:schemeClr val="tx1"/>
              </a:solidFill>
            </a:rPr>
            <a:t>Job description </a:t>
          </a:r>
          <a:endParaRPr lang="en-US">
            <a:solidFill>
              <a:schemeClr val="tx1"/>
            </a:solidFill>
          </a:endParaRPr>
        </a:p>
      </dgm:t>
    </dgm:pt>
    <dgm:pt modelId="{79EC0BBD-277F-4501-BAF5-EFD791FAC200}" type="parTrans" cxnId="{EB4E18ED-1745-4222-97CF-B9169DCB4628}">
      <dgm:prSet/>
      <dgm:spPr/>
      <dgm:t>
        <a:bodyPr/>
        <a:lstStyle/>
        <a:p>
          <a:endParaRPr lang="en-US"/>
        </a:p>
      </dgm:t>
    </dgm:pt>
    <dgm:pt modelId="{076BFECC-7909-4525-A757-24E627EAE54D}" type="sibTrans" cxnId="{EB4E18ED-1745-4222-97CF-B9169DCB4628}">
      <dgm:prSet/>
      <dgm:spPr/>
      <dgm:t>
        <a:bodyPr/>
        <a:lstStyle/>
        <a:p>
          <a:endParaRPr lang="en-US"/>
        </a:p>
      </dgm:t>
    </dgm:pt>
    <dgm:pt modelId="{4A8558B0-3285-4E3B-8806-26FF296719C7}">
      <dgm:prSet/>
      <dgm:spPr/>
      <dgm:t>
        <a:bodyPr/>
        <a:lstStyle/>
        <a:p>
          <a:r>
            <a:rPr lang="en-GB">
              <a:solidFill>
                <a:schemeClr val="tx1"/>
              </a:solidFill>
            </a:rPr>
            <a:t>Project</a:t>
          </a:r>
          <a:endParaRPr lang="en-US">
            <a:solidFill>
              <a:schemeClr val="tx1"/>
            </a:solidFill>
          </a:endParaRPr>
        </a:p>
      </dgm:t>
    </dgm:pt>
    <dgm:pt modelId="{315969B3-41B3-4481-8CD1-AE968A4B9FA8}" type="parTrans" cxnId="{5DE6DAC6-EEB4-41A8-BC10-136B09C743FE}">
      <dgm:prSet/>
      <dgm:spPr/>
      <dgm:t>
        <a:bodyPr/>
        <a:lstStyle/>
        <a:p>
          <a:endParaRPr lang="en-US"/>
        </a:p>
      </dgm:t>
    </dgm:pt>
    <dgm:pt modelId="{02D6F9B8-7B61-4025-A900-334F7CF54A9F}" type="sibTrans" cxnId="{5DE6DAC6-EEB4-41A8-BC10-136B09C743FE}">
      <dgm:prSet/>
      <dgm:spPr/>
      <dgm:t>
        <a:bodyPr/>
        <a:lstStyle/>
        <a:p>
          <a:endParaRPr lang="en-US"/>
        </a:p>
      </dgm:t>
    </dgm:pt>
    <dgm:pt modelId="{E6247885-E066-4B11-A4F9-A9E206900484}">
      <dgm:prSet/>
      <dgm:spPr/>
      <dgm:t>
        <a:bodyPr/>
        <a:lstStyle/>
        <a:p>
          <a:r>
            <a:rPr lang="en-GB">
              <a:solidFill>
                <a:schemeClr val="tx1"/>
              </a:solidFill>
            </a:rPr>
            <a:t>Behavioural </a:t>
          </a:r>
          <a:endParaRPr lang="en-US">
            <a:solidFill>
              <a:schemeClr val="tx1"/>
            </a:solidFill>
          </a:endParaRPr>
        </a:p>
      </dgm:t>
    </dgm:pt>
    <dgm:pt modelId="{F85756E0-58D4-4946-99BB-1F88683E4923}" type="parTrans" cxnId="{496E82A2-26D3-4B62-A379-FE825B1F97D1}">
      <dgm:prSet/>
      <dgm:spPr/>
      <dgm:t>
        <a:bodyPr/>
        <a:lstStyle/>
        <a:p>
          <a:endParaRPr lang="en-US"/>
        </a:p>
      </dgm:t>
    </dgm:pt>
    <dgm:pt modelId="{E0A8E635-2B62-4719-A11B-ACB994D7B512}" type="sibTrans" cxnId="{496E82A2-26D3-4B62-A379-FE825B1F97D1}">
      <dgm:prSet/>
      <dgm:spPr/>
      <dgm:t>
        <a:bodyPr/>
        <a:lstStyle/>
        <a:p>
          <a:endParaRPr lang="en-US"/>
        </a:p>
      </dgm:t>
    </dgm:pt>
    <dgm:pt modelId="{7B4C034F-52BE-4277-B4F2-917D70DBCD12}">
      <dgm:prSet/>
      <dgm:spPr/>
      <dgm:t>
        <a:bodyPr/>
        <a:lstStyle/>
        <a:p>
          <a:r>
            <a:rPr lang="en-GB">
              <a:solidFill>
                <a:schemeClr val="tx1"/>
              </a:solidFill>
            </a:rPr>
            <a:t>Stretch</a:t>
          </a:r>
          <a:endParaRPr lang="en-US">
            <a:solidFill>
              <a:schemeClr val="tx1"/>
            </a:solidFill>
          </a:endParaRPr>
        </a:p>
      </dgm:t>
    </dgm:pt>
    <dgm:pt modelId="{71DB44A6-88BA-4B61-9431-19B3E5930F9D}" type="parTrans" cxnId="{59296224-94B5-451D-80BC-65DAAC222A85}">
      <dgm:prSet/>
      <dgm:spPr/>
      <dgm:t>
        <a:bodyPr/>
        <a:lstStyle/>
        <a:p>
          <a:endParaRPr lang="en-US"/>
        </a:p>
      </dgm:t>
    </dgm:pt>
    <dgm:pt modelId="{2AD2CC79-7424-4435-9876-427A6BF2EE92}" type="sibTrans" cxnId="{59296224-94B5-451D-80BC-65DAAC222A85}">
      <dgm:prSet/>
      <dgm:spPr/>
      <dgm:t>
        <a:bodyPr/>
        <a:lstStyle/>
        <a:p>
          <a:endParaRPr lang="en-US"/>
        </a:p>
      </dgm:t>
    </dgm:pt>
    <dgm:pt modelId="{8F22D68A-0407-4B3D-B83C-5265F31F79DE}">
      <dgm:prSet/>
      <dgm:spPr/>
      <dgm:t>
        <a:bodyPr/>
        <a:lstStyle/>
        <a:p>
          <a:r>
            <a:rPr lang="en-GB">
              <a:solidFill>
                <a:schemeClr val="tx1"/>
              </a:solidFill>
            </a:rPr>
            <a:t>SMART framework</a:t>
          </a:r>
          <a:endParaRPr lang="en-US">
            <a:solidFill>
              <a:schemeClr val="tx1"/>
            </a:solidFill>
          </a:endParaRPr>
        </a:p>
      </dgm:t>
    </dgm:pt>
    <dgm:pt modelId="{06B873C3-B301-4AE8-B139-EE2FC591AF20}" type="parTrans" cxnId="{42AAEDB7-0EEA-4257-A031-976175933AAE}">
      <dgm:prSet/>
      <dgm:spPr/>
      <dgm:t>
        <a:bodyPr/>
        <a:lstStyle/>
        <a:p>
          <a:endParaRPr lang="en-US"/>
        </a:p>
      </dgm:t>
    </dgm:pt>
    <dgm:pt modelId="{A0ACD961-9544-410E-9364-6E4BF1BB9664}" type="sibTrans" cxnId="{42AAEDB7-0EEA-4257-A031-976175933AAE}">
      <dgm:prSet/>
      <dgm:spPr/>
      <dgm:t>
        <a:bodyPr/>
        <a:lstStyle/>
        <a:p>
          <a:endParaRPr lang="en-US"/>
        </a:p>
      </dgm:t>
    </dgm:pt>
    <dgm:pt modelId="{46B3D44B-BB2A-4E7A-B955-ED74426F6DB5}">
      <dgm:prSet/>
      <dgm:spPr/>
      <dgm:t>
        <a:bodyPr/>
        <a:lstStyle/>
        <a:p>
          <a:r>
            <a:rPr lang="en-GB">
              <a:solidFill>
                <a:schemeClr val="tx1"/>
              </a:solidFill>
            </a:rPr>
            <a:t>Participative between manager and employee</a:t>
          </a:r>
          <a:endParaRPr lang="en-US">
            <a:solidFill>
              <a:schemeClr val="tx1"/>
            </a:solidFill>
          </a:endParaRPr>
        </a:p>
      </dgm:t>
    </dgm:pt>
    <dgm:pt modelId="{0B5D8F80-84D1-4957-B0EB-ED6B73C4386B}" type="parTrans" cxnId="{12BE3F28-188C-49E8-B8B7-500426932439}">
      <dgm:prSet/>
      <dgm:spPr/>
      <dgm:t>
        <a:bodyPr/>
        <a:lstStyle/>
        <a:p>
          <a:endParaRPr lang="en-US"/>
        </a:p>
      </dgm:t>
    </dgm:pt>
    <dgm:pt modelId="{2EF0BC0E-F0F4-485D-BBC0-8AAE909F8D06}" type="sibTrans" cxnId="{12BE3F28-188C-49E8-B8B7-500426932439}">
      <dgm:prSet/>
      <dgm:spPr/>
      <dgm:t>
        <a:bodyPr/>
        <a:lstStyle/>
        <a:p>
          <a:endParaRPr lang="en-US"/>
        </a:p>
      </dgm:t>
    </dgm:pt>
    <dgm:pt modelId="{17D2A0E1-8372-43B4-809D-6687B6A38834}" type="pres">
      <dgm:prSet presAssocID="{A5C0276C-5E47-4B36-B2FE-5C52129256E1}" presName="matrix" presStyleCnt="0">
        <dgm:presLayoutVars>
          <dgm:chMax val="1"/>
          <dgm:dir/>
          <dgm:resizeHandles val="exact"/>
        </dgm:presLayoutVars>
      </dgm:prSet>
      <dgm:spPr/>
    </dgm:pt>
    <dgm:pt modelId="{033D28F3-DAF5-43DB-8EE3-BB86B5147FEF}" type="pres">
      <dgm:prSet presAssocID="{A5C0276C-5E47-4B36-B2FE-5C52129256E1}" presName="diamond" presStyleLbl="bgShp" presStyleIdx="0" presStyleCnt="1"/>
      <dgm:spPr/>
    </dgm:pt>
    <dgm:pt modelId="{313ADAAF-D2AB-4AE2-B5AA-F3DC37B59241}" type="pres">
      <dgm:prSet presAssocID="{A5C0276C-5E47-4B36-B2FE-5C52129256E1}" presName="quad1" presStyleLbl="node1" presStyleIdx="0" presStyleCnt="4">
        <dgm:presLayoutVars>
          <dgm:chMax val="0"/>
          <dgm:chPref val="0"/>
          <dgm:bulletEnabled val="1"/>
        </dgm:presLayoutVars>
      </dgm:prSet>
      <dgm:spPr/>
    </dgm:pt>
    <dgm:pt modelId="{3CEB997A-5652-4DDE-993E-9BED85333F9F}" type="pres">
      <dgm:prSet presAssocID="{A5C0276C-5E47-4B36-B2FE-5C52129256E1}" presName="quad2" presStyleLbl="node1" presStyleIdx="1" presStyleCnt="4">
        <dgm:presLayoutVars>
          <dgm:chMax val="0"/>
          <dgm:chPref val="0"/>
          <dgm:bulletEnabled val="1"/>
        </dgm:presLayoutVars>
      </dgm:prSet>
      <dgm:spPr/>
    </dgm:pt>
    <dgm:pt modelId="{661B137C-1EDE-4C16-A47A-AB49817EB2B7}" type="pres">
      <dgm:prSet presAssocID="{A5C0276C-5E47-4B36-B2FE-5C52129256E1}" presName="quad3" presStyleLbl="node1" presStyleIdx="2" presStyleCnt="4">
        <dgm:presLayoutVars>
          <dgm:chMax val="0"/>
          <dgm:chPref val="0"/>
          <dgm:bulletEnabled val="1"/>
        </dgm:presLayoutVars>
      </dgm:prSet>
      <dgm:spPr/>
    </dgm:pt>
    <dgm:pt modelId="{2A2F7724-8749-4B56-BA26-9FC4E79EA9A2}" type="pres">
      <dgm:prSet presAssocID="{A5C0276C-5E47-4B36-B2FE-5C52129256E1}" presName="quad4" presStyleLbl="node1" presStyleIdx="3" presStyleCnt="4">
        <dgm:presLayoutVars>
          <dgm:chMax val="0"/>
          <dgm:chPref val="0"/>
          <dgm:bulletEnabled val="1"/>
        </dgm:presLayoutVars>
      </dgm:prSet>
      <dgm:spPr/>
    </dgm:pt>
  </dgm:ptLst>
  <dgm:cxnLst>
    <dgm:cxn modelId="{7231E710-2DE2-4D3A-8B33-2D6A1E0F6C13}" type="presOf" srcId="{E6247885-E066-4B11-A4F9-A9E206900484}" destId="{3CEB997A-5652-4DDE-993E-9BED85333F9F}" srcOrd="0" destOrd="3" presId="urn:microsoft.com/office/officeart/2005/8/layout/matrix3"/>
    <dgm:cxn modelId="{D460F21D-454D-43C0-8B47-A8E61A9F9848}" type="presOf" srcId="{5ECFE812-F931-4126-8667-C90542B09FA4}" destId="{313ADAAF-D2AB-4AE2-B5AA-F3DC37B59241}" srcOrd="0" destOrd="0" presId="urn:microsoft.com/office/officeart/2005/8/layout/matrix3"/>
    <dgm:cxn modelId="{59296224-94B5-451D-80BC-65DAAC222A85}" srcId="{A5D3A45B-138B-44AC-ACB0-AD1EC718B6CA}" destId="{7B4C034F-52BE-4277-B4F2-917D70DBCD12}" srcOrd="3" destOrd="0" parTransId="{71DB44A6-88BA-4B61-9431-19B3E5930F9D}" sibTransId="{2AD2CC79-7424-4435-9876-427A6BF2EE92}"/>
    <dgm:cxn modelId="{12BE3F28-188C-49E8-B8B7-500426932439}" srcId="{A5C0276C-5E47-4B36-B2FE-5C52129256E1}" destId="{46B3D44B-BB2A-4E7A-B955-ED74426F6DB5}" srcOrd="3" destOrd="0" parTransId="{0B5D8F80-84D1-4957-B0EB-ED6B73C4386B}" sibTransId="{2EF0BC0E-F0F4-485D-BBC0-8AAE909F8D06}"/>
    <dgm:cxn modelId="{73B78456-0722-401A-985F-18FDB5469953}" srcId="{A5C0276C-5E47-4B36-B2FE-5C52129256E1}" destId="{5ECFE812-F931-4126-8667-C90542B09FA4}" srcOrd="0" destOrd="0" parTransId="{69AA33CB-2BA8-4BA2-9DE7-858B49AB71D6}" sibTransId="{5AF0DFFB-B31F-4A63-BEA7-FA5A236D1826}"/>
    <dgm:cxn modelId="{1215B66E-96BE-4BD9-8CD2-950F7C7B56DC}" type="presOf" srcId="{7B4C034F-52BE-4277-B4F2-917D70DBCD12}" destId="{3CEB997A-5652-4DDE-993E-9BED85333F9F}" srcOrd="0" destOrd="4" presId="urn:microsoft.com/office/officeart/2005/8/layout/matrix3"/>
    <dgm:cxn modelId="{34005972-1A35-4AF2-89A3-955012307AC8}" type="presOf" srcId="{8F22D68A-0407-4B3D-B83C-5265F31F79DE}" destId="{661B137C-1EDE-4C16-A47A-AB49817EB2B7}" srcOrd="0" destOrd="0" presId="urn:microsoft.com/office/officeart/2005/8/layout/matrix3"/>
    <dgm:cxn modelId="{0C04D47A-C1EB-4F53-B05D-D69D3EC82829}" type="presOf" srcId="{60049832-3F50-48ED-8A97-BD3045213B9A}" destId="{3CEB997A-5652-4DDE-993E-9BED85333F9F}" srcOrd="0" destOrd="1" presId="urn:microsoft.com/office/officeart/2005/8/layout/matrix3"/>
    <dgm:cxn modelId="{25B9987E-FECE-4AA9-AF05-DA79CBF9966F}" type="presOf" srcId="{46B3D44B-BB2A-4E7A-B955-ED74426F6DB5}" destId="{2A2F7724-8749-4B56-BA26-9FC4E79EA9A2}" srcOrd="0" destOrd="0" presId="urn:microsoft.com/office/officeart/2005/8/layout/matrix3"/>
    <dgm:cxn modelId="{D4C1958A-89BF-4212-932F-BD6B94443681}" type="presOf" srcId="{A5C0276C-5E47-4B36-B2FE-5C52129256E1}" destId="{17D2A0E1-8372-43B4-809D-6687B6A38834}" srcOrd="0" destOrd="0" presId="urn:microsoft.com/office/officeart/2005/8/layout/matrix3"/>
    <dgm:cxn modelId="{36BBF98B-8E2F-4544-AD2F-21AE86D453EA}" srcId="{A5C0276C-5E47-4B36-B2FE-5C52129256E1}" destId="{A5D3A45B-138B-44AC-ACB0-AD1EC718B6CA}" srcOrd="1" destOrd="0" parTransId="{9B55460D-1A6F-40E2-9145-011F6CEBE70B}" sibTransId="{D8CC15EF-9F04-4F29-87DD-5273F9B689CD}"/>
    <dgm:cxn modelId="{496E82A2-26D3-4B62-A379-FE825B1F97D1}" srcId="{A5D3A45B-138B-44AC-ACB0-AD1EC718B6CA}" destId="{E6247885-E066-4B11-A4F9-A9E206900484}" srcOrd="2" destOrd="0" parTransId="{F85756E0-58D4-4946-99BB-1F88683E4923}" sibTransId="{E0A8E635-2B62-4719-A11B-ACB994D7B512}"/>
    <dgm:cxn modelId="{84A3D4B6-4B59-4301-8ACF-9B70149B3C04}" type="presOf" srcId="{4A8558B0-3285-4E3B-8806-26FF296719C7}" destId="{3CEB997A-5652-4DDE-993E-9BED85333F9F}" srcOrd="0" destOrd="2" presId="urn:microsoft.com/office/officeart/2005/8/layout/matrix3"/>
    <dgm:cxn modelId="{42AAEDB7-0EEA-4257-A031-976175933AAE}" srcId="{A5C0276C-5E47-4B36-B2FE-5C52129256E1}" destId="{8F22D68A-0407-4B3D-B83C-5265F31F79DE}" srcOrd="2" destOrd="0" parTransId="{06B873C3-B301-4AE8-B139-EE2FC591AF20}" sibTransId="{A0ACD961-9544-410E-9364-6E4BF1BB9664}"/>
    <dgm:cxn modelId="{5DE6DAC6-EEB4-41A8-BC10-136B09C743FE}" srcId="{A5D3A45B-138B-44AC-ACB0-AD1EC718B6CA}" destId="{4A8558B0-3285-4E3B-8806-26FF296719C7}" srcOrd="1" destOrd="0" parTransId="{315969B3-41B3-4481-8CD1-AE968A4B9FA8}" sibTransId="{02D6F9B8-7B61-4025-A900-334F7CF54A9F}"/>
    <dgm:cxn modelId="{EB4E18ED-1745-4222-97CF-B9169DCB4628}" srcId="{A5D3A45B-138B-44AC-ACB0-AD1EC718B6CA}" destId="{60049832-3F50-48ED-8A97-BD3045213B9A}" srcOrd="0" destOrd="0" parTransId="{79EC0BBD-277F-4501-BAF5-EFD791FAC200}" sibTransId="{076BFECC-7909-4525-A757-24E627EAE54D}"/>
    <dgm:cxn modelId="{476EF1F8-06F7-4A5C-8622-8D821F944B2F}" type="presOf" srcId="{A5D3A45B-138B-44AC-ACB0-AD1EC718B6CA}" destId="{3CEB997A-5652-4DDE-993E-9BED85333F9F}" srcOrd="0" destOrd="0" presId="urn:microsoft.com/office/officeart/2005/8/layout/matrix3"/>
    <dgm:cxn modelId="{BFDDC555-4ED1-47DD-ADC9-756494107B0C}" type="presParOf" srcId="{17D2A0E1-8372-43B4-809D-6687B6A38834}" destId="{033D28F3-DAF5-43DB-8EE3-BB86B5147FEF}" srcOrd="0" destOrd="0" presId="urn:microsoft.com/office/officeart/2005/8/layout/matrix3"/>
    <dgm:cxn modelId="{496D6B62-BB55-4DF4-A465-5EBFF58D7C7D}" type="presParOf" srcId="{17D2A0E1-8372-43B4-809D-6687B6A38834}" destId="{313ADAAF-D2AB-4AE2-B5AA-F3DC37B59241}" srcOrd="1" destOrd="0" presId="urn:microsoft.com/office/officeart/2005/8/layout/matrix3"/>
    <dgm:cxn modelId="{7115CFBF-CCB2-46A5-9636-A7EF5C5421B3}" type="presParOf" srcId="{17D2A0E1-8372-43B4-809D-6687B6A38834}" destId="{3CEB997A-5652-4DDE-993E-9BED85333F9F}" srcOrd="2" destOrd="0" presId="urn:microsoft.com/office/officeart/2005/8/layout/matrix3"/>
    <dgm:cxn modelId="{11FC4117-6D81-4195-A449-CA946EE3349B}" type="presParOf" srcId="{17D2A0E1-8372-43B4-809D-6687B6A38834}" destId="{661B137C-1EDE-4C16-A47A-AB49817EB2B7}" srcOrd="3" destOrd="0" presId="urn:microsoft.com/office/officeart/2005/8/layout/matrix3"/>
    <dgm:cxn modelId="{A2906BB0-F9F6-4A9A-8F29-2898DFF420FC}" type="presParOf" srcId="{17D2A0E1-8372-43B4-809D-6687B6A38834}" destId="{2A2F7724-8749-4B56-BA26-9FC4E79EA9A2}"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3F218D3-139B-42F1-A46C-A55E53D08BB3}" type="doc">
      <dgm:prSet loTypeId="urn:microsoft.com/office/officeart/2005/8/layout/default" loCatId="list" qsTypeId="urn:microsoft.com/office/officeart/2005/8/quickstyle/simple4" qsCatId="simple" csTypeId="urn:microsoft.com/office/officeart/2005/8/colors/colorful1" csCatId="colorful" phldr="1"/>
      <dgm:spPr/>
      <dgm:t>
        <a:bodyPr/>
        <a:lstStyle/>
        <a:p>
          <a:endParaRPr lang="en-US"/>
        </a:p>
      </dgm:t>
    </dgm:pt>
    <dgm:pt modelId="{63DEC288-1283-4139-9873-34F7D10F6C48}">
      <dgm:prSet/>
      <dgm:spPr/>
      <dgm:t>
        <a:bodyPr/>
        <a:lstStyle/>
        <a:p>
          <a:r>
            <a:rPr lang="en-GB" dirty="0">
              <a:solidFill>
                <a:schemeClr val="tx1"/>
              </a:solidFill>
            </a:rPr>
            <a:t>Lack of senior management support</a:t>
          </a:r>
          <a:endParaRPr lang="en-US" dirty="0">
            <a:solidFill>
              <a:schemeClr val="tx1"/>
            </a:solidFill>
          </a:endParaRPr>
        </a:p>
      </dgm:t>
    </dgm:pt>
    <dgm:pt modelId="{A58C82AE-2D5C-4991-A950-558F863E29FC}" type="parTrans" cxnId="{30DAC1A0-8FD6-4B4C-8EAF-ACA0D858BC81}">
      <dgm:prSet/>
      <dgm:spPr/>
      <dgm:t>
        <a:bodyPr/>
        <a:lstStyle/>
        <a:p>
          <a:endParaRPr lang="en-US"/>
        </a:p>
      </dgm:t>
    </dgm:pt>
    <dgm:pt modelId="{284B1041-8CCD-4E95-B7F8-257CB9A00BB8}" type="sibTrans" cxnId="{30DAC1A0-8FD6-4B4C-8EAF-ACA0D858BC81}">
      <dgm:prSet/>
      <dgm:spPr/>
      <dgm:t>
        <a:bodyPr/>
        <a:lstStyle/>
        <a:p>
          <a:endParaRPr lang="en-US"/>
        </a:p>
      </dgm:t>
    </dgm:pt>
    <dgm:pt modelId="{546D61BA-5C0B-4D7E-A2A9-8FB5D2CE0937}">
      <dgm:prSet/>
      <dgm:spPr/>
      <dgm:t>
        <a:bodyPr/>
        <a:lstStyle/>
        <a:p>
          <a:r>
            <a:rPr lang="en-GB">
              <a:solidFill>
                <a:schemeClr val="tx1"/>
              </a:solidFill>
            </a:rPr>
            <a:t>Seen as ‘busywork’</a:t>
          </a:r>
          <a:endParaRPr lang="en-US">
            <a:solidFill>
              <a:schemeClr val="tx1"/>
            </a:solidFill>
          </a:endParaRPr>
        </a:p>
      </dgm:t>
    </dgm:pt>
    <dgm:pt modelId="{D318A781-0087-4BD2-AEB4-C14E994A4A51}" type="parTrans" cxnId="{F2CC2FFD-746A-4F2E-9B66-023AC768C9CC}">
      <dgm:prSet/>
      <dgm:spPr/>
      <dgm:t>
        <a:bodyPr/>
        <a:lstStyle/>
        <a:p>
          <a:endParaRPr lang="en-US"/>
        </a:p>
      </dgm:t>
    </dgm:pt>
    <dgm:pt modelId="{57BFC012-C19B-4C15-891D-C9D56FE4ABFA}" type="sibTrans" cxnId="{F2CC2FFD-746A-4F2E-9B66-023AC768C9CC}">
      <dgm:prSet/>
      <dgm:spPr/>
      <dgm:t>
        <a:bodyPr/>
        <a:lstStyle/>
        <a:p>
          <a:endParaRPr lang="en-US"/>
        </a:p>
      </dgm:t>
    </dgm:pt>
    <dgm:pt modelId="{5FB8D94B-9D09-4F19-B9F5-ABFCE8BC17F4}">
      <dgm:prSet/>
      <dgm:spPr/>
      <dgm:t>
        <a:bodyPr/>
        <a:lstStyle/>
        <a:p>
          <a:r>
            <a:rPr lang="en-GB">
              <a:solidFill>
                <a:schemeClr val="tx1"/>
              </a:solidFill>
            </a:rPr>
            <a:t>Poor communication</a:t>
          </a:r>
          <a:endParaRPr lang="en-US">
            <a:solidFill>
              <a:schemeClr val="tx1"/>
            </a:solidFill>
          </a:endParaRPr>
        </a:p>
      </dgm:t>
    </dgm:pt>
    <dgm:pt modelId="{FA021720-CCC2-4B0C-B022-FF222B1B1C20}" type="parTrans" cxnId="{245DB2D0-73D9-46B8-A527-C56B2353915B}">
      <dgm:prSet/>
      <dgm:spPr/>
      <dgm:t>
        <a:bodyPr/>
        <a:lstStyle/>
        <a:p>
          <a:endParaRPr lang="en-US"/>
        </a:p>
      </dgm:t>
    </dgm:pt>
    <dgm:pt modelId="{60AF9344-E50F-4609-B3B8-D23FECCE9667}" type="sibTrans" cxnId="{245DB2D0-73D9-46B8-A527-C56B2353915B}">
      <dgm:prSet/>
      <dgm:spPr/>
      <dgm:t>
        <a:bodyPr/>
        <a:lstStyle/>
        <a:p>
          <a:endParaRPr lang="en-US"/>
        </a:p>
      </dgm:t>
    </dgm:pt>
    <dgm:pt modelId="{D1C8926D-C1B5-4D86-9189-9897543E8704}">
      <dgm:prSet/>
      <dgm:spPr/>
      <dgm:t>
        <a:bodyPr/>
        <a:lstStyle/>
        <a:p>
          <a:r>
            <a:rPr lang="en-GB" dirty="0">
              <a:solidFill>
                <a:schemeClr val="tx1"/>
              </a:solidFill>
            </a:rPr>
            <a:t>Lack of consistency</a:t>
          </a:r>
          <a:endParaRPr lang="en-US" dirty="0">
            <a:solidFill>
              <a:schemeClr val="tx1"/>
            </a:solidFill>
          </a:endParaRPr>
        </a:p>
      </dgm:t>
    </dgm:pt>
    <dgm:pt modelId="{F29211E0-AC83-4333-A485-ECEE1B5DA0A3}" type="parTrans" cxnId="{CCAF95D1-98C8-4DAB-A2EB-91F010256EFD}">
      <dgm:prSet/>
      <dgm:spPr/>
      <dgm:t>
        <a:bodyPr/>
        <a:lstStyle/>
        <a:p>
          <a:endParaRPr lang="en-US"/>
        </a:p>
      </dgm:t>
    </dgm:pt>
    <dgm:pt modelId="{8A596FCA-7F13-4D58-AE3D-B05B3E692380}" type="sibTrans" cxnId="{CCAF95D1-98C8-4DAB-A2EB-91F010256EFD}">
      <dgm:prSet/>
      <dgm:spPr/>
      <dgm:t>
        <a:bodyPr/>
        <a:lstStyle/>
        <a:p>
          <a:endParaRPr lang="en-US"/>
        </a:p>
      </dgm:t>
    </dgm:pt>
    <dgm:pt modelId="{3C08E838-0133-4940-94D8-7E665594D4D7}" type="pres">
      <dgm:prSet presAssocID="{E3F218D3-139B-42F1-A46C-A55E53D08BB3}" presName="diagram" presStyleCnt="0">
        <dgm:presLayoutVars>
          <dgm:dir/>
          <dgm:resizeHandles val="exact"/>
        </dgm:presLayoutVars>
      </dgm:prSet>
      <dgm:spPr/>
    </dgm:pt>
    <dgm:pt modelId="{A78F3848-CE0D-4A4D-A82B-5846B6B2F5F3}" type="pres">
      <dgm:prSet presAssocID="{63DEC288-1283-4139-9873-34F7D10F6C48}" presName="node" presStyleLbl="node1" presStyleIdx="0" presStyleCnt="4">
        <dgm:presLayoutVars>
          <dgm:bulletEnabled val="1"/>
        </dgm:presLayoutVars>
      </dgm:prSet>
      <dgm:spPr/>
    </dgm:pt>
    <dgm:pt modelId="{493BDA16-47BB-43C3-A0B7-AE0076A25031}" type="pres">
      <dgm:prSet presAssocID="{284B1041-8CCD-4E95-B7F8-257CB9A00BB8}" presName="sibTrans" presStyleCnt="0"/>
      <dgm:spPr/>
    </dgm:pt>
    <dgm:pt modelId="{4848A174-EB55-43CB-997C-62350ABE7F48}" type="pres">
      <dgm:prSet presAssocID="{546D61BA-5C0B-4D7E-A2A9-8FB5D2CE0937}" presName="node" presStyleLbl="node1" presStyleIdx="1" presStyleCnt="4">
        <dgm:presLayoutVars>
          <dgm:bulletEnabled val="1"/>
        </dgm:presLayoutVars>
      </dgm:prSet>
      <dgm:spPr/>
    </dgm:pt>
    <dgm:pt modelId="{3F68AA5A-34E8-4464-977C-BE346BE787A3}" type="pres">
      <dgm:prSet presAssocID="{57BFC012-C19B-4C15-891D-C9D56FE4ABFA}" presName="sibTrans" presStyleCnt="0"/>
      <dgm:spPr/>
    </dgm:pt>
    <dgm:pt modelId="{C76BA567-6164-4912-B260-E6ACED26F683}" type="pres">
      <dgm:prSet presAssocID="{5FB8D94B-9D09-4F19-B9F5-ABFCE8BC17F4}" presName="node" presStyleLbl="node1" presStyleIdx="2" presStyleCnt="4">
        <dgm:presLayoutVars>
          <dgm:bulletEnabled val="1"/>
        </dgm:presLayoutVars>
      </dgm:prSet>
      <dgm:spPr/>
    </dgm:pt>
    <dgm:pt modelId="{D4B8D1F8-7DA0-43CA-991D-AAA0EED66216}" type="pres">
      <dgm:prSet presAssocID="{60AF9344-E50F-4609-B3B8-D23FECCE9667}" presName="sibTrans" presStyleCnt="0"/>
      <dgm:spPr/>
    </dgm:pt>
    <dgm:pt modelId="{E93D9390-C3FF-4BD2-9F2D-69D79E3D9243}" type="pres">
      <dgm:prSet presAssocID="{D1C8926D-C1B5-4D86-9189-9897543E8704}" presName="node" presStyleLbl="node1" presStyleIdx="3" presStyleCnt="4">
        <dgm:presLayoutVars>
          <dgm:bulletEnabled val="1"/>
        </dgm:presLayoutVars>
      </dgm:prSet>
      <dgm:spPr/>
    </dgm:pt>
  </dgm:ptLst>
  <dgm:cxnLst>
    <dgm:cxn modelId="{04463000-116F-44B6-A9F3-6C0B5C37B801}" type="presOf" srcId="{546D61BA-5C0B-4D7E-A2A9-8FB5D2CE0937}" destId="{4848A174-EB55-43CB-997C-62350ABE7F48}" srcOrd="0" destOrd="0" presId="urn:microsoft.com/office/officeart/2005/8/layout/default"/>
    <dgm:cxn modelId="{38F52036-839C-47C1-9C06-B61475113453}" type="presOf" srcId="{63DEC288-1283-4139-9873-34F7D10F6C48}" destId="{A78F3848-CE0D-4A4D-A82B-5846B6B2F5F3}" srcOrd="0" destOrd="0" presId="urn:microsoft.com/office/officeart/2005/8/layout/default"/>
    <dgm:cxn modelId="{BD610B46-7235-41AC-90FF-24221AD91EA7}" type="presOf" srcId="{D1C8926D-C1B5-4D86-9189-9897543E8704}" destId="{E93D9390-C3FF-4BD2-9F2D-69D79E3D9243}" srcOrd="0" destOrd="0" presId="urn:microsoft.com/office/officeart/2005/8/layout/default"/>
    <dgm:cxn modelId="{BCEE6F8E-2E41-40F0-8B4B-766D6AC53951}" type="presOf" srcId="{E3F218D3-139B-42F1-A46C-A55E53D08BB3}" destId="{3C08E838-0133-4940-94D8-7E665594D4D7}" srcOrd="0" destOrd="0" presId="urn:microsoft.com/office/officeart/2005/8/layout/default"/>
    <dgm:cxn modelId="{30DAC1A0-8FD6-4B4C-8EAF-ACA0D858BC81}" srcId="{E3F218D3-139B-42F1-A46C-A55E53D08BB3}" destId="{63DEC288-1283-4139-9873-34F7D10F6C48}" srcOrd="0" destOrd="0" parTransId="{A58C82AE-2D5C-4991-A950-558F863E29FC}" sibTransId="{284B1041-8CCD-4E95-B7F8-257CB9A00BB8}"/>
    <dgm:cxn modelId="{5E7833C9-6CC7-46C6-A185-31BE65EA99DF}" type="presOf" srcId="{5FB8D94B-9D09-4F19-B9F5-ABFCE8BC17F4}" destId="{C76BA567-6164-4912-B260-E6ACED26F683}" srcOrd="0" destOrd="0" presId="urn:microsoft.com/office/officeart/2005/8/layout/default"/>
    <dgm:cxn modelId="{245DB2D0-73D9-46B8-A527-C56B2353915B}" srcId="{E3F218D3-139B-42F1-A46C-A55E53D08BB3}" destId="{5FB8D94B-9D09-4F19-B9F5-ABFCE8BC17F4}" srcOrd="2" destOrd="0" parTransId="{FA021720-CCC2-4B0C-B022-FF222B1B1C20}" sibTransId="{60AF9344-E50F-4609-B3B8-D23FECCE9667}"/>
    <dgm:cxn modelId="{CCAF95D1-98C8-4DAB-A2EB-91F010256EFD}" srcId="{E3F218D3-139B-42F1-A46C-A55E53D08BB3}" destId="{D1C8926D-C1B5-4D86-9189-9897543E8704}" srcOrd="3" destOrd="0" parTransId="{F29211E0-AC83-4333-A485-ECEE1B5DA0A3}" sibTransId="{8A596FCA-7F13-4D58-AE3D-B05B3E692380}"/>
    <dgm:cxn modelId="{F2CC2FFD-746A-4F2E-9B66-023AC768C9CC}" srcId="{E3F218D3-139B-42F1-A46C-A55E53D08BB3}" destId="{546D61BA-5C0B-4D7E-A2A9-8FB5D2CE0937}" srcOrd="1" destOrd="0" parTransId="{D318A781-0087-4BD2-AEB4-C14E994A4A51}" sibTransId="{57BFC012-C19B-4C15-891D-C9D56FE4ABFA}"/>
    <dgm:cxn modelId="{1BA15EE4-D937-4B70-98E7-6CF584AFCC66}" type="presParOf" srcId="{3C08E838-0133-4940-94D8-7E665594D4D7}" destId="{A78F3848-CE0D-4A4D-A82B-5846B6B2F5F3}" srcOrd="0" destOrd="0" presId="urn:microsoft.com/office/officeart/2005/8/layout/default"/>
    <dgm:cxn modelId="{816FB397-8BF4-4711-A35D-4C0E367A1543}" type="presParOf" srcId="{3C08E838-0133-4940-94D8-7E665594D4D7}" destId="{493BDA16-47BB-43C3-A0B7-AE0076A25031}" srcOrd="1" destOrd="0" presId="urn:microsoft.com/office/officeart/2005/8/layout/default"/>
    <dgm:cxn modelId="{702B9CE7-7B64-4215-A458-4BC18B17FBFD}" type="presParOf" srcId="{3C08E838-0133-4940-94D8-7E665594D4D7}" destId="{4848A174-EB55-43CB-997C-62350ABE7F48}" srcOrd="2" destOrd="0" presId="urn:microsoft.com/office/officeart/2005/8/layout/default"/>
    <dgm:cxn modelId="{219AE6FA-6B56-4581-B6EA-430779B02F8D}" type="presParOf" srcId="{3C08E838-0133-4940-94D8-7E665594D4D7}" destId="{3F68AA5A-34E8-4464-977C-BE346BE787A3}" srcOrd="3" destOrd="0" presId="urn:microsoft.com/office/officeart/2005/8/layout/default"/>
    <dgm:cxn modelId="{810F4EDE-908A-4B89-841F-121710B61717}" type="presParOf" srcId="{3C08E838-0133-4940-94D8-7E665594D4D7}" destId="{C76BA567-6164-4912-B260-E6ACED26F683}" srcOrd="4" destOrd="0" presId="urn:microsoft.com/office/officeart/2005/8/layout/default"/>
    <dgm:cxn modelId="{B7C9802B-68E6-4EF6-ACD1-1269DDF9765F}" type="presParOf" srcId="{3C08E838-0133-4940-94D8-7E665594D4D7}" destId="{D4B8D1F8-7DA0-43CA-991D-AAA0EED66216}" srcOrd="5" destOrd="0" presId="urn:microsoft.com/office/officeart/2005/8/layout/default"/>
    <dgm:cxn modelId="{03161F68-01BA-4D24-B1BD-F855C865F55B}" type="presParOf" srcId="{3C08E838-0133-4940-94D8-7E665594D4D7}" destId="{E93D9390-C3FF-4BD2-9F2D-69D79E3D9243}"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3E7B865B-0610-4F1A-8923-C9F37E52E972}"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E9AE3E5D-D4BA-4759-9BA7-60FD59327C2B}">
      <dgm:prSet/>
      <dgm:spPr/>
      <dgm:t>
        <a:bodyPr/>
        <a:lstStyle/>
        <a:p>
          <a:r>
            <a:rPr lang="en-GB"/>
            <a:t>Business outcomes: profitability,  productivity, innovation, quality</a:t>
          </a:r>
          <a:endParaRPr lang="en-US"/>
        </a:p>
      </dgm:t>
    </dgm:pt>
    <dgm:pt modelId="{B0AB41C8-67B7-4D47-B534-DE9F95BA91B0}" type="parTrans" cxnId="{14C449C6-3602-4EC9-B3D2-5177BD433E26}">
      <dgm:prSet/>
      <dgm:spPr/>
      <dgm:t>
        <a:bodyPr/>
        <a:lstStyle/>
        <a:p>
          <a:endParaRPr lang="en-US"/>
        </a:p>
      </dgm:t>
    </dgm:pt>
    <dgm:pt modelId="{7CC31626-6097-4B37-901F-A665D67BB0F7}" type="sibTrans" cxnId="{14C449C6-3602-4EC9-B3D2-5177BD433E26}">
      <dgm:prSet/>
      <dgm:spPr/>
      <dgm:t>
        <a:bodyPr/>
        <a:lstStyle/>
        <a:p>
          <a:endParaRPr lang="en-US"/>
        </a:p>
      </dgm:t>
    </dgm:pt>
    <dgm:pt modelId="{18181173-403E-44F4-B517-11C819E4AC29}">
      <dgm:prSet/>
      <dgm:spPr/>
      <dgm:t>
        <a:bodyPr/>
        <a:lstStyle/>
        <a:p>
          <a:r>
            <a:rPr lang="en-GB"/>
            <a:t>HR outcomes: Discretionary effort, organisational citizenship behaviour</a:t>
          </a:r>
          <a:endParaRPr lang="en-US"/>
        </a:p>
      </dgm:t>
    </dgm:pt>
    <dgm:pt modelId="{6EE80B07-0ADB-4147-AD64-9906EC834B00}" type="parTrans" cxnId="{1A12F722-372D-484E-8C28-C595054D51C1}">
      <dgm:prSet/>
      <dgm:spPr/>
      <dgm:t>
        <a:bodyPr/>
        <a:lstStyle/>
        <a:p>
          <a:endParaRPr lang="en-US"/>
        </a:p>
      </dgm:t>
    </dgm:pt>
    <dgm:pt modelId="{5AEDE7A9-9C91-4CE9-8981-82B80E5B835B}" type="sibTrans" cxnId="{1A12F722-372D-484E-8C28-C595054D51C1}">
      <dgm:prSet/>
      <dgm:spPr/>
      <dgm:t>
        <a:bodyPr/>
        <a:lstStyle/>
        <a:p>
          <a:endParaRPr lang="en-US"/>
        </a:p>
      </dgm:t>
    </dgm:pt>
    <dgm:pt modelId="{895AF5B7-296A-49BB-BC49-C104A6E04330}">
      <dgm:prSet/>
      <dgm:spPr/>
      <dgm:t>
        <a:bodyPr/>
        <a:lstStyle/>
        <a:p>
          <a:r>
            <a:rPr lang="en-GB"/>
            <a:t>Wellbeing, job satisfaction, job involvement &amp; empowerment</a:t>
          </a:r>
          <a:endParaRPr lang="en-US"/>
        </a:p>
      </dgm:t>
    </dgm:pt>
    <dgm:pt modelId="{ED2AA390-4BDF-421C-89C4-22479CC8F46C}" type="parTrans" cxnId="{A8C18951-7197-45A9-AFE9-5C00391F71C1}">
      <dgm:prSet/>
      <dgm:spPr/>
      <dgm:t>
        <a:bodyPr/>
        <a:lstStyle/>
        <a:p>
          <a:endParaRPr lang="en-US"/>
        </a:p>
      </dgm:t>
    </dgm:pt>
    <dgm:pt modelId="{3EFC4CD8-7FA5-4DED-913B-DA96F70B73D6}" type="sibTrans" cxnId="{A8C18951-7197-45A9-AFE9-5C00391F71C1}">
      <dgm:prSet/>
      <dgm:spPr/>
      <dgm:t>
        <a:bodyPr/>
        <a:lstStyle/>
        <a:p>
          <a:endParaRPr lang="en-US"/>
        </a:p>
      </dgm:t>
    </dgm:pt>
    <dgm:pt modelId="{E2D806FA-C8B9-4641-93A8-58F59D510132}" type="pres">
      <dgm:prSet presAssocID="{3E7B865B-0610-4F1A-8923-C9F37E52E972}" presName="linear" presStyleCnt="0">
        <dgm:presLayoutVars>
          <dgm:animLvl val="lvl"/>
          <dgm:resizeHandles val="exact"/>
        </dgm:presLayoutVars>
      </dgm:prSet>
      <dgm:spPr/>
    </dgm:pt>
    <dgm:pt modelId="{C8AAB1EA-46A8-46B3-8491-57773676492E}" type="pres">
      <dgm:prSet presAssocID="{E9AE3E5D-D4BA-4759-9BA7-60FD59327C2B}" presName="parentText" presStyleLbl="node1" presStyleIdx="0" presStyleCnt="3">
        <dgm:presLayoutVars>
          <dgm:chMax val="0"/>
          <dgm:bulletEnabled val="1"/>
        </dgm:presLayoutVars>
      </dgm:prSet>
      <dgm:spPr/>
    </dgm:pt>
    <dgm:pt modelId="{79CE6683-DAC6-49DC-88D7-654EB1DA9604}" type="pres">
      <dgm:prSet presAssocID="{7CC31626-6097-4B37-901F-A665D67BB0F7}" presName="spacer" presStyleCnt="0"/>
      <dgm:spPr/>
    </dgm:pt>
    <dgm:pt modelId="{B3B69DD6-8AF8-4FC7-9CF8-AAACB8B4307E}" type="pres">
      <dgm:prSet presAssocID="{18181173-403E-44F4-B517-11C819E4AC29}" presName="parentText" presStyleLbl="node1" presStyleIdx="1" presStyleCnt="3">
        <dgm:presLayoutVars>
          <dgm:chMax val="0"/>
          <dgm:bulletEnabled val="1"/>
        </dgm:presLayoutVars>
      </dgm:prSet>
      <dgm:spPr/>
    </dgm:pt>
    <dgm:pt modelId="{32E96B8B-30DC-4A08-8A82-1DFFBBB715A2}" type="pres">
      <dgm:prSet presAssocID="{5AEDE7A9-9C91-4CE9-8981-82B80E5B835B}" presName="spacer" presStyleCnt="0"/>
      <dgm:spPr/>
    </dgm:pt>
    <dgm:pt modelId="{1664857C-EE79-44C1-BEB4-7AC8567C43D8}" type="pres">
      <dgm:prSet presAssocID="{895AF5B7-296A-49BB-BC49-C104A6E04330}" presName="parentText" presStyleLbl="node1" presStyleIdx="2" presStyleCnt="3">
        <dgm:presLayoutVars>
          <dgm:chMax val="0"/>
          <dgm:bulletEnabled val="1"/>
        </dgm:presLayoutVars>
      </dgm:prSet>
      <dgm:spPr/>
    </dgm:pt>
  </dgm:ptLst>
  <dgm:cxnLst>
    <dgm:cxn modelId="{0E3B380F-96B2-4555-83F8-4B51459A3B42}" type="presOf" srcId="{895AF5B7-296A-49BB-BC49-C104A6E04330}" destId="{1664857C-EE79-44C1-BEB4-7AC8567C43D8}" srcOrd="0" destOrd="0" presId="urn:microsoft.com/office/officeart/2005/8/layout/vList2"/>
    <dgm:cxn modelId="{AACE231E-C267-453A-BDDC-797D7BB6DDF2}" type="presOf" srcId="{3E7B865B-0610-4F1A-8923-C9F37E52E972}" destId="{E2D806FA-C8B9-4641-93A8-58F59D510132}" srcOrd="0" destOrd="0" presId="urn:microsoft.com/office/officeart/2005/8/layout/vList2"/>
    <dgm:cxn modelId="{1A12F722-372D-484E-8C28-C595054D51C1}" srcId="{3E7B865B-0610-4F1A-8923-C9F37E52E972}" destId="{18181173-403E-44F4-B517-11C819E4AC29}" srcOrd="1" destOrd="0" parTransId="{6EE80B07-0ADB-4147-AD64-9906EC834B00}" sibTransId="{5AEDE7A9-9C91-4CE9-8981-82B80E5B835B}"/>
    <dgm:cxn modelId="{A8C18951-7197-45A9-AFE9-5C00391F71C1}" srcId="{3E7B865B-0610-4F1A-8923-C9F37E52E972}" destId="{895AF5B7-296A-49BB-BC49-C104A6E04330}" srcOrd="2" destOrd="0" parTransId="{ED2AA390-4BDF-421C-89C4-22479CC8F46C}" sibTransId="{3EFC4CD8-7FA5-4DED-913B-DA96F70B73D6}"/>
    <dgm:cxn modelId="{D37C2059-BEDB-4C93-A754-1189C795BB75}" type="presOf" srcId="{E9AE3E5D-D4BA-4759-9BA7-60FD59327C2B}" destId="{C8AAB1EA-46A8-46B3-8491-57773676492E}" srcOrd="0" destOrd="0" presId="urn:microsoft.com/office/officeart/2005/8/layout/vList2"/>
    <dgm:cxn modelId="{41CCA278-6400-4A69-8B57-64BB36AF12D5}" type="presOf" srcId="{18181173-403E-44F4-B517-11C819E4AC29}" destId="{B3B69DD6-8AF8-4FC7-9CF8-AAACB8B4307E}" srcOrd="0" destOrd="0" presId="urn:microsoft.com/office/officeart/2005/8/layout/vList2"/>
    <dgm:cxn modelId="{14C449C6-3602-4EC9-B3D2-5177BD433E26}" srcId="{3E7B865B-0610-4F1A-8923-C9F37E52E972}" destId="{E9AE3E5D-D4BA-4759-9BA7-60FD59327C2B}" srcOrd="0" destOrd="0" parTransId="{B0AB41C8-67B7-4D47-B534-DE9F95BA91B0}" sibTransId="{7CC31626-6097-4B37-901F-A665D67BB0F7}"/>
    <dgm:cxn modelId="{1476E983-4700-4B29-BDE2-7D848F8014E0}" type="presParOf" srcId="{E2D806FA-C8B9-4641-93A8-58F59D510132}" destId="{C8AAB1EA-46A8-46B3-8491-57773676492E}" srcOrd="0" destOrd="0" presId="urn:microsoft.com/office/officeart/2005/8/layout/vList2"/>
    <dgm:cxn modelId="{594BC617-10AE-4D0E-854F-417CD0071FA3}" type="presParOf" srcId="{E2D806FA-C8B9-4641-93A8-58F59D510132}" destId="{79CE6683-DAC6-49DC-88D7-654EB1DA9604}" srcOrd="1" destOrd="0" presId="urn:microsoft.com/office/officeart/2005/8/layout/vList2"/>
    <dgm:cxn modelId="{38B8BD5E-31B0-4D42-8B5A-4F219A966D6E}" type="presParOf" srcId="{E2D806FA-C8B9-4641-93A8-58F59D510132}" destId="{B3B69DD6-8AF8-4FC7-9CF8-AAACB8B4307E}" srcOrd="2" destOrd="0" presId="urn:microsoft.com/office/officeart/2005/8/layout/vList2"/>
    <dgm:cxn modelId="{4CC5C98C-5AA1-4761-9922-70E009897083}" type="presParOf" srcId="{E2D806FA-C8B9-4641-93A8-58F59D510132}" destId="{32E96B8B-30DC-4A08-8A82-1DFFBBB715A2}" srcOrd="3" destOrd="0" presId="urn:microsoft.com/office/officeart/2005/8/layout/vList2"/>
    <dgm:cxn modelId="{C5519F68-CEAF-4524-ADBA-80A093B07EE4}" type="presParOf" srcId="{E2D806FA-C8B9-4641-93A8-58F59D510132}" destId="{1664857C-EE79-44C1-BEB4-7AC8567C43D8}"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C3A47F3D-CE08-4B62-B71C-4AF59299AC6C}" type="doc">
      <dgm:prSet loTypeId="urn:microsoft.com/office/officeart/2005/8/layout/matrix3" loCatId="matrix" qsTypeId="urn:microsoft.com/office/officeart/2005/8/quickstyle/simple1" qsCatId="simple" csTypeId="urn:microsoft.com/office/officeart/2005/8/colors/colorful5" csCatId="colorful"/>
      <dgm:spPr/>
      <dgm:t>
        <a:bodyPr/>
        <a:lstStyle/>
        <a:p>
          <a:endParaRPr lang="en-US"/>
        </a:p>
      </dgm:t>
    </dgm:pt>
    <dgm:pt modelId="{9BCCE8DA-0F80-4556-99D5-97D0352DC63B}">
      <dgm:prSet custT="1"/>
      <dgm:spPr/>
      <dgm:t>
        <a:bodyPr/>
        <a:lstStyle/>
        <a:p>
          <a:r>
            <a:rPr lang="en-GB" sz="2200"/>
            <a:t>Physically present, psychologically absent</a:t>
          </a:r>
          <a:endParaRPr lang="en-US" sz="2200"/>
        </a:p>
      </dgm:t>
    </dgm:pt>
    <dgm:pt modelId="{EBA4CD72-4CF1-442E-A040-A4EB45912BB3}" type="parTrans" cxnId="{6D4DA0B6-58DA-44B2-ADD8-891CC531ED32}">
      <dgm:prSet/>
      <dgm:spPr/>
      <dgm:t>
        <a:bodyPr/>
        <a:lstStyle/>
        <a:p>
          <a:endParaRPr lang="en-US" sz="2200"/>
        </a:p>
      </dgm:t>
    </dgm:pt>
    <dgm:pt modelId="{6DCFF321-5AE3-4D4D-B423-7C953E803F31}" type="sibTrans" cxnId="{6D4DA0B6-58DA-44B2-ADD8-891CC531ED32}">
      <dgm:prSet/>
      <dgm:spPr/>
      <dgm:t>
        <a:bodyPr/>
        <a:lstStyle/>
        <a:p>
          <a:endParaRPr lang="en-US" sz="2200"/>
        </a:p>
      </dgm:t>
    </dgm:pt>
    <dgm:pt modelId="{BD2D1654-2550-4D62-A885-7239C3AF1883}">
      <dgm:prSet custT="1"/>
      <dgm:spPr/>
      <dgm:t>
        <a:bodyPr/>
        <a:lstStyle/>
        <a:p>
          <a:r>
            <a:rPr lang="en-GB" sz="2200"/>
            <a:t>Share with colleagues many reasons for which they believe their organisation is a poor place to work</a:t>
          </a:r>
          <a:endParaRPr lang="en-US" sz="2200"/>
        </a:p>
      </dgm:t>
    </dgm:pt>
    <dgm:pt modelId="{C5EED1B0-2B83-44B3-9C01-A91EAD75BBA8}" type="parTrans" cxnId="{C5346C66-305F-4FE6-A309-62117818088D}">
      <dgm:prSet/>
      <dgm:spPr/>
      <dgm:t>
        <a:bodyPr/>
        <a:lstStyle/>
        <a:p>
          <a:endParaRPr lang="en-US" sz="2200"/>
        </a:p>
      </dgm:t>
    </dgm:pt>
    <dgm:pt modelId="{CE3140DE-46A9-40B8-9E12-2BE9E14721B4}" type="sibTrans" cxnId="{C5346C66-305F-4FE6-A309-62117818088D}">
      <dgm:prSet/>
      <dgm:spPr/>
      <dgm:t>
        <a:bodyPr/>
        <a:lstStyle/>
        <a:p>
          <a:endParaRPr lang="en-US" sz="2200"/>
        </a:p>
      </dgm:t>
    </dgm:pt>
    <dgm:pt modelId="{42AA511E-3B08-4575-9DA0-AAD95A8101EC}">
      <dgm:prSet custT="1"/>
      <dgm:spPr/>
      <dgm:t>
        <a:bodyPr/>
        <a:lstStyle/>
        <a:p>
          <a:r>
            <a:rPr lang="en-GB" sz="2200"/>
            <a:t>Less collaboration and innovation</a:t>
          </a:r>
          <a:endParaRPr lang="en-US" sz="2200"/>
        </a:p>
      </dgm:t>
    </dgm:pt>
    <dgm:pt modelId="{038A2E3F-C821-4096-9DCE-10CAD6EBD69E}" type="parTrans" cxnId="{1AA978AA-9404-482B-B613-E1FB175A9561}">
      <dgm:prSet/>
      <dgm:spPr/>
      <dgm:t>
        <a:bodyPr/>
        <a:lstStyle/>
        <a:p>
          <a:endParaRPr lang="en-US" sz="2200"/>
        </a:p>
      </dgm:t>
    </dgm:pt>
    <dgm:pt modelId="{E6079D3C-E76D-44CF-808E-32488D867F03}" type="sibTrans" cxnId="{1AA978AA-9404-482B-B613-E1FB175A9561}">
      <dgm:prSet/>
      <dgm:spPr/>
      <dgm:t>
        <a:bodyPr/>
        <a:lstStyle/>
        <a:p>
          <a:endParaRPr lang="en-US" sz="2200"/>
        </a:p>
      </dgm:t>
    </dgm:pt>
    <dgm:pt modelId="{EBF2BA4F-2C84-4081-AE20-C8D48DE47980}">
      <dgm:prSet custT="1"/>
      <dgm:spPr/>
      <dgm:t>
        <a:bodyPr/>
        <a:lstStyle/>
        <a:p>
          <a:r>
            <a:rPr lang="en-GB" sz="2200"/>
            <a:t>Miss on average 10.68 days per year  </a:t>
          </a:r>
          <a:endParaRPr lang="en-US" sz="2200"/>
        </a:p>
      </dgm:t>
    </dgm:pt>
    <dgm:pt modelId="{0E28E57F-8903-46C5-86F5-77B179243F21}" type="parTrans" cxnId="{14BFB1B0-9A59-4859-AF73-7B66063F242B}">
      <dgm:prSet/>
      <dgm:spPr/>
      <dgm:t>
        <a:bodyPr/>
        <a:lstStyle/>
        <a:p>
          <a:endParaRPr lang="en-US" sz="2200"/>
        </a:p>
      </dgm:t>
    </dgm:pt>
    <dgm:pt modelId="{F30CC16A-5164-4F6F-8E10-856AF0902427}" type="sibTrans" cxnId="{14BFB1B0-9A59-4859-AF73-7B66063F242B}">
      <dgm:prSet/>
      <dgm:spPr/>
      <dgm:t>
        <a:bodyPr/>
        <a:lstStyle/>
        <a:p>
          <a:endParaRPr lang="en-US" sz="2200"/>
        </a:p>
      </dgm:t>
    </dgm:pt>
    <dgm:pt modelId="{F77EDE41-F41F-4D5F-BFEE-624480A8CA80}" type="pres">
      <dgm:prSet presAssocID="{C3A47F3D-CE08-4B62-B71C-4AF59299AC6C}" presName="matrix" presStyleCnt="0">
        <dgm:presLayoutVars>
          <dgm:chMax val="1"/>
          <dgm:dir/>
          <dgm:resizeHandles val="exact"/>
        </dgm:presLayoutVars>
      </dgm:prSet>
      <dgm:spPr/>
    </dgm:pt>
    <dgm:pt modelId="{F23787B0-12F4-4664-AD6F-36D413AD5F26}" type="pres">
      <dgm:prSet presAssocID="{C3A47F3D-CE08-4B62-B71C-4AF59299AC6C}" presName="diamond" presStyleLbl="bgShp" presStyleIdx="0" presStyleCnt="1"/>
      <dgm:spPr/>
    </dgm:pt>
    <dgm:pt modelId="{6E5B949C-41FE-43C5-BDA5-0200EFCA8253}" type="pres">
      <dgm:prSet presAssocID="{C3A47F3D-CE08-4B62-B71C-4AF59299AC6C}" presName="quad1" presStyleLbl="node1" presStyleIdx="0" presStyleCnt="4">
        <dgm:presLayoutVars>
          <dgm:chMax val="0"/>
          <dgm:chPref val="0"/>
          <dgm:bulletEnabled val="1"/>
        </dgm:presLayoutVars>
      </dgm:prSet>
      <dgm:spPr/>
    </dgm:pt>
    <dgm:pt modelId="{917C6840-6531-4301-8A1F-D9FF3D9CDFF7}" type="pres">
      <dgm:prSet presAssocID="{C3A47F3D-CE08-4B62-B71C-4AF59299AC6C}" presName="quad2" presStyleLbl="node1" presStyleIdx="1" presStyleCnt="4">
        <dgm:presLayoutVars>
          <dgm:chMax val="0"/>
          <dgm:chPref val="0"/>
          <dgm:bulletEnabled val="1"/>
        </dgm:presLayoutVars>
      </dgm:prSet>
      <dgm:spPr/>
    </dgm:pt>
    <dgm:pt modelId="{5C964C89-303A-417F-A5EE-1431E359AFC2}" type="pres">
      <dgm:prSet presAssocID="{C3A47F3D-CE08-4B62-B71C-4AF59299AC6C}" presName="quad3" presStyleLbl="node1" presStyleIdx="2" presStyleCnt="4">
        <dgm:presLayoutVars>
          <dgm:chMax val="0"/>
          <dgm:chPref val="0"/>
          <dgm:bulletEnabled val="1"/>
        </dgm:presLayoutVars>
      </dgm:prSet>
      <dgm:spPr/>
    </dgm:pt>
    <dgm:pt modelId="{17D98142-EE9E-4DD1-B3D2-88BBC86A2347}" type="pres">
      <dgm:prSet presAssocID="{C3A47F3D-CE08-4B62-B71C-4AF59299AC6C}" presName="quad4" presStyleLbl="node1" presStyleIdx="3" presStyleCnt="4">
        <dgm:presLayoutVars>
          <dgm:chMax val="0"/>
          <dgm:chPref val="0"/>
          <dgm:bulletEnabled val="1"/>
        </dgm:presLayoutVars>
      </dgm:prSet>
      <dgm:spPr/>
    </dgm:pt>
  </dgm:ptLst>
  <dgm:cxnLst>
    <dgm:cxn modelId="{9CF85652-660F-4E41-BD7B-A35DB9206312}" type="presOf" srcId="{C3A47F3D-CE08-4B62-B71C-4AF59299AC6C}" destId="{F77EDE41-F41F-4D5F-BFEE-624480A8CA80}" srcOrd="0" destOrd="0" presId="urn:microsoft.com/office/officeart/2005/8/layout/matrix3"/>
    <dgm:cxn modelId="{C5346C66-305F-4FE6-A309-62117818088D}" srcId="{C3A47F3D-CE08-4B62-B71C-4AF59299AC6C}" destId="{BD2D1654-2550-4D62-A885-7239C3AF1883}" srcOrd="1" destOrd="0" parTransId="{C5EED1B0-2B83-44B3-9C01-A91EAD75BBA8}" sibTransId="{CE3140DE-46A9-40B8-9E12-2BE9E14721B4}"/>
    <dgm:cxn modelId="{6A46F37C-B2F3-4C92-8726-30DECE30E9B7}" type="presOf" srcId="{BD2D1654-2550-4D62-A885-7239C3AF1883}" destId="{917C6840-6531-4301-8A1F-D9FF3D9CDFF7}" srcOrd="0" destOrd="0" presId="urn:microsoft.com/office/officeart/2005/8/layout/matrix3"/>
    <dgm:cxn modelId="{E5C78F82-B8E3-4573-9AF6-2AD2B03A04CF}" type="presOf" srcId="{EBF2BA4F-2C84-4081-AE20-C8D48DE47980}" destId="{17D98142-EE9E-4DD1-B3D2-88BBC86A2347}" srcOrd="0" destOrd="0" presId="urn:microsoft.com/office/officeart/2005/8/layout/matrix3"/>
    <dgm:cxn modelId="{8A38AA88-DEEB-44C7-B7FC-E23A65068433}" type="presOf" srcId="{9BCCE8DA-0F80-4556-99D5-97D0352DC63B}" destId="{6E5B949C-41FE-43C5-BDA5-0200EFCA8253}" srcOrd="0" destOrd="0" presId="urn:microsoft.com/office/officeart/2005/8/layout/matrix3"/>
    <dgm:cxn modelId="{1AA978AA-9404-482B-B613-E1FB175A9561}" srcId="{C3A47F3D-CE08-4B62-B71C-4AF59299AC6C}" destId="{42AA511E-3B08-4575-9DA0-AAD95A8101EC}" srcOrd="2" destOrd="0" parTransId="{038A2E3F-C821-4096-9DCE-10CAD6EBD69E}" sibTransId="{E6079D3C-E76D-44CF-808E-32488D867F03}"/>
    <dgm:cxn modelId="{14BFB1B0-9A59-4859-AF73-7B66063F242B}" srcId="{C3A47F3D-CE08-4B62-B71C-4AF59299AC6C}" destId="{EBF2BA4F-2C84-4081-AE20-C8D48DE47980}" srcOrd="3" destOrd="0" parTransId="{0E28E57F-8903-46C5-86F5-77B179243F21}" sibTransId="{F30CC16A-5164-4F6F-8E10-856AF0902427}"/>
    <dgm:cxn modelId="{6D4DA0B6-58DA-44B2-ADD8-891CC531ED32}" srcId="{C3A47F3D-CE08-4B62-B71C-4AF59299AC6C}" destId="{9BCCE8DA-0F80-4556-99D5-97D0352DC63B}" srcOrd="0" destOrd="0" parTransId="{EBA4CD72-4CF1-442E-A040-A4EB45912BB3}" sibTransId="{6DCFF321-5AE3-4D4D-B423-7C953E803F31}"/>
    <dgm:cxn modelId="{8386BDC6-8880-42BD-BF47-E253A612CA83}" type="presOf" srcId="{42AA511E-3B08-4575-9DA0-AAD95A8101EC}" destId="{5C964C89-303A-417F-A5EE-1431E359AFC2}" srcOrd="0" destOrd="0" presId="urn:microsoft.com/office/officeart/2005/8/layout/matrix3"/>
    <dgm:cxn modelId="{66B67E7A-A59A-435E-A6D0-BE86CB8878D5}" type="presParOf" srcId="{F77EDE41-F41F-4D5F-BFEE-624480A8CA80}" destId="{F23787B0-12F4-4664-AD6F-36D413AD5F26}" srcOrd="0" destOrd="0" presId="urn:microsoft.com/office/officeart/2005/8/layout/matrix3"/>
    <dgm:cxn modelId="{16C9C49A-63BB-43CF-8519-7E25FD479E89}" type="presParOf" srcId="{F77EDE41-F41F-4D5F-BFEE-624480A8CA80}" destId="{6E5B949C-41FE-43C5-BDA5-0200EFCA8253}" srcOrd="1" destOrd="0" presId="urn:microsoft.com/office/officeart/2005/8/layout/matrix3"/>
    <dgm:cxn modelId="{F7C6C044-33B9-4167-81C7-733E9943B6D3}" type="presParOf" srcId="{F77EDE41-F41F-4D5F-BFEE-624480A8CA80}" destId="{917C6840-6531-4301-8A1F-D9FF3D9CDFF7}" srcOrd="2" destOrd="0" presId="urn:microsoft.com/office/officeart/2005/8/layout/matrix3"/>
    <dgm:cxn modelId="{04A6E1FC-C750-4EB6-92F9-C6BFAD66C5EC}" type="presParOf" srcId="{F77EDE41-F41F-4D5F-BFEE-624480A8CA80}" destId="{5C964C89-303A-417F-A5EE-1431E359AFC2}" srcOrd="3" destOrd="0" presId="urn:microsoft.com/office/officeart/2005/8/layout/matrix3"/>
    <dgm:cxn modelId="{D1124B11-4C78-45D2-B35D-4F6BEDF9C119}" type="presParOf" srcId="{F77EDE41-F41F-4D5F-BFEE-624480A8CA80}" destId="{17D98142-EE9E-4DD1-B3D2-88BBC86A2347}"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9B40F895-F5D1-45C7-8FE5-1AED6E5D425B}" type="doc">
      <dgm:prSet loTypeId="urn:microsoft.com/office/officeart/2005/8/layout/rings+Icon" loCatId="relationship" qsTypeId="urn:microsoft.com/office/officeart/2005/8/quickstyle/simple1" qsCatId="simple" csTypeId="urn:microsoft.com/office/officeart/2005/8/colors/colorful2" csCatId="colorful" phldr="1"/>
      <dgm:spPr/>
    </dgm:pt>
    <dgm:pt modelId="{849AAB44-E4B8-424D-A5DA-845AD725A651}">
      <dgm:prSet phldrT="[Text]" custT="1"/>
      <dgm:spPr/>
      <dgm:t>
        <a:bodyPr/>
        <a:lstStyle/>
        <a:p>
          <a:r>
            <a:rPr lang="en-GB" sz="3200" dirty="0"/>
            <a:t>Ability</a:t>
          </a:r>
        </a:p>
      </dgm:t>
    </dgm:pt>
    <dgm:pt modelId="{CE8658B3-9003-4213-A86E-659CF598AE8D}" type="parTrans" cxnId="{989E4173-448B-464E-ABE1-EF722FAB1B2A}">
      <dgm:prSet/>
      <dgm:spPr/>
      <dgm:t>
        <a:bodyPr/>
        <a:lstStyle/>
        <a:p>
          <a:endParaRPr lang="en-GB" sz="1800"/>
        </a:p>
      </dgm:t>
    </dgm:pt>
    <dgm:pt modelId="{E517184F-2A0C-460A-9BFE-1B4EEF145F0A}" type="sibTrans" cxnId="{989E4173-448B-464E-ABE1-EF722FAB1B2A}">
      <dgm:prSet/>
      <dgm:spPr/>
      <dgm:t>
        <a:bodyPr/>
        <a:lstStyle/>
        <a:p>
          <a:endParaRPr lang="en-GB" sz="1800"/>
        </a:p>
      </dgm:t>
    </dgm:pt>
    <dgm:pt modelId="{61BF6B0A-EE54-42F3-9A2D-0327EAB93F05}">
      <dgm:prSet phldrT="[Text]" custT="1"/>
      <dgm:spPr/>
      <dgm:t>
        <a:bodyPr/>
        <a:lstStyle/>
        <a:p>
          <a:r>
            <a:rPr lang="en-GB" sz="3200" dirty="0"/>
            <a:t>Opportunity</a:t>
          </a:r>
        </a:p>
      </dgm:t>
    </dgm:pt>
    <dgm:pt modelId="{30E70D46-2DE7-41E0-9577-ABD53F6E8858}" type="parTrans" cxnId="{A1A5264D-DDC8-417F-85B8-D5775E9ECB28}">
      <dgm:prSet/>
      <dgm:spPr/>
      <dgm:t>
        <a:bodyPr/>
        <a:lstStyle/>
        <a:p>
          <a:endParaRPr lang="en-GB" sz="1800"/>
        </a:p>
      </dgm:t>
    </dgm:pt>
    <dgm:pt modelId="{C63EB732-09D3-4DBB-9304-C662559830D9}" type="sibTrans" cxnId="{A1A5264D-DDC8-417F-85B8-D5775E9ECB28}">
      <dgm:prSet/>
      <dgm:spPr/>
      <dgm:t>
        <a:bodyPr/>
        <a:lstStyle/>
        <a:p>
          <a:endParaRPr lang="en-GB" sz="1800"/>
        </a:p>
      </dgm:t>
    </dgm:pt>
    <dgm:pt modelId="{B3B78D6F-72E7-42A7-9394-8E495C0FA402}">
      <dgm:prSet phldrT="[Text]" custT="1"/>
      <dgm:spPr/>
      <dgm:t>
        <a:bodyPr/>
        <a:lstStyle/>
        <a:p>
          <a:r>
            <a:rPr lang="en-GB" sz="3200" dirty="0"/>
            <a:t>Motivation</a:t>
          </a:r>
        </a:p>
      </dgm:t>
    </dgm:pt>
    <dgm:pt modelId="{846BC87B-46A5-4ECD-9107-D51A040684C5}" type="parTrans" cxnId="{59D01DE7-CC0A-413A-A160-BE433297A9B4}">
      <dgm:prSet/>
      <dgm:spPr/>
      <dgm:t>
        <a:bodyPr/>
        <a:lstStyle/>
        <a:p>
          <a:endParaRPr lang="en-GB" sz="1800"/>
        </a:p>
      </dgm:t>
    </dgm:pt>
    <dgm:pt modelId="{63A06D2C-9143-4435-81B9-EFE6805EDD77}" type="sibTrans" cxnId="{59D01DE7-CC0A-413A-A160-BE433297A9B4}">
      <dgm:prSet/>
      <dgm:spPr/>
      <dgm:t>
        <a:bodyPr/>
        <a:lstStyle/>
        <a:p>
          <a:endParaRPr lang="en-GB" sz="1800"/>
        </a:p>
      </dgm:t>
    </dgm:pt>
    <dgm:pt modelId="{EC9B20F3-BE77-4460-9B7C-25F9E6447096}" type="pres">
      <dgm:prSet presAssocID="{9B40F895-F5D1-45C7-8FE5-1AED6E5D425B}" presName="Name0" presStyleCnt="0">
        <dgm:presLayoutVars>
          <dgm:chMax val="7"/>
          <dgm:dir/>
          <dgm:resizeHandles val="exact"/>
        </dgm:presLayoutVars>
      </dgm:prSet>
      <dgm:spPr/>
    </dgm:pt>
    <dgm:pt modelId="{3F67B0AE-5803-4722-8199-8E5776715373}" type="pres">
      <dgm:prSet presAssocID="{9B40F895-F5D1-45C7-8FE5-1AED6E5D425B}" presName="ellipse1" presStyleLbl="vennNode1" presStyleIdx="0" presStyleCnt="3" custLinFactNeighborX="11453" custLinFactNeighborY="6183">
        <dgm:presLayoutVars>
          <dgm:bulletEnabled val="1"/>
        </dgm:presLayoutVars>
      </dgm:prSet>
      <dgm:spPr/>
    </dgm:pt>
    <dgm:pt modelId="{7D9B12A4-0BC5-49FF-BCAB-C282F973548C}" type="pres">
      <dgm:prSet presAssocID="{9B40F895-F5D1-45C7-8FE5-1AED6E5D425B}" presName="ellipse2" presStyleLbl="vennNode1" presStyleIdx="1" presStyleCnt="3" custLinFactNeighborX="2393" custLinFactNeighborY="-1248">
        <dgm:presLayoutVars>
          <dgm:bulletEnabled val="1"/>
        </dgm:presLayoutVars>
      </dgm:prSet>
      <dgm:spPr/>
    </dgm:pt>
    <dgm:pt modelId="{0795AD4C-F7CA-4F07-9705-6300B5EA88D5}" type="pres">
      <dgm:prSet presAssocID="{9B40F895-F5D1-45C7-8FE5-1AED6E5D425B}" presName="ellipse3" presStyleLbl="vennNode1" presStyleIdx="2" presStyleCnt="3" custLinFactNeighborX="-12861" custLinFactNeighborY="6183">
        <dgm:presLayoutVars>
          <dgm:bulletEnabled val="1"/>
        </dgm:presLayoutVars>
      </dgm:prSet>
      <dgm:spPr/>
    </dgm:pt>
  </dgm:ptLst>
  <dgm:cxnLst>
    <dgm:cxn modelId="{A1A5264D-DDC8-417F-85B8-D5775E9ECB28}" srcId="{9B40F895-F5D1-45C7-8FE5-1AED6E5D425B}" destId="{61BF6B0A-EE54-42F3-9A2D-0327EAB93F05}" srcOrd="1" destOrd="0" parTransId="{30E70D46-2DE7-41E0-9577-ABD53F6E8858}" sibTransId="{C63EB732-09D3-4DBB-9304-C662559830D9}"/>
    <dgm:cxn modelId="{6FEEEB51-6EDF-49EB-9E1E-B5991A6D3135}" type="presOf" srcId="{9B40F895-F5D1-45C7-8FE5-1AED6E5D425B}" destId="{EC9B20F3-BE77-4460-9B7C-25F9E6447096}" srcOrd="0" destOrd="0" presId="urn:microsoft.com/office/officeart/2005/8/layout/rings+Icon"/>
    <dgm:cxn modelId="{F752366B-F951-499F-9157-9FD9E0A25FA3}" type="presOf" srcId="{849AAB44-E4B8-424D-A5DA-845AD725A651}" destId="{3F67B0AE-5803-4722-8199-8E5776715373}" srcOrd="0" destOrd="0" presId="urn:microsoft.com/office/officeart/2005/8/layout/rings+Icon"/>
    <dgm:cxn modelId="{989E4173-448B-464E-ABE1-EF722FAB1B2A}" srcId="{9B40F895-F5D1-45C7-8FE5-1AED6E5D425B}" destId="{849AAB44-E4B8-424D-A5DA-845AD725A651}" srcOrd="0" destOrd="0" parTransId="{CE8658B3-9003-4213-A86E-659CF598AE8D}" sibTransId="{E517184F-2A0C-460A-9BFE-1B4EEF145F0A}"/>
    <dgm:cxn modelId="{21F35198-9F1A-4C50-A2EC-8895F4F4A91F}" type="presOf" srcId="{B3B78D6F-72E7-42A7-9394-8E495C0FA402}" destId="{0795AD4C-F7CA-4F07-9705-6300B5EA88D5}" srcOrd="0" destOrd="0" presId="urn:microsoft.com/office/officeart/2005/8/layout/rings+Icon"/>
    <dgm:cxn modelId="{4E2BE4B5-173D-425F-815E-C15C0C31E390}" type="presOf" srcId="{61BF6B0A-EE54-42F3-9A2D-0327EAB93F05}" destId="{7D9B12A4-0BC5-49FF-BCAB-C282F973548C}" srcOrd="0" destOrd="0" presId="urn:microsoft.com/office/officeart/2005/8/layout/rings+Icon"/>
    <dgm:cxn modelId="{59D01DE7-CC0A-413A-A160-BE433297A9B4}" srcId="{9B40F895-F5D1-45C7-8FE5-1AED6E5D425B}" destId="{B3B78D6F-72E7-42A7-9394-8E495C0FA402}" srcOrd="2" destOrd="0" parTransId="{846BC87B-46A5-4ECD-9107-D51A040684C5}" sibTransId="{63A06D2C-9143-4435-81B9-EFE6805EDD77}"/>
    <dgm:cxn modelId="{D8A225D3-0B19-437F-ACBF-C275A5203554}" type="presParOf" srcId="{EC9B20F3-BE77-4460-9B7C-25F9E6447096}" destId="{3F67B0AE-5803-4722-8199-8E5776715373}" srcOrd="0" destOrd="0" presId="urn:microsoft.com/office/officeart/2005/8/layout/rings+Icon"/>
    <dgm:cxn modelId="{22C8D727-2014-46D6-9BCD-D9364EB824DE}" type="presParOf" srcId="{EC9B20F3-BE77-4460-9B7C-25F9E6447096}" destId="{7D9B12A4-0BC5-49FF-BCAB-C282F973548C}" srcOrd="1" destOrd="0" presId="urn:microsoft.com/office/officeart/2005/8/layout/rings+Icon"/>
    <dgm:cxn modelId="{1C09952A-7A60-4C4D-817F-62B6D01890A6}" type="presParOf" srcId="{EC9B20F3-BE77-4460-9B7C-25F9E6447096}" destId="{0795AD4C-F7CA-4F07-9705-6300B5EA88D5}" srcOrd="2" destOrd="0" presId="urn:microsoft.com/office/officeart/2005/8/layout/rings+Icon"/>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CE0A2EA9-3B1A-4274-8ECD-EFF7DAE048F1}"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BFAD0FD-E97B-4373-A846-EE437BD4B66B}">
      <dgm:prSet/>
      <dgm:spPr/>
      <dgm:t>
        <a:bodyPr/>
        <a:lstStyle/>
        <a:p>
          <a:pPr>
            <a:lnSpc>
              <a:spcPct val="100000"/>
            </a:lnSpc>
          </a:pPr>
          <a:r>
            <a:rPr lang="en-GB"/>
            <a:t>Performance management</a:t>
          </a:r>
          <a:endParaRPr lang="en-US"/>
        </a:p>
      </dgm:t>
    </dgm:pt>
    <dgm:pt modelId="{78AB07F1-9AE9-49EB-B4A6-9D8F3F339B5B}" type="parTrans" cxnId="{E255D5DA-F5BA-424B-8F6E-28D0131CAA27}">
      <dgm:prSet/>
      <dgm:spPr/>
      <dgm:t>
        <a:bodyPr/>
        <a:lstStyle/>
        <a:p>
          <a:endParaRPr lang="en-US"/>
        </a:p>
      </dgm:t>
    </dgm:pt>
    <dgm:pt modelId="{4C6359B1-D0FD-484F-98F8-962858EE02CB}" type="sibTrans" cxnId="{E255D5DA-F5BA-424B-8F6E-28D0131CAA27}">
      <dgm:prSet/>
      <dgm:spPr/>
      <dgm:t>
        <a:bodyPr/>
        <a:lstStyle/>
        <a:p>
          <a:endParaRPr lang="en-US"/>
        </a:p>
      </dgm:t>
    </dgm:pt>
    <dgm:pt modelId="{31CB5B13-61AB-4E60-93C9-4A4113E23DC6}">
      <dgm:prSet/>
      <dgm:spPr/>
      <dgm:t>
        <a:bodyPr/>
        <a:lstStyle/>
        <a:p>
          <a:pPr>
            <a:lnSpc>
              <a:spcPct val="100000"/>
            </a:lnSpc>
          </a:pPr>
          <a:r>
            <a:rPr lang="en-GB"/>
            <a:t>Employee engagement</a:t>
          </a:r>
          <a:endParaRPr lang="en-US"/>
        </a:p>
      </dgm:t>
    </dgm:pt>
    <dgm:pt modelId="{058F7C86-0520-4E93-A5DA-969252625566}" type="parTrans" cxnId="{71D69AD5-5CA5-4EDC-9C69-23A3405C2AAD}">
      <dgm:prSet/>
      <dgm:spPr/>
      <dgm:t>
        <a:bodyPr/>
        <a:lstStyle/>
        <a:p>
          <a:endParaRPr lang="en-US"/>
        </a:p>
      </dgm:t>
    </dgm:pt>
    <dgm:pt modelId="{3278D9B8-492A-4AC7-9963-E368D829F99C}" type="sibTrans" cxnId="{71D69AD5-5CA5-4EDC-9C69-23A3405C2AAD}">
      <dgm:prSet/>
      <dgm:spPr/>
      <dgm:t>
        <a:bodyPr/>
        <a:lstStyle/>
        <a:p>
          <a:endParaRPr lang="en-US"/>
        </a:p>
      </dgm:t>
    </dgm:pt>
    <dgm:pt modelId="{98C457CA-ED13-4EED-ABFD-96D18E4533D4}" type="pres">
      <dgm:prSet presAssocID="{CE0A2EA9-3B1A-4274-8ECD-EFF7DAE048F1}" presName="root" presStyleCnt="0">
        <dgm:presLayoutVars>
          <dgm:dir/>
          <dgm:resizeHandles val="exact"/>
        </dgm:presLayoutVars>
      </dgm:prSet>
      <dgm:spPr/>
    </dgm:pt>
    <dgm:pt modelId="{B1E3B43F-100C-4895-A770-AA830EE32364}" type="pres">
      <dgm:prSet presAssocID="{CBFAD0FD-E97B-4373-A846-EE437BD4B66B}" presName="compNode" presStyleCnt="0"/>
      <dgm:spPr/>
    </dgm:pt>
    <dgm:pt modelId="{BB843254-5A84-4BC4-8273-609C2BAD9200}" type="pres">
      <dgm:prSet presAssocID="{CBFAD0FD-E97B-4373-A846-EE437BD4B66B}" presName="bgRect" presStyleLbl="bgShp" presStyleIdx="0" presStyleCnt="2"/>
      <dgm:spPr/>
    </dgm:pt>
    <dgm:pt modelId="{753CBF1C-4A36-49CC-B304-BAD199797052}" type="pres">
      <dgm:prSet presAssocID="{CBFAD0FD-E97B-4373-A846-EE437BD4B66B}"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 List"/>
        </a:ext>
      </dgm:extLst>
    </dgm:pt>
    <dgm:pt modelId="{C20C1D62-4275-4121-B1FB-67DA971584E3}" type="pres">
      <dgm:prSet presAssocID="{CBFAD0FD-E97B-4373-A846-EE437BD4B66B}" presName="spaceRect" presStyleCnt="0"/>
      <dgm:spPr/>
    </dgm:pt>
    <dgm:pt modelId="{510FF1F7-7B68-412C-BEE1-B20EAD241FA6}" type="pres">
      <dgm:prSet presAssocID="{CBFAD0FD-E97B-4373-A846-EE437BD4B66B}" presName="parTx" presStyleLbl="revTx" presStyleIdx="0" presStyleCnt="2">
        <dgm:presLayoutVars>
          <dgm:chMax val="0"/>
          <dgm:chPref val="0"/>
        </dgm:presLayoutVars>
      </dgm:prSet>
      <dgm:spPr/>
    </dgm:pt>
    <dgm:pt modelId="{C8C51951-8F9F-4907-ACD3-A3F05E2B26E4}" type="pres">
      <dgm:prSet presAssocID="{4C6359B1-D0FD-484F-98F8-962858EE02CB}" presName="sibTrans" presStyleCnt="0"/>
      <dgm:spPr/>
    </dgm:pt>
    <dgm:pt modelId="{1C9ABFFC-066D-43D1-8D1C-72F0BA6021EB}" type="pres">
      <dgm:prSet presAssocID="{31CB5B13-61AB-4E60-93C9-4A4113E23DC6}" presName="compNode" presStyleCnt="0"/>
      <dgm:spPr/>
    </dgm:pt>
    <dgm:pt modelId="{F906281E-D09E-47E7-B87F-A8B2DBCBDB02}" type="pres">
      <dgm:prSet presAssocID="{31CB5B13-61AB-4E60-93C9-4A4113E23DC6}" presName="bgRect" presStyleLbl="bgShp" presStyleIdx="1" presStyleCnt="2"/>
      <dgm:spPr/>
    </dgm:pt>
    <dgm:pt modelId="{D77F7F79-5FFE-4E27-87E2-6AF5DAB0AF14}" type="pres">
      <dgm:prSet presAssocID="{31CB5B13-61AB-4E60-93C9-4A4113E23DC6}"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andshake"/>
        </a:ext>
      </dgm:extLst>
    </dgm:pt>
    <dgm:pt modelId="{26FE6507-2AD6-4A81-9E88-B3C47C748FC4}" type="pres">
      <dgm:prSet presAssocID="{31CB5B13-61AB-4E60-93C9-4A4113E23DC6}" presName="spaceRect" presStyleCnt="0"/>
      <dgm:spPr/>
    </dgm:pt>
    <dgm:pt modelId="{CC6D89E9-A06E-4257-99D3-C5C20DEFA885}" type="pres">
      <dgm:prSet presAssocID="{31CB5B13-61AB-4E60-93C9-4A4113E23DC6}" presName="parTx" presStyleLbl="revTx" presStyleIdx="1" presStyleCnt="2">
        <dgm:presLayoutVars>
          <dgm:chMax val="0"/>
          <dgm:chPref val="0"/>
        </dgm:presLayoutVars>
      </dgm:prSet>
      <dgm:spPr/>
    </dgm:pt>
  </dgm:ptLst>
  <dgm:cxnLst>
    <dgm:cxn modelId="{5284C229-2DFF-4732-8E50-E791791CDD56}" type="presOf" srcId="{CE0A2EA9-3B1A-4274-8ECD-EFF7DAE048F1}" destId="{98C457CA-ED13-4EED-ABFD-96D18E4533D4}" srcOrd="0" destOrd="0" presId="urn:microsoft.com/office/officeart/2018/2/layout/IconVerticalSolidList"/>
    <dgm:cxn modelId="{DB16AC45-B0D4-408E-AE49-CF01EFA96148}" type="presOf" srcId="{CBFAD0FD-E97B-4373-A846-EE437BD4B66B}" destId="{510FF1F7-7B68-412C-BEE1-B20EAD241FA6}" srcOrd="0" destOrd="0" presId="urn:microsoft.com/office/officeart/2018/2/layout/IconVerticalSolidList"/>
    <dgm:cxn modelId="{68161EAF-1836-4E22-90D6-EDFB4EBB1913}" type="presOf" srcId="{31CB5B13-61AB-4E60-93C9-4A4113E23DC6}" destId="{CC6D89E9-A06E-4257-99D3-C5C20DEFA885}" srcOrd="0" destOrd="0" presId="urn:microsoft.com/office/officeart/2018/2/layout/IconVerticalSolidList"/>
    <dgm:cxn modelId="{71D69AD5-5CA5-4EDC-9C69-23A3405C2AAD}" srcId="{CE0A2EA9-3B1A-4274-8ECD-EFF7DAE048F1}" destId="{31CB5B13-61AB-4E60-93C9-4A4113E23DC6}" srcOrd="1" destOrd="0" parTransId="{058F7C86-0520-4E93-A5DA-969252625566}" sibTransId="{3278D9B8-492A-4AC7-9963-E368D829F99C}"/>
    <dgm:cxn modelId="{E255D5DA-F5BA-424B-8F6E-28D0131CAA27}" srcId="{CE0A2EA9-3B1A-4274-8ECD-EFF7DAE048F1}" destId="{CBFAD0FD-E97B-4373-A846-EE437BD4B66B}" srcOrd="0" destOrd="0" parTransId="{78AB07F1-9AE9-49EB-B4A6-9D8F3F339B5B}" sibTransId="{4C6359B1-D0FD-484F-98F8-962858EE02CB}"/>
    <dgm:cxn modelId="{5133FE43-EC6F-4CED-AEA4-A82CC4746DAB}" type="presParOf" srcId="{98C457CA-ED13-4EED-ABFD-96D18E4533D4}" destId="{B1E3B43F-100C-4895-A770-AA830EE32364}" srcOrd="0" destOrd="0" presId="urn:microsoft.com/office/officeart/2018/2/layout/IconVerticalSolidList"/>
    <dgm:cxn modelId="{1F31162E-B295-43D8-929A-23BD0842E9B7}" type="presParOf" srcId="{B1E3B43F-100C-4895-A770-AA830EE32364}" destId="{BB843254-5A84-4BC4-8273-609C2BAD9200}" srcOrd="0" destOrd="0" presId="urn:microsoft.com/office/officeart/2018/2/layout/IconVerticalSolidList"/>
    <dgm:cxn modelId="{E106EC00-493E-4BC7-933E-7DE37888216D}" type="presParOf" srcId="{B1E3B43F-100C-4895-A770-AA830EE32364}" destId="{753CBF1C-4A36-49CC-B304-BAD199797052}" srcOrd="1" destOrd="0" presId="urn:microsoft.com/office/officeart/2018/2/layout/IconVerticalSolidList"/>
    <dgm:cxn modelId="{C6CFB3BD-6FA8-4EBE-888F-3E57BB5A21FB}" type="presParOf" srcId="{B1E3B43F-100C-4895-A770-AA830EE32364}" destId="{C20C1D62-4275-4121-B1FB-67DA971584E3}" srcOrd="2" destOrd="0" presId="urn:microsoft.com/office/officeart/2018/2/layout/IconVerticalSolidList"/>
    <dgm:cxn modelId="{B5CE87F5-EC38-47A1-8259-9ECE136DADCD}" type="presParOf" srcId="{B1E3B43F-100C-4895-A770-AA830EE32364}" destId="{510FF1F7-7B68-412C-BEE1-B20EAD241FA6}" srcOrd="3" destOrd="0" presId="urn:microsoft.com/office/officeart/2018/2/layout/IconVerticalSolidList"/>
    <dgm:cxn modelId="{DB715096-D70A-46D1-A5FD-CD09758AF646}" type="presParOf" srcId="{98C457CA-ED13-4EED-ABFD-96D18E4533D4}" destId="{C8C51951-8F9F-4907-ACD3-A3F05E2B26E4}" srcOrd="1" destOrd="0" presId="urn:microsoft.com/office/officeart/2018/2/layout/IconVerticalSolidList"/>
    <dgm:cxn modelId="{A2943112-F76E-4522-9BA6-A15DDBEC2D4C}" type="presParOf" srcId="{98C457CA-ED13-4EED-ABFD-96D18E4533D4}" destId="{1C9ABFFC-066D-43D1-8D1C-72F0BA6021EB}" srcOrd="2" destOrd="0" presId="urn:microsoft.com/office/officeart/2018/2/layout/IconVerticalSolidList"/>
    <dgm:cxn modelId="{D09912CD-90DF-4024-8F95-ADD44644EBB6}" type="presParOf" srcId="{1C9ABFFC-066D-43D1-8D1C-72F0BA6021EB}" destId="{F906281E-D09E-47E7-B87F-A8B2DBCBDB02}" srcOrd="0" destOrd="0" presId="urn:microsoft.com/office/officeart/2018/2/layout/IconVerticalSolidList"/>
    <dgm:cxn modelId="{7A4F207E-1ED4-47BC-A93A-CDC96C608466}" type="presParOf" srcId="{1C9ABFFC-066D-43D1-8D1C-72F0BA6021EB}" destId="{D77F7F79-5FFE-4E27-87E2-6AF5DAB0AF14}" srcOrd="1" destOrd="0" presId="urn:microsoft.com/office/officeart/2018/2/layout/IconVerticalSolidList"/>
    <dgm:cxn modelId="{B1E0C440-B8A9-4F38-99DD-6E34E006D92C}" type="presParOf" srcId="{1C9ABFFC-066D-43D1-8D1C-72F0BA6021EB}" destId="{26FE6507-2AD6-4A81-9E88-B3C47C748FC4}" srcOrd="2" destOrd="0" presId="urn:microsoft.com/office/officeart/2018/2/layout/IconVerticalSolidList"/>
    <dgm:cxn modelId="{71A4E6CA-7FDB-4AA4-938B-0E7841C052D7}" type="presParOf" srcId="{1C9ABFFC-066D-43D1-8D1C-72F0BA6021EB}" destId="{CC6D89E9-A06E-4257-99D3-C5C20DEFA88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DCB734-2364-4727-B18D-1FCC5B407370}">
      <dsp:nvSpPr>
        <dsp:cNvPr id="0" name=""/>
        <dsp:cNvSpPr/>
      </dsp:nvSpPr>
      <dsp:spPr>
        <a:xfrm>
          <a:off x="2615263" y="706891"/>
          <a:ext cx="546401" cy="91440"/>
        </a:xfrm>
        <a:custGeom>
          <a:avLst/>
          <a:gdLst/>
          <a:ahLst/>
          <a:cxnLst/>
          <a:rect l="0" t="0" r="0" b="0"/>
          <a:pathLst>
            <a:path>
              <a:moveTo>
                <a:pt x="0" y="106981"/>
              </a:moveTo>
              <a:lnTo>
                <a:pt x="290300" y="106981"/>
              </a:lnTo>
              <a:lnTo>
                <a:pt x="290300" y="45720"/>
              </a:lnTo>
              <a:lnTo>
                <a:pt x="546401" y="45720"/>
              </a:lnTo>
            </a:path>
          </a:pathLst>
        </a:custGeom>
        <a:noFill/>
        <a:ln w="9525"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a:off x="2873957" y="749723"/>
        <a:ext cx="29012" cy="5775"/>
      </dsp:txXfrm>
    </dsp:sp>
    <dsp:sp modelId="{FCC79DFA-ED94-4C93-9018-1B31264D3FEA}">
      <dsp:nvSpPr>
        <dsp:cNvPr id="0" name=""/>
        <dsp:cNvSpPr/>
      </dsp:nvSpPr>
      <dsp:spPr>
        <a:xfrm>
          <a:off x="108358" y="61261"/>
          <a:ext cx="2508704" cy="1505222"/>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2929" tIns="129035" rIns="122929" bIns="129035"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Perspectives on employment relations (ER) and HRM</a:t>
          </a:r>
          <a:endParaRPr lang="en-US" sz="2400" kern="1200" dirty="0">
            <a:solidFill>
              <a:schemeClr val="tx1"/>
            </a:solidFill>
          </a:endParaRPr>
        </a:p>
      </dsp:txBody>
      <dsp:txXfrm>
        <a:off x="108358" y="61261"/>
        <a:ext cx="2508704" cy="1505222"/>
      </dsp:txXfrm>
    </dsp:sp>
    <dsp:sp modelId="{804A1A1E-9C2B-4557-931B-47157CD876B4}">
      <dsp:nvSpPr>
        <dsp:cNvPr id="0" name=""/>
        <dsp:cNvSpPr/>
      </dsp:nvSpPr>
      <dsp:spPr>
        <a:xfrm>
          <a:off x="1362710" y="1503422"/>
          <a:ext cx="3085706" cy="550675"/>
        </a:xfrm>
        <a:custGeom>
          <a:avLst/>
          <a:gdLst/>
          <a:ahLst/>
          <a:cxnLst/>
          <a:rect l="0" t="0" r="0" b="0"/>
          <a:pathLst>
            <a:path>
              <a:moveTo>
                <a:pt x="3085706" y="0"/>
              </a:moveTo>
              <a:lnTo>
                <a:pt x="3085706" y="292437"/>
              </a:lnTo>
              <a:lnTo>
                <a:pt x="0" y="292437"/>
              </a:lnTo>
              <a:lnTo>
                <a:pt x="0" y="550675"/>
              </a:lnTo>
            </a:path>
          </a:pathLst>
        </a:custGeom>
        <a:noFill/>
        <a:ln w="9525" cap="flat"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a:off x="2827064" y="1775872"/>
        <a:ext cx="156998" cy="5775"/>
      </dsp:txXfrm>
    </dsp:sp>
    <dsp:sp modelId="{38ADD75A-98F1-40F4-9B70-2B8D2D2188CF}">
      <dsp:nvSpPr>
        <dsp:cNvPr id="0" name=""/>
        <dsp:cNvSpPr/>
      </dsp:nvSpPr>
      <dsp:spPr>
        <a:xfrm>
          <a:off x="3194064" y="0"/>
          <a:ext cx="2508704" cy="1505222"/>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2929" tIns="129035" rIns="122929" bIns="129035" numCol="1" spcCol="1270" anchor="ctr" anchorCtr="0">
          <a:noAutofit/>
        </a:bodyPr>
        <a:lstStyle/>
        <a:p>
          <a:pPr marL="0" lvl="0" indent="0" algn="ctr" defTabSz="1066800">
            <a:lnSpc>
              <a:spcPct val="90000"/>
            </a:lnSpc>
            <a:spcBef>
              <a:spcPct val="0"/>
            </a:spcBef>
            <a:spcAft>
              <a:spcPct val="35000"/>
            </a:spcAft>
            <a:buNone/>
          </a:pPr>
          <a:r>
            <a:rPr lang="en-GB" sz="2400" kern="1200">
              <a:solidFill>
                <a:schemeClr val="tx1"/>
              </a:solidFill>
            </a:rPr>
            <a:t>Actors in the employment relationship</a:t>
          </a:r>
          <a:endParaRPr lang="en-US" sz="2400" kern="1200">
            <a:solidFill>
              <a:schemeClr val="tx1"/>
            </a:solidFill>
          </a:endParaRPr>
        </a:p>
      </dsp:txBody>
      <dsp:txXfrm>
        <a:off x="3194064" y="0"/>
        <a:ext cx="2508704" cy="1505222"/>
      </dsp:txXfrm>
    </dsp:sp>
    <dsp:sp modelId="{688FF468-54E7-4394-AF53-8E1067521053}">
      <dsp:nvSpPr>
        <dsp:cNvPr id="0" name=""/>
        <dsp:cNvSpPr/>
      </dsp:nvSpPr>
      <dsp:spPr>
        <a:xfrm>
          <a:off x="2615263" y="2793389"/>
          <a:ext cx="546401" cy="91440"/>
        </a:xfrm>
        <a:custGeom>
          <a:avLst/>
          <a:gdLst/>
          <a:ahLst/>
          <a:cxnLst/>
          <a:rect l="0" t="0" r="0" b="0"/>
          <a:pathLst>
            <a:path>
              <a:moveTo>
                <a:pt x="0" y="45720"/>
              </a:moveTo>
              <a:lnTo>
                <a:pt x="546401" y="45720"/>
              </a:lnTo>
            </a:path>
          </a:pathLst>
        </a:custGeom>
        <a:noFill/>
        <a:ln w="9525" cap="flat" cmpd="sng" algn="ctr">
          <a:solidFill>
            <a:schemeClr val="accent4">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a:off x="2874038" y="2836221"/>
        <a:ext cx="28850" cy="5775"/>
      </dsp:txXfrm>
    </dsp:sp>
    <dsp:sp modelId="{DF13BAEE-19CF-41C9-B16B-3A5B19623001}">
      <dsp:nvSpPr>
        <dsp:cNvPr id="0" name=""/>
        <dsp:cNvSpPr/>
      </dsp:nvSpPr>
      <dsp:spPr>
        <a:xfrm>
          <a:off x="108358" y="2086498"/>
          <a:ext cx="2508704" cy="1505222"/>
        </a:xfrm>
        <a:prstGeom prst="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2929" tIns="129035" rIns="122929" bIns="129035" numCol="1" spcCol="1270" anchor="ctr" anchorCtr="0">
          <a:noAutofit/>
        </a:bodyPr>
        <a:lstStyle/>
        <a:p>
          <a:pPr marL="0" lvl="0" indent="0" algn="ctr" defTabSz="1066800">
            <a:lnSpc>
              <a:spcPct val="90000"/>
            </a:lnSpc>
            <a:spcBef>
              <a:spcPct val="0"/>
            </a:spcBef>
            <a:spcAft>
              <a:spcPct val="35000"/>
            </a:spcAft>
            <a:buNone/>
          </a:pPr>
          <a:r>
            <a:rPr lang="en-GB" sz="2400" kern="1200">
              <a:solidFill>
                <a:schemeClr val="tx1"/>
              </a:solidFill>
            </a:rPr>
            <a:t>Historical insight into ER</a:t>
          </a:r>
          <a:endParaRPr lang="en-US" sz="2400" kern="1200">
            <a:solidFill>
              <a:schemeClr val="tx1"/>
            </a:solidFill>
          </a:endParaRPr>
        </a:p>
      </dsp:txBody>
      <dsp:txXfrm>
        <a:off x="108358" y="2086498"/>
        <a:ext cx="2508704" cy="1505222"/>
      </dsp:txXfrm>
    </dsp:sp>
    <dsp:sp modelId="{DDC05228-FFCB-470B-8494-225FCC399008}">
      <dsp:nvSpPr>
        <dsp:cNvPr id="0" name=""/>
        <dsp:cNvSpPr/>
      </dsp:nvSpPr>
      <dsp:spPr>
        <a:xfrm>
          <a:off x="1362710" y="3589920"/>
          <a:ext cx="3085706" cy="546401"/>
        </a:xfrm>
        <a:custGeom>
          <a:avLst/>
          <a:gdLst/>
          <a:ahLst/>
          <a:cxnLst/>
          <a:rect l="0" t="0" r="0" b="0"/>
          <a:pathLst>
            <a:path>
              <a:moveTo>
                <a:pt x="3085706" y="0"/>
              </a:moveTo>
              <a:lnTo>
                <a:pt x="3085706" y="290300"/>
              </a:lnTo>
              <a:lnTo>
                <a:pt x="0" y="290300"/>
              </a:lnTo>
              <a:lnTo>
                <a:pt x="0" y="546401"/>
              </a:lnTo>
            </a:path>
          </a:pathLst>
        </a:custGeom>
        <a:noFill/>
        <a:ln w="9525" cap="flat" cmpd="sng" algn="ctr">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a:off x="2827084" y="3860233"/>
        <a:ext cx="156959" cy="5775"/>
      </dsp:txXfrm>
    </dsp:sp>
    <dsp:sp modelId="{EB59AD4F-C490-4AC0-BFB9-B952E136F342}">
      <dsp:nvSpPr>
        <dsp:cNvPr id="0" name=""/>
        <dsp:cNvSpPr/>
      </dsp:nvSpPr>
      <dsp:spPr>
        <a:xfrm>
          <a:off x="3194064" y="2086498"/>
          <a:ext cx="2508704" cy="1505222"/>
        </a:xfrm>
        <a:prstGeom prst="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2929" tIns="129035" rIns="122929" bIns="129035" numCol="1" spcCol="1270" anchor="ctr" anchorCtr="0">
          <a:noAutofit/>
        </a:bodyPr>
        <a:lstStyle/>
        <a:p>
          <a:pPr marL="0" lvl="0" indent="0" algn="ctr" defTabSz="1066800">
            <a:lnSpc>
              <a:spcPct val="90000"/>
            </a:lnSpc>
            <a:spcBef>
              <a:spcPct val="0"/>
            </a:spcBef>
            <a:spcAft>
              <a:spcPct val="35000"/>
            </a:spcAft>
            <a:buNone/>
          </a:pPr>
          <a:r>
            <a:rPr lang="en-GB" sz="2400" kern="1200">
              <a:solidFill>
                <a:schemeClr val="tx1"/>
              </a:solidFill>
            </a:rPr>
            <a:t>Context and trends</a:t>
          </a:r>
          <a:endParaRPr lang="en-US" sz="2400" kern="1200">
            <a:solidFill>
              <a:schemeClr val="tx1"/>
            </a:solidFill>
          </a:endParaRPr>
        </a:p>
      </dsp:txBody>
      <dsp:txXfrm>
        <a:off x="3194064" y="2086498"/>
        <a:ext cx="2508704" cy="1505222"/>
      </dsp:txXfrm>
    </dsp:sp>
    <dsp:sp modelId="{45677C5F-B2FE-478E-AAA2-4D0C44658276}">
      <dsp:nvSpPr>
        <dsp:cNvPr id="0" name=""/>
        <dsp:cNvSpPr/>
      </dsp:nvSpPr>
      <dsp:spPr>
        <a:xfrm>
          <a:off x="2615263" y="4875613"/>
          <a:ext cx="546401" cy="91440"/>
        </a:xfrm>
        <a:custGeom>
          <a:avLst/>
          <a:gdLst/>
          <a:ahLst/>
          <a:cxnLst/>
          <a:rect l="0" t="0" r="0" b="0"/>
          <a:pathLst>
            <a:path>
              <a:moveTo>
                <a:pt x="0" y="45720"/>
              </a:moveTo>
              <a:lnTo>
                <a:pt x="546401" y="45720"/>
              </a:lnTo>
            </a:path>
          </a:pathLst>
        </a:custGeom>
        <a:noFill/>
        <a:ln w="9525" cap="flat" cmpd="sng" algn="ctr">
          <a:solidFill>
            <a:schemeClr val="accent6">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a:off x="2874038" y="4918446"/>
        <a:ext cx="28850" cy="5775"/>
      </dsp:txXfrm>
    </dsp:sp>
    <dsp:sp modelId="{DB9E0EE9-3659-456C-9BDB-A35DFE9E46EE}">
      <dsp:nvSpPr>
        <dsp:cNvPr id="0" name=""/>
        <dsp:cNvSpPr/>
      </dsp:nvSpPr>
      <dsp:spPr>
        <a:xfrm>
          <a:off x="108358" y="4168722"/>
          <a:ext cx="2508704" cy="1505222"/>
        </a:xfrm>
        <a:prstGeom prst="rect">
          <a:avLst/>
        </a:prstGeom>
        <a:solidFill>
          <a:schemeClr val="accent6">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2929" tIns="129035" rIns="122929" bIns="129035" numCol="1" spcCol="1270" anchor="ctr" anchorCtr="0">
          <a:noAutofit/>
        </a:bodyPr>
        <a:lstStyle/>
        <a:p>
          <a:pPr marL="0" lvl="0" indent="0" algn="ctr" defTabSz="1066800">
            <a:lnSpc>
              <a:spcPct val="90000"/>
            </a:lnSpc>
            <a:spcBef>
              <a:spcPct val="0"/>
            </a:spcBef>
            <a:spcAft>
              <a:spcPct val="35000"/>
            </a:spcAft>
            <a:buNone/>
          </a:pPr>
          <a:r>
            <a:rPr lang="en-GB" sz="2400" kern="1200">
              <a:solidFill>
                <a:schemeClr val="tx1"/>
              </a:solidFill>
            </a:rPr>
            <a:t>ER regulation</a:t>
          </a:r>
          <a:endParaRPr lang="en-US" sz="2400" kern="1200">
            <a:solidFill>
              <a:schemeClr val="tx1"/>
            </a:solidFill>
          </a:endParaRPr>
        </a:p>
      </dsp:txBody>
      <dsp:txXfrm>
        <a:off x="108358" y="4168722"/>
        <a:ext cx="2508704" cy="1505222"/>
      </dsp:txXfrm>
    </dsp:sp>
    <dsp:sp modelId="{00680ACB-FE20-493E-96BF-E9FD585455B6}">
      <dsp:nvSpPr>
        <dsp:cNvPr id="0" name=""/>
        <dsp:cNvSpPr/>
      </dsp:nvSpPr>
      <dsp:spPr>
        <a:xfrm>
          <a:off x="3194064" y="4168722"/>
          <a:ext cx="2508704" cy="1505222"/>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2929" tIns="129035" rIns="122929" bIns="129035" numCol="1" spcCol="1270" anchor="ctr" anchorCtr="0">
          <a:noAutofit/>
        </a:bodyPr>
        <a:lstStyle/>
        <a:p>
          <a:pPr marL="0" lvl="0" indent="0" algn="ctr" defTabSz="1066800">
            <a:lnSpc>
              <a:spcPct val="90000"/>
            </a:lnSpc>
            <a:spcBef>
              <a:spcPct val="0"/>
            </a:spcBef>
            <a:spcAft>
              <a:spcPct val="35000"/>
            </a:spcAft>
            <a:buNone/>
          </a:pPr>
          <a:r>
            <a:rPr lang="en-GB" sz="2400" kern="1200">
              <a:solidFill>
                <a:schemeClr val="tx1"/>
              </a:solidFill>
            </a:rPr>
            <a:t>Employee voice</a:t>
          </a:r>
          <a:endParaRPr lang="en-US" sz="2400" kern="1200">
            <a:solidFill>
              <a:schemeClr val="tx1"/>
            </a:solidFill>
          </a:endParaRPr>
        </a:p>
      </dsp:txBody>
      <dsp:txXfrm>
        <a:off x="3194064" y="4168722"/>
        <a:ext cx="2508704" cy="150522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684CC3-87D9-42B8-B263-072D3BD033F7}">
      <dsp:nvSpPr>
        <dsp:cNvPr id="0" name=""/>
        <dsp:cNvSpPr/>
      </dsp:nvSpPr>
      <dsp:spPr>
        <a:xfrm>
          <a:off x="0" y="577224"/>
          <a:ext cx="6263640" cy="403199"/>
        </a:xfrm>
        <a:prstGeom prst="rect">
          <a:avLst/>
        </a:prstGeom>
        <a:solidFill>
          <a:schemeClr val="lt1">
            <a:alpha val="90000"/>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6A9F25A-B02A-4442-B4C9-B7508255251F}">
      <dsp:nvSpPr>
        <dsp:cNvPr id="0" name=""/>
        <dsp:cNvSpPr/>
      </dsp:nvSpPr>
      <dsp:spPr>
        <a:xfrm>
          <a:off x="313182" y="341064"/>
          <a:ext cx="4384548" cy="472320"/>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725" tIns="0" rIns="165725" bIns="0" numCol="1" spcCol="1270" anchor="ctr" anchorCtr="0">
          <a:noAutofit/>
        </a:bodyPr>
        <a:lstStyle/>
        <a:p>
          <a:pPr marL="0" lvl="0" indent="0" algn="l" defTabSz="711200">
            <a:lnSpc>
              <a:spcPct val="90000"/>
            </a:lnSpc>
            <a:spcBef>
              <a:spcPct val="0"/>
            </a:spcBef>
            <a:spcAft>
              <a:spcPct val="35000"/>
            </a:spcAft>
            <a:buNone/>
          </a:pPr>
          <a:r>
            <a:rPr lang="en-GB" sz="1600" kern="1200">
              <a:solidFill>
                <a:schemeClr val="tx1"/>
              </a:solidFill>
            </a:rPr>
            <a:t>Bargaining </a:t>
          </a:r>
          <a:endParaRPr lang="en-US" sz="1600" kern="1200">
            <a:solidFill>
              <a:schemeClr val="tx1"/>
            </a:solidFill>
          </a:endParaRPr>
        </a:p>
      </dsp:txBody>
      <dsp:txXfrm>
        <a:off x="336239" y="364121"/>
        <a:ext cx="4338434" cy="426206"/>
      </dsp:txXfrm>
    </dsp:sp>
    <dsp:sp modelId="{7F65701E-B660-4A05-B32B-0C07B87A7C8F}">
      <dsp:nvSpPr>
        <dsp:cNvPr id="0" name=""/>
        <dsp:cNvSpPr/>
      </dsp:nvSpPr>
      <dsp:spPr>
        <a:xfrm>
          <a:off x="0" y="1302984"/>
          <a:ext cx="6263640" cy="403199"/>
        </a:xfrm>
        <a:prstGeom prst="rect">
          <a:avLst/>
        </a:prstGeom>
        <a:solidFill>
          <a:schemeClr val="lt1">
            <a:alpha val="90000"/>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6F3EEB1-1B19-4BF5-9C45-3EA0FDC82109}">
      <dsp:nvSpPr>
        <dsp:cNvPr id="0" name=""/>
        <dsp:cNvSpPr/>
      </dsp:nvSpPr>
      <dsp:spPr>
        <a:xfrm>
          <a:off x="313182" y="1066824"/>
          <a:ext cx="4384548" cy="472320"/>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725" tIns="0" rIns="165725" bIns="0" numCol="1" spcCol="1270" anchor="ctr" anchorCtr="0">
          <a:noAutofit/>
        </a:bodyPr>
        <a:lstStyle/>
        <a:p>
          <a:pPr marL="0" lvl="0" indent="0" algn="l" defTabSz="711200">
            <a:lnSpc>
              <a:spcPct val="90000"/>
            </a:lnSpc>
            <a:spcBef>
              <a:spcPct val="0"/>
            </a:spcBef>
            <a:spcAft>
              <a:spcPct val="35000"/>
            </a:spcAft>
            <a:buNone/>
          </a:pPr>
          <a:r>
            <a:rPr lang="en-GB" sz="1600" kern="1200">
              <a:solidFill>
                <a:schemeClr val="tx1"/>
              </a:solidFill>
            </a:rPr>
            <a:t>Managerial prerogative </a:t>
          </a:r>
          <a:endParaRPr lang="en-US" sz="1600" kern="1200">
            <a:solidFill>
              <a:schemeClr val="tx1"/>
            </a:solidFill>
          </a:endParaRPr>
        </a:p>
      </dsp:txBody>
      <dsp:txXfrm>
        <a:off x="336239" y="1089881"/>
        <a:ext cx="4338434" cy="426206"/>
      </dsp:txXfrm>
    </dsp:sp>
    <dsp:sp modelId="{BC8CCD5D-E339-4172-927C-655984A86735}">
      <dsp:nvSpPr>
        <dsp:cNvPr id="0" name=""/>
        <dsp:cNvSpPr/>
      </dsp:nvSpPr>
      <dsp:spPr>
        <a:xfrm>
          <a:off x="0" y="2028743"/>
          <a:ext cx="6263640" cy="403199"/>
        </a:xfrm>
        <a:prstGeom prst="rect">
          <a:avLst/>
        </a:prstGeom>
        <a:solidFill>
          <a:schemeClr val="lt1">
            <a:alpha val="90000"/>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CB3576E-5D7E-432E-A21E-9B5C21AD2B7F}">
      <dsp:nvSpPr>
        <dsp:cNvPr id="0" name=""/>
        <dsp:cNvSpPr/>
      </dsp:nvSpPr>
      <dsp:spPr>
        <a:xfrm>
          <a:off x="313182" y="1792584"/>
          <a:ext cx="4384548" cy="472320"/>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725" tIns="0" rIns="165725" bIns="0" numCol="1" spcCol="1270" anchor="ctr" anchorCtr="0">
          <a:noAutofit/>
        </a:bodyPr>
        <a:lstStyle/>
        <a:p>
          <a:pPr marL="0" lvl="0" indent="0" algn="l" defTabSz="711200">
            <a:lnSpc>
              <a:spcPct val="90000"/>
            </a:lnSpc>
            <a:spcBef>
              <a:spcPct val="0"/>
            </a:spcBef>
            <a:spcAft>
              <a:spcPct val="35000"/>
            </a:spcAft>
            <a:buNone/>
          </a:pPr>
          <a:r>
            <a:rPr lang="en-GB" sz="1600" kern="1200">
              <a:solidFill>
                <a:schemeClr val="tx1"/>
              </a:solidFill>
            </a:rPr>
            <a:t>Involvement and participation mechanisms</a:t>
          </a:r>
          <a:endParaRPr lang="en-US" sz="1600" kern="1200">
            <a:solidFill>
              <a:schemeClr val="tx1"/>
            </a:solidFill>
          </a:endParaRPr>
        </a:p>
      </dsp:txBody>
      <dsp:txXfrm>
        <a:off x="336239" y="1815641"/>
        <a:ext cx="4338434" cy="426206"/>
      </dsp:txXfrm>
    </dsp:sp>
    <dsp:sp modelId="{396E337D-BA1D-435B-99E5-7906EB2501E3}">
      <dsp:nvSpPr>
        <dsp:cNvPr id="0" name=""/>
        <dsp:cNvSpPr/>
      </dsp:nvSpPr>
      <dsp:spPr>
        <a:xfrm>
          <a:off x="0" y="2754503"/>
          <a:ext cx="6263640" cy="403199"/>
        </a:xfrm>
        <a:prstGeom prst="rect">
          <a:avLst/>
        </a:prstGeom>
        <a:solidFill>
          <a:schemeClr val="lt1">
            <a:alpha val="90000"/>
            <a:hueOff val="0"/>
            <a:satOff val="0"/>
            <a:lumOff val="0"/>
            <a:alphaOff val="0"/>
          </a:schemeClr>
        </a:solidFill>
        <a:ln w="254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36E7AD0-0C18-4FF1-B043-C3A5AAC3C784}">
      <dsp:nvSpPr>
        <dsp:cNvPr id="0" name=""/>
        <dsp:cNvSpPr/>
      </dsp:nvSpPr>
      <dsp:spPr>
        <a:xfrm>
          <a:off x="313182" y="2518343"/>
          <a:ext cx="4384548" cy="472320"/>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725" tIns="0" rIns="165725" bIns="0" numCol="1" spcCol="1270" anchor="ctr" anchorCtr="0">
          <a:noAutofit/>
        </a:bodyPr>
        <a:lstStyle/>
        <a:p>
          <a:pPr marL="0" lvl="0" indent="0" algn="l" defTabSz="711200">
            <a:lnSpc>
              <a:spcPct val="90000"/>
            </a:lnSpc>
            <a:spcBef>
              <a:spcPct val="0"/>
            </a:spcBef>
            <a:spcAft>
              <a:spcPct val="35000"/>
            </a:spcAft>
            <a:buNone/>
          </a:pPr>
          <a:r>
            <a:rPr lang="en-GB" sz="1600" kern="1200">
              <a:solidFill>
                <a:schemeClr val="tx1"/>
              </a:solidFill>
            </a:rPr>
            <a:t>Employee engagement</a:t>
          </a:r>
          <a:endParaRPr lang="en-US" sz="1600" kern="1200">
            <a:solidFill>
              <a:schemeClr val="tx1"/>
            </a:solidFill>
          </a:endParaRPr>
        </a:p>
      </dsp:txBody>
      <dsp:txXfrm>
        <a:off x="336239" y="2541400"/>
        <a:ext cx="4338434" cy="426206"/>
      </dsp:txXfrm>
    </dsp:sp>
    <dsp:sp modelId="{01662ECA-3E24-45F1-90FC-6A820B862BC2}">
      <dsp:nvSpPr>
        <dsp:cNvPr id="0" name=""/>
        <dsp:cNvSpPr/>
      </dsp:nvSpPr>
      <dsp:spPr>
        <a:xfrm>
          <a:off x="0" y="3480264"/>
          <a:ext cx="6263640" cy="403199"/>
        </a:xfrm>
        <a:prstGeom prst="rect">
          <a:avLst/>
        </a:prstGeom>
        <a:solidFill>
          <a:schemeClr val="lt1">
            <a:alpha val="90000"/>
            <a:hueOff val="0"/>
            <a:satOff val="0"/>
            <a:lumOff val="0"/>
            <a:alphaOff val="0"/>
          </a:schemeClr>
        </a:solidFill>
        <a:ln w="25400"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49F2569-A9AF-4B9D-A7C0-C985DEEE6FED}">
      <dsp:nvSpPr>
        <dsp:cNvPr id="0" name=""/>
        <dsp:cNvSpPr/>
      </dsp:nvSpPr>
      <dsp:spPr>
        <a:xfrm>
          <a:off x="313182" y="3244103"/>
          <a:ext cx="4384548" cy="472320"/>
        </a:xfrm>
        <a:prstGeom prst="roundRect">
          <a:avLst/>
        </a:prstGeom>
        <a:solidFill>
          <a:schemeClr val="accent6">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725" tIns="0" rIns="165725" bIns="0" numCol="1" spcCol="1270" anchor="ctr" anchorCtr="0">
          <a:noAutofit/>
        </a:bodyPr>
        <a:lstStyle/>
        <a:p>
          <a:pPr marL="0" lvl="0" indent="0" algn="l" defTabSz="711200">
            <a:lnSpc>
              <a:spcPct val="90000"/>
            </a:lnSpc>
            <a:spcBef>
              <a:spcPct val="0"/>
            </a:spcBef>
            <a:spcAft>
              <a:spcPct val="35000"/>
            </a:spcAft>
            <a:buNone/>
          </a:pPr>
          <a:r>
            <a:rPr lang="en-GB" sz="1600" kern="1200">
              <a:solidFill>
                <a:schemeClr val="tx1"/>
              </a:solidFill>
            </a:rPr>
            <a:t>Third-part intervention </a:t>
          </a:r>
          <a:endParaRPr lang="en-US" sz="1600" kern="1200">
            <a:solidFill>
              <a:schemeClr val="tx1"/>
            </a:solidFill>
          </a:endParaRPr>
        </a:p>
      </dsp:txBody>
      <dsp:txXfrm>
        <a:off x="336239" y="3267160"/>
        <a:ext cx="4338434" cy="426206"/>
      </dsp:txXfrm>
    </dsp:sp>
    <dsp:sp modelId="{40C44DF6-B55D-4ADD-86DF-466B5BE8903A}">
      <dsp:nvSpPr>
        <dsp:cNvPr id="0" name=""/>
        <dsp:cNvSpPr/>
      </dsp:nvSpPr>
      <dsp:spPr>
        <a:xfrm>
          <a:off x="0" y="4206024"/>
          <a:ext cx="6263640" cy="957599"/>
        </a:xfrm>
        <a:prstGeom prst="rect">
          <a:avLst/>
        </a:prstGeom>
        <a:solidFill>
          <a:schemeClr val="lt1">
            <a:alpha val="90000"/>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86128" tIns="333248" rIns="486128" bIns="113792" numCol="1" spcCol="1270" anchor="t" anchorCtr="0">
          <a:noAutofit/>
        </a:bodyPr>
        <a:lstStyle/>
        <a:p>
          <a:pPr marL="171450" lvl="1" indent="-171450" algn="l" defTabSz="711200">
            <a:lnSpc>
              <a:spcPct val="90000"/>
            </a:lnSpc>
            <a:spcBef>
              <a:spcPct val="0"/>
            </a:spcBef>
            <a:spcAft>
              <a:spcPct val="15000"/>
            </a:spcAft>
            <a:buChar char="•"/>
          </a:pPr>
          <a:r>
            <a:rPr lang="en-GB" sz="1600" kern="1200" dirty="0"/>
            <a:t>These processes are shaped by social, economic and political context</a:t>
          </a:r>
          <a:endParaRPr lang="en-US" sz="1600" kern="1200" dirty="0"/>
        </a:p>
      </dsp:txBody>
      <dsp:txXfrm>
        <a:off x="0" y="4206024"/>
        <a:ext cx="6263640" cy="957599"/>
      </dsp:txXfrm>
    </dsp:sp>
    <dsp:sp modelId="{5A9E55F0-C970-41EB-9283-626FE395500E}">
      <dsp:nvSpPr>
        <dsp:cNvPr id="0" name=""/>
        <dsp:cNvSpPr/>
      </dsp:nvSpPr>
      <dsp:spPr>
        <a:xfrm>
          <a:off x="313182" y="3969864"/>
          <a:ext cx="4384548" cy="472320"/>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725" tIns="0" rIns="165725" bIns="0" numCol="1" spcCol="1270" anchor="ctr" anchorCtr="0">
          <a:noAutofit/>
        </a:bodyPr>
        <a:lstStyle/>
        <a:p>
          <a:pPr marL="0" lvl="0" indent="0" algn="l" defTabSz="711200">
            <a:lnSpc>
              <a:spcPct val="90000"/>
            </a:lnSpc>
            <a:spcBef>
              <a:spcPct val="0"/>
            </a:spcBef>
            <a:spcAft>
              <a:spcPct val="35000"/>
            </a:spcAft>
            <a:buNone/>
          </a:pPr>
          <a:r>
            <a:rPr lang="en-GB" sz="1600" kern="1200">
              <a:solidFill>
                <a:schemeClr val="tx1"/>
              </a:solidFill>
            </a:rPr>
            <a:t>Industrial action</a:t>
          </a:r>
          <a:endParaRPr lang="en-US" sz="1600" kern="1200">
            <a:solidFill>
              <a:schemeClr val="tx1"/>
            </a:solidFill>
          </a:endParaRPr>
        </a:p>
      </dsp:txBody>
      <dsp:txXfrm>
        <a:off x="336239" y="3992921"/>
        <a:ext cx="4338434" cy="42620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4D0707-7B0B-4720-B9BB-9F510F88E361}">
      <dsp:nvSpPr>
        <dsp:cNvPr id="0" name=""/>
        <dsp:cNvSpPr/>
      </dsp:nvSpPr>
      <dsp:spPr>
        <a:xfrm>
          <a:off x="2572943" y="470948"/>
          <a:ext cx="2196000" cy="219600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1AB9340-A5DB-4820-A296-30204A835165}">
      <dsp:nvSpPr>
        <dsp:cNvPr id="0" name=""/>
        <dsp:cNvSpPr/>
      </dsp:nvSpPr>
      <dsp:spPr>
        <a:xfrm>
          <a:off x="3040943" y="938949"/>
          <a:ext cx="1260000" cy="126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B88E283-F377-47B9-AAF9-E35753E14720}">
      <dsp:nvSpPr>
        <dsp:cNvPr id="0" name=""/>
        <dsp:cNvSpPr/>
      </dsp:nvSpPr>
      <dsp:spPr>
        <a:xfrm>
          <a:off x="1870943" y="3350949"/>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90000"/>
            </a:lnSpc>
            <a:spcBef>
              <a:spcPct val="0"/>
            </a:spcBef>
            <a:spcAft>
              <a:spcPct val="35000"/>
            </a:spcAft>
            <a:buNone/>
            <a:defRPr cap="all"/>
          </a:pPr>
          <a:r>
            <a:rPr lang="en-GB" sz="2300" kern="1200"/>
            <a:t>Performance management</a:t>
          </a:r>
          <a:endParaRPr lang="en-US" sz="2300" kern="1200"/>
        </a:p>
      </dsp:txBody>
      <dsp:txXfrm>
        <a:off x="1870943" y="3350949"/>
        <a:ext cx="3600000" cy="720000"/>
      </dsp:txXfrm>
    </dsp:sp>
    <dsp:sp modelId="{73F7FECA-EF8C-4A5E-A8CC-88C0C6409A02}">
      <dsp:nvSpPr>
        <dsp:cNvPr id="0" name=""/>
        <dsp:cNvSpPr/>
      </dsp:nvSpPr>
      <dsp:spPr>
        <a:xfrm>
          <a:off x="6802943" y="470948"/>
          <a:ext cx="2196000" cy="219600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26F07FC-C31D-4666-8BE6-901A314687A7}">
      <dsp:nvSpPr>
        <dsp:cNvPr id="0" name=""/>
        <dsp:cNvSpPr/>
      </dsp:nvSpPr>
      <dsp:spPr>
        <a:xfrm>
          <a:off x="7270943" y="938949"/>
          <a:ext cx="1260000" cy="126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BE9A685-12BD-43CA-910C-940781D18F78}">
      <dsp:nvSpPr>
        <dsp:cNvPr id="0" name=""/>
        <dsp:cNvSpPr/>
      </dsp:nvSpPr>
      <dsp:spPr>
        <a:xfrm>
          <a:off x="6100943" y="3350949"/>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90000"/>
            </a:lnSpc>
            <a:spcBef>
              <a:spcPct val="0"/>
            </a:spcBef>
            <a:spcAft>
              <a:spcPct val="35000"/>
            </a:spcAft>
            <a:buNone/>
            <a:defRPr cap="all"/>
          </a:pPr>
          <a:r>
            <a:rPr lang="en-GB" sz="2300" kern="1200"/>
            <a:t>Employee engagement</a:t>
          </a:r>
          <a:endParaRPr lang="en-US" sz="2300" kern="1200"/>
        </a:p>
      </dsp:txBody>
      <dsp:txXfrm>
        <a:off x="6100943" y="3350949"/>
        <a:ext cx="3600000"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D5719C-0120-41AE-B1AB-1DF4FAFA63EC}">
      <dsp:nvSpPr>
        <dsp:cNvPr id="0" name=""/>
        <dsp:cNvSpPr/>
      </dsp:nvSpPr>
      <dsp:spPr>
        <a:xfrm>
          <a:off x="0" y="671"/>
          <a:ext cx="6263640" cy="15723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8B0C195-CEF8-49A3-A155-50DB70FD67AD}">
      <dsp:nvSpPr>
        <dsp:cNvPr id="0" name=""/>
        <dsp:cNvSpPr/>
      </dsp:nvSpPr>
      <dsp:spPr>
        <a:xfrm>
          <a:off x="475646" y="354458"/>
          <a:ext cx="864811" cy="86481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94D4A8E-5F71-443D-8624-1F443D562762}">
      <dsp:nvSpPr>
        <dsp:cNvPr id="0" name=""/>
        <dsp:cNvSpPr/>
      </dsp:nvSpPr>
      <dsp:spPr>
        <a:xfrm>
          <a:off x="1816103" y="671"/>
          <a:ext cx="4447536" cy="15723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411" tIns="166411" rIns="166411" bIns="166411" numCol="1" spcCol="1270" anchor="ctr" anchorCtr="0">
          <a:noAutofit/>
        </a:bodyPr>
        <a:lstStyle/>
        <a:p>
          <a:pPr marL="0" lvl="0" indent="0" algn="l" defTabSz="1111250">
            <a:lnSpc>
              <a:spcPct val="90000"/>
            </a:lnSpc>
            <a:spcBef>
              <a:spcPct val="0"/>
            </a:spcBef>
            <a:spcAft>
              <a:spcPct val="35000"/>
            </a:spcAft>
            <a:buNone/>
          </a:pPr>
          <a:r>
            <a:rPr lang="en-GB" sz="2500" kern="1200"/>
            <a:t>Goal setting</a:t>
          </a:r>
          <a:endParaRPr lang="en-US" sz="2500" kern="1200"/>
        </a:p>
      </dsp:txBody>
      <dsp:txXfrm>
        <a:off x="1816103" y="671"/>
        <a:ext cx="4447536" cy="1572384"/>
      </dsp:txXfrm>
    </dsp:sp>
    <dsp:sp modelId="{F6613D85-8B59-4ED0-AD63-1DD19745D703}">
      <dsp:nvSpPr>
        <dsp:cNvPr id="0" name=""/>
        <dsp:cNvSpPr/>
      </dsp:nvSpPr>
      <dsp:spPr>
        <a:xfrm>
          <a:off x="0" y="1966151"/>
          <a:ext cx="6263640" cy="15723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79E389C-3A22-474C-8C17-FF8A16F4EFE0}">
      <dsp:nvSpPr>
        <dsp:cNvPr id="0" name=""/>
        <dsp:cNvSpPr/>
      </dsp:nvSpPr>
      <dsp:spPr>
        <a:xfrm>
          <a:off x="475646" y="2319938"/>
          <a:ext cx="864811" cy="86481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6C36028-86BC-4964-B33F-447EC3959634}">
      <dsp:nvSpPr>
        <dsp:cNvPr id="0" name=""/>
        <dsp:cNvSpPr/>
      </dsp:nvSpPr>
      <dsp:spPr>
        <a:xfrm>
          <a:off x="1816103" y="1966151"/>
          <a:ext cx="4447536" cy="15723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411" tIns="166411" rIns="166411" bIns="166411" numCol="1" spcCol="1270" anchor="ctr" anchorCtr="0">
          <a:noAutofit/>
        </a:bodyPr>
        <a:lstStyle/>
        <a:p>
          <a:pPr marL="0" lvl="0" indent="0" algn="l" defTabSz="1111250">
            <a:lnSpc>
              <a:spcPct val="90000"/>
            </a:lnSpc>
            <a:spcBef>
              <a:spcPct val="0"/>
            </a:spcBef>
            <a:spcAft>
              <a:spcPct val="35000"/>
            </a:spcAft>
            <a:buNone/>
          </a:pPr>
          <a:r>
            <a:rPr lang="en-GB" sz="2500" kern="1200"/>
            <a:t>Performance review</a:t>
          </a:r>
          <a:endParaRPr lang="en-US" sz="2500" kern="1200"/>
        </a:p>
      </dsp:txBody>
      <dsp:txXfrm>
        <a:off x="1816103" y="1966151"/>
        <a:ext cx="4447536" cy="1572384"/>
      </dsp:txXfrm>
    </dsp:sp>
    <dsp:sp modelId="{006293F1-9AD5-44FC-A787-DCC47F489DA1}">
      <dsp:nvSpPr>
        <dsp:cNvPr id="0" name=""/>
        <dsp:cNvSpPr/>
      </dsp:nvSpPr>
      <dsp:spPr>
        <a:xfrm>
          <a:off x="0" y="3931632"/>
          <a:ext cx="6263640" cy="15723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F8551E-10ED-4D3D-BD17-7012761D130B}">
      <dsp:nvSpPr>
        <dsp:cNvPr id="0" name=""/>
        <dsp:cNvSpPr/>
      </dsp:nvSpPr>
      <dsp:spPr>
        <a:xfrm>
          <a:off x="475646" y="4285418"/>
          <a:ext cx="864811" cy="86481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0F10521-5345-45A6-96BF-03DB8DFC68D0}">
      <dsp:nvSpPr>
        <dsp:cNvPr id="0" name=""/>
        <dsp:cNvSpPr/>
      </dsp:nvSpPr>
      <dsp:spPr>
        <a:xfrm>
          <a:off x="1816103" y="3931632"/>
          <a:ext cx="4447536" cy="15723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411" tIns="166411" rIns="166411" bIns="166411" numCol="1" spcCol="1270" anchor="ctr" anchorCtr="0">
          <a:noAutofit/>
        </a:bodyPr>
        <a:lstStyle/>
        <a:p>
          <a:pPr marL="0" lvl="0" indent="0" algn="l" defTabSz="1111250">
            <a:lnSpc>
              <a:spcPct val="90000"/>
            </a:lnSpc>
            <a:spcBef>
              <a:spcPct val="0"/>
            </a:spcBef>
            <a:spcAft>
              <a:spcPct val="35000"/>
            </a:spcAft>
            <a:buNone/>
          </a:pPr>
          <a:r>
            <a:rPr lang="en-GB" sz="2500" kern="1200"/>
            <a:t>Performance improvement plans (PIP)</a:t>
          </a:r>
          <a:endParaRPr lang="en-US" sz="2500" kern="1200"/>
        </a:p>
      </dsp:txBody>
      <dsp:txXfrm>
        <a:off x="1816103" y="3931632"/>
        <a:ext cx="4447536" cy="157238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3D28F3-DAF5-43DB-8EE3-BB86B5147FEF}">
      <dsp:nvSpPr>
        <dsp:cNvPr id="0" name=""/>
        <dsp:cNvSpPr/>
      </dsp:nvSpPr>
      <dsp:spPr>
        <a:xfrm>
          <a:off x="210311" y="0"/>
          <a:ext cx="5696712" cy="5696712"/>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13ADAAF-D2AB-4AE2-B5AA-F3DC37B59241}">
      <dsp:nvSpPr>
        <dsp:cNvPr id="0" name=""/>
        <dsp:cNvSpPr/>
      </dsp:nvSpPr>
      <dsp:spPr>
        <a:xfrm>
          <a:off x="751499" y="541187"/>
          <a:ext cx="2221717" cy="2221717"/>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solidFill>
                <a:schemeClr val="tx1"/>
              </a:solidFill>
            </a:rPr>
            <a:t>Integration</a:t>
          </a:r>
          <a:endParaRPr lang="en-US" sz="2400" kern="1200">
            <a:solidFill>
              <a:schemeClr val="tx1"/>
            </a:solidFill>
          </a:endParaRPr>
        </a:p>
      </dsp:txBody>
      <dsp:txXfrm>
        <a:off x="859954" y="649642"/>
        <a:ext cx="2004807" cy="2004807"/>
      </dsp:txXfrm>
    </dsp:sp>
    <dsp:sp modelId="{3CEB997A-5652-4DDE-993E-9BED85333F9F}">
      <dsp:nvSpPr>
        <dsp:cNvPr id="0" name=""/>
        <dsp:cNvSpPr/>
      </dsp:nvSpPr>
      <dsp:spPr>
        <a:xfrm>
          <a:off x="3144118" y="541187"/>
          <a:ext cx="2221717" cy="2221717"/>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solidFill>
                <a:schemeClr val="tx1"/>
              </a:solidFill>
            </a:rPr>
            <a:t>Types of goal</a:t>
          </a:r>
          <a:endParaRPr lang="en-US" sz="2400" kern="1200">
            <a:solidFill>
              <a:schemeClr val="tx1"/>
            </a:solidFill>
          </a:endParaRPr>
        </a:p>
        <a:p>
          <a:pPr marL="171450" lvl="1" indent="-171450" algn="l" defTabSz="844550">
            <a:lnSpc>
              <a:spcPct val="90000"/>
            </a:lnSpc>
            <a:spcBef>
              <a:spcPct val="0"/>
            </a:spcBef>
            <a:spcAft>
              <a:spcPct val="15000"/>
            </a:spcAft>
            <a:buChar char="•"/>
          </a:pPr>
          <a:r>
            <a:rPr lang="en-GB" sz="1900" kern="1200">
              <a:solidFill>
                <a:schemeClr val="tx1"/>
              </a:solidFill>
            </a:rPr>
            <a:t>Job description </a:t>
          </a:r>
          <a:endParaRPr lang="en-US" sz="1900" kern="1200">
            <a:solidFill>
              <a:schemeClr val="tx1"/>
            </a:solidFill>
          </a:endParaRPr>
        </a:p>
        <a:p>
          <a:pPr marL="171450" lvl="1" indent="-171450" algn="l" defTabSz="844550">
            <a:lnSpc>
              <a:spcPct val="90000"/>
            </a:lnSpc>
            <a:spcBef>
              <a:spcPct val="0"/>
            </a:spcBef>
            <a:spcAft>
              <a:spcPct val="15000"/>
            </a:spcAft>
            <a:buChar char="•"/>
          </a:pPr>
          <a:r>
            <a:rPr lang="en-GB" sz="1900" kern="1200">
              <a:solidFill>
                <a:schemeClr val="tx1"/>
              </a:solidFill>
            </a:rPr>
            <a:t>Project</a:t>
          </a:r>
          <a:endParaRPr lang="en-US" sz="1900" kern="1200">
            <a:solidFill>
              <a:schemeClr val="tx1"/>
            </a:solidFill>
          </a:endParaRPr>
        </a:p>
        <a:p>
          <a:pPr marL="171450" lvl="1" indent="-171450" algn="l" defTabSz="844550">
            <a:lnSpc>
              <a:spcPct val="90000"/>
            </a:lnSpc>
            <a:spcBef>
              <a:spcPct val="0"/>
            </a:spcBef>
            <a:spcAft>
              <a:spcPct val="15000"/>
            </a:spcAft>
            <a:buChar char="•"/>
          </a:pPr>
          <a:r>
            <a:rPr lang="en-GB" sz="1900" kern="1200">
              <a:solidFill>
                <a:schemeClr val="tx1"/>
              </a:solidFill>
            </a:rPr>
            <a:t>Behavioural </a:t>
          </a:r>
          <a:endParaRPr lang="en-US" sz="1900" kern="1200">
            <a:solidFill>
              <a:schemeClr val="tx1"/>
            </a:solidFill>
          </a:endParaRPr>
        </a:p>
        <a:p>
          <a:pPr marL="171450" lvl="1" indent="-171450" algn="l" defTabSz="844550">
            <a:lnSpc>
              <a:spcPct val="90000"/>
            </a:lnSpc>
            <a:spcBef>
              <a:spcPct val="0"/>
            </a:spcBef>
            <a:spcAft>
              <a:spcPct val="15000"/>
            </a:spcAft>
            <a:buChar char="•"/>
          </a:pPr>
          <a:r>
            <a:rPr lang="en-GB" sz="1900" kern="1200">
              <a:solidFill>
                <a:schemeClr val="tx1"/>
              </a:solidFill>
            </a:rPr>
            <a:t>Stretch</a:t>
          </a:r>
          <a:endParaRPr lang="en-US" sz="1900" kern="1200">
            <a:solidFill>
              <a:schemeClr val="tx1"/>
            </a:solidFill>
          </a:endParaRPr>
        </a:p>
      </dsp:txBody>
      <dsp:txXfrm>
        <a:off x="3252573" y="649642"/>
        <a:ext cx="2004807" cy="2004807"/>
      </dsp:txXfrm>
    </dsp:sp>
    <dsp:sp modelId="{661B137C-1EDE-4C16-A47A-AB49817EB2B7}">
      <dsp:nvSpPr>
        <dsp:cNvPr id="0" name=""/>
        <dsp:cNvSpPr/>
      </dsp:nvSpPr>
      <dsp:spPr>
        <a:xfrm>
          <a:off x="751499" y="2933806"/>
          <a:ext cx="2221717" cy="2221717"/>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solidFill>
                <a:schemeClr val="tx1"/>
              </a:solidFill>
            </a:rPr>
            <a:t>SMART framework</a:t>
          </a:r>
          <a:endParaRPr lang="en-US" sz="2400" kern="1200">
            <a:solidFill>
              <a:schemeClr val="tx1"/>
            </a:solidFill>
          </a:endParaRPr>
        </a:p>
      </dsp:txBody>
      <dsp:txXfrm>
        <a:off x="859954" y="3042261"/>
        <a:ext cx="2004807" cy="2004807"/>
      </dsp:txXfrm>
    </dsp:sp>
    <dsp:sp modelId="{2A2F7724-8749-4B56-BA26-9FC4E79EA9A2}">
      <dsp:nvSpPr>
        <dsp:cNvPr id="0" name=""/>
        <dsp:cNvSpPr/>
      </dsp:nvSpPr>
      <dsp:spPr>
        <a:xfrm>
          <a:off x="3144118" y="2933806"/>
          <a:ext cx="2221717" cy="2221717"/>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solidFill>
                <a:schemeClr val="tx1"/>
              </a:solidFill>
            </a:rPr>
            <a:t>Participative between manager and employee</a:t>
          </a:r>
          <a:endParaRPr lang="en-US" sz="2400" kern="1200">
            <a:solidFill>
              <a:schemeClr val="tx1"/>
            </a:solidFill>
          </a:endParaRPr>
        </a:p>
      </dsp:txBody>
      <dsp:txXfrm>
        <a:off x="3252573" y="3042261"/>
        <a:ext cx="2004807" cy="200480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8F3848-CE0D-4A4D-A82B-5846B6B2F5F3}">
      <dsp:nvSpPr>
        <dsp:cNvPr id="0" name=""/>
        <dsp:cNvSpPr/>
      </dsp:nvSpPr>
      <dsp:spPr>
        <a:xfrm>
          <a:off x="1748064" y="2975"/>
          <a:ext cx="3342605" cy="2005563"/>
        </a:xfrm>
        <a:prstGeom prst="rect">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dirty="0">
              <a:solidFill>
                <a:schemeClr val="tx1"/>
              </a:solidFill>
            </a:rPr>
            <a:t>Lack of senior management support</a:t>
          </a:r>
          <a:endParaRPr lang="en-US" sz="3500" kern="1200" dirty="0">
            <a:solidFill>
              <a:schemeClr val="tx1"/>
            </a:solidFill>
          </a:endParaRPr>
        </a:p>
      </dsp:txBody>
      <dsp:txXfrm>
        <a:off x="1748064" y="2975"/>
        <a:ext cx="3342605" cy="2005563"/>
      </dsp:txXfrm>
    </dsp:sp>
    <dsp:sp modelId="{4848A174-EB55-43CB-997C-62350ABE7F48}">
      <dsp:nvSpPr>
        <dsp:cNvPr id="0" name=""/>
        <dsp:cNvSpPr/>
      </dsp:nvSpPr>
      <dsp:spPr>
        <a:xfrm>
          <a:off x="5424930" y="2975"/>
          <a:ext cx="3342605" cy="2005563"/>
        </a:xfrm>
        <a:prstGeom prst="rect">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a:solidFill>
                <a:schemeClr val="tx1"/>
              </a:solidFill>
            </a:rPr>
            <a:t>Seen as ‘busywork’</a:t>
          </a:r>
          <a:endParaRPr lang="en-US" sz="3500" kern="1200">
            <a:solidFill>
              <a:schemeClr val="tx1"/>
            </a:solidFill>
          </a:endParaRPr>
        </a:p>
      </dsp:txBody>
      <dsp:txXfrm>
        <a:off x="5424930" y="2975"/>
        <a:ext cx="3342605" cy="2005563"/>
      </dsp:txXfrm>
    </dsp:sp>
    <dsp:sp modelId="{C76BA567-6164-4912-B260-E6ACED26F683}">
      <dsp:nvSpPr>
        <dsp:cNvPr id="0" name=""/>
        <dsp:cNvSpPr/>
      </dsp:nvSpPr>
      <dsp:spPr>
        <a:xfrm>
          <a:off x="1748064" y="2342799"/>
          <a:ext cx="3342605" cy="2005563"/>
        </a:xfrm>
        <a:prstGeom prst="rect">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a:solidFill>
                <a:schemeClr val="tx1"/>
              </a:solidFill>
            </a:rPr>
            <a:t>Poor communication</a:t>
          </a:r>
          <a:endParaRPr lang="en-US" sz="3500" kern="1200">
            <a:solidFill>
              <a:schemeClr val="tx1"/>
            </a:solidFill>
          </a:endParaRPr>
        </a:p>
      </dsp:txBody>
      <dsp:txXfrm>
        <a:off x="1748064" y="2342799"/>
        <a:ext cx="3342605" cy="2005563"/>
      </dsp:txXfrm>
    </dsp:sp>
    <dsp:sp modelId="{E93D9390-C3FF-4BD2-9F2D-69D79E3D9243}">
      <dsp:nvSpPr>
        <dsp:cNvPr id="0" name=""/>
        <dsp:cNvSpPr/>
      </dsp:nvSpPr>
      <dsp:spPr>
        <a:xfrm>
          <a:off x="5424930" y="2342799"/>
          <a:ext cx="3342605" cy="2005563"/>
        </a:xfrm>
        <a:prstGeom prst="rect">
          <a:avLst/>
        </a:prstGeom>
        <a:gradFill rotWithShape="0">
          <a:gsLst>
            <a:gs pos="0">
              <a:schemeClr val="accent5">
                <a:hueOff val="0"/>
                <a:satOff val="0"/>
                <a:lumOff val="0"/>
                <a:alphaOff val="0"/>
                <a:shade val="51000"/>
                <a:satMod val="130000"/>
              </a:schemeClr>
            </a:gs>
            <a:gs pos="80000">
              <a:schemeClr val="accent5">
                <a:hueOff val="0"/>
                <a:satOff val="0"/>
                <a:lumOff val="0"/>
                <a:alphaOff val="0"/>
                <a:shade val="93000"/>
                <a:satMod val="130000"/>
              </a:schemeClr>
            </a:gs>
            <a:gs pos="100000">
              <a:schemeClr val="accent5">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dirty="0">
              <a:solidFill>
                <a:schemeClr val="tx1"/>
              </a:solidFill>
            </a:rPr>
            <a:t>Lack of consistency</a:t>
          </a:r>
          <a:endParaRPr lang="en-US" sz="3500" kern="1200" dirty="0">
            <a:solidFill>
              <a:schemeClr val="tx1"/>
            </a:solidFill>
          </a:endParaRPr>
        </a:p>
      </dsp:txBody>
      <dsp:txXfrm>
        <a:off x="5424930" y="2342799"/>
        <a:ext cx="3342605" cy="200556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AAB1EA-46A8-46B3-8491-57773676492E}">
      <dsp:nvSpPr>
        <dsp:cNvPr id="0" name=""/>
        <dsp:cNvSpPr/>
      </dsp:nvSpPr>
      <dsp:spPr>
        <a:xfrm>
          <a:off x="0" y="5589"/>
          <a:ext cx="10515600" cy="138527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Business outcomes: profitability,  productivity, innovation, quality</a:t>
          </a:r>
          <a:endParaRPr lang="en-US" sz="3200" kern="1200"/>
        </a:p>
      </dsp:txBody>
      <dsp:txXfrm>
        <a:off x="67624" y="73213"/>
        <a:ext cx="10380352" cy="1250031"/>
      </dsp:txXfrm>
    </dsp:sp>
    <dsp:sp modelId="{B3B69DD6-8AF8-4FC7-9CF8-AAACB8B4307E}">
      <dsp:nvSpPr>
        <dsp:cNvPr id="0" name=""/>
        <dsp:cNvSpPr/>
      </dsp:nvSpPr>
      <dsp:spPr>
        <a:xfrm>
          <a:off x="0" y="1483029"/>
          <a:ext cx="10515600" cy="138527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HR outcomes: Discretionary effort, organisational citizenship behaviour</a:t>
          </a:r>
          <a:endParaRPr lang="en-US" sz="3200" kern="1200"/>
        </a:p>
      </dsp:txBody>
      <dsp:txXfrm>
        <a:off x="67624" y="1550653"/>
        <a:ext cx="10380352" cy="1250031"/>
      </dsp:txXfrm>
    </dsp:sp>
    <dsp:sp modelId="{1664857C-EE79-44C1-BEB4-7AC8567C43D8}">
      <dsp:nvSpPr>
        <dsp:cNvPr id="0" name=""/>
        <dsp:cNvSpPr/>
      </dsp:nvSpPr>
      <dsp:spPr>
        <a:xfrm>
          <a:off x="0" y="2960469"/>
          <a:ext cx="10515600" cy="138527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Wellbeing, job satisfaction, job involvement &amp; empowerment</a:t>
          </a:r>
          <a:endParaRPr lang="en-US" sz="3200" kern="1200"/>
        </a:p>
      </dsp:txBody>
      <dsp:txXfrm>
        <a:off x="67624" y="3028093"/>
        <a:ext cx="10380352" cy="1250031"/>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3787B0-12F4-4664-AD6F-36D413AD5F26}">
      <dsp:nvSpPr>
        <dsp:cNvPr id="0" name=""/>
        <dsp:cNvSpPr/>
      </dsp:nvSpPr>
      <dsp:spPr>
        <a:xfrm>
          <a:off x="0" y="18850"/>
          <a:ext cx="6367912" cy="6367912"/>
        </a:xfrm>
        <a:prstGeom prst="diamond">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E5B949C-41FE-43C5-BDA5-0200EFCA8253}">
      <dsp:nvSpPr>
        <dsp:cNvPr id="0" name=""/>
        <dsp:cNvSpPr/>
      </dsp:nvSpPr>
      <dsp:spPr>
        <a:xfrm>
          <a:off x="604951" y="623801"/>
          <a:ext cx="2483486" cy="2483486"/>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Physically present, psychologically absent</a:t>
          </a:r>
          <a:endParaRPr lang="en-US" sz="2200" kern="1200"/>
        </a:p>
      </dsp:txBody>
      <dsp:txXfrm>
        <a:off x="726185" y="745035"/>
        <a:ext cx="2241018" cy="2241018"/>
      </dsp:txXfrm>
    </dsp:sp>
    <dsp:sp modelId="{917C6840-6531-4301-8A1F-D9FF3D9CDFF7}">
      <dsp:nvSpPr>
        <dsp:cNvPr id="0" name=""/>
        <dsp:cNvSpPr/>
      </dsp:nvSpPr>
      <dsp:spPr>
        <a:xfrm>
          <a:off x="3279475" y="623801"/>
          <a:ext cx="2483486" cy="2483486"/>
        </a:xfrm>
        <a:prstGeom prst="roundRect">
          <a:avLst/>
        </a:prstGeom>
        <a:solidFill>
          <a:schemeClr val="accent5">
            <a:hueOff val="-3311292"/>
            <a:satOff val="13270"/>
            <a:lumOff val="287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Share with colleagues many reasons for which they believe their organisation is a poor place to work</a:t>
          </a:r>
          <a:endParaRPr lang="en-US" sz="2200" kern="1200"/>
        </a:p>
      </dsp:txBody>
      <dsp:txXfrm>
        <a:off x="3400709" y="745035"/>
        <a:ext cx="2241018" cy="2241018"/>
      </dsp:txXfrm>
    </dsp:sp>
    <dsp:sp modelId="{5C964C89-303A-417F-A5EE-1431E359AFC2}">
      <dsp:nvSpPr>
        <dsp:cNvPr id="0" name=""/>
        <dsp:cNvSpPr/>
      </dsp:nvSpPr>
      <dsp:spPr>
        <a:xfrm>
          <a:off x="604951" y="3298325"/>
          <a:ext cx="2483486" cy="2483486"/>
        </a:xfrm>
        <a:prstGeom prst="roundRect">
          <a:avLst/>
        </a:prstGeom>
        <a:solidFill>
          <a:schemeClr val="accent5">
            <a:hueOff val="-6622584"/>
            <a:satOff val="26541"/>
            <a:lumOff val="575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Less collaboration and innovation</a:t>
          </a:r>
          <a:endParaRPr lang="en-US" sz="2200" kern="1200"/>
        </a:p>
      </dsp:txBody>
      <dsp:txXfrm>
        <a:off x="726185" y="3419559"/>
        <a:ext cx="2241018" cy="2241018"/>
      </dsp:txXfrm>
    </dsp:sp>
    <dsp:sp modelId="{17D98142-EE9E-4DD1-B3D2-88BBC86A2347}">
      <dsp:nvSpPr>
        <dsp:cNvPr id="0" name=""/>
        <dsp:cNvSpPr/>
      </dsp:nvSpPr>
      <dsp:spPr>
        <a:xfrm>
          <a:off x="3279475" y="3298325"/>
          <a:ext cx="2483486" cy="2483486"/>
        </a:xfrm>
        <a:prstGeom prst="round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Miss on average 10.68 days per year  </a:t>
          </a:r>
          <a:endParaRPr lang="en-US" sz="2200" kern="1200"/>
        </a:p>
      </dsp:txBody>
      <dsp:txXfrm>
        <a:off x="3400709" y="3419559"/>
        <a:ext cx="2241018" cy="2241018"/>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67B0AE-5803-4722-8199-8E5776715373}">
      <dsp:nvSpPr>
        <dsp:cNvPr id="0" name=""/>
        <dsp:cNvSpPr/>
      </dsp:nvSpPr>
      <dsp:spPr>
        <a:xfrm>
          <a:off x="813060" y="217705"/>
          <a:ext cx="3521087" cy="3521036"/>
        </a:xfrm>
        <a:prstGeom prst="ellipse">
          <a:avLst/>
        </a:prstGeom>
        <a:solidFill>
          <a:schemeClr val="accent2">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dirty="0"/>
            <a:t>Ability</a:t>
          </a:r>
        </a:p>
      </dsp:txBody>
      <dsp:txXfrm>
        <a:off x="1328711" y="733349"/>
        <a:ext cx="2489785" cy="2489748"/>
      </dsp:txXfrm>
    </dsp:sp>
    <dsp:sp modelId="{7D9B12A4-0BC5-49FF-BCAB-C282F973548C}">
      <dsp:nvSpPr>
        <dsp:cNvPr id="0" name=""/>
        <dsp:cNvSpPr/>
      </dsp:nvSpPr>
      <dsp:spPr>
        <a:xfrm>
          <a:off x="2306385" y="2304393"/>
          <a:ext cx="3521087" cy="3521036"/>
        </a:xfrm>
        <a:prstGeom prst="ellipse">
          <a:avLst/>
        </a:prstGeom>
        <a:solidFill>
          <a:schemeClr val="accent2">
            <a:alpha val="50000"/>
            <a:hueOff val="587745"/>
            <a:satOff val="-29060"/>
            <a:lumOff val="205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dirty="0"/>
            <a:t>Opportunity</a:t>
          </a:r>
        </a:p>
      </dsp:txBody>
      <dsp:txXfrm>
        <a:off x="2822036" y="2820037"/>
        <a:ext cx="2489785" cy="2489748"/>
      </dsp:txXfrm>
    </dsp:sp>
    <dsp:sp modelId="{0795AD4C-F7CA-4F07-9705-6300B5EA88D5}">
      <dsp:nvSpPr>
        <dsp:cNvPr id="0" name=""/>
        <dsp:cNvSpPr/>
      </dsp:nvSpPr>
      <dsp:spPr>
        <a:xfrm>
          <a:off x="3579470" y="217705"/>
          <a:ext cx="3521087" cy="3521036"/>
        </a:xfrm>
        <a:prstGeom prst="ellipse">
          <a:avLst/>
        </a:prstGeom>
        <a:solidFill>
          <a:schemeClr val="accent2">
            <a:alpha val="50000"/>
            <a:hueOff val="1175490"/>
            <a:satOff val="-58120"/>
            <a:lumOff val="411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dirty="0"/>
            <a:t>Motivation</a:t>
          </a:r>
        </a:p>
      </dsp:txBody>
      <dsp:txXfrm>
        <a:off x="4095121" y="733349"/>
        <a:ext cx="2489785" cy="2489748"/>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843254-5A84-4BC4-8273-609C2BAD9200}">
      <dsp:nvSpPr>
        <dsp:cNvPr id="0" name=""/>
        <dsp:cNvSpPr/>
      </dsp:nvSpPr>
      <dsp:spPr>
        <a:xfrm>
          <a:off x="0" y="925715"/>
          <a:ext cx="6117335" cy="170901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53CBF1C-4A36-49CC-B304-BAD199797052}">
      <dsp:nvSpPr>
        <dsp:cNvPr id="0" name=""/>
        <dsp:cNvSpPr/>
      </dsp:nvSpPr>
      <dsp:spPr>
        <a:xfrm>
          <a:off x="516976" y="1310243"/>
          <a:ext cx="939957" cy="93995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10FF1F7-7B68-412C-BEE1-B20EAD241FA6}">
      <dsp:nvSpPr>
        <dsp:cNvPr id="0" name=""/>
        <dsp:cNvSpPr/>
      </dsp:nvSpPr>
      <dsp:spPr>
        <a:xfrm>
          <a:off x="1973910" y="925715"/>
          <a:ext cx="4143425" cy="17090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0871" tIns="180871" rIns="180871" bIns="180871" numCol="1" spcCol="1270" anchor="ctr" anchorCtr="0">
          <a:noAutofit/>
        </a:bodyPr>
        <a:lstStyle/>
        <a:p>
          <a:pPr marL="0" lvl="0" indent="0" algn="l" defTabSz="1111250">
            <a:lnSpc>
              <a:spcPct val="100000"/>
            </a:lnSpc>
            <a:spcBef>
              <a:spcPct val="0"/>
            </a:spcBef>
            <a:spcAft>
              <a:spcPct val="35000"/>
            </a:spcAft>
            <a:buNone/>
          </a:pPr>
          <a:r>
            <a:rPr lang="en-GB" sz="2500" kern="1200"/>
            <a:t>Performance management</a:t>
          </a:r>
          <a:endParaRPr lang="en-US" sz="2500" kern="1200"/>
        </a:p>
      </dsp:txBody>
      <dsp:txXfrm>
        <a:off x="1973910" y="925715"/>
        <a:ext cx="4143425" cy="1709013"/>
      </dsp:txXfrm>
    </dsp:sp>
    <dsp:sp modelId="{F906281E-D09E-47E7-B87F-A8B2DBCBDB02}">
      <dsp:nvSpPr>
        <dsp:cNvPr id="0" name=""/>
        <dsp:cNvSpPr/>
      </dsp:nvSpPr>
      <dsp:spPr>
        <a:xfrm>
          <a:off x="0" y="3061982"/>
          <a:ext cx="6117335" cy="170901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7F7F79-5FFE-4E27-87E2-6AF5DAB0AF14}">
      <dsp:nvSpPr>
        <dsp:cNvPr id="0" name=""/>
        <dsp:cNvSpPr/>
      </dsp:nvSpPr>
      <dsp:spPr>
        <a:xfrm>
          <a:off x="516976" y="3446510"/>
          <a:ext cx="939957" cy="93995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C6D89E9-A06E-4257-99D3-C5C20DEFA885}">
      <dsp:nvSpPr>
        <dsp:cNvPr id="0" name=""/>
        <dsp:cNvSpPr/>
      </dsp:nvSpPr>
      <dsp:spPr>
        <a:xfrm>
          <a:off x="1973910" y="3061982"/>
          <a:ext cx="4143425" cy="17090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0871" tIns="180871" rIns="180871" bIns="180871" numCol="1" spcCol="1270" anchor="ctr" anchorCtr="0">
          <a:noAutofit/>
        </a:bodyPr>
        <a:lstStyle/>
        <a:p>
          <a:pPr marL="0" lvl="0" indent="0" algn="l" defTabSz="1111250">
            <a:lnSpc>
              <a:spcPct val="100000"/>
            </a:lnSpc>
            <a:spcBef>
              <a:spcPct val="0"/>
            </a:spcBef>
            <a:spcAft>
              <a:spcPct val="35000"/>
            </a:spcAft>
            <a:buNone/>
          </a:pPr>
          <a:r>
            <a:rPr lang="en-GB" sz="2500" kern="1200"/>
            <a:t>Employee engagement</a:t>
          </a:r>
          <a:endParaRPr lang="en-US" sz="2500" kern="1200"/>
        </a:p>
      </dsp:txBody>
      <dsp:txXfrm>
        <a:off x="1973910" y="3061982"/>
        <a:ext cx="4143425" cy="1709013"/>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9.xml><?xml version="1.0" encoding="utf-8"?>
<dgm:layoutDef xmlns:dgm="http://schemas.openxmlformats.org/drawingml/2006/diagram" xmlns:a="http://schemas.openxmlformats.org/drawingml/2006/main" uniqueId="urn:microsoft.com/office/officeart/2005/8/layout/rings+Icon">
  <dgm:title val="Interconnected Rings"/>
  <dgm:desc val="Use to show overlapping or interconnected ideas or concepts. The first seven lines of Level 1 text correspond with a circle. Unused text does not appear, but remains available if you switch layouts.  "/>
  <dgm:catLst>
    <dgm:cat type="relationship" pri="32000"/>
    <dgm:cat type="officeonline" pri="6000"/>
  </dgm:catLst>
  <dgm:sampData useDef="1">
    <dgm:dataModel>
      <dgm:ptLst/>
      <dgm:bg/>
      <dgm:whole/>
    </dgm:dataModel>
  </dgm:sampData>
  <dgm:styleData>
    <dgm:dataModel>
      <dgm:ptLst>
        <dgm:pt modelId="0" type="doc"/>
        <dgm:pt modelId="10"/>
        <dgm:pt modelId="20"/>
      </dgm:ptLst>
      <dgm:cxnLst>
        <dgm:cxn modelId="30" srcId="0" destId="10" srcOrd="0" destOrd="0"/>
        <dgm:cxn modelId="40" srcId="0" destId="20" srcOrd="1" destOrd="0"/>
      </dgm:cxnLst>
      <dgm:bg/>
      <dgm:whole/>
    </dgm:dataModel>
  </dgm:styleData>
  <dgm:clrData>
    <dgm:dataModel>
      <dgm:ptLst>
        <dgm:pt modelId="0" type="doc"/>
        <dgm:pt modelId="10"/>
        <dgm:pt modelId="20"/>
        <dgm:pt modelId="30"/>
        <dgm:pt modelId="40"/>
      </dgm:ptLst>
      <dgm:cxnLst>
        <dgm:cxn modelId="50" srcId="0" destId="10" srcOrd="0" destOrd="0"/>
        <dgm:cxn modelId="60" srcId="0" destId="20" srcOrd="1" destOrd="0"/>
        <dgm:cxn modelId="70" srcId="0" destId="30" srcOrd="2" destOrd="0"/>
        <dgm:cxn modelId="80" srcId="0" destId="40" srcOrd="2" destOrd="0"/>
      </dgm:cxnLst>
      <dgm:bg/>
      <dgm:whole/>
    </dgm:dataModel>
  </dgm:clrData>
  <dgm:layoutNode name="Name0">
    <dgm:varLst>
      <dgm:chMax val="7"/>
      <dgm:dir/>
      <dgm:resizeHandles val="exact"/>
    </dgm:varLst>
    <dgm:choose name="Name1">
      <dgm:if name="Name2" axis="ch" ptType="node" func="cnt" op="lt" val="1">
        <dgm:alg type="composite"/>
        <dgm:shape xmlns:r="http://schemas.openxmlformats.org/officeDocument/2006/relationships" r:blip="">
          <dgm:adjLst/>
        </dgm:shape>
        <dgm:presOf/>
        <dgm:constrLst/>
        <dgm:ruleLst/>
      </dgm:if>
      <dgm:if name="Name3" axis="ch" ptType="node" func="cnt" op="equ" val="1">
        <dgm:alg type="composite">
          <dgm:param type="ar" val="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dgm:constr type="h" for="ch" forName="ellipse1" refType="h"/>
        </dgm:constrLst>
      </dgm:if>
      <dgm:if name="Name4" axis="ch" ptType="node" func="cnt" op="equ" val="2">
        <dgm:alg type="composite">
          <dgm:param type="ar" val="0.908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6602"/>
          <dgm:constr type="h" for="ch" forName="ellipse1" refType="h" fact="0.5999"/>
          <dgm:constr type="l" for="ch" forName="ellipse2" refType="w" fact="0.3398"/>
          <dgm:constr type="t" for="ch" forName="ellipse2" refType="h" fact="0.4001"/>
          <dgm:constr type="w" for="ch" forName="ellipse2" refType="w" fact="0.6602"/>
          <dgm:constr type="h" for="ch" forName="ellipse2" refType="h" fact="0.5999"/>
        </dgm:constrLst>
      </dgm:if>
      <dgm:if name="Name5" axis="ch" ptType="node" func="cnt" op="equ" val="3">
        <dgm:alg type="composite">
          <dgm:param type="ar" val="1.217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4929"/>
          <dgm:constr type="h" for="ch" forName="ellipse1" refType="h" fact="0.5999"/>
          <dgm:constr type="l" for="ch" forName="ellipse2" refType="w" fact="0.2537"/>
          <dgm:constr type="t" for="ch" forName="ellipse2" refType="h" fact="0.4001"/>
          <dgm:constr type="w" for="ch" forName="ellipse2" refType="w" fact="0.4929"/>
          <dgm:constr type="h" for="ch" forName="ellipse2" refType="h" fact="0.5999"/>
          <dgm:constr type="l" for="ch" forName="ellipse3" refType="w" fact="0.5071"/>
          <dgm:constr type="t" for="ch" forName="ellipse3" refType="h" fact="0"/>
          <dgm:constr type="w" for="ch" forName="ellipse3" refType="w" fact="0.4929"/>
          <dgm:constr type="h" for="ch" forName="ellipse3" refType="h" fact="0.5999"/>
        </dgm:constrLst>
      </dgm:if>
      <dgm:if name="Name6" axis="ch" ptType="node" func="cnt" op="equ" val="4">
        <dgm:alg type="composite">
          <dgm:param type="ar" val="1.5255"/>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932"/>
          <dgm:constr type="h" for="ch" forName="ellipse1" refType="h" fact="0.5999"/>
          <dgm:constr type="l" for="ch" forName="ellipse2" refType="w" fact="0.2023"/>
          <dgm:constr type="t" for="ch" forName="ellipse2" refType="h" fact="0.4001"/>
          <dgm:constr type="w" for="ch" forName="ellipse2" refType="w" fact="0.3932"/>
          <dgm:constr type="h" for="ch" forName="ellipse2" refType="h" fact="0.5999"/>
          <dgm:constr type="l" for="ch" forName="ellipse3" refType="w" fact="0.4045"/>
          <dgm:constr type="t" for="ch" forName="ellipse3" refType="h" fact="0"/>
          <dgm:constr type="w" for="ch" forName="ellipse3" refType="w" fact="0.3932"/>
          <dgm:constr type="h" for="ch" forName="ellipse3" refType="h" fact="0.5999"/>
          <dgm:constr type="l" for="ch" forName="ellipse4" refType="w" fact="0.6068"/>
          <dgm:constr type="t" for="ch" forName="ellipse4" refType="h" fact="0.4001"/>
          <dgm:constr type="w" for="ch" forName="ellipse4" refType="w" fact="0.3932"/>
          <dgm:constr type="h" for="ch" forName="ellipse4" refType="h" fact="0.5999"/>
        </dgm:constrLst>
      </dgm:if>
      <dgm:if name="Name7" axis="ch" ptType="node" func="cnt" op="equ" val="5">
        <dgm:alg type="composite">
          <dgm:param type="ar" val="1.834"/>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271"/>
          <dgm:constr type="h" for="ch" forName="ellipse1" refType="h" fact="0.5999"/>
          <dgm:constr type="l" for="ch" forName="ellipse2" refType="w" fact="0.1682"/>
          <dgm:constr type="t" for="ch" forName="ellipse2" refType="h" fact="0.4001"/>
          <dgm:constr type="w" for="ch" forName="ellipse2" refType="w" fact="0.3271"/>
          <dgm:constr type="h" for="ch" forName="ellipse2" refType="h" fact="0.5999"/>
          <dgm:constr type="l" for="ch" forName="ellipse3" refType="w" fact="0.3365"/>
          <dgm:constr type="t" for="ch" forName="ellipse3" refType="h" fact="0"/>
          <dgm:constr type="w" for="ch" forName="ellipse3" refType="w" fact="0.3271"/>
          <dgm:constr type="h" for="ch" forName="ellipse3" refType="h" fact="0.5999"/>
          <dgm:constr type="l" for="ch" forName="ellipse4" refType="w" fact="0.5047"/>
          <dgm:constr type="t" for="ch" forName="ellipse4" refType="h" fact="0.4001"/>
          <dgm:constr type="w" for="ch" forName="ellipse4" refType="w" fact="0.3271"/>
          <dgm:constr type="h" for="ch" forName="ellipse4" refType="h" fact="0.5999"/>
          <dgm:constr type="l" for="ch" forName="ellipse5" refType="w" fact="0.6729"/>
          <dgm:constr type="t" for="ch" forName="ellipse5" refType="h" fact="0"/>
          <dgm:constr type="w" for="ch" forName="ellipse5" refType="w" fact="0.3271"/>
          <dgm:constr type="h" for="ch" forName="ellipse5" refType="h" fact="0.5999"/>
        </dgm:constrLst>
      </dgm:if>
      <dgm:if name="Name8" axis="ch" ptType="node" func="cnt" op="equ" val="6">
        <dgm:alg type="composite">
          <dgm:param type="ar" val="2.1873"/>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78"/>
          <dgm:constr type="h" for="ch" forName="ellipse1" refType="h" fact="0.6081"/>
          <dgm:constr type="l" for="ch" forName="ellipse2" refType="w" fact="0.1444"/>
          <dgm:constr type="t" for="ch" forName="ellipse2" refType="h" fact="0.3919"/>
          <dgm:constr type="w" for="ch" forName="ellipse2" refType="w" fact="0.278"/>
          <dgm:constr type="h" for="ch" forName="ellipse2" refType="h" fact="0.6081"/>
          <dgm:constr type="l" for="ch" forName="ellipse3" refType="w" fact="0.2888"/>
          <dgm:constr type="t" for="ch" forName="ellipse3" refType="h" fact="0"/>
          <dgm:constr type="w" for="ch" forName="ellipse3" refType="w" fact="0.278"/>
          <dgm:constr type="h" for="ch" forName="ellipse3" refType="h" fact="0.6081"/>
          <dgm:constr type="l" for="ch" forName="ellipse4" refType="w" fact="0.4332"/>
          <dgm:constr type="t" for="ch" forName="ellipse4" refType="h" fact="0.3919"/>
          <dgm:constr type="w" for="ch" forName="ellipse4" refType="w" fact="0.278"/>
          <dgm:constr type="h" for="ch" forName="ellipse4" refType="h" fact="0.6081"/>
          <dgm:constr type="l" for="ch" forName="ellipse5" refType="w" fact="0.5776"/>
          <dgm:constr type="t" for="ch" forName="ellipse5" refType="h" fact="0"/>
          <dgm:constr type="w" for="ch" forName="ellipse5" refType="w" fact="0.278"/>
          <dgm:constr type="h" for="ch" forName="ellipse5" refType="h" fact="0.6081"/>
          <dgm:constr type="l" for="ch" forName="ellipse6" refType="w" fact="0.722"/>
          <dgm:constr type="t" for="ch" forName="ellipse6" refType="h" fact="0.3919"/>
          <dgm:constr type="w" for="ch" forName="ellipse6" refType="w" fact="0.278"/>
          <dgm:constr type="h" for="ch" forName="ellipse6" refType="h" fact="0.6081"/>
        </dgm:constrLst>
      </dgm:if>
      <dgm:else name="Name9">
        <dgm:alg type="composite">
          <dgm:param type="ar" val="2.346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455"/>
          <dgm:constr type="h" for="ch" forName="ellipse1" refType="h" fact="0.5761"/>
          <dgm:constr type="l" for="ch" forName="ellipse2" refType="w" fact="0.1257"/>
          <dgm:constr type="t" for="ch" forName="ellipse2" refType="h" fact="0.4239"/>
          <dgm:constr type="w" for="ch" forName="ellipse2" refType="w" fact="0.2455"/>
          <dgm:constr type="h" for="ch" forName="ellipse2" refType="h" fact="0.5761"/>
          <dgm:constr type="l" for="ch" forName="ellipse3" refType="w" fact="0.2515"/>
          <dgm:constr type="t" for="ch" forName="ellipse3" refType="h" fact="0"/>
          <dgm:constr type="w" for="ch" forName="ellipse3" refType="w" fact="0.2455"/>
          <dgm:constr type="h" for="ch" forName="ellipse3" refType="h" fact="0.5761"/>
          <dgm:constr type="l" for="ch" forName="ellipse4" refType="w" fact="0.3772"/>
          <dgm:constr type="t" for="ch" forName="ellipse4" refType="h" fact="0.4239"/>
          <dgm:constr type="w" for="ch" forName="ellipse4" refType="w" fact="0.2455"/>
          <dgm:constr type="h" for="ch" forName="ellipse4" refType="h" fact="0.5761"/>
          <dgm:constr type="l" for="ch" forName="ellipse5" refType="w" fact="0.503"/>
          <dgm:constr type="t" for="ch" forName="ellipse5" refType="h" fact="0"/>
          <dgm:constr type="w" for="ch" forName="ellipse5" refType="w" fact="0.2455"/>
          <dgm:constr type="h" for="ch" forName="ellipse5" refType="h" fact="0.5761"/>
          <dgm:constr type="l" for="ch" forName="ellipse6" refType="w" fact="0.6287"/>
          <dgm:constr type="t" for="ch" forName="ellipse6" refType="h" fact="0.4239"/>
          <dgm:constr type="w" for="ch" forName="ellipse6" refType="w" fact="0.2455"/>
          <dgm:constr type="h" for="ch" forName="ellipse6" refType="h" fact="0.5761"/>
          <dgm:constr type="l" for="ch" forName="ellipse7" refType="w" fact="0.7545"/>
          <dgm:constr type="t" for="ch" forName="ellipse7" refType="h" fact="0"/>
          <dgm:constr type="w" for="ch" forName="ellipse7" refType="w" fact="0.2455"/>
          <dgm:constr type="h" for="ch" forName="ellipse7" refType="h" fact="0.5761"/>
        </dgm:constrLst>
      </dgm:else>
    </dgm:choose>
    <dgm:choose name="Name10">
      <dgm:if name="Name11" axis="ch" ptType="node" func="cnt" op="gte" val="1">
        <dgm:layoutNode name="ellipse1" styleLbl="vennNode1">
          <dgm:varLst>
            <dgm:bulletEnabled val="1"/>
          </dgm:varLst>
          <dgm:alg type="tx"/>
          <dgm:shape xmlns:r="http://schemas.openxmlformats.org/officeDocument/2006/relationships" type="ellipse" r:blip="">
            <dgm:adjLst/>
          </dgm:shape>
          <dgm:choose name="Name12">
            <dgm:if name="Name13" func="var" arg="dir" op="equ" val="norm">
              <dgm:presOf axis="ch desOrSelf" ptType="node node" st="1 1" cnt="1 0"/>
            </dgm:if>
            <dgm:else name="Name14">
              <dgm:choose name="Name15">
                <dgm:if name="Name16" axis="ch" ptType="node" func="cnt" op="equ" val="1">
                  <dgm:presOf axis="ch desOrSelf" ptType="node node" st="1 1" cnt="1 0"/>
                </dgm:if>
                <dgm:if name="Name17" axis="ch" ptType="node" func="cnt" op="equ" val="2">
                  <dgm:presOf axis="ch desOrSelf" ptType="node node" st="2 1" cnt="1 0"/>
                </dgm:if>
                <dgm:if name="Name18" axis="ch" ptType="node" func="cnt" op="equ" val="3">
                  <dgm:presOf axis="ch desOrSelf" ptType="node node" st="3 1" cnt="1 0"/>
                </dgm:if>
                <dgm:if name="Name19" axis="ch" ptType="node" func="cnt" op="equ" val="4">
                  <dgm:presOf axis="ch desOrSelf" ptType="node node" st="4 1" cnt="1 0"/>
                </dgm:if>
                <dgm:if name="Name20" axis="ch" ptType="node" func="cnt" op="equ" val="5">
                  <dgm:presOf axis="ch desOrSelf" ptType="node node" st="5 1" cnt="1 0"/>
                </dgm:if>
                <dgm:if name="Name21" axis="ch" ptType="node" func="cnt" op="equ" val="6">
                  <dgm:presOf axis="ch desOrSelf" ptType="node node" st="6 1" cnt="1 0"/>
                </dgm:if>
                <dgm:if name="Name22" axis="ch" ptType="node" func="cnt" op="gte" val="7">
                  <dgm:presOf axis="ch desOrSelf" ptType="node node" st="7 1" cnt="1 0"/>
                </dgm:if>
                <dgm:else name="Name2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4"/>
    </dgm:choose>
    <dgm:choose name="Name25">
      <dgm:if name="Name26" axis="ch" ptType="node" func="cnt" op="gte" val="2">
        <dgm:layoutNode name="ellipse2" styleLbl="vennNode1">
          <dgm:varLst>
            <dgm:bulletEnabled val="1"/>
          </dgm:varLst>
          <dgm:alg type="tx"/>
          <dgm:choose name="Name27">
            <dgm:if name="Name28" func="var" arg="dir" op="equ" val="norm">
              <dgm:shape xmlns:r="http://schemas.openxmlformats.org/officeDocument/2006/relationships" type="ellipse" r:blip="">
                <dgm:adjLst/>
              </dgm:shape>
              <dgm:presOf axis="ch desOrSelf" ptType="node node" st="2 1" cnt="1 0"/>
            </dgm:if>
            <dgm:else name="Name29">
              <dgm:shape xmlns:r="http://schemas.openxmlformats.org/officeDocument/2006/relationships" type="ellipse" r:blip="" zOrderOff="-2">
                <dgm:adjLst/>
              </dgm:shape>
              <dgm:choose name="Name30">
                <dgm:if name="Name31" axis="ch" ptType="node" func="cnt" op="equ" val="2">
                  <dgm:presOf axis="ch desOrSelf" ptType="node node" st="1 1" cnt="1 0"/>
                </dgm:if>
                <dgm:if name="Name32" axis="ch" ptType="node" func="cnt" op="equ" val="3">
                  <dgm:presOf axis="ch desOrSelf" ptType="node node" st="2 1" cnt="1 0"/>
                </dgm:if>
                <dgm:if name="Name33" axis="ch" ptType="node" func="cnt" op="equ" val="4">
                  <dgm:presOf axis="ch desOrSelf" ptType="node node" st="3 1" cnt="1 0"/>
                </dgm:if>
                <dgm:if name="Name34" axis="ch" ptType="node" func="cnt" op="equ" val="5">
                  <dgm:presOf axis="ch desOrSelf" ptType="node node" st="4 1" cnt="1 0"/>
                </dgm:if>
                <dgm:if name="Name35" axis="ch" ptType="node" func="cnt" op="equ" val="6">
                  <dgm:presOf axis="ch desOrSelf" ptType="node node" st="5 1" cnt="1 0"/>
                </dgm:if>
                <dgm:if name="Name36" axis="ch" ptType="node" func="cnt" op="gte" val="7">
                  <dgm:presOf axis="ch desOrSelf" ptType="node node" st="6 1" cnt="1 0"/>
                </dgm:if>
                <dgm:else name="Name37"/>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8"/>
    </dgm:choose>
    <dgm:choose name="Name39">
      <dgm:if name="Name40" axis="ch" ptType="node" func="cnt" op="gte" val="3">
        <dgm:layoutNode name="ellipse3" styleLbl="vennNode1">
          <dgm:varLst>
            <dgm:bulletEnabled val="1"/>
          </dgm:varLst>
          <dgm:alg type="tx"/>
          <dgm:shape xmlns:r="http://schemas.openxmlformats.org/officeDocument/2006/relationships" type="ellipse" r:blip="">
            <dgm:adjLst/>
          </dgm:shape>
          <dgm:choose name="Name41">
            <dgm:if name="Name42" func="var" arg="dir" op="equ" val="norm">
              <dgm:shape xmlns:r="http://schemas.openxmlformats.org/officeDocument/2006/relationships" type="ellipse" r:blip="">
                <dgm:adjLst/>
              </dgm:shape>
              <dgm:presOf axis="ch desOrSelf" ptType="node node" st="3 1" cnt="1 0"/>
            </dgm:if>
            <dgm:else name="Name43">
              <dgm:shape xmlns:r="http://schemas.openxmlformats.org/officeDocument/2006/relationships" type="ellipse" r:blip="" zOrderOff="-4">
                <dgm:adjLst/>
              </dgm:shape>
              <dgm:choose name="Name44">
                <dgm:if name="Name45" axis="ch" ptType="node" func="cnt" op="equ" val="3">
                  <dgm:presOf axis="ch desOrSelf" ptType="node node" st="1 1" cnt="1 0"/>
                </dgm:if>
                <dgm:if name="Name46" axis="ch" ptType="node" func="cnt" op="equ" val="4">
                  <dgm:presOf axis="ch desOrSelf" ptType="node node" st="2 1" cnt="1 0"/>
                </dgm:if>
                <dgm:if name="Name47" axis="ch" ptType="node" func="cnt" op="equ" val="5">
                  <dgm:presOf axis="ch desOrSelf" ptType="node node" st="3 1" cnt="1 0"/>
                </dgm:if>
                <dgm:if name="Name48" axis="ch" ptType="node" func="cnt" op="equ" val="6">
                  <dgm:presOf axis="ch desOrSelf" ptType="node node" st="4 1" cnt="1 0"/>
                </dgm:if>
                <dgm:if name="Name49" axis="ch" ptType="node" func="cnt" op="gte" val="7">
                  <dgm:presOf axis="ch desOrSelf" ptType="node node" st="5 1" cnt="1 0"/>
                </dgm:if>
                <dgm:else name="Name50"/>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1"/>
    </dgm:choose>
    <dgm:choose name="Name52">
      <dgm:if name="Name53" axis="ch" ptType="node" func="cnt" op="gte" val="4">
        <dgm:layoutNode name="ellipse4" styleLbl="vennNode1">
          <dgm:varLst>
            <dgm:bulletEnabled val="1"/>
          </dgm:varLst>
          <dgm:alg type="tx"/>
          <dgm:choose name="Name54">
            <dgm:if name="Name55" func="var" arg="dir" op="equ" val="norm">
              <dgm:shape xmlns:r="http://schemas.openxmlformats.org/officeDocument/2006/relationships" type="ellipse" r:blip="">
                <dgm:adjLst/>
              </dgm:shape>
              <dgm:presOf axis="ch desOrSelf" ptType="node node" st="4 1" cnt="1 0"/>
            </dgm:if>
            <dgm:else name="Name56">
              <dgm:shape xmlns:r="http://schemas.openxmlformats.org/officeDocument/2006/relationships" type="ellipse" r:blip="" zOrderOff="-6">
                <dgm:adjLst/>
              </dgm:shape>
              <dgm:choose name="Name57">
                <dgm:if name="Name58" axis="ch" ptType="node" func="cnt" op="equ" val="4">
                  <dgm:presOf axis="ch desOrSelf" ptType="node node" st="1 1" cnt="1 0"/>
                </dgm:if>
                <dgm:if name="Name59" axis="ch" ptType="node" func="cnt" op="equ" val="5">
                  <dgm:presOf axis="ch desOrSelf" ptType="node node" st="2 1" cnt="1 0"/>
                </dgm:if>
                <dgm:if name="Name60" axis="ch" ptType="node" func="cnt" op="equ" val="6">
                  <dgm:presOf axis="ch desOrSelf" ptType="node node" st="3 1" cnt="1 0"/>
                </dgm:if>
                <dgm:if name="Name61" axis="ch" ptType="node" func="cnt" op="gte" val="7">
                  <dgm:presOf axis="ch desOrSelf" ptType="node node" st="4 1" cnt="1 0"/>
                </dgm:if>
                <dgm:else name="Name62"/>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3"/>
    </dgm:choose>
    <dgm:choose name="Name64">
      <dgm:if name="Name65" axis="ch" ptType="node" func="cnt" op="gte" val="5">
        <dgm:layoutNode name="ellipse5" styleLbl="vennNode1">
          <dgm:varLst>
            <dgm:bulletEnabled val="1"/>
          </dgm:varLst>
          <dgm:alg type="tx"/>
          <dgm:choose name="Name66">
            <dgm:if name="Name67" func="var" arg="dir" op="equ" val="norm">
              <dgm:shape xmlns:r="http://schemas.openxmlformats.org/officeDocument/2006/relationships" type="ellipse" r:blip="">
                <dgm:adjLst/>
              </dgm:shape>
              <dgm:presOf axis="ch desOrSelf" ptType="node node" st="5 1" cnt="1 0"/>
            </dgm:if>
            <dgm:else name="Name68">
              <dgm:shape xmlns:r="http://schemas.openxmlformats.org/officeDocument/2006/relationships" type="ellipse" r:blip="" zOrderOff="-8">
                <dgm:adjLst/>
              </dgm:shape>
              <dgm:choose name="Name69">
                <dgm:if name="Name70" axis="ch" ptType="node" func="cnt" op="equ" val="5">
                  <dgm:presOf axis="ch desOrSelf" ptType="node node" st="1 1" cnt="1 0"/>
                </dgm:if>
                <dgm:if name="Name71" axis="ch" ptType="node" func="cnt" op="equ" val="6">
                  <dgm:presOf axis="ch desOrSelf" ptType="node node" st="2 1" cnt="1 0"/>
                </dgm:if>
                <dgm:if name="Name72" axis="ch" ptType="node" func="cnt" op="gte" val="7">
                  <dgm:presOf axis="ch desOrSelf" ptType="node node" st="3 1" cnt="1 0"/>
                </dgm:if>
                <dgm:else name="Name7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4"/>
    </dgm:choose>
    <dgm:choose name="Name75">
      <dgm:if name="Name76" axis="ch" ptType="node" func="cnt" op="gte" val="6">
        <dgm:layoutNode name="ellipse6" styleLbl="vennNode1">
          <dgm:varLst>
            <dgm:bulletEnabled val="1"/>
          </dgm:varLst>
          <dgm:alg type="tx"/>
          <dgm:choose name="Name77">
            <dgm:if name="Name78" func="var" arg="dir" op="equ" val="norm">
              <dgm:shape xmlns:r="http://schemas.openxmlformats.org/officeDocument/2006/relationships" type="ellipse" r:blip="">
                <dgm:adjLst/>
              </dgm:shape>
              <dgm:presOf axis="ch desOrSelf" ptType="node node" st="6 1" cnt="1 0"/>
            </dgm:if>
            <dgm:else name="Name79">
              <dgm:shape xmlns:r="http://schemas.openxmlformats.org/officeDocument/2006/relationships" type="ellipse" r:blip="" zOrderOff="-10">
                <dgm:adjLst/>
              </dgm:shape>
              <dgm:choose name="Name80">
                <dgm:if name="Name81" axis="ch" ptType="node" func="cnt" op="equ" val="6">
                  <dgm:presOf axis="ch desOrSelf" ptType="node node" st="1 1" cnt="1 0"/>
                </dgm:if>
                <dgm:if name="Name82" axis="ch" ptType="node" func="cnt" op="gte" val="7">
                  <dgm:presOf axis="ch desOrSelf" ptType="node node" st="2 1" cnt="1 0"/>
                </dgm:if>
                <dgm:else name="Name8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choose name="Name85">
      <dgm:if name="Name86" axis="ch" ptType="node" func="cnt" op="gte" val="7">
        <dgm:layoutNode name="ellipse7" styleLbl="vennNode1">
          <dgm:varLst>
            <dgm:bulletEnabled val="1"/>
          </dgm:varLst>
          <dgm:alg type="tx"/>
          <dgm:choose name="Name87">
            <dgm:if name="Name88" func="var" arg="dir" op="equ" val="norm">
              <dgm:shape xmlns:r="http://schemas.openxmlformats.org/officeDocument/2006/relationships" type="ellipse" r:blip="">
                <dgm:adjLst/>
              </dgm:shape>
              <dgm:presOf axis="ch desOrSelf" ptType="node node" st="7 1" cnt="1 0"/>
            </dgm:if>
            <dgm:else name="Name89">
              <dgm:shape xmlns:r="http://schemas.openxmlformats.org/officeDocument/2006/relationships" type="ellipse" r:blip="" zOrderOff="-12">
                <dgm:adjLst/>
              </dgm:shape>
              <dgm:presOf axis="ch desOrSelf" ptType="node node" st="1 1" cnt="1 0"/>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dgm:layoutDef>
</file>

<file path=ppt/diagrams/layout1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7284"/>
          </a:xfrm>
          <a:prstGeom prst="rect">
            <a:avLst/>
          </a:prstGeom>
        </p:spPr>
        <p:txBody>
          <a:bodyPr vert="horz" lIns="91859" tIns="45929" rIns="91859" bIns="45929" rtlCol="0"/>
          <a:lstStyle>
            <a:lvl1pPr algn="l">
              <a:defRPr sz="1200"/>
            </a:lvl1pPr>
          </a:lstStyle>
          <a:p>
            <a:r>
              <a:rPr lang="en-GB"/>
              <a:t>insert header</a:t>
            </a:r>
          </a:p>
        </p:txBody>
      </p:sp>
      <p:sp>
        <p:nvSpPr>
          <p:cNvPr id="3" name="Date Placeholder 2"/>
          <p:cNvSpPr>
            <a:spLocks noGrp="1"/>
          </p:cNvSpPr>
          <p:nvPr>
            <p:ph type="dt" sz="quarter" idx="1"/>
          </p:nvPr>
        </p:nvSpPr>
        <p:spPr>
          <a:xfrm>
            <a:off x="3884613" y="0"/>
            <a:ext cx="2971800" cy="497284"/>
          </a:xfrm>
          <a:prstGeom prst="rect">
            <a:avLst/>
          </a:prstGeom>
        </p:spPr>
        <p:txBody>
          <a:bodyPr vert="horz" lIns="91859" tIns="45929" rIns="91859" bIns="45929" rtlCol="0"/>
          <a:lstStyle>
            <a:lvl1pPr algn="r">
              <a:defRPr sz="1200"/>
            </a:lvl1pPr>
          </a:lstStyle>
          <a:p>
            <a:fld id="{96D292DE-8B7A-4254-AA83-74C1F4DD4AF0}" type="datetimeFigureOut">
              <a:rPr lang="en-GB" smtClean="0"/>
              <a:pPr/>
              <a:t>04/03/2024</a:t>
            </a:fld>
            <a:endParaRPr lang="en-GB"/>
          </a:p>
        </p:txBody>
      </p:sp>
      <p:sp>
        <p:nvSpPr>
          <p:cNvPr id="4" name="Footer Placeholder 3"/>
          <p:cNvSpPr>
            <a:spLocks noGrp="1"/>
          </p:cNvSpPr>
          <p:nvPr>
            <p:ph type="ftr" sz="quarter" idx="2"/>
          </p:nvPr>
        </p:nvSpPr>
        <p:spPr>
          <a:xfrm>
            <a:off x="0" y="9446677"/>
            <a:ext cx="2971800" cy="497284"/>
          </a:xfrm>
          <a:prstGeom prst="rect">
            <a:avLst/>
          </a:prstGeom>
        </p:spPr>
        <p:txBody>
          <a:bodyPr vert="horz" lIns="91859" tIns="45929" rIns="91859" bIns="45929"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9446677"/>
            <a:ext cx="2971800" cy="497284"/>
          </a:xfrm>
          <a:prstGeom prst="rect">
            <a:avLst/>
          </a:prstGeom>
        </p:spPr>
        <p:txBody>
          <a:bodyPr vert="horz" lIns="91859" tIns="45929" rIns="91859" bIns="45929"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f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9012"/>
          </a:xfrm>
          <a:prstGeom prst="rect">
            <a:avLst/>
          </a:prstGeom>
        </p:spPr>
        <p:txBody>
          <a:bodyPr vert="horz" lIns="91859" tIns="45929" rIns="91859" bIns="45929" rtlCol="0"/>
          <a:lstStyle>
            <a:lvl1pPr algn="l">
              <a:defRPr sz="1200"/>
            </a:lvl1pPr>
          </a:lstStyle>
          <a:p>
            <a:r>
              <a:rPr lang="en-GB"/>
              <a:t>insert header</a:t>
            </a:r>
          </a:p>
        </p:txBody>
      </p:sp>
      <p:sp>
        <p:nvSpPr>
          <p:cNvPr id="3" name="Date Placeholder 2"/>
          <p:cNvSpPr>
            <a:spLocks noGrp="1"/>
          </p:cNvSpPr>
          <p:nvPr>
            <p:ph type="dt" idx="1"/>
          </p:nvPr>
        </p:nvSpPr>
        <p:spPr>
          <a:xfrm>
            <a:off x="3884613" y="0"/>
            <a:ext cx="2971800" cy="499012"/>
          </a:xfrm>
          <a:prstGeom prst="rect">
            <a:avLst/>
          </a:prstGeom>
        </p:spPr>
        <p:txBody>
          <a:bodyPr vert="horz" lIns="91859" tIns="45929" rIns="91859" bIns="45929" rtlCol="0"/>
          <a:lstStyle>
            <a:lvl1pPr algn="r">
              <a:defRPr sz="1200"/>
            </a:lvl1pPr>
          </a:lstStyle>
          <a:p>
            <a:fld id="{1E9EAB9E-E8D5-476C-93BA-6CDCDF16D67A}" type="datetimeFigureOut">
              <a:rPr lang="en-GB" smtClean="0"/>
              <a:pPr/>
              <a:t>04/03/2024</a:t>
            </a:fld>
            <a:endParaRPr lang="en-GB"/>
          </a:p>
        </p:txBody>
      </p:sp>
      <p:sp>
        <p:nvSpPr>
          <p:cNvPr id="4" name="Slide Image Placeholder 3"/>
          <p:cNvSpPr>
            <a:spLocks noGrp="1" noRot="1" noChangeAspect="1"/>
          </p:cNvSpPr>
          <p:nvPr>
            <p:ph type="sldImg" idx="2"/>
          </p:nvPr>
        </p:nvSpPr>
        <p:spPr>
          <a:xfrm>
            <a:off x="444500" y="1243013"/>
            <a:ext cx="5969000" cy="3357562"/>
          </a:xfrm>
          <a:prstGeom prst="rect">
            <a:avLst/>
          </a:prstGeom>
          <a:noFill/>
          <a:ln w="12700">
            <a:solidFill>
              <a:prstClr val="black"/>
            </a:solidFill>
          </a:ln>
        </p:spPr>
        <p:txBody>
          <a:bodyPr vert="horz" lIns="91859" tIns="45929" rIns="91859" bIns="45929" rtlCol="0" anchor="ctr"/>
          <a:lstStyle/>
          <a:p>
            <a:endParaRPr lang="en-GB"/>
          </a:p>
        </p:txBody>
      </p:sp>
      <p:sp>
        <p:nvSpPr>
          <p:cNvPr id="5" name="Notes Placeholder 4"/>
          <p:cNvSpPr>
            <a:spLocks noGrp="1"/>
          </p:cNvSpPr>
          <p:nvPr>
            <p:ph type="body" sz="quarter" idx="3"/>
          </p:nvPr>
        </p:nvSpPr>
        <p:spPr>
          <a:xfrm>
            <a:off x="685800" y="4786362"/>
            <a:ext cx="5486400" cy="3916115"/>
          </a:xfrm>
          <a:prstGeom prst="rect">
            <a:avLst/>
          </a:prstGeom>
        </p:spPr>
        <p:txBody>
          <a:bodyPr vert="horz" lIns="91859" tIns="45929" rIns="91859" bIns="45929"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46679"/>
            <a:ext cx="2971800" cy="499011"/>
          </a:xfrm>
          <a:prstGeom prst="rect">
            <a:avLst/>
          </a:prstGeom>
        </p:spPr>
        <p:txBody>
          <a:bodyPr vert="horz" lIns="91859" tIns="45929" rIns="91859" bIns="45929"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9446679"/>
            <a:ext cx="2971800" cy="499011"/>
          </a:xfrm>
          <a:prstGeom prst="rect">
            <a:avLst/>
          </a:prstGeom>
        </p:spPr>
        <p:txBody>
          <a:bodyPr vert="horz" lIns="91859" tIns="45929" rIns="91859" bIns="45929" rtlCol="0" anchor="b"/>
          <a:lstStyle>
            <a:lvl1pPr algn="r">
              <a:defRPr sz="1200"/>
            </a:lvl1pPr>
          </a:lstStyle>
          <a:p>
            <a:fld id="{831A1511-BA99-4995-9603-94CCAF14FA3D}" type="slidenum">
              <a:rPr lang="en-GB" smtClean="0"/>
              <a:pPr/>
              <a:t>‹#›</a:t>
            </a:fld>
            <a:endParaRPr lang="en-GB"/>
          </a:p>
        </p:txBody>
      </p:sp>
    </p:spTree>
    <p:extLst>
      <p:ext uri="{BB962C8B-B14F-4D97-AF65-F5344CB8AC3E}">
        <p14:creationId xmlns:p14="http://schemas.microsoft.com/office/powerpoint/2010/main" val="1319045786"/>
      </p:ext>
    </p:extLst>
  </p:cSld>
  <p:clrMap bg1="lt1" tx1="dk1" bg2="lt2" tx2="dk2" accent1="accent1" accent2="accent2" accent3="accent3" accent4="accent4" accent5="accent5" accent6="accent6" hlink="hlink" folHlink="folHlink"/>
  <p:hf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acas.org.uk/early-conciliation"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www.acas.org.uk/index.aspx?articleid=2174"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3" Type="http://schemas.openxmlformats.org/officeDocument/2006/relationships/hyperlink" Target="https://engageforsuccess.org/strategic-narrative/" TargetMode="External"/><Relationship Id="rId2" Type="http://schemas.openxmlformats.org/officeDocument/2006/relationships/slide" Target="../slides/slide29.xml"/><Relationship Id="rId1" Type="http://schemas.openxmlformats.org/officeDocument/2006/relationships/notesMaster" Target="../notesMasters/notesMaster1.xml"/><Relationship Id="rId6" Type="http://schemas.openxmlformats.org/officeDocument/2006/relationships/hyperlink" Target="https://engageforsuccess.org/organisational-integrity/" TargetMode="External"/><Relationship Id="rId5" Type="http://schemas.openxmlformats.org/officeDocument/2006/relationships/hyperlink" Target="https://engageforsuccess.org/employee-voice/" TargetMode="External"/><Relationship Id="rId4" Type="http://schemas.openxmlformats.org/officeDocument/2006/relationships/hyperlink" Target="https://engageforsuccess.org/engaging-managers/" TargetMode="Externa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dirty="0"/>
          </a:p>
        </p:txBody>
      </p:sp>
      <p:sp>
        <p:nvSpPr>
          <p:cNvPr id="4" name="Slide Number Placeholder 3"/>
          <p:cNvSpPr>
            <a:spLocks noGrp="1"/>
          </p:cNvSpPr>
          <p:nvPr>
            <p:ph type="sldNum" sz="quarter" idx="5"/>
          </p:nvPr>
        </p:nvSpPr>
        <p:spPr/>
        <p:txBody>
          <a:bodyPr/>
          <a:lstStyle/>
          <a:p>
            <a:fld id="{A74F7143-3262-4712-BBAC-9EEC69AABB0A}" type="slidenum">
              <a:rPr lang="en-GB" smtClean="0"/>
              <a:t>4</a:t>
            </a:fld>
            <a:endParaRPr lang="en-GB"/>
          </a:p>
        </p:txBody>
      </p:sp>
    </p:spTree>
    <p:extLst>
      <p:ext uri="{BB962C8B-B14F-4D97-AF65-F5344CB8AC3E}">
        <p14:creationId xmlns:p14="http://schemas.microsoft.com/office/powerpoint/2010/main" val="16075612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5</a:t>
            </a:fld>
            <a:endParaRPr lang="en-GB"/>
          </a:p>
        </p:txBody>
      </p:sp>
    </p:spTree>
    <p:extLst>
      <p:ext uri="{BB962C8B-B14F-4D97-AF65-F5344CB8AC3E}">
        <p14:creationId xmlns:p14="http://schemas.microsoft.com/office/powerpoint/2010/main" val="29499664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b="0" i="0" dirty="0">
                <a:latin typeface="Arial" charset="0"/>
                <a:cs typeface="Arial" charset="0"/>
              </a:rPr>
              <a:t>Megatrends = Flexible working/Older workforce/WFH/job security</a:t>
            </a:r>
          </a:p>
          <a:p>
            <a:pPr marL="514350" indent="-514350" algn="just" eaLnBrk="1" hangingPunct="1">
              <a:buAutoNum type="arabicPeriod"/>
            </a:pPr>
            <a:endParaRPr lang="en-US" altLang="en-US" sz="1200" dirty="0"/>
          </a:p>
          <a:p>
            <a:pPr marL="514350" indent="-514350" algn="just" eaLnBrk="1" hangingPunct="1">
              <a:buAutoNum type="arabicPeriod"/>
            </a:pPr>
            <a:r>
              <a:rPr lang="en-US" altLang="en-US" sz="1200" dirty="0"/>
              <a:t>Technological change and globalisation – increased size and scope of </a:t>
            </a:r>
            <a:r>
              <a:rPr lang="en-US" altLang="en-US" sz="1200" dirty="0" err="1"/>
              <a:t>labour</a:t>
            </a:r>
            <a:r>
              <a:rPr lang="en-US" altLang="en-US" sz="1200" dirty="0"/>
              <a:t> markets – global context, effect of technology.</a:t>
            </a:r>
          </a:p>
          <a:p>
            <a:pPr marL="514350" indent="-514350" algn="just" eaLnBrk="1" hangingPunct="1">
              <a:buAutoNum type="arabicPeriod"/>
            </a:pPr>
            <a:r>
              <a:rPr lang="en-US" altLang="en-US" sz="1200" dirty="0"/>
              <a:t>Demographic change – people working longer.</a:t>
            </a:r>
          </a:p>
          <a:p>
            <a:pPr marL="514350" indent="-514350" algn="just" eaLnBrk="1" hangingPunct="1">
              <a:buAutoNum type="arabicPeriod"/>
            </a:pPr>
            <a:r>
              <a:rPr lang="en-US" altLang="en-US" sz="1200" dirty="0"/>
              <a:t>Increased female participation – increased supply, demand for flexibility.</a:t>
            </a:r>
          </a:p>
          <a:p>
            <a:pPr marL="514350" indent="-514350" algn="just" eaLnBrk="1" hangingPunct="1">
              <a:buAutoNum type="arabicPeriod"/>
            </a:pPr>
            <a:r>
              <a:rPr lang="en-US" altLang="en-US" sz="1200" dirty="0"/>
              <a:t>Increased educational participation – increased supply but need to ensure graduates have skills employers want and there is sufficient demand. </a:t>
            </a:r>
          </a:p>
          <a:p>
            <a:pPr marL="514350" indent="-514350" algn="just" eaLnBrk="1" hangingPunct="1">
              <a:buAutoNum type="arabicPeriod"/>
            </a:pPr>
            <a:r>
              <a:rPr lang="en-US" altLang="en-US" sz="1200" dirty="0"/>
              <a:t>Decline of collective workplace institutions – shift from collective to individual employment relationship</a:t>
            </a:r>
          </a:p>
          <a:p>
            <a:pPr marL="514350" indent="-514350" algn="just" eaLnBrk="1" hangingPunct="1">
              <a:buAutoNum type="arabicPeriod"/>
            </a:pPr>
            <a:r>
              <a:rPr lang="en-US" altLang="en-US" sz="1200" dirty="0"/>
              <a:t>Greater diversity in employment relationships and how we work – atypical employment relationships (home-working, flexible working)</a:t>
            </a:r>
            <a:endParaRPr lang="en-US" altLang="en-US" sz="1100" dirty="0"/>
          </a:p>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6</a:t>
            </a:fld>
            <a:endParaRPr lang="en-GB"/>
          </a:p>
        </p:txBody>
      </p:sp>
    </p:spTree>
    <p:extLst>
      <p:ext uri="{BB962C8B-B14F-4D97-AF65-F5344CB8AC3E}">
        <p14:creationId xmlns:p14="http://schemas.microsoft.com/office/powerpoint/2010/main" val="41740891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Employee relations is essentially about regulating the employment relationship</a:t>
            </a:r>
          </a:p>
          <a:p>
            <a:endParaRPr lang="en-GB" dirty="0"/>
          </a:p>
          <a:p>
            <a:r>
              <a:rPr lang="en-GB" dirty="0"/>
              <a:t>Regulated through key employment relations processes:</a:t>
            </a:r>
          </a:p>
          <a:p>
            <a:pPr lvl="1"/>
            <a:r>
              <a:rPr lang="en-GB" i="1" dirty="0"/>
              <a:t>Bargaining – with individuals and also collectively through trade unions. </a:t>
            </a:r>
          </a:p>
          <a:p>
            <a:pPr lvl="1"/>
            <a:r>
              <a:rPr lang="en-GB" i="1" dirty="0"/>
              <a:t>Managerial prerogative </a:t>
            </a:r>
          </a:p>
          <a:p>
            <a:pPr lvl="1"/>
            <a:r>
              <a:rPr lang="en-GB" i="1" dirty="0"/>
              <a:t>Involvement and participation mechanisms -  more in week 4</a:t>
            </a:r>
          </a:p>
          <a:p>
            <a:pPr lvl="1"/>
            <a:r>
              <a:rPr lang="en-GB" i="1" dirty="0"/>
              <a:t>Employee engagement</a:t>
            </a:r>
          </a:p>
          <a:p>
            <a:pPr lvl="1"/>
            <a:r>
              <a:rPr lang="en-GB" i="1" dirty="0"/>
              <a:t>Third-part intervention i.e. Acas</a:t>
            </a:r>
          </a:p>
          <a:p>
            <a:pPr lvl="1"/>
            <a:r>
              <a:rPr lang="en-GB" i="1" dirty="0"/>
              <a:t>Industrial sanctions</a:t>
            </a:r>
          </a:p>
          <a:p>
            <a:pPr lvl="1"/>
            <a:endParaRPr lang="en-GB" i="1" dirty="0"/>
          </a:p>
          <a:p>
            <a:r>
              <a:rPr lang="en-GB" dirty="0"/>
              <a:t>These processes are shaped by social, economic and political context</a:t>
            </a:r>
          </a:p>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7</a:t>
            </a:fld>
            <a:endParaRPr lang="en-GB"/>
          </a:p>
        </p:txBody>
      </p:sp>
    </p:spTree>
    <p:extLst>
      <p:ext uri="{BB962C8B-B14F-4D97-AF65-F5344CB8AC3E}">
        <p14:creationId xmlns:p14="http://schemas.microsoft.com/office/powerpoint/2010/main" val="15838077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8</a:t>
            </a:fld>
            <a:endParaRPr lang="en-GB"/>
          </a:p>
        </p:txBody>
      </p:sp>
    </p:spTree>
    <p:extLst>
      <p:ext uri="{BB962C8B-B14F-4D97-AF65-F5344CB8AC3E}">
        <p14:creationId xmlns:p14="http://schemas.microsoft.com/office/powerpoint/2010/main" val="39821836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9</a:t>
            </a:fld>
            <a:endParaRPr lang="en-GB"/>
          </a:p>
        </p:txBody>
      </p:sp>
    </p:spTree>
    <p:extLst>
      <p:ext uri="{BB962C8B-B14F-4D97-AF65-F5344CB8AC3E}">
        <p14:creationId xmlns:p14="http://schemas.microsoft.com/office/powerpoint/2010/main" val="12641799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1" i="0" kern="1200" dirty="0">
                <a:solidFill>
                  <a:schemeClr val="tx1"/>
                </a:solidFill>
                <a:effectLst/>
                <a:latin typeface="+mn-lt"/>
                <a:ea typeface="+mn-ea"/>
                <a:cs typeface="+mn-cs"/>
              </a:rPr>
              <a:t>Mediation</a:t>
            </a:r>
          </a:p>
          <a:p>
            <a:pPr fontAlgn="base"/>
            <a:r>
              <a:rPr lang="en-GB" sz="1200" b="0" i="0" kern="1200" dirty="0">
                <a:solidFill>
                  <a:schemeClr val="tx1"/>
                </a:solidFill>
                <a:effectLst/>
                <a:latin typeface="+mn-lt"/>
                <a:ea typeface="+mn-ea"/>
                <a:cs typeface="+mn-cs"/>
              </a:rPr>
              <a:t>When there's a disagreement ('dispute') between 2 or more people or groups, mediation can try to help both sides come to an agreement. This is called 'mediation’.</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Mediation cannot be used if a claim has been made, or could be made, to an employment tribunal about a dispute.</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Mediation is held by a neutral person (a 'mediator'). The mediator is impartial. This means they do not take sides. They’re there to help both parties find a solution that all the parties agree to. </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It’s normally used to settle disputes about working relationships. Mediation is not judging who was right or wrong in the past, but looks at how to agree on working together in the future. </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Mediation is a quick way to resolve a dispute and is: </a:t>
            </a:r>
          </a:p>
          <a:p>
            <a:pPr marL="628650" lvl="1" indent="-171450" fontAlgn="base">
              <a:buFont typeface="Arial" panose="020B0604020202020204" pitchFamily="34" charset="0"/>
              <a:buChar char="•"/>
            </a:pPr>
            <a:r>
              <a:rPr lang="en-GB" sz="1200" b="0" i="0" kern="1200" dirty="0">
                <a:solidFill>
                  <a:schemeClr val="tx1"/>
                </a:solidFill>
                <a:effectLst/>
                <a:latin typeface="+mn-lt"/>
                <a:ea typeface="+mn-ea"/>
                <a:cs typeface="+mn-cs"/>
              </a:rPr>
              <a:t>Less formal </a:t>
            </a:r>
          </a:p>
          <a:p>
            <a:pPr marL="628650" lvl="1" indent="-171450" fontAlgn="base">
              <a:buFont typeface="Arial" panose="020B0604020202020204" pitchFamily="34" charset="0"/>
              <a:buChar char="•"/>
            </a:pPr>
            <a:r>
              <a:rPr lang="en-GB" sz="1200" b="0" i="0" kern="1200" dirty="0">
                <a:solidFill>
                  <a:schemeClr val="tx1"/>
                </a:solidFill>
                <a:effectLst/>
                <a:latin typeface="+mn-lt"/>
                <a:ea typeface="+mn-ea"/>
                <a:cs typeface="+mn-cs"/>
              </a:rPr>
              <a:t>Flexible </a:t>
            </a:r>
          </a:p>
          <a:p>
            <a:pPr marL="628650" lvl="1" indent="-171450" fontAlgn="base">
              <a:buFont typeface="Arial" panose="020B0604020202020204" pitchFamily="34" charset="0"/>
              <a:buChar char="•"/>
            </a:pPr>
            <a:r>
              <a:rPr lang="en-GB" sz="1200" b="0" i="0" kern="1200" dirty="0">
                <a:solidFill>
                  <a:schemeClr val="tx1"/>
                </a:solidFill>
                <a:effectLst/>
                <a:latin typeface="+mn-lt"/>
                <a:ea typeface="+mn-ea"/>
                <a:cs typeface="+mn-cs"/>
              </a:rPr>
              <a:t>Voluntary </a:t>
            </a:r>
          </a:p>
          <a:p>
            <a:pPr marL="628650" lvl="1" indent="-171450" fontAlgn="base">
              <a:buFont typeface="Arial" panose="020B0604020202020204" pitchFamily="34" charset="0"/>
              <a:buChar char="•"/>
            </a:pPr>
            <a:r>
              <a:rPr lang="en-GB" sz="1200" b="0" i="0" kern="1200" dirty="0">
                <a:solidFill>
                  <a:schemeClr val="tx1"/>
                </a:solidFill>
                <a:effectLst/>
                <a:latin typeface="+mn-lt"/>
                <a:ea typeface="+mn-ea"/>
                <a:cs typeface="+mn-cs"/>
              </a:rPr>
              <a:t>Confidential </a:t>
            </a:r>
          </a:p>
          <a:p>
            <a:pPr marL="628650" lvl="1" indent="-171450" fontAlgn="base">
              <a:buFont typeface="Arial" panose="020B0604020202020204" pitchFamily="34" charset="0"/>
              <a:buChar char="•"/>
            </a:pPr>
            <a:r>
              <a:rPr lang="en-GB" sz="1200" b="0" i="0" kern="1200" dirty="0">
                <a:solidFill>
                  <a:schemeClr val="tx1"/>
                </a:solidFill>
                <a:effectLst/>
                <a:latin typeface="+mn-lt"/>
                <a:ea typeface="+mn-ea"/>
                <a:cs typeface="+mn-cs"/>
              </a:rPr>
              <a:t>Usually not legally binding </a:t>
            </a:r>
          </a:p>
          <a:p>
            <a:endParaRPr lang="en-GB" dirty="0"/>
          </a:p>
          <a:p>
            <a:endParaRPr lang="en-GB" dirty="0"/>
          </a:p>
          <a:p>
            <a:pPr fontAlgn="base"/>
            <a:r>
              <a:rPr lang="en-GB" sz="1200" b="1" i="0" kern="1200" dirty="0">
                <a:solidFill>
                  <a:schemeClr val="tx1"/>
                </a:solidFill>
                <a:effectLst/>
                <a:latin typeface="+mn-lt"/>
                <a:ea typeface="+mn-ea"/>
                <a:cs typeface="+mn-cs"/>
              </a:rPr>
              <a:t>Arbitration</a:t>
            </a:r>
          </a:p>
          <a:p>
            <a:pPr fontAlgn="base"/>
            <a:r>
              <a:rPr lang="en-GB" sz="1200" b="0" i="0" kern="1200" dirty="0">
                <a:solidFill>
                  <a:schemeClr val="tx1"/>
                </a:solidFill>
                <a:effectLst/>
                <a:latin typeface="+mn-lt"/>
                <a:ea typeface="+mn-ea"/>
                <a:cs typeface="+mn-cs"/>
              </a:rPr>
              <a:t>When there's a disagreement ('dispute') between an employer and an employee or a group of employees, a third party can make a decision on the dispute to settle it. This is called 'arbitration’. It's better if both sides of the dispute, or their representatives, can resolve the dispute between themselves first. Both sides should try and work something out together or get help from </a:t>
            </a:r>
            <a:r>
              <a:rPr lang="en-GB" sz="1200" b="0" i="0" u="none" kern="1200" dirty="0">
                <a:solidFill>
                  <a:schemeClr val="tx2">
                    <a:lumMod val="75000"/>
                  </a:schemeClr>
                </a:solidFill>
                <a:effectLst/>
                <a:latin typeface="+mn-lt"/>
                <a:ea typeface="+mn-ea"/>
                <a:cs typeface="+mn-cs"/>
              </a:rPr>
              <a:t>an </a:t>
            </a:r>
            <a:r>
              <a:rPr lang="en-GB" sz="1200" b="0" i="0" u="none" kern="1200" dirty="0">
                <a:solidFill>
                  <a:schemeClr val="tx2">
                    <a:lumMod val="75000"/>
                  </a:schemeClr>
                </a:solidFill>
                <a:effectLst/>
                <a:latin typeface="+mn-lt"/>
                <a:ea typeface="+mn-ea"/>
                <a:cs typeface="+mn-cs"/>
                <a:hlinkClick r:id="rId3" tooltip="Early conciliation">
                  <a:extLst>
                    <a:ext uri="{A12FA001-AC4F-418D-AE19-62706E023703}">
                      <ahyp:hlinkClr xmlns:ahyp="http://schemas.microsoft.com/office/drawing/2018/hyperlinkcolor" val="tx"/>
                    </a:ext>
                  </a:extLst>
                </a:hlinkClick>
              </a:rPr>
              <a:t>Acas conciliator</a:t>
            </a:r>
            <a:r>
              <a:rPr lang="en-GB" sz="1200" b="0" i="0" u="none" kern="1200" dirty="0">
                <a:solidFill>
                  <a:schemeClr val="tx2">
                    <a:lumMod val="75000"/>
                  </a:schemeClr>
                </a:solidFill>
                <a:effectLst/>
                <a:latin typeface="+mn-lt"/>
                <a:ea typeface="+mn-ea"/>
                <a:cs typeface="+mn-cs"/>
              </a:rPr>
              <a:t>. </a:t>
            </a:r>
            <a:r>
              <a:rPr lang="en-GB" sz="1200" b="0" i="0" kern="1200" dirty="0">
                <a:solidFill>
                  <a:schemeClr val="tx1"/>
                </a:solidFill>
                <a:effectLst/>
                <a:latin typeface="+mn-lt"/>
                <a:ea typeface="+mn-ea"/>
                <a:cs typeface="+mn-cs"/>
              </a:rPr>
              <a:t>If this does not work, arbitration can help resolve the dispute.</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Arbitration is delivered by a neutral person (an 'arbitrator'). The arbitrator is impartial. This means they do not take sides. The arbitrator considers the arguments from both sides of the dispute and makes a decision based on the evidence presented.  </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Before arbitration starts, both sides must agree to accept the arbitrator’s decision. They do this by setting out the issues in the dispute, called 'terms of reference', which both sides agree to and sign on an Acas form.</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Benefits of using collective arbitration include:</a:t>
            </a:r>
          </a:p>
          <a:p>
            <a:pPr marL="628650" lvl="1" indent="-171450" fontAlgn="base">
              <a:buFont typeface="Arial" panose="020B0604020202020204" pitchFamily="34" charset="0"/>
              <a:buChar char="•"/>
            </a:pPr>
            <a:r>
              <a:rPr lang="en-GB" sz="1200" b="0" i="0" kern="1200" dirty="0">
                <a:solidFill>
                  <a:schemeClr val="tx1"/>
                </a:solidFill>
                <a:effectLst/>
                <a:latin typeface="+mn-lt"/>
                <a:ea typeface="+mn-ea"/>
                <a:cs typeface="+mn-cs"/>
              </a:rPr>
              <a:t>it's free</a:t>
            </a:r>
          </a:p>
          <a:p>
            <a:pPr marL="628650" lvl="1" indent="-171450" fontAlgn="base">
              <a:buFont typeface="Arial" panose="020B0604020202020204" pitchFamily="34" charset="0"/>
              <a:buChar char="•"/>
            </a:pPr>
            <a:r>
              <a:rPr lang="en-GB" sz="1200" b="0" i="0" kern="1200" dirty="0">
                <a:solidFill>
                  <a:schemeClr val="tx1"/>
                </a:solidFill>
                <a:effectLst/>
                <a:latin typeface="+mn-lt"/>
                <a:ea typeface="+mn-ea"/>
                <a:cs typeface="+mn-cs"/>
              </a:rPr>
              <a:t>it's voluntary</a:t>
            </a:r>
          </a:p>
          <a:p>
            <a:pPr marL="628650" lvl="1" indent="-171450" fontAlgn="base">
              <a:buFont typeface="Arial" panose="020B0604020202020204" pitchFamily="34" charset="0"/>
              <a:buChar char="•"/>
            </a:pPr>
            <a:r>
              <a:rPr lang="en-GB" sz="1200" b="0" i="0" kern="1200" dirty="0">
                <a:solidFill>
                  <a:schemeClr val="tx1"/>
                </a:solidFill>
                <a:effectLst/>
                <a:latin typeface="+mn-lt"/>
                <a:ea typeface="+mn-ea"/>
                <a:cs typeface="+mn-cs"/>
              </a:rPr>
              <a:t>it's confidential</a:t>
            </a:r>
          </a:p>
          <a:p>
            <a:pPr marL="628650" lvl="1" indent="-171450" fontAlgn="base">
              <a:buFont typeface="Arial" panose="020B0604020202020204" pitchFamily="34" charset="0"/>
              <a:buChar char="•"/>
            </a:pPr>
            <a:r>
              <a:rPr lang="en-GB" sz="1200" b="0" i="0" kern="1200" dirty="0">
                <a:solidFill>
                  <a:schemeClr val="tx1"/>
                </a:solidFill>
                <a:effectLst/>
                <a:latin typeface="+mn-lt"/>
                <a:ea typeface="+mn-ea"/>
                <a:cs typeface="+mn-cs"/>
              </a:rPr>
              <a:t>it's binding – both sides must accept the arbitrator's decision</a:t>
            </a:r>
          </a:p>
          <a:p>
            <a:pPr marL="628650" lvl="1" indent="-171450" fontAlgn="base">
              <a:buFont typeface="Arial" panose="020B0604020202020204" pitchFamily="34" charset="0"/>
              <a:buChar char="•"/>
            </a:pPr>
            <a:r>
              <a:rPr lang="en-GB" sz="1200" b="0" i="0" kern="1200" dirty="0">
                <a:solidFill>
                  <a:schemeClr val="tx1"/>
                </a:solidFill>
                <a:effectLst/>
                <a:latin typeface="+mn-lt"/>
                <a:ea typeface="+mn-ea"/>
                <a:cs typeface="+mn-cs"/>
              </a:rPr>
              <a:t>it brings the dispute to an end                              </a:t>
            </a:r>
          </a:p>
          <a:p>
            <a:pPr fontAlgn="base"/>
            <a:endParaRPr lang="en-GB" sz="1200" b="0" i="0" kern="1200" dirty="0">
              <a:solidFill>
                <a:schemeClr val="tx1"/>
              </a:solidFill>
              <a:effectLst/>
              <a:latin typeface="+mn-lt"/>
              <a:ea typeface="+mn-ea"/>
              <a:cs typeface="+mn-cs"/>
            </a:endParaRPr>
          </a:p>
          <a:p>
            <a:pPr fontAlgn="base"/>
            <a:endParaRPr lang="en-GB" sz="1200" b="0" i="0" kern="1200" dirty="0">
              <a:solidFill>
                <a:schemeClr val="tx1"/>
              </a:solidFill>
              <a:effectLst/>
              <a:latin typeface="+mn-lt"/>
              <a:ea typeface="+mn-ea"/>
              <a:cs typeface="+mn-cs"/>
            </a:endParaRPr>
          </a:p>
          <a:p>
            <a:pPr fontAlgn="base"/>
            <a:r>
              <a:rPr lang="en-GB" sz="1200" b="1" i="0" kern="1200" dirty="0">
                <a:solidFill>
                  <a:schemeClr val="tx1"/>
                </a:solidFill>
                <a:effectLst/>
                <a:latin typeface="+mn-lt"/>
                <a:ea typeface="+mn-ea"/>
                <a:cs typeface="+mn-cs"/>
              </a:rPr>
              <a:t>Tribunal (https://www.gov.uk/courts-tribunals/employment-tribunal)</a:t>
            </a:r>
          </a:p>
          <a:p>
            <a:r>
              <a:rPr lang="en-GB" sz="1200" b="0" i="0" kern="1200" dirty="0">
                <a:solidFill>
                  <a:schemeClr val="tx1"/>
                </a:solidFill>
                <a:effectLst/>
                <a:latin typeface="+mn-lt"/>
                <a:ea typeface="+mn-ea"/>
                <a:cs typeface="+mn-cs"/>
              </a:rPr>
              <a:t>People who think someone, such as an employer or potential employer, has treated them unlawfully will seek an employment tribunal.</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Examples of unlawful treatment claims:</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unfair dismissal</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discrimination</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unfair deductions from pay</a:t>
            </a:r>
          </a:p>
          <a:p>
            <a:pPr fontAlgn="base"/>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10</a:t>
            </a:fld>
            <a:endParaRPr lang="en-GB"/>
          </a:p>
        </p:txBody>
      </p:sp>
    </p:spTree>
    <p:extLst>
      <p:ext uri="{BB962C8B-B14F-4D97-AF65-F5344CB8AC3E}">
        <p14:creationId xmlns:p14="http://schemas.microsoft.com/office/powerpoint/2010/main" val="8212024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b="0" i="0" kern="1200" dirty="0">
                <a:solidFill>
                  <a:schemeClr val="tx1"/>
                </a:solidFill>
                <a:effectLst/>
                <a:latin typeface="+mn-lt"/>
                <a:ea typeface="+mn-ea"/>
                <a:cs typeface="+mn-cs"/>
              </a:rPr>
              <a:t>There’s a wide range of legal provisions in the UK which apply in managing employee relations and dealing with problems which may arise. These can broadly be subdivided into those concerning the relationship between employers and individual employees, and those which concern collective relationships.</a:t>
            </a:r>
          </a:p>
          <a:p>
            <a:endParaRPr lang="en-GB" sz="1200" b="1" i="0" kern="1200" dirty="0">
              <a:solidFill>
                <a:schemeClr val="tx1"/>
              </a:solidFill>
              <a:effectLst/>
              <a:latin typeface="+mn-lt"/>
              <a:ea typeface="+mn-ea"/>
              <a:cs typeface="+mn-cs"/>
            </a:endParaRP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Individuals</a:t>
            </a:r>
          </a:p>
          <a:p>
            <a:pPr marL="171450" indent="-171450" algn="just">
              <a:buFont typeface="Arial" panose="020B0604020202020204" pitchFamily="34" charset="0"/>
              <a:buChar char="•"/>
            </a:pPr>
            <a:r>
              <a:rPr lang="en-GB" sz="1200" b="0" i="0" kern="1200" dirty="0">
                <a:solidFill>
                  <a:schemeClr val="tx1"/>
                </a:solidFill>
                <a:effectLst/>
                <a:latin typeface="+mn-lt"/>
                <a:ea typeface="+mn-ea"/>
                <a:cs typeface="+mn-cs"/>
              </a:rPr>
              <a:t>Contract law and the terms of the contract of employment are at the heart of individual employee relations. In addition, employers’ handbooks or staff manuals, which as a minimum comply with the </a:t>
            </a:r>
            <a:r>
              <a:rPr lang="en-GB" sz="1200" b="0" i="0" u="sng" kern="1200" dirty="0">
                <a:solidFill>
                  <a:schemeClr val="tx1"/>
                </a:solidFill>
                <a:effectLst/>
                <a:latin typeface="+mn-lt"/>
                <a:ea typeface="+mn-ea"/>
                <a:cs typeface="+mn-cs"/>
                <a:hlinkClick r:id="rId3" tooltip="Acas Code of Practice on grievance and disciplinary procedures,"/>
              </a:rPr>
              <a:t>Acas Code of Practice on grievance and disciplinary procedures</a:t>
            </a:r>
            <a:r>
              <a:rPr lang="en-GB" sz="1200" b="0" i="0" kern="1200" dirty="0">
                <a:solidFill>
                  <a:schemeClr val="tx1"/>
                </a:solidFill>
                <a:effectLst/>
                <a:latin typeface="+mn-lt"/>
                <a:ea typeface="+mn-ea"/>
                <a:cs typeface="+mn-cs"/>
              </a:rPr>
              <a:t>, are important, often including codes of practice. Handbooks vary but will govern many aspects of employment rights including for example holiday, sickness, parental and other forms of leave, whistleblowing, communications and equal opportunities.</a:t>
            </a:r>
          </a:p>
          <a:p>
            <a:pPr marL="171450" indent="-171450" algn="just">
              <a:buFont typeface="Arial" panose="020B0604020202020204" pitchFamily="34" charset="0"/>
              <a:buChar char="•"/>
            </a:pPr>
            <a:r>
              <a:rPr lang="en-GB" sz="1200" b="0" i="0" kern="1200" dirty="0">
                <a:solidFill>
                  <a:schemeClr val="tx1"/>
                </a:solidFill>
                <a:effectLst/>
                <a:latin typeface="+mn-lt"/>
                <a:ea typeface="+mn-ea"/>
                <a:cs typeface="+mn-cs"/>
              </a:rPr>
              <a:t>In addition, certain mandatory statutory employment rights apply to supplement the law of contract. These rights affect matters such as dismissal, conciliation, mediation, and other forms of dispute and discipline handling. Key examples of employment legislation affecting employee relations are the Employment Rights Act 1996 (dealing with the circumstances in which employees can be fairly dismissed) and the Equality Act 2010 (dealing with discrimination and equal pay). In addition, the law of tort governs matters such as an employer’s liability for the acts of its employees and some liability for accidents.</a:t>
            </a: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Collective relationships</a:t>
            </a:r>
          </a:p>
          <a:p>
            <a:pPr marL="0" indent="0">
              <a:buFont typeface="Arial" panose="020B0604020202020204" pitchFamily="34" charset="0"/>
              <a:buNone/>
            </a:pPr>
            <a:r>
              <a:rPr lang="en-GB" sz="1200" b="0" i="0" kern="1200" dirty="0">
                <a:solidFill>
                  <a:schemeClr val="tx1"/>
                </a:solidFill>
                <a:effectLst/>
                <a:latin typeface="+mn-lt"/>
                <a:ea typeface="+mn-ea"/>
                <a:cs typeface="+mn-cs"/>
              </a:rPr>
              <a:t>The collective dimension includes collective bargaining, information and consultation, arbitration and industrial action. Employers may work with recognised unions to negotiate pay and conditions, or to inform and consult over changes such as redundancies or health and safety. Examples are:</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The Trade Union and Labour Relations (Consolidation) Act 1992 concerning collective bargaining and redundancy consultation</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The Trade Union Act 2016 which contains provisions about ballots, industrial action, and the functions of the Certification Officer responsible for statutory matters relating to trade unions and employers’ associations such as registration and recognition.</a:t>
            </a: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Employment law -  https://www.cipd.co.uk/knowledge/fundamentals/emp-law/about/legislation-updates</a:t>
            </a:r>
          </a:p>
          <a:p>
            <a:r>
              <a:rPr lang="en-GB" sz="1200" b="0" i="0" kern="1200" dirty="0">
                <a:solidFill>
                  <a:schemeClr val="tx1"/>
                </a:solidFill>
                <a:effectLst/>
                <a:latin typeface="+mn-lt"/>
                <a:ea typeface="+mn-ea"/>
                <a:cs typeface="+mn-cs"/>
              </a:rPr>
              <a:t>Employment law is part of civil, rather than criminal, law. Criminal law covers issues between the state and a wrong doer whereas civil law deals with issues between two parties and in this case it is between the employer and the employee. Employment law gets updated every year from minor to major changes. </a:t>
            </a: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Information and consultation of employees  (https://archive.acas.org.uk/index.aspx?articleid=1598)</a:t>
            </a:r>
          </a:p>
          <a:p>
            <a:r>
              <a:rPr lang="en-GB" sz="1200" b="0" i="0" kern="1200" dirty="0">
                <a:solidFill>
                  <a:schemeClr val="tx1"/>
                </a:solidFill>
                <a:effectLst/>
                <a:latin typeface="+mn-lt"/>
                <a:ea typeface="+mn-ea"/>
                <a:cs typeface="+mn-cs"/>
              </a:rPr>
              <a:t>The Information and Consultation of Employees Regulations (often abbreviated to the ICE Regs) were introduced on 6 April 2005 and apply to businesses with 50 or more employees. The regulations give employees the right, subject to certain conditions, to request that their employer sets up or changes arrangements to inform and consult them about issues in the organisation.</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requirement to inform and consult employees does not operate automatically. It can occur either by a formal request from employees for an agreement, or by employers choosing to start the process. If a company already has a pre-existing agreement in place to inform and consult it may not be necessary to make any changes. To be valid the pre-existing agreement must:</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be in writing</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cover all the employees in the undertaking</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set out how the employer will inform &amp; consult employees or representatives</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be approved by employees.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Information and consultation are the basic building blocks of every effective organisation. These concepts are as crucial to the relationship between the individual workers and their line manager as they are to the parties on an employee council. Whatever the size or type of your organisation people need to talk to each other. They need to:</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exchange views and ideas</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issue and receive instructions</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discuss problems</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consider developments.</a:t>
            </a: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Statutory Trade Union Recognition</a:t>
            </a:r>
          </a:p>
          <a:p>
            <a:r>
              <a:rPr lang="en-GB" dirty="0"/>
              <a:t>The right to statutory trade union recognition has been in effect since 6 June 2000. The law, established by the Employment Relations Act 1999, gives unions the right to be recognised for collective bargaining where there is majority support for recognition. </a:t>
            </a: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TU ACT – Already discussed </a:t>
            </a:r>
          </a:p>
          <a:p>
            <a:r>
              <a:rPr lang="en-GB" sz="1200" b="0" i="0" kern="1200" dirty="0">
                <a:solidFill>
                  <a:schemeClr val="tx1"/>
                </a:solidFill>
                <a:effectLst/>
                <a:latin typeface="+mn-lt"/>
                <a:ea typeface="+mn-ea"/>
                <a:cs typeface="+mn-cs"/>
              </a:rPr>
              <a:t>The Trade Union Act became law on 4 May 2016 and many – but not all - the new rules are now in force. The Act represents the most serious attack on the rights of trade unions and their members in a generation.</a:t>
            </a:r>
          </a:p>
          <a:p>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As soon as the Bill was introduced, unions joined together to campaign to defeat the proposals and where this was not possible, to damage, dilute and delay them.</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In response to union campaigning nationwide, the government made several concessions, including:</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An independent review on e-voting in industrial action ballots.</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Removing ancillary workers from the 40 per cent threshold.</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Limiting new political fund ‘opt-in’ rules to new members.</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Delaying any cap on facilities for union reps for at least three years.</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Scrapping the public sector ‘check-off’ ban, where unions cover the costs.</a:t>
            </a:r>
          </a:p>
          <a:p>
            <a:pPr marL="628650" lvl="1" indent="-171450">
              <a:buFont typeface="Arial" panose="020B0604020202020204" pitchFamily="34" charset="0"/>
              <a:buChar char="•"/>
            </a:pP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Whilst the union movement made significant progress in many areas, the TU Act is still damaging and divisive. It includes serious and unnecessary restrictions on unions and their members, including:</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Arbitrary thresholds in industrial action ballots.</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Complicated new balloting and notice rules designed to make industrial action more difficult for unions to organise.</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New restrictions on pickets.</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New restrictions on union campaigning, with extra duties to report on campaigns and wider causes supported from unions’ political funds.</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Wide-ranging powers for the Certification Officer, who regulates unions.</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An expensive levy paid by unions for the costs of being regulated.</a:t>
            </a:r>
          </a:p>
          <a:p>
            <a:pPr marL="628650" lvl="1" indent="-171450">
              <a:buFont typeface="Arial" panose="020B0604020202020204" pitchFamily="34" charset="0"/>
              <a:buChar char="•"/>
            </a:pP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government is also still considering ending the ban on agency workers replacing strikers.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From the start, the government’s aim was to further restrict the ability of union members to organise collectively in defence of their jobs and livelihoods. But unions will work together to make sure our movement gets stronger, continuing to represent people at work, tackling inequality and campaigning and negotiating for decent pay, safe workplaces and good employment conditions.</a:t>
            </a:r>
          </a:p>
          <a:p>
            <a:endParaRPr lang="en-GB" sz="1200" b="1" i="0" kern="1200" dirty="0">
              <a:solidFill>
                <a:schemeClr val="tx1"/>
              </a:solidFill>
              <a:effectLst/>
              <a:latin typeface="+mn-lt"/>
              <a:ea typeface="+mn-ea"/>
              <a:cs typeface="+mn-cs"/>
            </a:endParaRPr>
          </a:p>
          <a:p>
            <a:endParaRPr lang="en-GB" sz="1200" b="1"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11</a:t>
            </a:fld>
            <a:endParaRPr lang="en-GB"/>
          </a:p>
        </p:txBody>
      </p:sp>
    </p:spTree>
    <p:extLst>
      <p:ext uri="{BB962C8B-B14F-4D97-AF65-F5344CB8AC3E}">
        <p14:creationId xmlns:p14="http://schemas.microsoft.com/office/powerpoint/2010/main" val="29728669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12</a:t>
            </a:fld>
            <a:endParaRPr lang="en-GB"/>
          </a:p>
        </p:txBody>
      </p:sp>
    </p:spTree>
    <p:extLst>
      <p:ext uri="{BB962C8B-B14F-4D97-AF65-F5344CB8AC3E}">
        <p14:creationId xmlns:p14="http://schemas.microsoft.com/office/powerpoint/2010/main" val="341349304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https://www.cipd.co.uk/knowledge/fundamentals/people/performance/factsheet#6276</a:t>
            </a:r>
          </a:p>
          <a:p>
            <a:endParaRPr lang="en-GB" dirty="0"/>
          </a:p>
          <a:p>
            <a:r>
              <a:rPr lang="en-GB" dirty="0"/>
              <a:t>For professions involved in ensuring organisational performance, such as HR, a big challenge is to lever the relationship between the people working in the enterprise and the value they deliver. Performance management is the attempt to maximise this value creation and ensure that employees contribute to business objectives. It should align with organisational strategy and suit the type of jobs in question.</a:t>
            </a:r>
          </a:p>
          <a:p>
            <a:endParaRPr lang="en-GB" dirty="0"/>
          </a:p>
          <a:p>
            <a:r>
              <a:rPr lang="en-GB" dirty="0"/>
              <a:t>There’s no standard definition of performance management. </a:t>
            </a:r>
            <a:r>
              <a:rPr lang="en-GB" i="0" dirty="0"/>
              <a:t>A definition is on the board. It generally</a:t>
            </a:r>
            <a:r>
              <a:rPr lang="en-GB" dirty="0"/>
              <a:t> describes activities that:</a:t>
            </a:r>
          </a:p>
          <a:p>
            <a:endParaRPr lang="en-GB" dirty="0"/>
          </a:p>
          <a:p>
            <a:pPr marL="171450" indent="-171450">
              <a:buFont typeface="Arial" panose="020B0604020202020204" pitchFamily="34" charset="0"/>
              <a:buChar char="•"/>
            </a:pPr>
            <a:r>
              <a:rPr lang="en-GB" dirty="0"/>
              <a:t>Establish objectives through which individuals and teams can see their part in the organisation’s mission and strategy.</a:t>
            </a:r>
          </a:p>
          <a:p>
            <a:pPr marL="171450" indent="-171450">
              <a:buFont typeface="Arial" panose="020B0604020202020204" pitchFamily="34" charset="0"/>
              <a:buChar char="•"/>
            </a:pPr>
            <a:r>
              <a:rPr lang="en-GB" dirty="0"/>
              <a:t>Improve performance among employees, teams and, ultimately, organisations.</a:t>
            </a:r>
          </a:p>
          <a:p>
            <a:pPr marL="171450" indent="-171450">
              <a:buFont typeface="Arial" panose="020B0604020202020204" pitchFamily="34" charset="0"/>
              <a:buChar char="•"/>
            </a:pPr>
            <a:r>
              <a:rPr lang="en-GB" dirty="0"/>
              <a:t>Hold people to account for their performance by linking it to reward, career progression and termination of contracts.</a:t>
            </a:r>
          </a:p>
          <a:p>
            <a:endParaRPr lang="en-GB" dirty="0"/>
          </a:p>
          <a:p>
            <a:r>
              <a:rPr lang="en-GB" dirty="0"/>
              <a:t>At its best, performance management is a holistic set of processes and centred on two-way discussion and regular, frank, yet supportive feedback of progress towards objectives. It brings together many principles that enable good people management practice, including learning and development, performance measurement and organisational development. It’s often misunderstood to be synonymous with the ‘traditional’ annual review, or performance improvement plans to deal with underperformance, but it is broader than both these things.</a:t>
            </a:r>
          </a:p>
          <a:p>
            <a:endParaRPr lang="en-GB" dirty="0"/>
          </a:p>
          <a:p>
            <a:r>
              <a:rPr lang="en-GB" dirty="0"/>
              <a:t>Effective performance management relies on both formal and informal processes. It involves planning – for example, defining and reviewing objectives, linking ways of achieving those objectives to business plans, and setting measures of success. These are often discussed in meetings between the line manager and employees, known as performance review or appraisal.</a:t>
            </a:r>
          </a:p>
          <a:p>
            <a:endParaRPr lang="en-GB" dirty="0"/>
          </a:p>
          <a:p>
            <a:r>
              <a:rPr lang="en-GB" dirty="0"/>
              <a:t>People managers are thus central to performance management. Ideally, they reinforce the links between organisational and individual objectives, give feedback that motivates employees and helps them improve, and hold them to account. Managers need to be suitably skilled to do this and in turn need to be supported by HR processes that are fit for purpose.</a:t>
            </a:r>
          </a:p>
          <a:p>
            <a:endParaRPr lang="en-GB" dirty="0"/>
          </a:p>
          <a:p>
            <a:r>
              <a:rPr lang="en-GB" dirty="0"/>
              <a:t>Performance management is not only a manager-led activity – it also involves establishing a climate in which individuals and groups take responsibility for the continuous improvement of business processes and their own skills, behaviours and contributions. Much of how performance is discussed is shaped by behavioural norms or culture, so communications and leadership throughout the organisation will set a precedent and shape how colleagues discuss performance more widely.</a:t>
            </a:r>
          </a:p>
          <a:p>
            <a:endParaRPr lang="en-GB" dirty="0"/>
          </a:p>
          <a:p>
            <a:r>
              <a:rPr lang="en-GB" dirty="0"/>
              <a:t>The elements of performance management may be similar across different organisations, but there’s no single best approach. Each organisation should develop practices that are relevant to their specific context and their actual (or desired) organisational culture. There should also be flexibility within the system to account for the different ways teams or functions operate within a single organisation.</a:t>
            </a:r>
          </a:p>
          <a:p>
            <a:endParaRPr lang="en-GB" dirty="0"/>
          </a:p>
          <a:p>
            <a:r>
              <a:rPr lang="en-GB" dirty="0"/>
              <a:t>Performance management is a continuous cycle, not an isolated event. As performance management integrates various HR activities, an overarching structure or framework is needed for the different parts to work together.</a:t>
            </a:r>
          </a:p>
          <a:p>
            <a:endParaRPr lang="en-GB" dirty="0"/>
          </a:p>
          <a:p>
            <a:r>
              <a:rPr lang="en-GB" dirty="0"/>
              <a:t>An organisation’s strategic goals should be the starting point for departmental goals, followed by agreement on individual performance and development priorities. Individuals and managers can then draw up plans and monitor performance continuously. Feedback and reviewing progress against objectives should be regular, and could be supported through the year by periodic formal performance reviews, as well as by goal setting, project planning and training.</a:t>
            </a:r>
          </a:p>
        </p:txBody>
      </p:sp>
      <p:sp>
        <p:nvSpPr>
          <p:cNvPr id="4" name="Slide Number Placeholder 3"/>
          <p:cNvSpPr>
            <a:spLocks noGrp="1"/>
          </p:cNvSpPr>
          <p:nvPr>
            <p:ph type="sldNum" sz="quarter" idx="5"/>
          </p:nvPr>
        </p:nvSpPr>
        <p:spPr/>
        <p:txBody>
          <a:bodyPr/>
          <a:lstStyle/>
          <a:p>
            <a:fld id="{935FE9E1-8E8D-4B44-91EE-C18DDB151713}" type="slidenum">
              <a:rPr lang="en-GB" smtClean="0"/>
              <a:t>16</a:t>
            </a:fld>
            <a:endParaRPr lang="en-GB"/>
          </a:p>
        </p:txBody>
      </p:sp>
    </p:spTree>
    <p:extLst>
      <p:ext uri="{BB962C8B-B14F-4D97-AF65-F5344CB8AC3E}">
        <p14:creationId xmlns:p14="http://schemas.microsoft.com/office/powerpoint/2010/main" val="253586853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GB" altLang="en-US" dirty="0"/>
              <a:t>Approach dependent on:</a:t>
            </a:r>
          </a:p>
          <a:p>
            <a:pPr lvl="1" eaLnBrk="1" hangingPunct="1"/>
            <a:r>
              <a:rPr lang="en-GB" altLang="en-US" dirty="0"/>
              <a:t>resources available</a:t>
            </a:r>
          </a:p>
          <a:p>
            <a:pPr lvl="1" eaLnBrk="1" hangingPunct="1"/>
            <a:r>
              <a:rPr lang="en-GB" altLang="en-US" dirty="0"/>
              <a:t>management expertise</a:t>
            </a:r>
          </a:p>
          <a:p>
            <a:pPr lvl="1" eaLnBrk="1" hangingPunct="1"/>
            <a:r>
              <a:rPr lang="en-GB" altLang="en-US" dirty="0"/>
              <a:t>organisational philosophy</a:t>
            </a:r>
          </a:p>
          <a:p>
            <a:pPr lvl="1" eaLnBrk="1" hangingPunct="1"/>
            <a:r>
              <a:rPr lang="en-GB" altLang="en-US" dirty="0"/>
              <a:t>organisational size (less common in small organisations).</a:t>
            </a:r>
          </a:p>
          <a:p>
            <a:pPr lvl="0" eaLnBrk="1" hangingPunct="1"/>
            <a:endParaRPr lang="en-GB" altLang="en-US" u="sng" dirty="0"/>
          </a:p>
          <a:p>
            <a:pPr lvl="0" eaLnBrk="1" hangingPunct="1"/>
            <a:r>
              <a:rPr lang="en-GB" altLang="en-US" u="sng" dirty="0"/>
              <a:t>Why?</a:t>
            </a:r>
          </a:p>
          <a:p>
            <a:pPr lvl="0" eaLnBrk="1" hangingPunct="1"/>
            <a:r>
              <a:rPr lang="en-GB" altLang="en-US" sz="1200" dirty="0"/>
              <a:t>Defining performance expectations</a:t>
            </a:r>
          </a:p>
          <a:p>
            <a:pPr eaLnBrk="1" hangingPunct="1"/>
            <a:r>
              <a:rPr lang="en-GB" altLang="en-US" sz="1200" dirty="0"/>
              <a:t>Identifying training and development needs</a:t>
            </a:r>
          </a:p>
          <a:p>
            <a:pPr eaLnBrk="1" hangingPunct="1"/>
            <a:r>
              <a:rPr lang="en-GB" altLang="en-US" sz="1200" dirty="0"/>
              <a:t>Providing career counselling</a:t>
            </a:r>
          </a:p>
          <a:p>
            <a:pPr eaLnBrk="1" hangingPunct="1"/>
            <a:r>
              <a:rPr lang="en-GB" altLang="en-US" sz="1200" dirty="0"/>
              <a:t>Succession planning</a:t>
            </a:r>
          </a:p>
          <a:p>
            <a:pPr eaLnBrk="1" hangingPunct="1"/>
            <a:r>
              <a:rPr lang="en-GB" altLang="en-US" sz="1200" dirty="0"/>
              <a:t>Allocate rewards</a:t>
            </a:r>
          </a:p>
          <a:p>
            <a:pPr eaLnBrk="1" hangingPunct="1"/>
            <a:r>
              <a:rPr lang="en-GB" altLang="en-US" sz="1200" dirty="0"/>
              <a:t>Improve individual and group performance</a:t>
            </a:r>
          </a:p>
          <a:p>
            <a:pPr eaLnBrk="1" hangingPunct="1"/>
            <a:r>
              <a:rPr lang="en-GB" altLang="en-US" sz="1200" dirty="0"/>
              <a:t>Facilitate communication</a:t>
            </a:r>
          </a:p>
          <a:p>
            <a:pPr eaLnBrk="1" hangingPunct="1"/>
            <a:r>
              <a:rPr lang="en-GB" altLang="en-US" sz="1200" dirty="0"/>
              <a:t>Promote culture change or reinforce corporate culture.</a:t>
            </a:r>
          </a:p>
          <a:p>
            <a:pPr eaLnBrk="1" hangingPunct="1"/>
            <a:r>
              <a:rPr lang="en-GB" altLang="en-US" sz="1200" dirty="0"/>
              <a:t>Motivate workers</a:t>
            </a:r>
          </a:p>
          <a:p>
            <a:pPr eaLnBrk="1" hangingPunct="1"/>
            <a:r>
              <a:rPr lang="en-GB" altLang="en-US" sz="1200" dirty="0"/>
              <a:t>Control workers</a:t>
            </a:r>
          </a:p>
          <a:p>
            <a:endParaRPr lang="en-GB" dirty="0"/>
          </a:p>
          <a:p>
            <a:r>
              <a:rPr lang="en-GB" dirty="0"/>
              <a:t>S</a:t>
            </a:r>
            <a:r>
              <a:rPr lang="en-GB" altLang="en-US" dirty="0"/>
              <a:t>een as an essential link between HR practice and the achievement of organisational performance outcomes.</a:t>
            </a:r>
          </a:p>
          <a:p>
            <a:pPr lvl="2" eaLnBrk="1" hangingPunct="1"/>
            <a:r>
              <a:rPr lang="en-GB" altLang="en-US" dirty="0"/>
              <a:t>Appraisals link individual performance with rewards.</a:t>
            </a:r>
          </a:p>
          <a:p>
            <a:pPr lvl="2" eaLnBrk="1" hangingPunct="1"/>
            <a:r>
              <a:rPr lang="en-GB" altLang="en-US" dirty="0"/>
              <a:t>Consider development needs to meet service objectives</a:t>
            </a:r>
          </a:p>
          <a:p>
            <a:pPr lvl="2" eaLnBrk="1" hangingPunct="1"/>
            <a:r>
              <a:rPr lang="en-GB" altLang="en-US" dirty="0"/>
              <a:t>Consider succession planning </a:t>
            </a:r>
          </a:p>
          <a:p>
            <a:pPr lvl="2" eaLnBrk="1" hangingPunct="1"/>
            <a:endParaRPr lang="en-GB" dirty="0"/>
          </a:p>
          <a:p>
            <a:pPr lvl="0" eaLnBrk="1" hangingPunct="1"/>
            <a:endParaRPr lang="en-GB" u="none" dirty="0"/>
          </a:p>
          <a:p>
            <a:pPr lvl="0" eaLnBrk="1" hangingPunct="1"/>
            <a:endParaRPr lang="en-GB" u="none" dirty="0"/>
          </a:p>
        </p:txBody>
      </p:sp>
      <p:sp>
        <p:nvSpPr>
          <p:cNvPr id="4" name="Slide Number Placeholder 3"/>
          <p:cNvSpPr>
            <a:spLocks noGrp="1"/>
          </p:cNvSpPr>
          <p:nvPr>
            <p:ph type="sldNum" sz="quarter" idx="5"/>
          </p:nvPr>
        </p:nvSpPr>
        <p:spPr/>
        <p:txBody>
          <a:bodyPr/>
          <a:lstStyle/>
          <a:p>
            <a:fld id="{66D29648-A2F4-46D5-9F39-7BC40FB1BBCF}" type="slidenum">
              <a:rPr lang="en-GB" smtClean="0"/>
              <a:t>17</a:t>
            </a:fld>
            <a:endParaRPr lang="en-GB"/>
          </a:p>
        </p:txBody>
      </p:sp>
    </p:spTree>
    <p:extLst>
      <p:ext uri="{BB962C8B-B14F-4D97-AF65-F5344CB8AC3E}">
        <p14:creationId xmlns:p14="http://schemas.microsoft.com/office/powerpoint/2010/main" val="13714715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Performance reviews are one important element in the broader set of processes that make up performance management. Their purpose is to identify areas for growth and improvement and inform suitable development plans; or inform administrative decisions on contractual aspects of employment (such as pay, bonuses, promotions or redundancy).</a:t>
            </a:r>
          </a:p>
          <a:p>
            <a:endParaRPr lang="en-GB" dirty="0"/>
          </a:p>
          <a:p>
            <a:r>
              <a:rPr lang="en-GB" dirty="0"/>
              <a:t>How are performance reviews changing? There’s been much debate in recent years about whether traditional approaches to appraisal are fit for purpose. Some have argued that performance management should be abandoned wholesale, but often the detail of what’s proposed does not match the rhetoric of such headline grabbing statements. Typically, the practical changes recommended revise or overhaul performance management rather than scrapping it.</a:t>
            </a:r>
          </a:p>
          <a:p>
            <a:endParaRPr lang="en-GB" dirty="0"/>
          </a:p>
          <a:p>
            <a:endParaRPr lang="en-GB" dirty="0"/>
          </a:p>
          <a:p>
            <a:r>
              <a:rPr lang="en-GB" dirty="0"/>
              <a:t>The focus of performance measurements</a:t>
            </a:r>
          </a:p>
          <a:p>
            <a:r>
              <a:rPr lang="en-GB" dirty="0"/>
              <a:t>Some jobs lend themselves much more readily to performance metrics than others. In some contexts, accurate and even real-time performance data are available on teams or individual employees – an example is a customer contact centre, where data on call length and outcomes can be recorded as the calls take place. In other contexts, what constitutes good performance may be defined more broadly and there may be longer timeframes. Examples include: client development roles, in which targets on sales can be set for weeks or months and procedures are less fixed; and project work, in which very broad objectives are agreed for a period of months or longer, and there may not be clarity at the outset how they are to be achieved.</a:t>
            </a:r>
          </a:p>
          <a:p>
            <a:endParaRPr lang="en-GB" dirty="0"/>
          </a:p>
          <a:p>
            <a:r>
              <a:rPr lang="en-GB" dirty="0"/>
              <a:t>Not all measures focus on outcomes. They can also relate to employees’ behaviours and attitudes against an organisation’s values, or to their learning and development.</a:t>
            </a:r>
          </a:p>
        </p:txBody>
      </p:sp>
      <p:sp>
        <p:nvSpPr>
          <p:cNvPr id="4" name="Slide Number Placeholder 3"/>
          <p:cNvSpPr>
            <a:spLocks noGrp="1"/>
          </p:cNvSpPr>
          <p:nvPr>
            <p:ph type="sldNum" sz="quarter" idx="5"/>
          </p:nvPr>
        </p:nvSpPr>
        <p:spPr/>
        <p:txBody>
          <a:bodyPr/>
          <a:lstStyle/>
          <a:p>
            <a:fld id="{935FE9E1-8E8D-4B44-91EE-C18DDB151713}" type="slidenum">
              <a:rPr lang="en-GB" smtClean="0"/>
              <a:t>18</a:t>
            </a:fld>
            <a:endParaRPr lang="en-GB"/>
          </a:p>
        </p:txBody>
      </p:sp>
    </p:spTree>
    <p:extLst>
      <p:ext uri="{BB962C8B-B14F-4D97-AF65-F5344CB8AC3E}">
        <p14:creationId xmlns:p14="http://schemas.microsoft.com/office/powerpoint/2010/main" val="162776154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BFB425-B183-42E8-B64A-79CD177D6D42}" type="slidenum">
              <a:rPr lang="en-GB" smtClean="0"/>
              <a:t>22</a:t>
            </a:fld>
            <a:endParaRPr lang="en-GB"/>
          </a:p>
        </p:txBody>
      </p:sp>
    </p:spTree>
    <p:extLst>
      <p:ext uri="{BB962C8B-B14F-4D97-AF65-F5344CB8AC3E}">
        <p14:creationId xmlns:p14="http://schemas.microsoft.com/office/powerpoint/2010/main" val="12584774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Workshop will be supplemented by a recorded lecture on the assignment and the topic of change. </a:t>
            </a:r>
          </a:p>
        </p:txBody>
      </p:sp>
      <p:sp>
        <p:nvSpPr>
          <p:cNvPr id="4" name="Slide Number Placeholder 3"/>
          <p:cNvSpPr>
            <a:spLocks noGrp="1"/>
          </p:cNvSpPr>
          <p:nvPr>
            <p:ph type="sldNum" sz="quarter" idx="5"/>
          </p:nvPr>
        </p:nvSpPr>
        <p:spPr/>
        <p:txBody>
          <a:bodyPr/>
          <a:lstStyle/>
          <a:p>
            <a:fld id="{E0BFB425-B183-42E8-B64A-79CD177D6D42}" type="slidenum">
              <a:rPr lang="en-GB" smtClean="0"/>
              <a:t>23</a:t>
            </a:fld>
            <a:endParaRPr lang="en-GB"/>
          </a:p>
        </p:txBody>
      </p:sp>
    </p:spTree>
    <p:extLst>
      <p:ext uri="{BB962C8B-B14F-4D97-AF65-F5344CB8AC3E}">
        <p14:creationId xmlns:p14="http://schemas.microsoft.com/office/powerpoint/2010/main" val="406300342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Goal setting is a process of establishing objectives to be achieved over a period of time. It is the performance criteria an employee will be evaluated against. Performance goals for individual employees should ideally align with organisational goals.</a:t>
            </a:r>
          </a:p>
          <a:p>
            <a:endParaRPr lang="en-GB" dirty="0"/>
          </a:p>
          <a:p>
            <a:r>
              <a:rPr lang="en-GB" dirty="0"/>
              <a:t>Common types of goals include the following:</a:t>
            </a:r>
          </a:p>
          <a:p>
            <a:pPr marL="171450" indent="-171450">
              <a:buFont typeface="Courier New" panose="02070309020205020404" pitchFamily="49" charset="0"/>
              <a:buChar char="o"/>
            </a:pPr>
            <a:r>
              <a:rPr lang="en-GB" dirty="0"/>
              <a:t>Job description goals: Goals may be based on the achievement of a pre-established set of job duties from the description. These goals are expected to be accomplished continuously until the job description changes. Examples might be financial, customer oriented, or process- or system-oriented goals.</a:t>
            </a:r>
          </a:p>
          <a:p>
            <a:pPr marL="171450" indent="-171450">
              <a:buFont typeface="Courier New" panose="02070309020205020404" pitchFamily="49" charset="0"/>
              <a:buChar char="o"/>
            </a:pPr>
            <a:r>
              <a:rPr lang="en-GB" dirty="0"/>
              <a:t>Project goals: Goals may be based on achievement of a project objective. These goals may be set for a single year and changed as projects are completed. Job description and project goals are "what" needs to be accomplished.</a:t>
            </a:r>
          </a:p>
          <a:p>
            <a:pPr marL="171450" indent="-171450">
              <a:buFont typeface="Courier New" panose="02070309020205020404" pitchFamily="49" charset="0"/>
              <a:buChar char="o"/>
            </a:pPr>
            <a:r>
              <a:rPr lang="en-GB" dirty="0"/>
              <a:t>Behavioural goals: Goals may be based on certain behaviours. These goals are expected to be accomplished continuously. Behavioural goals are "how" things need to be accomplished.</a:t>
            </a:r>
          </a:p>
          <a:p>
            <a:pPr marL="171450" indent="-171450">
              <a:buFont typeface="Courier New" panose="02070309020205020404" pitchFamily="49" charset="0"/>
              <a:buChar char="o"/>
            </a:pPr>
            <a:r>
              <a:rPr lang="en-GB" dirty="0"/>
              <a:t>Stretch goals: Goals that are especially challenging to reach are sometimes referred to as stretch goals. Stretch goals are usually used to expand the knowledge, skills and abilities of high-potential employees</a:t>
            </a:r>
          </a:p>
          <a:p>
            <a:pPr marL="171450" indent="-171450">
              <a:buFont typeface="Courier New" panose="02070309020205020404" pitchFamily="49" charset="0"/>
              <a:buChar char="o"/>
            </a:pPr>
            <a:endParaRPr lang="en-GB" dirty="0"/>
          </a:p>
          <a:p>
            <a:pPr marL="0" indent="0">
              <a:buFont typeface="Courier New" panose="02070309020205020404" pitchFamily="49" charset="0"/>
              <a:buNone/>
            </a:pPr>
            <a:r>
              <a:rPr lang="en-GB" dirty="0"/>
              <a:t>In addition to focusing only on a few major goals during a single year, the goals should be SMART:</a:t>
            </a:r>
          </a:p>
          <a:p>
            <a:pPr marL="171450" indent="-171450">
              <a:buFont typeface="Arial" panose="020B0604020202020204" pitchFamily="34" charset="0"/>
              <a:buChar char="•"/>
            </a:pPr>
            <a:r>
              <a:rPr lang="en-GB" dirty="0"/>
              <a:t>Specific, clear and understandable.</a:t>
            </a:r>
          </a:p>
          <a:p>
            <a:pPr marL="171450" indent="-171450">
              <a:buFont typeface="Arial" panose="020B0604020202020204" pitchFamily="34" charset="0"/>
              <a:buChar char="•"/>
            </a:pPr>
            <a:r>
              <a:rPr lang="en-GB" dirty="0"/>
              <a:t>Measurable, verifiable and results-oriented.</a:t>
            </a:r>
          </a:p>
          <a:p>
            <a:pPr marL="171450" indent="-171450">
              <a:buFont typeface="Arial" panose="020B0604020202020204" pitchFamily="34" charset="0"/>
              <a:buChar char="•"/>
            </a:pPr>
            <a:r>
              <a:rPr lang="en-GB" dirty="0"/>
              <a:t>Attainable, yet sufficiently challenging.</a:t>
            </a:r>
          </a:p>
          <a:p>
            <a:pPr marL="171450" indent="-171450">
              <a:buFont typeface="Arial" panose="020B0604020202020204" pitchFamily="34" charset="0"/>
              <a:buChar char="•"/>
            </a:pPr>
            <a:r>
              <a:rPr lang="en-GB" dirty="0"/>
              <a:t>Relevant to the mission of the department or organization.</a:t>
            </a:r>
          </a:p>
          <a:p>
            <a:pPr marL="171450" indent="-171450">
              <a:buFont typeface="Arial" panose="020B0604020202020204" pitchFamily="34" charset="0"/>
              <a:buChar char="•"/>
            </a:pPr>
            <a:r>
              <a:rPr lang="en-GB" dirty="0"/>
              <a:t>Time-bound with a schedule and specific milestones.</a:t>
            </a:r>
          </a:p>
          <a:p>
            <a:endParaRPr lang="en-GB" dirty="0"/>
          </a:p>
          <a:p>
            <a:r>
              <a:rPr lang="en-GB" dirty="0"/>
              <a:t>Finally, effective goals should be participative. Both manager and employee should be involved in the development of goals to ensure understanding and commitment. Goals should be documented, available for review, managed on a continuous basis and acknowledged. Goals should be flexible enough to account for changing conditions.</a:t>
            </a:r>
          </a:p>
          <a:p>
            <a:endParaRPr lang="en-GB" dirty="0"/>
          </a:p>
        </p:txBody>
      </p:sp>
      <p:sp>
        <p:nvSpPr>
          <p:cNvPr id="4" name="Slide Number Placeholder 3"/>
          <p:cNvSpPr>
            <a:spLocks noGrp="1"/>
          </p:cNvSpPr>
          <p:nvPr>
            <p:ph type="sldNum" sz="quarter" idx="5"/>
          </p:nvPr>
        </p:nvSpPr>
        <p:spPr/>
        <p:txBody>
          <a:bodyPr/>
          <a:lstStyle/>
          <a:p>
            <a:fld id="{935FE9E1-8E8D-4B44-91EE-C18DDB151713}" type="slidenum">
              <a:rPr lang="en-GB" smtClean="0"/>
              <a:t>24</a:t>
            </a:fld>
            <a:endParaRPr lang="en-GB"/>
          </a:p>
        </p:txBody>
      </p:sp>
    </p:spTree>
    <p:extLst>
      <p:ext uri="{BB962C8B-B14F-4D97-AF65-F5344CB8AC3E}">
        <p14:creationId xmlns:p14="http://schemas.microsoft.com/office/powerpoint/2010/main" val="399023261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Performance review is the process of assessing an employee's progress toward goals. Strengths and weaknesses of all employees are recorded regularly so that the organisation can make informed and accurate decisions regarding an employee's contribution, career development, training needs, promotional opportunities, pay increases and other topics. Performance review and evaluation involve the objective and subjective consideration of how to measure and evaluate employee performance results.</a:t>
            </a:r>
          </a:p>
          <a:p>
            <a:endParaRPr lang="en-GB" dirty="0"/>
          </a:p>
          <a:p>
            <a:r>
              <a:rPr lang="en-GB" dirty="0"/>
              <a:t>There’s been much debate in recent years about whether traditional approaches to appraisal are fit for purpose. Some have argued that performance management should be abandoned wholesale, but often the detail of what’s proposed does not match the rhetoric of such headline grabbing statements. Typically, the practical changes recommended revise or overhaul performance management rather than scrapping it.</a:t>
            </a:r>
          </a:p>
          <a:p>
            <a:endParaRPr lang="en-GB" dirty="0"/>
          </a:p>
          <a:p>
            <a:r>
              <a:rPr lang="en-GB" dirty="0"/>
              <a:t>Recommendations for an effective performance review process include:</a:t>
            </a:r>
          </a:p>
          <a:p>
            <a:pPr marL="171450" indent="-171450">
              <a:buFont typeface="Arial" panose="020B0604020202020204" pitchFamily="34" charset="0"/>
              <a:buChar char="•"/>
            </a:pPr>
            <a:r>
              <a:rPr lang="en-GB" dirty="0"/>
              <a:t>A feedback process that is continuous and timely throughout the review period so that employees know how they are doing and what is expected.</a:t>
            </a:r>
          </a:p>
          <a:p>
            <a:pPr marL="171450" indent="-171450">
              <a:buFont typeface="Arial" panose="020B0604020202020204" pitchFamily="34" charset="0"/>
              <a:buChar char="•"/>
            </a:pPr>
            <a:r>
              <a:rPr lang="en-GB" dirty="0"/>
              <a:t>A dialogue that includes performance feedback measured against clear and specific goals and expectations established at the outset of the performance management cycle.</a:t>
            </a:r>
          </a:p>
          <a:p>
            <a:pPr marL="171450" indent="-171450">
              <a:buFont typeface="Arial" panose="020B0604020202020204" pitchFamily="34" charset="0"/>
              <a:buChar char="•"/>
            </a:pPr>
            <a:r>
              <a:rPr lang="en-GB" dirty="0"/>
              <a:t>A process for acknowledging the outcomes of the performance review process that is documented between the manager and the employee.</a:t>
            </a:r>
          </a:p>
          <a:p>
            <a:pPr marL="171450" indent="-171450">
              <a:buFont typeface="Arial" panose="020B0604020202020204" pitchFamily="34" charset="0"/>
              <a:buChar char="•"/>
            </a:pPr>
            <a:r>
              <a:rPr lang="en-GB" dirty="0"/>
              <a:t>A two-way individual conversation between the manager and the employee (preferably face-to-face) at least once a year.</a:t>
            </a:r>
          </a:p>
          <a:p>
            <a:pPr marL="171450" indent="-171450">
              <a:buFont typeface="Arial" panose="020B0604020202020204" pitchFamily="34" charset="0"/>
              <a:buChar char="•"/>
            </a:pPr>
            <a:endParaRPr lang="en-GB" dirty="0"/>
          </a:p>
          <a:p>
            <a:r>
              <a:rPr lang="en-GB" dirty="0"/>
              <a:t>COMMON TYPES OF PERFORMANCE REVIEW SYSTEMS</a:t>
            </a:r>
          </a:p>
          <a:p>
            <a:pPr marL="171450" indent="-171450">
              <a:buFont typeface="Arial" panose="020B0604020202020204" pitchFamily="34" charset="0"/>
              <a:buChar char="•"/>
            </a:pPr>
            <a:r>
              <a:rPr lang="en-GB" dirty="0"/>
              <a:t>Ranking: Ranking systems list all employees in a designated group from highest to lowest in order of performance. The primary drawback is that quantifying the differences in individual performance is difficult and may involve drawing very narrow—if not meaningless—distinctions.</a:t>
            </a:r>
          </a:p>
          <a:p>
            <a:pPr marL="171450" indent="-171450">
              <a:buFont typeface="Arial" panose="020B0604020202020204" pitchFamily="34" charset="0"/>
              <a:buChar char="•"/>
            </a:pPr>
            <a:r>
              <a:rPr lang="en-GB" dirty="0"/>
              <a:t>Forced distribution: The ratings of employees in a particular group are disbursed along a bell curve, with the supervisor allocating a certain percentage of the ratings within the group to each performance level on the scale. The actual distribution of employee performance may not resemble a bell curve, so supervisors may be forced to include some employees at either end of the scale when they would otherwise place them somewhere in the middle.</a:t>
            </a:r>
          </a:p>
          <a:p>
            <a:pPr marL="171450" indent="-171450" algn="l">
              <a:buFont typeface="Arial" panose="020B0604020202020204" pitchFamily="34" charset="0"/>
              <a:buChar char="•"/>
            </a:pPr>
            <a:r>
              <a:rPr lang="en-GB" dirty="0"/>
              <a:t>360-degree feedback: This process collects information from the employee's supervisor, colleagues and subordinates about an individual's work-related behaviour and its impact. Other names for this approach include </a:t>
            </a:r>
            <a:r>
              <a:rPr lang="en-GB" dirty="0" err="1"/>
              <a:t>multirater</a:t>
            </a:r>
            <a:r>
              <a:rPr lang="en-GB" dirty="0"/>
              <a:t> feedback, multisource feedback or group review. This form of appraisal is widely favoured for employee </a:t>
            </a:r>
            <a:r>
              <a:rPr lang="en-GB" b="0" dirty="0"/>
              <a:t>development purposes. </a:t>
            </a:r>
            <a:r>
              <a:rPr lang="en-GB" b="0" i="0" dirty="0">
                <a:solidFill>
                  <a:srgbClr val="58595B"/>
                </a:solidFill>
                <a:effectLst/>
                <a:latin typeface="Open Sans" panose="020B0606030504020204" pitchFamily="34" charset="0"/>
              </a:rPr>
              <a:t>360 degree feedback can help change employees’ perceptions of their skills and performance, either because reviewers take a clearly different view of aspects of their behaviour or performance, or because certain aspects are shown to be more, or less, important than they thought. It can also help to make performance management a more objective and fair process. However, for it to be effective, employees must feel confident that 360 degree feedback is trustworthy and fair. This is a risk as the process can lend itself to being ‘gamed’ – for example, reviewers’ ratings may be biased because they have an interest in showing the employee in a good light, or alternatively have an axe to grind.</a:t>
            </a:r>
            <a:endParaRPr lang="en-GB" dirty="0"/>
          </a:p>
          <a:p>
            <a:pPr marL="171450" indent="-171450">
              <a:buFont typeface="Arial" panose="020B0604020202020204" pitchFamily="34" charset="0"/>
              <a:buChar char="•"/>
            </a:pPr>
            <a:r>
              <a:rPr lang="en-GB" dirty="0"/>
              <a:t>Competency-based: This type of system focuses on performance as measured against specified competencies (as opposed to specific tasks or behaviours) that are identified for each position.</a:t>
            </a:r>
          </a:p>
          <a:p>
            <a:pPr marL="171450" indent="-171450">
              <a:buFont typeface="Arial" panose="020B0604020202020204" pitchFamily="34" charset="0"/>
              <a:buChar char="•"/>
            </a:pPr>
            <a:r>
              <a:rPr lang="en-GB" dirty="0"/>
              <a:t>Management by objective: Management by objectives (MBO) is a process through which goals are set collaboratively for the organization, various departments and each individual member. Employees are evaluated annually based on how well they have achieved the results specified by the goals. MBO is particularly applicable to nonroutine jobs, such as those of managers, project leaders and individual contributors.</a:t>
            </a:r>
          </a:p>
          <a:p>
            <a:pPr marL="171450" indent="-171450">
              <a:buFont typeface="Arial" panose="020B0604020202020204" pitchFamily="34" charset="0"/>
              <a:buChar char="•"/>
            </a:pPr>
            <a:r>
              <a:rPr lang="en-GB" dirty="0"/>
              <a:t>Graphic rating scales: Graphic rating scale (GRS) appraisals list several factors, including general behaviours and characteristics (e.g., attendance, dependability, quality of work, quantity of work and relationships with people) on which a supervisor rates an employee. The rating is usually based on a scale of three to five gradations (e.g., unsatisfactory, marginal, satisfactory, highly satisfactory and outstanding). This type of system allows the </a:t>
            </a:r>
            <a:r>
              <a:rPr lang="en-GB" dirty="0" err="1"/>
              <a:t>rater</a:t>
            </a:r>
            <a:r>
              <a:rPr lang="en-GB" dirty="0"/>
              <a:t> to determine the performance of an employee along a continuum. Because of its simplicity, GRS tends to be one of the most frequently used forms of performance appraisal.</a:t>
            </a:r>
          </a:p>
          <a:p>
            <a:pPr marL="171450" indent="-171450">
              <a:buFont typeface="Arial" panose="020B0604020202020204" pitchFamily="34" charset="0"/>
              <a:buChar char="•"/>
            </a:pPr>
            <a:r>
              <a:rPr lang="en-GB" dirty="0" err="1"/>
              <a:t>Behaviorally</a:t>
            </a:r>
            <a:r>
              <a:rPr lang="en-GB" dirty="0"/>
              <a:t> anchored rating scales: </a:t>
            </a:r>
            <a:r>
              <a:rPr lang="en-GB" dirty="0" err="1"/>
              <a:t>Behaviorally</a:t>
            </a:r>
            <a:r>
              <a:rPr lang="en-GB" dirty="0"/>
              <a:t> anchored rating scales (BARSs) attempt to assess employee behaviour rather than specific characteristics. The appraisal tool generally contains a set of specific behaviours that represent gradations of performance and are used as common reference points, called "anchors," for rating employees on various job dimensions. Developing a BARS assessment tool is time-consuming and expensive because it is based on extensive job analysis and the collection of critical incidents for each specific job.</a:t>
            </a:r>
          </a:p>
          <a:p>
            <a:endParaRPr lang="en-GB" dirty="0"/>
          </a:p>
          <a:p>
            <a:endParaRPr lang="en-GB" dirty="0"/>
          </a:p>
          <a:p>
            <a:r>
              <a:rPr lang="en-GB" dirty="0"/>
              <a:t>Role of LM:</a:t>
            </a:r>
          </a:p>
          <a:p>
            <a:pPr marL="342900" indent="-342900" algn="just">
              <a:lnSpc>
                <a:spcPct val="115000"/>
              </a:lnSpc>
              <a:buFont typeface="+mj-lt"/>
              <a:buAutoNum type="arabicPeriod"/>
              <a:tabLst>
                <a:tab pos="457200" algn="l"/>
              </a:tabLst>
            </a:pPr>
            <a:r>
              <a:rPr lang="en-GB" sz="1200" dirty="0">
                <a:ea typeface="Times New Roman" panose="02020603050405020304" pitchFamily="18" charset="0"/>
                <a:cs typeface="Times New Roman" panose="02020603050405020304" pitchFamily="18" charset="0"/>
              </a:rPr>
              <a:t>Implementing – does the line manager put HR policies into operation?</a:t>
            </a:r>
          </a:p>
          <a:p>
            <a:pPr marL="342900" indent="-342900" algn="just">
              <a:lnSpc>
                <a:spcPct val="115000"/>
              </a:lnSpc>
              <a:buFont typeface="+mj-lt"/>
              <a:buAutoNum type="arabicPeriod"/>
              <a:tabLst>
                <a:tab pos="457200" algn="l"/>
              </a:tabLst>
            </a:pPr>
            <a:r>
              <a:rPr lang="en-GB" sz="1200" dirty="0">
                <a:ea typeface="Times New Roman" panose="02020603050405020304" pitchFamily="18" charset="0"/>
                <a:cs typeface="Times New Roman" panose="02020603050405020304" pitchFamily="18" charset="0"/>
              </a:rPr>
              <a:t>Enacting – to what extent does the line-manager follow the policies?</a:t>
            </a:r>
          </a:p>
          <a:p>
            <a:pPr marL="342900" indent="-342900" algn="just">
              <a:lnSpc>
                <a:spcPct val="115000"/>
              </a:lnSpc>
              <a:buFont typeface="+mj-lt"/>
              <a:buAutoNum type="arabicPeriod"/>
              <a:tabLst>
                <a:tab pos="457200" algn="l"/>
              </a:tabLst>
            </a:pPr>
            <a:r>
              <a:rPr lang="en-GB" sz="1200" dirty="0">
                <a:ea typeface="Times New Roman" panose="02020603050405020304" pitchFamily="18" charset="0"/>
                <a:cs typeface="Times New Roman" panose="02020603050405020304" pitchFamily="18" charset="0"/>
              </a:rPr>
              <a:t>Controlling – to what extent does the line manager check and monitor the quality of work?</a:t>
            </a:r>
          </a:p>
          <a:p>
            <a:endParaRPr lang="en-GB" dirty="0"/>
          </a:p>
          <a:p>
            <a:endParaRPr lang="en-GB" dirty="0"/>
          </a:p>
          <a:p>
            <a:r>
              <a:rPr lang="en-GB" dirty="0"/>
              <a:t>Criticisms of traditional approaches to performance reviews are:</a:t>
            </a:r>
          </a:p>
          <a:p>
            <a:pPr marL="171450" indent="-171450">
              <a:buFont typeface="Arial" panose="020B0604020202020204" pitchFamily="34" charset="0"/>
              <a:buChar char="•"/>
            </a:pPr>
            <a:r>
              <a:rPr lang="en-GB" dirty="0"/>
              <a:t>They aren’t frequent enough.</a:t>
            </a:r>
          </a:p>
          <a:p>
            <a:pPr marL="171450" indent="-171450">
              <a:buFont typeface="Arial" panose="020B0604020202020204" pitchFamily="34" charset="0"/>
              <a:buChar char="•"/>
            </a:pPr>
            <a:r>
              <a:rPr lang="en-GB" dirty="0"/>
              <a:t>They focus on past performance with little attention paid to future performance improvement, learning and development.</a:t>
            </a:r>
          </a:p>
          <a:p>
            <a:pPr marL="171450" indent="-171450">
              <a:buFont typeface="Arial" panose="020B0604020202020204" pitchFamily="34" charset="0"/>
              <a:buChar char="•"/>
            </a:pPr>
            <a:r>
              <a:rPr lang="en-GB" dirty="0"/>
              <a:t>Assessments are too subjective and not a reliable reflection of actual performance, especially if they use ‘forced ranking’ or ‘guided distribution’ ratings (that is, a fixed proportion of employees must be rated as high or low performers).</a:t>
            </a:r>
          </a:p>
          <a:p>
            <a:pPr marL="171450" indent="-171450">
              <a:buFont typeface="Arial" panose="020B0604020202020204" pitchFamily="34" charset="0"/>
              <a:buChar char="•"/>
            </a:pPr>
            <a:r>
              <a:rPr lang="en-GB" dirty="0"/>
              <a:t>Feedback often comes from a single source (the line manager) which can give too narrow a view.</a:t>
            </a:r>
          </a:p>
          <a:p>
            <a:pPr marL="171450" indent="-171450">
              <a:buFont typeface="Arial" panose="020B0604020202020204" pitchFamily="34" charset="0"/>
              <a:buChar char="•"/>
            </a:pPr>
            <a:r>
              <a:rPr lang="en-GB" dirty="0"/>
              <a:t>The process is excessively bureaucratic, time consuming and demotivating.</a:t>
            </a:r>
          </a:p>
          <a:p>
            <a:pPr marL="171450" indent="-171450">
              <a:buFont typeface="Arial" panose="020B0604020202020204" pitchFamily="34" charset="0"/>
              <a:buChar char="•"/>
            </a:pPr>
            <a:r>
              <a:rPr lang="en-GB" dirty="0"/>
              <a:t>Halo/horns effect. The "halo" and "horns" effects occur when an employee is highly competent or incompetent in one area, respectively, and the supervisor rates the employee correspondingly high or low in all areas.</a:t>
            </a:r>
          </a:p>
          <a:p>
            <a:pPr marL="171450" indent="-171450">
              <a:buFont typeface="Arial" panose="020B0604020202020204" pitchFamily="34" charset="0"/>
              <a:buChar char="•"/>
            </a:pPr>
            <a:r>
              <a:rPr lang="en-GB" dirty="0"/>
              <a:t>Personal bias/favouritism. Some managers may allow their impressions of employees or their personal feelings about them to dominate the performance rating process.</a:t>
            </a:r>
          </a:p>
          <a:p>
            <a:pPr marL="171450" indent="-171450">
              <a:buFont typeface="Arial" panose="020B0604020202020204" pitchFamily="34" charset="0"/>
              <a:buChar char="•"/>
            </a:pPr>
            <a:r>
              <a:rPr lang="en-GB" dirty="0"/>
              <a:t>Inaccurate information/preparation. Managers sometimes fail to take the time to solicit relevant information about the employee's actual performance from those who work most directly with the employee, resulting in an inaccurate assessment.</a:t>
            </a:r>
          </a:p>
        </p:txBody>
      </p:sp>
      <p:sp>
        <p:nvSpPr>
          <p:cNvPr id="4" name="Slide Number Placeholder 3"/>
          <p:cNvSpPr>
            <a:spLocks noGrp="1"/>
          </p:cNvSpPr>
          <p:nvPr>
            <p:ph type="sldNum" sz="quarter" idx="5"/>
          </p:nvPr>
        </p:nvSpPr>
        <p:spPr/>
        <p:txBody>
          <a:bodyPr/>
          <a:lstStyle/>
          <a:p>
            <a:fld id="{935FE9E1-8E8D-4B44-91EE-C18DDB151713}" type="slidenum">
              <a:rPr lang="en-GB" smtClean="0"/>
              <a:t>25</a:t>
            </a:fld>
            <a:endParaRPr lang="en-GB"/>
          </a:p>
        </p:txBody>
      </p:sp>
    </p:spTree>
    <p:extLst>
      <p:ext uri="{BB962C8B-B14F-4D97-AF65-F5344CB8AC3E}">
        <p14:creationId xmlns:p14="http://schemas.microsoft.com/office/powerpoint/2010/main" val="136978255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use of a performance improvement plan (PIP) can range from employees who may be new to a role or who are unclear on performance expectations to employees who are regularly falling short of meeting performance expectations and whose performance may necessitate the beginning of a progressive discipline process regarding the performance level.</a:t>
            </a:r>
          </a:p>
          <a:p>
            <a:endParaRPr lang="en-GB" dirty="0"/>
          </a:p>
          <a:p>
            <a:r>
              <a:rPr lang="en-GB" dirty="0"/>
              <a:t>The document used to guide the process is a critical tool as it helps facilitate performance discussions, records areas of concern and ways to correct them, and serves as legal and decision-making documentation. The format of the PIP will vary by employer and should include the following components:</a:t>
            </a:r>
          </a:p>
          <a:p>
            <a:endParaRPr lang="en-GB" dirty="0"/>
          </a:p>
          <a:p>
            <a:r>
              <a:rPr lang="en-GB" dirty="0"/>
              <a:t>Employee information.</a:t>
            </a:r>
          </a:p>
          <a:p>
            <a:r>
              <a:rPr lang="en-GB" dirty="0"/>
              <a:t>Relevant dates.</a:t>
            </a:r>
          </a:p>
          <a:p>
            <a:r>
              <a:rPr lang="en-GB" dirty="0"/>
              <a:t>Description of performance discrepancy/gap.</a:t>
            </a:r>
          </a:p>
          <a:p>
            <a:r>
              <a:rPr lang="en-GB" dirty="0"/>
              <a:t>Description of expected performance.</a:t>
            </a:r>
          </a:p>
          <a:p>
            <a:r>
              <a:rPr lang="en-GB" dirty="0"/>
              <a:t>Description of actual performance.</a:t>
            </a:r>
          </a:p>
          <a:p>
            <a:r>
              <a:rPr lang="en-GB" dirty="0"/>
              <a:t>Description of consequences.</a:t>
            </a:r>
          </a:p>
          <a:p>
            <a:r>
              <a:rPr lang="en-GB" dirty="0"/>
              <a:t>Plan of action.</a:t>
            </a:r>
          </a:p>
          <a:p>
            <a:r>
              <a:rPr lang="en-GB" dirty="0"/>
              <a:t>Signatures of the manager and the employee.</a:t>
            </a:r>
          </a:p>
          <a:p>
            <a:endParaRPr lang="en-GB" dirty="0"/>
          </a:p>
          <a:p>
            <a:r>
              <a:rPr lang="en-GB" b="1" dirty="0"/>
              <a:t>Evaluation of plan of action and overall performance improvement plan.</a:t>
            </a:r>
          </a:p>
          <a:p>
            <a:r>
              <a:rPr lang="en-GB" dirty="0"/>
              <a:t>A statement regarding expectations for sustained or consistent performance should be included to ensure that true performance improvement has been attained. This documentation may also prove helpful in protecting the employer should performance fail to meet expectations and should further disciplinary action need to be taken. If the PIP is part of a progressive discipline process that may eventually lead to termination of employment, language in the document should specify that termination is a possible consequence of failure to meet expectations and that it may occur with or without the employee's signature on the PIP. The employee should clearly understand the consequences of not meeting the goals outlined in the PIP.</a:t>
            </a:r>
          </a:p>
        </p:txBody>
      </p:sp>
      <p:sp>
        <p:nvSpPr>
          <p:cNvPr id="4" name="Slide Number Placeholder 3"/>
          <p:cNvSpPr>
            <a:spLocks noGrp="1"/>
          </p:cNvSpPr>
          <p:nvPr>
            <p:ph type="sldNum" sz="quarter" idx="5"/>
          </p:nvPr>
        </p:nvSpPr>
        <p:spPr/>
        <p:txBody>
          <a:bodyPr/>
          <a:lstStyle/>
          <a:p>
            <a:fld id="{935FE9E1-8E8D-4B44-91EE-C18DDB151713}" type="slidenum">
              <a:rPr lang="en-GB" smtClean="0"/>
              <a:t>26</a:t>
            </a:fld>
            <a:endParaRPr lang="en-GB"/>
          </a:p>
        </p:txBody>
      </p:sp>
    </p:spTree>
    <p:extLst>
      <p:ext uri="{BB962C8B-B14F-4D97-AF65-F5344CB8AC3E}">
        <p14:creationId xmlns:p14="http://schemas.microsoft.com/office/powerpoint/2010/main" val="155470833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Lack of top management support: If senior management does not send a message to managers and supervisors that the process of rating employee performance is a valuable use of their time, they are likely either to fail to commit the time or simply to fill out the forms but not engage in the important discussions with their employees. Unless senior management actively participates in the process and takes primary responsibility for it, managers and employees will remain unsure of its value.</a:t>
            </a:r>
          </a:p>
          <a:p>
            <a:endParaRPr lang="en-GB" dirty="0"/>
          </a:p>
          <a:p>
            <a:r>
              <a:rPr lang="en-GB" dirty="0"/>
              <a:t>Perception of the process as time-consuming "busywork“: Without an organisational commitment to the process and a clear understanding of how it contributes strategically to the organisation's successful performance, managers will view it as "busywork" of little value and a waste of time.</a:t>
            </a:r>
          </a:p>
          <a:p>
            <a:endParaRPr lang="en-GB" dirty="0"/>
          </a:p>
          <a:p>
            <a:r>
              <a:rPr lang="en-GB" dirty="0"/>
              <a:t>Failure to communicate clear and specific goals and expectations: A manager's specific expectations must be clear for an employee to be able to implement an agreed-on goal. Goals can direct attention, increase persistence and motivate the development of strategies or plans to attain those goals. Clarifying and discussing the performance goals for the coming year is a valuable use of a manager's time and will help avoid miscommunication and surprises. Follow-up communications can be used to reinforce specific goals and to serve as reminders to employees about their progress.</a:t>
            </a:r>
          </a:p>
          <a:p>
            <a:endParaRPr lang="en-GB" dirty="0"/>
          </a:p>
          <a:p>
            <a:r>
              <a:rPr lang="en-GB" dirty="0"/>
              <a:t>Lack of consistency: In most organisations, some managers are perceived as "tough" and others as "easy." This inconsistency may result in varied interpretations of an organisation's performance rating scale as applied to employees in different groups. Therefore, HR should train managers in using the rating system so that inconsistencies do not occur.</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935FE9E1-8E8D-4B44-91EE-C18DDB151713}" type="slidenum">
              <a:rPr lang="en-GB" smtClean="0"/>
              <a:t>27</a:t>
            </a:fld>
            <a:endParaRPr lang="en-GB"/>
          </a:p>
        </p:txBody>
      </p:sp>
    </p:spTree>
    <p:extLst>
      <p:ext uri="{BB962C8B-B14F-4D97-AF65-F5344CB8AC3E}">
        <p14:creationId xmlns:p14="http://schemas.microsoft.com/office/powerpoint/2010/main" val="336169085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5FE9E1-8E8D-4B44-91EE-C18DDB151713}" type="slidenum">
              <a:rPr lang="en-GB" smtClean="0"/>
              <a:t>28</a:t>
            </a:fld>
            <a:endParaRPr lang="en-GB"/>
          </a:p>
        </p:txBody>
      </p:sp>
    </p:spTree>
    <p:extLst>
      <p:ext uri="{BB962C8B-B14F-4D97-AF65-F5344CB8AC3E}">
        <p14:creationId xmlns:p14="http://schemas.microsoft.com/office/powerpoint/2010/main" val="111038329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15000"/>
              </a:lnSpc>
              <a:spcBef>
                <a:spcPts val="0"/>
              </a:spcBef>
              <a:spcAft>
                <a:spcPts val="0"/>
              </a:spcAft>
              <a:buClrTx/>
              <a:buSzTx/>
              <a:buFontTx/>
              <a:buNone/>
              <a:tabLst/>
              <a:defRPr/>
            </a:pPr>
            <a:r>
              <a:rPr lang="en-GB" sz="1200" dirty="0">
                <a:effectLst/>
                <a:latin typeface="+mn-lt"/>
                <a:ea typeface="+mn-ea"/>
                <a:cs typeface="+mn-cs"/>
              </a:rPr>
              <a:t>So, we move from PM to EE: </a:t>
            </a:r>
            <a:r>
              <a:rPr lang="en-GB" dirty="0"/>
              <a:t>PM is a key feature of driving employee engagement</a:t>
            </a:r>
          </a:p>
          <a:p>
            <a:pPr algn="just">
              <a:lnSpc>
                <a:spcPct val="115000"/>
              </a:lnSpc>
            </a:pPr>
            <a:endParaRPr lang="en-GB" sz="1200" dirty="0">
              <a:effectLst/>
              <a:latin typeface="+mn-lt"/>
              <a:ea typeface="+mn-ea"/>
              <a:cs typeface="+mn-cs"/>
            </a:endParaRPr>
          </a:p>
          <a:p>
            <a:pPr algn="just">
              <a:lnSpc>
                <a:spcPct val="115000"/>
              </a:lnSpc>
            </a:pPr>
            <a:r>
              <a:rPr lang="en-GB" sz="1200" dirty="0">
                <a:effectLst/>
                <a:latin typeface="+mn-lt"/>
                <a:ea typeface="+mn-ea"/>
                <a:cs typeface="+mn-cs"/>
              </a:rPr>
              <a:t>L</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ack of consensus around exact definition of employee engagement, but there is a shared understanding that it represents a step beyond job satisfaction, commitment or even motivation.  Engaged employees have an emotional attachment to their work and/or organisations which leads them to expend greater energy, work beyond contract, go the extra mile, and demonstrate discretionary effort.</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0" marR="0" lvl="0" indent="0" algn="just" defTabSz="914400" rtl="0" eaLnBrk="1" fontAlgn="auto" latinLnBrk="0" hangingPunct="1">
              <a:lnSpc>
                <a:spcPct val="115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Employees can be engaged with different aspects of their work (CIPD report, 2011: Locus of Engagement)</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15000"/>
              </a:lnSpc>
              <a:buFont typeface="Arial" panose="020B0604020202020204" pitchFamily="34" charset="0"/>
              <a:buChar char="•"/>
              <a:tabLst>
                <a:tab pos="457200" algn="l"/>
              </a:tabLs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The job itself</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15000"/>
              </a:lnSpc>
              <a:buFont typeface="Arial" panose="020B0604020202020204" pitchFamily="34" charset="0"/>
              <a:buChar char="•"/>
              <a:tabLst>
                <a:tab pos="457200" algn="l"/>
              </a:tabLs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A particular task</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15000"/>
              </a:lnSpc>
              <a:buFont typeface="Arial" panose="020B0604020202020204" pitchFamily="34" charset="0"/>
              <a:buChar char="•"/>
              <a:tabLst>
                <a:tab pos="457200" algn="l"/>
              </a:tabLs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Relationships with colleagues</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15000"/>
              </a:lnSpc>
              <a:buFont typeface="Arial" panose="020B0604020202020204" pitchFamily="34" charset="0"/>
              <a:buChar char="•"/>
              <a:tabLst>
                <a:tab pos="457200" algn="l"/>
              </a:tabLs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The organisation</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15000"/>
              </a:lnSpc>
              <a:buFont typeface="Arial" panose="020B0604020202020204" pitchFamily="34" charset="0"/>
              <a:buChar char="•"/>
              <a:tabLst>
                <a:tab pos="457200" algn="l"/>
              </a:tabLs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People outside the organisation e.g. customers</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endParaRPr lang="en-GB"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r>
              <a:rPr lang="en-GB" sz="3300" b="0" u="none" dirty="0">
                <a:solidFill>
                  <a:schemeClr val="tx1"/>
                </a:solidFill>
              </a:rPr>
              <a:t>Four enablers of engagement</a:t>
            </a:r>
          </a:p>
          <a:p>
            <a:pPr marL="457200" lvl="0" indent="-457200">
              <a:buFont typeface="Arial" panose="020B0604020202020204" pitchFamily="34" charset="0"/>
              <a:buChar char="•"/>
            </a:pPr>
            <a:r>
              <a:rPr lang="en-GB" sz="3300" b="0" u="none" dirty="0">
                <a:solidFill>
                  <a:schemeClr val="tx1"/>
                </a:solidFill>
              </a:rPr>
              <a:t>Strong strategic narrative: </a:t>
            </a:r>
            <a:r>
              <a:rPr lang="en-GB" sz="4800" b="0" i="0" u="none" dirty="0">
                <a:solidFill>
                  <a:schemeClr val="tx1"/>
                </a:solidFill>
                <a:effectLst/>
                <a:latin typeface="PT Sans"/>
              </a:rPr>
              <a:t>Visible, empowering leadership providing a </a:t>
            </a:r>
            <a:r>
              <a:rPr lang="en-GB" sz="4800" b="0" i="0" u="none" dirty="0">
                <a:solidFill>
                  <a:schemeClr val="tx1"/>
                </a:solidFill>
                <a:effectLst/>
                <a:latin typeface="PT Sans"/>
                <a:hlinkClick r:id="rId3">
                  <a:extLst>
                    <a:ext uri="{A12FA001-AC4F-418D-AE19-62706E023703}">
                      <ahyp:hlinkClr xmlns:ahyp="http://schemas.microsoft.com/office/drawing/2018/hyperlinkcolor" val="tx"/>
                    </a:ext>
                  </a:extLst>
                </a:hlinkClick>
              </a:rPr>
              <a:t>strong strategic narrative </a:t>
            </a:r>
            <a:r>
              <a:rPr lang="en-GB" sz="4800" b="0" i="0" u="none" dirty="0">
                <a:solidFill>
                  <a:schemeClr val="tx1"/>
                </a:solidFill>
                <a:effectLst/>
                <a:latin typeface="PT Sans"/>
              </a:rPr>
              <a:t>about the organisation, where it’s come from and where it’s going.</a:t>
            </a:r>
            <a:endParaRPr lang="en-GB" sz="3300" b="0" u="none" dirty="0">
              <a:solidFill>
                <a:schemeClr val="tx1"/>
              </a:solidFill>
            </a:endParaRPr>
          </a:p>
          <a:p>
            <a:pPr marL="457200" lvl="0" indent="-457200">
              <a:buFont typeface="Arial" panose="020B0604020202020204" pitchFamily="34" charset="0"/>
              <a:buChar char="•"/>
            </a:pPr>
            <a:r>
              <a:rPr lang="en-GB" sz="3300" b="0" u="none" dirty="0">
                <a:solidFill>
                  <a:schemeClr val="tx1"/>
                </a:solidFill>
              </a:rPr>
              <a:t>Enabling managers: </a:t>
            </a:r>
            <a:r>
              <a:rPr lang="en-GB" sz="4800" b="0" i="0" u="none" dirty="0">
                <a:solidFill>
                  <a:schemeClr val="tx1"/>
                </a:solidFill>
                <a:effectLst/>
                <a:latin typeface="PT Sans"/>
                <a:hlinkClick r:id="rId4">
                  <a:extLst>
                    <a:ext uri="{A12FA001-AC4F-418D-AE19-62706E023703}">
                      <ahyp:hlinkClr xmlns:ahyp="http://schemas.microsoft.com/office/drawing/2018/hyperlinkcolor" val="tx"/>
                    </a:ext>
                  </a:extLst>
                </a:hlinkClick>
              </a:rPr>
              <a:t>Engaging managers</a:t>
            </a:r>
            <a:r>
              <a:rPr lang="en-GB" sz="4800" b="0" i="0" u="none" dirty="0">
                <a:solidFill>
                  <a:schemeClr val="tx1"/>
                </a:solidFill>
                <a:effectLst/>
                <a:latin typeface="PT Sans"/>
              </a:rPr>
              <a:t> who focus their people and give them scope, treat their people as individuals and coach and stretch their people.</a:t>
            </a:r>
            <a:endParaRPr lang="en-GB" sz="3300" b="0" u="none" dirty="0">
              <a:solidFill>
                <a:schemeClr val="tx1"/>
              </a:solidFill>
            </a:endParaRPr>
          </a:p>
          <a:p>
            <a:pPr marL="457200" lvl="0" indent="-457200">
              <a:buFont typeface="Arial" panose="020B0604020202020204" pitchFamily="34" charset="0"/>
              <a:buChar char="•"/>
            </a:pPr>
            <a:r>
              <a:rPr lang="en-GB" sz="3300" b="0" u="none" dirty="0">
                <a:solidFill>
                  <a:schemeClr val="tx1"/>
                </a:solidFill>
              </a:rPr>
              <a:t>Employee Voice: </a:t>
            </a:r>
            <a:r>
              <a:rPr lang="en-GB" sz="4800" b="0" i="0" u="none" dirty="0">
                <a:solidFill>
                  <a:schemeClr val="tx1"/>
                </a:solidFill>
                <a:effectLst/>
                <a:latin typeface="PT Sans"/>
                <a:hlinkClick r:id="rId5">
                  <a:extLst>
                    <a:ext uri="{A12FA001-AC4F-418D-AE19-62706E023703}">
                      <ahyp:hlinkClr xmlns:ahyp="http://schemas.microsoft.com/office/drawing/2018/hyperlinkcolor" val="tx"/>
                    </a:ext>
                  </a:extLst>
                </a:hlinkClick>
              </a:rPr>
              <a:t>Employee voice</a:t>
            </a:r>
            <a:r>
              <a:rPr lang="en-GB" sz="4800" b="0" i="0" u="none" dirty="0">
                <a:solidFill>
                  <a:schemeClr val="tx1"/>
                </a:solidFill>
                <a:effectLst/>
                <a:latin typeface="PT Sans"/>
              </a:rPr>
              <a:t> throughout the organisations, for reinforcing and challenging views, between functions and externally. Employees are seen not as the problem, rather as central to the solution, to be involved, listened to, and invited to contribute their experience, expertise and ideas.</a:t>
            </a:r>
            <a:endParaRPr lang="en-GB" sz="3300" b="0" u="none" dirty="0">
              <a:solidFill>
                <a:schemeClr val="tx1"/>
              </a:solidFill>
            </a:endParaRPr>
          </a:p>
          <a:p>
            <a:pPr marL="457200" lvl="0" indent="-457200">
              <a:buFont typeface="Arial" panose="020B0604020202020204" pitchFamily="34" charset="0"/>
              <a:buChar char="•"/>
            </a:pPr>
            <a:r>
              <a:rPr lang="en-GB" sz="3300" b="0" u="none" dirty="0">
                <a:solidFill>
                  <a:schemeClr val="tx1"/>
                </a:solidFill>
              </a:rPr>
              <a:t>Integrity – absence of ‘say-do’ gap: </a:t>
            </a:r>
            <a:r>
              <a:rPr lang="en-GB" sz="4800" b="0" i="0" u="none" dirty="0">
                <a:solidFill>
                  <a:schemeClr val="tx1"/>
                </a:solidFill>
                <a:effectLst/>
                <a:latin typeface="PT Sans"/>
                <a:hlinkClick r:id="rId6">
                  <a:extLst>
                    <a:ext uri="{A12FA001-AC4F-418D-AE19-62706E023703}">
                      <ahyp:hlinkClr xmlns:ahyp="http://schemas.microsoft.com/office/drawing/2018/hyperlinkcolor" val="tx"/>
                    </a:ext>
                  </a:extLst>
                </a:hlinkClick>
              </a:rPr>
              <a:t>Organisational integrity</a:t>
            </a:r>
            <a:r>
              <a:rPr lang="en-GB" sz="4800" b="0" i="0" u="none" dirty="0">
                <a:solidFill>
                  <a:schemeClr val="tx1"/>
                </a:solidFill>
                <a:effectLst/>
                <a:latin typeface="PT Sans"/>
              </a:rPr>
              <a:t> – the values on the wall are reflected in day to day behaviours. There is no ‘say –do’ gap. Promises made and promises kept, or an explanation given as to why not.</a:t>
            </a:r>
            <a:endParaRPr lang="en-GB" sz="3300" b="0" u="none" dirty="0">
              <a:solidFill>
                <a:schemeClr val="tx1"/>
              </a:solidFill>
            </a:endParaRPr>
          </a:p>
          <a:p>
            <a:pPr algn="just">
              <a:lnSpc>
                <a:spcPct val="115000"/>
              </a:lnSpc>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0" marR="0" lvl="0" indent="0" algn="just" defTabSz="914400" rtl="0" eaLnBrk="1" fontAlgn="auto" latinLnBrk="0" hangingPunct="1">
              <a:lnSpc>
                <a:spcPct val="115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Can we assume that employees are engaged all of the time with something but not necessarily with what matters to their line manager of employer?</a:t>
            </a:r>
          </a:p>
          <a:p>
            <a:pPr algn="just">
              <a:lnSpc>
                <a:spcPct val="115000"/>
              </a:lnSpc>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r>
              <a:rPr lang="en-GB" i="1" dirty="0"/>
              <a:t>https://www.hrmagazine.co.uk/content/features/relevance-the-key-to-organisational-engagement</a:t>
            </a:r>
          </a:p>
          <a:p>
            <a:r>
              <a:rPr lang="en-GB" i="1" dirty="0"/>
              <a:t>https://www.hrmagazine.co.uk/content/features/maintaining-engagement-in-a-post-covid-workplace</a:t>
            </a:r>
          </a:p>
        </p:txBody>
      </p:sp>
      <p:sp>
        <p:nvSpPr>
          <p:cNvPr id="4" name="Slide Number Placeholder 3"/>
          <p:cNvSpPr>
            <a:spLocks noGrp="1"/>
          </p:cNvSpPr>
          <p:nvPr>
            <p:ph type="sldNum" sz="quarter" idx="5"/>
          </p:nvPr>
        </p:nvSpPr>
        <p:spPr/>
        <p:txBody>
          <a:bodyPr/>
          <a:lstStyle/>
          <a:p>
            <a:fld id="{66D29648-A2F4-46D5-9F39-7BC40FB1BBCF}" type="slidenum">
              <a:rPr lang="en-GB" smtClean="0"/>
              <a:t>29</a:t>
            </a:fld>
            <a:endParaRPr lang="en-GB"/>
          </a:p>
        </p:txBody>
      </p:sp>
    </p:spTree>
    <p:extLst>
      <p:ext uri="{BB962C8B-B14F-4D97-AF65-F5344CB8AC3E}">
        <p14:creationId xmlns:p14="http://schemas.microsoft.com/office/powerpoint/2010/main" val="35813369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The idea of employee engagement focuses on mutual gains in the employment relationship, seeking the good of employees (wellbeing, job satisfaction…) and the good of the organisation they work for (performance, commitment…).</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sz="1200" kern="1200" dirty="0">
              <a:solidFill>
                <a:schemeClr val="tx1"/>
              </a:solidFill>
              <a:latin typeface="+mn-lt"/>
              <a:ea typeface="+mn-ea"/>
              <a:cs typeface="Arial" pitchFamily="34" charset="0"/>
            </a:endParaRPr>
          </a:p>
          <a:p>
            <a:r>
              <a:rPr lang="en-GB" sz="1200" kern="1200" dirty="0">
                <a:solidFill>
                  <a:schemeClr val="tx1"/>
                </a:solidFill>
                <a:latin typeface="+mn-lt"/>
                <a:ea typeface="+mn-ea"/>
                <a:cs typeface="Arial" pitchFamily="34" charset="0"/>
              </a:rPr>
              <a:t>A key HR outcome is that of discretionary behaviour - The degree of choice people have over how they perform their tasks and responsibilities, it is something which is given voluntarily and cannot be forced</a:t>
            </a:r>
          </a:p>
          <a:p>
            <a:pPr marL="171450" indent="-171450">
              <a:buFont typeface="Arial" panose="020B0604020202020204" pitchFamily="34" charset="0"/>
              <a:buChar char="•"/>
            </a:pPr>
            <a:r>
              <a:rPr lang="en-GB" sz="1200" kern="1200" dirty="0">
                <a:solidFill>
                  <a:schemeClr val="tx1"/>
                </a:solidFill>
                <a:latin typeface="+mn-lt"/>
                <a:ea typeface="+mn-ea"/>
                <a:cs typeface="Arial" pitchFamily="34" charset="0"/>
              </a:rPr>
              <a:t>Associated with working beyond contract, going the extra mile</a:t>
            </a:r>
          </a:p>
          <a:p>
            <a:pPr marL="171450" indent="-171450">
              <a:buFont typeface="Arial" panose="020B0604020202020204" pitchFamily="34" charset="0"/>
              <a:buChar char="•"/>
            </a:pPr>
            <a:r>
              <a:rPr lang="en-GB" sz="1200" kern="1200" dirty="0">
                <a:solidFill>
                  <a:schemeClr val="tx1"/>
                </a:solidFill>
                <a:latin typeface="+mn-lt"/>
                <a:ea typeface="+mn-ea"/>
                <a:cs typeface="Arial" pitchFamily="34" charset="0"/>
              </a:rPr>
              <a:t>Closely linked to ‘organisational citizenship behaviour’ (OCB).</a:t>
            </a:r>
          </a:p>
          <a:p>
            <a:endParaRPr lang="en-GB" dirty="0"/>
          </a:p>
          <a:p>
            <a:r>
              <a:rPr lang="en-GB" dirty="0"/>
              <a:t>OCBs:</a:t>
            </a:r>
          </a:p>
          <a:p>
            <a:pPr marL="171450" indent="-171450">
              <a:buFont typeface="Arial" panose="020B0604020202020204" pitchFamily="34" charset="0"/>
              <a:buChar char="•"/>
            </a:pPr>
            <a:r>
              <a:rPr lang="en-GB" sz="1200" dirty="0"/>
              <a:t>Helping and co-operating with others</a:t>
            </a:r>
          </a:p>
          <a:p>
            <a:pPr marL="171450" indent="-171450">
              <a:buFont typeface="Arial" panose="020B0604020202020204" pitchFamily="34" charset="0"/>
              <a:buChar char="•"/>
            </a:pPr>
            <a:r>
              <a:rPr lang="en-GB" sz="1200" dirty="0"/>
              <a:t>Showing consideration, courtesy and tact in relation to others</a:t>
            </a:r>
          </a:p>
          <a:p>
            <a:pPr marL="171450" indent="-171450">
              <a:buFont typeface="Arial" panose="020B0604020202020204" pitchFamily="34" charset="0"/>
              <a:buChar char="•"/>
            </a:pPr>
            <a:r>
              <a:rPr lang="en-GB" sz="1200" dirty="0"/>
              <a:t>General support for the organisation</a:t>
            </a:r>
          </a:p>
          <a:p>
            <a:pPr marL="171450" indent="-171450">
              <a:lnSpc>
                <a:spcPct val="100000"/>
              </a:lnSpc>
              <a:buFont typeface="Arial" panose="020B0604020202020204" pitchFamily="34" charset="0"/>
              <a:buChar char="•"/>
            </a:pPr>
            <a:r>
              <a:rPr lang="en-GB" sz="1200" dirty="0"/>
              <a:t>Putting in extra effort despite individual conditions</a:t>
            </a:r>
          </a:p>
          <a:p>
            <a:pPr marL="171450" indent="-171450">
              <a:buFont typeface="Arial" panose="020B0604020202020204" pitchFamily="34" charset="0"/>
              <a:buChar char="•"/>
            </a:pPr>
            <a:r>
              <a:rPr lang="en-GB" sz="1200" dirty="0"/>
              <a:t>Making suggestions for improvements</a:t>
            </a:r>
          </a:p>
          <a:p>
            <a:pPr marL="171450" indent="-171450">
              <a:buFont typeface="Arial" panose="020B0604020202020204" pitchFamily="34" charset="0"/>
              <a:buChar char="•"/>
            </a:pPr>
            <a:r>
              <a:rPr lang="en-GB" sz="1200" dirty="0"/>
              <a:t>Attending meetings</a:t>
            </a:r>
          </a:p>
          <a:p>
            <a:pPr marL="171450" indent="-171450">
              <a:buFont typeface="Arial" panose="020B0604020202020204" pitchFamily="34" charset="0"/>
              <a:buChar char="•"/>
            </a:pPr>
            <a:r>
              <a:rPr lang="en-GB" sz="1200" dirty="0"/>
              <a:t>Keeping up to date with developments in organisations</a:t>
            </a:r>
          </a:p>
          <a:p>
            <a:pPr marL="171450" indent="-171450">
              <a:buFont typeface="Arial" panose="020B0604020202020204" pitchFamily="34" charset="0"/>
              <a:buChar char="•"/>
            </a:pPr>
            <a:r>
              <a:rPr lang="en-GB" sz="1200" dirty="0"/>
              <a:t>Participating in activities that help the image of the organisation</a:t>
            </a:r>
          </a:p>
          <a:p>
            <a:pPr marL="171450" indent="-171450">
              <a:buFont typeface="Arial" panose="020B0604020202020204" pitchFamily="34" charset="0"/>
              <a:buChar char="•"/>
            </a:pPr>
            <a:r>
              <a:rPr lang="en-GB" sz="1200" dirty="0"/>
              <a:t>Result from feelings of reciprocity –as a result of perceived fair treatment from employer</a:t>
            </a:r>
          </a:p>
          <a:p>
            <a:endParaRPr lang="en-GB" dirty="0"/>
          </a:p>
          <a:p>
            <a:r>
              <a:rPr lang="en-GB" dirty="0"/>
              <a:t>Imp for HR</a:t>
            </a:r>
          </a:p>
          <a:p>
            <a:pPr marL="171450" indent="-171450" algn="just">
              <a:lnSpc>
                <a:spcPct val="115000"/>
              </a:lnSpc>
              <a:buFont typeface="Arial" panose="020B0604020202020204" pitchFamily="34" charset="0"/>
              <a:buChar char="•"/>
              <a:tabLst>
                <a:tab pos="228600" algn="l"/>
              </a:tabLst>
            </a:pPr>
            <a:r>
              <a:rPr lang="en-GB" sz="1200" dirty="0">
                <a:effectLst/>
                <a:ea typeface="Times New Roman" panose="02020603050405020304" pitchFamily="18" charset="0"/>
                <a:cs typeface="Times New Roman" panose="02020603050405020304" pitchFamily="18" charset="0"/>
              </a:rPr>
              <a:t>Positive link between performance, absence levels, turnover and engagement</a:t>
            </a:r>
          </a:p>
          <a:p>
            <a:pPr marL="171450" indent="-171450" algn="just">
              <a:lnSpc>
                <a:spcPct val="115000"/>
              </a:lnSpc>
              <a:buFont typeface="Arial" panose="020B0604020202020204" pitchFamily="34" charset="0"/>
              <a:buChar char="•"/>
              <a:tabLst>
                <a:tab pos="228600" algn="l"/>
              </a:tabLst>
            </a:pPr>
            <a:r>
              <a:rPr lang="en-GB" sz="1200" dirty="0">
                <a:effectLst/>
                <a:ea typeface="Times New Roman" panose="02020603050405020304" pitchFamily="18" charset="0"/>
                <a:cs typeface="Times New Roman" panose="02020603050405020304" pitchFamily="18" charset="0"/>
              </a:rPr>
              <a:t>Engaged employees help to promote the ‘brand’</a:t>
            </a:r>
          </a:p>
          <a:p>
            <a:pPr marL="171450" indent="-171450" algn="just">
              <a:lnSpc>
                <a:spcPct val="115000"/>
              </a:lnSpc>
              <a:buFont typeface="Arial" panose="020B0604020202020204" pitchFamily="34" charset="0"/>
              <a:buChar char="•"/>
              <a:tabLst>
                <a:tab pos="228600" algn="l"/>
              </a:tabLst>
            </a:pPr>
            <a:r>
              <a:rPr lang="en-GB" sz="1200" dirty="0">
                <a:effectLst/>
                <a:ea typeface="Times New Roman" panose="02020603050405020304" pitchFamily="18" charset="0"/>
                <a:cs typeface="Times New Roman" panose="02020603050405020304" pitchFamily="18" charset="0"/>
              </a:rPr>
              <a:t>Strong employer brand will help in attracting and retaining employees – ‘employer of choice’</a:t>
            </a:r>
          </a:p>
          <a:p>
            <a:pPr marL="171450" indent="-171450" algn="just">
              <a:lnSpc>
                <a:spcPct val="115000"/>
              </a:lnSpc>
              <a:buFont typeface="Arial" panose="020B0604020202020204" pitchFamily="34" charset="0"/>
              <a:buChar char="•"/>
              <a:tabLst>
                <a:tab pos="228600" algn="l"/>
              </a:tabLst>
            </a:pPr>
            <a:r>
              <a:rPr lang="en-GB" sz="1200" dirty="0">
                <a:effectLst/>
                <a:ea typeface="Times New Roman" panose="02020603050405020304" pitchFamily="18" charset="0"/>
                <a:cs typeface="Times New Roman" panose="02020603050405020304" pitchFamily="18" charset="0"/>
              </a:rPr>
              <a:t>Loyal, productive employees</a:t>
            </a:r>
          </a:p>
          <a:p>
            <a:pPr marL="171450" indent="-171450" algn="just">
              <a:lnSpc>
                <a:spcPct val="115000"/>
              </a:lnSpc>
              <a:buFont typeface="Arial" panose="020B0604020202020204" pitchFamily="34" charset="0"/>
              <a:buChar char="•"/>
              <a:tabLst>
                <a:tab pos="228600" algn="l"/>
              </a:tabLst>
            </a:pPr>
            <a:r>
              <a:rPr lang="en-GB" sz="1200" dirty="0">
                <a:effectLst/>
                <a:ea typeface="Times New Roman" panose="02020603050405020304" pitchFamily="18" charset="0"/>
                <a:cs typeface="Times New Roman" panose="02020603050405020304" pitchFamily="18" charset="0"/>
              </a:rPr>
              <a:t>Get work done effectively</a:t>
            </a:r>
          </a:p>
          <a:p>
            <a:pPr marL="171450" indent="-171450" algn="just">
              <a:lnSpc>
                <a:spcPct val="115000"/>
              </a:lnSpc>
              <a:buFont typeface="Arial" panose="020B0604020202020204" pitchFamily="34" charset="0"/>
              <a:buChar char="•"/>
              <a:tabLst>
                <a:tab pos="228600" algn="l"/>
              </a:tabLst>
            </a:pPr>
            <a:r>
              <a:rPr lang="en-GB" sz="1200" dirty="0">
                <a:effectLst/>
                <a:ea typeface="Times New Roman" panose="02020603050405020304" pitchFamily="18" charset="0"/>
                <a:cs typeface="Times New Roman" panose="02020603050405020304" pitchFamily="18" charset="0"/>
              </a:rPr>
              <a:t>Likely to recommend company to friends</a:t>
            </a:r>
          </a:p>
          <a:p>
            <a:pPr marL="171450" indent="-171450" algn="just">
              <a:lnSpc>
                <a:spcPct val="115000"/>
              </a:lnSpc>
              <a:buFont typeface="Arial" panose="020B0604020202020204" pitchFamily="34" charset="0"/>
              <a:buChar char="•"/>
              <a:tabLst>
                <a:tab pos="228600" algn="l"/>
              </a:tabLst>
            </a:pPr>
            <a:r>
              <a:rPr lang="en-GB" sz="1200" dirty="0">
                <a:effectLst/>
                <a:ea typeface="Times New Roman" panose="02020603050405020304" pitchFamily="18" charset="0"/>
                <a:cs typeface="Times New Roman" panose="02020603050405020304" pitchFamily="18" charset="0"/>
              </a:rPr>
              <a:t>Miss on average only 4.67 days per year</a:t>
            </a:r>
          </a:p>
          <a:p>
            <a:endParaRPr lang="en-GB" dirty="0"/>
          </a:p>
        </p:txBody>
      </p:sp>
      <p:sp>
        <p:nvSpPr>
          <p:cNvPr id="4" name="Slide Number Placeholder 3"/>
          <p:cNvSpPr>
            <a:spLocks noGrp="1"/>
          </p:cNvSpPr>
          <p:nvPr>
            <p:ph type="sldNum" sz="quarter" idx="5"/>
          </p:nvPr>
        </p:nvSpPr>
        <p:spPr/>
        <p:txBody>
          <a:bodyPr/>
          <a:lstStyle/>
          <a:p>
            <a:fld id="{66D29648-A2F4-46D5-9F39-7BC40FB1BBCF}" type="slidenum">
              <a:rPr lang="en-GB" smtClean="0"/>
              <a:t>32</a:t>
            </a:fld>
            <a:endParaRPr lang="en-GB"/>
          </a:p>
        </p:txBody>
      </p:sp>
    </p:spTree>
    <p:extLst>
      <p:ext uri="{BB962C8B-B14F-4D97-AF65-F5344CB8AC3E}">
        <p14:creationId xmlns:p14="http://schemas.microsoft.com/office/powerpoint/2010/main" val="181544586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Understanding your workforce engagement profile is the first step to determining how to drive up engagement levels.  Engagement is associated, high levels of performance, reduced intent to quit and raised levels of personal wellbeing. It is therefore legitimate from a corporate perspective to prioritise improving levels of employee engagement.</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There is a clear need to help create meaning for employees in their work; this can be achieved intellectually by articulating the links between individual jobs and the broader organisational aims, and emotionally through sharing an understanding of deeper levels of the purpose of the organisation.</a:t>
            </a:r>
          </a:p>
          <a:p>
            <a:pPr algn="just">
              <a:lnSpc>
                <a:spcPct val="115000"/>
              </a:lnSpc>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Employees need to be given opportunities to express their views and to know that their opinions will be taken seriously. This is an activity that needs to involve both senior and line managers. Employee voice – talk more next lecture.</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Senior managers have an important role to play in creating a vision for the organisation and sharing this with employees, and in being open, transparent and approachable.</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Engagement levels are affected by the working environment. Where employees can see that they have support from others to help them do their job, there is a sense of teamwork and they can safely express themselves, then engagement will be higher.</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Matching people to jobs is a critical driver of engagement. This is one area where HR professionals can play an important role helping line managers design jobs effectively, and develop selection processes that match individual skills to jobs.</a:t>
            </a:r>
          </a:p>
          <a:p>
            <a:pPr algn="just">
              <a:lnSpc>
                <a:spcPct val="115000"/>
              </a:lnSpc>
            </a:pPr>
            <a:endParaRPr lang="en-GB"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Line managers act as the interface between the organisation and the employee, and can do much to impact on engagement. Another key HR role is therefore to pay close attention to the selection, development and performance management of line managers to ensure they maximise their potential to be engaging leaders.</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66D29648-A2F4-46D5-9F39-7BC40FB1BBCF}" type="slidenum">
              <a:rPr lang="en-GB" smtClean="0"/>
              <a:t>34</a:t>
            </a:fld>
            <a:endParaRPr lang="en-GB"/>
          </a:p>
        </p:txBody>
      </p:sp>
    </p:spTree>
    <p:extLst>
      <p:ext uri="{BB962C8B-B14F-4D97-AF65-F5344CB8AC3E}">
        <p14:creationId xmlns:p14="http://schemas.microsoft.com/office/powerpoint/2010/main" val="115736708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15000"/>
              </a:lnSpc>
            </a:pPr>
            <a:r>
              <a:rPr lang="en-GB" sz="1800" i="1" dirty="0">
                <a:effectLst/>
                <a:latin typeface="Times New Roman" panose="02020603050405020304" pitchFamily="18" charset="0"/>
                <a:ea typeface="Times New Roman" panose="02020603050405020304" pitchFamily="18" charset="0"/>
                <a:cs typeface="Times New Roman" panose="02020603050405020304" pitchFamily="18" charset="0"/>
              </a:rPr>
              <a:t>‘The perceptions of the two parties, employee and employer, of what their mutual obligations are towards each other.’ </a:t>
            </a:r>
            <a:endParaRPr lang="en-GB" sz="1800" i="1"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The psychological contract provides a rationale for ‘soft HRM’.  It recognises that employment is a relationship in which mutual obligations of employer and employees may be imprecise but should be respected.  Failing to manage or deliver the deal may seriously damage the relationship, therefore affecting individual and organisational performance.</a:t>
            </a:r>
          </a:p>
          <a:p>
            <a:pPr algn="just">
              <a:lnSpc>
                <a:spcPct val="115000"/>
              </a:lnSpc>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On its own, the legal contract of employment offers a limited representation of the employment relationship, with workers contributing little to its terms beyond accepting them. In this sense, the psychological contract may be more influential. </a:t>
            </a:r>
          </a:p>
          <a:p>
            <a:pPr algn="just">
              <a:lnSpc>
                <a:spcPct val="115000"/>
              </a:lnSpc>
            </a:pPr>
            <a:endParaRPr lang="en-GB"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It’s intangible by nature, unlike the legal contract of employment signed by employers and workers. People’s perceptions of employers' obligations are often informal and imprecise.</a:t>
            </a:r>
          </a:p>
          <a:p>
            <a:pPr algn="just">
              <a:lnSpc>
                <a:spcPct val="115000"/>
              </a:lnSpc>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The concept emerged in the early 1960s and is core to understanding the employment relationship. Although the notion of psychological contract describes the expectations of both employers and individual workers, the concept has been mainly studied from the perspective of the employee. Broadly, the psychological contract may cover the following aspects of the employment relationship: SLIDE</a:t>
            </a:r>
          </a:p>
          <a:p>
            <a:pPr algn="just">
              <a:lnSpc>
                <a:spcPct val="115000"/>
              </a:lnSpc>
            </a:pPr>
            <a:endParaRPr lang="en-GB"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15000"/>
              </a:lnSpc>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Guest (2010):</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15000"/>
              </a:lnSpc>
              <a:buFont typeface="Arial" panose="020B0604020202020204" pitchFamily="34" charset="0"/>
              <a:buChar char="•"/>
              <a:tabLst>
                <a:tab pos="457200" algn="l"/>
              </a:tabLst>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People management practices, such as PM, will influence the state of the psychological contract</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15000"/>
              </a:lnSpc>
              <a:buFont typeface="Arial" panose="020B0604020202020204" pitchFamily="34" charset="0"/>
              <a:buChar char="•"/>
              <a:tabLst>
                <a:tab pos="457200" algn="l"/>
              </a:tabLst>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The contract is based on employee’s sense of fairness and trust and their belief that the employer is ‘honouring the deal’ between them</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15000"/>
              </a:lnSpc>
              <a:buFont typeface="Arial" panose="020B0604020202020204" pitchFamily="34" charset="0"/>
              <a:buChar char="•"/>
              <a:tabLst>
                <a:tab pos="457200" algn="l"/>
              </a:tabLst>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Positive psychological contract can have a positive impact on business performance.</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marL="457200" algn="just">
              <a:lnSpc>
                <a:spcPct val="115000"/>
              </a:lnSpc>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marL="914400" algn="just">
              <a:lnSpc>
                <a:spcPct val="115000"/>
              </a:lnSpc>
            </a:pP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A breach is the result of a psychological contract gone wrong.  Those include:</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marL="171450" indent="-171450" algn="just">
              <a:lnSpc>
                <a:spcPct val="115000"/>
              </a:lnSpc>
              <a:buFont typeface="Arial" panose="020B0604020202020204" pitchFamily="34" charset="0"/>
              <a:buChar char="•"/>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Pay – promised increases were not fulfilled</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marL="171450" indent="-171450" algn="just">
              <a:lnSpc>
                <a:spcPct val="115000"/>
              </a:lnSpc>
              <a:buFont typeface="Arial" panose="020B0604020202020204" pitchFamily="34" charset="0"/>
              <a:buChar char="•"/>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Promotion – a promised promotion doesn’t happen in the expected timeframe</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marL="171450" indent="-171450" algn="just">
              <a:lnSpc>
                <a:spcPct val="115000"/>
              </a:lnSpc>
              <a:buFont typeface="Arial" panose="020B0604020202020204" pitchFamily="34" charset="0"/>
              <a:buChar char="•"/>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Type of work – important responsibilities of the employee were misrepresented</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marL="171450" indent="-171450" algn="just">
              <a:lnSpc>
                <a:spcPct val="115000"/>
              </a:lnSpc>
              <a:buFont typeface="Arial" panose="020B0604020202020204" pitchFamily="34" charset="0"/>
              <a:buChar char="•"/>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Training – Employee doesn’t receive the promised training</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marL="171450" indent="-171450" algn="just">
              <a:lnSpc>
                <a:spcPct val="115000"/>
              </a:lnSpc>
              <a:buFont typeface="Arial" panose="020B0604020202020204" pitchFamily="34" charset="0"/>
              <a:buChar char="•"/>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Feedback – Promised performance reviews were inadequate or absent </a:t>
            </a:r>
          </a:p>
          <a:p>
            <a:pPr marL="0" indent="0" algn="just">
              <a:lnSpc>
                <a:spcPct val="115000"/>
              </a:lnSpc>
              <a:buFont typeface="Arial" panose="020B0604020202020204" pitchFamily="34" charset="0"/>
              <a:buNone/>
            </a:pP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100" b="1" dirty="0">
                <a:effectLst/>
                <a:latin typeface="Times New Roman" panose="02020603050405020304" pitchFamily="18" charset="0"/>
                <a:ea typeface="Times New Roman" panose="02020603050405020304" pitchFamily="18" charset="0"/>
                <a:cs typeface="Times New Roman" panose="02020603050405020304" pitchFamily="18" charset="0"/>
              </a:rPr>
              <a:t>What happens when breach occurs? </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Typically, employers will see negative emotions from the employee such as anger, betrayal, or sadness.  Also, the relationship between the two suffers because there is a lack of trust and respect.  Commitment on the part of the employee is reduced.  There is less job satisfaction.  There may also be a withdrawal of behaviour.  For instance, the employee is less willing to work hard, to share ideas, and to be a good work citizen. Remember, OCB is important for a high performance culture. </a:t>
            </a:r>
          </a:p>
          <a:p>
            <a:pPr algn="just">
              <a:lnSpc>
                <a:spcPct val="115000"/>
              </a:lnSpc>
            </a:pP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Managers need to remember:</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15000"/>
              </a:lnSpc>
              <a:buFont typeface="Arial" panose="020B0604020202020204" pitchFamily="34" charset="0"/>
              <a:buChar char="•"/>
              <a:tabLst>
                <a:tab pos="228600" algn="l"/>
              </a:tabLst>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Employment relationships may deteriorate despite management’s best efforts: nevertheless it is managers’ job to take responsibility for maintaining them.</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15000"/>
              </a:lnSpc>
              <a:buFont typeface="Arial" panose="020B0604020202020204" pitchFamily="34" charset="0"/>
              <a:buChar char="•"/>
              <a:tabLst>
                <a:tab pos="228600" algn="l"/>
              </a:tabLst>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Preventing breach in the first place is better than trying to repair the damage afterwards.</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15000"/>
              </a:lnSpc>
              <a:buFont typeface="Arial" panose="020B0604020202020204" pitchFamily="34" charset="0"/>
              <a:buChar char="•"/>
              <a:tabLst>
                <a:tab pos="228600" algn="l"/>
              </a:tabLst>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Where breach cannot be avoided, it may be better to spend time negotiating or renegotiating the deal, rather than focusing too much on delivery.</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15000"/>
              </a:lnSpc>
              <a:buFont typeface="Arial" panose="020B0604020202020204" pitchFamily="34" charset="0"/>
              <a:buChar char="•"/>
              <a:tabLst>
                <a:tab pos="228600" algn="l"/>
              </a:tabLst>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Interventions aimed to build resilience skills will help individuals cope better with contract breaches.</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66D29648-A2F4-46D5-9F39-7BC40FB1BBCF}" type="slidenum">
              <a:rPr lang="en-GB" smtClean="0"/>
              <a:t>35</a:t>
            </a:fld>
            <a:endParaRPr lang="en-GB"/>
          </a:p>
        </p:txBody>
      </p:sp>
    </p:spTree>
    <p:extLst>
      <p:ext uri="{BB962C8B-B14F-4D97-AF65-F5344CB8AC3E}">
        <p14:creationId xmlns:p14="http://schemas.microsoft.com/office/powerpoint/2010/main" val="67063595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Employee engagement is influenced by many factors—from workplace culture, organisational communication and managerial styles to trust and respect, leadership, and company reputation. In combination and individually, HR professionals and managers play important roles in ensuring the success of the organization's employee engagement initiatives.</a:t>
            </a:r>
          </a:p>
          <a:p>
            <a:endParaRPr lang="en-GB" dirty="0"/>
          </a:p>
          <a:p>
            <a:r>
              <a:rPr lang="en-GB" dirty="0"/>
              <a:t>THE ROLE OF HR</a:t>
            </a:r>
          </a:p>
          <a:p>
            <a:endParaRPr lang="en-GB" dirty="0"/>
          </a:p>
          <a:p>
            <a:r>
              <a:rPr lang="en-GB" dirty="0"/>
              <a:t>To foster a culture of engagement, HR should lead the way in the design, measurement and evaluation of proactive workplace policies and practices that help attract and retain talent with the skills and competencies necessary for growth and sustainability. Engaged employees = investment in T&amp;D and PM system that recognises efforts. </a:t>
            </a:r>
          </a:p>
          <a:p>
            <a:endParaRPr lang="en-GB" dirty="0"/>
          </a:p>
          <a:p>
            <a:r>
              <a:rPr lang="en-GB" dirty="0"/>
              <a:t>HR practices have a significant impact on employee engagement. The following practices can increase employee engagement:</a:t>
            </a:r>
          </a:p>
          <a:p>
            <a:pPr marL="171450" indent="-171450">
              <a:buFont typeface="Arial" panose="020B0604020202020204" pitchFamily="34" charset="0"/>
              <a:buChar char="•"/>
            </a:pPr>
            <a:r>
              <a:rPr lang="en-GB" dirty="0"/>
              <a:t>Job enrichment. Incorporate meaning, variety, autonomy and co-worker respect into jobs and tasks so that employees view their role more broadly and become more willing to take on duties beyond their job description.</a:t>
            </a:r>
          </a:p>
          <a:p>
            <a:pPr marL="171450" indent="-171450">
              <a:buFont typeface="Arial" panose="020B0604020202020204" pitchFamily="34" charset="0"/>
              <a:buChar char="•"/>
            </a:pPr>
            <a:r>
              <a:rPr lang="en-GB" dirty="0"/>
              <a:t>Recruiting. Target applicants who are likely to view their work as interesting and challenging. Encourage those who are not suited for particular work to opt out of the process (carefully)</a:t>
            </a:r>
          </a:p>
          <a:p>
            <a:pPr marL="171450" indent="-171450">
              <a:buFont typeface="Arial" panose="020B0604020202020204" pitchFamily="34" charset="0"/>
              <a:buChar char="•"/>
            </a:pPr>
            <a:r>
              <a:rPr lang="en-GB" dirty="0"/>
              <a:t>Selection. Choose candidates who are most likely to perform job duties well, make voluntary contributions and avoid improper conduct.</a:t>
            </a:r>
          </a:p>
          <a:p>
            <a:pPr marL="171450" indent="-171450">
              <a:buFont typeface="Arial" panose="020B0604020202020204" pitchFamily="34" charset="0"/>
              <a:buChar char="•"/>
            </a:pPr>
            <a:r>
              <a:rPr lang="en-GB" dirty="0"/>
              <a:t>Training and development. Provide orientation to create understanding about how the job contributes to the organisation. Offer skill development training to increase job performance, satisfaction and self-efficacy.</a:t>
            </a:r>
          </a:p>
          <a:p>
            <a:pPr marL="171450" indent="-171450">
              <a:buFont typeface="Arial" panose="020B0604020202020204" pitchFamily="34" charset="0"/>
              <a:buChar char="•"/>
            </a:pPr>
            <a:r>
              <a:rPr lang="en-GB" dirty="0"/>
              <a:t>Performance management. Set challenging goals that align with the organisation's strategic objectives, provide feedback, and recognise accomplishments and extra voluntary contributions.</a:t>
            </a:r>
          </a:p>
          <a:p>
            <a:endParaRPr lang="en-GB" dirty="0"/>
          </a:p>
          <a:p>
            <a:r>
              <a:rPr lang="en-GB" dirty="0"/>
              <a:t>THE ROLE OF MANAGERS</a:t>
            </a:r>
          </a:p>
          <a:p>
            <a:endParaRPr lang="en-GB" dirty="0"/>
          </a:p>
          <a:p>
            <a:r>
              <a:rPr lang="en-GB" dirty="0"/>
              <a:t>Middle managers/line managers play a key role in employee engagement, creating a respectful and trusting relationship with their direct reports, communicating company values and setting expectations for the day-to-day business of any organisation. Studies show that people often leave managers, not companies and ensuring managers are actively participating in and managing employee engagement is paramount. Middle managers themselves need to be empowered by being given larger responsibilities, trained for their expanded roles and more involved in strategic decisions. If an organisation's executives and HR professionals want to hold managers accountable for the engagement levels, they should:</a:t>
            </a:r>
          </a:p>
          <a:p>
            <a:endParaRPr lang="en-GB" dirty="0"/>
          </a:p>
          <a:p>
            <a:pPr marL="171450" indent="-171450">
              <a:buFont typeface="Arial" panose="020B0604020202020204" pitchFamily="34" charset="0"/>
              <a:buChar char="•"/>
            </a:pPr>
            <a:r>
              <a:rPr lang="en-GB" dirty="0"/>
              <a:t>Make sure that managers and employees have the tools to do their jobs correctly.</a:t>
            </a:r>
          </a:p>
          <a:p>
            <a:pPr marL="171450" indent="-171450">
              <a:buFont typeface="Arial" panose="020B0604020202020204" pitchFamily="34" charset="0"/>
              <a:buChar char="•"/>
            </a:pPr>
            <a:r>
              <a:rPr lang="en-GB" dirty="0"/>
              <a:t>Periodically assign managers larger, more exciting roles.</a:t>
            </a:r>
          </a:p>
          <a:p>
            <a:pPr marL="171450" indent="-171450">
              <a:buFont typeface="Arial" panose="020B0604020202020204" pitchFamily="34" charset="0"/>
              <a:buChar char="•"/>
            </a:pPr>
            <a:r>
              <a:rPr lang="en-GB" dirty="0"/>
              <a:t>Give managers appropriate authority.</a:t>
            </a:r>
          </a:p>
          <a:p>
            <a:pPr marL="171450" indent="-171450">
              <a:buFont typeface="Arial" panose="020B0604020202020204" pitchFamily="34" charset="0"/>
              <a:buChar char="•"/>
            </a:pPr>
            <a:r>
              <a:rPr lang="en-GB" dirty="0"/>
              <a:t>Accelerate leadership development efforts.</a:t>
            </a:r>
          </a:p>
          <a:p>
            <a:pPr marL="171450" indent="-171450">
              <a:buFont typeface="Arial" panose="020B0604020202020204" pitchFamily="34" charset="0"/>
              <a:buChar char="•"/>
            </a:pPr>
            <a:r>
              <a:rPr lang="en-GB" dirty="0"/>
              <a:t>Ask managers to convey the corporate mission and vision and to help transform the organization.</a:t>
            </a:r>
          </a:p>
        </p:txBody>
      </p:sp>
      <p:sp>
        <p:nvSpPr>
          <p:cNvPr id="4" name="Slide Number Placeholder 3"/>
          <p:cNvSpPr>
            <a:spLocks noGrp="1"/>
          </p:cNvSpPr>
          <p:nvPr>
            <p:ph type="sldNum" sz="quarter" idx="5"/>
          </p:nvPr>
        </p:nvSpPr>
        <p:spPr/>
        <p:txBody>
          <a:bodyPr/>
          <a:lstStyle/>
          <a:p>
            <a:fld id="{935FE9E1-8E8D-4B44-91EE-C18DDB151713}" type="slidenum">
              <a:rPr lang="en-GB" smtClean="0"/>
              <a:t>36</a:t>
            </a:fld>
            <a:endParaRPr lang="en-GB"/>
          </a:p>
        </p:txBody>
      </p:sp>
    </p:spTree>
    <p:extLst>
      <p:ext uri="{BB962C8B-B14F-4D97-AF65-F5344CB8AC3E}">
        <p14:creationId xmlns:p14="http://schemas.microsoft.com/office/powerpoint/2010/main" val="376147535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5FE9E1-8E8D-4B44-91EE-C18DDB151713}" type="slidenum">
              <a:rPr lang="en-GB" smtClean="0"/>
              <a:t>37</a:t>
            </a:fld>
            <a:endParaRPr lang="en-GB"/>
          </a:p>
        </p:txBody>
      </p:sp>
    </p:spTree>
    <p:extLst>
      <p:ext uri="{BB962C8B-B14F-4D97-AF65-F5344CB8AC3E}">
        <p14:creationId xmlns:p14="http://schemas.microsoft.com/office/powerpoint/2010/main" val="268684603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lgn="just">
              <a:lnSpc>
                <a:spcPct val="115000"/>
              </a:lnSpc>
              <a:buFont typeface="Calibri" panose="020F0502020204030204" pitchFamily="34" charset="0"/>
              <a:buNone/>
              <a:tabLst>
                <a:tab pos="228600" algn="l"/>
              </a:tabLs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Key research conducted by Purcell et al (2003) identified the ‘AMO’ model. For employees individually and collectively to engage in discretionary/engaged behaviour that is beneficial to business performance, three conditions must apply:</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15000"/>
              </a:lnSpc>
              <a:buFont typeface="Calibri" panose="020F0502020204030204" pitchFamily="34" charset="0"/>
              <a:buChar char=" "/>
              <a:tabLst>
                <a:tab pos="228600" algn="l"/>
              </a:tabLst>
            </a:pPr>
            <a:r>
              <a:rPr lang="en-GB" sz="1800" u="sng" dirty="0">
                <a:effectLst/>
                <a:latin typeface="Times New Roman" panose="02020603050405020304" pitchFamily="18" charset="0"/>
                <a:ea typeface="Times New Roman" panose="02020603050405020304" pitchFamily="18" charset="0"/>
                <a:cs typeface="Times New Roman" panose="02020603050405020304" pitchFamily="18" charset="0"/>
              </a:rPr>
              <a:t>Ability</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 employees must have the necessary skills, knowledge and experience to do current and future jobs (PM)</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15000"/>
              </a:lnSpc>
              <a:buFont typeface="Calibri" panose="020F0502020204030204" pitchFamily="34" charset="0"/>
              <a:buChar char=" "/>
              <a:tabLst>
                <a:tab pos="228600" algn="l"/>
              </a:tabLst>
            </a:pPr>
            <a:r>
              <a:rPr lang="en-GB" sz="1800" u="sng" dirty="0">
                <a:effectLst/>
                <a:latin typeface="Times New Roman" panose="02020603050405020304" pitchFamily="18" charset="0"/>
                <a:ea typeface="Times New Roman" panose="02020603050405020304" pitchFamily="18" charset="0"/>
                <a:cs typeface="Times New Roman" panose="02020603050405020304" pitchFamily="18" charset="0"/>
              </a:rPr>
              <a:t>Motivation</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 there must be adequate motivation for employees to apply their abilities e.g. pay and recognition (PM and EE)</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15000"/>
              </a:lnSpc>
              <a:buFont typeface="Calibri" panose="020F0502020204030204" pitchFamily="34" charset="0"/>
              <a:buChar char=" "/>
              <a:tabLst>
                <a:tab pos="228600" algn="l"/>
              </a:tabLst>
            </a:pPr>
            <a:r>
              <a:rPr lang="en-GB" sz="1800" u="sng" dirty="0">
                <a:effectLst/>
                <a:latin typeface="Times New Roman" panose="02020603050405020304" pitchFamily="18" charset="0"/>
                <a:ea typeface="Times New Roman" panose="02020603050405020304" pitchFamily="18" charset="0"/>
                <a:cs typeface="Times New Roman" panose="02020603050405020304" pitchFamily="18" charset="0"/>
              </a:rPr>
              <a:t>Opportunity</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 employees must be given the opportunity to demonstrate skills, knowledge and discretionary behaviour (T&amp;D – HR central)</a:t>
            </a: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The assumption in A (Ability) is that people will want to apply for jobs in an organisation (recruitment), have their attributes recognised (selection) and be willing to learn new skills and behaviours (training and development/PM), thus engaging in HRM practices linking to performance.</a:t>
            </a:r>
          </a:p>
          <a:p>
            <a:pPr algn="just">
              <a:lnSpc>
                <a:spcPct val="115000"/>
              </a:lnSpc>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In M (Motivation) the assumption is that people can be motivated to use their ability in a productive manner because they will respond to various extrinsic and intrinsic rewards and stimuli (EE and reward management). Link to motivation theory.</a:t>
            </a:r>
          </a:p>
          <a:p>
            <a:pPr algn="just">
              <a:lnSpc>
                <a:spcPct val="115000"/>
              </a:lnSpc>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In O (Opportunity) the assumption is that people will provide good customer service, or high-quality work beyond just the satisfactory level, and wish to engage in problem-solving or wider involvement schemes, given the opportunities to do so. They need the opportunity both to use or practise their skills and to contribute to collective efforts at the team, section and organisation level. In other words, to have the opportunity to participate in these efforts both in doing their job and in the organisation. </a:t>
            </a:r>
            <a:endParaRPr lang="en-GB" dirty="0"/>
          </a:p>
        </p:txBody>
      </p:sp>
      <p:sp>
        <p:nvSpPr>
          <p:cNvPr id="4" name="Slide Number Placeholder 3"/>
          <p:cNvSpPr>
            <a:spLocks noGrp="1"/>
          </p:cNvSpPr>
          <p:nvPr>
            <p:ph type="sldNum" sz="quarter" idx="5"/>
          </p:nvPr>
        </p:nvSpPr>
        <p:spPr/>
        <p:txBody>
          <a:bodyPr/>
          <a:lstStyle/>
          <a:p>
            <a:fld id="{66D29648-A2F4-46D5-9F39-7BC40FB1BBCF}" type="slidenum">
              <a:rPr lang="en-GB" smtClean="0"/>
              <a:t>38</a:t>
            </a:fld>
            <a:endParaRPr lang="en-GB"/>
          </a:p>
        </p:txBody>
      </p:sp>
    </p:spTree>
    <p:extLst>
      <p:ext uri="{BB962C8B-B14F-4D97-AF65-F5344CB8AC3E}">
        <p14:creationId xmlns:p14="http://schemas.microsoft.com/office/powerpoint/2010/main" val="133003270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Take 10 minutes now to read assessment briefs then we will discuss. </a:t>
            </a:r>
          </a:p>
        </p:txBody>
      </p:sp>
      <p:sp>
        <p:nvSpPr>
          <p:cNvPr id="4" name="Slide Number Placeholder 3"/>
          <p:cNvSpPr>
            <a:spLocks noGrp="1"/>
          </p:cNvSpPr>
          <p:nvPr>
            <p:ph type="sldNum" sz="quarter" idx="5"/>
          </p:nvPr>
        </p:nvSpPr>
        <p:spPr/>
        <p:txBody>
          <a:bodyPr/>
          <a:lstStyle/>
          <a:p>
            <a:fld id="{1B66EC27-1294-409F-9E76-31E2ACB031B4}" type="slidenum">
              <a:rPr lang="en-GB" smtClean="0"/>
              <a:t>41</a:t>
            </a:fld>
            <a:endParaRPr lang="en-GB"/>
          </a:p>
        </p:txBody>
      </p:sp>
    </p:spTree>
    <p:extLst>
      <p:ext uri="{BB962C8B-B14F-4D97-AF65-F5344CB8AC3E}">
        <p14:creationId xmlns:p14="http://schemas.microsoft.com/office/powerpoint/2010/main" val="121565205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9DE2F8B-24CA-403D-AFE5-FCD284A1E4A8}" type="slidenum">
              <a:rPr lang="en-GB" smtClean="0"/>
              <a:t>47</a:t>
            </a:fld>
            <a:endParaRPr lang="en-GB"/>
          </a:p>
        </p:txBody>
      </p:sp>
    </p:spTree>
    <p:extLst>
      <p:ext uri="{BB962C8B-B14F-4D97-AF65-F5344CB8AC3E}">
        <p14:creationId xmlns:p14="http://schemas.microsoft.com/office/powerpoint/2010/main" val="172720768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BFB425-B183-42E8-B64A-79CD177D6D42}" type="slidenum">
              <a:rPr lang="en-GB" smtClean="0"/>
              <a:t>48</a:t>
            </a:fld>
            <a:endParaRPr lang="en-GB"/>
          </a:p>
        </p:txBody>
      </p:sp>
    </p:spTree>
    <p:extLst>
      <p:ext uri="{BB962C8B-B14F-4D97-AF65-F5344CB8AC3E}">
        <p14:creationId xmlns:p14="http://schemas.microsoft.com/office/powerpoint/2010/main" val="388442156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BFB425-B183-42E8-B64A-79CD177D6D42}" type="slidenum">
              <a:rPr lang="en-GB" smtClean="0"/>
              <a:t>52</a:t>
            </a:fld>
            <a:endParaRPr lang="en-GB"/>
          </a:p>
        </p:txBody>
      </p:sp>
    </p:spTree>
    <p:extLst>
      <p:ext uri="{BB962C8B-B14F-4D97-AF65-F5344CB8AC3E}">
        <p14:creationId xmlns:p14="http://schemas.microsoft.com/office/powerpoint/2010/main" val="342866952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Consulting Internal Customers to Understand Needs</a:t>
            </a:r>
          </a:p>
          <a:p>
            <a:r>
              <a:rPr lang="en-GB" dirty="0"/>
              <a:t>Ways to consult – employee representative groups, particular interest groups, trade unions, focus groups, interviews, surveys</a:t>
            </a:r>
          </a:p>
          <a:p>
            <a:r>
              <a:rPr lang="en-GB" dirty="0"/>
              <a:t>Stakeholder analysis to identify level of interest and communication needs</a:t>
            </a:r>
          </a:p>
          <a:p>
            <a:r>
              <a:rPr lang="en-GB" dirty="0"/>
              <a:t>Needs analysis activities</a:t>
            </a:r>
          </a:p>
          <a:p>
            <a:endParaRPr lang="en-GB" dirty="0"/>
          </a:p>
        </p:txBody>
      </p:sp>
      <p:sp>
        <p:nvSpPr>
          <p:cNvPr id="4" name="Slide Number Placeholder 3"/>
          <p:cNvSpPr>
            <a:spLocks noGrp="1"/>
          </p:cNvSpPr>
          <p:nvPr>
            <p:ph type="sldNum" sz="quarter" idx="5"/>
          </p:nvPr>
        </p:nvSpPr>
        <p:spPr/>
        <p:txBody>
          <a:bodyPr/>
          <a:lstStyle/>
          <a:p>
            <a:fld id="{6FC7ECD4-B04E-4968-A1A2-EAC065EB671A}" type="slidenum">
              <a:rPr lang="en-GB" smtClean="0"/>
              <a:t>53</a:t>
            </a:fld>
            <a:endParaRPr lang="en-GB"/>
          </a:p>
        </p:txBody>
      </p:sp>
    </p:spTree>
    <p:extLst>
      <p:ext uri="{BB962C8B-B14F-4D97-AF65-F5344CB8AC3E}">
        <p14:creationId xmlns:p14="http://schemas.microsoft.com/office/powerpoint/2010/main" val="259119977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BFB425-B183-42E8-B64A-79CD177D6D42}" type="slidenum">
              <a:rPr lang="en-GB" smtClean="0"/>
              <a:t>59</a:t>
            </a:fld>
            <a:endParaRPr lang="en-GB"/>
          </a:p>
        </p:txBody>
      </p:sp>
    </p:spTree>
    <p:extLst>
      <p:ext uri="{BB962C8B-B14F-4D97-AF65-F5344CB8AC3E}">
        <p14:creationId xmlns:p14="http://schemas.microsoft.com/office/powerpoint/2010/main" val="253582279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latin typeface="Arial" panose="020B0604020202020204" pitchFamily="34" charset="0"/>
                <a:cs typeface="Arial" panose="020B0604020202020204" pitchFamily="34" charset="0"/>
              </a:rPr>
              <a:t>How you can use this:</a:t>
            </a:r>
          </a:p>
          <a:p>
            <a:r>
              <a:rPr lang="en-GB" b="0" dirty="0">
                <a:latin typeface="Arial" panose="020B0604020202020204" pitchFamily="34" charset="0"/>
                <a:cs typeface="Arial" panose="020B0604020202020204" pitchFamily="34" charset="0"/>
              </a:rPr>
              <a:t>This is meant to be a simple way of thinking about our work and how we can give and get the best from ourselves. We can use it by ourselves, with our team/ colleagues and/or with our manager. By thinking about what/who/when affects our wellness and energy, we should be able to have more choices about what we do and how we do it at work.</a:t>
            </a:r>
          </a:p>
          <a:p>
            <a:endParaRPr lang="en-GB" b="0" dirty="0">
              <a:latin typeface="Arial" panose="020B0604020202020204" pitchFamily="34" charset="0"/>
              <a:cs typeface="Arial" panose="020B0604020202020204" pitchFamily="34" charset="0"/>
            </a:endParaRPr>
          </a:p>
          <a:p>
            <a:r>
              <a:rPr lang="en-GB" b="0" dirty="0">
                <a:latin typeface="Arial" panose="020B0604020202020204" pitchFamily="34" charset="0"/>
                <a:cs typeface="Arial" panose="020B0604020202020204" pitchFamily="34" charset="0"/>
              </a:rPr>
              <a:t>There are many things that impact on our energy and wellness at work which include:</a:t>
            </a:r>
            <a:endParaRPr lang="en-GB" sz="600" b="0" dirty="0">
              <a:latin typeface="Arial" panose="020B0604020202020204" pitchFamily="34" charset="0"/>
              <a:cs typeface="Arial" panose="020B0604020202020204" pitchFamily="34" charset="0"/>
            </a:endParaRPr>
          </a:p>
          <a:p>
            <a:r>
              <a:rPr lang="en-GB" b="1" i="1" dirty="0">
                <a:latin typeface="Arial" panose="020B0604020202020204" pitchFamily="34" charset="0"/>
                <a:cs typeface="Arial" panose="020B0604020202020204" pitchFamily="34" charset="0"/>
              </a:rPr>
              <a:t>Self: </a:t>
            </a:r>
            <a:r>
              <a:rPr lang="en-GB" b="0" i="0" dirty="0">
                <a:latin typeface="Arial" panose="020B0604020202020204" pitchFamily="34" charset="0"/>
                <a:cs typeface="Arial" panose="020B0604020202020204" pitchFamily="34" charset="0"/>
              </a:rPr>
              <a:t>our own body rhythms; our underlying wellness; our broader lives; our self-perceptions</a:t>
            </a:r>
          </a:p>
          <a:p>
            <a:r>
              <a:rPr lang="en-GB" b="1" i="1" dirty="0">
                <a:latin typeface="Arial" panose="020B0604020202020204" pitchFamily="34" charset="0"/>
                <a:cs typeface="Arial" panose="020B0604020202020204" pitchFamily="34" charset="0"/>
              </a:rPr>
              <a:t>Others: </a:t>
            </a:r>
            <a:r>
              <a:rPr lang="en-GB" b="0" i="0" dirty="0">
                <a:latin typeface="Arial" panose="020B0604020202020204" pitchFamily="34" charset="0"/>
                <a:cs typeface="Arial" panose="020B0604020202020204" pitchFamily="34" charset="0"/>
              </a:rPr>
              <a:t>the relationships and interactions we have (especially our manager and other leaders) </a:t>
            </a:r>
          </a:p>
          <a:p>
            <a:r>
              <a:rPr lang="en-GB" b="1" i="1" dirty="0">
                <a:latin typeface="Arial" panose="020B0604020202020204" pitchFamily="34" charset="0"/>
                <a:cs typeface="Arial" panose="020B0604020202020204" pitchFamily="34" charset="0"/>
              </a:rPr>
              <a:t>Situation: </a:t>
            </a:r>
            <a:r>
              <a:rPr lang="en-GB" b="0" i="0" dirty="0">
                <a:latin typeface="Arial" panose="020B0604020202020204" pitchFamily="34" charset="0"/>
                <a:cs typeface="Arial" panose="020B0604020202020204" pitchFamily="34" charset="0"/>
              </a:rPr>
              <a:t>what/how we are required/being asked to do; the cultures around us</a:t>
            </a:r>
          </a:p>
          <a:p>
            <a:endParaRPr lang="en-GB" b="0" i="0" dirty="0">
              <a:latin typeface="Arial" panose="020B0604020202020204" pitchFamily="34" charset="0"/>
              <a:cs typeface="Arial" panose="020B0604020202020204" pitchFamily="34" charset="0"/>
            </a:endParaRPr>
          </a:p>
          <a:p>
            <a:r>
              <a:rPr lang="en-GB" b="0" i="0" dirty="0">
                <a:latin typeface="Arial" panose="020B0604020202020204" pitchFamily="34" charset="0"/>
                <a:cs typeface="Arial" panose="020B0604020202020204" pitchFamily="34" charset="0"/>
              </a:rPr>
              <a:t>Recognising, understanding and accepting these and then having honest conversations with others should provide us with more choice about how we can be our best as much as possible. The more we are at our best, the better it is for ourselves, others in lives and the people we serve through our work.</a:t>
            </a:r>
            <a:endParaRPr lang="en-GB" b="1" i="1"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EAB52C64-2662-411D-A867-DE7C6711337A}" type="slidenum">
              <a:rPr lang="en-GB" smtClean="0"/>
              <a:t>60</a:t>
            </a:fld>
            <a:endParaRPr lang="en-GB"/>
          </a:p>
        </p:txBody>
      </p:sp>
    </p:spTree>
    <p:extLst>
      <p:ext uri="{BB962C8B-B14F-4D97-AF65-F5344CB8AC3E}">
        <p14:creationId xmlns:p14="http://schemas.microsoft.com/office/powerpoint/2010/main" val="404333243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9DE2F8B-24CA-403D-AFE5-FCD284A1E4A8}" type="slidenum">
              <a:rPr lang="en-GB" smtClean="0"/>
              <a:t>61</a:t>
            </a:fld>
            <a:endParaRPr lang="en-GB"/>
          </a:p>
        </p:txBody>
      </p:sp>
    </p:spTree>
    <p:extLst>
      <p:ext uri="{BB962C8B-B14F-4D97-AF65-F5344CB8AC3E}">
        <p14:creationId xmlns:p14="http://schemas.microsoft.com/office/powerpoint/2010/main" val="24489031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65</a:t>
            </a:fld>
            <a:endParaRPr lang="en-GB"/>
          </a:p>
        </p:txBody>
      </p:sp>
    </p:spTree>
    <p:extLst>
      <p:ext uri="{BB962C8B-B14F-4D97-AF65-F5344CB8AC3E}">
        <p14:creationId xmlns:p14="http://schemas.microsoft.com/office/powerpoint/2010/main" val="104874685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jpeg"/><Relationship Id="rId1" Type="http://schemas.openxmlformats.org/officeDocument/2006/relationships/slideMaster" Target="../slideMasters/slideMaster1.xml"/><Relationship Id="rId4" Type="http://schemas.openxmlformats.org/officeDocument/2006/relationships/image" Target="../media/image4.png"/></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pPr/>
              <a:t>04/03/2024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04/03/2024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04/03/2024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04/03/2024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04/03/2024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04/03/2024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04/03/2024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0"/>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04/03/2024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04/03/2024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04/03/2024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04/03/2024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Healthier Together layout 1">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31B7B700-3380-E347-9336-58CA4FED7C41}"/>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 y="5844209"/>
            <a:ext cx="12190749" cy="1013790"/>
          </a:xfrm>
          <a:prstGeom prst="rect">
            <a:avLst/>
          </a:prstGeom>
          <a:solidFill>
            <a:schemeClr val="tx1"/>
          </a:solidFill>
        </p:spPr>
      </p:pic>
      <p:pic>
        <p:nvPicPr>
          <p:cNvPr id="11" name="Picture 10">
            <a:extLst>
              <a:ext uri="{FF2B5EF4-FFF2-40B4-BE49-F238E27FC236}">
                <a16:creationId xmlns:a16="http://schemas.microsoft.com/office/drawing/2014/main" id="{E30561D3-9282-DF47-95A4-7BC5AB6592B4}"/>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6028852"/>
            <a:ext cx="1501540" cy="678114"/>
          </a:xfrm>
          <a:prstGeom prst="rect">
            <a:avLst/>
          </a:prstGeom>
        </p:spPr>
      </p:pic>
      <p:sp>
        <p:nvSpPr>
          <p:cNvPr id="5" name="Slide Number Placeholder 10">
            <a:extLst>
              <a:ext uri="{FF2B5EF4-FFF2-40B4-BE49-F238E27FC236}">
                <a16:creationId xmlns:a16="http://schemas.microsoft.com/office/drawing/2014/main" id="{95C0B4EF-690C-4F47-A03A-9E6695C6168B}"/>
              </a:ext>
            </a:extLst>
          </p:cNvPr>
          <p:cNvSpPr>
            <a:spLocks noGrp="1"/>
          </p:cNvSpPr>
          <p:nvPr>
            <p:ph type="sldNum" sz="quarter" idx="12"/>
          </p:nvPr>
        </p:nvSpPr>
        <p:spPr>
          <a:xfrm>
            <a:off x="9287986" y="6466403"/>
            <a:ext cx="2743200" cy="365125"/>
          </a:xfrm>
        </p:spPr>
        <p:txBody>
          <a:bodyPr/>
          <a:lstStyle/>
          <a:p>
            <a:fld id="{F6E39E37-6BC0-A248-806A-337B0CEF6126}" type="slidenum">
              <a:rPr lang="en-US" smtClean="0"/>
              <a:t>‹#›</a:t>
            </a:fld>
            <a:endParaRPr lang="en-US"/>
          </a:p>
        </p:txBody>
      </p:sp>
      <p:sp>
        <p:nvSpPr>
          <p:cNvPr id="3" name="Text Placeholder 2"/>
          <p:cNvSpPr>
            <a:spLocks noGrp="1"/>
          </p:cNvSpPr>
          <p:nvPr>
            <p:ph type="body" sz="quarter" idx="13" hasCustomPrompt="1"/>
          </p:nvPr>
        </p:nvSpPr>
        <p:spPr>
          <a:xfrm>
            <a:off x="151002" y="369888"/>
            <a:ext cx="11744136" cy="1030287"/>
          </a:xfrm>
        </p:spPr>
        <p:txBody>
          <a:bodyPr>
            <a:normAutofit/>
          </a:bodyPr>
          <a:lstStyle>
            <a:lvl1pPr marL="0" indent="0">
              <a:buNone/>
              <a:defRPr sz="3200" b="1">
                <a:latin typeface="+mj-lt"/>
              </a:defRPr>
            </a:lvl1pPr>
          </a:lstStyle>
          <a:p>
            <a:pPr lvl="0"/>
            <a:r>
              <a:rPr lang="en-US" dirty="0"/>
              <a:t>Place heading here</a:t>
            </a:r>
            <a:endParaRPr lang="en-GB" dirty="0"/>
          </a:p>
        </p:txBody>
      </p:sp>
      <p:sp>
        <p:nvSpPr>
          <p:cNvPr id="6" name="Text Placeholder 5"/>
          <p:cNvSpPr>
            <a:spLocks noGrp="1"/>
          </p:cNvSpPr>
          <p:nvPr>
            <p:ph type="body" sz="quarter" idx="14" hasCustomPrompt="1"/>
          </p:nvPr>
        </p:nvSpPr>
        <p:spPr>
          <a:xfrm>
            <a:off x="150813" y="1527175"/>
            <a:ext cx="11744325" cy="4059238"/>
          </a:xfrm>
        </p:spPr>
        <p:txBody>
          <a:bodyPr>
            <a:normAutofit/>
          </a:bodyPr>
          <a:lstStyle>
            <a:lvl1pPr marL="0" indent="0">
              <a:lnSpc>
                <a:spcPct val="100000"/>
              </a:lnSpc>
              <a:spcBef>
                <a:spcPts val="600"/>
              </a:spcBef>
              <a:buNone/>
              <a:defRPr sz="2400">
                <a:latin typeface="Arial" panose="020B0604020202020204" pitchFamily="34" charset="0"/>
                <a:cs typeface="Arial" panose="020B0604020202020204" pitchFamily="34" charset="0"/>
              </a:defRPr>
            </a:lvl1pPr>
          </a:lstStyle>
          <a:p>
            <a:pPr lvl="0"/>
            <a:r>
              <a:rPr lang="en-US" dirty="0"/>
              <a:t>Add your slide text here – minimum font size 18</a:t>
            </a:r>
            <a:endParaRPr lang="en-GB" dirty="0"/>
          </a:p>
        </p:txBody>
      </p:sp>
    </p:spTree>
    <p:extLst>
      <p:ext uri="{BB962C8B-B14F-4D97-AF65-F5344CB8AC3E}">
        <p14:creationId xmlns:p14="http://schemas.microsoft.com/office/powerpoint/2010/main" val="20936992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userDrawn="1">
  <p:cSld name="Healthier Together layout 3">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0ED1725-7AD8-1F44-A025-368F4CF44962}"/>
              </a:ext>
            </a:extLst>
          </p:cNvPr>
          <p:cNvPicPr>
            <a:picLocks noChangeAspect="1"/>
          </p:cNvPicPr>
          <p:nvPr userDrawn="1"/>
        </p:nvPicPr>
        <p:blipFill>
          <a:blip r:embed="rId2" cstate="screen">
            <a:alphaModFix amt="18000"/>
            <a:extLst>
              <a:ext uri="{28A0092B-C50C-407E-A947-70E740481C1C}">
                <a14:useLocalDpi xmlns:a14="http://schemas.microsoft.com/office/drawing/2010/main"/>
              </a:ext>
            </a:extLst>
          </a:blip>
          <a:stretch>
            <a:fillRect/>
          </a:stretch>
        </p:blipFill>
        <p:spPr>
          <a:xfrm>
            <a:off x="6698974" y="4195110"/>
            <a:ext cx="5493026" cy="1651389"/>
          </a:xfrm>
          <a:prstGeom prst="rect">
            <a:avLst/>
          </a:prstGeom>
        </p:spPr>
      </p:pic>
      <p:pic>
        <p:nvPicPr>
          <p:cNvPr id="9" name="Picture 8">
            <a:extLst>
              <a:ext uri="{FF2B5EF4-FFF2-40B4-BE49-F238E27FC236}">
                <a16:creationId xmlns:a16="http://schemas.microsoft.com/office/drawing/2014/main" id="{175D9726-547E-554A-BDCB-BA07C7350210}"/>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 y="5844209"/>
            <a:ext cx="12190749" cy="1013790"/>
          </a:xfrm>
          <a:prstGeom prst="rect">
            <a:avLst/>
          </a:prstGeom>
          <a:solidFill>
            <a:schemeClr val="tx1"/>
          </a:solidFill>
        </p:spPr>
      </p:pic>
      <p:pic>
        <p:nvPicPr>
          <p:cNvPr id="10" name="Picture 9">
            <a:extLst>
              <a:ext uri="{FF2B5EF4-FFF2-40B4-BE49-F238E27FC236}">
                <a16:creationId xmlns:a16="http://schemas.microsoft.com/office/drawing/2014/main" id="{3ADCEE22-9003-7B46-A2B7-CEF3AA9346E1}"/>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0" y="6028852"/>
            <a:ext cx="1501540" cy="678114"/>
          </a:xfrm>
          <a:prstGeom prst="rect">
            <a:avLst/>
          </a:prstGeom>
        </p:spPr>
      </p:pic>
      <p:sp>
        <p:nvSpPr>
          <p:cNvPr id="6" name="Slide Number Placeholder 10">
            <a:extLst>
              <a:ext uri="{FF2B5EF4-FFF2-40B4-BE49-F238E27FC236}">
                <a16:creationId xmlns:a16="http://schemas.microsoft.com/office/drawing/2014/main" id="{37FF10DE-2139-834D-B0F4-37E6EE956D66}"/>
              </a:ext>
            </a:extLst>
          </p:cNvPr>
          <p:cNvSpPr>
            <a:spLocks noGrp="1"/>
          </p:cNvSpPr>
          <p:nvPr>
            <p:ph type="sldNum" sz="quarter" idx="12"/>
          </p:nvPr>
        </p:nvSpPr>
        <p:spPr>
          <a:xfrm>
            <a:off x="9287986" y="6466403"/>
            <a:ext cx="2743200" cy="365125"/>
          </a:xfrm>
        </p:spPr>
        <p:txBody>
          <a:bodyPr/>
          <a:lstStyle/>
          <a:p>
            <a:fld id="{F6E39E37-6BC0-A248-806A-337B0CEF6126}" type="slidenum">
              <a:rPr lang="en-US" smtClean="0"/>
              <a:t>‹#›</a:t>
            </a:fld>
            <a:endParaRPr lang="en-US"/>
          </a:p>
        </p:txBody>
      </p:sp>
      <p:sp>
        <p:nvSpPr>
          <p:cNvPr id="7" name="Text Placeholder 2"/>
          <p:cNvSpPr>
            <a:spLocks noGrp="1"/>
          </p:cNvSpPr>
          <p:nvPr>
            <p:ph type="body" sz="quarter" idx="13" hasCustomPrompt="1"/>
          </p:nvPr>
        </p:nvSpPr>
        <p:spPr>
          <a:xfrm>
            <a:off x="151002" y="369888"/>
            <a:ext cx="11744136" cy="1030287"/>
          </a:xfrm>
        </p:spPr>
        <p:txBody>
          <a:bodyPr>
            <a:normAutofit/>
          </a:bodyPr>
          <a:lstStyle>
            <a:lvl1pPr marL="0" indent="0">
              <a:buNone/>
              <a:defRPr sz="3200" b="1">
                <a:latin typeface="+mj-lt"/>
              </a:defRPr>
            </a:lvl1pPr>
          </a:lstStyle>
          <a:p>
            <a:pPr lvl="0"/>
            <a:r>
              <a:rPr lang="en-US" dirty="0"/>
              <a:t>Place heading here</a:t>
            </a:r>
            <a:endParaRPr lang="en-GB" dirty="0"/>
          </a:p>
        </p:txBody>
      </p:sp>
      <p:sp>
        <p:nvSpPr>
          <p:cNvPr id="8" name="Text Placeholder 5"/>
          <p:cNvSpPr>
            <a:spLocks noGrp="1"/>
          </p:cNvSpPr>
          <p:nvPr>
            <p:ph type="body" sz="quarter" idx="14" hasCustomPrompt="1"/>
          </p:nvPr>
        </p:nvSpPr>
        <p:spPr>
          <a:xfrm>
            <a:off x="150813" y="1527175"/>
            <a:ext cx="11744325" cy="4059238"/>
          </a:xfrm>
        </p:spPr>
        <p:txBody>
          <a:bodyPr>
            <a:normAutofit/>
          </a:bodyPr>
          <a:lstStyle>
            <a:lvl1pPr marL="0" indent="0">
              <a:lnSpc>
                <a:spcPct val="100000"/>
              </a:lnSpc>
              <a:spcBef>
                <a:spcPts val="600"/>
              </a:spcBef>
              <a:buNone/>
              <a:defRPr sz="2400">
                <a:latin typeface="Arial" panose="020B0604020202020204" pitchFamily="34" charset="0"/>
                <a:cs typeface="Arial" panose="020B0604020202020204" pitchFamily="34" charset="0"/>
              </a:defRPr>
            </a:lvl1pPr>
          </a:lstStyle>
          <a:p>
            <a:pPr lvl="0"/>
            <a:r>
              <a:rPr lang="en-US" dirty="0"/>
              <a:t>Add your slide text here – minimum font size 18</a:t>
            </a:r>
            <a:endParaRPr lang="en-GB" dirty="0"/>
          </a:p>
        </p:txBody>
      </p:sp>
    </p:spTree>
    <p:extLst>
      <p:ext uri="{BB962C8B-B14F-4D97-AF65-F5344CB8AC3E}">
        <p14:creationId xmlns:p14="http://schemas.microsoft.com/office/powerpoint/2010/main" val="2878715953"/>
      </p:ext>
    </p:extLst>
  </p:cSld>
  <p:clrMapOvr>
    <a:masterClrMapping/>
  </p:clrMapOvr>
  <p:extLst>
    <p:ext uri="{DCECCB84-F9BA-43D5-87BE-67443E8EF086}">
      <p15:sldGuideLst xmlns:p15="http://schemas.microsoft.com/office/powerpoint/2012/main">
        <p15:guide id="1" orient="horz" pos="3997">
          <p15:clr>
            <a:srgbClr val="FBAE40"/>
          </p15:clr>
        </p15:guide>
        <p15:guide id="2" pos="3817">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04/03/2024</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3" r:id="rId12"/>
    <p:sldLayoutId id="2147483664"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6.jpe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4.xml"/><Relationship Id="rId4" Type="http://schemas.openxmlformats.org/officeDocument/2006/relationships/hyperlink" Target="https://www.youtube.com/watch?v=ZtYU87QNjPw" TargetMode="Externa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2.xml"/><Relationship Id="rId4" Type="http://schemas.openxmlformats.org/officeDocument/2006/relationships/image" Target="../media/image23.png"/></Relationships>
</file>

<file path=ppt/slides/_rels/slide2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2.xml"/><Relationship Id="rId4" Type="http://schemas.openxmlformats.org/officeDocument/2006/relationships/image" Target="../media/image26.png"/></Relationships>
</file>

<file path=ppt/slides/_rels/slide21.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2.xml"/><Relationship Id="rId4" Type="http://schemas.openxmlformats.org/officeDocument/2006/relationships/image" Target="../media/image29.png"/></Relationships>
</file>

<file path=ppt/slides/_rels/slide22.xml.rels><?xml version="1.0" encoding="UTF-8" standalone="yes"?>
<Relationships xmlns="http://schemas.openxmlformats.org/package/2006/relationships"><Relationship Id="rId3" Type="http://schemas.openxmlformats.org/officeDocument/2006/relationships/hyperlink" Target="https://focus.kornferry.com/leadership-and-talent/new-report-better-performance-starts-with-better-leadership/#_ftn2"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hyperlink" Target="https://www.youtube.com/watch?v=xqO3sfRZDAE" TargetMode="Externa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4.xml"/><Relationship Id="rId1" Type="http://schemas.openxmlformats.org/officeDocument/2006/relationships/slideLayout" Target="../slideLayouts/slideLayout2.xml"/><Relationship Id="rId4" Type="http://schemas.openxmlformats.org/officeDocument/2006/relationships/image" Target="../media/image34.svg"/></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26.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39.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40.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8" Type="http://schemas.openxmlformats.org/officeDocument/2006/relationships/image" Target="../media/image45.png"/><Relationship Id="rId3" Type="http://schemas.openxmlformats.org/officeDocument/2006/relationships/image" Target="../media/image40.jpeg"/><Relationship Id="rId7" Type="http://schemas.openxmlformats.org/officeDocument/2006/relationships/image" Target="../media/image44.jpeg"/><Relationship Id="rId2" Type="http://schemas.openxmlformats.org/officeDocument/2006/relationships/notesSlide" Target="../notesSlides/notesSlide28.xml"/><Relationship Id="rId1" Type="http://schemas.openxmlformats.org/officeDocument/2006/relationships/slideLayout" Target="../slideLayouts/slideLayout2.xml"/><Relationship Id="rId6" Type="http://schemas.openxmlformats.org/officeDocument/2006/relationships/image" Target="../media/image43.jpeg"/><Relationship Id="rId5" Type="http://schemas.openxmlformats.org/officeDocument/2006/relationships/image" Target="../media/image42.jpeg"/><Relationship Id="rId4" Type="http://schemas.openxmlformats.org/officeDocument/2006/relationships/image" Target="../media/image41.jpeg"/></Relationships>
</file>

<file path=ppt/slides/_rels/slide48.xml.rels><?xml version="1.0" encoding="UTF-8" standalone="yes"?>
<Relationships xmlns="http://schemas.openxmlformats.org/package/2006/relationships"><Relationship Id="rId8" Type="http://schemas.openxmlformats.org/officeDocument/2006/relationships/image" Target="../media/image45.png"/><Relationship Id="rId3" Type="http://schemas.openxmlformats.org/officeDocument/2006/relationships/image" Target="../media/image40.jpeg"/><Relationship Id="rId7" Type="http://schemas.openxmlformats.org/officeDocument/2006/relationships/image" Target="../media/image44.jpeg"/><Relationship Id="rId2" Type="http://schemas.openxmlformats.org/officeDocument/2006/relationships/notesSlide" Target="../notesSlides/notesSlide29.xml"/><Relationship Id="rId1" Type="http://schemas.openxmlformats.org/officeDocument/2006/relationships/slideLayout" Target="../slideLayouts/slideLayout2.xml"/><Relationship Id="rId6" Type="http://schemas.openxmlformats.org/officeDocument/2006/relationships/image" Target="../media/image43.jpeg"/><Relationship Id="rId5" Type="http://schemas.openxmlformats.org/officeDocument/2006/relationships/image" Target="../media/image42.jpeg"/><Relationship Id="rId4" Type="http://schemas.openxmlformats.org/officeDocument/2006/relationships/image" Target="../media/image41.jpeg"/></Relationships>
</file>

<file path=ppt/slides/_rels/slide49.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image" Target="../media/image41.jpeg"/><Relationship Id="rId1" Type="http://schemas.openxmlformats.org/officeDocument/2006/relationships/slideLayout" Target="../slideLayouts/slideLayout2.xml"/><Relationship Id="rId4" Type="http://schemas.openxmlformats.org/officeDocument/2006/relationships/image" Target="../media/image46.jpeg"/></Relationships>
</file>

<file path=ppt/slides/_rels/slide50.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7.jpeg"/><Relationship Id="rId1" Type="http://schemas.openxmlformats.org/officeDocument/2006/relationships/slideLayout" Target="../slideLayouts/slideLayout2.xml"/><Relationship Id="rId5" Type="http://schemas.openxmlformats.org/officeDocument/2006/relationships/image" Target="../media/image50.jpeg"/><Relationship Id="rId4" Type="http://schemas.openxmlformats.org/officeDocument/2006/relationships/image" Target="../media/image49.jpeg"/></Relationships>
</file>

<file path=ppt/slides/_rels/slide51.xml.rels><?xml version="1.0" encoding="UTF-8" standalone="yes"?>
<Relationships xmlns="http://schemas.openxmlformats.org/package/2006/relationships"><Relationship Id="rId8" Type="http://schemas.openxmlformats.org/officeDocument/2006/relationships/image" Target="../media/image50.jpeg"/><Relationship Id="rId3" Type="http://schemas.openxmlformats.org/officeDocument/2006/relationships/image" Target="../media/image48.png"/><Relationship Id="rId7" Type="http://schemas.openxmlformats.org/officeDocument/2006/relationships/image" Target="../media/image53.jpeg"/><Relationship Id="rId2" Type="http://schemas.openxmlformats.org/officeDocument/2006/relationships/image" Target="../media/image47.jpeg"/><Relationship Id="rId1" Type="http://schemas.openxmlformats.org/officeDocument/2006/relationships/slideLayout" Target="../slideLayouts/slideLayout2.xml"/><Relationship Id="rId6" Type="http://schemas.openxmlformats.org/officeDocument/2006/relationships/image" Target="../media/image52.jpeg"/><Relationship Id="rId5" Type="http://schemas.openxmlformats.org/officeDocument/2006/relationships/image" Target="../media/image51.jpeg"/><Relationship Id="rId4" Type="http://schemas.openxmlformats.org/officeDocument/2006/relationships/image" Target="../media/image49.jpeg"/></Relationships>
</file>

<file path=ppt/slides/_rels/slide52.xml.rels><?xml version="1.0" encoding="UTF-8" standalone="yes"?>
<Relationships xmlns="http://schemas.openxmlformats.org/package/2006/relationships"><Relationship Id="rId8" Type="http://schemas.openxmlformats.org/officeDocument/2006/relationships/image" Target="../media/image59.png"/><Relationship Id="rId3" Type="http://schemas.openxmlformats.org/officeDocument/2006/relationships/image" Target="../media/image54.png"/><Relationship Id="rId7" Type="http://schemas.openxmlformats.org/officeDocument/2006/relationships/image" Target="../media/image58.png"/><Relationship Id="rId2" Type="http://schemas.openxmlformats.org/officeDocument/2006/relationships/notesSlide" Target="../notesSlides/notesSlide30.xml"/><Relationship Id="rId1" Type="http://schemas.openxmlformats.org/officeDocument/2006/relationships/slideLayout" Target="../slideLayouts/slideLayout2.xml"/><Relationship Id="rId6" Type="http://schemas.openxmlformats.org/officeDocument/2006/relationships/image" Target="../media/image57.png"/><Relationship Id="rId5" Type="http://schemas.openxmlformats.org/officeDocument/2006/relationships/image" Target="../media/image56.png"/><Relationship Id="rId4" Type="http://schemas.openxmlformats.org/officeDocument/2006/relationships/image" Target="../media/image55.png"/></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4.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5.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Layout" Target="../slideLayouts/slideLayout12.xml"/></Relationships>
</file>

<file path=ppt/slides/_rels/slide56.xml.rels><?xml version="1.0" encoding="UTF-8" standalone="yes"?>
<Relationships xmlns="http://schemas.openxmlformats.org/package/2006/relationships"><Relationship Id="rId2" Type="http://schemas.openxmlformats.org/officeDocument/2006/relationships/image" Target="../media/image61.jpeg"/><Relationship Id="rId1" Type="http://schemas.openxmlformats.org/officeDocument/2006/relationships/slideLayout" Target="../slideLayouts/slideLayout12.xml"/></Relationships>
</file>

<file path=ppt/slides/_rels/slide57.xml.rels><?xml version="1.0" encoding="UTF-8" standalone="yes"?>
<Relationships xmlns="http://schemas.openxmlformats.org/package/2006/relationships"><Relationship Id="rId2" Type="http://schemas.openxmlformats.org/officeDocument/2006/relationships/image" Target="../media/image62.jpe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63.png"/><Relationship Id="rId1" Type="http://schemas.openxmlformats.org/officeDocument/2006/relationships/slideLayout" Target="../slideLayouts/slideLayout12.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3" Type="http://schemas.openxmlformats.org/officeDocument/2006/relationships/image" Target="../media/image64.jpeg"/><Relationship Id="rId2" Type="http://schemas.openxmlformats.org/officeDocument/2006/relationships/notesSlide" Target="../notesSlides/notesSlide33.xml"/><Relationship Id="rId1" Type="http://schemas.openxmlformats.org/officeDocument/2006/relationships/slideLayout" Target="../slideLayouts/slideLayout13.xml"/><Relationship Id="rId4" Type="http://schemas.openxmlformats.org/officeDocument/2006/relationships/image" Target="../media/image65.jpeg"/></Relationships>
</file>

<file path=ppt/slides/_rels/slide61.xml.rels><?xml version="1.0" encoding="UTF-8" standalone="yes"?>
<Relationships xmlns="http://schemas.openxmlformats.org/package/2006/relationships"><Relationship Id="rId3" Type="http://schemas.openxmlformats.org/officeDocument/2006/relationships/image" Target="../media/image66.jpeg"/><Relationship Id="rId2" Type="http://schemas.openxmlformats.org/officeDocument/2006/relationships/notesSlide" Target="../notesSlides/notesSlide34.xml"/><Relationship Id="rId1" Type="http://schemas.openxmlformats.org/officeDocument/2006/relationships/slideLayout" Target="../slideLayouts/slideLayout13.xml"/></Relationships>
</file>

<file path=ppt/slides/_rels/slide62.xml.rels><?xml version="1.0" encoding="UTF-8" standalone="yes"?>
<Relationships xmlns="http://schemas.openxmlformats.org/package/2006/relationships"><Relationship Id="rId2" Type="http://schemas.openxmlformats.org/officeDocument/2006/relationships/image" Target="../media/image67.png"/><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211050-FCC0-41D8-98D0-0FB7D3DBE0A3}"/>
              </a:ext>
            </a:extLst>
          </p:cNvPr>
          <p:cNvSpPr>
            <a:spLocks noGrp="1"/>
          </p:cNvSpPr>
          <p:nvPr>
            <p:ph type="ctrTitle"/>
          </p:nvPr>
        </p:nvSpPr>
        <p:spPr>
          <a:xfrm>
            <a:off x="911424" y="1360785"/>
            <a:ext cx="10363200" cy="2666406"/>
          </a:xfrm>
        </p:spPr>
        <p:txBody>
          <a:bodyPr>
            <a:normAutofit fontScale="90000"/>
          </a:bodyPr>
          <a:lstStyle/>
          <a:p>
            <a:r>
              <a:rPr lang="en-GB" b="1" dirty="0">
                <a:solidFill>
                  <a:schemeClr val="bg1"/>
                </a:solidFill>
                <a:latin typeface="Arial" panose="020B0604020202020204" pitchFamily="34" charset="0"/>
                <a:cs typeface="Arial" panose="020B0604020202020204" pitchFamily="34" charset="0"/>
              </a:rPr>
              <a:t>BMMB7025</a:t>
            </a:r>
            <a:br>
              <a:rPr lang="en-GB" b="1" dirty="0">
                <a:solidFill>
                  <a:schemeClr val="bg1"/>
                </a:solidFill>
                <a:latin typeface="Arial" panose="020B0604020202020204" pitchFamily="34" charset="0"/>
                <a:cs typeface="Arial" panose="020B0604020202020204" pitchFamily="34" charset="0"/>
              </a:rPr>
            </a:br>
            <a:r>
              <a:rPr lang="en-GB" b="1" dirty="0">
                <a:solidFill>
                  <a:schemeClr val="bg1"/>
                </a:solidFill>
                <a:latin typeface="Arial" panose="020B0604020202020204" pitchFamily="34" charset="0"/>
                <a:cs typeface="Arial" panose="020B0604020202020204" pitchFamily="34" charset="0"/>
              </a:rPr>
              <a:t>Managing People in Organisations</a:t>
            </a:r>
            <a:br>
              <a:rPr lang="en-GB" b="1" dirty="0">
                <a:solidFill>
                  <a:schemeClr val="bg1"/>
                </a:solidFill>
                <a:latin typeface="Arial" panose="020B0604020202020204" pitchFamily="34" charset="0"/>
                <a:cs typeface="Arial" panose="020B0604020202020204" pitchFamily="34" charset="0"/>
              </a:rPr>
            </a:br>
            <a:r>
              <a:rPr lang="en-GB" b="1" dirty="0">
                <a:solidFill>
                  <a:schemeClr val="bg1"/>
                </a:solidFill>
                <a:latin typeface="Arial" panose="020B0604020202020204" pitchFamily="34" charset="0"/>
                <a:cs typeface="Arial" panose="020B0604020202020204" pitchFamily="34" charset="0"/>
              </a:rPr>
              <a:t>Performance Management &amp; Employee Engagement</a:t>
            </a:r>
            <a:endParaRPr lang="en-GB" b="1" dirty="0">
              <a:solidFill>
                <a:schemeClr val="bg1"/>
              </a:solidFill>
            </a:endParaRPr>
          </a:p>
        </p:txBody>
      </p:sp>
      <p:sp>
        <p:nvSpPr>
          <p:cNvPr id="3" name="Subtitle 2">
            <a:extLst>
              <a:ext uri="{FF2B5EF4-FFF2-40B4-BE49-F238E27FC236}">
                <a16:creationId xmlns:a16="http://schemas.microsoft.com/office/drawing/2014/main" id="{22C6E451-9A9C-40B0-8CEB-03CB8540F3F1}"/>
              </a:ext>
            </a:extLst>
          </p:cNvPr>
          <p:cNvSpPr>
            <a:spLocks noGrp="1"/>
          </p:cNvSpPr>
          <p:nvPr>
            <p:ph type="subTitle" idx="1"/>
          </p:nvPr>
        </p:nvSpPr>
        <p:spPr>
          <a:xfrm>
            <a:off x="1825824" y="4437112"/>
            <a:ext cx="8534400" cy="1274017"/>
          </a:xfrm>
        </p:spPr>
        <p:txBody>
          <a:bodyPr/>
          <a:lstStyle/>
          <a:p>
            <a:r>
              <a:rPr lang="en-GB" b="1" dirty="0">
                <a:solidFill>
                  <a:schemeClr val="bg1"/>
                </a:solidFill>
              </a:rPr>
              <a:t>James Moore</a:t>
            </a:r>
          </a:p>
          <a:p>
            <a:r>
              <a:rPr lang="en-GB" b="1" dirty="0">
                <a:solidFill>
                  <a:schemeClr val="bg1"/>
                </a:solidFill>
              </a:rPr>
              <a:t>FCIPD, MSc</a:t>
            </a:r>
          </a:p>
        </p:txBody>
      </p:sp>
    </p:spTree>
    <p:extLst>
      <p:ext uri="{BB962C8B-B14F-4D97-AF65-F5344CB8AC3E}">
        <p14:creationId xmlns:p14="http://schemas.microsoft.com/office/powerpoint/2010/main" val="20873531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BFAE2D-1496-B96F-586A-AF11FCF24BB9}"/>
              </a:ext>
            </a:extLst>
          </p:cNvPr>
          <p:cNvSpPr>
            <a:spLocks noGrp="1"/>
          </p:cNvSpPr>
          <p:nvPr>
            <p:ph type="title"/>
          </p:nvPr>
        </p:nvSpPr>
        <p:spPr/>
        <p:txBody>
          <a:bodyPr/>
          <a:lstStyle/>
          <a:p>
            <a:r>
              <a:rPr lang="en-GB" dirty="0"/>
              <a:t>Recap</a:t>
            </a:r>
          </a:p>
        </p:txBody>
      </p:sp>
      <p:sp>
        <p:nvSpPr>
          <p:cNvPr id="3" name="Content Placeholder 2">
            <a:extLst>
              <a:ext uri="{FF2B5EF4-FFF2-40B4-BE49-F238E27FC236}">
                <a16:creationId xmlns:a16="http://schemas.microsoft.com/office/drawing/2014/main" id="{C7C0D834-3614-D147-5BA6-875E0423253B}"/>
              </a:ext>
            </a:extLst>
          </p:cNvPr>
          <p:cNvSpPr>
            <a:spLocks noGrp="1"/>
          </p:cNvSpPr>
          <p:nvPr>
            <p:ph idx="1"/>
          </p:nvPr>
        </p:nvSpPr>
        <p:spPr/>
        <p:txBody>
          <a:bodyPr/>
          <a:lstStyle/>
          <a:p>
            <a:r>
              <a:rPr lang="en-GB" dirty="0"/>
              <a:t>So who has the power in the employment relationship?</a:t>
            </a:r>
          </a:p>
          <a:p>
            <a:r>
              <a:rPr lang="en-GB" dirty="0"/>
              <a:t>How do we ensure high performing workplaces?</a:t>
            </a:r>
          </a:p>
          <a:p>
            <a:r>
              <a:rPr lang="en-GB" dirty="0"/>
              <a:t>How do we balance the needs/wants of individuals and needs/wants of groups?</a:t>
            </a:r>
          </a:p>
        </p:txBody>
      </p:sp>
    </p:spTree>
    <p:extLst>
      <p:ext uri="{BB962C8B-B14F-4D97-AF65-F5344CB8AC3E}">
        <p14:creationId xmlns:p14="http://schemas.microsoft.com/office/powerpoint/2010/main" val="8685072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72E846-0CA8-4184-886E-693AA3126E88}"/>
              </a:ext>
            </a:extLst>
          </p:cNvPr>
          <p:cNvSpPr>
            <a:spLocks noGrp="1"/>
          </p:cNvSpPr>
          <p:nvPr>
            <p:ph type="title"/>
          </p:nvPr>
        </p:nvSpPr>
        <p:spPr>
          <a:xfrm>
            <a:off x="838200" y="673770"/>
            <a:ext cx="3220329" cy="2027227"/>
          </a:xfrm>
        </p:spPr>
        <p:txBody>
          <a:bodyPr anchor="t">
            <a:normAutofit/>
          </a:bodyPr>
          <a:lstStyle/>
          <a:p>
            <a:r>
              <a:rPr lang="en-GB" sz="5400">
                <a:solidFill>
                  <a:srgbClr val="FFFFFF"/>
                </a:solidFill>
              </a:rPr>
              <a:t>Today</a:t>
            </a:r>
          </a:p>
        </p:txBody>
      </p:sp>
      <p:graphicFrame>
        <p:nvGraphicFramePr>
          <p:cNvPr id="5" name="Content Placeholder 2">
            <a:extLst>
              <a:ext uri="{FF2B5EF4-FFF2-40B4-BE49-F238E27FC236}">
                <a16:creationId xmlns:a16="http://schemas.microsoft.com/office/drawing/2014/main" id="{32861117-3E46-43E3-AB7B-3ADBB6F42C0A}"/>
              </a:ext>
            </a:extLst>
          </p:cNvPr>
          <p:cNvGraphicFramePr>
            <a:graphicFrameLocks noGrp="1"/>
          </p:cNvGraphicFramePr>
          <p:nvPr>
            <p:ph idx="1"/>
            <p:extLst>
              <p:ext uri="{D42A27DB-BD31-4B8C-83A1-F6EECF244321}">
                <p14:modId xmlns:p14="http://schemas.microsoft.com/office/powerpoint/2010/main" val="3335526570"/>
              </p:ext>
            </p:extLst>
          </p:nvPr>
        </p:nvGraphicFramePr>
        <p:xfrm>
          <a:off x="5227909" y="260648"/>
          <a:ext cx="5811128" cy="56782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026" name="Picture 2" descr="Introducing Employment Relations: Amazon.co.uk: Williams, Steve:  9780198777120: Books">
            <a:extLst>
              <a:ext uri="{FF2B5EF4-FFF2-40B4-BE49-F238E27FC236}">
                <a16:creationId xmlns:a16="http://schemas.microsoft.com/office/drawing/2014/main" id="{FF43EF5A-C5FC-4C47-8E22-0EF56856EBA0}"/>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271464" y="1457880"/>
            <a:ext cx="2953475" cy="38456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587614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9376" y="1140152"/>
            <a:ext cx="4392488" cy="4248512"/>
          </a:xfrm>
        </p:spPr>
        <p:txBody>
          <a:bodyPr>
            <a:normAutofit/>
          </a:bodyPr>
          <a:lstStyle/>
          <a:p>
            <a:r>
              <a:rPr lang="en-GB" b="1" dirty="0"/>
              <a:t>Key actors in the employment relationship</a:t>
            </a:r>
          </a:p>
        </p:txBody>
      </p:sp>
      <p:sp>
        <p:nvSpPr>
          <p:cNvPr id="3" name="Content Placeholder 2"/>
          <p:cNvSpPr>
            <a:spLocks noGrp="1"/>
          </p:cNvSpPr>
          <p:nvPr>
            <p:ph idx="1"/>
          </p:nvPr>
        </p:nvSpPr>
        <p:spPr>
          <a:xfrm>
            <a:off x="5126418" y="548640"/>
            <a:ext cx="6224335" cy="5431536"/>
          </a:xfrm>
        </p:spPr>
        <p:txBody>
          <a:bodyPr anchor="ctr">
            <a:normAutofit/>
          </a:bodyPr>
          <a:lstStyle/>
          <a:p>
            <a:r>
              <a:rPr lang="en-GB" sz="3600" dirty="0"/>
              <a:t>Employers/managers</a:t>
            </a:r>
          </a:p>
          <a:p>
            <a:r>
              <a:rPr lang="en-GB" sz="3600" dirty="0"/>
              <a:t>Employees, representatives and unions</a:t>
            </a:r>
          </a:p>
          <a:p>
            <a:r>
              <a:rPr lang="en-GB" sz="3600" dirty="0"/>
              <a:t>The State (Government and Agencies)</a:t>
            </a:r>
          </a:p>
          <a:p>
            <a:pPr marL="0" indent="0">
              <a:buNone/>
            </a:pPr>
            <a:endParaRPr lang="en-GB" sz="2200" dirty="0"/>
          </a:p>
        </p:txBody>
      </p:sp>
    </p:spTree>
    <p:extLst>
      <p:ext uri="{BB962C8B-B14F-4D97-AF65-F5344CB8AC3E}">
        <p14:creationId xmlns:p14="http://schemas.microsoft.com/office/powerpoint/2010/main" val="21113556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981200" y="-243408"/>
            <a:ext cx="8229600" cy="1143000"/>
          </a:xfrm>
        </p:spPr>
        <p:txBody>
          <a:bodyPr>
            <a:normAutofit fontScale="90000"/>
          </a:bodyPr>
          <a:lstStyle/>
          <a:p>
            <a:r>
              <a:rPr lang="en-GB" b="1" dirty="0"/>
              <a:t>Interests in employment relations</a:t>
            </a:r>
          </a:p>
        </p:txBody>
      </p:sp>
      <p:graphicFrame>
        <p:nvGraphicFramePr>
          <p:cNvPr id="5" name="Content Placeholder 4"/>
          <p:cNvGraphicFramePr>
            <a:graphicFrameLocks noGrp="1"/>
          </p:cNvGraphicFramePr>
          <p:nvPr>
            <p:ph sz="half" idx="1"/>
          </p:nvPr>
        </p:nvGraphicFramePr>
        <p:xfrm>
          <a:off x="983432" y="692697"/>
          <a:ext cx="10009113" cy="5904653"/>
        </p:xfrm>
        <a:graphic>
          <a:graphicData uri="http://schemas.openxmlformats.org/drawingml/2006/table">
            <a:tbl>
              <a:tblPr firstRow="1" bandRow="1">
                <a:tableStyleId>{5C22544A-7EE6-4342-B048-85BDC9FD1C3A}</a:tableStyleId>
              </a:tblPr>
              <a:tblGrid>
                <a:gridCol w="3336371">
                  <a:extLst>
                    <a:ext uri="{9D8B030D-6E8A-4147-A177-3AD203B41FA5}">
                      <a16:colId xmlns:a16="http://schemas.microsoft.com/office/drawing/2014/main" val="20000"/>
                    </a:ext>
                  </a:extLst>
                </a:gridCol>
                <a:gridCol w="3336371">
                  <a:extLst>
                    <a:ext uri="{9D8B030D-6E8A-4147-A177-3AD203B41FA5}">
                      <a16:colId xmlns:a16="http://schemas.microsoft.com/office/drawing/2014/main" val="20001"/>
                    </a:ext>
                  </a:extLst>
                </a:gridCol>
                <a:gridCol w="3336371">
                  <a:extLst>
                    <a:ext uri="{9D8B030D-6E8A-4147-A177-3AD203B41FA5}">
                      <a16:colId xmlns:a16="http://schemas.microsoft.com/office/drawing/2014/main" val="20002"/>
                    </a:ext>
                  </a:extLst>
                </a:gridCol>
              </a:tblGrid>
              <a:tr h="695639">
                <a:tc>
                  <a:txBody>
                    <a:bodyPr/>
                    <a:lstStyle/>
                    <a:p>
                      <a:pPr algn="ctr">
                        <a:lnSpc>
                          <a:spcPct val="200000"/>
                        </a:lnSpc>
                        <a:spcAft>
                          <a:spcPts val="0"/>
                        </a:spcAft>
                      </a:pPr>
                      <a:r>
                        <a:rPr lang="en-GB" sz="2400" b="1" dirty="0">
                          <a:solidFill>
                            <a:srgbClr val="FFFFFF"/>
                          </a:solidFill>
                          <a:effectLst/>
                          <a:latin typeface="Arial" panose="020B0604020202020204" pitchFamily="34" charset="0"/>
                          <a:ea typeface="SimHei"/>
                          <a:cs typeface="Arial" panose="020B0604020202020204" pitchFamily="34" charset="0"/>
                        </a:rPr>
                        <a:t>Employee </a:t>
                      </a:r>
                      <a:endParaRPr lang="en-GB" sz="2400" b="1" dirty="0">
                        <a:effectLst/>
                        <a:latin typeface="Arial" panose="020B0604020202020204" pitchFamily="34" charset="0"/>
                        <a:ea typeface="Times New Roman"/>
                        <a:cs typeface="Arial" panose="020B0604020202020204" pitchFamily="34" charset="0"/>
                      </a:endParaRPr>
                    </a:p>
                  </a:txBody>
                  <a:tcPr marL="68580" marR="68580" marT="0" marB="0">
                    <a:solidFill>
                      <a:srgbClr val="8B6AA2"/>
                    </a:solidFill>
                  </a:tcPr>
                </a:tc>
                <a:tc>
                  <a:txBody>
                    <a:bodyPr/>
                    <a:lstStyle/>
                    <a:p>
                      <a:pPr algn="ctr">
                        <a:lnSpc>
                          <a:spcPct val="200000"/>
                        </a:lnSpc>
                        <a:spcAft>
                          <a:spcPts val="0"/>
                        </a:spcAft>
                      </a:pPr>
                      <a:r>
                        <a:rPr lang="en-GB" sz="2400" b="1" dirty="0">
                          <a:solidFill>
                            <a:srgbClr val="FFFFFF"/>
                          </a:solidFill>
                          <a:effectLst/>
                          <a:latin typeface="Arial" panose="020B0604020202020204" pitchFamily="34" charset="0"/>
                          <a:ea typeface="SimHei"/>
                          <a:cs typeface="Arial" panose="020B0604020202020204" pitchFamily="34" charset="0"/>
                        </a:rPr>
                        <a:t>Employer</a:t>
                      </a:r>
                      <a:endParaRPr lang="en-GB" sz="2400" b="1" dirty="0">
                        <a:effectLst/>
                        <a:latin typeface="Arial" panose="020B0604020202020204" pitchFamily="34" charset="0"/>
                        <a:ea typeface="Times New Roman"/>
                        <a:cs typeface="Arial" panose="020B0604020202020204" pitchFamily="34" charset="0"/>
                      </a:endParaRPr>
                    </a:p>
                  </a:txBody>
                  <a:tcPr marL="68580" marR="68580" marT="0" marB="0">
                    <a:solidFill>
                      <a:srgbClr val="8B6AA2"/>
                    </a:solidFill>
                  </a:tcPr>
                </a:tc>
                <a:tc>
                  <a:txBody>
                    <a:bodyPr/>
                    <a:lstStyle/>
                    <a:p>
                      <a:pPr algn="ctr">
                        <a:lnSpc>
                          <a:spcPct val="200000"/>
                        </a:lnSpc>
                        <a:spcAft>
                          <a:spcPts val="0"/>
                        </a:spcAft>
                      </a:pPr>
                      <a:r>
                        <a:rPr lang="en-GB" sz="2400" b="1" dirty="0">
                          <a:solidFill>
                            <a:srgbClr val="FFFFFF"/>
                          </a:solidFill>
                          <a:effectLst/>
                          <a:latin typeface="Arial" panose="020B0604020202020204" pitchFamily="34" charset="0"/>
                          <a:ea typeface="SimHei"/>
                          <a:cs typeface="Arial" panose="020B0604020202020204" pitchFamily="34" charset="0"/>
                        </a:rPr>
                        <a:t>The State</a:t>
                      </a:r>
                      <a:endParaRPr lang="en-GB" sz="2400" b="1" dirty="0">
                        <a:effectLst/>
                        <a:latin typeface="Arial" panose="020B0604020202020204" pitchFamily="34" charset="0"/>
                        <a:ea typeface="Times New Roman"/>
                        <a:cs typeface="Arial" panose="020B0604020202020204" pitchFamily="34" charset="0"/>
                      </a:endParaRPr>
                    </a:p>
                  </a:txBody>
                  <a:tcPr marL="68580" marR="68580" marT="0" marB="0">
                    <a:solidFill>
                      <a:srgbClr val="8B6AA2"/>
                    </a:solidFill>
                  </a:tcPr>
                </a:tc>
                <a:extLst>
                  <a:ext uri="{0D108BD9-81ED-4DB2-BD59-A6C34878D82A}">
                    <a16:rowId xmlns:a16="http://schemas.microsoft.com/office/drawing/2014/main" val="10000"/>
                  </a:ext>
                </a:extLst>
              </a:tr>
              <a:tr h="695639">
                <a:tc>
                  <a:txBody>
                    <a:bodyPr/>
                    <a:lstStyle/>
                    <a:p>
                      <a:pPr algn="ctr">
                        <a:lnSpc>
                          <a:spcPct val="200000"/>
                        </a:lnSpc>
                        <a:spcAft>
                          <a:spcPts val="0"/>
                        </a:spcAft>
                      </a:pPr>
                      <a:r>
                        <a:rPr lang="en-GB" sz="2000" b="0" dirty="0">
                          <a:effectLst/>
                          <a:latin typeface="Arial" panose="020B0604020202020204" pitchFamily="34" charset="0"/>
                          <a:ea typeface="SimHei"/>
                          <a:cs typeface="Arial" panose="020B0604020202020204" pitchFamily="34" charset="0"/>
                        </a:rPr>
                        <a:t>Employment</a:t>
                      </a:r>
                      <a:endParaRPr lang="en-GB" sz="2000" b="0" dirty="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tc>
                  <a:txBody>
                    <a:bodyPr/>
                    <a:lstStyle/>
                    <a:p>
                      <a:pPr algn="ctr">
                        <a:lnSpc>
                          <a:spcPct val="200000"/>
                        </a:lnSpc>
                        <a:spcAft>
                          <a:spcPts val="0"/>
                        </a:spcAft>
                      </a:pPr>
                      <a:r>
                        <a:rPr lang="en-GB" sz="2000" b="0" dirty="0">
                          <a:effectLst/>
                          <a:latin typeface="Arial" panose="020B0604020202020204" pitchFamily="34" charset="0"/>
                          <a:ea typeface="SimHei"/>
                          <a:cs typeface="Arial" panose="020B0604020202020204" pitchFamily="34" charset="0"/>
                        </a:rPr>
                        <a:t>Profit maximisation</a:t>
                      </a:r>
                      <a:endParaRPr lang="en-GB" sz="2000" b="0" dirty="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tc>
                  <a:txBody>
                    <a:bodyPr/>
                    <a:lstStyle/>
                    <a:p>
                      <a:pPr algn="ctr">
                        <a:lnSpc>
                          <a:spcPct val="200000"/>
                        </a:lnSpc>
                        <a:spcAft>
                          <a:spcPts val="0"/>
                        </a:spcAft>
                      </a:pPr>
                      <a:r>
                        <a:rPr lang="en-GB" sz="2000" b="0" dirty="0">
                          <a:effectLst/>
                          <a:latin typeface="Arial" panose="020B0604020202020204" pitchFamily="34" charset="0"/>
                          <a:ea typeface="SimHei"/>
                          <a:cs typeface="Arial" panose="020B0604020202020204" pitchFamily="34" charset="0"/>
                        </a:rPr>
                        <a:t>Power</a:t>
                      </a:r>
                      <a:endParaRPr lang="en-GB" sz="2000" b="0" dirty="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extLst>
                  <a:ext uri="{0D108BD9-81ED-4DB2-BD59-A6C34878D82A}">
                    <a16:rowId xmlns:a16="http://schemas.microsoft.com/office/drawing/2014/main" val="10001"/>
                  </a:ext>
                </a:extLst>
              </a:tr>
              <a:tr h="695639">
                <a:tc>
                  <a:txBody>
                    <a:bodyPr/>
                    <a:lstStyle/>
                    <a:p>
                      <a:pPr algn="ctr">
                        <a:lnSpc>
                          <a:spcPct val="200000"/>
                        </a:lnSpc>
                        <a:spcAft>
                          <a:spcPts val="0"/>
                        </a:spcAft>
                      </a:pPr>
                      <a:r>
                        <a:rPr lang="en-GB" sz="2000" b="0" dirty="0">
                          <a:effectLst/>
                          <a:latin typeface="Arial" panose="020B0604020202020204" pitchFamily="34" charset="0"/>
                          <a:ea typeface="SimHei"/>
                          <a:cs typeface="Arial" panose="020B0604020202020204" pitchFamily="34" charset="0"/>
                        </a:rPr>
                        <a:t>Income</a:t>
                      </a:r>
                      <a:endParaRPr lang="en-GB" sz="2000" b="0" dirty="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tc>
                  <a:txBody>
                    <a:bodyPr/>
                    <a:lstStyle/>
                    <a:p>
                      <a:pPr algn="ctr">
                        <a:lnSpc>
                          <a:spcPct val="200000"/>
                        </a:lnSpc>
                        <a:spcAft>
                          <a:spcPts val="0"/>
                        </a:spcAft>
                      </a:pPr>
                      <a:r>
                        <a:rPr lang="en-GB" sz="2000" b="0" dirty="0">
                          <a:effectLst/>
                          <a:latin typeface="Arial" panose="020B0604020202020204" pitchFamily="34" charset="0"/>
                          <a:ea typeface="SimHei"/>
                          <a:cs typeface="Arial" panose="020B0604020202020204" pitchFamily="34" charset="0"/>
                        </a:rPr>
                        <a:t>Shareholder value</a:t>
                      </a:r>
                      <a:endParaRPr lang="en-GB" sz="2000" b="0" dirty="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tc>
                  <a:txBody>
                    <a:bodyPr/>
                    <a:lstStyle/>
                    <a:p>
                      <a:pPr algn="ctr">
                        <a:lnSpc>
                          <a:spcPct val="200000"/>
                        </a:lnSpc>
                        <a:spcAft>
                          <a:spcPts val="0"/>
                        </a:spcAft>
                      </a:pPr>
                      <a:r>
                        <a:rPr lang="en-GB" sz="2000" b="0" dirty="0">
                          <a:effectLst/>
                          <a:latin typeface="Arial" panose="020B0604020202020204" pitchFamily="34" charset="0"/>
                          <a:ea typeface="SimHei"/>
                          <a:cs typeface="Arial" panose="020B0604020202020204" pitchFamily="34" charset="0"/>
                        </a:rPr>
                        <a:t>Economic growth</a:t>
                      </a:r>
                      <a:endParaRPr lang="en-GB" sz="2000" b="0" dirty="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extLst>
                  <a:ext uri="{0D108BD9-81ED-4DB2-BD59-A6C34878D82A}">
                    <a16:rowId xmlns:a16="http://schemas.microsoft.com/office/drawing/2014/main" val="10002"/>
                  </a:ext>
                </a:extLst>
              </a:tr>
              <a:tr h="695639">
                <a:tc>
                  <a:txBody>
                    <a:bodyPr/>
                    <a:lstStyle/>
                    <a:p>
                      <a:pPr algn="ctr">
                        <a:lnSpc>
                          <a:spcPct val="200000"/>
                        </a:lnSpc>
                        <a:spcAft>
                          <a:spcPts val="0"/>
                        </a:spcAft>
                      </a:pPr>
                      <a:r>
                        <a:rPr lang="en-GB" sz="2000" b="0" dirty="0">
                          <a:effectLst/>
                          <a:latin typeface="Arial" panose="020B0604020202020204" pitchFamily="34" charset="0"/>
                          <a:ea typeface="SimHei"/>
                          <a:cs typeface="Arial" panose="020B0604020202020204" pitchFamily="34" charset="0"/>
                        </a:rPr>
                        <a:t>Fairness </a:t>
                      </a:r>
                      <a:endParaRPr lang="en-GB" sz="2000" b="0" dirty="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tc>
                  <a:txBody>
                    <a:bodyPr/>
                    <a:lstStyle/>
                    <a:p>
                      <a:pPr algn="ctr">
                        <a:lnSpc>
                          <a:spcPct val="200000"/>
                        </a:lnSpc>
                        <a:spcAft>
                          <a:spcPts val="0"/>
                        </a:spcAft>
                      </a:pPr>
                      <a:r>
                        <a:rPr lang="en-GB" sz="2000" b="0" dirty="0">
                          <a:effectLst/>
                          <a:latin typeface="Arial" panose="020B0604020202020204" pitchFamily="34" charset="0"/>
                          <a:ea typeface="SimHei"/>
                          <a:cs typeface="Arial" panose="020B0604020202020204" pitchFamily="34" charset="0"/>
                        </a:rPr>
                        <a:t>Stakeholder interests</a:t>
                      </a:r>
                      <a:endParaRPr lang="en-GB" sz="2000" b="0" dirty="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tc>
                  <a:txBody>
                    <a:bodyPr/>
                    <a:lstStyle/>
                    <a:p>
                      <a:pPr algn="ctr">
                        <a:lnSpc>
                          <a:spcPct val="200000"/>
                        </a:lnSpc>
                        <a:spcAft>
                          <a:spcPts val="0"/>
                        </a:spcAft>
                      </a:pPr>
                      <a:r>
                        <a:rPr lang="en-GB" sz="2000" b="0" dirty="0">
                          <a:effectLst/>
                          <a:latin typeface="Arial" panose="020B0604020202020204" pitchFamily="34" charset="0"/>
                          <a:ea typeface="SimHei"/>
                          <a:cs typeface="Arial" panose="020B0604020202020204" pitchFamily="34" charset="0"/>
                        </a:rPr>
                        <a:t>Ideology</a:t>
                      </a:r>
                      <a:endParaRPr lang="en-GB" sz="2000" b="0" dirty="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extLst>
                  <a:ext uri="{0D108BD9-81ED-4DB2-BD59-A6C34878D82A}">
                    <a16:rowId xmlns:a16="http://schemas.microsoft.com/office/drawing/2014/main" val="10003"/>
                  </a:ext>
                </a:extLst>
              </a:tr>
              <a:tr h="695639">
                <a:tc>
                  <a:txBody>
                    <a:bodyPr/>
                    <a:lstStyle/>
                    <a:p>
                      <a:pPr algn="ctr">
                        <a:lnSpc>
                          <a:spcPct val="200000"/>
                        </a:lnSpc>
                        <a:spcAft>
                          <a:spcPts val="0"/>
                        </a:spcAft>
                      </a:pPr>
                      <a:r>
                        <a:rPr lang="en-GB" sz="2000" b="0" dirty="0">
                          <a:effectLst/>
                          <a:latin typeface="Arial" panose="020B0604020202020204" pitchFamily="34" charset="0"/>
                          <a:ea typeface="SimHei"/>
                          <a:cs typeface="Arial" panose="020B0604020202020204" pitchFamily="34" charset="0"/>
                        </a:rPr>
                        <a:t>Voice</a:t>
                      </a:r>
                      <a:endParaRPr lang="en-GB" sz="2000" b="0" dirty="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tc>
                  <a:txBody>
                    <a:bodyPr/>
                    <a:lstStyle/>
                    <a:p>
                      <a:pPr algn="ctr">
                        <a:lnSpc>
                          <a:spcPct val="200000"/>
                        </a:lnSpc>
                        <a:spcAft>
                          <a:spcPts val="0"/>
                        </a:spcAft>
                      </a:pPr>
                      <a:r>
                        <a:rPr lang="en-GB" sz="2000" b="0" dirty="0">
                          <a:effectLst/>
                          <a:latin typeface="Arial" panose="020B0604020202020204" pitchFamily="34" charset="0"/>
                          <a:ea typeface="SimHei"/>
                          <a:cs typeface="Arial" panose="020B0604020202020204" pitchFamily="34" charset="0"/>
                        </a:rPr>
                        <a:t>Quality and service</a:t>
                      </a:r>
                      <a:endParaRPr lang="en-GB" sz="2000" b="0" dirty="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tc>
                  <a:txBody>
                    <a:bodyPr/>
                    <a:lstStyle/>
                    <a:p>
                      <a:pPr algn="ctr">
                        <a:lnSpc>
                          <a:spcPct val="200000"/>
                        </a:lnSpc>
                        <a:spcAft>
                          <a:spcPts val="0"/>
                        </a:spcAft>
                      </a:pPr>
                      <a:r>
                        <a:rPr lang="en-GB" sz="2000" b="0" dirty="0">
                          <a:effectLst/>
                          <a:latin typeface="Arial" panose="020B0604020202020204" pitchFamily="34" charset="0"/>
                          <a:ea typeface="SimHei"/>
                          <a:cs typeface="Arial" panose="020B0604020202020204" pitchFamily="34" charset="0"/>
                        </a:rPr>
                        <a:t>Continuity</a:t>
                      </a:r>
                      <a:endParaRPr lang="en-GB" sz="2000" b="0" dirty="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extLst>
                  <a:ext uri="{0D108BD9-81ED-4DB2-BD59-A6C34878D82A}">
                    <a16:rowId xmlns:a16="http://schemas.microsoft.com/office/drawing/2014/main" val="10004"/>
                  </a:ext>
                </a:extLst>
              </a:tr>
              <a:tr h="695639">
                <a:tc>
                  <a:txBody>
                    <a:bodyPr/>
                    <a:lstStyle/>
                    <a:p>
                      <a:pPr algn="ctr">
                        <a:lnSpc>
                          <a:spcPct val="200000"/>
                        </a:lnSpc>
                        <a:spcAft>
                          <a:spcPts val="0"/>
                        </a:spcAft>
                      </a:pPr>
                      <a:r>
                        <a:rPr lang="en-GB" sz="2000" b="0">
                          <a:effectLst/>
                          <a:latin typeface="Arial" panose="020B0604020202020204" pitchFamily="34" charset="0"/>
                          <a:ea typeface="SimHei"/>
                          <a:cs typeface="Arial" panose="020B0604020202020204" pitchFamily="34" charset="0"/>
                        </a:rPr>
                        <a:t>Job satisfaction</a:t>
                      </a:r>
                      <a:endParaRPr lang="en-GB" sz="2000" b="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tc>
                  <a:txBody>
                    <a:bodyPr/>
                    <a:lstStyle/>
                    <a:p>
                      <a:pPr algn="ctr">
                        <a:lnSpc>
                          <a:spcPct val="200000"/>
                        </a:lnSpc>
                        <a:spcAft>
                          <a:spcPts val="0"/>
                        </a:spcAft>
                      </a:pPr>
                      <a:r>
                        <a:rPr lang="en-GB" sz="2000" b="0" dirty="0">
                          <a:effectLst/>
                          <a:latin typeface="Arial" panose="020B0604020202020204" pitchFamily="34" charset="0"/>
                          <a:ea typeface="SimHei"/>
                          <a:cs typeface="Arial" panose="020B0604020202020204" pitchFamily="34" charset="0"/>
                        </a:rPr>
                        <a:t>Employee engagement</a:t>
                      </a:r>
                      <a:endParaRPr lang="en-GB" sz="2000" b="0" dirty="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tc rowSpan="3">
                  <a:txBody>
                    <a:bodyPr/>
                    <a:lstStyle/>
                    <a:p>
                      <a:pPr algn="ctr">
                        <a:lnSpc>
                          <a:spcPct val="200000"/>
                        </a:lnSpc>
                        <a:spcAft>
                          <a:spcPts val="0"/>
                        </a:spcAft>
                      </a:pPr>
                      <a:r>
                        <a:rPr lang="en-GB" sz="1800" b="0" dirty="0">
                          <a:effectLst/>
                          <a:latin typeface="Arial" panose="020B0604020202020204" pitchFamily="34" charset="0"/>
                          <a:ea typeface="SimHei"/>
                          <a:cs typeface="Arial" panose="020B0604020202020204" pitchFamily="34" charset="0"/>
                        </a:rPr>
                        <a:t> </a:t>
                      </a:r>
                      <a:endParaRPr lang="en-GB" sz="1800" b="0" dirty="0">
                        <a:effectLst/>
                        <a:latin typeface="Arial" panose="020B0604020202020204" pitchFamily="34" charset="0"/>
                        <a:ea typeface="Times New Roman"/>
                        <a:cs typeface="Arial" panose="020B0604020202020204" pitchFamily="34" charset="0"/>
                      </a:endParaRPr>
                    </a:p>
                    <a:p>
                      <a:pPr algn="ctr">
                        <a:lnSpc>
                          <a:spcPct val="200000"/>
                        </a:lnSpc>
                        <a:spcAft>
                          <a:spcPts val="0"/>
                        </a:spcAft>
                      </a:pPr>
                      <a:r>
                        <a:rPr lang="en-GB" sz="1800" b="0" dirty="0">
                          <a:effectLst/>
                          <a:latin typeface="Arial" panose="020B0604020202020204" pitchFamily="34" charset="0"/>
                          <a:ea typeface="SimHei"/>
                          <a:cs typeface="Arial" panose="020B0604020202020204" pitchFamily="34" charset="0"/>
                        </a:rPr>
                        <a:t> </a:t>
                      </a:r>
                    </a:p>
                    <a:p>
                      <a:pPr algn="ctr">
                        <a:lnSpc>
                          <a:spcPct val="200000"/>
                        </a:lnSpc>
                        <a:spcAft>
                          <a:spcPts val="0"/>
                        </a:spcAft>
                      </a:pPr>
                      <a:r>
                        <a:rPr lang="en-GB" sz="1600" b="0" i="1" dirty="0">
                          <a:effectLst/>
                          <a:latin typeface="Arial" panose="020B0604020202020204" pitchFamily="34" charset="0"/>
                          <a:ea typeface="SimHei"/>
                          <a:cs typeface="Arial" panose="020B0604020202020204" pitchFamily="34" charset="0"/>
                        </a:rPr>
                        <a:t>(</a:t>
                      </a:r>
                      <a:r>
                        <a:rPr lang="en-GB" sz="1400" b="0" i="1" dirty="0">
                          <a:effectLst/>
                          <a:latin typeface="Arial" panose="020B0604020202020204" pitchFamily="34" charset="0"/>
                          <a:ea typeface="SimHei"/>
                          <a:cs typeface="Arial" panose="020B0604020202020204" pitchFamily="34" charset="0"/>
                        </a:rPr>
                        <a:t>Adapted from Budd and Bhave</a:t>
                      </a:r>
                      <a:r>
                        <a:rPr lang="en-GB" sz="1400" b="0" i="1" baseline="0" dirty="0">
                          <a:effectLst/>
                          <a:latin typeface="Arial" panose="020B0604020202020204" pitchFamily="34" charset="0"/>
                          <a:ea typeface="SimHei"/>
                          <a:cs typeface="Arial" panose="020B0604020202020204" pitchFamily="34" charset="0"/>
                        </a:rPr>
                        <a:t> </a:t>
                      </a:r>
                      <a:r>
                        <a:rPr lang="en-GB" sz="1400" b="0" i="1" dirty="0">
                          <a:effectLst/>
                          <a:latin typeface="Arial" panose="020B0604020202020204" pitchFamily="34" charset="0"/>
                          <a:ea typeface="SimHei"/>
                          <a:cs typeface="Arial" panose="020B0604020202020204" pitchFamily="34" charset="0"/>
                        </a:rPr>
                        <a:t>(2008)) </a:t>
                      </a:r>
                      <a:endParaRPr lang="en-GB" sz="1600" b="0" i="1" dirty="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extLst>
                  <a:ext uri="{0D108BD9-81ED-4DB2-BD59-A6C34878D82A}">
                    <a16:rowId xmlns:a16="http://schemas.microsoft.com/office/drawing/2014/main" val="10005"/>
                  </a:ext>
                </a:extLst>
              </a:tr>
              <a:tr h="695639">
                <a:tc>
                  <a:txBody>
                    <a:bodyPr/>
                    <a:lstStyle/>
                    <a:p>
                      <a:pPr algn="ctr">
                        <a:lnSpc>
                          <a:spcPct val="200000"/>
                        </a:lnSpc>
                        <a:spcAft>
                          <a:spcPts val="0"/>
                        </a:spcAft>
                      </a:pPr>
                      <a:r>
                        <a:rPr lang="en-GB" sz="2000" b="0">
                          <a:effectLst/>
                          <a:latin typeface="Arial" panose="020B0604020202020204" pitchFamily="34" charset="0"/>
                          <a:ea typeface="SimHei"/>
                          <a:cs typeface="Arial" panose="020B0604020202020204" pitchFamily="34" charset="0"/>
                        </a:rPr>
                        <a:t>Occupational identity</a:t>
                      </a:r>
                      <a:endParaRPr lang="en-GB" sz="2000" b="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tc>
                  <a:txBody>
                    <a:bodyPr/>
                    <a:lstStyle/>
                    <a:p>
                      <a:pPr algn="ctr">
                        <a:lnSpc>
                          <a:spcPct val="200000"/>
                        </a:lnSpc>
                        <a:spcAft>
                          <a:spcPts val="0"/>
                        </a:spcAft>
                      </a:pPr>
                      <a:r>
                        <a:rPr lang="en-GB" sz="2000" b="0" dirty="0">
                          <a:effectLst/>
                          <a:latin typeface="Arial" panose="020B0604020202020204" pitchFamily="34" charset="0"/>
                          <a:ea typeface="SimHei"/>
                          <a:cs typeface="Arial" panose="020B0604020202020204" pitchFamily="34" charset="0"/>
                        </a:rPr>
                        <a:t>Creation of employment</a:t>
                      </a:r>
                      <a:endParaRPr lang="en-GB" sz="2000" b="0" dirty="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tc vMerge="1">
                  <a:txBody>
                    <a:bodyPr/>
                    <a:lstStyle/>
                    <a:p>
                      <a:pPr algn="just">
                        <a:lnSpc>
                          <a:spcPct val="200000"/>
                        </a:lnSpc>
                        <a:spcAft>
                          <a:spcPts val="0"/>
                        </a:spcAft>
                      </a:pPr>
                      <a:endParaRPr lang="en-GB" sz="1600" dirty="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extLst>
                  <a:ext uri="{0D108BD9-81ED-4DB2-BD59-A6C34878D82A}">
                    <a16:rowId xmlns:a16="http://schemas.microsoft.com/office/drawing/2014/main" val="10006"/>
                  </a:ext>
                </a:extLst>
              </a:tr>
              <a:tr h="1035180">
                <a:tc>
                  <a:txBody>
                    <a:bodyPr/>
                    <a:lstStyle/>
                    <a:p>
                      <a:pPr algn="ctr">
                        <a:lnSpc>
                          <a:spcPct val="200000"/>
                        </a:lnSpc>
                        <a:spcAft>
                          <a:spcPts val="0"/>
                        </a:spcAft>
                      </a:pPr>
                      <a:r>
                        <a:rPr lang="en-GB" sz="2000" b="0">
                          <a:effectLst/>
                          <a:latin typeface="Arial" panose="020B0604020202020204" pitchFamily="34" charset="0"/>
                          <a:ea typeface="SimHei"/>
                          <a:cs typeface="Arial" panose="020B0604020202020204" pitchFamily="34" charset="0"/>
                        </a:rPr>
                        <a:t>Autonomy</a:t>
                      </a:r>
                      <a:endParaRPr lang="en-GB" sz="2000" b="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tc>
                  <a:txBody>
                    <a:bodyPr/>
                    <a:lstStyle/>
                    <a:p>
                      <a:pPr algn="ctr">
                        <a:lnSpc>
                          <a:spcPct val="200000"/>
                        </a:lnSpc>
                        <a:spcAft>
                          <a:spcPts val="0"/>
                        </a:spcAft>
                      </a:pPr>
                      <a:r>
                        <a:rPr lang="en-GB" sz="2000" b="0" dirty="0">
                          <a:effectLst/>
                          <a:latin typeface="Arial" panose="020B0604020202020204" pitchFamily="34" charset="0"/>
                          <a:ea typeface="SimHei"/>
                          <a:cs typeface="Arial" panose="020B0604020202020204" pitchFamily="34" charset="0"/>
                        </a:rPr>
                        <a:t>Control</a:t>
                      </a:r>
                      <a:endParaRPr lang="en-GB" sz="2000" b="0" dirty="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tc vMerge="1">
                  <a:txBody>
                    <a:bodyPr/>
                    <a:lstStyle/>
                    <a:p>
                      <a:pPr algn="just">
                        <a:lnSpc>
                          <a:spcPct val="200000"/>
                        </a:lnSpc>
                        <a:spcAft>
                          <a:spcPts val="0"/>
                        </a:spcAft>
                      </a:pPr>
                      <a:endParaRPr lang="en-GB" sz="1400" i="1" dirty="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extLst>
                  <a:ext uri="{0D108BD9-81ED-4DB2-BD59-A6C34878D82A}">
                    <a16:rowId xmlns:a16="http://schemas.microsoft.com/office/drawing/2014/main" val="10007"/>
                  </a:ext>
                </a:extLst>
              </a:tr>
            </a:tbl>
          </a:graphicData>
        </a:graphic>
      </p:graphicFrame>
    </p:spTree>
    <p:extLst>
      <p:ext uri="{BB962C8B-B14F-4D97-AF65-F5344CB8AC3E}">
        <p14:creationId xmlns:p14="http://schemas.microsoft.com/office/powerpoint/2010/main" val="5702501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A15D926-30E3-484E-8F34-15280D023524}"/>
              </a:ext>
            </a:extLst>
          </p:cNvPr>
          <p:cNvSpPr txBox="1"/>
          <p:nvPr/>
        </p:nvSpPr>
        <p:spPr>
          <a:xfrm>
            <a:off x="838200" y="91418"/>
            <a:ext cx="10515600"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kern="1200" dirty="0">
                <a:solidFill>
                  <a:schemeClr val="tx1"/>
                </a:solidFill>
                <a:latin typeface="+mj-lt"/>
                <a:ea typeface="+mj-ea"/>
                <a:cs typeface="+mj-cs"/>
              </a:rPr>
              <a:t>Trends</a:t>
            </a:r>
          </a:p>
        </p:txBody>
      </p:sp>
      <p:sp>
        <p:nvSpPr>
          <p:cNvPr id="19460" name="Rectangle 4"/>
          <p:cNvSpPr>
            <a:spLocks noGrp="1" noChangeArrowheads="1"/>
          </p:cNvSpPr>
          <p:nvPr>
            <p:ph type="body" idx="1"/>
          </p:nvPr>
        </p:nvSpPr>
        <p:spPr>
          <a:xfrm>
            <a:off x="701252" y="1433005"/>
            <a:ext cx="11497887" cy="4228243"/>
          </a:xfrm>
        </p:spPr>
        <p:txBody>
          <a:bodyPr vert="horz" lIns="91440" tIns="45720" rIns="91440" bIns="45720" rtlCol="0">
            <a:normAutofit/>
          </a:bodyPr>
          <a:lstStyle/>
          <a:p>
            <a:pPr marL="514350"/>
            <a:r>
              <a:rPr lang="en-US" altLang="en-US" sz="3200" dirty="0"/>
              <a:t>Technological change and </a:t>
            </a:r>
            <a:r>
              <a:rPr lang="en-US" altLang="en-US" sz="3200" dirty="0" err="1"/>
              <a:t>globalisation</a:t>
            </a:r>
            <a:endParaRPr lang="en-US" altLang="en-US" sz="3200" dirty="0"/>
          </a:p>
          <a:p>
            <a:pPr marL="514350"/>
            <a:r>
              <a:rPr lang="en-US" altLang="en-US" sz="3200" dirty="0"/>
              <a:t>Demographic change</a:t>
            </a:r>
          </a:p>
          <a:p>
            <a:pPr marL="514350"/>
            <a:r>
              <a:rPr lang="en-US" altLang="en-US" sz="3200" dirty="0"/>
              <a:t>Increased female participation</a:t>
            </a:r>
          </a:p>
          <a:p>
            <a:pPr marL="514350"/>
            <a:r>
              <a:rPr lang="en-US" altLang="en-US" sz="3200" dirty="0"/>
              <a:t>Increased educational participation</a:t>
            </a:r>
          </a:p>
          <a:p>
            <a:pPr marL="514350"/>
            <a:r>
              <a:rPr lang="en-US" altLang="en-US" sz="3200" dirty="0"/>
              <a:t>Decline of collective workplace institutions</a:t>
            </a:r>
          </a:p>
          <a:p>
            <a:pPr marL="514350"/>
            <a:r>
              <a:rPr lang="en-US" altLang="en-US" sz="3200" dirty="0"/>
              <a:t>Greater diversity in employment relationships and how we work </a:t>
            </a:r>
          </a:p>
        </p:txBody>
      </p:sp>
      <p:sp>
        <p:nvSpPr>
          <p:cNvPr id="2" name="Slide Number Placeholder 1">
            <a:extLst>
              <a:ext uri="{FF2B5EF4-FFF2-40B4-BE49-F238E27FC236}">
                <a16:creationId xmlns:a16="http://schemas.microsoft.com/office/drawing/2014/main" id="{276780BC-D438-4DF7-A11E-8F68F525A454}"/>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AC82685A-BD3A-4230-8D85-804689F67293}" type="slidenum">
              <a:rPr lang="en-US" smtClean="0"/>
              <a:pPr>
                <a:spcAft>
                  <a:spcPts val="600"/>
                </a:spcAft>
              </a:pPr>
              <a:t>6</a:t>
            </a:fld>
            <a:endParaRPr lang="en-US"/>
          </a:p>
        </p:txBody>
      </p:sp>
    </p:spTree>
    <p:extLst>
      <p:ext uri="{BB962C8B-B14F-4D97-AF65-F5344CB8AC3E}">
        <p14:creationId xmlns:p14="http://schemas.microsoft.com/office/powerpoint/2010/main" val="33089294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946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946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9460">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9460">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9460">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9460">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60"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524741" y="620392"/>
            <a:ext cx="3808268" cy="4032744"/>
          </a:xfrm>
        </p:spPr>
        <p:txBody>
          <a:bodyPr>
            <a:normAutofit/>
          </a:bodyPr>
          <a:lstStyle/>
          <a:p>
            <a:r>
              <a:rPr lang="en-GB" sz="5400" b="1" dirty="0">
                <a:solidFill>
                  <a:schemeClr val="accent5"/>
                </a:solidFill>
              </a:rPr>
              <a:t>Regulating employee relations</a:t>
            </a:r>
          </a:p>
        </p:txBody>
      </p:sp>
      <p:graphicFrame>
        <p:nvGraphicFramePr>
          <p:cNvPr id="14" name="Content Placeholder 2">
            <a:extLst>
              <a:ext uri="{FF2B5EF4-FFF2-40B4-BE49-F238E27FC236}">
                <a16:creationId xmlns:a16="http://schemas.microsoft.com/office/drawing/2014/main" id="{42E68D1C-A8D4-481C-9E77-D58084908ADB}"/>
              </a:ext>
            </a:extLst>
          </p:cNvPr>
          <p:cNvGraphicFramePr>
            <a:graphicFrameLocks noGrp="1"/>
          </p:cNvGraphicFramePr>
          <p:nvPr>
            <p:ph idx="1"/>
          </p:nvPr>
        </p:nvGraphicFramePr>
        <p:xfrm>
          <a:off x="5087888" y="188640"/>
          <a:ext cx="626364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038263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1" name="Title 1">
            <a:extLst>
              <a:ext uri="{FF2B5EF4-FFF2-40B4-BE49-F238E27FC236}">
                <a16:creationId xmlns:a16="http://schemas.microsoft.com/office/drawing/2014/main" id="{7B8624E7-BC76-F4F7-8652-EC29A5E3088B}"/>
              </a:ext>
            </a:extLst>
          </p:cNvPr>
          <p:cNvSpPr>
            <a:spLocks noGrp="1"/>
          </p:cNvSpPr>
          <p:nvPr>
            <p:ph type="title"/>
          </p:nvPr>
        </p:nvSpPr>
        <p:spPr>
          <a:xfrm>
            <a:off x="609600" y="274638"/>
            <a:ext cx="10972800" cy="1143000"/>
          </a:xfrm>
        </p:spPr>
        <p:txBody>
          <a:bodyPr/>
          <a:lstStyle/>
          <a:p>
            <a:r>
              <a:rPr lang="en-US" dirty="0"/>
              <a:t>Lord vs Serfs – models of ER </a:t>
            </a:r>
          </a:p>
        </p:txBody>
      </p:sp>
      <p:pic>
        <p:nvPicPr>
          <p:cNvPr id="1026" name="Picture 2" descr="Monty Python - Repressed Citizen - YouTube">
            <a:extLst>
              <a:ext uri="{FF2B5EF4-FFF2-40B4-BE49-F238E27FC236}">
                <a16:creationId xmlns:a16="http://schemas.microsoft.com/office/drawing/2014/main" id="{5CA3C337-158C-9750-47AF-7E957F30F05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1279" r="12789"/>
          <a:stretch/>
        </p:blipFill>
        <p:spPr bwMode="auto">
          <a:xfrm>
            <a:off x="1199456" y="1290161"/>
            <a:ext cx="5774432" cy="4277678"/>
          </a:xfrm>
          <a:prstGeom prst="rect">
            <a:avLst/>
          </a:prstGeom>
          <a:solidFill>
            <a:srgbClr val="FFFFFF"/>
          </a:solidFill>
        </p:spPr>
      </p:pic>
      <p:sp>
        <p:nvSpPr>
          <p:cNvPr id="5" name="TextBox 4">
            <a:extLst>
              <a:ext uri="{FF2B5EF4-FFF2-40B4-BE49-F238E27FC236}">
                <a16:creationId xmlns:a16="http://schemas.microsoft.com/office/drawing/2014/main" id="{D5CA9899-5BB9-E9F0-F82E-09784F64CCEF}"/>
              </a:ext>
            </a:extLst>
          </p:cNvPr>
          <p:cNvSpPr txBox="1"/>
          <p:nvPr/>
        </p:nvSpPr>
        <p:spPr>
          <a:xfrm>
            <a:off x="7291028" y="2924943"/>
            <a:ext cx="3053444" cy="1656185"/>
          </a:xfrm>
          <a:prstGeom prst="rect">
            <a:avLst/>
          </a:prstGeom>
        </p:spPr>
        <p:txBody>
          <a:bodyPr vert="horz" lIns="91440" tIns="45720" rIns="91440" bIns="45720" rtlCol="0">
            <a:normAutofit/>
          </a:bodyPr>
          <a:lstStyle/>
          <a:p>
            <a:pPr>
              <a:spcBef>
                <a:spcPct val="20000"/>
              </a:spcBef>
            </a:pPr>
            <a:r>
              <a:rPr lang="en-US" sz="2800" dirty="0">
                <a:hlinkClick r:id="rId4"/>
              </a:rPr>
              <a:t>https://www.youtube.com/watch?v=ZtYU87QNjPw</a:t>
            </a:r>
            <a:r>
              <a:rPr lang="en-US" sz="2800" dirty="0"/>
              <a:t> </a:t>
            </a:r>
          </a:p>
        </p:txBody>
      </p:sp>
    </p:spTree>
    <p:extLst>
      <p:ext uri="{BB962C8B-B14F-4D97-AF65-F5344CB8AC3E}">
        <p14:creationId xmlns:p14="http://schemas.microsoft.com/office/powerpoint/2010/main" val="2963822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FED50EE7-32D4-4733-9495-E64442151229}"/>
              </a:ext>
            </a:extLst>
          </p:cNvPr>
          <p:cNvSpPr>
            <a:spLocks noGrp="1" noChangeArrowheads="1"/>
          </p:cNvSpPr>
          <p:nvPr>
            <p:ph type="title"/>
          </p:nvPr>
        </p:nvSpPr>
        <p:spPr>
          <a:xfrm>
            <a:off x="335360" y="1988840"/>
            <a:ext cx="3551874" cy="2563460"/>
          </a:xfrm>
        </p:spPr>
        <p:txBody>
          <a:bodyPr>
            <a:normAutofit/>
          </a:bodyPr>
          <a:lstStyle/>
          <a:p>
            <a:r>
              <a:rPr lang="en-GB" altLang="en-US" b="1" dirty="0"/>
              <a:t>Involvement and Participation</a:t>
            </a:r>
          </a:p>
        </p:txBody>
      </p:sp>
      <p:sp>
        <p:nvSpPr>
          <p:cNvPr id="3" name="Content Placeholder 2">
            <a:extLst>
              <a:ext uri="{FF2B5EF4-FFF2-40B4-BE49-F238E27FC236}">
                <a16:creationId xmlns:a16="http://schemas.microsoft.com/office/drawing/2014/main" id="{9825253C-3CAC-40B6-8A67-325E838A58DA}"/>
              </a:ext>
            </a:extLst>
          </p:cNvPr>
          <p:cNvSpPr>
            <a:spLocks noGrp="1" noChangeArrowheads="1"/>
          </p:cNvSpPr>
          <p:nvPr>
            <p:ph idx="1"/>
          </p:nvPr>
        </p:nvSpPr>
        <p:spPr>
          <a:xfrm>
            <a:off x="4447308" y="591345"/>
            <a:ext cx="7409332" cy="5069904"/>
          </a:xfrm>
        </p:spPr>
        <p:txBody>
          <a:bodyPr anchor="ctr">
            <a:normAutofit lnSpcReduction="10000"/>
          </a:bodyPr>
          <a:lstStyle/>
          <a:p>
            <a:pPr marL="0" indent="0">
              <a:buNone/>
            </a:pPr>
            <a:r>
              <a:rPr lang="en-GB" altLang="en-US" sz="2600" b="1" dirty="0"/>
              <a:t>Involvement:</a:t>
            </a:r>
          </a:p>
          <a:p>
            <a:r>
              <a:rPr lang="en-GB" altLang="en-US" sz="2600" dirty="0"/>
              <a:t>Management initiated arrangements focused on the </a:t>
            </a:r>
            <a:r>
              <a:rPr lang="en-GB" altLang="en-US" sz="2600" b="1" dirty="0"/>
              <a:t>individual</a:t>
            </a:r>
            <a:r>
              <a:rPr lang="en-GB" altLang="en-US" sz="2600" dirty="0"/>
              <a:t>, with tight constraints on empowerment of employees and does not include organisational decision making</a:t>
            </a:r>
          </a:p>
          <a:p>
            <a:endParaRPr lang="en-GB" altLang="en-US" sz="2600" dirty="0"/>
          </a:p>
          <a:p>
            <a:pPr marL="0" indent="0">
              <a:buNone/>
            </a:pPr>
            <a:r>
              <a:rPr lang="en-GB" altLang="en-US" sz="2600" b="1" dirty="0"/>
              <a:t>Participation:</a:t>
            </a:r>
          </a:p>
          <a:p>
            <a:r>
              <a:rPr lang="en-GB" altLang="en-US" sz="2600" dirty="0"/>
              <a:t>Embraces employees in the organisational decision making process on a </a:t>
            </a:r>
            <a:r>
              <a:rPr lang="en-GB" altLang="en-US" sz="2600" b="1" dirty="0"/>
              <a:t>collective</a:t>
            </a:r>
            <a:r>
              <a:rPr lang="en-GB" altLang="en-US" sz="2600" dirty="0"/>
              <a:t> basis</a:t>
            </a:r>
          </a:p>
          <a:p>
            <a:pPr marL="0" indent="0">
              <a:buNone/>
            </a:pPr>
            <a:endParaRPr lang="en-GB" altLang="en-US" sz="2600" dirty="0"/>
          </a:p>
          <a:p>
            <a:pPr>
              <a:buFontTx/>
              <a:buNone/>
            </a:pPr>
            <a:r>
              <a:rPr lang="en-GB" altLang="en-US" sz="2600" dirty="0"/>
              <a:t>	(see Armstrong, (2005), Gennard and Judge (2005), Lewis et al.,(2003)</a:t>
            </a:r>
          </a:p>
        </p:txBody>
      </p:sp>
    </p:spTree>
    <p:extLst>
      <p:ext uri="{BB962C8B-B14F-4D97-AF65-F5344CB8AC3E}">
        <p14:creationId xmlns:p14="http://schemas.microsoft.com/office/powerpoint/2010/main" val="233961847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48D0AD-0709-4A71-B46A-5102D03A71A2}"/>
              </a:ext>
            </a:extLst>
          </p:cNvPr>
          <p:cNvSpPr>
            <a:spLocks noGrp="1"/>
          </p:cNvSpPr>
          <p:nvPr>
            <p:ph type="title"/>
          </p:nvPr>
        </p:nvSpPr>
        <p:spPr>
          <a:xfrm>
            <a:off x="609600" y="274638"/>
            <a:ext cx="10972800" cy="1143000"/>
          </a:xfrm>
        </p:spPr>
        <p:txBody>
          <a:bodyPr anchor="ctr">
            <a:normAutofit/>
          </a:bodyPr>
          <a:lstStyle/>
          <a:p>
            <a:r>
              <a:rPr lang="en-GB" b="1" dirty="0"/>
              <a:t>Third-part intervention</a:t>
            </a:r>
          </a:p>
        </p:txBody>
      </p:sp>
      <p:pic>
        <p:nvPicPr>
          <p:cNvPr id="3074" name="Picture 2" descr="ACAS East Midlands - Lincolnshire Chamber of Commerce">
            <a:extLst>
              <a:ext uri="{FF2B5EF4-FFF2-40B4-BE49-F238E27FC236}">
                <a16:creationId xmlns:a16="http://schemas.microsoft.com/office/drawing/2014/main" id="{1B6A5879-33CE-BC79-62BE-8F2AC889E6C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79376" y="2321674"/>
            <a:ext cx="4561564" cy="1824625"/>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229286A7-A86F-4E06-98CD-6D1B29953C12}"/>
              </a:ext>
            </a:extLst>
          </p:cNvPr>
          <p:cNvSpPr>
            <a:spLocks noGrp="1"/>
          </p:cNvSpPr>
          <p:nvPr>
            <p:ph sz="quarter" idx="4"/>
          </p:nvPr>
        </p:nvSpPr>
        <p:spPr>
          <a:xfrm>
            <a:off x="5519936" y="2174877"/>
            <a:ext cx="6062465" cy="2118220"/>
          </a:xfrm>
        </p:spPr>
        <p:txBody>
          <a:bodyPr>
            <a:normAutofit/>
          </a:bodyPr>
          <a:lstStyle/>
          <a:p>
            <a:r>
              <a:rPr lang="en-GB" sz="3600" dirty="0"/>
              <a:t>Mediation </a:t>
            </a:r>
          </a:p>
          <a:p>
            <a:pPr marL="514350" indent="-457200"/>
            <a:r>
              <a:rPr lang="en-GB" sz="3600" dirty="0"/>
              <a:t>Arbitration</a:t>
            </a:r>
          </a:p>
          <a:p>
            <a:pPr marL="514350" indent="-457200"/>
            <a:r>
              <a:rPr lang="en-GB" sz="3600" dirty="0"/>
              <a:t>Employment tribunals</a:t>
            </a:r>
          </a:p>
        </p:txBody>
      </p:sp>
      <p:sp>
        <p:nvSpPr>
          <p:cNvPr id="4" name="Slide Number Placeholder 3" hidden="1">
            <a:extLst>
              <a:ext uri="{FF2B5EF4-FFF2-40B4-BE49-F238E27FC236}">
                <a16:creationId xmlns:a16="http://schemas.microsoft.com/office/drawing/2014/main" id="{E9448993-2ACF-45B0-8E3C-777D534D8FD0}"/>
              </a:ext>
            </a:extLst>
          </p:cNvPr>
          <p:cNvSpPr>
            <a:spLocks noGrp="1"/>
          </p:cNvSpPr>
          <p:nvPr>
            <p:ph type="sldNum" sz="quarter" idx="12"/>
          </p:nvPr>
        </p:nvSpPr>
        <p:spPr>
          <a:xfrm>
            <a:off x="9541564" y="6356350"/>
            <a:ext cx="1812235" cy="365125"/>
          </a:xfrm>
        </p:spPr>
        <p:txBody>
          <a:bodyPr>
            <a:normAutofit/>
          </a:bodyPr>
          <a:lstStyle/>
          <a:p>
            <a:pPr>
              <a:spcAft>
                <a:spcPts val="600"/>
              </a:spcAft>
            </a:pPr>
            <a:fld id="{AC82685A-BD3A-4230-8D85-804689F67293}" type="slidenum">
              <a:rPr lang="en-GB" smtClean="0"/>
              <a:pPr>
                <a:spcAft>
                  <a:spcPts val="600"/>
                </a:spcAft>
              </a:pPr>
              <a:t>10</a:t>
            </a:fld>
            <a:endParaRPr lang="en-GB"/>
          </a:p>
        </p:txBody>
      </p:sp>
    </p:spTree>
    <p:extLst>
      <p:ext uri="{BB962C8B-B14F-4D97-AF65-F5344CB8AC3E}">
        <p14:creationId xmlns:p14="http://schemas.microsoft.com/office/powerpoint/2010/main" val="7634689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352" y="2132856"/>
            <a:ext cx="3800649" cy="1664299"/>
          </a:xfrm>
        </p:spPr>
        <p:txBody>
          <a:bodyPr>
            <a:normAutofit/>
          </a:bodyPr>
          <a:lstStyle/>
          <a:p>
            <a:r>
              <a:rPr lang="en-GB" sz="4600" b="1" dirty="0"/>
              <a:t>The Legal Framework</a:t>
            </a:r>
          </a:p>
        </p:txBody>
      </p:sp>
      <p:sp>
        <p:nvSpPr>
          <p:cNvPr id="3" name="Content Placeholder 2"/>
          <p:cNvSpPr>
            <a:spLocks noGrp="1"/>
          </p:cNvSpPr>
          <p:nvPr>
            <p:ph idx="1"/>
          </p:nvPr>
        </p:nvSpPr>
        <p:spPr>
          <a:xfrm>
            <a:off x="4151784" y="620688"/>
            <a:ext cx="8040216" cy="4968552"/>
          </a:xfrm>
        </p:spPr>
        <p:txBody>
          <a:bodyPr anchor="ctr">
            <a:noAutofit/>
          </a:bodyPr>
          <a:lstStyle/>
          <a:p>
            <a:r>
              <a:rPr lang="en-GB" sz="2400" dirty="0"/>
              <a:t>Employment Contracts – express/implied terms</a:t>
            </a:r>
          </a:p>
          <a:p>
            <a:r>
              <a:rPr lang="en-GB" sz="2400" dirty="0"/>
              <a:t>Codes of Practice</a:t>
            </a:r>
          </a:p>
          <a:p>
            <a:r>
              <a:rPr lang="en-GB" sz="2400" dirty="0"/>
              <a:t>Key developments in Individual laws – Equality Act 2010, Default Retirement Age (2011), Agency Workers Regulations (2010)</a:t>
            </a:r>
          </a:p>
          <a:p>
            <a:r>
              <a:rPr lang="en-GB" sz="2400" dirty="0"/>
              <a:t>Main developments in collective laws – ICE Regulations (2005), Statutory TU recognition (2000), restrictions on industrial action.</a:t>
            </a:r>
          </a:p>
          <a:p>
            <a:r>
              <a:rPr lang="en-GB" sz="2400" dirty="0"/>
              <a:t>Trade Union Act (2016) and further amendments came in 2019.</a:t>
            </a:r>
          </a:p>
        </p:txBody>
      </p:sp>
      <p:sp>
        <p:nvSpPr>
          <p:cNvPr id="4" name="Slide Number Placeholder 3">
            <a:extLst>
              <a:ext uri="{FF2B5EF4-FFF2-40B4-BE49-F238E27FC236}">
                <a16:creationId xmlns:a16="http://schemas.microsoft.com/office/drawing/2014/main" id="{2CD7606E-3460-4515-9ECB-3ABED94B2407}"/>
              </a:ext>
            </a:extLst>
          </p:cNvPr>
          <p:cNvSpPr>
            <a:spLocks noGrp="1"/>
          </p:cNvSpPr>
          <p:nvPr>
            <p:ph type="sldNum" sz="quarter" idx="12"/>
          </p:nvPr>
        </p:nvSpPr>
        <p:spPr>
          <a:xfrm>
            <a:off x="9683496" y="4892040"/>
            <a:ext cx="1673352" cy="1005840"/>
          </a:xfrm>
        </p:spPr>
        <p:txBody>
          <a:bodyPr>
            <a:normAutofit/>
          </a:bodyPr>
          <a:lstStyle/>
          <a:p>
            <a:pPr>
              <a:lnSpc>
                <a:spcPct val="90000"/>
              </a:lnSpc>
              <a:spcAft>
                <a:spcPts val="600"/>
              </a:spcAft>
            </a:pPr>
            <a:fld id="{AC82685A-BD3A-4230-8D85-804689F67293}" type="slidenum">
              <a:rPr lang="en-GB" sz="6600">
                <a:solidFill>
                  <a:srgbClr val="FFFFFF"/>
                </a:solidFill>
              </a:rPr>
              <a:pPr>
                <a:lnSpc>
                  <a:spcPct val="90000"/>
                </a:lnSpc>
                <a:spcAft>
                  <a:spcPts val="600"/>
                </a:spcAft>
              </a:pPr>
              <a:t>11</a:t>
            </a:fld>
            <a:endParaRPr lang="en-GB" sz="6600">
              <a:solidFill>
                <a:srgbClr val="FFFFFF"/>
              </a:solidFill>
            </a:endParaRPr>
          </a:p>
        </p:txBody>
      </p:sp>
    </p:spTree>
    <p:extLst>
      <p:ext uri="{BB962C8B-B14F-4D97-AF65-F5344CB8AC3E}">
        <p14:creationId xmlns:p14="http://schemas.microsoft.com/office/powerpoint/2010/main" val="9004994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FED50EE7-32D4-4733-9495-E64442151229}"/>
              </a:ext>
            </a:extLst>
          </p:cNvPr>
          <p:cNvSpPr>
            <a:spLocks noGrp="1" noChangeArrowheads="1"/>
          </p:cNvSpPr>
          <p:nvPr>
            <p:ph type="title"/>
          </p:nvPr>
        </p:nvSpPr>
        <p:spPr>
          <a:xfrm>
            <a:off x="335360" y="1153572"/>
            <a:ext cx="3816424" cy="4461163"/>
          </a:xfrm>
        </p:spPr>
        <p:txBody>
          <a:bodyPr>
            <a:normAutofit/>
          </a:bodyPr>
          <a:lstStyle/>
          <a:p>
            <a:r>
              <a:rPr lang="en-GB" altLang="en-US" dirty="0"/>
              <a:t>Employee involvement vs.</a:t>
            </a:r>
            <a:br>
              <a:rPr lang="en-GB" altLang="en-US" dirty="0"/>
            </a:br>
            <a:r>
              <a:rPr lang="en-GB" altLang="en-US" dirty="0"/>
              <a:t>employee participation</a:t>
            </a:r>
          </a:p>
        </p:txBody>
      </p:sp>
      <p:sp>
        <p:nvSpPr>
          <p:cNvPr id="3" name="Content Placeholder 2">
            <a:extLst>
              <a:ext uri="{FF2B5EF4-FFF2-40B4-BE49-F238E27FC236}">
                <a16:creationId xmlns:a16="http://schemas.microsoft.com/office/drawing/2014/main" id="{9825253C-3CAC-40B6-8A67-325E838A58DA}"/>
              </a:ext>
            </a:extLst>
          </p:cNvPr>
          <p:cNvSpPr>
            <a:spLocks noGrp="1" noChangeArrowheads="1"/>
          </p:cNvSpPr>
          <p:nvPr>
            <p:ph idx="1"/>
          </p:nvPr>
        </p:nvSpPr>
        <p:spPr>
          <a:xfrm>
            <a:off x="4447308" y="591344"/>
            <a:ext cx="6906491" cy="5585619"/>
          </a:xfrm>
        </p:spPr>
        <p:txBody>
          <a:bodyPr anchor="ctr">
            <a:normAutofit fontScale="92500"/>
          </a:bodyPr>
          <a:lstStyle/>
          <a:p>
            <a:pPr marL="0" indent="0">
              <a:buNone/>
            </a:pPr>
            <a:r>
              <a:rPr lang="en-GB" altLang="en-US" b="1" dirty="0"/>
              <a:t>Involvement:</a:t>
            </a:r>
          </a:p>
          <a:p>
            <a:r>
              <a:rPr lang="en-GB" altLang="en-US" dirty="0"/>
              <a:t>Management initiated arrangements focused on the individual, with tight constraints on empowerment of employees and does not include organisational decision making</a:t>
            </a:r>
          </a:p>
          <a:p>
            <a:endParaRPr lang="en-GB" altLang="en-US" dirty="0"/>
          </a:p>
          <a:p>
            <a:pPr marL="0" indent="0">
              <a:buNone/>
            </a:pPr>
            <a:r>
              <a:rPr lang="en-GB" altLang="en-US" b="1" dirty="0"/>
              <a:t>Participation:</a:t>
            </a:r>
          </a:p>
          <a:p>
            <a:r>
              <a:rPr lang="en-GB" altLang="en-US" dirty="0"/>
              <a:t>Embraces employees in the organisational decision making process on a collective basis</a:t>
            </a:r>
          </a:p>
          <a:p>
            <a:pPr marL="0" indent="0">
              <a:buNone/>
            </a:pPr>
            <a:endParaRPr lang="en-GB" altLang="en-US" dirty="0"/>
          </a:p>
          <a:p>
            <a:pPr>
              <a:buFontTx/>
              <a:buNone/>
            </a:pPr>
            <a:endParaRPr lang="en-GB" altLang="en-US" dirty="0"/>
          </a:p>
        </p:txBody>
      </p:sp>
    </p:spTree>
    <p:extLst>
      <p:ext uri="{BB962C8B-B14F-4D97-AF65-F5344CB8AC3E}">
        <p14:creationId xmlns:p14="http://schemas.microsoft.com/office/powerpoint/2010/main" val="218819025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BFAE2D-1496-B96F-586A-AF11FCF24BB9}"/>
              </a:ext>
            </a:extLst>
          </p:cNvPr>
          <p:cNvSpPr>
            <a:spLocks noGrp="1"/>
          </p:cNvSpPr>
          <p:nvPr>
            <p:ph type="title"/>
          </p:nvPr>
        </p:nvSpPr>
        <p:spPr/>
        <p:txBody>
          <a:bodyPr/>
          <a:lstStyle/>
          <a:p>
            <a:r>
              <a:rPr lang="en-GB" dirty="0"/>
              <a:t>Recap</a:t>
            </a:r>
          </a:p>
        </p:txBody>
      </p:sp>
      <p:sp>
        <p:nvSpPr>
          <p:cNvPr id="3" name="Content Placeholder 2">
            <a:extLst>
              <a:ext uri="{FF2B5EF4-FFF2-40B4-BE49-F238E27FC236}">
                <a16:creationId xmlns:a16="http://schemas.microsoft.com/office/drawing/2014/main" id="{C7C0D834-3614-D147-5BA6-875E0423253B}"/>
              </a:ext>
            </a:extLst>
          </p:cNvPr>
          <p:cNvSpPr>
            <a:spLocks noGrp="1"/>
          </p:cNvSpPr>
          <p:nvPr>
            <p:ph idx="1"/>
          </p:nvPr>
        </p:nvSpPr>
        <p:spPr/>
        <p:txBody>
          <a:bodyPr/>
          <a:lstStyle/>
          <a:p>
            <a:r>
              <a:rPr lang="en-GB" dirty="0"/>
              <a:t>So who has the power in the employment relationship?</a:t>
            </a:r>
          </a:p>
          <a:p>
            <a:r>
              <a:rPr lang="en-GB" dirty="0"/>
              <a:t>How do we ensure high performing workplaces?</a:t>
            </a:r>
          </a:p>
          <a:p>
            <a:r>
              <a:rPr lang="en-GB" dirty="0"/>
              <a:t>How do we balance the needs/wants of individuals and needs/wants of groups?</a:t>
            </a:r>
          </a:p>
        </p:txBody>
      </p:sp>
    </p:spTree>
    <p:extLst>
      <p:ext uri="{BB962C8B-B14F-4D97-AF65-F5344CB8AC3E}">
        <p14:creationId xmlns:p14="http://schemas.microsoft.com/office/powerpoint/2010/main" val="8128065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pic>
        <p:nvPicPr>
          <p:cNvPr id="1028" name="Picture 4" descr="Employee feedback is essential for continuous performance management">
            <a:extLst>
              <a:ext uri="{FF2B5EF4-FFF2-40B4-BE49-F238E27FC236}">
                <a16:creationId xmlns:a16="http://schemas.microsoft.com/office/drawing/2014/main" id="{6DAC5A41-0822-458B-AA02-727C4EA60F0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59496" y="620688"/>
            <a:ext cx="9289032" cy="58356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8028875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A4939B-B1BF-4073-BCCC-5C0D120F78A0}"/>
              </a:ext>
            </a:extLst>
          </p:cNvPr>
          <p:cNvSpPr>
            <a:spLocks noGrp="1"/>
          </p:cNvSpPr>
          <p:nvPr>
            <p:ph type="title"/>
          </p:nvPr>
        </p:nvSpPr>
        <p:spPr>
          <a:xfrm>
            <a:off x="1371597" y="348865"/>
            <a:ext cx="10044023" cy="877729"/>
          </a:xfrm>
        </p:spPr>
        <p:txBody>
          <a:bodyPr anchor="ctr">
            <a:normAutofit/>
          </a:bodyPr>
          <a:lstStyle/>
          <a:p>
            <a:r>
              <a:rPr lang="en-GB" sz="4800" b="1" dirty="0"/>
              <a:t>Today</a:t>
            </a:r>
          </a:p>
        </p:txBody>
      </p:sp>
      <p:graphicFrame>
        <p:nvGraphicFramePr>
          <p:cNvPr id="5" name="Content Placeholder 2">
            <a:extLst>
              <a:ext uri="{FF2B5EF4-FFF2-40B4-BE49-F238E27FC236}">
                <a16:creationId xmlns:a16="http://schemas.microsoft.com/office/drawing/2014/main" id="{4CE0E8BB-8F9A-46C8-B769-C9A9F7D2B84E}"/>
              </a:ext>
            </a:extLst>
          </p:cNvPr>
          <p:cNvGraphicFramePr>
            <a:graphicFrameLocks noGrp="1"/>
          </p:cNvGraphicFramePr>
          <p:nvPr>
            <p:ph idx="1"/>
            <p:extLst>
              <p:ext uri="{D42A27DB-BD31-4B8C-83A1-F6EECF244321}">
                <p14:modId xmlns:p14="http://schemas.microsoft.com/office/powerpoint/2010/main" val="1545030063"/>
              </p:ext>
            </p:extLst>
          </p:nvPr>
        </p:nvGraphicFramePr>
        <p:xfrm>
          <a:off x="310057" y="1226594"/>
          <a:ext cx="11571886" cy="454189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8792110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357F74-B0D8-444D-A15B-475F38CCE235}"/>
              </a:ext>
            </a:extLst>
          </p:cNvPr>
          <p:cNvSpPr>
            <a:spLocks noGrp="1"/>
          </p:cNvSpPr>
          <p:nvPr>
            <p:ph type="title"/>
          </p:nvPr>
        </p:nvSpPr>
        <p:spPr>
          <a:xfrm>
            <a:off x="1653363" y="365760"/>
            <a:ext cx="9367203" cy="1188720"/>
          </a:xfrm>
        </p:spPr>
        <p:txBody>
          <a:bodyPr>
            <a:normAutofit/>
          </a:bodyPr>
          <a:lstStyle/>
          <a:p>
            <a:r>
              <a:rPr lang="en-GB" b="1" dirty="0"/>
              <a:t>Performance Management</a:t>
            </a:r>
          </a:p>
        </p:txBody>
      </p:sp>
      <p:sp>
        <p:nvSpPr>
          <p:cNvPr id="3" name="Content Placeholder 2">
            <a:extLst>
              <a:ext uri="{FF2B5EF4-FFF2-40B4-BE49-F238E27FC236}">
                <a16:creationId xmlns:a16="http://schemas.microsoft.com/office/drawing/2014/main" id="{0449D61E-ADC5-4EBE-80FA-714DAAA5F692}"/>
              </a:ext>
            </a:extLst>
          </p:cNvPr>
          <p:cNvSpPr>
            <a:spLocks noGrp="1"/>
          </p:cNvSpPr>
          <p:nvPr>
            <p:ph idx="1"/>
          </p:nvPr>
        </p:nvSpPr>
        <p:spPr>
          <a:xfrm>
            <a:off x="1343472" y="1554480"/>
            <a:ext cx="10411637" cy="4178776"/>
          </a:xfrm>
        </p:spPr>
        <p:txBody>
          <a:bodyPr anchor="t">
            <a:normAutofit/>
          </a:bodyPr>
          <a:lstStyle/>
          <a:p>
            <a:pPr marL="0" indent="0">
              <a:buNone/>
            </a:pPr>
            <a:r>
              <a:rPr lang="en-GB" altLang="en-US" sz="3200" dirty="0"/>
              <a:t>“A process which contributes to the effective management of individuals and teams in order to </a:t>
            </a:r>
            <a:r>
              <a:rPr lang="en-GB" altLang="en-US" sz="3200" b="1" dirty="0"/>
              <a:t>achieve high levels of organisational performance</a:t>
            </a:r>
            <a:r>
              <a:rPr lang="en-GB" altLang="en-US" sz="3200" dirty="0"/>
              <a:t>.  As such, it establishes shared understanding about what is to be achieved and an </a:t>
            </a:r>
            <a:r>
              <a:rPr lang="en-GB" altLang="en-US" sz="3200" b="1" dirty="0"/>
              <a:t>approach to leading and developing people which will ensure that it is achieved</a:t>
            </a:r>
            <a:r>
              <a:rPr lang="en-GB" altLang="en-US" sz="3200" dirty="0"/>
              <a:t>”</a:t>
            </a:r>
          </a:p>
          <a:p>
            <a:pPr marL="0" indent="0" algn="r">
              <a:buNone/>
            </a:pPr>
            <a:r>
              <a:rPr lang="en-GB" altLang="en-US" sz="3200" dirty="0"/>
              <a:t>(Armstrong and Baron, 2005: 20)</a:t>
            </a:r>
          </a:p>
          <a:p>
            <a:endParaRPr lang="en-GB" sz="3200" dirty="0"/>
          </a:p>
        </p:txBody>
      </p:sp>
    </p:spTree>
    <p:extLst>
      <p:ext uri="{BB962C8B-B14F-4D97-AF65-F5344CB8AC3E}">
        <p14:creationId xmlns:p14="http://schemas.microsoft.com/office/powerpoint/2010/main" val="131915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C3F485-1537-4B2C-BDA6-85B21B6CE26B}"/>
              </a:ext>
            </a:extLst>
          </p:cNvPr>
          <p:cNvSpPr>
            <a:spLocks noGrp="1"/>
          </p:cNvSpPr>
          <p:nvPr>
            <p:ph type="title"/>
          </p:nvPr>
        </p:nvSpPr>
        <p:spPr>
          <a:xfrm>
            <a:off x="4965430" y="629268"/>
            <a:ext cx="6586491" cy="855516"/>
          </a:xfrm>
        </p:spPr>
        <p:txBody>
          <a:bodyPr anchor="b">
            <a:normAutofit fontScale="90000"/>
          </a:bodyPr>
          <a:lstStyle/>
          <a:p>
            <a:r>
              <a:rPr lang="en-GB" b="1" dirty="0"/>
              <a:t>Performance Management</a:t>
            </a:r>
          </a:p>
        </p:txBody>
      </p:sp>
      <p:sp>
        <p:nvSpPr>
          <p:cNvPr id="3" name="Content Placeholder 2">
            <a:extLst>
              <a:ext uri="{FF2B5EF4-FFF2-40B4-BE49-F238E27FC236}">
                <a16:creationId xmlns:a16="http://schemas.microsoft.com/office/drawing/2014/main" id="{666EAC47-E10E-4B45-AD28-E72793D7DBE5}"/>
              </a:ext>
            </a:extLst>
          </p:cNvPr>
          <p:cNvSpPr>
            <a:spLocks noGrp="1"/>
          </p:cNvSpPr>
          <p:nvPr>
            <p:ph idx="1"/>
          </p:nvPr>
        </p:nvSpPr>
        <p:spPr>
          <a:xfrm>
            <a:off x="4937282" y="1772816"/>
            <a:ext cx="6919358" cy="3785419"/>
          </a:xfrm>
        </p:spPr>
        <p:txBody>
          <a:bodyPr>
            <a:normAutofit/>
          </a:bodyPr>
          <a:lstStyle/>
          <a:p>
            <a:r>
              <a:rPr lang="en-GB" dirty="0"/>
              <a:t>Link overall business objectives with departmental/team/individual objectives</a:t>
            </a:r>
          </a:p>
          <a:p>
            <a:r>
              <a:rPr lang="en-GB" dirty="0"/>
              <a:t>Wider than performance appraisal which is just concerned with the individual and his/her performance and objectives </a:t>
            </a:r>
          </a:p>
          <a:p>
            <a:endParaRPr lang="en-GB" dirty="0"/>
          </a:p>
        </p:txBody>
      </p:sp>
      <p:pic>
        <p:nvPicPr>
          <p:cNvPr id="5" name="Picture 4" descr="Person holding a puzzle piece">
            <a:extLst>
              <a:ext uri="{FF2B5EF4-FFF2-40B4-BE49-F238E27FC236}">
                <a16:creationId xmlns:a16="http://schemas.microsoft.com/office/drawing/2014/main" id="{6B62E47A-90C2-4FC5-9821-F468193CE89A}"/>
              </a:ext>
            </a:extLst>
          </p:cNvPr>
          <p:cNvPicPr>
            <a:picLocks noChangeAspect="1"/>
          </p:cNvPicPr>
          <p:nvPr/>
        </p:nvPicPr>
        <p:blipFill rotWithShape="1">
          <a:blip r:embed="rId3"/>
          <a:srcRect l="27265" r="26940" b="-1"/>
          <a:stretch/>
        </p:blipFill>
        <p:spPr>
          <a:xfrm>
            <a:off x="20" y="10"/>
            <a:ext cx="4635571" cy="6857990"/>
          </a:xfrm>
          <a:prstGeom prst="rect">
            <a:avLst/>
          </a:prstGeom>
          <a:effectLst/>
        </p:spPr>
      </p:pic>
    </p:spTree>
    <p:extLst>
      <p:ext uri="{BB962C8B-B14F-4D97-AF65-F5344CB8AC3E}">
        <p14:creationId xmlns:p14="http://schemas.microsoft.com/office/powerpoint/2010/main" val="11730017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E089B7-DBD3-4759-B64C-968DC20BF34E}"/>
              </a:ext>
            </a:extLst>
          </p:cNvPr>
          <p:cNvSpPr>
            <a:spLocks noGrp="1"/>
          </p:cNvSpPr>
          <p:nvPr>
            <p:ph type="title"/>
          </p:nvPr>
        </p:nvSpPr>
        <p:spPr>
          <a:xfrm>
            <a:off x="623392" y="1176640"/>
            <a:ext cx="3997649" cy="3672704"/>
          </a:xfrm>
        </p:spPr>
        <p:txBody>
          <a:bodyPr>
            <a:normAutofit/>
          </a:bodyPr>
          <a:lstStyle/>
          <a:p>
            <a:r>
              <a:rPr lang="en-GB" sz="5100" dirty="0"/>
              <a:t>Elements of performance management</a:t>
            </a:r>
          </a:p>
        </p:txBody>
      </p:sp>
      <p:graphicFrame>
        <p:nvGraphicFramePr>
          <p:cNvPr id="5" name="Content Placeholder 2">
            <a:extLst>
              <a:ext uri="{FF2B5EF4-FFF2-40B4-BE49-F238E27FC236}">
                <a16:creationId xmlns:a16="http://schemas.microsoft.com/office/drawing/2014/main" id="{1C168E34-0C25-478F-9A14-014370F05827}"/>
              </a:ext>
            </a:extLst>
          </p:cNvPr>
          <p:cNvGraphicFramePr>
            <a:graphicFrameLocks noGrp="1"/>
          </p:cNvGraphicFramePr>
          <p:nvPr>
            <p:ph idx="1"/>
            <p:extLst>
              <p:ext uri="{D42A27DB-BD31-4B8C-83A1-F6EECF244321}">
                <p14:modId xmlns:p14="http://schemas.microsoft.com/office/powerpoint/2010/main" val="2922361658"/>
              </p:ext>
            </p:extLst>
          </p:nvPr>
        </p:nvGraphicFramePr>
        <p:xfrm>
          <a:off x="5447928" y="260648"/>
          <a:ext cx="626364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5847929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2C2AFD-CCC6-92EF-190E-68930E73C106}"/>
              </a:ext>
            </a:extLst>
          </p:cNvPr>
          <p:cNvSpPr>
            <a:spLocks noGrp="1"/>
          </p:cNvSpPr>
          <p:nvPr>
            <p:ph type="title"/>
          </p:nvPr>
        </p:nvSpPr>
        <p:spPr>
          <a:xfrm>
            <a:off x="162652" y="101265"/>
            <a:ext cx="10972800" cy="1143000"/>
          </a:xfrm>
        </p:spPr>
        <p:txBody>
          <a:bodyPr/>
          <a:lstStyle/>
          <a:p>
            <a:pPr algn="l"/>
            <a:r>
              <a:rPr lang="en-GB" dirty="0">
                <a:latin typeface="Arial" panose="020B0604020202020204" pitchFamily="34" charset="0"/>
                <a:cs typeface="Arial" panose="020B0604020202020204" pitchFamily="34" charset="0"/>
              </a:rPr>
              <a:t>UK Poor Performance: Productivity</a:t>
            </a:r>
          </a:p>
        </p:txBody>
      </p:sp>
      <p:sp>
        <p:nvSpPr>
          <p:cNvPr id="3" name="Content Placeholder 2">
            <a:extLst>
              <a:ext uri="{FF2B5EF4-FFF2-40B4-BE49-F238E27FC236}">
                <a16:creationId xmlns:a16="http://schemas.microsoft.com/office/drawing/2014/main" id="{9A022F52-9B87-47B1-5478-EF4233A19521}"/>
              </a:ext>
            </a:extLst>
          </p:cNvPr>
          <p:cNvSpPr>
            <a:spLocks noGrp="1"/>
          </p:cNvSpPr>
          <p:nvPr>
            <p:ph idx="1"/>
          </p:nvPr>
        </p:nvSpPr>
        <p:spPr/>
        <p:txBody>
          <a:bodyPr/>
          <a:lstStyle/>
          <a:p>
            <a:endParaRPr lang="en-GB" dirty="0"/>
          </a:p>
        </p:txBody>
      </p:sp>
      <p:pic>
        <p:nvPicPr>
          <p:cNvPr id="1026" name="Picture 2" descr="International comparisons of UK productivity (ICP), final estimates -  Office for National Statistics">
            <a:extLst>
              <a:ext uri="{FF2B5EF4-FFF2-40B4-BE49-F238E27FC236}">
                <a16:creationId xmlns:a16="http://schemas.microsoft.com/office/drawing/2014/main" id="{E10382DF-57F6-72EE-599E-0A422C1DC5C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271995">
            <a:off x="7239440" y="2436717"/>
            <a:ext cx="4876419" cy="364466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Britain's productivity crisis in eight charts">
            <a:extLst>
              <a:ext uri="{FF2B5EF4-FFF2-40B4-BE49-F238E27FC236}">
                <a16:creationId xmlns:a16="http://schemas.microsoft.com/office/drawing/2014/main" id="{844182DB-DCE4-5732-0C2A-6E392B627CD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32571" y="911756"/>
            <a:ext cx="4551363" cy="3250973"/>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UK Productivity Below Average of Other G-7 Countries: Chart - Bloomberg">
            <a:extLst>
              <a:ext uri="{FF2B5EF4-FFF2-40B4-BE49-F238E27FC236}">
                <a16:creationId xmlns:a16="http://schemas.microsoft.com/office/drawing/2014/main" id="{517EA1E8-0B59-05C7-7EBE-0A82DC077A3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21380211">
            <a:off x="59595" y="2185305"/>
            <a:ext cx="5499598" cy="31741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0181132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2C1B78-67D1-3CD8-F08C-DBE8F4FF8E40}"/>
              </a:ext>
            </a:extLst>
          </p:cNvPr>
          <p:cNvSpPr>
            <a:spLocks noGrp="1"/>
          </p:cNvSpPr>
          <p:nvPr>
            <p:ph type="title"/>
          </p:nvPr>
        </p:nvSpPr>
        <p:spPr>
          <a:xfrm>
            <a:off x="446198" y="305200"/>
            <a:ext cx="10845256" cy="872436"/>
          </a:xfrm>
        </p:spPr>
        <p:txBody>
          <a:bodyPr>
            <a:normAutofit/>
          </a:bodyPr>
          <a:lstStyle/>
          <a:p>
            <a:pPr algn="l"/>
            <a:r>
              <a:rPr lang="en-GB" dirty="0"/>
              <a:t>UK Poor Performance: Management</a:t>
            </a:r>
          </a:p>
        </p:txBody>
      </p:sp>
      <p:pic>
        <p:nvPicPr>
          <p:cNvPr id="3" name="Picture 2">
            <a:extLst>
              <a:ext uri="{FF2B5EF4-FFF2-40B4-BE49-F238E27FC236}">
                <a16:creationId xmlns:a16="http://schemas.microsoft.com/office/drawing/2014/main" id="{ACF2EFC8-57E6-9382-FAA8-2E51A0465400}"/>
              </a:ext>
            </a:extLst>
          </p:cNvPr>
          <p:cNvPicPr>
            <a:picLocks noChangeAspect="1"/>
          </p:cNvPicPr>
          <p:nvPr/>
        </p:nvPicPr>
        <p:blipFill rotWithShape="1">
          <a:blip r:embed="rId2"/>
          <a:srcRect l="15870" t="15588" r="29350" b="45000"/>
          <a:stretch/>
        </p:blipFill>
        <p:spPr>
          <a:xfrm rot="21277459">
            <a:off x="526517" y="1319244"/>
            <a:ext cx="4257675" cy="1914525"/>
          </a:xfrm>
          <a:prstGeom prst="rect">
            <a:avLst/>
          </a:prstGeom>
        </p:spPr>
      </p:pic>
      <p:pic>
        <p:nvPicPr>
          <p:cNvPr id="5" name="Picture 4">
            <a:extLst>
              <a:ext uri="{FF2B5EF4-FFF2-40B4-BE49-F238E27FC236}">
                <a16:creationId xmlns:a16="http://schemas.microsoft.com/office/drawing/2014/main" id="{CAB8D441-DA09-D262-7E05-E959221DE71E}"/>
              </a:ext>
            </a:extLst>
          </p:cNvPr>
          <p:cNvPicPr>
            <a:picLocks noChangeAspect="1"/>
          </p:cNvPicPr>
          <p:nvPr/>
        </p:nvPicPr>
        <p:blipFill rotWithShape="1">
          <a:blip r:embed="rId3"/>
          <a:srcRect t="15000" r="7660" b="15543"/>
          <a:stretch/>
        </p:blipFill>
        <p:spPr>
          <a:xfrm>
            <a:off x="446198" y="3205762"/>
            <a:ext cx="5377956" cy="2528226"/>
          </a:xfrm>
          <a:prstGeom prst="rect">
            <a:avLst/>
          </a:prstGeom>
        </p:spPr>
      </p:pic>
      <p:pic>
        <p:nvPicPr>
          <p:cNvPr id="4" name="Picture 3">
            <a:extLst>
              <a:ext uri="{FF2B5EF4-FFF2-40B4-BE49-F238E27FC236}">
                <a16:creationId xmlns:a16="http://schemas.microsoft.com/office/drawing/2014/main" id="{ECD4493E-EA38-38B2-8462-2AB7979092D0}"/>
              </a:ext>
            </a:extLst>
          </p:cNvPr>
          <p:cNvPicPr>
            <a:picLocks noChangeAspect="1"/>
          </p:cNvPicPr>
          <p:nvPr/>
        </p:nvPicPr>
        <p:blipFill rotWithShape="1">
          <a:blip r:embed="rId4"/>
          <a:srcRect l="-674" t="16765" r="3983" b="5883"/>
          <a:stretch/>
        </p:blipFill>
        <p:spPr>
          <a:xfrm>
            <a:off x="4864511" y="1414958"/>
            <a:ext cx="6748029" cy="3374014"/>
          </a:xfrm>
          <a:prstGeom prst="rect">
            <a:avLst/>
          </a:prstGeom>
        </p:spPr>
      </p:pic>
    </p:spTree>
    <p:extLst>
      <p:ext uri="{BB962C8B-B14F-4D97-AF65-F5344CB8AC3E}">
        <p14:creationId xmlns:p14="http://schemas.microsoft.com/office/powerpoint/2010/main" val="268711957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2C1B78-67D1-3CD8-F08C-DBE8F4FF8E40}"/>
              </a:ext>
            </a:extLst>
          </p:cNvPr>
          <p:cNvSpPr>
            <a:spLocks noGrp="1"/>
          </p:cNvSpPr>
          <p:nvPr>
            <p:ph type="title"/>
          </p:nvPr>
        </p:nvSpPr>
        <p:spPr>
          <a:xfrm>
            <a:off x="432344" y="211631"/>
            <a:ext cx="10845256" cy="872436"/>
          </a:xfrm>
        </p:spPr>
        <p:txBody>
          <a:bodyPr>
            <a:normAutofit/>
          </a:bodyPr>
          <a:lstStyle/>
          <a:p>
            <a:pPr algn="l"/>
            <a:r>
              <a:rPr lang="en-GB" dirty="0"/>
              <a:t>UK Poor Performance: Engagement</a:t>
            </a:r>
          </a:p>
        </p:txBody>
      </p:sp>
      <p:pic>
        <p:nvPicPr>
          <p:cNvPr id="7" name="Picture 6">
            <a:extLst>
              <a:ext uri="{FF2B5EF4-FFF2-40B4-BE49-F238E27FC236}">
                <a16:creationId xmlns:a16="http://schemas.microsoft.com/office/drawing/2014/main" id="{638917C2-4CFD-B4DE-F0BD-B018A8E9449C}"/>
              </a:ext>
            </a:extLst>
          </p:cNvPr>
          <p:cNvPicPr>
            <a:picLocks noChangeAspect="1"/>
          </p:cNvPicPr>
          <p:nvPr/>
        </p:nvPicPr>
        <p:blipFill rotWithShape="1">
          <a:blip r:embed="rId2"/>
          <a:srcRect t="27325" r="21123" b="11926"/>
          <a:stretch/>
        </p:blipFill>
        <p:spPr>
          <a:xfrm>
            <a:off x="207819" y="2437830"/>
            <a:ext cx="6130636" cy="2951019"/>
          </a:xfrm>
          <a:prstGeom prst="rect">
            <a:avLst/>
          </a:prstGeom>
        </p:spPr>
      </p:pic>
      <p:pic>
        <p:nvPicPr>
          <p:cNvPr id="8" name="Picture 7">
            <a:extLst>
              <a:ext uri="{FF2B5EF4-FFF2-40B4-BE49-F238E27FC236}">
                <a16:creationId xmlns:a16="http://schemas.microsoft.com/office/drawing/2014/main" id="{7725A455-DB4E-4154-DEF1-DE68B0B01D2D}"/>
              </a:ext>
            </a:extLst>
          </p:cNvPr>
          <p:cNvPicPr>
            <a:picLocks noChangeAspect="1"/>
          </p:cNvPicPr>
          <p:nvPr/>
        </p:nvPicPr>
        <p:blipFill rotWithShape="1">
          <a:blip r:embed="rId3"/>
          <a:srcRect l="7754" t="18228" r="35205" b="6506"/>
          <a:stretch/>
        </p:blipFill>
        <p:spPr>
          <a:xfrm>
            <a:off x="7245927" y="1524236"/>
            <a:ext cx="4738254" cy="3907570"/>
          </a:xfrm>
          <a:prstGeom prst="rect">
            <a:avLst/>
          </a:prstGeom>
        </p:spPr>
      </p:pic>
      <p:pic>
        <p:nvPicPr>
          <p:cNvPr id="6" name="Picture 5">
            <a:extLst>
              <a:ext uri="{FF2B5EF4-FFF2-40B4-BE49-F238E27FC236}">
                <a16:creationId xmlns:a16="http://schemas.microsoft.com/office/drawing/2014/main" id="{7A8EDE68-D33F-53AA-955E-B94AA3AA3987}"/>
              </a:ext>
            </a:extLst>
          </p:cNvPr>
          <p:cNvPicPr>
            <a:picLocks noChangeAspect="1"/>
          </p:cNvPicPr>
          <p:nvPr/>
        </p:nvPicPr>
        <p:blipFill rotWithShape="1">
          <a:blip r:embed="rId4"/>
          <a:srcRect t="45405" r="2228" b="28182"/>
          <a:stretch/>
        </p:blipFill>
        <p:spPr>
          <a:xfrm rot="21442360">
            <a:off x="25414" y="1186674"/>
            <a:ext cx="7599219" cy="1283112"/>
          </a:xfrm>
          <a:prstGeom prst="rect">
            <a:avLst/>
          </a:prstGeom>
        </p:spPr>
      </p:pic>
    </p:spTree>
    <p:extLst>
      <p:ext uri="{BB962C8B-B14F-4D97-AF65-F5344CB8AC3E}">
        <p14:creationId xmlns:p14="http://schemas.microsoft.com/office/powerpoint/2010/main" val="98214086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9E5261E0-FC9F-99D2-AEC7-D2D416E2EDEA}"/>
              </a:ext>
            </a:extLst>
          </p:cNvPr>
          <p:cNvSpPr txBox="1">
            <a:spLocks/>
          </p:cNvSpPr>
          <p:nvPr/>
        </p:nvSpPr>
        <p:spPr>
          <a:xfrm rot="21324028">
            <a:off x="302696" y="2113140"/>
            <a:ext cx="5243003" cy="769654"/>
          </a:xfrm>
          <a:prstGeom prst="rect">
            <a:avLst/>
          </a:prstGeom>
          <a:solidFill>
            <a:schemeClr val="accent4">
              <a:lumMod val="20000"/>
              <a:lumOff val="80000"/>
            </a:schemeClr>
          </a:solidFill>
          <a:effectLst>
            <a:softEdge rad="90562"/>
          </a:effectLst>
        </p:spPr>
        <p:txBody>
          <a:bodyPr vert="horz" lIns="91440" tIns="45720" rIns="91440" bIns="45720" rtlCol="0" anchor="ct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Font typeface="Arial" pitchFamily="34" charset="0"/>
              <a:buNone/>
            </a:pPr>
            <a:r>
              <a:rPr lang="en-GB" dirty="0"/>
              <a:t>Leaders…and…leadership</a:t>
            </a:r>
          </a:p>
        </p:txBody>
      </p:sp>
      <p:sp>
        <p:nvSpPr>
          <p:cNvPr id="2" name="Title 1">
            <a:extLst>
              <a:ext uri="{FF2B5EF4-FFF2-40B4-BE49-F238E27FC236}">
                <a16:creationId xmlns:a16="http://schemas.microsoft.com/office/drawing/2014/main" id="{334FC63C-D938-C3A9-7E4E-C9E820832CB2}"/>
              </a:ext>
            </a:extLst>
          </p:cNvPr>
          <p:cNvSpPr>
            <a:spLocks noGrp="1"/>
          </p:cNvSpPr>
          <p:nvPr>
            <p:ph type="title"/>
          </p:nvPr>
        </p:nvSpPr>
        <p:spPr>
          <a:xfrm>
            <a:off x="280278" y="105395"/>
            <a:ext cx="11631443" cy="1143000"/>
          </a:xfrm>
        </p:spPr>
        <p:txBody>
          <a:bodyPr>
            <a:normAutofit fontScale="90000"/>
          </a:bodyPr>
          <a:lstStyle/>
          <a:p>
            <a:r>
              <a:rPr lang="en-GB" b="1" dirty="0"/>
              <a:t>Why does managing people matter?</a:t>
            </a:r>
            <a:br>
              <a:rPr lang="en-GB" b="1" dirty="0"/>
            </a:br>
            <a:r>
              <a:rPr lang="en-GB" b="1" dirty="0"/>
              <a:t>What is the impact of leadership? And culture?</a:t>
            </a:r>
          </a:p>
        </p:txBody>
      </p:sp>
      <p:sp>
        <p:nvSpPr>
          <p:cNvPr id="3" name="Content Placeholder 2">
            <a:extLst>
              <a:ext uri="{FF2B5EF4-FFF2-40B4-BE49-F238E27FC236}">
                <a16:creationId xmlns:a16="http://schemas.microsoft.com/office/drawing/2014/main" id="{544B4FB8-7B66-13AF-EAF8-FAD2FEF05960}"/>
              </a:ext>
            </a:extLst>
          </p:cNvPr>
          <p:cNvSpPr>
            <a:spLocks noGrp="1"/>
          </p:cNvSpPr>
          <p:nvPr>
            <p:ph idx="1"/>
          </p:nvPr>
        </p:nvSpPr>
        <p:spPr>
          <a:xfrm>
            <a:off x="2648230" y="1275360"/>
            <a:ext cx="6895539" cy="842963"/>
          </a:xfrm>
          <a:solidFill>
            <a:schemeClr val="accent1">
              <a:lumMod val="20000"/>
              <a:lumOff val="80000"/>
            </a:schemeClr>
          </a:solidFill>
          <a:effectLst>
            <a:softEdge rad="90562"/>
          </a:effectLst>
        </p:spPr>
        <p:txBody>
          <a:bodyPr anchor="ctr">
            <a:normAutofit/>
          </a:bodyPr>
          <a:lstStyle/>
          <a:p>
            <a:pPr marL="0" indent="0" algn="ctr">
              <a:buNone/>
            </a:pPr>
            <a:r>
              <a:rPr lang="en-GB" dirty="0"/>
              <a:t>“Power is where decisions are made”</a:t>
            </a:r>
          </a:p>
        </p:txBody>
      </p:sp>
      <p:sp>
        <p:nvSpPr>
          <p:cNvPr id="5" name="Content Placeholder 2">
            <a:extLst>
              <a:ext uri="{FF2B5EF4-FFF2-40B4-BE49-F238E27FC236}">
                <a16:creationId xmlns:a16="http://schemas.microsoft.com/office/drawing/2014/main" id="{1053BD1A-D913-9660-D2E7-E2EDCCA66992}"/>
              </a:ext>
            </a:extLst>
          </p:cNvPr>
          <p:cNvSpPr txBox="1">
            <a:spLocks/>
          </p:cNvSpPr>
          <p:nvPr/>
        </p:nvSpPr>
        <p:spPr>
          <a:xfrm rot="202397">
            <a:off x="7205241" y="2076486"/>
            <a:ext cx="4685739" cy="842963"/>
          </a:xfrm>
          <a:prstGeom prst="rect">
            <a:avLst/>
          </a:prstGeom>
          <a:solidFill>
            <a:schemeClr val="accent3">
              <a:lumMod val="20000"/>
              <a:lumOff val="80000"/>
            </a:schemeClr>
          </a:solidFill>
          <a:effectLst>
            <a:softEdge rad="90562"/>
          </a:effectLst>
        </p:spPr>
        <p:txBody>
          <a:bodyPr vert="horz" lIns="91440" tIns="45720" rIns="91440" bIns="45720" rtlCol="0" anchor="ct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Font typeface="Arial" pitchFamily="34" charset="0"/>
              <a:buNone/>
            </a:pPr>
            <a:r>
              <a:rPr lang="en-GB" dirty="0"/>
              <a:t>Systems and processes</a:t>
            </a:r>
          </a:p>
        </p:txBody>
      </p:sp>
      <p:sp>
        <p:nvSpPr>
          <p:cNvPr id="6" name="Content Placeholder 2">
            <a:extLst>
              <a:ext uri="{FF2B5EF4-FFF2-40B4-BE49-F238E27FC236}">
                <a16:creationId xmlns:a16="http://schemas.microsoft.com/office/drawing/2014/main" id="{18F87F8D-7BBE-FD72-F003-02FF465CBF3E}"/>
              </a:ext>
            </a:extLst>
          </p:cNvPr>
          <p:cNvSpPr txBox="1">
            <a:spLocks/>
          </p:cNvSpPr>
          <p:nvPr/>
        </p:nvSpPr>
        <p:spPr>
          <a:xfrm>
            <a:off x="2648230" y="3260983"/>
            <a:ext cx="6895539" cy="1187616"/>
          </a:xfrm>
          <a:prstGeom prst="rect">
            <a:avLst/>
          </a:prstGeom>
          <a:solidFill>
            <a:schemeClr val="accent6">
              <a:lumMod val="20000"/>
              <a:lumOff val="80000"/>
            </a:schemeClr>
          </a:solidFill>
          <a:effectLst>
            <a:softEdge rad="90562"/>
          </a:effectLst>
        </p:spPr>
        <p:txBody>
          <a:bodyPr vert="horz" lIns="91440" tIns="45720" rIns="91440" bIns="45720" rtlCol="0" anchor="ct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Font typeface="Arial" pitchFamily="34" charset="0"/>
              <a:buNone/>
            </a:pPr>
            <a:r>
              <a:rPr lang="en-GB" i="1" dirty="0"/>
              <a:t>Culture has a 60% impact on organisational performance</a:t>
            </a:r>
          </a:p>
        </p:txBody>
      </p:sp>
      <p:sp>
        <p:nvSpPr>
          <p:cNvPr id="7" name="Content Placeholder 2">
            <a:extLst>
              <a:ext uri="{FF2B5EF4-FFF2-40B4-BE49-F238E27FC236}">
                <a16:creationId xmlns:a16="http://schemas.microsoft.com/office/drawing/2014/main" id="{6BD69355-ADD5-3B71-21AD-85CC797EC930}"/>
              </a:ext>
            </a:extLst>
          </p:cNvPr>
          <p:cNvSpPr txBox="1">
            <a:spLocks/>
          </p:cNvSpPr>
          <p:nvPr/>
        </p:nvSpPr>
        <p:spPr>
          <a:xfrm>
            <a:off x="2648230" y="4463310"/>
            <a:ext cx="6895539" cy="1187616"/>
          </a:xfrm>
          <a:prstGeom prst="rect">
            <a:avLst/>
          </a:prstGeom>
          <a:solidFill>
            <a:schemeClr val="accent6">
              <a:lumMod val="20000"/>
              <a:lumOff val="80000"/>
            </a:schemeClr>
          </a:solidFill>
          <a:effectLst>
            <a:softEdge rad="90562"/>
          </a:effectLst>
        </p:spPr>
        <p:txBody>
          <a:bodyPr vert="horz" lIns="91440" tIns="45720" rIns="91440" bIns="45720" rtlCol="0" anchor="ct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Font typeface="Arial" pitchFamily="34" charset="0"/>
              <a:buNone/>
            </a:pPr>
            <a:r>
              <a:rPr lang="en-GB" i="1" dirty="0"/>
              <a:t>Leadership has a 68% impact on culture</a:t>
            </a:r>
          </a:p>
        </p:txBody>
      </p:sp>
      <p:sp>
        <p:nvSpPr>
          <p:cNvPr id="8" name="TextBox 7">
            <a:extLst>
              <a:ext uri="{FF2B5EF4-FFF2-40B4-BE49-F238E27FC236}">
                <a16:creationId xmlns:a16="http://schemas.microsoft.com/office/drawing/2014/main" id="{9357FA1A-EEE8-97B7-C978-620F427026DC}"/>
              </a:ext>
            </a:extLst>
          </p:cNvPr>
          <p:cNvSpPr txBox="1"/>
          <p:nvPr/>
        </p:nvSpPr>
        <p:spPr>
          <a:xfrm>
            <a:off x="9543769" y="4140144"/>
            <a:ext cx="1766886" cy="646331"/>
          </a:xfrm>
          <a:prstGeom prst="rect">
            <a:avLst/>
          </a:prstGeom>
          <a:noFill/>
        </p:spPr>
        <p:txBody>
          <a:bodyPr wrap="square" rtlCol="0">
            <a:spAutoFit/>
          </a:bodyPr>
          <a:lstStyle/>
          <a:p>
            <a:pPr algn="ctr"/>
            <a:r>
              <a:rPr lang="en-GB" dirty="0">
                <a:hlinkClick r:id="rId3"/>
              </a:rPr>
              <a:t>Korn Ferry Research</a:t>
            </a:r>
            <a:endParaRPr lang="en-GB" dirty="0"/>
          </a:p>
        </p:txBody>
      </p:sp>
    </p:spTree>
    <p:extLst>
      <p:ext uri="{BB962C8B-B14F-4D97-AF65-F5344CB8AC3E}">
        <p14:creationId xmlns:p14="http://schemas.microsoft.com/office/powerpoint/2010/main" val="253269006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0C01FDC-B897-4B0A-8C61-05F270CD9F35}"/>
              </a:ext>
            </a:extLst>
          </p:cNvPr>
          <p:cNvSpPr>
            <a:spLocks noGrp="1"/>
          </p:cNvSpPr>
          <p:nvPr>
            <p:ph idx="1"/>
          </p:nvPr>
        </p:nvSpPr>
        <p:spPr>
          <a:xfrm>
            <a:off x="1021974" y="484094"/>
            <a:ext cx="10322859" cy="2460811"/>
          </a:xfrm>
          <a:solidFill>
            <a:schemeClr val="accent1">
              <a:lumMod val="20000"/>
              <a:lumOff val="80000"/>
            </a:schemeClr>
          </a:solidFill>
        </p:spPr>
        <p:txBody>
          <a:bodyPr>
            <a:normAutofit/>
          </a:bodyPr>
          <a:lstStyle/>
          <a:p>
            <a:pPr marL="0" indent="0" algn="ctr">
              <a:buNone/>
            </a:pPr>
            <a:r>
              <a:rPr lang="en-GB" sz="4000" dirty="0">
                <a:solidFill>
                  <a:srgbClr val="202124"/>
                </a:solidFill>
                <a:latin typeface="arial" panose="020B0604020202020204" pitchFamily="34" charset="0"/>
              </a:rPr>
              <a:t>W</a:t>
            </a:r>
            <a:r>
              <a:rPr lang="en-GB" sz="4000" i="0" dirty="0">
                <a:solidFill>
                  <a:srgbClr val="202124"/>
                </a:solidFill>
                <a:effectLst/>
                <a:latin typeface="arial" panose="020B0604020202020204" pitchFamily="34" charset="0"/>
              </a:rPr>
              <a:t>e shape our buildings and </a:t>
            </a:r>
          </a:p>
          <a:p>
            <a:pPr marL="0" indent="0" algn="ctr">
              <a:buNone/>
            </a:pPr>
            <a:r>
              <a:rPr lang="en-GB" sz="4000" i="0" dirty="0">
                <a:solidFill>
                  <a:srgbClr val="202124"/>
                </a:solidFill>
                <a:effectLst/>
                <a:latin typeface="arial" panose="020B0604020202020204" pitchFamily="34" charset="0"/>
              </a:rPr>
              <a:t>afterwards our buildings shape us</a:t>
            </a:r>
            <a:endParaRPr lang="en-GB" sz="4000" dirty="0"/>
          </a:p>
        </p:txBody>
      </p:sp>
      <p:sp>
        <p:nvSpPr>
          <p:cNvPr id="5" name="Title 4">
            <a:extLst>
              <a:ext uri="{FF2B5EF4-FFF2-40B4-BE49-F238E27FC236}">
                <a16:creationId xmlns:a16="http://schemas.microsoft.com/office/drawing/2014/main" id="{27DE2034-CAC9-AC5C-0DC5-EF7BF723E93E}"/>
              </a:ext>
            </a:extLst>
          </p:cNvPr>
          <p:cNvSpPr>
            <a:spLocks noGrp="1"/>
          </p:cNvSpPr>
          <p:nvPr>
            <p:ph type="title"/>
          </p:nvPr>
        </p:nvSpPr>
        <p:spPr>
          <a:xfrm>
            <a:off x="609600" y="1801905"/>
            <a:ext cx="10735233" cy="1143000"/>
          </a:xfrm>
        </p:spPr>
        <p:txBody>
          <a:bodyPr>
            <a:normAutofit/>
          </a:bodyPr>
          <a:lstStyle/>
          <a:p>
            <a:pPr algn="r"/>
            <a:r>
              <a:rPr lang="en-GB" sz="3200" dirty="0"/>
              <a:t>Winston Churchill</a:t>
            </a:r>
          </a:p>
        </p:txBody>
      </p:sp>
      <p:sp>
        <p:nvSpPr>
          <p:cNvPr id="6" name="Content Placeholder 2">
            <a:extLst>
              <a:ext uri="{FF2B5EF4-FFF2-40B4-BE49-F238E27FC236}">
                <a16:creationId xmlns:a16="http://schemas.microsoft.com/office/drawing/2014/main" id="{E99F3B6A-A1DB-7DC3-DAB7-C46D1DBC144F}"/>
              </a:ext>
            </a:extLst>
          </p:cNvPr>
          <p:cNvSpPr txBox="1">
            <a:spLocks/>
          </p:cNvSpPr>
          <p:nvPr/>
        </p:nvSpPr>
        <p:spPr>
          <a:xfrm>
            <a:off x="1021974" y="3294530"/>
            <a:ext cx="10322859" cy="2143124"/>
          </a:xfrm>
          <a:prstGeom prst="rect">
            <a:avLst/>
          </a:prstGeom>
          <a:solidFill>
            <a:schemeClr val="tx2">
              <a:lumMod val="20000"/>
              <a:lumOff val="80000"/>
            </a:schemeClr>
          </a:solidFill>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Font typeface="Arial" pitchFamily="34" charset="0"/>
              <a:buNone/>
            </a:pPr>
            <a:r>
              <a:rPr lang="en-GB" sz="4000" dirty="0">
                <a:solidFill>
                  <a:srgbClr val="202124"/>
                </a:solidFill>
                <a:latin typeface="arial" panose="020B0604020202020204" pitchFamily="34" charset="0"/>
              </a:rPr>
              <a:t>Every system is perfectly designed for the results it is getting…</a:t>
            </a:r>
          </a:p>
          <a:p>
            <a:pPr marL="0" indent="0" algn="r">
              <a:buFont typeface="Arial" pitchFamily="34" charset="0"/>
              <a:buNone/>
            </a:pPr>
            <a:r>
              <a:rPr lang="en-GB" dirty="0"/>
              <a:t>Don Berwick</a:t>
            </a:r>
          </a:p>
        </p:txBody>
      </p:sp>
    </p:spTree>
    <p:extLst>
      <p:ext uri="{BB962C8B-B14F-4D97-AF65-F5344CB8AC3E}">
        <p14:creationId xmlns:p14="http://schemas.microsoft.com/office/powerpoint/2010/main" val="100655457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0F4DF-A374-4EBA-BCB0-A7A92774AB89}"/>
              </a:ext>
            </a:extLst>
          </p:cNvPr>
          <p:cNvSpPr>
            <a:spLocks noGrp="1"/>
          </p:cNvSpPr>
          <p:nvPr>
            <p:ph type="title"/>
          </p:nvPr>
        </p:nvSpPr>
        <p:spPr>
          <a:xfrm>
            <a:off x="695400" y="1004533"/>
            <a:ext cx="4135848" cy="4064925"/>
          </a:xfrm>
        </p:spPr>
        <p:txBody>
          <a:bodyPr anchor="ctr">
            <a:normAutofit/>
          </a:bodyPr>
          <a:lstStyle/>
          <a:p>
            <a:r>
              <a:rPr lang="en-GB" sz="4800" dirty="0"/>
              <a:t>Elements of performance management:</a:t>
            </a:r>
            <a:br>
              <a:rPr lang="en-GB" sz="4800" dirty="0"/>
            </a:br>
            <a:r>
              <a:rPr lang="en-GB" sz="4800" b="1" dirty="0"/>
              <a:t>Goal setting</a:t>
            </a:r>
          </a:p>
        </p:txBody>
      </p:sp>
      <p:graphicFrame>
        <p:nvGraphicFramePr>
          <p:cNvPr id="37" name="Content Placeholder 2">
            <a:extLst>
              <a:ext uri="{FF2B5EF4-FFF2-40B4-BE49-F238E27FC236}">
                <a16:creationId xmlns:a16="http://schemas.microsoft.com/office/drawing/2014/main" id="{4DB3F0CB-245F-4B0A-B3A9-35888DB2F518}"/>
              </a:ext>
            </a:extLst>
          </p:cNvPr>
          <p:cNvGraphicFramePr>
            <a:graphicFrameLocks noGrp="1"/>
          </p:cNvGraphicFramePr>
          <p:nvPr>
            <p:ph idx="1"/>
            <p:extLst>
              <p:ext uri="{D42A27DB-BD31-4B8C-83A1-F6EECF244321}">
                <p14:modId xmlns:p14="http://schemas.microsoft.com/office/powerpoint/2010/main" val="2989581657"/>
              </p:ext>
            </p:extLst>
          </p:nvPr>
        </p:nvGraphicFramePr>
        <p:xfrm>
          <a:off x="5591944" y="188640"/>
          <a:ext cx="6117336" cy="56967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2141547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892859-D5EB-4D71-8576-9B41ECFA247A}"/>
              </a:ext>
            </a:extLst>
          </p:cNvPr>
          <p:cNvSpPr>
            <a:spLocks noGrp="1"/>
          </p:cNvSpPr>
          <p:nvPr>
            <p:ph type="title"/>
          </p:nvPr>
        </p:nvSpPr>
        <p:spPr>
          <a:xfrm>
            <a:off x="1653363" y="365760"/>
            <a:ext cx="9367203" cy="1188720"/>
          </a:xfrm>
        </p:spPr>
        <p:txBody>
          <a:bodyPr>
            <a:normAutofit fontScale="90000"/>
          </a:bodyPr>
          <a:lstStyle/>
          <a:p>
            <a:r>
              <a:rPr lang="en-GB" sz="3700"/>
              <a:t>Elements of performance management:</a:t>
            </a:r>
            <a:br>
              <a:rPr lang="en-GB" sz="3700"/>
            </a:br>
            <a:r>
              <a:rPr lang="en-GB" sz="3700" b="1"/>
              <a:t>Performance review</a:t>
            </a:r>
          </a:p>
        </p:txBody>
      </p:sp>
      <p:sp>
        <p:nvSpPr>
          <p:cNvPr id="4" name="TextBox 3">
            <a:extLst>
              <a:ext uri="{FF2B5EF4-FFF2-40B4-BE49-F238E27FC236}">
                <a16:creationId xmlns:a16="http://schemas.microsoft.com/office/drawing/2014/main" id="{490333C9-4E6A-44C5-AA6C-C8ED8CDF7F28}"/>
              </a:ext>
            </a:extLst>
          </p:cNvPr>
          <p:cNvSpPr txBox="1"/>
          <p:nvPr/>
        </p:nvSpPr>
        <p:spPr>
          <a:xfrm>
            <a:off x="479376" y="2345267"/>
            <a:ext cx="3384376" cy="1631216"/>
          </a:xfrm>
          <a:prstGeom prst="rect">
            <a:avLst/>
          </a:prstGeom>
          <a:noFill/>
        </p:spPr>
        <p:txBody>
          <a:bodyPr wrap="square" rtlCol="0">
            <a:spAutoFit/>
          </a:bodyPr>
          <a:lstStyle/>
          <a:p>
            <a:pPr marL="0" indent="0">
              <a:buNone/>
            </a:pPr>
            <a:r>
              <a:rPr lang="en-GB" sz="2000" b="1" dirty="0"/>
              <a:t>Key features</a:t>
            </a:r>
          </a:p>
          <a:p>
            <a:pPr marL="285750" indent="-285750">
              <a:buFont typeface="Arial" panose="020B0604020202020204" pitchFamily="34" charset="0"/>
              <a:buChar char="•"/>
            </a:pPr>
            <a:r>
              <a:rPr lang="en-GB" sz="2000" dirty="0"/>
              <a:t>Continuous feedback</a:t>
            </a:r>
          </a:p>
          <a:p>
            <a:pPr marL="285750" indent="-285750">
              <a:buFont typeface="Arial" panose="020B0604020202020204" pitchFamily="34" charset="0"/>
              <a:buChar char="•"/>
            </a:pPr>
            <a:r>
              <a:rPr lang="en-GB" sz="2000" dirty="0"/>
              <a:t>Clear measurement</a:t>
            </a:r>
          </a:p>
          <a:p>
            <a:pPr marL="285750" indent="-285750">
              <a:buFont typeface="Arial" panose="020B0604020202020204" pitchFamily="34" charset="0"/>
              <a:buChar char="•"/>
            </a:pPr>
            <a:r>
              <a:rPr lang="en-GB" sz="2000" dirty="0"/>
              <a:t>Process driven</a:t>
            </a:r>
          </a:p>
          <a:p>
            <a:pPr marL="285750" indent="-285750">
              <a:buFont typeface="Arial" panose="020B0604020202020204" pitchFamily="34" charset="0"/>
              <a:buChar char="•"/>
            </a:pPr>
            <a:r>
              <a:rPr lang="en-GB" sz="2000" dirty="0"/>
              <a:t>Two-way communication</a:t>
            </a:r>
          </a:p>
        </p:txBody>
      </p:sp>
      <p:sp>
        <p:nvSpPr>
          <p:cNvPr id="7" name="TextBox 6">
            <a:extLst>
              <a:ext uri="{FF2B5EF4-FFF2-40B4-BE49-F238E27FC236}">
                <a16:creationId xmlns:a16="http://schemas.microsoft.com/office/drawing/2014/main" id="{5197EEEA-AC20-4F8A-A9F2-411B9B15BF06}"/>
              </a:ext>
            </a:extLst>
          </p:cNvPr>
          <p:cNvSpPr txBox="1"/>
          <p:nvPr/>
        </p:nvSpPr>
        <p:spPr>
          <a:xfrm>
            <a:off x="3927307" y="2345267"/>
            <a:ext cx="4337386" cy="2831544"/>
          </a:xfrm>
          <a:prstGeom prst="rect">
            <a:avLst/>
          </a:prstGeom>
          <a:noFill/>
        </p:spPr>
        <p:txBody>
          <a:bodyPr wrap="square" rtlCol="0">
            <a:spAutoFit/>
          </a:bodyPr>
          <a:lstStyle/>
          <a:p>
            <a:pPr marL="0" indent="0">
              <a:lnSpc>
                <a:spcPct val="100000"/>
              </a:lnSpc>
              <a:buNone/>
            </a:pPr>
            <a:r>
              <a:rPr lang="en-GB" sz="2000" b="1" dirty="0"/>
              <a:t>Type of performance review</a:t>
            </a:r>
          </a:p>
          <a:p>
            <a:pPr marL="285750" indent="-285750">
              <a:lnSpc>
                <a:spcPct val="100000"/>
              </a:lnSpc>
              <a:buFont typeface="Arial" panose="020B0604020202020204" pitchFamily="34" charset="0"/>
              <a:buChar char="•"/>
            </a:pPr>
            <a:r>
              <a:rPr lang="en-GB" sz="2000" dirty="0"/>
              <a:t>Ranking</a:t>
            </a:r>
          </a:p>
          <a:p>
            <a:pPr marL="285750" indent="-285750">
              <a:lnSpc>
                <a:spcPct val="100000"/>
              </a:lnSpc>
              <a:buFont typeface="Arial" panose="020B0604020202020204" pitchFamily="34" charset="0"/>
              <a:buChar char="•"/>
            </a:pPr>
            <a:r>
              <a:rPr lang="en-GB" sz="2000" dirty="0"/>
              <a:t>Forced distribution</a:t>
            </a:r>
          </a:p>
          <a:p>
            <a:pPr marL="285750" indent="-285750">
              <a:lnSpc>
                <a:spcPct val="100000"/>
              </a:lnSpc>
              <a:buFont typeface="Arial" panose="020B0604020202020204" pitchFamily="34" charset="0"/>
              <a:buChar char="•"/>
            </a:pPr>
            <a:r>
              <a:rPr lang="en-GB" sz="2000" dirty="0"/>
              <a:t>360 degree feedback</a:t>
            </a:r>
          </a:p>
          <a:p>
            <a:pPr marL="285750" indent="-285750">
              <a:lnSpc>
                <a:spcPct val="100000"/>
              </a:lnSpc>
              <a:buFont typeface="Arial" panose="020B0604020202020204" pitchFamily="34" charset="0"/>
              <a:buChar char="•"/>
            </a:pPr>
            <a:r>
              <a:rPr lang="en-GB" sz="2000" dirty="0"/>
              <a:t>Competency based</a:t>
            </a:r>
          </a:p>
          <a:p>
            <a:pPr marL="285750" indent="-285750">
              <a:lnSpc>
                <a:spcPct val="100000"/>
              </a:lnSpc>
              <a:buFont typeface="Arial" panose="020B0604020202020204" pitchFamily="34" charset="0"/>
              <a:buChar char="•"/>
            </a:pPr>
            <a:r>
              <a:rPr lang="en-GB" sz="2000" dirty="0"/>
              <a:t>Management by objectives</a:t>
            </a:r>
          </a:p>
          <a:p>
            <a:pPr marL="285750" indent="-285750">
              <a:lnSpc>
                <a:spcPct val="100000"/>
              </a:lnSpc>
              <a:buFont typeface="Arial" panose="020B0604020202020204" pitchFamily="34" charset="0"/>
              <a:buChar char="•"/>
            </a:pPr>
            <a:r>
              <a:rPr lang="en-GB" sz="2000" dirty="0"/>
              <a:t>Graphic rating scales</a:t>
            </a:r>
          </a:p>
          <a:p>
            <a:pPr marL="285750" indent="-285750">
              <a:lnSpc>
                <a:spcPct val="100000"/>
              </a:lnSpc>
              <a:buFont typeface="Arial" panose="020B0604020202020204" pitchFamily="34" charset="0"/>
              <a:buChar char="•"/>
            </a:pPr>
            <a:r>
              <a:rPr lang="en-GB" sz="2000" dirty="0"/>
              <a:t>Behaviourally-anchored rating scale</a:t>
            </a:r>
          </a:p>
          <a:p>
            <a:endParaRPr lang="en-GB" dirty="0"/>
          </a:p>
        </p:txBody>
      </p:sp>
      <p:sp>
        <p:nvSpPr>
          <p:cNvPr id="9" name="TextBox 8">
            <a:extLst>
              <a:ext uri="{FF2B5EF4-FFF2-40B4-BE49-F238E27FC236}">
                <a16:creationId xmlns:a16="http://schemas.microsoft.com/office/drawing/2014/main" id="{6F5D8C56-C670-41CA-98B8-05DBB2E8F491}"/>
              </a:ext>
            </a:extLst>
          </p:cNvPr>
          <p:cNvSpPr txBox="1"/>
          <p:nvPr/>
        </p:nvSpPr>
        <p:spPr>
          <a:xfrm>
            <a:off x="8328248" y="2367464"/>
            <a:ext cx="3384376" cy="2862322"/>
          </a:xfrm>
          <a:prstGeom prst="rect">
            <a:avLst/>
          </a:prstGeom>
          <a:noFill/>
        </p:spPr>
        <p:txBody>
          <a:bodyPr wrap="square" rtlCol="0">
            <a:spAutoFit/>
          </a:bodyPr>
          <a:lstStyle/>
          <a:p>
            <a:pPr marL="0" indent="0">
              <a:lnSpc>
                <a:spcPct val="100000"/>
              </a:lnSpc>
              <a:buNone/>
            </a:pPr>
            <a:r>
              <a:rPr lang="en-GB" sz="2000" b="1" dirty="0"/>
              <a:t>Criticisms</a:t>
            </a:r>
          </a:p>
          <a:p>
            <a:pPr marL="285750" indent="-285750">
              <a:lnSpc>
                <a:spcPct val="100000"/>
              </a:lnSpc>
              <a:buFont typeface="Arial" panose="020B0604020202020204" pitchFamily="34" charset="0"/>
              <a:buChar char="•"/>
            </a:pPr>
            <a:r>
              <a:rPr lang="en-GB" sz="2000" dirty="0"/>
              <a:t>Frequency</a:t>
            </a:r>
          </a:p>
          <a:p>
            <a:pPr marL="285750" indent="-285750">
              <a:lnSpc>
                <a:spcPct val="100000"/>
              </a:lnSpc>
              <a:buFont typeface="Arial" panose="020B0604020202020204" pitchFamily="34" charset="0"/>
              <a:buChar char="•"/>
            </a:pPr>
            <a:r>
              <a:rPr lang="en-GB" sz="2000" dirty="0"/>
              <a:t>Past focus</a:t>
            </a:r>
          </a:p>
          <a:p>
            <a:pPr marL="285750" indent="-285750">
              <a:lnSpc>
                <a:spcPct val="100000"/>
              </a:lnSpc>
              <a:buFont typeface="Arial" panose="020B0604020202020204" pitchFamily="34" charset="0"/>
              <a:buChar char="•"/>
            </a:pPr>
            <a:r>
              <a:rPr lang="en-GB" sz="2000" dirty="0"/>
              <a:t>Too subjective</a:t>
            </a:r>
          </a:p>
          <a:p>
            <a:pPr marL="285750" indent="-285750">
              <a:lnSpc>
                <a:spcPct val="100000"/>
              </a:lnSpc>
              <a:buFont typeface="Arial" panose="020B0604020202020204" pitchFamily="34" charset="0"/>
              <a:buChar char="•"/>
            </a:pPr>
            <a:r>
              <a:rPr lang="en-GB" sz="2000" dirty="0"/>
              <a:t>Single-source feedback</a:t>
            </a:r>
          </a:p>
          <a:p>
            <a:pPr marL="285750" indent="-285750">
              <a:lnSpc>
                <a:spcPct val="100000"/>
              </a:lnSpc>
              <a:buFont typeface="Arial" panose="020B0604020202020204" pitchFamily="34" charset="0"/>
              <a:buChar char="•"/>
            </a:pPr>
            <a:r>
              <a:rPr lang="en-GB" sz="2000" dirty="0"/>
              <a:t>Bureaucratic</a:t>
            </a:r>
          </a:p>
          <a:p>
            <a:pPr marL="285750" indent="-285750">
              <a:lnSpc>
                <a:spcPct val="100000"/>
              </a:lnSpc>
              <a:buFont typeface="Arial" panose="020B0604020202020204" pitchFamily="34" charset="0"/>
              <a:buChar char="•"/>
            </a:pPr>
            <a:r>
              <a:rPr lang="en-GB" sz="2000" dirty="0"/>
              <a:t>Halo and horns effect</a:t>
            </a:r>
          </a:p>
          <a:p>
            <a:pPr marL="285750" indent="-285750">
              <a:lnSpc>
                <a:spcPct val="100000"/>
              </a:lnSpc>
              <a:buFont typeface="Arial" panose="020B0604020202020204" pitchFamily="34" charset="0"/>
              <a:buChar char="•"/>
            </a:pPr>
            <a:r>
              <a:rPr lang="en-GB" sz="2000" dirty="0"/>
              <a:t>Favouritism</a:t>
            </a:r>
          </a:p>
          <a:p>
            <a:pPr marL="285750" indent="-285750">
              <a:lnSpc>
                <a:spcPct val="100000"/>
              </a:lnSpc>
              <a:buFont typeface="Arial" panose="020B0604020202020204" pitchFamily="34" charset="0"/>
              <a:buChar char="•"/>
            </a:pPr>
            <a:r>
              <a:rPr lang="en-GB" sz="2000" dirty="0"/>
              <a:t>Accuracy</a:t>
            </a:r>
          </a:p>
        </p:txBody>
      </p:sp>
    </p:spTree>
    <p:extLst>
      <p:ext uri="{BB962C8B-B14F-4D97-AF65-F5344CB8AC3E}">
        <p14:creationId xmlns:p14="http://schemas.microsoft.com/office/powerpoint/2010/main" val="353078962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FA8A5F-480D-4DB3-98D6-C95036E7E4BC}"/>
              </a:ext>
            </a:extLst>
          </p:cNvPr>
          <p:cNvSpPr>
            <a:spLocks noGrp="1"/>
          </p:cNvSpPr>
          <p:nvPr>
            <p:ph type="title"/>
          </p:nvPr>
        </p:nvSpPr>
        <p:spPr>
          <a:xfrm>
            <a:off x="1653363" y="365760"/>
            <a:ext cx="9367203" cy="1188720"/>
          </a:xfrm>
        </p:spPr>
        <p:txBody>
          <a:bodyPr>
            <a:normAutofit fontScale="90000"/>
          </a:bodyPr>
          <a:lstStyle/>
          <a:p>
            <a:r>
              <a:rPr lang="en-GB" sz="3700" dirty="0"/>
              <a:t>Elements of performance management:</a:t>
            </a:r>
            <a:br>
              <a:rPr lang="en-GB" sz="3700" dirty="0"/>
            </a:br>
            <a:r>
              <a:rPr lang="en-GB" sz="3700" b="1" dirty="0"/>
              <a:t>Performance improvements plans (PIP)</a:t>
            </a:r>
          </a:p>
        </p:txBody>
      </p:sp>
      <p:sp>
        <p:nvSpPr>
          <p:cNvPr id="3" name="Content Placeholder 2">
            <a:extLst>
              <a:ext uri="{FF2B5EF4-FFF2-40B4-BE49-F238E27FC236}">
                <a16:creationId xmlns:a16="http://schemas.microsoft.com/office/drawing/2014/main" id="{AE16DAAC-E562-428D-B7F8-B251CA95354B}"/>
              </a:ext>
            </a:extLst>
          </p:cNvPr>
          <p:cNvSpPr>
            <a:spLocks noGrp="1"/>
          </p:cNvSpPr>
          <p:nvPr>
            <p:ph idx="1"/>
          </p:nvPr>
        </p:nvSpPr>
        <p:spPr>
          <a:xfrm>
            <a:off x="551384" y="1554480"/>
            <a:ext cx="11089232" cy="4322792"/>
          </a:xfrm>
        </p:spPr>
        <p:txBody>
          <a:bodyPr anchor="t">
            <a:normAutofit fontScale="92500" lnSpcReduction="20000"/>
          </a:bodyPr>
          <a:lstStyle/>
          <a:p>
            <a:r>
              <a:rPr lang="en-GB" sz="2400" dirty="0"/>
              <a:t>Varied use</a:t>
            </a:r>
          </a:p>
          <a:p>
            <a:r>
              <a:rPr lang="en-GB" sz="2400" dirty="0"/>
              <a:t>Components:</a:t>
            </a:r>
          </a:p>
          <a:p>
            <a:pPr lvl="1"/>
            <a:r>
              <a:rPr lang="en-GB" dirty="0"/>
              <a:t>Employee information.</a:t>
            </a:r>
          </a:p>
          <a:p>
            <a:pPr lvl="1"/>
            <a:r>
              <a:rPr lang="en-GB" dirty="0"/>
              <a:t>Relevant dates.</a:t>
            </a:r>
          </a:p>
          <a:p>
            <a:pPr lvl="1"/>
            <a:r>
              <a:rPr lang="en-GB" dirty="0"/>
              <a:t>Description of performance discrepancy/gap.</a:t>
            </a:r>
          </a:p>
          <a:p>
            <a:pPr lvl="1"/>
            <a:r>
              <a:rPr lang="en-GB" dirty="0"/>
              <a:t>Description of expected performance.</a:t>
            </a:r>
          </a:p>
          <a:p>
            <a:pPr lvl="1"/>
            <a:r>
              <a:rPr lang="en-GB" dirty="0"/>
              <a:t>Description of actual performance.</a:t>
            </a:r>
          </a:p>
          <a:p>
            <a:pPr lvl="1"/>
            <a:r>
              <a:rPr lang="en-GB" dirty="0"/>
              <a:t>Description of consequences.</a:t>
            </a:r>
          </a:p>
          <a:p>
            <a:pPr lvl="1"/>
            <a:r>
              <a:rPr lang="en-GB" dirty="0"/>
              <a:t>Plan of action.</a:t>
            </a:r>
          </a:p>
          <a:p>
            <a:pPr lvl="1"/>
            <a:r>
              <a:rPr lang="en-GB" dirty="0"/>
              <a:t>Signatures of the manager and the employee.</a:t>
            </a:r>
          </a:p>
          <a:p>
            <a:r>
              <a:rPr lang="en-GB" sz="2400" dirty="0"/>
              <a:t>Evaluation</a:t>
            </a:r>
          </a:p>
          <a:p>
            <a:endParaRPr lang="en-GB" sz="2000" dirty="0"/>
          </a:p>
          <a:p>
            <a:pPr marL="0" indent="0">
              <a:buNone/>
            </a:pPr>
            <a:endParaRPr lang="en-GB" sz="2000" dirty="0"/>
          </a:p>
        </p:txBody>
      </p:sp>
    </p:spTree>
    <p:extLst>
      <p:ext uri="{BB962C8B-B14F-4D97-AF65-F5344CB8AC3E}">
        <p14:creationId xmlns:p14="http://schemas.microsoft.com/office/powerpoint/2010/main" val="279811187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B487E-92EA-409F-BADE-A3D6705913B3}"/>
              </a:ext>
            </a:extLst>
          </p:cNvPr>
          <p:cNvSpPr>
            <a:spLocks noGrp="1"/>
          </p:cNvSpPr>
          <p:nvPr>
            <p:ph type="title"/>
          </p:nvPr>
        </p:nvSpPr>
        <p:spPr>
          <a:xfrm>
            <a:off x="838200" y="365125"/>
            <a:ext cx="10515600" cy="903635"/>
          </a:xfrm>
        </p:spPr>
        <p:txBody>
          <a:bodyPr>
            <a:normAutofit/>
          </a:bodyPr>
          <a:lstStyle/>
          <a:p>
            <a:r>
              <a:rPr lang="en-GB" b="1" dirty="0"/>
              <a:t>Problems with PM systems</a:t>
            </a:r>
          </a:p>
        </p:txBody>
      </p:sp>
      <p:graphicFrame>
        <p:nvGraphicFramePr>
          <p:cNvPr id="7" name="Content Placeholder 2">
            <a:extLst>
              <a:ext uri="{FF2B5EF4-FFF2-40B4-BE49-F238E27FC236}">
                <a16:creationId xmlns:a16="http://schemas.microsoft.com/office/drawing/2014/main" id="{98973171-9879-450D-95ED-FABB4365F9C3}"/>
              </a:ext>
            </a:extLst>
          </p:cNvPr>
          <p:cNvGraphicFramePr>
            <a:graphicFrameLocks noGrp="1"/>
          </p:cNvGraphicFramePr>
          <p:nvPr>
            <p:ph idx="1"/>
            <p:extLst>
              <p:ext uri="{D42A27DB-BD31-4B8C-83A1-F6EECF244321}">
                <p14:modId xmlns:p14="http://schemas.microsoft.com/office/powerpoint/2010/main" val="635962598"/>
              </p:ext>
            </p:extLst>
          </p:nvPr>
        </p:nvGraphicFramePr>
        <p:xfrm>
          <a:off x="695400" y="1268760"/>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17079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593FF-D278-457A-9892-524C2C40BB72}"/>
              </a:ext>
            </a:extLst>
          </p:cNvPr>
          <p:cNvSpPr>
            <a:spLocks noGrp="1"/>
          </p:cNvSpPr>
          <p:nvPr>
            <p:ph type="title"/>
          </p:nvPr>
        </p:nvSpPr>
        <p:spPr>
          <a:xfrm>
            <a:off x="838200" y="365125"/>
            <a:ext cx="10515600" cy="1325563"/>
          </a:xfrm>
        </p:spPr>
        <p:txBody>
          <a:bodyPr>
            <a:normAutofit/>
          </a:bodyPr>
          <a:lstStyle/>
          <a:p>
            <a:r>
              <a:rPr lang="en-GB" sz="5400" b="1"/>
              <a:t>Group question</a:t>
            </a:r>
          </a:p>
        </p:txBody>
      </p:sp>
      <p:sp>
        <p:nvSpPr>
          <p:cNvPr id="25" name="Content Placeholder 2">
            <a:extLst>
              <a:ext uri="{FF2B5EF4-FFF2-40B4-BE49-F238E27FC236}">
                <a16:creationId xmlns:a16="http://schemas.microsoft.com/office/drawing/2014/main" id="{8CE786E3-096D-4F1A-A446-98ADAAAC6095}"/>
              </a:ext>
            </a:extLst>
          </p:cNvPr>
          <p:cNvSpPr>
            <a:spLocks noGrp="1"/>
          </p:cNvSpPr>
          <p:nvPr>
            <p:ph idx="1"/>
          </p:nvPr>
        </p:nvSpPr>
        <p:spPr>
          <a:xfrm>
            <a:off x="838200" y="1929384"/>
            <a:ext cx="10515600" cy="4251960"/>
          </a:xfrm>
        </p:spPr>
        <p:txBody>
          <a:bodyPr>
            <a:normAutofit/>
          </a:bodyPr>
          <a:lstStyle/>
          <a:p>
            <a:r>
              <a:rPr lang="en-GB" sz="4000" dirty="0"/>
              <a:t>What are your experiences of performance management?</a:t>
            </a:r>
          </a:p>
          <a:p>
            <a:pPr lvl="1"/>
            <a:r>
              <a:rPr lang="en-GB" sz="3600" dirty="0"/>
              <a:t>The good, the bad and the ugly…</a:t>
            </a:r>
          </a:p>
        </p:txBody>
      </p:sp>
    </p:spTree>
    <p:extLst>
      <p:ext uri="{BB962C8B-B14F-4D97-AF65-F5344CB8AC3E}">
        <p14:creationId xmlns:p14="http://schemas.microsoft.com/office/powerpoint/2010/main" val="166414536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071CEC-B687-4111-9B1D-52BA243A0639}"/>
              </a:ext>
            </a:extLst>
          </p:cNvPr>
          <p:cNvSpPr>
            <a:spLocks noGrp="1"/>
          </p:cNvSpPr>
          <p:nvPr>
            <p:ph type="title"/>
          </p:nvPr>
        </p:nvSpPr>
        <p:spPr>
          <a:xfrm>
            <a:off x="348073" y="1844824"/>
            <a:ext cx="4392488" cy="2408099"/>
          </a:xfrm>
        </p:spPr>
        <p:txBody>
          <a:bodyPr>
            <a:normAutofit/>
          </a:bodyPr>
          <a:lstStyle/>
          <a:p>
            <a:pPr algn="r"/>
            <a:r>
              <a:rPr lang="en-GB" sz="5400" b="1" dirty="0">
                <a:solidFill>
                  <a:schemeClr val="accent1"/>
                </a:solidFill>
              </a:rPr>
              <a:t>Employee Engagement</a:t>
            </a:r>
          </a:p>
        </p:txBody>
      </p:sp>
      <p:sp>
        <p:nvSpPr>
          <p:cNvPr id="3" name="Content Placeholder 2">
            <a:extLst>
              <a:ext uri="{FF2B5EF4-FFF2-40B4-BE49-F238E27FC236}">
                <a16:creationId xmlns:a16="http://schemas.microsoft.com/office/drawing/2014/main" id="{807843C7-8429-474F-AF7E-A005A514530B}"/>
              </a:ext>
            </a:extLst>
          </p:cNvPr>
          <p:cNvSpPr>
            <a:spLocks noGrp="1"/>
          </p:cNvSpPr>
          <p:nvPr>
            <p:ph idx="1"/>
          </p:nvPr>
        </p:nvSpPr>
        <p:spPr>
          <a:xfrm>
            <a:off x="4740561" y="1308933"/>
            <a:ext cx="7451439" cy="4208299"/>
          </a:xfrm>
        </p:spPr>
        <p:txBody>
          <a:bodyPr numCol="1" anchor="ctr">
            <a:normAutofit lnSpcReduction="10000"/>
          </a:bodyPr>
          <a:lstStyle/>
          <a:p>
            <a:pPr marL="0" indent="0">
              <a:buNone/>
            </a:pPr>
            <a:r>
              <a:rPr lang="en-GB" sz="2400" i="1" dirty="0"/>
              <a:t>“Workplace approach designed to ensure that employees are committed to their organisation’s goals and values, motivated to contribute to organisational success, and are able at the same time to enhance their own sense of wellbeing”</a:t>
            </a:r>
            <a:r>
              <a:rPr lang="en-GB" sz="2400" dirty="0"/>
              <a:t> – Engage for Success</a:t>
            </a:r>
          </a:p>
          <a:p>
            <a:pPr marL="0" indent="0">
              <a:buNone/>
            </a:pPr>
            <a:endParaRPr lang="en-GB" sz="2400" dirty="0"/>
          </a:p>
          <a:p>
            <a:pPr marL="0" indent="0">
              <a:buNone/>
            </a:pPr>
            <a:r>
              <a:rPr lang="en-GB" sz="2400" dirty="0"/>
              <a:t>Four enablers of engagement</a:t>
            </a:r>
          </a:p>
          <a:p>
            <a:r>
              <a:rPr lang="en-GB" sz="2400" dirty="0"/>
              <a:t>Strong strategic narrative</a:t>
            </a:r>
          </a:p>
          <a:p>
            <a:r>
              <a:rPr lang="en-GB" sz="2400" dirty="0"/>
              <a:t>Enabling managers</a:t>
            </a:r>
          </a:p>
          <a:p>
            <a:r>
              <a:rPr lang="en-GB" sz="2400" dirty="0"/>
              <a:t>Employee voice</a:t>
            </a:r>
          </a:p>
          <a:p>
            <a:r>
              <a:rPr lang="en-GB" sz="2400" dirty="0"/>
              <a:t>Organisational integrity</a:t>
            </a:r>
          </a:p>
          <a:p>
            <a:endParaRPr lang="en-GB" sz="2400" i="1" dirty="0"/>
          </a:p>
          <a:p>
            <a:endParaRPr lang="en-GB" sz="2400" dirty="0"/>
          </a:p>
        </p:txBody>
      </p:sp>
    </p:spTree>
    <p:extLst>
      <p:ext uri="{BB962C8B-B14F-4D97-AF65-F5344CB8AC3E}">
        <p14:creationId xmlns:p14="http://schemas.microsoft.com/office/powerpoint/2010/main" val="16340057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6FC3FA-6E5A-4D7D-C3F6-F85CD67E87BB}"/>
              </a:ext>
            </a:extLst>
          </p:cNvPr>
          <p:cNvSpPr>
            <a:spLocks noGrp="1"/>
          </p:cNvSpPr>
          <p:nvPr>
            <p:ph type="title"/>
          </p:nvPr>
        </p:nvSpPr>
        <p:spPr>
          <a:xfrm>
            <a:off x="9373018" y="290680"/>
            <a:ext cx="1957137" cy="1143000"/>
          </a:xfrm>
        </p:spPr>
        <p:txBody>
          <a:bodyPr>
            <a:normAutofit/>
          </a:bodyPr>
          <a:lstStyle/>
          <a:p>
            <a:r>
              <a:rPr lang="en-GB" sz="2400" dirty="0"/>
              <a:t>Maslow (1954)</a:t>
            </a:r>
          </a:p>
        </p:txBody>
      </p:sp>
      <p:pic>
        <p:nvPicPr>
          <p:cNvPr id="1026" name="Picture 2" descr="Maslow's Hierarchy of Needs">
            <a:extLst>
              <a:ext uri="{FF2B5EF4-FFF2-40B4-BE49-F238E27FC236}">
                <a16:creationId xmlns:a16="http://schemas.microsoft.com/office/drawing/2014/main" id="{F39F9DA1-84E1-D3F2-E957-340D0AE7FCC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2876" y="0"/>
            <a:ext cx="9217025"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374178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DC79A8-551A-A7FC-B7F5-1DD9F2E5FB7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5DFF65E-4917-51CA-7977-6E0B2F6AB215}"/>
              </a:ext>
            </a:extLst>
          </p:cNvPr>
          <p:cNvSpPr>
            <a:spLocks noGrp="1"/>
          </p:cNvSpPr>
          <p:nvPr>
            <p:ph idx="1"/>
          </p:nvPr>
        </p:nvSpPr>
        <p:spPr/>
        <p:txBody>
          <a:bodyPr/>
          <a:lstStyle/>
          <a:p>
            <a:endParaRPr lang="en-GB"/>
          </a:p>
        </p:txBody>
      </p:sp>
      <p:pic>
        <p:nvPicPr>
          <p:cNvPr id="5122" name="Picture 2" descr="Basic Psychological Needs — Iulian Olariu">
            <a:extLst>
              <a:ext uri="{FF2B5EF4-FFF2-40B4-BE49-F238E27FC236}">
                <a16:creationId xmlns:a16="http://schemas.microsoft.com/office/drawing/2014/main" id="{CA8E0473-19C2-DBC8-CA74-9330EB3F062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20825" y="0"/>
            <a:ext cx="915035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6930465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977A19-3D85-497F-846F-920601F44220}"/>
              </a:ext>
            </a:extLst>
          </p:cNvPr>
          <p:cNvSpPr>
            <a:spLocks noGrp="1"/>
          </p:cNvSpPr>
          <p:nvPr>
            <p:ph type="title"/>
          </p:nvPr>
        </p:nvSpPr>
        <p:spPr>
          <a:xfrm>
            <a:off x="838200" y="387789"/>
            <a:ext cx="10515600" cy="1325563"/>
          </a:xfrm>
        </p:spPr>
        <p:txBody>
          <a:bodyPr>
            <a:normAutofit fontScale="90000"/>
          </a:bodyPr>
          <a:lstStyle/>
          <a:p>
            <a:pPr algn="ctr"/>
            <a:r>
              <a:rPr lang="en-GB" sz="5400" b="1" dirty="0"/>
              <a:t>Employee Engagement: Outcomes</a:t>
            </a:r>
          </a:p>
        </p:txBody>
      </p:sp>
      <p:graphicFrame>
        <p:nvGraphicFramePr>
          <p:cNvPr id="22" name="Content Placeholder 2">
            <a:extLst>
              <a:ext uri="{FF2B5EF4-FFF2-40B4-BE49-F238E27FC236}">
                <a16:creationId xmlns:a16="http://schemas.microsoft.com/office/drawing/2014/main" id="{2BAB3A44-5C2F-4574-A9E1-A01DA979124D}"/>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5370173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EB16C1-56AE-1FBC-171E-ECA7D99A4CA9}"/>
              </a:ext>
            </a:extLst>
          </p:cNvPr>
          <p:cNvSpPr>
            <a:spLocks noGrp="1"/>
          </p:cNvSpPr>
          <p:nvPr>
            <p:ph type="title"/>
          </p:nvPr>
        </p:nvSpPr>
        <p:spPr/>
        <p:txBody>
          <a:bodyPr/>
          <a:lstStyle/>
          <a:p>
            <a:r>
              <a:rPr lang="en-GB" dirty="0"/>
              <a:t>The importance of Employee Voice</a:t>
            </a:r>
          </a:p>
        </p:txBody>
      </p:sp>
      <p:sp>
        <p:nvSpPr>
          <p:cNvPr id="3" name="Content Placeholder 2">
            <a:extLst>
              <a:ext uri="{FF2B5EF4-FFF2-40B4-BE49-F238E27FC236}">
                <a16:creationId xmlns:a16="http://schemas.microsoft.com/office/drawing/2014/main" id="{6EF42C2D-C5DE-628E-20B1-FD2BB1D82573}"/>
              </a:ext>
            </a:extLst>
          </p:cNvPr>
          <p:cNvSpPr>
            <a:spLocks noGrp="1"/>
          </p:cNvSpPr>
          <p:nvPr>
            <p:ph idx="1"/>
          </p:nvPr>
        </p:nvSpPr>
        <p:spPr>
          <a:xfrm>
            <a:off x="7176120" y="2248273"/>
            <a:ext cx="4824536" cy="1180727"/>
          </a:xfrm>
        </p:spPr>
        <p:txBody>
          <a:bodyPr/>
          <a:lstStyle/>
          <a:p>
            <a:pPr marL="0" indent="0">
              <a:buNone/>
            </a:pPr>
            <a:r>
              <a:rPr lang="en-GB" dirty="0">
                <a:hlinkClick r:id="rId2"/>
              </a:rPr>
              <a:t>https://www.youtube.com/watch?v=xqO3sfRZDAE</a:t>
            </a:r>
            <a:r>
              <a:rPr lang="en-GB" dirty="0"/>
              <a:t> </a:t>
            </a:r>
          </a:p>
        </p:txBody>
      </p:sp>
      <p:pic>
        <p:nvPicPr>
          <p:cNvPr id="1026" name="Picture 2" descr="Engage for Success: The Movement">
            <a:extLst>
              <a:ext uri="{FF2B5EF4-FFF2-40B4-BE49-F238E27FC236}">
                <a16:creationId xmlns:a16="http://schemas.microsoft.com/office/drawing/2014/main" id="{7CDD1622-878E-E1B4-C254-3F81020D794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2176" y="2780928"/>
            <a:ext cx="7824192" cy="17380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8009702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95B325-7788-4DD8-995A-B1F1825DD816}"/>
              </a:ext>
            </a:extLst>
          </p:cNvPr>
          <p:cNvSpPr>
            <a:spLocks noGrp="1"/>
          </p:cNvSpPr>
          <p:nvPr>
            <p:ph type="title"/>
          </p:nvPr>
        </p:nvSpPr>
        <p:spPr>
          <a:xfrm>
            <a:off x="551384" y="2132856"/>
            <a:ext cx="3822253" cy="2227712"/>
          </a:xfrm>
        </p:spPr>
        <p:txBody>
          <a:bodyPr anchor="ctr">
            <a:normAutofit/>
          </a:bodyPr>
          <a:lstStyle/>
          <a:p>
            <a:r>
              <a:rPr lang="en-GB" sz="4800" b="1" dirty="0"/>
              <a:t>Disengaged Employees</a:t>
            </a:r>
          </a:p>
        </p:txBody>
      </p:sp>
      <p:graphicFrame>
        <p:nvGraphicFramePr>
          <p:cNvPr id="26" name="Content Placeholder 2">
            <a:extLst>
              <a:ext uri="{FF2B5EF4-FFF2-40B4-BE49-F238E27FC236}">
                <a16:creationId xmlns:a16="http://schemas.microsoft.com/office/drawing/2014/main" id="{81C1EBBB-2AB4-43BE-824C-812996DAA399}"/>
              </a:ext>
            </a:extLst>
          </p:cNvPr>
          <p:cNvGraphicFramePr>
            <a:graphicFrameLocks noGrp="1"/>
          </p:cNvGraphicFramePr>
          <p:nvPr>
            <p:ph idx="1"/>
          </p:nvPr>
        </p:nvGraphicFramePr>
        <p:xfrm>
          <a:off x="4985886" y="231006"/>
          <a:ext cx="6367913" cy="64056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8339201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0E2915-B1FE-4222-AAEF-E224367ED1B5}"/>
              </a:ext>
            </a:extLst>
          </p:cNvPr>
          <p:cNvSpPr>
            <a:spLocks noGrp="1"/>
          </p:cNvSpPr>
          <p:nvPr>
            <p:ph type="title"/>
          </p:nvPr>
        </p:nvSpPr>
        <p:spPr>
          <a:xfrm>
            <a:off x="208886" y="1343036"/>
            <a:ext cx="4283745" cy="4171928"/>
          </a:xfrm>
        </p:spPr>
        <p:txBody>
          <a:bodyPr anchor="ctr">
            <a:normAutofit/>
          </a:bodyPr>
          <a:lstStyle/>
          <a:p>
            <a:r>
              <a:rPr lang="en-GB" sz="4800" b="1" dirty="0"/>
              <a:t>Employee Engagement and the Psychological Contract</a:t>
            </a:r>
          </a:p>
        </p:txBody>
      </p:sp>
      <p:graphicFrame>
        <p:nvGraphicFramePr>
          <p:cNvPr id="4" name="Content Placeholder 3">
            <a:extLst>
              <a:ext uri="{FF2B5EF4-FFF2-40B4-BE49-F238E27FC236}">
                <a16:creationId xmlns:a16="http://schemas.microsoft.com/office/drawing/2014/main" id="{808AE5D0-7E7D-41A4-A9A9-4185697ADDB6}"/>
              </a:ext>
            </a:extLst>
          </p:cNvPr>
          <p:cNvGraphicFramePr>
            <a:graphicFrameLocks noGrp="1"/>
          </p:cNvGraphicFramePr>
          <p:nvPr>
            <p:ph idx="1"/>
            <p:extLst>
              <p:ext uri="{D42A27DB-BD31-4B8C-83A1-F6EECF244321}">
                <p14:modId xmlns:p14="http://schemas.microsoft.com/office/powerpoint/2010/main" val="383362738"/>
              </p:ext>
            </p:extLst>
          </p:nvPr>
        </p:nvGraphicFramePr>
        <p:xfrm>
          <a:off x="4590970" y="409137"/>
          <a:ext cx="7392144" cy="6039726"/>
        </p:xfrm>
        <a:graphic>
          <a:graphicData uri="http://schemas.openxmlformats.org/drawingml/2006/table">
            <a:tbl>
              <a:tblPr firstRow="1" bandRow="1">
                <a:tableStyleId>{5C22544A-7EE6-4342-B048-85BDC9FD1C3A}</a:tableStyleId>
              </a:tblPr>
              <a:tblGrid>
                <a:gridCol w="3689113">
                  <a:extLst>
                    <a:ext uri="{9D8B030D-6E8A-4147-A177-3AD203B41FA5}">
                      <a16:colId xmlns:a16="http://schemas.microsoft.com/office/drawing/2014/main" val="2379745395"/>
                    </a:ext>
                  </a:extLst>
                </a:gridCol>
                <a:gridCol w="3703031">
                  <a:extLst>
                    <a:ext uri="{9D8B030D-6E8A-4147-A177-3AD203B41FA5}">
                      <a16:colId xmlns:a16="http://schemas.microsoft.com/office/drawing/2014/main" val="4080085425"/>
                    </a:ext>
                  </a:extLst>
                </a:gridCol>
              </a:tblGrid>
              <a:tr h="507307">
                <a:tc>
                  <a:txBody>
                    <a:bodyPr/>
                    <a:lstStyle/>
                    <a:p>
                      <a:pPr algn="ctr">
                        <a:lnSpc>
                          <a:spcPct val="115000"/>
                        </a:lnSpc>
                      </a:pPr>
                      <a:r>
                        <a:rPr lang="en-GB" sz="1900">
                          <a:effectLst/>
                        </a:rPr>
                        <a:t>Employees promise to:</a:t>
                      </a:r>
                      <a:endParaRPr lang="en-GB" sz="2300">
                        <a:effectLst/>
                        <a:latin typeface="Arial" panose="020B0604020202020204" pitchFamily="34" charset="0"/>
                        <a:ea typeface="Times New Roman" panose="02020603050405020304" pitchFamily="18" charset="0"/>
                        <a:cs typeface="Times New Roman" panose="02020603050405020304" pitchFamily="18" charset="0"/>
                      </a:endParaRPr>
                    </a:p>
                  </a:txBody>
                  <a:tcPr marL="79119" marR="79119" marT="43156" marB="43156"/>
                </a:tc>
                <a:tc>
                  <a:txBody>
                    <a:bodyPr/>
                    <a:lstStyle/>
                    <a:p>
                      <a:pPr algn="ctr">
                        <a:lnSpc>
                          <a:spcPct val="115000"/>
                        </a:lnSpc>
                      </a:pPr>
                      <a:r>
                        <a:rPr lang="en-GB" sz="1900">
                          <a:effectLst/>
                        </a:rPr>
                        <a:t>Employers promise to:</a:t>
                      </a:r>
                      <a:endParaRPr lang="en-GB" sz="2300">
                        <a:effectLst/>
                        <a:latin typeface="Arial" panose="020B0604020202020204" pitchFamily="34" charset="0"/>
                        <a:ea typeface="Times New Roman" panose="02020603050405020304" pitchFamily="18" charset="0"/>
                        <a:cs typeface="Times New Roman" panose="02020603050405020304" pitchFamily="18" charset="0"/>
                      </a:endParaRPr>
                    </a:p>
                  </a:txBody>
                  <a:tcPr marL="79119" marR="79119" marT="43156" marB="43156"/>
                </a:tc>
                <a:extLst>
                  <a:ext uri="{0D108BD9-81ED-4DB2-BD59-A6C34878D82A}">
                    <a16:rowId xmlns:a16="http://schemas.microsoft.com/office/drawing/2014/main" val="4193788156"/>
                  </a:ext>
                </a:extLst>
              </a:tr>
              <a:tr h="507307">
                <a:tc>
                  <a:txBody>
                    <a:bodyPr/>
                    <a:lstStyle/>
                    <a:p>
                      <a:pPr algn="ctr">
                        <a:lnSpc>
                          <a:spcPct val="115000"/>
                        </a:lnSpc>
                      </a:pPr>
                      <a:r>
                        <a:rPr lang="en-GB" sz="1900">
                          <a:effectLst/>
                        </a:rPr>
                        <a:t>Work hard</a:t>
                      </a:r>
                      <a:endParaRPr lang="en-GB" sz="2300">
                        <a:effectLst/>
                        <a:latin typeface="Arial" panose="020B0604020202020204" pitchFamily="34" charset="0"/>
                        <a:ea typeface="Times New Roman" panose="02020603050405020304" pitchFamily="18" charset="0"/>
                        <a:cs typeface="Times New Roman" panose="02020603050405020304" pitchFamily="18" charset="0"/>
                      </a:endParaRPr>
                    </a:p>
                  </a:txBody>
                  <a:tcPr marL="79119" marR="79119" marT="43156" marB="43156"/>
                </a:tc>
                <a:tc>
                  <a:txBody>
                    <a:bodyPr/>
                    <a:lstStyle/>
                    <a:p>
                      <a:pPr algn="ctr">
                        <a:lnSpc>
                          <a:spcPct val="115000"/>
                        </a:lnSpc>
                      </a:pPr>
                      <a:r>
                        <a:rPr lang="en-GB" sz="1900">
                          <a:effectLst/>
                        </a:rPr>
                        <a:t>Pay (linked to performance)</a:t>
                      </a:r>
                      <a:endParaRPr lang="en-GB" sz="2300">
                        <a:effectLst/>
                        <a:latin typeface="Arial" panose="020B0604020202020204" pitchFamily="34" charset="0"/>
                        <a:ea typeface="Times New Roman" panose="02020603050405020304" pitchFamily="18" charset="0"/>
                        <a:cs typeface="Times New Roman" panose="02020603050405020304" pitchFamily="18" charset="0"/>
                      </a:endParaRPr>
                    </a:p>
                  </a:txBody>
                  <a:tcPr marL="79119" marR="79119" marT="43156" marB="43156"/>
                </a:tc>
                <a:extLst>
                  <a:ext uri="{0D108BD9-81ED-4DB2-BD59-A6C34878D82A}">
                    <a16:rowId xmlns:a16="http://schemas.microsoft.com/office/drawing/2014/main" val="4205690047"/>
                  </a:ext>
                </a:extLst>
              </a:tr>
              <a:tr h="903561">
                <a:tc>
                  <a:txBody>
                    <a:bodyPr/>
                    <a:lstStyle/>
                    <a:p>
                      <a:pPr algn="ctr">
                        <a:lnSpc>
                          <a:spcPct val="115000"/>
                        </a:lnSpc>
                      </a:pPr>
                      <a:r>
                        <a:rPr lang="en-GB" sz="1900">
                          <a:effectLst/>
                        </a:rPr>
                        <a:t>Develop new skills and update old ones</a:t>
                      </a:r>
                      <a:endParaRPr lang="en-GB" sz="2300">
                        <a:effectLst/>
                        <a:latin typeface="Arial" panose="020B0604020202020204" pitchFamily="34" charset="0"/>
                        <a:ea typeface="Times New Roman" panose="02020603050405020304" pitchFamily="18" charset="0"/>
                        <a:cs typeface="Times New Roman" panose="02020603050405020304" pitchFamily="18" charset="0"/>
                      </a:endParaRPr>
                    </a:p>
                  </a:txBody>
                  <a:tcPr marL="79119" marR="79119" marT="43156" marB="43156"/>
                </a:tc>
                <a:tc>
                  <a:txBody>
                    <a:bodyPr/>
                    <a:lstStyle/>
                    <a:p>
                      <a:pPr algn="ctr">
                        <a:lnSpc>
                          <a:spcPct val="115000"/>
                        </a:lnSpc>
                      </a:pPr>
                      <a:r>
                        <a:rPr lang="en-GB" sz="1900">
                          <a:effectLst/>
                        </a:rPr>
                        <a:t>Delegate interesting tasks</a:t>
                      </a:r>
                      <a:endParaRPr lang="en-GB" sz="2300">
                        <a:effectLst/>
                        <a:latin typeface="Arial" panose="020B0604020202020204" pitchFamily="34" charset="0"/>
                        <a:ea typeface="Times New Roman" panose="02020603050405020304" pitchFamily="18" charset="0"/>
                        <a:cs typeface="Times New Roman" panose="02020603050405020304" pitchFamily="18" charset="0"/>
                      </a:endParaRPr>
                    </a:p>
                  </a:txBody>
                  <a:tcPr marL="79119" marR="79119" marT="43156" marB="43156"/>
                </a:tc>
                <a:extLst>
                  <a:ext uri="{0D108BD9-81ED-4DB2-BD59-A6C34878D82A}">
                    <a16:rowId xmlns:a16="http://schemas.microsoft.com/office/drawing/2014/main" val="138211388"/>
                  </a:ext>
                </a:extLst>
              </a:tr>
              <a:tr h="903561">
                <a:tc>
                  <a:txBody>
                    <a:bodyPr/>
                    <a:lstStyle/>
                    <a:p>
                      <a:pPr algn="ctr">
                        <a:lnSpc>
                          <a:spcPct val="115000"/>
                        </a:lnSpc>
                      </a:pPr>
                      <a:r>
                        <a:rPr lang="en-GB" sz="1900">
                          <a:effectLst/>
                        </a:rPr>
                        <a:t>Show loyalty to the organisation</a:t>
                      </a:r>
                      <a:endParaRPr lang="en-GB" sz="2300">
                        <a:effectLst/>
                        <a:latin typeface="Arial" panose="020B0604020202020204" pitchFamily="34" charset="0"/>
                        <a:ea typeface="Times New Roman" panose="02020603050405020304" pitchFamily="18" charset="0"/>
                        <a:cs typeface="Times New Roman" panose="02020603050405020304" pitchFamily="18" charset="0"/>
                      </a:endParaRPr>
                    </a:p>
                  </a:txBody>
                  <a:tcPr marL="79119" marR="79119" marT="43156" marB="43156"/>
                </a:tc>
                <a:tc>
                  <a:txBody>
                    <a:bodyPr/>
                    <a:lstStyle/>
                    <a:p>
                      <a:pPr algn="ctr">
                        <a:lnSpc>
                          <a:spcPct val="115000"/>
                        </a:lnSpc>
                      </a:pPr>
                      <a:r>
                        <a:rPr lang="en-GB" sz="1900">
                          <a:effectLst/>
                        </a:rPr>
                        <a:t>Recognition for innovation or new ideas</a:t>
                      </a:r>
                      <a:endParaRPr lang="en-GB" sz="2300">
                        <a:effectLst/>
                        <a:latin typeface="Arial" panose="020B0604020202020204" pitchFamily="34" charset="0"/>
                        <a:ea typeface="Times New Roman" panose="02020603050405020304" pitchFamily="18" charset="0"/>
                        <a:cs typeface="Times New Roman" panose="02020603050405020304" pitchFamily="18" charset="0"/>
                      </a:endParaRPr>
                    </a:p>
                  </a:txBody>
                  <a:tcPr marL="79119" marR="79119" marT="43156" marB="43156"/>
                </a:tc>
                <a:extLst>
                  <a:ext uri="{0D108BD9-81ED-4DB2-BD59-A6C34878D82A}">
                    <a16:rowId xmlns:a16="http://schemas.microsoft.com/office/drawing/2014/main" val="2832771769"/>
                  </a:ext>
                </a:extLst>
              </a:tr>
              <a:tr h="507307">
                <a:tc>
                  <a:txBody>
                    <a:bodyPr/>
                    <a:lstStyle/>
                    <a:p>
                      <a:pPr algn="ctr">
                        <a:lnSpc>
                          <a:spcPct val="115000"/>
                        </a:lnSpc>
                      </a:pPr>
                      <a:r>
                        <a:rPr lang="en-GB" sz="1900">
                          <a:effectLst/>
                        </a:rPr>
                        <a:t>Be honest</a:t>
                      </a:r>
                      <a:endParaRPr lang="en-GB" sz="2300">
                        <a:effectLst/>
                        <a:latin typeface="Arial" panose="020B0604020202020204" pitchFamily="34" charset="0"/>
                        <a:ea typeface="Times New Roman" panose="02020603050405020304" pitchFamily="18" charset="0"/>
                        <a:cs typeface="Times New Roman" panose="02020603050405020304" pitchFamily="18" charset="0"/>
                      </a:endParaRPr>
                    </a:p>
                  </a:txBody>
                  <a:tcPr marL="79119" marR="79119" marT="43156" marB="43156"/>
                </a:tc>
                <a:tc>
                  <a:txBody>
                    <a:bodyPr/>
                    <a:lstStyle/>
                    <a:p>
                      <a:pPr algn="ctr">
                        <a:lnSpc>
                          <a:spcPct val="115000"/>
                        </a:lnSpc>
                      </a:pPr>
                      <a:r>
                        <a:rPr lang="en-GB" sz="1900">
                          <a:effectLst/>
                        </a:rPr>
                        <a:t>Reasonable job security</a:t>
                      </a:r>
                      <a:endParaRPr lang="en-GB" sz="2300">
                        <a:effectLst/>
                        <a:latin typeface="Arial" panose="020B0604020202020204" pitchFamily="34" charset="0"/>
                        <a:ea typeface="Times New Roman" panose="02020603050405020304" pitchFamily="18" charset="0"/>
                        <a:cs typeface="Times New Roman" panose="02020603050405020304" pitchFamily="18" charset="0"/>
                      </a:endParaRPr>
                    </a:p>
                  </a:txBody>
                  <a:tcPr marL="79119" marR="79119" marT="43156" marB="43156"/>
                </a:tc>
                <a:extLst>
                  <a:ext uri="{0D108BD9-81ED-4DB2-BD59-A6C34878D82A}">
                    <a16:rowId xmlns:a16="http://schemas.microsoft.com/office/drawing/2014/main" val="416098652"/>
                  </a:ext>
                </a:extLst>
              </a:tr>
              <a:tr h="903561">
                <a:tc>
                  <a:txBody>
                    <a:bodyPr/>
                    <a:lstStyle/>
                    <a:p>
                      <a:pPr algn="ctr">
                        <a:lnSpc>
                          <a:spcPct val="115000"/>
                        </a:lnSpc>
                      </a:pPr>
                      <a:r>
                        <a:rPr lang="en-GB" sz="1900">
                          <a:effectLst/>
                        </a:rPr>
                        <a:t>Be flexible</a:t>
                      </a:r>
                      <a:endParaRPr lang="en-GB" sz="2300">
                        <a:effectLst/>
                        <a:latin typeface="Arial" panose="020B0604020202020204" pitchFamily="34" charset="0"/>
                        <a:ea typeface="Times New Roman" panose="02020603050405020304" pitchFamily="18" charset="0"/>
                        <a:cs typeface="Times New Roman" panose="02020603050405020304" pitchFamily="18" charset="0"/>
                      </a:endParaRPr>
                    </a:p>
                  </a:txBody>
                  <a:tcPr marL="79119" marR="79119" marT="43156" marB="43156"/>
                </a:tc>
                <a:tc>
                  <a:txBody>
                    <a:bodyPr/>
                    <a:lstStyle/>
                    <a:p>
                      <a:pPr algn="ctr">
                        <a:lnSpc>
                          <a:spcPct val="115000"/>
                        </a:lnSpc>
                      </a:pPr>
                      <a:r>
                        <a:rPr lang="en-GB" sz="1900">
                          <a:effectLst/>
                        </a:rPr>
                        <a:t>An attractive benefits package</a:t>
                      </a:r>
                      <a:endParaRPr lang="en-GB" sz="2300">
                        <a:effectLst/>
                        <a:latin typeface="Arial" panose="020B0604020202020204" pitchFamily="34" charset="0"/>
                        <a:ea typeface="Times New Roman" panose="02020603050405020304" pitchFamily="18" charset="0"/>
                        <a:cs typeface="Times New Roman" panose="02020603050405020304" pitchFamily="18" charset="0"/>
                      </a:endParaRPr>
                    </a:p>
                  </a:txBody>
                  <a:tcPr marL="79119" marR="79119" marT="43156" marB="43156"/>
                </a:tc>
                <a:extLst>
                  <a:ext uri="{0D108BD9-81ED-4DB2-BD59-A6C34878D82A}">
                    <a16:rowId xmlns:a16="http://schemas.microsoft.com/office/drawing/2014/main" val="3925650865"/>
                  </a:ext>
                </a:extLst>
              </a:tr>
              <a:tr h="903561">
                <a:tc>
                  <a:txBody>
                    <a:bodyPr/>
                    <a:lstStyle/>
                    <a:p>
                      <a:pPr algn="ctr">
                        <a:lnSpc>
                          <a:spcPct val="115000"/>
                        </a:lnSpc>
                      </a:pPr>
                      <a:r>
                        <a:rPr lang="en-GB" sz="1900" dirty="0">
                          <a:effectLst/>
                        </a:rPr>
                        <a:t>Maintain high levels of attendance and punctuality</a:t>
                      </a:r>
                      <a:endParaRPr lang="en-GB" sz="23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79119" marR="79119" marT="43156" marB="43156"/>
                </a:tc>
                <a:tc>
                  <a:txBody>
                    <a:bodyPr/>
                    <a:lstStyle/>
                    <a:p>
                      <a:pPr algn="ctr">
                        <a:lnSpc>
                          <a:spcPct val="115000"/>
                        </a:lnSpc>
                      </a:pPr>
                      <a:r>
                        <a:rPr lang="en-GB" sz="1900">
                          <a:effectLst/>
                        </a:rPr>
                        <a:t>Opportunities for promotion</a:t>
                      </a:r>
                      <a:endParaRPr lang="en-GB" sz="2300">
                        <a:effectLst/>
                        <a:latin typeface="Arial" panose="020B0604020202020204" pitchFamily="34" charset="0"/>
                        <a:ea typeface="Times New Roman" panose="02020603050405020304" pitchFamily="18" charset="0"/>
                        <a:cs typeface="Times New Roman" panose="02020603050405020304" pitchFamily="18" charset="0"/>
                      </a:endParaRPr>
                    </a:p>
                  </a:txBody>
                  <a:tcPr marL="79119" marR="79119" marT="43156" marB="43156"/>
                </a:tc>
                <a:extLst>
                  <a:ext uri="{0D108BD9-81ED-4DB2-BD59-A6C34878D82A}">
                    <a16:rowId xmlns:a16="http://schemas.microsoft.com/office/drawing/2014/main" val="1368244856"/>
                  </a:ext>
                </a:extLst>
              </a:tr>
              <a:tr h="903561">
                <a:tc>
                  <a:txBody>
                    <a:bodyPr/>
                    <a:lstStyle/>
                    <a:p>
                      <a:pPr algn="ctr">
                        <a:lnSpc>
                          <a:spcPct val="115000"/>
                        </a:lnSpc>
                      </a:pPr>
                      <a:r>
                        <a:rPr lang="en-GB" sz="1900">
                          <a:effectLst/>
                        </a:rPr>
                        <a:t>Be courteous to clients and colleagues</a:t>
                      </a:r>
                      <a:endParaRPr lang="en-GB" sz="2300">
                        <a:effectLst/>
                        <a:latin typeface="Arial" panose="020B0604020202020204" pitchFamily="34" charset="0"/>
                        <a:ea typeface="Times New Roman" panose="02020603050405020304" pitchFamily="18" charset="0"/>
                        <a:cs typeface="Times New Roman" panose="02020603050405020304" pitchFamily="18" charset="0"/>
                      </a:endParaRPr>
                    </a:p>
                  </a:txBody>
                  <a:tcPr marL="79119" marR="79119" marT="43156" marB="43156"/>
                </a:tc>
                <a:tc>
                  <a:txBody>
                    <a:bodyPr/>
                    <a:lstStyle/>
                    <a:p>
                      <a:pPr algn="ctr">
                        <a:lnSpc>
                          <a:spcPct val="115000"/>
                        </a:lnSpc>
                      </a:pPr>
                      <a:r>
                        <a:rPr lang="en-GB" sz="1900" dirty="0">
                          <a:effectLst/>
                        </a:rPr>
                        <a:t>Respectful treatment</a:t>
                      </a:r>
                      <a:endParaRPr lang="en-GB" sz="23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79119" marR="79119" marT="43156" marB="43156"/>
                </a:tc>
                <a:extLst>
                  <a:ext uri="{0D108BD9-81ED-4DB2-BD59-A6C34878D82A}">
                    <a16:rowId xmlns:a16="http://schemas.microsoft.com/office/drawing/2014/main" val="1820138775"/>
                  </a:ext>
                </a:extLst>
              </a:tr>
            </a:tbl>
          </a:graphicData>
        </a:graphic>
      </p:graphicFrame>
    </p:spTree>
    <p:extLst>
      <p:ext uri="{BB962C8B-B14F-4D97-AF65-F5344CB8AC3E}">
        <p14:creationId xmlns:p14="http://schemas.microsoft.com/office/powerpoint/2010/main" val="79153289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C82E5E-DE78-48B1-B4B0-F9BFC3392474}"/>
              </a:ext>
            </a:extLst>
          </p:cNvPr>
          <p:cNvSpPr>
            <a:spLocks noGrp="1"/>
          </p:cNvSpPr>
          <p:nvPr>
            <p:ph type="title"/>
          </p:nvPr>
        </p:nvSpPr>
        <p:spPr>
          <a:xfrm>
            <a:off x="590273" y="538973"/>
            <a:ext cx="4977976" cy="1454051"/>
          </a:xfrm>
        </p:spPr>
        <p:txBody>
          <a:bodyPr>
            <a:normAutofit/>
          </a:bodyPr>
          <a:lstStyle/>
          <a:p>
            <a:r>
              <a:rPr lang="en-GB" b="1" dirty="0">
                <a:solidFill>
                  <a:schemeClr val="tx2"/>
                </a:solidFill>
              </a:rPr>
              <a:t>The role of HRM and management</a:t>
            </a:r>
          </a:p>
        </p:txBody>
      </p:sp>
      <p:sp>
        <p:nvSpPr>
          <p:cNvPr id="3" name="Content Placeholder 2">
            <a:extLst>
              <a:ext uri="{FF2B5EF4-FFF2-40B4-BE49-F238E27FC236}">
                <a16:creationId xmlns:a16="http://schemas.microsoft.com/office/drawing/2014/main" id="{2597457F-1F81-4C2E-A8B4-2F2797EA7835}"/>
              </a:ext>
            </a:extLst>
          </p:cNvPr>
          <p:cNvSpPr>
            <a:spLocks noGrp="1"/>
          </p:cNvSpPr>
          <p:nvPr>
            <p:ph idx="1"/>
          </p:nvPr>
        </p:nvSpPr>
        <p:spPr>
          <a:xfrm>
            <a:off x="450252" y="2231901"/>
            <a:ext cx="7085907" cy="3357339"/>
          </a:xfrm>
        </p:spPr>
        <p:txBody>
          <a:bodyPr numCol="2" anchor="ctr">
            <a:normAutofit/>
          </a:bodyPr>
          <a:lstStyle/>
          <a:p>
            <a:r>
              <a:rPr lang="en-GB" sz="2000" dirty="0">
                <a:solidFill>
                  <a:schemeClr val="tx2"/>
                </a:solidFill>
              </a:rPr>
              <a:t>HR should foster a culture of engagement</a:t>
            </a:r>
          </a:p>
          <a:p>
            <a:pPr lvl="1"/>
            <a:r>
              <a:rPr lang="en-GB" sz="2000" dirty="0">
                <a:solidFill>
                  <a:schemeClr val="tx2"/>
                </a:solidFill>
              </a:rPr>
              <a:t>Job enrichment</a:t>
            </a:r>
          </a:p>
          <a:p>
            <a:pPr lvl="1"/>
            <a:r>
              <a:rPr lang="en-GB" sz="2000" dirty="0">
                <a:solidFill>
                  <a:schemeClr val="tx2"/>
                </a:solidFill>
              </a:rPr>
              <a:t>Recruitment</a:t>
            </a:r>
          </a:p>
          <a:p>
            <a:pPr lvl="1"/>
            <a:r>
              <a:rPr lang="en-GB" sz="2000" dirty="0">
                <a:solidFill>
                  <a:schemeClr val="tx2"/>
                </a:solidFill>
              </a:rPr>
              <a:t>Selection</a:t>
            </a:r>
          </a:p>
          <a:p>
            <a:pPr lvl="1"/>
            <a:r>
              <a:rPr lang="en-GB" sz="2000" dirty="0">
                <a:solidFill>
                  <a:schemeClr val="tx2"/>
                </a:solidFill>
              </a:rPr>
              <a:t>Training and development</a:t>
            </a:r>
          </a:p>
          <a:p>
            <a:pPr lvl="1"/>
            <a:r>
              <a:rPr lang="en-GB" sz="2000" dirty="0">
                <a:solidFill>
                  <a:schemeClr val="tx2"/>
                </a:solidFill>
              </a:rPr>
              <a:t>Performance management</a:t>
            </a:r>
          </a:p>
          <a:p>
            <a:endParaRPr lang="en-GB" sz="2000" dirty="0">
              <a:solidFill>
                <a:schemeClr val="tx2"/>
              </a:solidFill>
            </a:endParaRPr>
          </a:p>
          <a:p>
            <a:endParaRPr lang="en-GB" sz="2000" dirty="0">
              <a:solidFill>
                <a:schemeClr val="tx2"/>
              </a:solidFill>
            </a:endParaRPr>
          </a:p>
          <a:p>
            <a:endParaRPr lang="en-GB" sz="2000" dirty="0">
              <a:solidFill>
                <a:schemeClr val="tx2"/>
              </a:solidFill>
            </a:endParaRPr>
          </a:p>
          <a:p>
            <a:r>
              <a:rPr lang="en-GB" sz="2000" dirty="0">
                <a:solidFill>
                  <a:schemeClr val="tx2"/>
                </a:solidFill>
              </a:rPr>
              <a:t>Line/middle managers crucial</a:t>
            </a:r>
          </a:p>
          <a:p>
            <a:r>
              <a:rPr lang="en-GB" sz="2000" dirty="0">
                <a:solidFill>
                  <a:schemeClr val="tx2"/>
                </a:solidFill>
              </a:rPr>
              <a:t>Senior management responsible for enabling line/middle managers</a:t>
            </a:r>
          </a:p>
        </p:txBody>
      </p:sp>
      <p:pic>
        <p:nvPicPr>
          <p:cNvPr id="27" name="Graphic 6" descr="Office Worker">
            <a:extLst>
              <a:ext uri="{FF2B5EF4-FFF2-40B4-BE49-F238E27FC236}">
                <a16:creationId xmlns:a16="http://schemas.microsoft.com/office/drawing/2014/main" id="{CD59331F-021D-4064-84CF-2727724F5F94}"/>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139047506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3317840-5307-49BF-9D83-924EA14CFF62}"/>
              </a:ext>
            </a:extLst>
          </p:cNvPr>
          <p:cNvSpPr>
            <a:spLocks noGrp="1"/>
          </p:cNvSpPr>
          <p:nvPr>
            <p:ph idx="1"/>
          </p:nvPr>
        </p:nvSpPr>
        <p:spPr>
          <a:xfrm>
            <a:off x="2171564" y="1628800"/>
            <a:ext cx="7848872" cy="3600400"/>
          </a:xfrm>
          <a:noFill/>
        </p:spPr>
        <p:txBody>
          <a:bodyPr vert="horz" lIns="91440" tIns="45720" rIns="91440" bIns="45720" rtlCol="0">
            <a:normAutofit/>
          </a:bodyPr>
          <a:lstStyle/>
          <a:p>
            <a:pPr marL="0" indent="0" algn="ctr">
              <a:buNone/>
            </a:pPr>
            <a:r>
              <a:rPr lang="en-US" sz="4000" kern="1200" dirty="0">
                <a:solidFill>
                  <a:srgbClr val="080808"/>
                </a:solidFill>
                <a:latin typeface="+mn-lt"/>
                <a:ea typeface="+mn-ea"/>
                <a:cs typeface="+mn-cs"/>
              </a:rPr>
              <a:t>How do we keep employees engaged in the age of increased diversity &amp; flexibility?</a:t>
            </a:r>
          </a:p>
        </p:txBody>
      </p:sp>
      <p:sp>
        <p:nvSpPr>
          <p:cNvPr id="2" name="Title 1">
            <a:extLst>
              <a:ext uri="{FF2B5EF4-FFF2-40B4-BE49-F238E27FC236}">
                <a16:creationId xmlns:a16="http://schemas.microsoft.com/office/drawing/2014/main" id="{4242248D-2987-402C-8D7A-06645ACFF617}"/>
              </a:ext>
            </a:extLst>
          </p:cNvPr>
          <p:cNvSpPr>
            <a:spLocks noGrp="1"/>
          </p:cNvSpPr>
          <p:nvPr>
            <p:ph type="title"/>
          </p:nvPr>
        </p:nvSpPr>
        <p:spPr>
          <a:xfrm>
            <a:off x="3204642" y="332656"/>
            <a:ext cx="5782716" cy="955785"/>
          </a:xfrm>
          <a:noFill/>
        </p:spPr>
        <p:txBody>
          <a:bodyPr vert="horz" lIns="91440" tIns="45720" rIns="91440" bIns="45720" rtlCol="0" anchor="ctr">
            <a:normAutofit/>
          </a:bodyPr>
          <a:lstStyle/>
          <a:p>
            <a:pPr algn="ctr"/>
            <a:r>
              <a:rPr lang="en-US" sz="5400" b="1" kern="1200" dirty="0">
                <a:solidFill>
                  <a:srgbClr val="080808"/>
                </a:solidFill>
                <a:latin typeface="+mj-lt"/>
                <a:ea typeface="+mj-ea"/>
                <a:cs typeface="+mj-cs"/>
              </a:rPr>
              <a:t>Activity:</a:t>
            </a:r>
          </a:p>
        </p:txBody>
      </p:sp>
    </p:spTree>
    <p:extLst>
      <p:ext uri="{BB962C8B-B14F-4D97-AF65-F5344CB8AC3E}">
        <p14:creationId xmlns:p14="http://schemas.microsoft.com/office/powerpoint/2010/main" val="320412354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4AA4EA-728B-4FB0-B5C2-C0D0AFA89916}"/>
              </a:ext>
            </a:extLst>
          </p:cNvPr>
          <p:cNvSpPr>
            <a:spLocks noGrp="1"/>
          </p:cNvSpPr>
          <p:nvPr>
            <p:ph type="title"/>
          </p:nvPr>
        </p:nvSpPr>
        <p:spPr>
          <a:xfrm>
            <a:off x="1163409" y="1556066"/>
            <a:ext cx="2829001" cy="3019773"/>
          </a:xfrm>
        </p:spPr>
        <p:txBody>
          <a:bodyPr>
            <a:normAutofit/>
          </a:bodyPr>
          <a:lstStyle/>
          <a:p>
            <a:r>
              <a:rPr lang="en-GB" sz="6000" b="1" dirty="0"/>
              <a:t>AMO Model</a:t>
            </a:r>
          </a:p>
        </p:txBody>
      </p:sp>
      <p:graphicFrame>
        <p:nvGraphicFramePr>
          <p:cNvPr id="4" name="Diagram 3">
            <a:extLst>
              <a:ext uri="{FF2B5EF4-FFF2-40B4-BE49-F238E27FC236}">
                <a16:creationId xmlns:a16="http://schemas.microsoft.com/office/drawing/2014/main" id="{7AEA6C02-A63A-4B5B-B8D8-B0CF18C904BA}"/>
              </a:ext>
            </a:extLst>
          </p:cNvPr>
          <p:cNvGraphicFramePr/>
          <p:nvPr>
            <p:extLst>
              <p:ext uri="{D42A27DB-BD31-4B8C-83A1-F6EECF244321}">
                <p14:modId xmlns:p14="http://schemas.microsoft.com/office/powerpoint/2010/main" val="4236974309"/>
              </p:ext>
            </p:extLst>
          </p:nvPr>
        </p:nvGraphicFramePr>
        <p:xfrm>
          <a:off x="3431704" y="131265"/>
          <a:ext cx="7963195" cy="586937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5785914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A4939B-B1BF-4073-BCCC-5C0D120F78A0}"/>
              </a:ext>
            </a:extLst>
          </p:cNvPr>
          <p:cNvSpPr>
            <a:spLocks noGrp="1"/>
          </p:cNvSpPr>
          <p:nvPr>
            <p:ph type="title"/>
          </p:nvPr>
        </p:nvSpPr>
        <p:spPr>
          <a:xfrm>
            <a:off x="594360" y="1209086"/>
            <a:ext cx="3876848" cy="4064925"/>
          </a:xfrm>
        </p:spPr>
        <p:txBody>
          <a:bodyPr anchor="ctr">
            <a:normAutofit/>
          </a:bodyPr>
          <a:lstStyle/>
          <a:p>
            <a:r>
              <a:rPr lang="en-GB" sz="6600" b="1" dirty="0"/>
              <a:t>Today</a:t>
            </a:r>
          </a:p>
        </p:txBody>
      </p:sp>
      <p:graphicFrame>
        <p:nvGraphicFramePr>
          <p:cNvPr id="5" name="Content Placeholder 2">
            <a:extLst>
              <a:ext uri="{FF2B5EF4-FFF2-40B4-BE49-F238E27FC236}">
                <a16:creationId xmlns:a16="http://schemas.microsoft.com/office/drawing/2014/main" id="{4CE0E8BB-8F9A-46C8-B769-C9A9F7D2B84E}"/>
              </a:ext>
            </a:extLst>
          </p:cNvPr>
          <p:cNvGraphicFramePr>
            <a:graphicFrameLocks noGrp="1"/>
          </p:cNvGraphicFramePr>
          <p:nvPr>
            <p:ph idx="1"/>
          </p:nvPr>
        </p:nvGraphicFramePr>
        <p:xfrm>
          <a:off x="5614416" y="457200"/>
          <a:ext cx="6117336" cy="56967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3996268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B41A45C-02E6-427E-A849-1C580FC2ABDB}"/>
              </a:ext>
            </a:extLst>
          </p:cNvPr>
          <p:cNvSpPr>
            <a:spLocks noGrp="1"/>
          </p:cNvSpPr>
          <p:nvPr>
            <p:ph idx="1"/>
          </p:nvPr>
        </p:nvSpPr>
        <p:spPr>
          <a:xfrm>
            <a:off x="4447308" y="746089"/>
            <a:ext cx="6906491" cy="5585619"/>
          </a:xfrm>
        </p:spPr>
        <p:txBody>
          <a:bodyPr anchor="ctr">
            <a:normAutofit/>
          </a:bodyPr>
          <a:lstStyle/>
          <a:p>
            <a:r>
              <a:rPr lang="en-GB" dirty="0"/>
              <a:t>Module information – pages 2 &amp; 3</a:t>
            </a:r>
          </a:p>
          <a:p>
            <a:r>
              <a:rPr lang="en-GB" dirty="0"/>
              <a:t>Reading list – pages 3 &amp; 4 </a:t>
            </a:r>
          </a:p>
          <a:p>
            <a:r>
              <a:rPr lang="en-GB" dirty="0"/>
              <a:t>Journal and website links – page 5</a:t>
            </a:r>
          </a:p>
          <a:p>
            <a:r>
              <a:rPr lang="en-GB" dirty="0"/>
              <a:t>Scheme of work – page 6: </a:t>
            </a:r>
            <a:r>
              <a:rPr lang="en-GB" b="1" dirty="0"/>
              <a:t>IMPORTANT! </a:t>
            </a:r>
            <a:r>
              <a:rPr lang="en-GB" dirty="0"/>
              <a:t>Keep up to date with this</a:t>
            </a:r>
          </a:p>
          <a:p>
            <a:r>
              <a:rPr lang="en-GB" dirty="0"/>
              <a:t>Assessments (and additional guidance) – Pages 7 (A1) &amp; 14 (A2)</a:t>
            </a:r>
          </a:p>
          <a:p>
            <a:endParaRPr lang="en-GB" dirty="0"/>
          </a:p>
          <a:p>
            <a:endParaRPr lang="en-GB" b="1" dirty="0"/>
          </a:p>
        </p:txBody>
      </p:sp>
      <p:sp>
        <p:nvSpPr>
          <p:cNvPr id="5" name="Title 4">
            <a:extLst>
              <a:ext uri="{FF2B5EF4-FFF2-40B4-BE49-F238E27FC236}">
                <a16:creationId xmlns:a16="http://schemas.microsoft.com/office/drawing/2014/main" id="{333BA0A9-8672-8E48-906C-899FBB20DFB7}"/>
              </a:ext>
            </a:extLst>
          </p:cNvPr>
          <p:cNvSpPr>
            <a:spLocks noGrp="1"/>
          </p:cNvSpPr>
          <p:nvPr>
            <p:ph type="title"/>
          </p:nvPr>
        </p:nvSpPr>
        <p:spPr/>
        <p:txBody>
          <a:bodyPr/>
          <a:lstStyle/>
          <a:p>
            <a:endParaRPr lang="en-GB"/>
          </a:p>
        </p:txBody>
      </p:sp>
      <p:pic>
        <p:nvPicPr>
          <p:cNvPr id="6" name="Picture 5">
            <a:extLst>
              <a:ext uri="{FF2B5EF4-FFF2-40B4-BE49-F238E27FC236}">
                <a16:creationId xmlns:a16="http://schemas.microsoft.com/office/drawing/2014/main" id="{C47C1737-09E5-FCD5-E90A-420BA7DC9A09}"/>
              </a:ext>
            </a:extLst>
          </p:cNvPr>
          <p:cNvPicPr>
            <a:picLocks noChangeAspect="1"/>
          </p:cNvPicPr>
          <p:nvPr/>
        </p:nvPicPr>
        <p:blipFill rotWithShape="1">
          <a:blip r:embed="rId2"/>
          <a:srcRect l="36103" t="21836" r="34250" b="9977"/>
          <a:stretch/>
        </p:blipFill>
        <p:spPr>
          <a:xfrm>
            <a:off x="263352" y="253192"/>
            <a:ext cx="3609107" cy="5188093"/>
          </a:xfrm>
          <a:prstGeom prst="rect">
            <a:avLst/>
          </a:prstGeom>
        </p:spPr>
      </p:pic>
    </p:spTree>
    <p:extLst>
      <p:ext uri="{BB962C8B-B14F-4D97-AF65-F5344CB8AC3E}">
        <p14:creationId xmlns:p14="http://schemas.microsoft.com/office/powerpoint/2010/main" val="19682882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55BE8D-171D-44C5-86B0-0E18E84CAB0C}"/>
              </a:ext>
            </a:extLst>
          </p:cNvPr>
          <p:cNvSpPr>
            <a:spLocks noGrp="1"/>
          </p:cNvSpPr>
          <p:nvPr>
            <p:ph type="title"/>
          </p:nvPr>
        </p:nvSpPr>
        <p:spPr>
          <a:xfrm>
            <a:off x="838200" y="365125"/>
            <a:ext cx="10515600" cy="1325563"/>
          </a:xfrm>
        </p:spPr>
        <p:txBody>
          <a:bodyPr>
            <a:normAutofit/>
          </a:bodyPr>
          <a:lstStyle/>
          <a:p>
            <a:r>
              <a:rPr lang="en-GB" sz="5400" b="1"/>
              <a:t>Assessments</a:t>
            </a:r>
          </a:p>
        </p:txBody>
      </p:sp>
      <p:sp>
        <p:nvSpPr>
          <p:cNvPr id="3" name="Content Placeholder 2">
            <a:extLst>
              <a:ext uri="{FF2B5EF4-FFF2-40B4-BE49-F238E27FC236}">
                <a16:creationId xmlns:a16="http://schemas.microsoft.com/office/drawing/2014/main" id="{E825B2F9-EFAF-4672-915F-C88A872463E6}"/>
              </a:ext>
            </a:extLst>
          </p:cNvPr>
          <p:cNvSpPr>
            <a:spLocks noGrp="1"/>
          </p:cNvSpPr>
          <p:nvPr>
            <p:ph idx="1"/>
          </p:nvPr>
        </p:nvSpPr>
        <p:spPr>
          <a:xfrm>
            <a:off x="838200" y="1929384"/>
            <a:ext cx="10515600" cy="4251960"/>
          </a:xfrm>
        </p:spPr>
        <p:txBody>
          <a:bodyPr vert="horz" lIns="91440" tIns="45720" rIns="91440" bIns="45720" numCol="2" rtlCol="0">
            <a:normAutofit/>
          </a:bodyPr>
          <a:lstStyle/>
          <a:p>
            <a:pPr marL="0" indent="0">
              <a:buNone/>
            </a:pPr>
            <a:r>
              <a:rPr lang="en-GB" sz="2400" dirty="0"/>
              <a:t>Assignment 1</a:t>
            </a:r>
          </a:p>
          <a:p>
            <a:r>
              <a:rPr lang="en-GB" sz="2400" dirty="0"/>
              <a:t>Report</a:t>
            </a:r>
          </a:p>
          <a:p>
            <a:r>
              <a:rPr lang="en-GB" sz="2400" dirty="0"/>
              <a:t>2,500 words</a:t>
            </a:r>
          </a:p>
          <a:p>
            <a:r>
              <a:rPr lang="en-GB" sz="2400" dirty="0"/>
              <a:t>50%</a:t>
            </a:r>
          </a:p>
          <a:p>
            <a:r>
              <a:rPr lang="en-GB" sz="2400" dirty="0"/>
              <a:t>Due: Sunday 14</a:t>
            </a:r>
            <a:r>
              <a:rPr lang="en-GB" sz="2400" baseline="30000" dirty="0"/>
              <a:t>th</a:t>
            </a:r>
            <a:r>
              <a:rPr lang="en-GB" sz="2400" dirty="0"/>
              <a:t> April</a:t>
            </a:r>
          </a:p>
          <a:p>
            <a:r>
              <a:rPr lang="en-GB" sz="2400" dirty="0"/>
              <a:t>Page 7 of handbook</a:t>
            </a:r>
          </a:p>
          <a:p>
            <a:r>
              <a:rPr lang="en-GB" sz="2400" dirty="0"/>
              <a:t>Additional guidance on page 12</a:t>
            </a:r>
            <a:endParaRPr lang="en-GB" sz="2400" dirty="0">
              <a:cs typeface="Calibri"/>
            </a:endParaRPr>
          </a:p>
          <a:p>
            <a:endParaRPr lang="en-GB" sz="2400" dirty="0">
              <a:cs typeface="Calibri"/>
            </a:endParaRPr>
          </a:p>
          <a:p>
            <a:endParaRPr lang="en-GB" sz="2400" dirty="0">
              <a:cs typeface="Calibri"/>
            </a:endParaRPr>
          </a:p>
          <a:p>
            <a:pPr marL="0" indent="0">
              <a:buNone/>
            </a:pPr>
            <a:r>
              <a:rPr lang="en-GB" sz="2400" dirty="0"/>
              <a:t>Assignment 2</a:t>
            </a:r>
          </a:p>
          <a:p>
            <a:r>
              <a:rPr lang="en-GB" sz="2400" dirty="0"/>
              <a:t>Presentation</a:t>
            </a:r>
          </a:p>
          <a:p>
            <a:r>
              <a:rPr lang="en-GB" sz="2400" dirty="0"/>
              <a:t>15 minutes</a:t>
            </a:r>
          </a:p>
          <a:p>
            <a:r>
              <a:rPr lang="en-GB" sz="2400" dirty="0"/>
              <a:t>50%</a:t>
            </a:r>
          </a:p>
          <a:p>
            <a:r>
              <a:rPr lang="en-GB" sz="2400" dirty="0"/>
              <a:t>Due: Sunday 14</a:t>
            </a:r>
            <a:r>
              <a:rPr lang="en-GB" sz="2400" baseline="30000" dirty="0"/>
              <a:t>th</a:t>
            </a:r>
            <a:r>
              <a:rPr lang="en-GB" sz="2400" dirty="0"/>
              <a:t> April</a:t>
            </a:r>
          </a:p>
          <a:p>
            <a:r>
              <a:rPr lang="en-GB" sz="2400" dirty="0"/>
              <a:t>Page 14 of handbook</a:t>
            </a:r>
          </a:p>
          <a:p>
            <a:r>
              <a:rPr lang="en-GB" sz="2400" dirty="0"/>
              <a:t>Additional guidance on page 19</a:t>
            </a:r>
          </a:p>
        </p:txBody>
      </p:sp>
    </p:spTree>
    <p:extLst>
      <p:ext uri="{BB962C8B-B14F-4D97-AF65-F5344CB8AC3E}">
        <p14:creationId xmlns:p14="http://schemas.microsoft.com/office/powerpoint/2010/main" val="25903127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3">
                                            <p:txEl>
                                              <p:pRg st="13" end="13"/>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3">
                                            <p:txEl>
                                              <p:pRg st="14" end="14"/>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3">
                                            <p:txEl>
                                              <p:pRg st="15" end="1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61A715-F694-E46D-8A15-268D0744D4E1}"/>
              </a:ext>
            </a:extLst>
          </p:cNvPr>
          <p:cNvSpPr>
            <a:spLocks noGrp="1"/>
          </p:cNvSpPr>
          <p:nvPr>
            <p:ph type="title"/>
          </p:nvPr>
        </p:nvSpPr>
        <p:spPr>
          <a:xfrm>
            <a:off x="609600" y="274638"/>
            <a:ext cx="10972800" cy="706090"/>
          </a:xfrm>
        </p:spPr>
        <p:txBody>
          <a:bodyPr>
            <a:normAutofit fontScale="90000"/>
          </a:bodyPr>
          <a:lstStyle/>
          <a:p>
            <a:r>
              <a:rPr lang="en-GB" dirty="0"/>
              <a:t>Written Assessment</a:t>
            </a:r>
          </a:p>
        </p:txBody>
      </p:sp>
      <p:sp>
        <p:nvSpPr>
          <p:cNvPr id="3" name="Content Placeholder 2">
            <a:extLst>
              <a:ext uri="{FF2B5EF4-FFF2-40B4-BE49-F238E27FC236}">
                <a16:creationId xmlns:a16="http://schemas.microsoft.com/office/drawing/2014/main" id="{7CF0294F-C571-BB0F-9380-914D7F5F9837}"/>
              </a:ext>
            </a:extLst>
          </p:cNvPr>
          <p:cNvSpPr>
            <a:spLocks noGrp="1"/>
          </p:cNvSpPr>
          <p:nvPr>
            <p:ph idx="1"/>
          </p:nvPr>
        </p:nvSpPr>
        <p:spPr>
          <a:xfrm>
            <a:off x="263352" y="1164507"/>
            <a:ext cx="11665296" cy="4528985"/>
          </a:xfrm>
        </p:spPr>
        <p:txBody>
          <a:bodyPr>
            <a:noAutofit/>
          </a:bodyPr>
          <a:lstStyle/>
          <a:p>
            <a:pPr marL="0" indent="0" algn="just">
              <a:lnSpc>
                <a:spcPct val="150000"/>
              </a:lnSpc>
              <a:buNone/>
            </a:pPr>
            <a:r>
              <a:rPr lang="en-GB" sz="1400" dirty="0">
                <a:effectLst/>
                <a:latin typeface="Arial" panose="020B0604020202020204" pitchFamily="34" charset="0"/>
                <a:ea typeface="Times New Roman" panose="02020603050405020304" pitchFamily="18" charset="0"/>
                <a:cs typeface="Times New Roman" panose="02020603050405020304" pitchFamily="18" charset="0"/>
              </a:rPr>
              <a:t>Outline the critical role of People Management in two specific organisations. These should be different types of organisations so that they can be used as comparators. Within this, within your report, you should delve into the contrasting People Management strategies employed by these specific organisations. Highlight how different work and work environments - such as traditional and hybrid settings - shape their approach. </a:t>
            </a:r>
          </a:p>
          <a:p>
            <a:pPr marL="0" indent="0" algn="just">
              <a:lnSpc>
                <a:spcPct val="150000"/>
              </a:lnSpc>
              <a:buNone/>
            </a:pPr>
            <a:endParaRPr lang="en-GB" sz="1400" dirty="0">
              <a:latin typeface="Arial" panose="020B0604020202020204" pitchFamily="34" charset="0"/>
              <a:ea typeface="Times New Roman" panose="02020603050405020304" pitchFamily="18" charset="0"/>
              <a:cs typeface="Times New Roman" panose="02020603050405020304" pitchFamily="18" charset="0"/>
            </a:endParaRPr>
          </a:p>
          <a:p>
            <a:pPr marL="0" indent="0" algn="just">
              <a:lnSpc>
                <a:spcPct val="150000"/>
              </a:lnSpc>
              <a:buNone/>
            </a:pPr>
            <a:r>
              <a:rPr lang="en-GB" sz="1400" dirty="0">
                <a:effectLst/>
                <a:latin typeface="Arial" panose="020B0604020202020204" pitchFamily="34" charset="0"/>
                <a:ea typeface="Times New Roman" panose="02020603050405020304" pitchFamily="18" charset="0"/>
                <a:cs typeface="Times New Roman" panose="02020603050405020304" pitchFamily="18" charset="0"/>
              </a:rPr>
              <a:t>Investigate how these selected organisations are influenced by internal and external environmental changes when forming their People Management strategies. </a:t>
            </a:r>
          </a:p>
          <a:p>
            <a:pPr marL="0" indent="0" algn="just">
              <a:lnSpc>
                <a:spcPct val="150000"/>
              </a:lnSpc>
              <a:buNone/>
            </a:pPr>
            <a:r>
              <a:rPr lang="en-GB" sz="1400" dirty="0">
                <a:effectLst/>
                <a:latin typeface="Arial" panose="020B0604020202020204" pitchFamily="34" charset="0"/>
                <a:ea typeface="Times New Roman" panose="02020603050405020304" pitchFamily="18" charset="0"/>
                <a:cs typeface="Times New Roman" panose="02020603050405020304" pitchFamily="18" charset="0"/>
              </a:rPr>
              <a:t>• Evaluate how these specific organisations approach People Management differently depending on their size, reach, and sector.</a:t>
            </a:r>
          </a:p>
          <a:p>
            <a:pPr marL="0" indent="0" algn="just">
              <a:lnSpc>
                <a:spcPct val="150000"/>
              </a:lnSpc>
              <a:buNone/>
            </a:pPr>
            <a:r>
              <a:rPr lang="en-GB" sz="1400" dirty="0">
                <a:effectLst/>
                <a:latin typeface="Arial" panose="020B0604020202020204" pitchFamily="34" charset="0"/>
                <a:ea typeface="Times New Roman" panose="02020603050405020304" pitchFamily="18" charset="0"/>
                <a:cs typeface="Times New Roman" panose="02020603050405020304" pitchFamily="18" charset="0"/>
              </a:rPr>
              <a:t>• Analyse key People Management concerns like employee engagement, performance management, and diversity within these organisations. </a:t>
            </a:r>
          </a:p>
          <a:p>
            <a:pPr marL="0" indent="0" algn="just">
              <a:lnSpc>
                <a:spcPct val="150000"/>
              </a:lnSpc>
              <a:buNone/>
            </a:pPr>
            <a:r>
              <a:rPr lang="en-GB" sz="1400" dirty="0">
                <a:effectLst/>
                <a:latin typeface="Arial" panose="020B0604020202020204" pitchFamily="34" charset="0"/>
                <a:ea typeface="Times New Roman" panose="02020603050405020304" pitchFamily="18" charset="0"/>
                <a:cs typeface="Times New Roman" panose="02020603050405020304" pitchFamily="18" charset="0"/>
              </a:rPr>
              <a:t>• Examine the role and impact of technological advancements, particularly AI, on the People Management strategies of these organisations. </a:t>
            </a:r>
          </a:p>
          <a:p>
            <a:pPr marL="0" indent="0" algn="just">
              <a:lnSpc>
                <a:spcPct val="150000"/>
              </a:lnSpc>
              <a:buNone/>
            </a:pPr>
            <a:r>
              <a:rPr lang="en-GB" sz="1400" dirty="0">
                <a:effectLst/>
                <a:latin typeface="Arial" panose="020B0604020202020204" pitchFamily="34" charset="0"/>
                <a:ea typeface="Times New Roman" panose="02020603050405020304" pitchFamily="18" charset="0"/>
                <a:cs typeface="Times New Roman" panose="02020603050405020304" pitchFamily="18" charset="0"/>
              </a:rPr>
              <a:t> </a:t>
            </a:r>
          </a:p>
          <a:p>
            <a:pPr marL="0" indent="0" algn="just">
              <a:lnSpc>
                <a:spcPct val="150000"/>
              </a:lnSpc>
              <a:buNone/>
            </a:pPr>
            <a:r>
              <a:rPr lang="en-GB" sz="1400" dirty="0">
                <a:effectLst/>
                <a:latin typeface="Arial" panose="020B0604020202020204" pitchFamily="34" charset="0"/>
                <a:ea typeface="Times New Roman" panose="02020603050405020304" pitchFamily="18" charset="0"/>
                <a:cs typeface="Times New Roman" panose="02020603050405020304" pitchFamily="18" charset="0"/>
              </a:rPr>
              <a:t>Conclude by offering innovative recommendations for these organisations. The suggestions should aim to strengthen or reimagine their People Management strategy, especially in the face of new challenges or opportunities.</a:t>
            </a:r>
          </a:p>
        </p:txBody>
      </p:sp>
    </p:spTree>
    <p:extLst>
      <p:ext uri="{BB962C8B-B14F-4D97-AF65-F5344CB8AC3E}">
        <p14:creationId xmlns:p14="http://schemas.microsoft.com/office/powerpoint/2010/main" val="370353796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61A715-F694-E46D-8A15-268D0744D4E1}"/>
              </a:ext>
            </a:extLst>
          </p:cNvPr>
          <p:cNvSpPr>
            <a:spLocks noGrp="1"/>
          </p:cNvSpPr>
          <p:nvPr>
            <p:ph type="title"/>
          </p:nvPr>
        </p:nvSpPr>
        <p:spPr>
          <a:xfrm>
            <a:off x="609600" y="274638"/>
            <a:ext cx="10972800" cy="706090"/>
          </a:xfrm>
        </p:spPr>
        <p:txBody>
          <a:bodyPr>
            <a:normAutofit fontScale="90000"/>
          </a:bodyPr>
          <a:lstStyle/>
          <a:p>
            <a:r>
              <a:rPr lang="en-GB" dirty="0"/>
              <a:t>Written Assessment</a:t>
            </a:r>
          </a:p>
        </p:txBody>
      </p:sp>
      <p:sp>
        <p:nvSpPr>
          <p:cNvPr id="3" name="Content Placeholder 2">
            <a:extLst>
              <a:ext uri="{FF2B5EF4-FFF2-40B4-BE49-F238E27FC236}">
                <a16:creationId xmlns:a16="http://schemas.microsoft.com/office/drawing/2014/main" id="{7CF0294F-C571-BB0F-9380-914D7F5F9837}"/>
              </a:ext>
            </a:extLst>
          </p:cNvPr>
          <p:cNvSpPr>
            <a:spLocks noGrp="1"/>
          </p:cNvSpPr>
          <p:nvPr>
            <p:ph idx="1"/>
          </p:nvPr>
        </p:nvSpPr>
        <p:spPr>
          <a:xfrm>
            <a:off x="263352" y="1164507"/>
            <a:ext cx="11665296" cy="4528985"/>
          </a:xfrm>
        </p:spPr>
        <p:txBody>
          <a:bodyPr>
            <a:noAutofit/>
          </a:bodyPr>
          <a:lstStyle/>
          <a:p>
            <a:pPr marL="0" indent="0" algn="just">
              <a:lnSpc>
                <a:spcPct val="150000"/>
              </a:lnSpc>
              <a:buNone/>
            </a:pPr>
            <a:r>
              <a:rPr lang="en-GB" sz="2400" dirty="0">
                <a:effectLst/>
                <a:latin typeface="Arial" panose="020B0604020202020204" pitchFamily="34" charset="0"/>
                <a:ea typeface="Times New Roman" panose="02020603050405020304" pitchFamily="18" charset="0"/>
                <a:cs typeface="Times New Roman" panose="02020603050405020304" pitchFamily="18" charset="0"/>
              </a:rPr>
              <a:t>2 different organisations – compare and contrast…</a:t>
            </a:r>
          </a:p>
          <a:p>
            <a:pPr marL="0" indent="0" algn="just">
              <a:lnSpc>
                <a:spcPct val="150000"/>
              </a:lnSpc>
              <a:buNone/>
            </a:pPr>
            <a:r>
              <a:rPr lang="en-GB" sz="2400" dirty="0">
                <a:latin typeface="Arial" panose="020B0604020202020204" pitchFamily="34" charset="0"/>
                <a:ea typeface="Times New Roman" panose="02020603050405020304" pitchFamily="18" charset="0"/>
                <a:cs typeface="Times New Roman" panose="02020603050405020304" pitchFamily="18" charset="0"/>
              </a:rPr>
              <a:t>F</a:t>
            </a:r>
            <a:r>
              <a:rPr lang="en-GB" sz="2400" dirty="0">
                <a:effectLst/>
                <a:latin typeface="Arial" panose="020B0604020202020204" pitchFamily="34" charset="0"/>
                <a:ea typeface="Times New Roman" panose="02020603050405020304" pitchFamily="18" charset="0"/>
                <a:cs typeface="Times New Roman" panose="02020603050405020304" pitchFamily="18" charset="0"/>
              </a:rPr>
              <a:t>ocus on outcomes and people management…</a:t>
            </a:r>
          </a:p>
          <a:p>
            <a:pPr marL="0" indent="0" algn="just">
              <a:lnSpc>
                <a:spcPct val="150000"/>
              </a:lnSpc>
              <a:buNone/>
            </a:pPr>
            <a:r>
              <a:rPr lang="en-GB" sz="2400" dirty="0">
                <a:latin typeface="Arial" panose="020B0604020202020204" pitchFamily="34" charset="0"/>
                <a:ea typeface="Times New Roman" panose="02020603050405020304" pitchFamily="18" charset="0"/>
                <a:cs typeface="Times New Roman" panose="02020603050405020304" pitchFamily="18" charset="0"/>
              </a:rPr>
              <a:t>H</a:t>
            </a:r>
            <a:r>
              <a:rPr lang="en-GB" sz="2400" dirty="0">
                <a:effectLst/>
                <a:latin typeface="Arial" panose="020B0604020202020204" pitchFamily="34" charset="0"/>
                <a:ea typeface="Times New Roman" panose="02020603050405020304" pitchFamily="18" charset="0"/>
                <a:cs typeface="Times New Roman" panose="02020603050405020304" pitchFamily="18" charset="0"/>
              </a:rPr>
              <a:t>ow do they manage people? </a:t>
            </a:r>
            <a:r>
              <a:rPr lang="en-GB" sz="2400" dirty="0">
                <a:latin typeface="Arial" panose="020B0604020202020204" pitchFamily="34" charset="0"/>
                <a:ea typeface="Times New Roman" panose="02020603050405020304" pitchFamily="18" charset="0"/>
                <a:cs typeface="Times New Roman" panose="02020603050405020304" pitchFamily="18" charset="0"/>
              </a:rPr>
              <a:t>What is working for them? What isn’t?</a:t>
            </a:r>
          </a:p>
          <a:p>
            <a:pPr marL="0" indent="0" algn="just">
              <a:lnSpc>
                <a:spcPct val="150000"/>
              </a:lnSpc>
              <a:buNone/>
            </a:pPr>
            <a:endParaRPr lang="en-GB" sz="2400" dirty="0">
              <a:effectLst/>
              <a:latin typeface="Arial" panose="020B0604020202020204" pitchFamily="34" charset="0"/>
              <a:ea typeface="Times New Roman" panose="02020603050405020304" pitchFamily="18" charset="0"/>
              <a:cs typeface="Times New Roman" panose="02020603050405020304" pitchFamily="18" charset="0"/>
            </a:endParaRPr>
          </a:p>
          <a:p>
            <a:pPr marL="0" indent="0" algn="just">
              <a:lnSpc>
                <a:spcPct val="150000"/>
              </a:lnSpc>
              <a:buNone/>
            </a:pPr>
            <a:r>
              <a:rPr lang="en-GB" sz="2400" dirty="0">
                <a:latin typeface="Arial" panose="020B0604020202020204" pitchFamily="34" charset="0"/>
                <a:ea typeface="Times New Roman" panose="02020603050405020304" pitchFamily="18" charset="0"/>
                <a:cs typeface="Times New Roman" panose="02020603050405020304" pitchFamily="18" charset="0"/>
              </a:rPr>
              <a:t>Pick one organisation and a people management issue…why are you focusing on this issue? What recommendations have you got for the organisation? </a:t>
            </a:r>
            <a:endParaRPr lang="en-GB" sz="2400" dirty="0">
              <a:effectLst/>
              <a:latin typeface="Arial" panose="020B060402020202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60772837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24C26E-8054-2932-4586-AB8C1909A2DC}"/>
              </a:ext>
            </a:extLst>
          </p:cNvPr>
          <p:cNvSpPr>
            <a:spLocks noGrp="1"/>
          </p:cNvSpPr>
          <p:nvPr>
            <p:ph type="title"/>
          </p:nvPr>
        </p:nvSpPr>
        <p:spPr>
          <a:xfrm>
            <a:off x="609600" y="274638"/>
            <a:ext cx="10972800" cy="778098"/>
          </a:xfrm>
        </p:spPr>
        <p:txBody>
          <a:bodyPr/>
          <a:lstStyle/>
          <a:p>
            <a:r>
              <a:rPr lang="en-GB" dirty="0"/>
              <a:t>Video Presentation</a:t>
            </a:r>
          </a:p>
        </p:txBody>
      </p:sp>
      <p:sp>
        <p:nvSpPr>
          <p:cNvPr id="3" name="Content Placeholder 2">
            <a:extLst>
              <a:ext uri="{FF2B5EF4-FFF2-40B4-BE49-F238E27FC236}">
                <a16:creationId xmlns:a16="http://schemas.microsoft.com/office/drawing/2014/main" id="{7A8A25D4-3DA6-EF2F-B889-4DF484AF40DA}"/>
              </a:ext>
            </a:extLst>
          </p:cNvPr>
          <p:cNvSpPr>
            <a:spLocks noGrp="1"/>
          </p:cNvSpPr>
          <p:nvPr>
            <p:ph idx="1"/>
          </p:nvPr>
        </p:nvSpPr>
        <p:spPr>
          <a:xfrm>
            <a:off x="443372" y="1096479"/>
            <a:ext cx="11305256" cy="4464496"/>
          </a:xfrm>
        </p:spPr>
        <p:txBody>
          <a:bodyPr>
            <a:normAutofit fontScale="85000" lnSpcReduction="20000"/>
          </a:bodyPr>
          <a:lstStyle/>
          <a:p>
            <a:pPr marL="0" indent="0" algn="just">
              <a:lnSpc>
                <a:spcPct val="150000"/>
              </a:lnSpc>
              <a:buNone/>
            </a:pPr>
            <a:r>
              <a:rPr lang="en-GB" sz="1800" b="1" dirty="0">
                <a:effectLst/>
                <a:latin typeface="Arial" panose="020B0604020202020204" pitchFamily="34" charset="0"/>
                <a:ea typeface="Times New Roman" panose="02020603050405020304" pitchFamily="18" charset="0"/>
                <a:cs typeface="Arial" panose="020B0604020202020204" pitchFamily="34" charset="0"/>
              </a:rPr>
              <a:t>Based on the recommendations made in Assignment 1,</a:t>
            </a:r>
            <a:r>
              <a:rPr lang="en-GB" sz="1800" dirty="0">
                <a:effectLst/>
                <a:latin typeface="Arial" panose="020B0604020202020204" pitchFamily="34" charset="0"/>
                <a:ea typeface="Times New Roman" panose="02020603050405020304" pitchFamily="18" charset="0"/>
                <a:cs typeface="Arial" panose="020B0604020202020204" pitchFamily="34" charset="0"/>
              </a:rPr>
              <a:t> you should produce a 15-minute video presentation that critically evaluates the skills the organisation needs for the strategy </a:t>
            </a:r>
            <a:r>
              <a:rPr lang="en-GB" sz="1800" b="1" dirty="0">
                <a:effectLst/>
                <a:latin typeface="Arial" panose="020B0604020202020204" pitchFamily="34" charset="0"/>
                <a:ea typeface="Times New Roman" panose="02020603050405020304" pitchFamily="18" charset="0"/>
                <a:cs typeface="Arial" panose="020B0604020202020204" pitchFamily="34" charset="0"/>
              </a:rPr>
              <a:t>and </a:t>
            </a:r>
            <a:r>
              <a:rPr lang="en-GB" sz="1800" dirty="0">
                <a:effectLst/>
                <a:latin typeface="Arial" panose="020B0604020202020204" pitchFamily="34" charset="0"/>
                <a:ea typeface="Times New Roman" panose="02020603050405020304" pitchFamily="18" charset="0"/>
                <a:cs typeface="Arial" panose="020B0604020202020204" pitchFamily="34" charset="0"/>
              </a:rPr>
              <a:t>the skills the People Management function needs to develop, both now and in the future, in order to successfully improve the identified priority area.</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r>
              <a:rPr lang="en-GB" sz="1800" dirty="0">
                <a:effectLst/>
                <a:latin typeface="Arial" panose="020B0604020202020204" pitchFamily="34" charset="0"/>
                <a:ea typeface="Times New Roman" panose="02020603050405020304" pitchFamily="18" charset="0"/>
                <a:cs typeface="Times New Roman" panose="02020603050405020304" pitchFamily="18" charset="0"/>
              </a:rPr>
              <a:t> </a:t>
            </a:r>
          </a:p>
          <a:p>
            <a:pPr marL="0" indent="0" algn="just">
              <a:lnSpc>
                <a:spcPct val="150000"/>
              </a:lnSpc>
              <a:buNone/>
            </a:pPr>
            <a:r>
              <a:rPr lang="en-GB" sz="1800" dirty="0">
                <a:effectLst/>
                <a:latin typeface="Arial" panose="020B0604020202020204" pitchFamily="34" charset="0"/>
                <a:ea typeface="Times New Roman" panose="02020603050405020304" pitchFamily="18" charset="0"/>
                <a:cs typeface="Arial" panose="020B0604020202020204" pitchFamily="34" charset="0"/>
              </a:rPr>
              <a:t>The skills required will be driven entirely by the recommendations made in Assignment 1. They may be generic skills, such as, improving communication or team working, or more specific skills, such as, learning how to use suggested technology/AI/systems/platforms, etc., being utilised to improve the identified priority area. It is important you provide </a:t>
            </a:r>
            <a:r>
              <a:rPr lang="en-GB" sz="1800" b="1" dirty="0">
                <a:effectLst/>
                <a:latin typeface="Arial" panose="020B0604020202020204" pitchFamily="34" charset="0"/>
                <a:ea typeface="Times New Roman" panose="02020603050405020304" pitchFamily="18" charset="0"/>
                <a:cs typeface="Arial" panose="020B0604020202020204" pitchFamily="34" charset="0"/>
              </a:rPr>
              <a:t>well-justified arguments </a:t>
            </a:r>
            <a:r>
              <a:rPr lang="en-GB" sz="1800" dirty="0">
                <a:effectLst/>
                <a:latin typeface="Arial" panose="020B0604020202020204" pitchFamily="34" charset="0"/>
                <a:ea typeface="Times New Roman" panose="02020603050405020304" pitchFamily="18" charset="0"/>
                <a:cs typeface="Arial" panose="020B0604020202020204" pitchFamily="34" charset="0"/>
              </a:rPr>
              <a:t>for the skills you put forward, drawing on relevant literature and practical examples to support your decisions.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0" indent="0">
              <a:buNone/>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 </a:t>
            </a:r>
          </a:p>
          <a:p>
            <a:pPr marL="0" indent="0" algn="just">
              <a:lnSpc>
                <a:spcPct val="150000"/>
              </a:lnSpc>
              <a:buNone/>
            </a:pPr>
            <a:r>
              <a:rPr lang="en-GB" sz="1800" dirty="0">
                <a:effectLst/>
                <a:latin typeface="Arial" panose="020B0604020202020204" pitchFamily="34" charset="0"/>
                <a:ea typeface="Times New Roman" panose="02020603050405020304" pitchFamily="18" charset="0"/>
                <a:cs typeface="Arial" panose="020B0604020202020204" pitchFamily="34" charset="0"/>
              </a:rPr>
              <a:t>This is about people management skills needed for </a:t>
            </a:r>
            <a:r>
              <a:rPr lang="en-GB" sz="1800" b="1" dirty="0">
                <a:effectLst/>
                <a:latin typeface="Arial" panose="020B0604020202020204" pitchFamily="34" charset="0"/>
                <a:ea typeface="Times New Roman" panose="02020603050405020304" pitchFamily="18" charset="0"/>
                <a:cs typeface="Arial" panose="020B0604020202020204" pitchFamily="34" charset="0"/>
              </a:rPr>
              <a:t>BOTH </a:t>
            </a:r>
            <a:r>
              <a:rPr lang="en-GB" sz="1800" dirty="0">
                <a:effectLst/>
                <a:latin typeface="Arial" panose="020B0604020202020204" pitchFamily="34" charset="0"/>
                <a:ea typeface="Times New Roman" panose="02020603050405020304" pitchFamily="18" charset="0"/>
                <a:cs typeface="Arial" panose="020B0604020202020204" pitchFamily="34" charset="0"/>
              </a:rPr>
              <a:t>the organisation and the People Management skills development. When considering the HR function, consider their need to develop to play their role in improving the area.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0" indent="0">
              <a:buNone/>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 </a:t>
            </a:r>
          </a:p>
          <a:p>
            <a:pPr marL="0" indent="0" algn="just">
              <a:lnSpc>
                <a:spcPct val="150000"/>
              </a:lnSpc>
              <a:buNone/>
            </a:pPr>
            <a:r>
              <a:rPr lang="en-GB" sz="1800" dirty="0">
                <a:solidFill>
                  <a:srgbClr val="333333"/>
                </a:solidFill>
                <a:effectLst/>
                <a:latin typeface="Arial" panose="020B0604020202020204" pitchFamily="34" charset="0"/>
                <a:ea typeface="Times New Roman" panose="02020603050405020304" pitchFamily="18" charset="0"/>
                <a:cs typeface="Arial" panose="020B0604020202020204" pitchFamily="34" charset="0"/>
              </a:rPr>
              <a:t>As part of your presentation, you </a:t>
            </a:r>
            <a:r>
              <a:rPr lang="en-GB" sz="1800" b="1" u="sng" dirty="0">
                <a:solidFill>
                  <a:srgbClr val="333333"/>
                </a:solidFill>
                <a:effectLst/>
                <a:latin typeface="Arial" panose="020B0604020202020204" pitchFamily="34" charset="0"/>
                <a:ea typeface="Times New Roman" panose="02020603050405020304" pitchFamily="18" charset="0"/>
                <a:cs typeface="Arial" panose="020B0604020202020204" pitchFamily="34" charset="0"/>
              </a:rPr>
              <a:t>must</a:t>
            </a:r>
            <a:r>
              <a:rPr lang="en-GB" sz="1800" dirty="0">
                <a:solidFill>
                  <a:srgbClr val="333333"/>
                </a:solidFill>
                <a:effectLst/>
                <a:latin typeface="Arial" panose="020B0604020202020204" pitchFamily="34" charset="0"/>
                <a:ea typeface="Times New Roman" panose="02020603050405020304" pitchFamily="18" charset="0"/>
                <a:cs typeface="Arial" panose="020B0604020202020204" pitchFamily="34" charset="0"/>
              </a:rPr>
              <a:t> </a:t>
            </a:r>
            <a:r>
              <a:rPr lang="en-GB" sz="1800" spc="15" dirty="0">
                <a:effectLst/>
                <a:latin typeface="Arial" panose="020B0604020202020204" pitchFamily="34" charset="0"/>
                <a:ea typeface="Times New Roman" panose="02020603050405020304" pitchFamily="18" charset="0"/>
                <a:cs typeface="Arial" panose="020B0604020202020204" pitchFamily="34" charset="0"/>
              </a:rPr>
              <a:t>present an action plan, including specific timescales, for how and when these skills will be developed.</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52945888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24C26E-8054-2932-4586-AB8C1909A2DC}"/>
              </a:ext>
            </a:extLst>
          </p:cNvPr>
          <p:cNvSpPr>
            <a:spLocks noGrp="1"/>
          </p:cNvSpPr>
          <p:nvPr>
            <p:ph type="title"/>
          </p:nvPr>
        </p:nvSpPr>
        <p:spPr>
          <a:xfrm>
            <a:off x="609600" y="274638"/>
            <a:ext cx="10972800" cy="778098"/>
          </a:xfrm>
        </p:spPr>
        <p:txBody>
          <a:bodyPr/>
          <a:lstStyle/>
          <a:p>
            <a:r>
              <a:rPr lang="en-GB" dirty="0"/>
              <a:t>Video Presentation</a:t>
            </a:r>
          </a:p>
        </p:txBody>
      </p:sp>
      <p:sp>
        <p:nvSpPr>
          <p:cNvPr id="3" name="Content Placeholder 2">
            <a:extLst>
              <a:ext uri="{FF2B5EF4-FFF2-40B4-BE49-F238E27FC236}">
                <a16:creationId xmlns:a16="http://schemas.microsoft.com/office/drawing/2014/main" id="{7A8A25D4-3DA6-EF2F-B889-4DF484AF40DA}"/>
              </a:ext>
            </a:extLst>
          </p:cNvPr>
          <p:cNvSpPr>
            <a:spLocks noGrp="1"/>
          </p:cNvSpPr>
          <p:nvPr>
            <p:ph idx="1"/>
          </p:nvPr>
        </p:nvSpPr>
        <p:spPr>
          <a:xfrm>
            <a:off x="443372" y="1096479"/>
            <a:ext cx="11305256" cy="4464496"/>
          </a:xfrm>
        </p:spPr>
        <p:txBody>
          <a:bodyPr>
            <a:normAutofit/>
          </a:bodyPr>
          <a:lstStyle/>
          <a:p>
            <a:pPr marL="0" indent="0" algn="just">
              <a:lnSpc>
                <a:spcPct val="150000"/>
              </a:lnSpc>
              <a:buNone/>
            </a:pPr>
            <a:r>
              <a:rPr lang="en-GB" sz="2400" b="1" dirty="0">
                <a:effectLst/>
                <a:latin typeface="Arial" panose="020B0604020202020204" pitchFamily="34" charset="0"/>
                <a:ea typeface="Times New Roman" panose="02020603050405020304" pitchFamily="18" charset="0"/>
                <a:cs typeface="Arial" panose="020B0604020202020204" pitchFamily="34" charset="0"/>
              </a:rPr>
              <a:t>Take your recommendations from the report…</a:t>
            </a:r>
          </a:p>
          <a:p>
            <a:pPr marL="0" indent="0" algn="just">
              <a:lnSpc>
                <a:spcPct val="150000"/>
              </a:lnSpc>
              <a:buNone/>
            </a:pPr>
            <a:endParaRPr lang="en-GB" sz="1100" b="1" dirty="0">
              <a:latin typeface="Arial" panose="020B0604020202020204" pitchFamily="34" charset="0"/>
              <a:ea typeface="Times New Roman" panose="02020603050405020304" pitchFamily="18" charset="0"/>
              <a:cs typeface="Arial" panose="020B0604020202020204" pitchFamily="34" charset="0"/>
            </a:endParaRPr>
          </a:p>
          <a:p>
            <a:pPr marL="0" indent="0" algn="just">
              <a:lnSpc>
                <a:spcPct val="150000"/>
              </a:lnSpc>
              <a:buNone/>
            </a:pPr>
            <a:r>
              <a:rPr lang="en-GB" sz="2400" dirty="0">
                <a:latin typeface="Arial" panose="020B0604020202020204" pitchFamily="34" charset="0"/>
                <a:ea typeface="Times New Roman" panose="02020603050405020304" pitchFamily="18" charset="0"/>
                <a:cs typeface="Times New Roman" panose="02020603050405020304" pitchFamily="18" charset="0"/>
              </a:rPr>
              <a:t>How are you going to implement these?</a:t>
            </a:r>
          </a:p>
          <a:p>
            <a:pPr marL="0" indent="0" algn="just">
              <a:lnSpc>
                <a:spcPct val="150000"/>
              </a:lnSpc>
              <a:buNone/>
            </a:pPr>
            <a:endParaRPr lang="en-GB" sz="1000" dirty="0">
              <a:effectLst/>
              <a:latin typeface="Arial" panose="020B0604020202020204" pitchFamily="34" charset="0"/>
              <a:ea typeface="Times New Roman" panose="02020603050405020304" pitchFamily="18" charset="0"/>
              <a:cs typeface="Times New Roman" panose="02020603050405020304" pitchFamily="18" charset="0"/>
            </a:endParaRPr>
          </a:p>
          <a:p>
            <a:pPr marL="0" indent="0" algn="just">
              <a:lnSpc>
                <a:spcPct val="150000"/>
              </a:lnSpc>
              <a:buNone/>
            </a:pPr>
            <a:r>
              <a:rPr lang="en-GB" sz="2400" dirty="0">
                <a:effectLst/>
                <a:latin typeface="Arial" panose="020B0604020202020204" pitchFamily="34" charset="0"/>
                <a:ea typeface="Times New Roman" panose="02020603050405020304" pitchFamily="18" charset="0"/>
                <a:cs typeface="Times New Roman" panose="02020603050405020304" pitchFamily="18" charset="0"/>
              </a:rPr>
              <a:t>Wha</a:t>
            </a:r>
            <a:r>
              <a:rPr lang="en-GB" sz="2400" dirty="0">
                <a:latin typeface="Arial" panose="020B0604020202020204" pitchFamily="34" charset="0"/>
                <a:ea typeface="Times New Roman" panose="02020603050405020304" pitchFamily="18" charset="0"/>
                <a:cs typeface="Times New Roman" panose="02020603050405020304" pitchFamily="18" charset="0"/>
              </a:rPr>
              <a:t>t skills are needed? Why? What? How? Who? When?</a:t>
            </a:r>
          </a:p>
          <a:p>
            <a:pPr marL="0" indent="0" algn="just">
              <a:lnSpc>
                <a:spcPct val="150000"/>
              </a:lnSpc>
              <a:buNone/>
            </a:pPr>
            <a:endParaRPr lang="en-GB" sz="1000" dirty="0">
              <a:effectLst/>
              <a:latin typeface="Arial" panose="020B0604020202020204" pitchFamily="34" charset="0"/>
              <a:ea typeface="Times New Roman" panose="02020603050405020304" pitchFamily="18" charset="0"/>
              <a:cs typeface="Times New Roman" panose="02020603050405020304" pitchFamily="18" charset="0"/>
            </a:endParaRPr>
          </a:p>
          <a:p>
            <a:pPr marL="0" indent="0" algn="just">
              <a:lnSpc>
                <a:spcPct val="150000"/>
              </a:lnSpc>
              <a:buNone/>
            </a:pPr>
            <a:r>
              <a:rPr lang="en-GB" sz="2400" dirty="0">
                <a:effectLst/>
                <a:latin typeface="Arial" panose="020B0604020202020204" pitchFamily="34" charset="0"/>
                <a:ea typeface="Times New Roman" panose="02020603050405020304" pitchFamily="18" charset="0"/>
                <a:cs typeface="Times New Roman" panose="02020603050405020304" pitchFamily="18" charset="0"/>
              </a:rPr>
              <a:t>Make sure you consider both whole organisation </a:t>
            </a:r>
            <a:r>
              <a:rPr lang="en-GB" sz="2400" b="1" dirty="0">
                <a:effectLst/>
                <a:latin typeface="Arial" panose="020B0604020202020204" pitchFamily="34" charset="0"/>
                <a:ea typeface="Times New Roman" panose="02020603050405020304" pitchFamily="18" charset="0"/>
                <a:cs typeface="Times New Roman" panose="02020603050405020304" pitchFamily="18" charset="0"/>
              </a:rPr>
              <a:t>AND </a:t>
            </a:r>
            <a:r>
              <a:rPr lang="en-GB" sz="2400" dirty="0">
                <a:effectLst/>
                <a:latin typeface="Arial" panose="020B0604020202020204" pitchFamily="34" charset="0"/>
                <a:ea typeface="Times New Roman" panose="02020603050405020304" pitchFamily="18" charset="0"/>
                <a:cs typeface="Times New Roman" panose="02020603050405020304" pitchFamily="18" charset="0"/>
              </a:rPr>
              <a:t>the people management function…how are you going to get them ready to deliver the recommendations?</a:t>
            </a:r>
          </a:p>
        </p:txBody>
      </p:sp>
    </p:spTree>
    <p:extLst>
      <p:ext uri="{BB962C8B-B14F-4D97-AF65-F5344CB8AC3E}">
        <p14:creationId xmlns:p14="http://schemas.microsoft.com/office/powerpoint/2010/main" val="195909163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BB9055-36DE-F2FD-1097-DCD609798B9F}"/>
              </a:ext>
            </a:extLst>
          </p:cNvPr>
          <p:cNvSpPr>
            <a:spLocks noGrp="1"/>
          </p:cNvSpPr>
          <p:nvPr>
            <p:ph type="title"/>
          </p:nvPr>
        </p:nvSpPr>
        <p:spPr/>
        <p:txBody>
          <a:bodyPr/>
          <a:lstStyle/>
          <a:p>
            <a:r>
              <a:rPr lang="en-GB"/>
              <a:t>END</a:t>
            </a:r>
            <a:endParaRPr lang="en-GB" dirty="0"/>
          </a:p>
        </p:txBody>
      </p:sp>
      <p:sp>
        <p:nvSpPr>
          <p:cNvPr id="3" name="Content Placeholder 2">
            <a:extLst>
              <a:ext uri="{FF2B5EF4-FFF2-40B4-BE49-F238E27FC236}">
                <a16:creationId xmlns:a16="http://schemas.microsoft.com/office/drawing/2014/main" id="{EA3C0A5C-9B92-C04C-5D70-469F654B746E}"/>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72200838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106" name="Picture 10" descr="Michael Jackson autopsy confirmed secret surgery, tattoos and why his skin  colour changed - Mirror Online">
            <a:extLst>
              <a:ext uri="{FF2B5EF4-FFF2-40B4-BE49-F238E27FC236}">
                <a16:creationId xmlns:a16="http://schemas.microsoft.com/office/drawing/2014/main" id="{C22D51FD-1E26-8522-99E2-644C04D3D69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72307" y="4824322"/>
            <a:ext cx="1785938" cy="1339454"/>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47D12B0A-BCB1-9132-7925-A8ECBDF2CE1D}"/>
              </a:ext>
            </a:extLst>
          </p:cNvPr>
          <p:cNvSpPr>
            <a:spLocks noGrp="1"/>
          </p:cNvSpPr>
          <p:nvPr>
            <p:ph type="title"/>
          </p:nvPr>
        </p:nvSpPr>
        <p:spPr>
          <a:xfrm>
            <a:off x="323850" y="165100"/>
            <a:ext cx="10515600" cy="906463"/>
          </a:xfrm>
        </p:spPr>
        <p:txBody>
          <a:bodyPr/>
          <a:lstStyle/>
          <a:p>
            <a:r>
              <a:rPr lang="en-US" dirty="0">
                <a:latin typeface="Arial" panose="020B0604020202020204" pitchFamily="34" charset="0"/>
                <a:cs typeface="Arial" panose="020B0604020202020204" pitchFamily="34" charset="0"/>
              </a:rPr>
              <a:t>Valuing People – what state to choose?</a:t>
            </a:r>
            <a:endParaRPr lang="en-US" i="1" dirty="0">
              <a:latin typeface="Arial" panose="020B0604020202020204" pitchFamily="34" charset="0"/>
              <a:cs typeface="Arial" panose="020B0604020202020204" pitchFamily="34" charset="0"/>
            </a:endParaRPr>
          </a:p>
        </p:txBody>
      </p:sp>
      <p:pic>
        <p:nvPicPr>
          <p:cNvPr id="4098" name="Picture 2" descr="Overly-controlling parents can affect their children's well-being">
            <a:extLst>
              <a:ext uri="{FF2B5EF4-FFF2-40B4-BE49-F238E27FC236}">
                <a16:creationId xmlns:a16="http://schemas.microsoft.com/office/drawing/2014/main" id="{9EE434BD-26D0-2ACB-5C2A-9550E923659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973427" y="1767012"/>
            <a:ext cx="2061447" cy="1154410"/>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48 Questions That'll Make Awkward Small Talk So Much Easier | Cleverism">
            <a:extLst>
              <a:ext uri="{FF2B5EF4-FFF2-40B4-BE49-F238E27FC236}">
                <a16:creationId xmlns:a16="http://schemas.microsoft.com/office/drawing/2014/main" id="{D21D658F-DDB3-AB03-B78D-6CB3A205B81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930512" y="3095603"/>
            <a:ext cx="2329986" cy="1554537"/>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59BEF02B-87C4-9FDE-2A40-595E8310660D}"/>
              </a:ext>
            </a:extLst>
          </p:cNvPr>
          <p:cNvSpPr txBox="1"/>
          <p:nvPr/>
        </p:nvSpPr>
        <p:spPr>
          <a:xfrm>
            <a:off x="457200" y="2051829"/>
            <a:ext cx="1785938" cy="584775"/>
          </a:xfrm>
          <a:prstGeom prst="rect">
            <a:avLst/>
          </a:prstGeom>
          <a:noFill/>
        </p:spPr>
        <p:txBody>
          <a:bodyPr wrap="square" rtlCol="0">
            <a:spAutoFit/>
          </a:bodyPr>
          <a:lstStyle/>
          <a:p>
            <a:r>
              <a:rPr lang="en-US" sz="3200" b="1" dirty="0">
                <a:latin typeface="Arial" panose="020B0604020202020204" pitchFamily="34" charset="0"/>
                <a:cs typeface="Arial" panose="020B0604020202020204" pitchFamily="34" charset="0"/>
              </a:rPr>
              <a:t>Parent</a:t>
            </a:r>
          </a:p>
        </p:txBody>
      </p:sp>
      <p:sp>
        <p:nvSpPr>
          <p:cNvPr id="10" name="TextBox 9">
            <a:extLst>
              <a:ext uri="{FF2B5EF4-FFF2-40B4-BE49-F238E27FC236}">
                <a16:creationId xmlns:a16="http://schemas.microsoft.com/office/drawing/2014/main" id="{9FA6CA19-F72C-A810-5676-C5CA53FB192A}"/>
              </a:ext>
            </a:extLst>
          </p:cNvPr>
          <p:cNvSpPr txBox="1"/>
          <p:nvPr/>
        </p:nvSpPr>
        <p:spPr>
          <a:xfrm>
            <a:off x="457200" y="3626745"/>
            <a:ext cx="1785938" cy="584775"/>
          </a:xfrm>
          <a:prstGeom prst="rect">
            <a:avLst/>
          </a:prstGeom>
          <a:noFill/>
        </p:spPr>
        <p:txBody>
          <a:bodyPr wrap="square" rtlCol="0">
            <a:spAutoFit/>
          </a:bodyPr>
          <a:lstStyle/>
          <a:p>
            <a:r>
              <a:rPr lang="en-US" sz="3200" b="1" dirty="0">
                <a:latin typeface="Arial" panose="020B0604020202020204" pitchFamily="34" charset="0"/>
                <a:cs typeface="Arial" panose="020B0604020202020204" pitchFamily="34" charset="0"/>
              </a:rPr>
              <a:t>Adult</a:t>
            </a:r>
          </a:p>
        </p:txBody>
      </p:sp>
      <p:sp>
        <p:nvSpPr>
          <p:cNvPr id="11" name="TextBox 10">
            <a:extLst>
              <a:ext uri="{FF2B5EF4-FFF2-40B4-BE49-F238E27FC236}">
                <a16:creationId xmlns:a16="http://schemas.microsoft.com/office/drawing/2014/main" id="{6E2759EB-DF05-37EB-9D52-63BFA64CE64B}"/>
              </a:ext>
            </a:extLst>
          </p:cNvPr>
          <p:cNvSpPr txBox="1"/>
          <p:nvPr/>
        </p:nvSpPr>
        <p:spPr>
          <a:xfrm>
            <a:off x="457200" y="5201662"/>
            <a:ext cx="1785938" cy="584775"/>
          </a:xfrm>
          <a:prstGeom prst="rect">
            <a:avLst/>
          </a:prstGeom>
          <a:noFill/>
        </p:spPr>
        <p:txBody>
          <a:bodyPr wrap="square" rtlCol="0">
            <a:spAutoFit/>
          </a:bodyPr>
          <a:lstStyle/>
          <a:p>
            <a:r>
              <a:rPr lang="en-US" sz="3200" b="1" dirty="0">
                <a:latin typeface="Arial" panose="020B0604020202020204" pitchFamily="34" charset="0"/>
                <a:cs typeface="Arial" panose="020B0604020202020204" pitchFamily="34" charset="0"/>
              </a:rPr>
              <a:t>Child</a:t>
            </a:r>
          </a:p>
        </p:txBody>
      </p:sp>
      <p:sp>
        <p:nvSpPr>
          <p:cNvPr id="12" name="TextBox 11">
            <a:extLst>
              <a:ext uri="{FF2B5EF4-FFF2-40B4-BE49-F238E27FC236}">
                <a16:creationId xmlns:a16="http://schemas.microsoft.com/office/drawing/2014/main" id="{DD214C54-EC98-DF3E-D668-917BE8D2BEF0}"/>
              </a:ext>
            </a:extLst>
          </p:cNvPr>
          <p:cNvSpPr txBox="1"/>
          <p:nvPr/>
        </p:nvSpPr>
        <p:spPr>
          <a:xfrm>
            <a:off x="9218573" y="3595966"/>
            <a:ext cx="2505074" cy="923330"/>
          </a:xfrm>
          <a:prstGeom prst="rect">
            <a:avLst/>
          </a:prstGeom>
          <a:noFill/>
        </p:spPr>
        <p:txBody>
          <a:bodyPr wrap="square" rtlCol="0">
            <a:spAutoFit/>
          </a:bodyPr>
          <a:lstStyle/>
          <a:p>
            <a:pPr algn="r"/>
            <a:r>
              <a:rPr lang="en-US" i="1" dirty="0">
                <a:latin typeface="Arial" panose="020B0604020202020204" pitchFamily="34" charset="0"/>
                <a:cs typeface="Arial" panose="020B0604020202020204" pitchFamily="34" charset="0"/>
              </a:rPr>
              <a:t>Transactional Analysis – the Games We Play</a:t>
            </a:r>
          </a:p>
          <a:p>
            <a:pPr algn="r"/>
            <a:r>
              <a:rPr lang="en-US" dirty="0">
                <a:latin typeface="Arial" panose="020B0604020202020204" pitchFamily="34" charset="0"/>
                <a:cs typeface="Arial" panose="020B0604020202020204" pitchFamily="34" charset="0"/>
              </a:rPr>
              <a:t>Berne (1958)</a:t>
            </a:r>
          </a:p>
        </p:txBody>
      </p:sp>
      <p:pic>
        <p:nvPicPr>
          <p:cNvPr id="4102" name="Picture 6" descr="Family Development Resources, publishers of Nurturing Parenting Programs">
            <a:extLst>
              <a:ext uri="{FF2B5EF4-FFF2-40B4-BE49-F238E27FC236}">
                <a16:creationId xmlns:a16="http://schemas.microsoft.com/office/drawing/2014/main" id="{6782C4C1-6897-DED1-4C87-3FC1FA51B90E}"/>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26665"/>
          <a:stretch/>
        </p:blipFill>
        <p:spPr bwMode="auto">
          <a:xfrm>
            <a:off x="7157126" y="1767012"/>
            <a:ext cx="2061447" cy="1154410"/>
          </a:xfrm>
          <a:prstGeom prst="rect">
            <a:avLst/>
          </a:prstGeom>
          <a:noFill/>
          <a:extLst>
            <a:ext uri="{909E8E84-426E-40DD-AFC4-6F175D3DCCD1}">
              <a14:hiddenFill xmlns:a14="http://schemas.microsoft.com/office/drawing/2010/main">
                <a:solidFill>
                  <a:srgbClr val="FFFFFF"/>
                </a:solidFill>
              </a14:hiddenFill>
            </a:ext>
          </a:extLst>
        </p:spPr>
      </p:pic>
      <p:pic>
        <p:nvPicPr>
          <p:cNvPr id="4104" name="Picture 8" descr="The untold story of The Jacksons | British GQ | British GQ">
            <a:extLst>
              <a:ext uri="{FF2B5EF4-FFF2-40B4-BE49-F238E27FC236}">
                <a16:creationId xmlns:a16="http://schemas.microsoft.com/office/drawing/2014/main" id="{26D37B91-1F5C-3B77-E118-165A2CB629CB}"/>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572610" y="4824322"/>
            <a:ext cx="1785938" cy="1339454"/>
          </a:xfrm>
          <a:prstGeom prst="rect">
            <a:avLst/>
          </a:prstGeom>
          <a:noFill/>
          <a:extLst>
            <a:ext uri="{909E8E84-426E-40DD-AFC4-6F175D3DCCD1}">
              <a14:hiddenFill xmlns:a14="http://schemas.microsoft.com/office/drawing/2010/main">
                <a:solidFill>
                  <a:srgbClr val="FFFFFF"/>
                </a:solidFill>
              </a14:hiddenFill>
            </a:ext>
          </a:extLst>
        </p:spPr>
      </p:pic>
      <p:pic>
        <p:nvPicPr>
          <p:cNvPr id="4108" name="Picture 12" descr="Everything You Need to Know About Free Child Places">
            <a:extLst>
              <a:ext uri="{FF2B5EF4-FFF2-40B4-BE49-F238E27FC236}">
                <a16:creationId xmlns:a16="http://schemas.microsoft.com/office/drawing/2014/main" id="{D3B64415-99CE-63F5-4B96-67BFBCA56986}"/>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40814" r="4871"/>
          <a:stretch/>
        </p:blipFill>
        <p:spPr bwMode="auto">
          <a:xfrm>
            <a:off x="7157126" y="4824322"/>
            <a:ext cx="2412525" cy="1339454"/>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96F7F39D-C573-E435-C351-B3DA4A312130}"/>
              </a:ext>
            </a:extLst>
          </p:cNvPr>
          <p:cNvSpPr txBox="1"/>
          <p:nvPr/>
        </p:nvSpPr>
        <p:spPr>
          <a:xfrm>
            <a:off x="2920324" y="1305347"/>
            <a:ext cx="2114550" cy="461665"/>
          </a:xfrm>
          <a:prstGeom prst="rect">
            <a:avLst/>
          </a:prstGeom>
          <a:noFill/>
        </p:spPr>
        <p:txBody>
          <a:bodyPr wrap="square" rtlCol="0">
            <a:spAutoFit/>
          </a:bodyPr>
          <a:lstStyle/>
          <a:p>
            <a:pPr algn="ctr"/>
            <a:r>
              <a:rPr lang="en-US" sz="2400" dirty="0">
                <a:latin typeface="Arial" panose="020B0604020202020204" pitchFamily="34" charset="0"/>
                <a:cs typeface="Arial" panose="020B0604020202020204" pitchFamily="34" charset="0"/>
              </a:rPr>
              <a:t>Controlling</a:t>
            </a:r>
          </a:p>
        </p:txBody>
      </p:sp>
      <p:sp>
        <p:nvSpPr>
          <p:cNvPr id="14" name="TextBox 13">
            <a:extLst>
              <a:ext uri="{FF2B5EF4-FFF2-40B4-BE49-F238E27FC236}">
                <a16:creationId xmlns:a16="http://schemas.microsoft.com/office/drawing/2014/main" id="{A4A9BD29-4027-523C-1A08-E76C353A2626}"/>
              </a:ext>
            </a:extLst>
          </p:cNvPr>
          <p:cNvSpPr txBox="1"/>
          <p:nvPr/>
        </p:nvSpPr>
        <p:spPr>
          <a:xfrm>
            <a:off x="7104023" y="1305346"/>
            <a:ext cx="2114550" cy="461665"/>
          </a:xfrm>
          <a:prstGeom prst="rect">
            <a:avLst/>
          </a:prstGeom>
          <a:noFill/>
        </p:spPr>
        <p:txBody>
          <a:bodyPr wrap="square" rtlCol="0">
            <a:spAutoFit/>
          </a:bodyPr>
          <a:lstStyle/>
          <a:p>
            <a:pPr algn="ctr"/>
            <a:r>
              <a:rPr lang="en-US" sz="2400" dirty="0">
                <a:latin typeface="Arial" panose="020B0604020202020204" pitchFamily="34" charset="0"/>
                <a:cs typeface="Arial" panose="020B0604020202020204" pitchFamily="34" charset="0"/>
              </a:rPr>
              <a:t>Nurturing</a:t>
            </a:r>
          </a:p>
        </p:txBody>
      </p:sp>
      <p:sp>
        <p:nvSpPr>
          <p:cNvPr id="15" name="TextBox 14">
            <a:extLst>
              <a:ext uri="{FF2B5EF4-FFF2-40B4-BE49-F238E27FC236}">
                <a16:creationId xmlns:a16="http://schemas.microsoft.com/office/drawing/2014/main" id="{A781B4BC-FE94-5030-B69A-7297BFB73091}"/>
              </a:ext>
            </a:extLst>
          </p:cNvPr>
          <p:cNvSpPr txBox="1"/>
          <p:nvPr/>
        </p:nvSpPr>
        <p:spPr>
          <a:xfrm>
            <a:off x="943034" y="6212515"/>
            <a:ext cx="5152471" cy="461665"/>
          </a:xfrm>
          <a:prstGeom prst="rect">
            <a:avLst/>
          </a:prstGeom>
          <a:noFill/>
        </p:spPr>
        <p:txBody>
          <a:bodyPr wrap="square" rtlCol="0">
            <a:spAutoFit/>
          </a:bodyPr>
          <a:lstStyle/>
          <a:p>
            <a:pPr algn="r"/>
            <a:r>
              <a:rPr lang="en-US" sz="2400" dirty="0">
                <a:latin typeface="Arial" panose="020B0604020202020204" pitchFamily="34" charset="0"/>
                <a:cs typeface="Arial" panose="020B0604020202020204" pitchFamily="34" charset="0"/>
              </a:rPr>
              <a:t>Adapted: Compliant vs Rebellious </a:t>
            </a:r>
          </a:p>
        </p:txBody>
      </p:sp>
      <p:sp>
        <p:nvSpPr>
          <p:cNvPr id="16" name="TextBox 15">
            <a:extLst>
              <a:ext uri="{FF2B5EF4-FFF2-40B4-BE49-F238E27FC236}">
                <a16:creationId xmlns:a16="http://schemas.microsoft.com/office/drawing/2014/main" id="{AD1812AB-C023-6D11-C81A-356386E356EA}"/>
              </a:ext>
            </a:extLst>
          </p:cNvPr>
          <p:cNvSpPr txBox="1"/>
          <p:nvPr/>
        </p:nvSpPr>
        <p:spPr>
          <a:xfrm>
            <a:off x="7308492" y="6212515"/>
            <a:ext cx="1758713" cy="461665"/>
          </a:xfrm>
          <a:prstGeom prst="rect">
            <a:avLst/>
          </a:prstGeom>
          <a:noFill/>
        </p:spPr>
        <p:txBody>
          <a:bodyPr wrap="square" rtlCol="0">
            <a:spAutoFit/>
          </a:bodyPr>
          <a:lstStyle/>
          <a:p>
            <a:pPr algn="ctr"/>
            <a:r>
              <a:rPr lang="en-US" sz="2400" dirty="0">
                <a:latin typeface="Arial" panose="020B0604020202020204" pitchFamily="34" charset="0"/>
                <a:cs typeface="Arial" panose="020B0604020202020204" pitchFamily="34" charset="0"/>
              </a:rPr>
              <a:t>Free Child</a:t>
            </a:r>
          </a:p>
        </p:txBody>
      </p:sp>
    </p:spTree>
    <p:extLst>
      <p:ext uri="{BB962C8B-B14F-4D97-AF65-F5344CB8AC3E}">
        <p14:creationId xmlns:p14="http://schemas.microsoft.com/office/powerpoint/2010/main" val="371704795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38379E79-72DA-8282-1E11-C432FC65B388}"/>
              </a:ext>
            </a:extLst>
          </p:cNvPr>
          <p:cNvSpPr txBox="1">
            <a:spLocks/>
          </p:cNvSpPr>
          <p:nvPr/>
        </p:nvSpPr>
        <p:spPr>
          <a:xfrm>
            <a:off x="95388" y="40522"/>
            <a:ext cx="5241927" cy="9064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latin typeface="Arial" panose="020B0604020202020204" pitchFamily="34" charset="0"/>
                <a:cs typeface="Arial" panose="020B0604020202020204" pitchFamily="34" charset="0"/>
              </a:rPr>
              <a:t>The consequences?</a:t>
            </a:r>
            <a:endParaRPr lang="en-US" i="1" dirty="0">
              <a:latin typeface="Arial" panose="020B0604020202020204" pitchFamily="34" charset="0"/>
              <a:cs typeface="Arial" panose="020B0604020202020204" pitchFamily="34" charset="0"/>
            </a:endParaRPr>
          </a:p>
        </p:txBody>
      </p:sp>
      <p:pic>
        <p:nvPicPr>
          <p:cNvPr id="6" name="Picture 10" descr="Michael Jackson autopsy confirmed secret surgery, tattoos and why his skin  colour changed - Mirror Online">
            <a:extLst>
              <a:ext uri="{FF2B5EF4-FFF2-40B4-BE49-F238E27FC236}">
                <a16:creationId xmlns:a16="http://schemas.microsoft.com/office/drawing/2014/main" id="{A960C96B-4212-19CA-7309-1B0C0582804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57743" y="4550225"/>
            <a:ext cx="1539213" cy="1154410"/>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2" descr="Overly-controlling parents can affect their children's well-being">
            <a:extLst>
              <a:ext uri="{FF2B5EF4-FFF2-40B4-BE49-F238E27FC236}">
                <a16:creationId xmlns:a16="http://schemas.microsoft.com/office/drawing/2014/main" id="{915CDCAF-B1C6-1D10-E2FD-67715CC21C7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75218" y="951047"/>
            <a:ext cx="2061447" cy="1154410"/>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4" descr="48 Questions That'll Make Awkward Small Talk So Much Easier | Cleverism">
            <a:extLst>
              <a:ext uri="{FF2B5EF4-FFF2-40B4-BE49-F238E27FC236}">
                <a16:creationId xmlns:a16="http://schemas.microsoft.com/office/drawing/2014/main" id="{8FF67FBD-872A-BF22-5813-B7F2DDE35B6E}"/>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r="9677"/>
          <a:stretch/>
        </p:blipFill>
        <p:spPr bwMode="auto">
          <a:xfrm>
            <a:off x="935509" y="3185267"/>
            <a:ext cx="2061447" cy="1375012"/>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88789F59-012F-67AB-857E-FEA547E6071A}"/>
              </a:ext>
            </a:extLst>
          </p:cNvPr>
          <p:cNvSpPr txBox="1"/>
          <p:nvPr/>
        </p:nvSpPr>
        <p:spPr>
          <a:xfrm>
            <a:off x="2936665" y="1070657"/>
            <a:ext cx="2400250" cy="954107"/>
          </a:xfrm>
          <a:prstGeom prst="rect">
            <a:avLst/>
          </a:prstGeom>
          <a:noFill/>
        </p:spPr>
        <p:txBody>
          <a:bodyPr wrap="square" rtlCol="0">
            <a:spAutoFit/>
          </a:bodyPr>
          <a:lstStyle/>
          <a:p>
            <a:pPr algn="ctr"/>
            <a:r>
              <a:rPr lang="en-US" sz="2800" dirty="0">
                <a:latin typeface="Arial" panose="020B0604020202020204" pitchFamily="34" charset="0"/>
                <a:cs typeface="Arial" panose="020B0604020202020204" pitchFamily="34" charset="0"/>
              </a:rPr>
              <a:t>Controlling</a:t>
            </a:r>
          </a:p>
          <a:p>
            <a:pPr algn="ctr"/>
            <a:r>
              <a:rPr lang="en-US" sz="2800" dirty="0">
                <a:latin typeface="Arial" panose="020B0604020202020204" pitchFamily="34" charset="0"/>
                <a:cs typeface="Arial" panose="020B0604020202020204" pitchFamily="34" charset="0"/>
              </a:rPr>
              <a:t>Parent</a:t>
            </a:r>
          </a:p>
        </p:txBody>
      </p:sp>
      <p:pic>
        <p:nvPicPr>
          <p:cNvPr id="12" name="Picture 6" descr="Family Development Resources, publishers of Nurturing Parenting Programs">
            <a:extLst>
              <a:ext uri="{FF2B5EF4-FFF2-40B4-BE49-F238E27FC236}">
                <a16:creationId xmlns:a16="http://schemas.microsoft.com/office/drawing/2014/main" id="{25BD1DBD-4097-6F08-A8F4-66404D82D741}"/>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26665"/>
          <a:stretch/>
        </p:blipFill>
        <p:spPr bwMode="auto">
          <a:xfrm>
            <a:off x="875218" y="2026795"/>
            <a:ext cx="2061447" cy="1154410"/>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8" descr="The untold story of The Jacksons | British GQ | British GQ">
            <a:extLst>
              <a:ext uri="{FF2B5EF4-FFF2-40B4-BE49-F238E27FC236}">
                <a16:creationId xmlns:a16="http://schemas.microsoft.com/office/drawing/2014/main" id="{6F232CC3-50FE-5E5D-854E-140258A97E3F}"/>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5388" y="4550225"/>
            <a:ext cx="1539213" cy="1154410"/>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12" descr="Everything You Need to Know About Free Child Places">
            <a:extLst>
              <a:ext uri="{FF2B5EF4-FFF2-40B4-BE49-F238E27FC236}">
                <a16:creationId xmlns:a16="http://schemas.microsoft.com/office/drawing/2014/main" id="{2E508487-BC35-FDC8-D19F-83E263A0B541}"/>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40814" r="4871"/>
          <a:stretch/>
        </p:blipFill>
        <p:spPr bwMode="auto">
          <a:xfrm>
            <a:off x="849282" y="5672340"/>
            <a:ext cx="2147674" cy="1192407"/>
          </a:xfrm>
          <a:prstGeom prst="rect">
            <a:avLst/>
          </a:prstGeom>
          <a:noFill/>
          <a:extLst>
            <a:ext uri="{909E8E84-426E-40DD-AFC4-6F175D3DCCD1}">
              <a14:hiddenFill xmlns:a14="http://schemas.microsoft.com/office/drawing/2010/main">
                <a:solidFill>
                  <a:srgbClr val="FFFFFF"/>
                </a:solidFill>
              </a14:hiddenFill>
            </a:ext>
          </a:extLst>
        </p:spPr>
      </p:pic>
      <p:sp>
        <p:nvSpPr>
          <p:cNvPr id="19" name="TextBox 18">
            <a:extLst>
              <a:ext uri="{FF2B5EF4-FFF2-40B4-BE49-F238E27FC236}">
                <a16:creationId xmlns:a16="http://schemas.microsoft.com/office/drawing/2014/main" id="{BE021558-6FB7-3BF1-BA83-5E08B6A58932}"/>
              </a:ext>
            </a:extLst>
          </p:cNvPr>
          <p:cNvSpPr txBox="1"/>
          <p:nvPr/>
        </p:nvSpPr>
        <p:spPr>
          <a:xfrm>
            <a:off x="2876373" y="2345816"/>
            <a:ext cx="2400250" cy="954107"/>
          </a:xfrm>
          <a:prstGeom prst="rect">
            <a:avLst/>
          </a:prstGeom>
          <a:noFill/>
        </p:spPr>
        <p:txBody>
          <a:bodyPr wrap="square" rtlCol="0">
            <a:spAutoFit/>
          </a:bodyPr>
          <a:lstStyle/>
          <a:p>
            <a:pPr algn="ctr"/>
            <a:r>
              <a:rPr lang="en-US" sz="2800" dirty="0">
                <a:latin typeface="Arial" panose="020B0604020202020204" pitchFamily="34" charset="0"/>
                <a:cs typeface="Arial" panose="020B0604020202020204" pitchFamily="34" charset="0"/>
              </a:rPr>
              <a:t>Nurturing</a:t>
            </a:r>
          </a:p>
          <a:p>
            <a:pPr algn="ctr"/>
            <a:r>
              <a:rPr lang="en-US" sz="2800" dirty="0">
                <a:latin typeface="Arial" panose="020B0604020202020204" pitchFamily="34" charset="0"/>
                <a:cs typeface="Arial" panose="020B0604020202020204" pitchFamily="34" charset="0"/>
              </a:rPr>
              <a:t>Parent</a:t>
            </a:r>
          </a:p>
        </p:txBody>
      </p:sp>
      <p:sp>
        <p:nvSpPr>
          <p:cNvPr id="20" name="TextBox 19">
            <a:extLst>
              <a:ext uri="{FF2B5EF4-FFF2-40B4-BE49-F238E27FC236}">
                <a16:creationId xmlns:a16="http://schemas.microsoft.com/office/drawing/2014/main" id="{44A1A971-3C4A-CB04-2CEB-BAC08C3C6421}"/>
              </a:ext>
            </a:extLst>
          </p:cNvPr>
          <p:cNvSpPr txBox="1"/>
          <p:nvPr/>
        </p:nvSpPr>
        <p:spPr>
          <a:xfrm>
            <a:off x="2876373" y="3381471"/>
            <a:ext cx="2400250" cy="954107"/>
          </a:xfrm>
          <a:prstGeom prst="rect">
            <a:avLst/>
          </a:prstGeom>
          <a:noFill/>
        </p:spPr>
        <p:txBody>
          <a:bodyPr wrap="square" rtlCol="0">
            <a:spAutoFit/>
          </a:bodyPr>
          <a:lstStyle/>
          <a:p>
            <a:pPr algn="ctr"/>
            <a:r>
              <a:rPr lang="en-US" sz="2800" dirty="0">
                <a:latin typeface="Arial" panose="020B0604020202020204" pitchFamily="34" charset="0"/>
                <a:cs typeface="Arial" panose="020B0604020202020204" pitchFamily="34" charset="0"/>
              </a:rPr>
              <a:t>Functional Adult</a:t>
            </a:r>
          </a:p>
        </p:txBody>
      </p:sp>
      <p:sp>
        <p:nvSpPr>
          <p:cNvPr id="21" name="TextBox 20">
            <a:extLst>
              <a:ext uri="{FF2B5EF4-FFF2-40B4-BE49-F238E27FC236}">
                <a16:creationId xmlns:a16="http://schemas.microsoft.com/office/drawing/2014/main" id="{8D06C2D5-5D58-738B-6B63-32930409085C}"/>
              </a:ext>
            </a:extLst>
          </p:cNvPr>
          <p:cNvSpPr txBox="1"/>
          <p:nvPr/>
        </p:nvSpPr>
        <p:spPr>
          <a:xfrm>
            <a:off x="3099597" y="4658925"/>
            <a:ext cx="1897596" cy="954107"/>
          </a:xfrm>
          <a:prstGeom prst="rect">
            <a:avLst/>
          </a:prstGeom>
          <a:noFill/>
        </p:spPr>
        <p:txBody>
          <a:bodyPr wrap="square" rtlCol="0">
            <a:spAutoFit/>
          </a:bodyPr>
          <a:lstStyle/>
          <a:p>
            <a:pPr algn="ctr"/>
            <a:r>
              <a:rPr lang="en-US" sz="2800" dirty="0">
                <a:latin typeface="Arial" panose="020B0604020202020204" pitchFamily="34" charset="0"/>
                <a:cs typeface="Arial" panose="020B0604020202020204" pitchFamily="34" charset="0"/>
              </a:rPr>
              <a:t>Adapted Child</a:t>
            </a:r>
          </a:p>
        </p:txBody>
      </p:sp>
      <p:sp>
        <p:nvSpPr>
          <p:cNvPr id="22" name="TextBox 21">
            <a:extLst>
              <a:ext uri="{FF2B5EF4-FFF2-40B4-BE49-F238E27FC236}">
                <a16:creationId xmlns:a16="http://schemas.microsoft.com/office/drawing/2014/main" id="{4DF4A994-56C3-C83D-A082-ADF727C03022}"/>
              </a:ext>
            </a:extLst>
          </p:cNvPr>
          <p:cNvSpPr txBox="1"/>
          <p:nvPr/>
        </p:nvSpPr>
        <p:spPr>
          <a:xfrm>
            <a:off x="3185007" y="5791489"/>
            <a:ext cx="1897596" cy="954107"/>
          </a:xfrm>
          <a:prstGeom prst="rect">
            <a:avLst/>
          </a:prstGeom>
          <a:noFill/>
        </p:spPr>
        <p:txBody>
          <a:bodyPr wrap="square" rtlCol="0">
            <a:spAutoFit/>
          </a:bodyPr>
          <a:lstStyle/>
          <a:p>
            <a:pPr algn="ctr"/>
            <a:r>
              <a:rPr lang="en-US" sz="2800" dirty="0">
                <a:latin typeface="Arial" panose="020B0604020202020204" pitchFamily="34" charset="0"/>
                <a:cs typeface="Arial" panose="020B0604020202020204" pitchFamily="34" charset="0"/>
              </a:rPr>
              <a:t>Free</a:t>
            </a:r>
          </a:p>
          <a:p>
            <a:pPr algn="ctr"/>
            <a:r>
              <a:rPr lang="en-US" sz="2800" dirty="0">
                <a:latin typeface="Arial" panose="020B0604020202020204" pitchFamily="34" charset="0"/>
                <a:cs typeface="Arial" panose="020B0604020202020204" pitchFamily="34" charset="0"/>
              </a:rPr>
              <a:t>Child</a:t>
            </a:r>
          </a:p>
        </p:txBody>
      </p:sp>
      <p:graphicFrame>
        <p:nvGraphicFramePr>
          <p:cNvPr id="23" name="Table 23">
            <a:extLst>
              <a:ext uri="{FF2B5EF4-FFF2-40B4-BE49-F238E27FC236}">
                <a16:creationId xmlns:a16="http://schemas.microsoft.com/office/drawing/2014/main" id="{8C15FE45-B105-8EBD-7118-6DC064E0C353}"/>
              </a:ext>
            </a:extLst>
          </p:cNvPr>
          <p:cNvGraphicFramePr>
            <a:graphicFrameLocks noGrp="1"/>
          </p:cNvGraphicFramePr>
          <p:nvPr/>
        </p:nvGraphicFramePr>
        <p:xfrm>
          <a:off x="5524965" y="571853"/>
          <a:ext cx="6347948" cy="6191608"/>
        </p:xfrm>
        <a:graphic>
          <a:graphicData uri="http://schemas.openxmlformats.org/drawingml/2006/table">
            <a:tbl>
              <a:tblPr firstRow="1" bandRow="1">
                <a:tableStyleId>{93296810-A885-4BE3-A3E7-6D5BEEA58F35}</a:tableStyleId>
              </a:tblPr>
              <a:tblGrid>
                <a:gridCol w="3173974">
                  <a:extLst>
                    <a:ext uri="{9D8B030D-6E8A-4147-A177-3AD203B41FA5}">
                      <a16:colId xmlns:a16="http://schemas.microsoft.com/office/drawing/2014/main" val="4114289457"/>
                    </a:ext>
                  </a:extLst>
                </a:gridCol>
                <a:gridCol w="3173974">
                  <a:extLst>
                    <a:ext uri="{9D8B030D-6E8A-4147-A177-3AD203B41FA5}">
                      <a16:colId xmlns:a16="http://schemas.microsoft.com/office/drawing/2014/main" val="786891074"/>
                    </a:ext>
                  </a:extLst>
                </a:gridCol>
              </a:tblGrid>
              <a:tr h="413452">
                <a:tc>
                  <a:txBody>
                    <a:bodyPr/>
                    <a:lstStyle/>
                    <a:p>
                      <a:pPr algn="ctr"/>
                      <a:r>
                        <a:rPr lang="en-US" sz="2100" dirty="0">
                          <a:solidFill>
                            <a:schemeClr val="tx1"/>
                          </a:solidFill>
                          <a:latin typeface="Arial" panose="020B0604020202020204" pitchFamily="34" charset="0"/>
                          <a:cs typeface="Arial" panose="020B0604020202020204" pitchFamily="34" charset="0"/>
                        </a:rPr>
                        <a:t>Positive</a:t>
                      </a:r>
                    </a:p>
                  </a:txBody>
                  <a:tcPr anchor="ctr">
                    <a:solidFill>
                      <a:schemeClr val="accent3">
                        <a:lumMod val="20000"/>
                        <a:lumOff val="80000"/>
                      </a:schemeClr>
                    </a:solidFill>
                  </a:tcPr>
                </a:tc>
                <a:tc>
                  <a:txBody>
                    <a:bodyPr/>
                    <a:lstStyle/>
                    <a:p>
                      <a:pPr algn="ctr"/>
                      <a:r>
                        <a:rPr lang="en-US" sz="2100" dirty="0">
                          <a:solidFill>
                            <a:schemeClr val="tx1"/>
                          </a:solidFill>
                          <a:latin typeface="Arial" panose="020B0604020202020204" pitchFamily="34" charset="0"/>
                          <a:cs typeface="Arial" panose="020B0604020202020204" pitchFamily="34" charset="0"/>
                        </a:rPr>
                        <a:t>Negative </a:t>
                      </a:r>
                    </a:p>
                  </a:txBody>
                  <a:tcPr anchor="ctr">
                    <a:solidFill>
                      <a:schemeClr val="accent3">
                        <a:lumMod val="20000"/>
                        <a:lumOff val="80000"/>
                      </a:schemeClr>
                    </a:solidFill>
                  </a:tcPr>
                </a:tc>
                <a:extLst>
                  <a:ext uri="{0D108BD9-81ED-4DB2-BD59-A6C34878D82A}">
                    <a16:rowId xmlns:a16="http://schemas.microsoft.com/office/drawing/2014/main" val="2382509020"/>
                  </a:ext>
                </a:extLst>
              </a:tr>
              <a:tr h="1206770">
                <a:tc>
                  <a:txBody>
                    <a:bodyPr/>
                    <a:lstStyle/>
                    <a:p>
                      <a:pPr algn="ctr"/>
                      <a:r>
                        <a:rPr lang="en-US" sz="2100" dirty="0">
                          <a:latin typeface="Arial" panose="020B0604020202020204" pitchFamily="34" charset="0"/>
                          <a:cs typeface="Arial" panose="020B0604020202020204" pitchFamily="34" charset="0"/>
                        </a:rPr>
                        <a:t>Firmness, control, clarity, accountability</a:t>
                      </a:r>
                    </a:p>
                  </a:txBody>
                  <a:tcPr anchor="ctr">
                    <a:solidFill>
                      <a:schemeClr val="accent3">
                        <a:lumMod val="20000"/>
                        <a:lumOff val="80000"/>
                      </a:schemeClr>
                    </a:solidFill>
                  </a:tcPr>
                </a:tc>
                <a:tc>
                  <a:txBody>
                    <a:bodyPr/>
                    <a:lstStyle/>
                    <a:p>
                      <a:pPr algn="ctr"/>
                      <a:r>
                        <a:rPr lang="en-US" sz="2100" dirty="0">
                          <a:latin typeface="Arial" panose="020B0604020202020204" pitchFamily="34" charset="0"/>
                          <a:cs typeface="Arial" panose="020B0604020202020204" pitchFamily="34" charset="0"/>
                        </a:rPr>
                        <a:t>Bossy, overbearing, disabling &amp; disengaging</a:t>
                      </a:r>
                    </a:p>
                  </a:txBody>
                  <a:tcPr anchor="ctr">
                    <a:solidFill>
                      <a:schemeClr val="accent3">
                        <a:lumMod val="20000"/>
                        <a:lumOff val="80000"/>
                      </a:schemeClr>
                    </a:solidFill>
                  </a:tcPr>
                </a:tc>
                <a:extLst>
                  <a:ext uri="{0D108BD9-81ED-4DB2-BD59-A6C34878D82A}">
                    <a16:rowId xmlns:a16="http://schemas.microsoft.com/office/drawing/2014/main" val="1881697591"/>
                  </a:ext>
                </a:extLst>
              </a:tr>
              <a:tr h="1144396">
                <a:tc>
                  <a:txBody>
                    <a:bodyPr/>
                    <a:lstStyle/>
                    <a:p>
                      <a:pPr algn="ctr"/>
                      <a:r>
                        <a:rPr lang="en-US" sz="2100" dirty="0">
                          <a:latin typeface="Arial" panose="020B0604020202020204" pitchFamily="34" charset="0"/>
                          <a:cs typeface="Arial" panose="020B0604020202020204" pitchFamily="34" charset="0"/>
                        </a:rPr>
                        <a:t>Caring, loving, kind generous</a:t>
                      </a:r>
                    </a:p>
                  </a:txBody>
                  <a:tcPr anchor="ctr">
                    <a:solidFill>
                      <a:schemeClr val="accent3">
                        <a:lumMod val="20000"/>
                        <a:lumOff val="80000"/>
                      </a:schemeClr>
                    </a:solidFill>
                  </a:tcPr>
                </a:tc>
                <a:tc>
                  <a:txBody>
                    <a:bodyPr/>
                    <a:lstStyle/>
                    <a:p>
                      <a:pPr algn="ctr"/>
                      <a:r>
                        <a:rPr lang="en-US" sz="2100" dirty="0">
                          <a:latin typeface="Arial" panose="020B0604020202020204" pitchFamily="34" charset="0"/>
                          <a:cs typeface="Arial" panose="020B0604020202020204" pitchFamily="34" charset="0"/>
                        </a:rPr>
                        <a:t>“Rescuers need victims”; disable people doing things for themselves</a:t>
                      </a:r>
                    </a:p>
                  </a:txBody>
                  <a:tcPr anchor="ctr">
                    <a:solidFill>
                      <a:schemeClr val="accent3">
                        <a:lumMod val="20000"/>
                        <a:lumOff val="80000"/>
                      </a:schemeClr>
                    </a:solidFill>
                  </a:tcPr>
                </a:tc>
                <a:extLst>
                  <a:ext uri="{0D108BD9-81ED-4DB2-BD59-A6C34878D82A}">
                    <a16:rowId xmlns:a16="http://schemas.microsoft.com/office/drawing/2014/main" val="1557533029"/>
                  </a:ext>
                </a:extLst>
              </a:tr>
              <a:tr h="1293775">
                <a:tc>
                  <a:txBody>
                    <a:bodyPr/>
                    <a:lstStyle/>
                    <a:p>
                      <a:pPr algn="ctr"/>
                      <a:r>
                        <a:rPr lang="en-US" sz="2100" dirty="0">
                          <a:latin typeface="Arial" panose="020B0604020202020204" pitchFamily="34" charset="0"/>
                          <a:cs typeface="Arial" panose="020B0604020202020204" pitchFamily="34" charset="0"/>
                        </a:rPr>
                        <a:t>Logical, rational, problem-solving, balance conflict</a:t>
                      </a:r>
                    </a:p>
                  </a:txBody>
                  <a:tcPr anchor="ctr">
                    <a:solidFill>
                      <a:schemeClr val="accent3">
                        <a:lumMod val="20000"/>
                        <a:lumOff val="80000"/>
                      </a:schemeClr>
                    </a:solidFill>
                  </a:tcPr>
                </a:tc>
                <a:tc>
                  <a:txBody>
                    <a:bodyPr/>
                    <a:lstStyle/>
                    <a:p>
                      <a:pPr algn="ctr"/>
                      <a:r>
                        <a:rPr lang="en-US" sz="2100" dirty="0">
                          <a:latin typeface="Arial" panose="020B0604020202020204" pitchFamily="34" charset="0"/>
                          <a:cs typeface="Arial" panose="020B0604020202020204" pitchFamily="34" charset="0"/>
                        </a:rPr>
                        <a:t>Boring, pedantic, limited use of feelings/values</a:t>
                      </a:r>
                    </a:p>
                  </a:txBody>
                  <a:tcPr anchor="ctr">
                    <a:solidFill>
                      <a:schemeClr val="accent3">
                        <a:lumMod val="20000"/>
                        <a:lumOff val="80000"/>
                      </a:schemeClr>
                    </a:solidFill>
                  </a:tcPr>
                </a:tc>
                <a:extLst>
                  <a:ext uri="{0D108BD9-81ED-4DB2-BD59-A6C34878D82A}">
                    <a16:rowId xmlns:a16="http://schemas.microsoft.com/office/drawing/2014/main" val="625229722"/>
                  </a:ext>
                </a:extLst>
              </a:tr>
              <a:tr h="1081655">
                <a:tc>
                  <a:txBody>
                    <a:bodyPr/>
                    <a:lstStyle/>
                    <a:p>
                      <a:pPr algn="ctr"/>
                      <a:r>
                        <a:rPr lang="en-US" sz="2100" dirty="0">
                          <a:latin typeface="Arial" panose="020B0604020202020204" pitchFamily="34" charset="0"/>
                          <a:cs typeface="Arial" panose="020B0604020202020204" pitchFamily="34" charset="0"/>
                        </a:rPr>
                        <a:t>Polite, courteous, accepting, amenable</a:t>
                      </a:r>
                    </a:p>
                  </a:txBody>
                  <a:tcPr anchor="ctr">
                    <a:solidFill>
                      <a:schemeClr val="accent3">
                        <a:lumMod val="20000"/>
                        <a:lumOff val="80000"/>
                      </a:schemeClr>
                    </a:solidFill>
                  </a:tcPr>
                </a:tc>
                <a:tc>
                  <a:txBody>
                    <a:bodyPr/>
                    <a:lstStyle/>
                    <a:p>
                      <a:pPr algn="ctr"/>
                      <a:r>
                        <a:rPr lang="en-US" sz="2100" dirty="0">
                          <a:latin typeface="Arial" panose="020B0604020202020204" pitchFamily="34" charset="0"/>
                          <a:cs typeface="Arial" panose="020B0604020202020204" pitchFamily="34" charset="0"/>
                        </a:rPr>
                        <a:t>Sit quietly, can’t say “no”; </a:t>
                      </a:r>
                      <a:r>
                        <a:rPr lang="en-US" sz="2100" b="1" dirty="0">
                          <a:latin typeface="Arial" panose="020B0604020202020204" pitchFamily="34" charset="0"/>
                          <a:cs typeface="Arial" panose="020B0604020202020204" pitchFamily="34" charset="0"/>
                        </a:rPr>
                        <a:t>or </a:t>
                      </a:r>
                      <a:r>
                        <a:rPr lang="en-US" sz="2100" b="0" dirty="0">
                          <a:latin typeface="Arial" panose="020B0604020202020204" pitchFamily="34" charset="0"/>
                          <a:cs typeface="Arial" panose="020B0604020202020204" pitchFamily="34" charset="0"/>
                        </a:rPr>
                        <a:t>aggressive, rebellious (or both)</a:t>
                      </a:r>
                      <a:endParaRPr lang="en-US" sz="2100" dirty="0">
                        <a:latin typeface="Arial" panose="020B0604020202020204" pitchFamily="34" charset="0"/>
                        <a:cs typeface="Arial" panose="020B0604020202020204" pitchFamily="34" charset="0"/>
                      </a:endParaRPr>
                    </a:p>
                  </a:txBody>
                  <a:tcPr anchor="ctr">
                    <a:solidFill>
                      <a:schemeClr val="accent3">
                        <a:lumMod val="20000"/>
                        <a:lumOff val="80000"/>
                      </a:schemeClr>
                    </a:solidFill>
                  </a:tcPr>
                </a:tc>
                <a:extLst>
                  <a:ext uri="{0D108BD9-81ED-4DB2-BD59-A6C34878D82A}">
                    <a16:rowId xmlns:a16="http://schemas.microsoft.com/office/drawing/2014/main" val="4201266756"/>
                  </a:ext>
                </a:extLst>
              </a:tr>
              <a:tr h="1033697">
                <a:tc>
                  <a:txBody>
                    <a:bodyPr/>
                    <a:lstStyle/>
                    <a:p>
                      <a:pPr algn="ctr"/>
                      <a:r>
                        <a:rPr lang="en-US" sz="2100" dirty="0">
                          <a:latin typeface="Arial" panose="020B0604020202020204" pitchFamily="34" charset="0"/>
                          <a:cs typeface="Arial" panose="020B0604020202020204" pitchFamily="34" charset="0"/>
                        </a:rPr>
                        <a:t>Friendliness, fun, creative, honest, use emotions</a:t>
                      </a:r>
                    </a:p>
                  </a:txBody>
                  <a:tcPr anchor="ctr">
                    <a:solidFill>
                      <a:schemeClr val="accent3">
                        <a:lumMod val="20000"/>
                        <a:lumOff val="80000"/>
                      </a:schemeClr>
                    </a:solidFill>
                  </a:tcPr>
                </a:tc>
                <a:tc>
                  <a:txBody>
                    <a:bodyPr/>
                    <a:lstStyle/>
                    <a:p>
                      <a:pPr algn="ctr"/>
                      <a:r>
                        <a:rPr lang="en-US" sz="2100" dirty="0">
                          <a:latin typeface="Arial" panose="020B0604020202020204" pitchFamily="34" charset="0"/>
                          <a:cs typeface="Arial" panose="020B0604020202020204" pitchFamily="34" charset="0"/>
                        </a:rPr>
                        <a:t>Immature, childish, over emotional</a:t>
                      </a:r>
                    </a:p>
                  </a:txBody>
                  <a:tcPr anchor="ctr">
                    <a:solidFill>
                      <a:schemeClr val="accent3">
                        <a:lumMod val="20000"/>
                        <a:lumOff val="80000"/>
                      </a:schemeClr>
                    </a:solidFill>
                  </a:tcPr>
                </a:tc>
                <a:extLst>
                  <a:ext uri="{0D108BD9-81ED-4DB2-BD59-A6C34878D82A}">
                    <a16:rowId xmlns:a16="http://schemas.microsoft.com/office/drawing/2014/main" val="3991987523"/>
                  </a:ext>
                </a:extLst>
              </a:tr>
            </a:tbl>
          </a:graphicData>
        </a:graphic>
      </p:graphicFrame>
    </p:spTree>
    <p:extLst>
      <p:ext uri="{BB962C8B-B14F-4D97-AF65-F5344CB8AC3E}">
        <p14:creationId xmlns:p14="http://schemas.microsoft.com/office/powerpoint/2010/main" val="428866970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2" descr="Overly-controlling parents can affect their children's well-being">
            <a:extLst>
              <a:ext uri="{FF2B5EF4-FFF2-40B4-BE49-F238E27FC236}">
                <a16:creationId xmlns:a16="http://schemas.microsoft.com/office/drawing/2014/main" id="{F810D25F-9D3C-8825-1706-0C3B18D44BC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36328"/>
          <a:stretch/>
        </p:blipFill>
        <p:spPr bwMode="auto">
          <a:xfrm>
            <a:off x="2187793" y="1220152"/>
            <a:ext cx="1540308" cy="1354701"/>
          </a:xfrm>
          <a:prstGeom prst="rect">
            <a:avLst/>
          </a:prstGeom>
          <a:noFill/>
          <a:effectLst>
            <a:softEdge rad="58822"/>
          </a:effectLst>
          <a:extLst>
            <a:ext uri="{909E8E84-426E-40DD-AFC4-6F175D3DCCD1}">
              <a14:hiddenFill xmlns:a14="http://schemas.microsoft.com/office/drawing/2010/main">
                <a:solidFill>
                  <a:srgbClr val="FFFFFF"/>
                </a:solidFill>
              </a14:hiddenFill>
            </a:ext>
          </a:extLst>
        </p:spPr>
      </p:pic>
      <p:pic>
        <p:nvPicPr>
          <p:cNvPr id="6" name="Picture 2" descr="Overly-controlling parents can affect their children's well-being">
            <a:extLst>
              <a:ext uri="{FF2B5EF4-FFF2-40B4-BE49-F238E27FC236}">
                <a16:creationId xmlns:a16="http://schemas.microsoft.com/office/drawing/2014/main" id="{CA348CCF-5412-5271-CD88-A581B891787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36328"/>
          <a:stretch/>
        </p:blipFill>
        <p:spPr bwMode="auto">
          <a:xfrm flipH="1">
            <a:off x="8463899" y="1203499"/>
            <a:ext cx="1540308" cy="1354701"/>
          </a:xfrm>
          <a:prstGeom prst="rect">
            <a:avLst/>
          </a:prstGeom>
          <a:noFill/>
          <a:effectLst>
            <a:softEdge rad="64441"/>
          </a:effectLst>
          <a:extLst>
            <a:ext uri="{909E8E84-426E-40DD-AFC4-6F175D3DCCD1}">
              <a14:hiddenFill xmlns:a14="http://schemas.microsoft.com/office/drawing/2010/main">
                <a:solidFill>
                  <a:srgbClr val="FFFFFF"/>
                </a:solidFill>
              </a14:hiddenFill>
            </a:ext>
          </a:extLst>
        </p:spPr>
      </p:pic>
      <p:sp>
        <p:nvSpPr>
          <p:cNvPr id="7" name="Title 1">
            <a:extLst>
              <a:ext uri="{FF2B5EF4-FFF2-40B4-BE49-F238E27FC236}">
                <a16:creationId xmlns:a16="http://schemas.microsoft.com/office/drawing/2014/main" id="{D169D199-1C92-9E70-F863-E1A3930D88EB}"/>
              </a:ext>
            </a:extLst>
          </p:cNvPr>
          <p:cNvSpPr>
            <a:spLocks noGrp="1"/>
          </p:cNvSpPr>
          <p:nvPr>
            <p:ph type="title"/>
          </p:nvPr>
        </p:nvSpPr>
        <p:spPr>
          <a:xfrm>
            <a:off x="1666416" y="16511"/>
            <a:ext cx="9015871" cy="906463"/>
          </a:xfrm>
        </p:spPr>
        <p:txBody>
          <a:bodyPr/>
          <a:lstStyle/>
          <a:p>
            <a:r>
              <a:rPr lang="en-US" dirty="0">
                <a:latin typeface="Arial" panose="020B0604020202020204" pitchFamily="34" charset="0"/>
                <a:cs typeface="Arial" panose="020B0604020202020204" pitchFamily="34" charset="0"/>
              </a:rPr>
              <a:t>How can we value others?</a:t>
            </a:r>
            <a:endParaRPr lang="en-US" i="1"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77CBB89F-55F4-1123-2735-5AFE8901154C}"/>
              </a:ext>
            </a:extLst>
          </p:cNvPr>
          <p:cNvSpPr txBox="1"/>
          <p:nvPr/>
        </p:nvSpPr>
        <p:spPr>
          <a:xfrm>
            <a:off x="5203031" y="1646140"/>
            <a:ext cx="1785938" cy="584775"/>
          </a:xfrm>
          <a:prstGeom prst="rect">
            <a:avLst/>
          </a:prstGeom>
          <a:noFill/>
        </p:spPr>
        <p:txBody>
          <a:bodyPr wrap="square" rtlCol="0">
            <a:spAutoFit/>
          </a:bodyPr>
          <a:lstStyle/>
          <a:p>
            <a:pPr algn="ctr"/>
            <a:r>
              <a:rPr lang="en-US" sz="3200" b="1" dirty="0">
                <a:latin typeface="Arial" panose="020B0604020202020204" pitchFamily="34" charset="0"/>
                <a:cs typeface="Arial" panose="020B0604020202020204" pitchFamily="34" charset="0"/>
              </a:rPr>
              <a:t>Parent</a:t>
            </a:r>
          </a:p>
        </p:txBody>
      </p:sp>
      <p:sp>
        <p:nvSpPr>
          <p:cNvPr id="9" name="TextBox 8">
            <a:extLst>
              <a:ext uri="{FF2B5EF4-FFF2-40B4-BE49-F238E27FC236}">
                <a16:creationId xmlns:a16="http://schemas.microsoft.com/office/drawing/2014/main" id="{3A070C56-7C75-B5BE-8F3C-77FB9630E020}"/>
              </a:ext>
            </a:extLst>
          </p:cNvPr>
          <p:cNvSpPr txBox="1"/>
          <p:nvPr/>
        </p:nvSpPr>
        <p:spPr>
          <a:xfrm>
            <a:off x="5105400" y="3538340"/>
            <a:ext cx="1785938" cy="584775"/>
          </a:xfrm>
          <a:prstGeom prst="rect">
            <a:avLst/>
          </a:prstGeom>
          <a:noFill/>
        </p:spPr>
        <p:txBody>
          <a:bodyPr wrap="square" rtlCol="0">
            <a:spAutoFit/>
          </a:bodyPr>
          <a:lstStyle/>
          <a:p>
            <a:pPr algn="ctr"/>
            <a:r>
              <a:rPr lang="en-US" sz="3200" b="1" dirty="0">
                <a:latin typeface="Arial" panose="020B0604020202020204" pitchFamily="34" charset="0"/>
                <a:cs typeface="Arial" panose="020B0604020202020204" pitchFamily="34" charset="0"/>
              </a:rPr>
              <a:t>Adult</a:t>
            </a:r>
          </a:p>
        </p:txBody>
      </p:sp>
      <p:sp>
        <p:nvSpPr>
          <p:cNvPr id="10" name="TextBox 9">
            <a:extLst>
              <a:ext uri="{FF2B5EF4-FFF2-40B4-BE49-F238E27FC236}">
                <a16:creationId xmlns:a16="http://schemas.microsoft.com/office/drawing/2014/main" id="{191AE650-85D4-DBD0-C3F7-9D59A44A1CF1}"/>
              </a:ext>
            </a:extLst>
          </p:cNvPr>
          <p:cNvSpPr txBox="1"/>
          <p:nvPr/>
        </p:nvSpPr>
        <p:spPr>
          <a:xfrm>
            <a:off x="5105400" y="5430540"/>
            <a:ext cx="1785938" cy="584775"/>
          </a:xfrm>
          <a:prstGeom prst="rect">
            <a:avLst/>
          </a:prstGeom>
          <a:noFill/>
        </p:spPr>
        <p:txBody>
          <a:bodyPr wrap="square" rtlCol="0">
            <a:spAutoFit/>
          </a:bodyPr>
          <a:lstStyle/>
          <a:p>
            <a:pPr algn="ctr"/>
            <a:r>
              <a:rPr lang="en-US" sz="3200" b="1" dirty="0">
                <a:latin typeface="Arial" panose="020B0604020202020204" pitchFamily="34" charset="0"/>
                <a:cs typeface="Arial" panose="020B0604020202020204" pitchFamily="34" charset="0"/>
              </a:rPr>
              <a:t>Child</a:t>
            </a:r>
          </a:p>
        </p:txBody>
      </p:sp>
      <p:pic>
        <p:nvPicPr>
          <p:cNvPr id="11" name="Picture 4" descr="48 Questions That'll Make Awkward Small Talk So Much Easier | Cleverism">
            <a:extLst>
              <a:ext uri="{FF2B5EF4-FFF2-40B4-BE49-F238E27FC236}">
                <a16:creationId xmlns:a16="http://schemas.microsoft.com/office/drawing/2014/main" id="{F482A183-8C12-6B63-C244-46793067C20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9677"/>
          <a:stretch/>
        </p:blipFill>
        <p:spPr bwMode="auto">
          <a:xfrm>
            <a:off x="1666654" y="3143222"/>
            <a:ext cx="2061447" cy="1375012"/>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4" descr="48 Questions That'll Make Awkward Small Talk So Much Easier | Cleverism">
            <a:extLst>
              <a:ext uri="{FF2B5EF4-FFF2-40B4-BE49-F238E27FC236}">
                <a16:creationId xmlns:a16="http://schemas.microsoft.com/office/drawing/2014/main" id="{17DC5D6E-5C7D-76D4-55C5-D54468656DE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9677"/>
          <a:stretch/>
        </p:blipFill>
        <p:spPr bwMode="auto">
          <a:xfrm flipH="1">
            <a:off x="8463900" y="3143222"/>
            <a:ext cx="2061446" cy="1375012"/>
          </a:xfrm>
          <a:prstGeom prst="rect">
            <a:avLst/>
          </a:prstGeom>
          <a:noFill/>
          <a:extLst>
            <a:ext uri="{909E8E84-426E-40DD-AFC4-6F175D3DCCD1}">
              <a14:hiddenFill xmlns:a14="http://schemas.microsoft.com/office/drawing/2010/main">
                <a:solidFill>
                  <a:srgbClr val="FFFFFF"/>
                </a:solidFill>
              </a14:hiddenFill>
            </a:ext>
          </a:extLst>
        </p:spPr>
      </p:pic>
      <p:cxnSp>
        <p:nvCxnSpPr>
          <p:cNvPr id="14" name="Straight Arrow Connector 13">
            <a:extLst>
              <a:ext uri="{FF2B5EF4-FFF2-40B4-BE49-F238E27FC236}">
                <a16:creationId xmlns:a16="http://schemas.microsoft.com/office/drawing/2014/main" id="{4250A42F-5A12-0627-91A0-6D1BC6B227AA}"/>
              </a:ext>
            </a:extLst>
          </p:cNvPr>
          <p:cNvCxnSpPr/>
          <p:nvPr/>
        </p:nvCxnSpPr>
        <p:spPr>
          <a:xfrm>
            <a:off x="4669625" y="1646140"/>
            <a:ext cx="2886075" cy="0"/>
          </a:xfrm>
          <a:prstGeom prst="straightConnector1">
            <a:avLst/>
          </a:prstGeom>
          <a:ln w="63500">
            <a:solidFill>
              <a:schemeClr val="dk1">
                <a:alpha val="29891"/>
              </a:schemeClr>
            </a:solidFill>
            <a:tailEnd type="triangle"/>
          </a:ln>
        </p:spPr>
        <p:style>
          <a:lnRef idx="3">
            <a:schemeClr val="dk1"/>
          </a:lnRef>
          <a:fillRef idx="0">
            <a:schemeClr val="dk1"/>
          </a:fillRef>
          <a:effectRef idx="2">
            <a:schemeClr val="dk1"/>
          </a:effectRef>
          <a:fontRef idx="minor">
            <a:schemeClr val="tx1"/>
          </a:fontRef>
        </p:style>
      </p:cxnSp>
      <p:cxnSp>
        <p:nvCxnSpPr>
          <p:cNvPr id="15" name="Straight Arrow Connector 14">
            <a:extLst>
              <a:ext uri="{FF2B5EF4-FFF2-40B4-BE49-F238E27FC236}">
                <a16:creationId xmlns:a16="http://schemas.microsoft.com/office/drawing/2014/main" id="{1626E797-1AEA-B910-C80D-D3DAF51B78EF}"/>
              </a:ext>
            </a:extLst>
          </p:cNvPr>
          <p:cNvCxnSpPr>
            <a:cxnSpLocks/>
          </p:cNvCxnSpPr>
          <p:nvPr/>
        </p:nvCxnSpPr>
        <p:spPr>
          <a:xfrm flipH="1">
            <a:off x="4595806" y="2230915"/>
            <a:ext cx="2886075" cy="0"/>
          </a:xfrm>
          <a:prstGeom prst="straightConnector1">
            <a:avLst/>
          </a:prstGeom>
          <a:ln w="63500">
            <a:solidFill>
              <a:schemeClr val="dk1">
                <a:alpha val="29086"/>
              </a:schemeClr>
            </a:solidFill>
            <a:tailEnd type="triangle"/>
          </a:ln>
        </p:spPr>
        <p:style>
          <a:lnRef idx="3">
            <a:schemeClr val="dk1"/>
          </a:lnRef>
          <a:fillRef idx="0">
            <a:schemeClr val="dk1"/>
          </a:fillRef>
          <a:effectRef idx="2">
            <a:schemeClr val="dk1"/>
          </a:effectRef>
          <a:fontRef idx="minor">
            <a:schemeClr val="tx1"/>
          </a:fontRef>
        </p:style>
      </p:cxnSp>
      <p:cxnSp>
        <p:nvCxnSpPr>
          <p:cNvPr id="18" name="Straight Arrow Connector 17">
            <a:extLst>
              <a:ext uri="{FF2B5EF4-FFF2-40B4-BE49-F238E27FC236}">
                <a16:creationId xmlns:a16="http://schemas.microsoft.com/office/drawing/2014/main" id="{06688BD1-76FE-A80A-6FDC-18B006AEA0BA}"/>
              </a:ext>
            </a:extLst>
          </p:cNvPr>
          <p:cNvCxnSpPr>
            <a:cxnSpLocks/>
          </p:cNvCxnSpPr>
          <p:nvPr/>
        </p:nvCxnSpPr>
        <p:spPr>
          <a:xfrm>
            <a:off x="4325903" y="2840819"/>
            <a:ext cx="3846547" cy="2602719"/>
          </a:xfrm>
          <a:prstGeom prst="straightConnector1">
            <a:avLst/>
          </a:prstGeom>
          <a:ln w="63500">
            <a:solidFill>
              <a:schemeClr val="dk1">
                <a:alpha val="30000"/>
              </a:schemeClr>
            </a:solidFill>
            <a:tailEnd type="triangle"/>
          </a:ln>
        </p:spPr>
        <p:style>
          <a:lnRef idx="3">
            <a:schemeClr val="dk1"/>
          </a:lnRef>
          <a:fillRef idx="0">
            <a:schemeClr val="dk1"/>
          </a:fillRef>
          <a:effectRef idx="2">
            <a:schemeClr val="dk1"/>
          </a:effectRef>
          <a:fontRef idx="minor">
            <a:schemeClr val="tx1"/>
          </a:fontRef>
        </p:style>
      </p:cxnSp>
      <p:cxnSp>
        <p:nvCxnSpPr>
          <p:cNvPr id="21" name="Straight Arrow Connector 20">
            <a:extLst>
              <a:ext uri="{FF2B5EF4-FFF2-40B4-BE49-F238E27FC236}">
                <a16:creationId xmlns:a16="http://schemas.microsoft.com/office/drawing/2014/main" id="{A4B593AC-BE63-1C55-4F4F-E2DA4BCEBD11}"/>
              </a:ext>
            </a:extLst>
          </p:cNvPr>
          <p:cNvCxnSpPr>
            <a:cxnSpLocks/>
          </p:cNvCxnSpPr>
          <p:nvPr/>
        </p:nvCxnSpPr>
        <p:spPr>
          <a:xfrm flipH="1" flipV="1">
            <a:off x="4471988" y="2574853"/>
            <a:ext cx="3618759" cy="3360173"/>
          </a:xfrm>
          <a:prstGeom prst="straightConnector1">
            <a:avLst/>
          </a:prstGeom>
          <a:ln w="63500">
            <a:solidFill>
              <a:schemeClr val="dk1">
                <a:alpha val="30000"/>
              </a:schemeClr>
            </a:solidFill>
            <a:tailEnd type="triangle"/>
          </a:ln>
        </p:spPr>
        <p:style>
          <a:lnRef idx="3">
            <a:schemeClr val="dk1"/>
          </a:lnRef>
          <a:fillRef idx="0">
            <a:schemeClr val="dk1"/>
          </a:fillRef>
          <a:effectRef idx="2">
            <a:schemeClr val="dk1"/>
          </a:effectRef>
          <a:fontRef idx="minor">
            <a:schemeClr val="tx1"/>
          </a:fontRef>
        </p:style>
      </p:cxnSp>
      <p:pic>
        <p:nvPicPr>
          <p:cNvPr id="7170" name="Picture 2" descr="8 Things You Can Do When Your Child Is Belligerent">
            <a:extLst>
              <a:ext uri="{FF2B5EF4-FFF2-40B4-BE49-F238E27FC236}">
                <a16:creationId xmlns:a16="http://schemas.microsoft.com/office/drawing/2014/main" id="{1E8CAB3C-C8B5-3C3C-1225-A043E9B3B978}"/>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22086"/>
          <a:stretch/>
        </p:blipFill>
        <p:spPr bwMode="auto">
          <a:xfrm>
            <a:off x="1666417" y="5083390"/>
            <a:ext cx="1699493" cy="1451512"/>
          </a:xfrm>
          <a:prstGeom prst="rect">
            <a:avLst/>
          </a:prstGeom>
          <a:noFill/>
          <a:effectLst>
            <a:softEdge rad="193071"/>
          </a:effectLst>
          <a:extLst>
            <a:ext uri="{909E8E84-426E-40DD-AFC4-6F175D3DCCD1}">
              <a14:hiddenFill xmlns:a14="http://schemas.microsoft.com/office/drawing/2010/main">
                <a:solidFill>
                  <a:srgbClr val="FFFFFF"/>
                </a:solidFill>
              </a14:hiddenFill>
            </a:ext>
          </a:extLst>
        </p:spPr>
      </p:pic>
      <p:pic>
        <p:nvPicPr>
          <p:cNvPr id="26" name="Picture 2" descr="8 Things You Can Do When Your Child Is Belligerent">
            <a:extLst>
              <a:ext uri="{FF2B5EF4-FFF2-40B4-BE49-F238E27FC236}">
                <a16:creationId xmlns:a16="http://schemas.microsoft.com/office/drawing/2014/main" id="{A6C178B3-5D7D-0AB2-04B6-9B7ECADF770B}"/>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27626"/>
          <a:stretch/>
        </p:blipFill>
        <p:spPr bwMode="auto">
          <a:xfrm flipH="1">
            <a:off x="9007056" y="5083389"/>
            <a:ext cx="1491949" cy="1371799"/>
          </a:xfrm>
          <a:prstGeom prst="rect">
            <a:avLst/>
          </a:prstGeom>
          <a:noFill/>
          <a:effectLst>
            <a:softEdge rad="124782"/>
          </a:effectLst>
          <a:extLst>
            <a:ext uri="{909E8E84-426E-40DD-AFC4-6F175D3DCCD1}">
              <a14:hiddenFill xmlns:a14="http://schemas.microsoft.com/office/drawing/2010/main">
                <a:solidFill>
                  <a:srgbClr val="FFFFFF"/>
                </a:solidFill>
              </a14:hiddenFill>
            </a:ext>
          </a:extLst>
        </p:spPr>
      </p:pic>
      <p:cxnSp>
        <p:nvCxnSpPr>
          <p:cNvPr id="27" name="Straight Arrow Connector 26">
            <a:extLst>
              <a:ext uri="{FF2B5EF4-FFF2-40B4-BE49-F238E27FC236}">
                <a16:creationId xmlns:a16="http://schemas.microsoft.com/office/drawing/2014/main" id="{2F5B1427-2807-603B-CB10-82875DA1D8C2}"/>
              </a:ext>
            </a:extLst>
          </p:cNvPr>
          <p:cNvCxnSpPr>
            <a:cxnSpLocks/>
          </p:cNvCxnSpPr>
          <p:nvPr/>
        </p:nvCxnSpPr>
        <p:spPr>
          <a:xfrm flipH="1">
            <a:off x="4743446" y="6273630"/>
            <a:ext cx="2886075" cy="0"/>
          </a:xfrm>
          <a:prstGeom prst="straightConnector1">
            <a:avLst/>
          </a:prstGeom>
          <a:ln w="63500">
            <a:solidFill>
              <a:schemeClr val="dk1">
                <a:alpha val="29086"/>
              </a:schemeClr>
            </a:solidFill>
            <a:tailEnd type="triangle"/>
          </a:ln>
        </p:spPr>
        <p:style>
          <a:lnRef idx="3">
            <a:schemeClr val="dk1"/>
          </a:lnRef>
          <a:fillRef idx="0">
            <a:schemeClr val="dk1"/>
          </a:fillRef>
          <a:effectRef idx="2">
            <a:schemeClr val="dk1"/>
          </a:effectRef>
          <a:fontRef idx="minor">
            <a:schemeClr val="tx1"/>
          </a:fontRef>
        </p:style>
      </p:cxnSp>
      <p:cxnSp>
        <p:nvCxnSpPr>
          <p:cNvPr id="28" name="Straight Arrow Connector 27">
            <a:extLst>
              <a:ext uri="{FF2B5EF4-FFF2-40B4-BE49-F238E27FC236}">
                <a16:creationId xmlns:a16="http://schemas.microsoft.com/office/drawing/2014/main" id="{6DEFC793-F08F-7B8D-C736-6C18CB36F005}"/>
              </a:ext>
            </a:extLst>
          </p:cNvPr>
          <p:cNvCxnSpPr>
            <a:cxnSpLocks/>
          </p:cNvCxnSpPr>
          <p:nvPr/>
        </p:nvCxnSpPr>
        <p:spPr>
          <a:xfrm flipH="1">
            <a:off x="4652961" y="4175025"/>
            <a:ext cx="2886075" cy="0"/>
          </a:xfrm>
          <a:prstGeom prst="straightConnector1">
            <a:avLst/>
          </a:prstGeom>
          <a:ln w="63500">
            <a:solidFill>
              <a:srgbClr val="FF40FF"/>
            </a:solidFill>
            <a:tailEnd type="triangle"/>
          </a:ln>
        </p:spPr>
        <p:style>
          <a:lnRef idx="3">
            <a:schemeClr val="dk1"/>
          </a:lnRef>
          <a:fillRef idx="0">
            <a:schemeClr val="dk1"/>
          </a:fillRef>
          <a:effectRef idx="2">
            <a:schemeClr val="dk1"/>
          </a:effectRef>
          <a:fontRef idx="minor">
            <a:schemeClr val="tx1"/>
          </a:fontRef>
        </p:style>
      </p:cxnSp>
      <p:cxnSp>
        <p:nvCxnSpPr>
          <p:cNvPr id="29" name="Straight Arrow Connector 28">
            <a:extLst>
              <a:ext uri="{FF2B5EF4-FFF2-40B4-BE49-F238E27FC236}">
                <a16:creationId xmlns:a16="http://schemas.microsoft.com/office/drawing/2014/main" id="{6294D8B7-1F87-1EBD-9A2F-D02A679A0071}"/>
              </a:ext>
            </a:extLst>
          </p:cNvPr>
          <p:cNvCxnSpPr/>
          <p:nvPr/>
        </p:nvCxnSpPr>
        <p:spPr>
          <a:xfrm>
            <a:off x="4669626" y="3538340"/>
            <a:ext cx="2886075" cy="0"/>
          </a:xfrm>
          <a:prstGeom prst="straightConnector1">
            <a:avLst/>
          </a:prstGeom>
          <a:ln w="63500">
            <a:solidFill>
              <a:srgbClr val="FF40FF"/>
            </a:solidFill>
            <a:tailEnd type="triangle"/>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24534428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 Placeholder 2">
            <a:extLst>
              <a:ext uri="{FF2B5EF4-FFF2-40B4-BE49-F238E27FC236}">
                <a16:creationId xmlns:a16="http://schemas.microsoft.com/office/drawing/2014/main" id="{3D18709B-75B7-B0EF-BDAE-9059CAFCDAE8}"/>
              </a:ext>
            </a:extLst>
          </p:cNvPr>
          <p:cNvSpPr txBox="1">
            <a:spLocks/>
          </p:cNvSpPr>
          <p:nvPr/>
        </p:nvSpPr>
        <p:spPr>
          <a:xfrm>
            <a:off x="93408" y="285750"/>
            <a:ext cx="6893179" cy="948491"/>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4000" dirty="0">
                <a:latin typeface="Arial" panose="020B0604020202020204" pitchFamily="34" charset="0"/>
                <a:cs typeface="Arial" panose="020B0604020202020204" pitchFamily="34" charset="0"/>
              </a:rPr>
              <a:t>Noticing Drama Triangles…</a:t>
            </a:r>
          </a:p>
        </p:txBody>
      </p:sp>
      <p:pic>
        <p:nvPicPr>
          <p:cNvPr id="5" name="Picture 2" descr="Victim Stock Illustrations – 24,032 Victim Stock Illustrations, Vectors &amp;  Clipart - Dreamstime">
            <a:extLst>
              <a:ext uri="{FF2B5EF4-FFF2-40B4-BE49-F238E27FC236}">
                <a16:creationId xmlns:a16="http://schemas.microsoft.com/office/drawing/2014/main" id="{BEC93F3D-905F-039A-270B-2ECB1EDFB18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570" b="9983"/>
          <a:stretch/>
        </p:blipFill>
        <p:spPr bwMode="auto">
          <a:xfrm>
            <a:off x="5092342" y="4348738"/>
            <a:ext cx="2007316" cy="1457477"/>
          </a:xfrm>
          <a:prstGeom prst="rect">
            <a:avLst/>
          </a:prstGeom>
          <a:noFill/>
          <a:effectLst>
            <a:softEdge rad="220812"/>
          </a:effectLst>
          <a:extLst>
            <a:ext uri="{909E8E84-426E-40DD-AFC4-6F175D3DCCD1}">
              <a14:hiddenFill xmlns:a14="http://schemas.microsoft.com/office/drawing/2010/main">
                <a:solidFill>
                  <a:srgbClr val="FFFFFF"/>
                </a:solidFill>
              </a14:hiddenFill>
            </a:ext>
          </a:extLst>
        </p:spPr>
      </p:pic>
      <p:pic>
        <p:nvPicPr>
          <p:cNvPr id="6" name="Picture 4" descr="bully clipart png - Clip Art Library">
            <a:extLst>
              <a:ext uri="{FF2B5EF4-FFF2-40B4-BE49-F238E27FC236}">
                <a16:creationId xmlns:a16="http://schemas.microsoft.com/office/drawing/2014/main" id="{C90D8E6E-6CBA-1BF9-87C1-19C9DD93D6D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58137" y="1299167"/>
            <a:ext cx="1671638" cy="1671638"/>
          </a:xfrm>
          <a:prstGeom prst="rect">
            <a:avLst/>
          </a:prstGeom>
          <a:noFill/>
          <a:effectLst>
            <a:softEdge rad="146803"/>
          </a:effectLst>
          <a:extLst>
            <a:ext uri="{909E8E84-426E-40DD-AFC4-6F175D3DCCD1}">
              <a14:hiddenFill xmlns:a14="http://schemas.microsoft.com/office/drawing/2010/main">
                <a:solidFill>
                  <a:srgbClr val="FFFFFF"/>
                </a:solidFill>
              </a14:hiddenFill>
            </a:ext>
          </a:extLst>
        </p:spPr>
      </p:pic>
      <p:pic>
        <p:nvPicPr>
          <p:cNvPr id="7" name="Picture 6" descr="Framed Print - Cartoon Wonder Woman (Marvel Children's Bedroom Picture  Superman) | eBay">
            <a:extLst>
              <a:ext uri="{FF2B5EF4-FFF2-40B4-BE49-F238E27FC236}">
                <a16:creationId xmlns:a16="http://schemas.microsoft.com/office/drawing/2014/main" id="{CEC43579-E567-C093-2E63-E2E2527BB01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96099" y="1395024"/>
            <a:ext cx="1978270" cy="1671638"/>
          </a:xfrm>
          <a:prstGeom prst="rect">
            <a:avLst/>
          </a:prstGeom>
          <a:solidFill>
            <a:schemeClr val="accent1"/>
          </a:solidFill>
          <a:effectLst>
            <a:softEdge rad="167203"/>
          </a:effectLst>
        </p:spPr>
      </p:pic>
      <p:sp>
        <p:nvSpPr>
          <p:cNvPr id="8" name="Left-right Arrow 7">
            <a:extLst>
              <a:ext uri="{FF2B5EF4-FFF2-40B4-BE49-F238E27FC236}">
                <a16:creationId xmlns:a16="http://schemas.microsoft.com/office/drawing/2014/main" id="{B016783A-5BC6-7F39-38D3-253607056B92}"/>
              </a:ext>
            </a:extLst>
          </p:cNvPr>
          <p:cNvSpPr/>
          <p:nvPr/>
        </p:nvSpPr>
        <p:spPr>
          <a:xfrm>
            <a:off x="4778507" y="1916604"/>
            <a:ext cx="2634986" cy="436763"/>
          </a:xfrm>
          <a:prstGeom prst="leftRightArrow">
            <a:avLst/>
          </a:prstGeom>
          <a:gradFill>
            <a:gsLst>
              <a:gs pos="0">
                <a:srgbClr val="FFC000"/>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Left-right Arrow 8">
            <a:extLst>
              <a:ext uri="{FF2B5EF4-FFF2-40B4-BE49-F238E27FC236}">
                <a16:creationId xmlns:a16="http://schemas.microsoft.com/office/drawing/2014/main" id="{0B823E8B-1415-C1F4-7C34-510CE1418CA9}"/>
              </a:ext>
            </a:extLst>
          </p:cNvPr>
          <p:cNvSpPr/>
          <p:nvPr/>
        </p:nvSpPr>
        <p:spPr>
          <a:xfrm rot="19303277">
            <a:off x="7293892" y="3899524"/>
            <a:ext cx="1841794" cy="436763"/>
          </a:xfrm>
          <a:prstGeom prst="leftRightArrow">
            <a:avLst/>
          </a:prstGeom>
          <a:gradFill>
            <a:gsLst>
              <a:gs pos="0">
                <a:srgbClr val="FFC000"/>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Left-right Arrow 9">
            <a:extLst>
              <a:ext uri="{FF2B5EF4-FFF2-40B4-BE49-F238E27FC236}">
                <a16:creationId xmlns:a16="http://schemas.microsoft.com/office/drawing/2014/main" id="{4A92CEE8-E1D8-74C0-56CE-52FA54B11D0B}"/>
              </a:ext>
            </a:extLst>
          </p:cNvPr>
          <p:cNvSpPr/>
          <p:nvPr/>
        </p:nvSpPr>
        <p:spPr>
          <a:xfrm rot="2201243">
            <a:off x="3045563" y="4020214"/>
            <a:ext cx="1841794" cy="436763"/>
          </a:xfrm>
          <a:prstGeom prst="leftRightArrow">
            <a:avLst/>
          </a:prstGeom>
          <a:gradFill>
            <a:gsLst>
              <a:gs pos="0">
                <a:srgbClr val="FFC000"/>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A0666146-7C02-9FD2-3B35-DE296B2D65B8}"/>
              </a:ext>
            </a:extLst>
          </p:cNvPr>
          <p:cNvSpPr txBox="1"/>
          <p:nvPr/>
        </p:nvSpPr>
        <p:spPr>
          <a:xfrm>
            <a:off x="8443913" y="5882444"/>
            <a:ext cx="2071687" cy="400110"/>
          </a:xfrm>
          <a:prstGeom prst="rect">
            <a:avLst/>
          </a:prstGeom>
          <a:noFill/>
        </p:spPr>
        <p:txBody>
          <a:bodyPr wrap="square" rtlCol="0">
            <a:spAutoFit/>
          </a:bodyPr>
          <a:lstStyle/>
          <a:p>
            <a:r>
              <a:rPr lang="en-US" sz="2000" dirty="0" err="1">
                <a:latin typeface="Arial" panose="020B0604020202020204" pitchFamily="34" charset="0"/>
                <a:cs typeface="Arial" panose="020B0604020202020204" pitchFamily="34" charset="0"/>
              </a:rPr>
              <a:t>Karpman</a:t>
            </a:r>
            <a:r>
              <a:rPr lang="en-US" sz="2000" dirty="0">
                <a:latin typeface="Arial" panose="020B0604020202020204" pitchFamily="34" charset="0"/>
                <a:cs typeface="Arial" panose="020B0604020202020204" pitchFamily="34" charset="0"/>
              </a:rPr>
              <a:t> (1968)</a:t>
            </a:r>
          </a:p>
        </p:txBody>
      </p:sp>
      <p:pic>
        <p:nvPicPr>
          <p:cNvPr id="2" name="Picture 1">
            <a:extLst>
              <a:ext uri="{FF2B5EF4-FFF2-40B4-BE49-F238E27FC236}">
                <a16:creationId xmlns:a16="http://schemas.microsoft.com/office/drawing/2014/main" id="{8A2FA6FF-B138-41E8-10D4-061383C97F13}"/>
              </a:ext>
            </a:extLst>
          </p:cNvPr>
          <p:cNvPicPr>
            <a:picLocks noChangeAspect="1"/>
          </p:cNvPicPr>
          <p:nvPr/>
        </p:nvPicPr>
        <p:blipFill>
          <a:blip r:embed="rId5"/>
          <a:stretch>
            <a:fillRect/>
          </a:stretch>
        </p:blipFill>
        <p:spPr>
          <a:xfrm>
            <a:off x="9629775" y="101990"/>
            <a:ext cx="2413943" cy="1357843"/>
          </a:xfrm>
          <a:prstGeom prst="rect">
            <a:avLst/>
          </a:prstGeom>
          <a:effectLst>
            <a:softEdge rad="88132"/>
          </a:effectLst>
        </p:spPr>
      </p:pic>
    </p:spTree>
    <p:extLst>
      <p:ext uri="{BB962C8B-B14F-4D97-AF65-F5344CB8AC3E}">
        <p14:creationId xmlns:p14="http://schemas.microsoft.com/office/powerpoint/2010/main" val="296011953"/>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 Placeholder 2">
            <a:extLst>
              <a:ext uri="{FF2B5EF4-FFF2-40B4-BE49-F238E27FC236}">
                <a16:creationId xmlns:a16="http://schemas.microsoft.com/office/drawing/2014/main" id="{FE0AD076-A30D-28E0-81C4-51DD1F8CF985}"/>
              </a:ext>
            </a:extLst>
          </p:cNvPr>
          <p:cNvSpPr txBox="1">
            <a:spLocks/>
          </p:cNvSpPr>
          <p:nvPr/>
        </p:nvSpPr>
        <p:spPr>
          <a:xfrm>
            <a:off x="93408" y="285750"/>
            <a:ext cx="6893179" cy="948491"/>
          </a:xfrm>
          <a:prstGeom prst="rect">
            <a:avLst/>
          </a:prstGeom>
        </p:spPr>
        <p:txBody>
          <a:bodyPr>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4000" dirty="0">
                <a:latin typeface="Arial" panose="020B0604020202020204" pitchFamily="34" charset="0"/>
                <a:cs typeface="Arial" panose="020B0604020202020204" pitchFamily="34" charset="0"/>
              </a:rPr>
              <a:t>Reframing…</a:t>
            </a:r>
          </a:p>
          <a:p>
            <a:pPr marL="0" indent="0">
              <a:buNone/>
            </a:pPr>
            <a:r>
              <a:rPr lang="en-US" sz="4000" dirty="0">
                <a:latin typeface="Arial" panose="020B0604020202020204" pitchFamily="34" charset="0"/>
                <a:cs typeface="Arial" panose="020B0604020202020204" pitchFamily="34" charset="0"/>
              </a:rPr>
              <a:t>“Fix” or Enable?</a:t>
            </a:r>
          </a:p>
        </p:txBody>
      </p:sp>
      <p:pic>
        <p:nvPicPr>
          <p:cNvPr id="5" name="Picture 2" descr="Victim Stock Illustrations – 24,032 Victim Stock Illustrations, Vectors &amp;  Clipart - Dreamstime">
            <a:extLst>
              <a:ext uri="{FF2B5EF4-FFF2-40B4-BE49-F238E27FC236}">
                <a16:creationId xmlns:a16="http://schemas.microsoft.com/office/drawing/2014/main" id="{BC5DC378-04A0-EBB7-DA74-CA0ABE8B9B7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570" b="9983"/>
          <a:stretch/>
        </p:blipFill>
        <p:spPr bwMode="auto">
          <a:xfrm>
            <a:off x="5341638" y="5476793"/>
            <a:ext cx="1508722" cy="1095457"/>
          </a:xfrm>
          <a:prstGeom prst="rect">
            <a:avLst/>
          </a:prstGeom>
          <a:noFill/>
          <a:effectLst>
            <a:softEdge rad="133692"/>
          </a:effectLst>
          <a:extLst>
            <a:ext uri="{909E8E84-426E-40DD-AFC4-6F175D3DCCD1}">
              <a14:hiddenFill xmlns:a14="http://schemas.microsoft.com/office/drawing/2010/main">
                <a:solidFill>
                  <a:srgbClr val="FFFFFF"/>
                </a:solidFill>
              </a14:hiddenFill>
            </a:ext>
          </a:extLst>
        </p:spPr>
      </p:pic>
      <p:pic>
        <p:nvPicPr>
          <p:cNvPr id="6" name="Picture 4" descr="bully clipart png - Clip Art Library">
            <a:extLst>
              <a:ext uri="{FF2B5EF4-FFF2-40B4-BE49-F238E27FC236}">
                <a16:creationId xmlns:a16="http://schemas.microsoft.com/office/drawing/2014/main" id="{ACAB7395-65CA-938F-AF64-A6BCA7C1A78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65910" y="3345390"/>
            <a:ext cx="1329849" cy="1329849"/>
          </a:xfrm>
          <a:prstGeom prst="rect">
            <a:avLst/>
          </a:prstGeom>
          <a:noFill/>
          <a:effectLst>
            <a:softEdge rad="171000"/>
          </a:effectLst>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A4884E4B-FBB9-E256-FF5D-2054EAB77C9D}"/>
              </a:ext>
            </a:extLst>
          </p:cNvPr>
          <p:cNvSpPr txBox="1"/>
          <p:nvPr/>
        </p:nvSpPr>
        <p:spPr>
          <a:xfrm>
            <a:off x="7558088" y="6215063"/>
            <a:ext cx="2071687" cy="369332"/>
          </a:xfrm>
          <a:prstGeom prst="rect">
            <a:avLst/>
          </a:prstGeom>
          <a:noFill/>
        </p:spPr>
        <p:txBody>
          <a:bodyPr wrap="square" rtlCol="0">
            <a:spAutoFit/>
          </a:bodyPr>
          <a:lstStyle/>
          <a:p>
            <a:r>
              <a:rPr lang="en-US" dirty="0"/>
              <a:t>Emerald (2009)</a:t>
            </a:r>
          </a:p>
        </p:txBody>
      </p:sp>
      <p:pic>
        <p:nvPicPr>
          <p:cNvPr id="8" name="Picture 6" descr="Framed Print - Cartoon Wonder Woman (Marvel Children's Bedroom Picture  Superman) | eBay">
            <a:extLst>
              <a:ext uri="{FF2B5EF4-FFF2-40B4-BE49-F238E27FC236}">
                <a16:creationId xmlns:a16="http://schemas.microsoft.com/office/drawing/2014/main" id="{3B85FE15-BCD2-CB74-CD51-1BB17117D73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37808" y="3267601"/>
            <a:ext cx="1488281" cy="1257597"/>
          </a:xfrm>
          <a:prstGeom prst="rect">
            <a:avLst/>
          </a:prstGeom>
          <a:solidFill>
            <a:schemeClr val="accent1"/>
          </a:solidFill>
          <a:effectLst>
            <a:softEdge rad="160471"/>
          </a:effectLst>
        </p:spPr>
      </p:pic>
      <p:sp>
        <p:nvSpPr>
          <p:cNvPr id="9" name="TextBox 8">
            <a:extLst>
              <a:ext uri="{FF2B5EF4-FFF2-40B4-BE49-F238E27FC236}">
                <a16:creationId xmlns:a16="http://schemas.microsoft.com/office/drawing/2014/main" id="{95D165F8-85BA-4091-FD6C-6530D62DA834}"/>
              </a:ext>
            </a:extLst>
          </p:cNvPr>
          <p:cNvSpPr txBox="1"/>
          <p:nvPr/>
        </p:nvSpPr>
        <p:spPr>
          <a:xfrm>
            <a:off x="1646104" y="2802755"/>
            <a:ext cx="2071687" cy="461665"/>
          </a:xfrm>
          <a:prstGeom prst="rect">
            <a:avLst/>
          </a:prstGeom>
          <a:noFill/>
        </p:spPr>
        <p:txBody>
          <a:bodyPr wrap="square" rtlCol="0">
            <a:spAutoFit/>
          </a:bodyPr>
          <a:lstStyle/>
          <a:p>
            <a:pPr algn="ctr"/>
            <a:r>
              <a:rPr lang="en-US" sz="2400" b="1" dirty="0">
                <a:solidFill>
                  <a:srgbClr val="000000"/>
                </a:solidFill>
              </a:rPr>
              <a:t>Coach</a:t>
            </a:r>
          </a:p>
        </p:txBody>
      </p:sp>
      <p:sp>
        <p:nvSpPr>
          <p:cNvPr id="10" name="TextBox 9">
            <a:extLst>
              <a:ext uri="{FF2B5EF4-FFF2-40B4-BE49-F238E27FC236}">
                <a16:creationId xmlns:a16="http://schemas.microsoft.com/office/drawing/2014/main" id="{A40CCC56-8B19-227F-30F9-C938E0EAE247}"/>
              </a:ext>
            </a:extLst>
          </p:cNvPr>
          <p:cNvSpPr txBox="1"/>
          <p:nvPr/>
        </p:nvSpPr>
        <p:spPr>
          <a:xfrm>
            <a:off x="6351349" y="525698"/>
            <a:ext cx="2071687" cy="461665"/>
          </a:xfrm>
          <a:prstGeom prst="rect">
            <a:avLst/>
          </a:prstGeom>
          <a:noFill/>
        </p:spPr>
        <p:txBody>
          <a:bodyPr wrap="square" rtlCol="0">
            <a:spAutoFit/>
          </a:bodyPr>
          <a:lstStyle/>
          <a:p>
            <a:pPr algn="ctr"/>
            <a:r>
              <a:rPr lang="en-US" sz="2400" b="1" dirty="0">
                <a:solidFill>
                  <a:srgbClr val="000000"/>
                </a:solidFill>
              </a:rPr>
              <a:t>Creator</a:t>
            </a:r>
          </a:p>
        </p:txBody>
      </p:sp>
      <p:sp>
        <p:nvSpPr>
          <p:cNvPr id="11" name="TextBox 10">
            <a:extLst>
              <a:ext uri="{FF2B5EF4-FFF2-40B4-BE49-F238E27FC236}">
                <a16:creationId xmlns:a16="http://schemas.microsoft.com/office/drawing/2014/main" id="{08277161-6D72-8AAF-7FA2-11FA05C00A8E}"/>
              </a:ext>
            </a:extLst>
          </p:cNvPr>
          <p:cNvSpPr txBox="1"/>
          <p:nvPr/>
        </p:nvSpPr>
        <p:spPr>
          <a:xfrm>
            <a:off x="8394990" y="2776805"/>
            <a:ext cx="2071687" cy="461665"/>
          </a:xfrm>
          <a:prstGeom prst="rect">
            <a:avLst/>
          </a:prstGeom>
          <a:noFill/>
        </p:spPr>
        <p:txBody>
          <a:bodyPr wrap="square" rtlCol="0">
            <a:spAutoFit/>
          </a:bodyPr>
          <a:lstStyle/>
          <a:p>
            <a:pPr algn="ctr"/>
            <a:r>
              <a:rPr lang="en-US" sz="2400" b="1" dirty="0">
                <a:solidFill>
                  <a:srgbClr val="000000"/>
                </a:solidFill>
              </a:rPr>
              <a:t>Challenger</a:t>
            </a:r>
          </a:p>
        </p:txBody>
      </p:sp>
      <p:sp>
        <p:nvSpPr>
          <p:cNvPr id="12" name="Left-right Arrow 11">
            <a:extLst>
              <a:ext uri="{FF2B5EF4-FFF2-40B4-BE49-F238E27FC236}">
                <a16:creationId xmlns:a16="http://schemas.microsoft.com/office/drawing/2014/main" id="{89918408-1178-F4F7-0B8A-AC7FD1657A7C}"/>
              </a:ext>
            </a:extLst>
          </p:cNvPr>
          <p:cNvSpPr/>
          <p:nvPr/>
        </p:nvSpPr>
        <p:spPr>
          <a:xfrm>
            <a:off x="4778506" y="2815207"/>
            <a:ext cx="2634986" cy="436763"/>
          </a:xfrm>
          <a:prstGeom prst="leftRightArrow">
            <a:avLst/>
          </a:prstGeom>
          <a:gradFill>
            <a:gsLst>
              <a:gs pos="0">
                <a:srgbClr val="FFC000">
                  <a:alpha val="49984"/>
                </a:srgbClr>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Left-right Arrow 12">
            <a:extLst>
              <a:ext uri="{FF2B5EF4-FFF2-40B4-BE49-F238E27FC236}">
                <a16:creationId xmlns:a16="http://schemas.microsoft.com/office/drawing/2014/main" id="{E5DFCA15-3E18-9805-B2C8-530EA5B60F60}"/>
              </a:ext>
            </a:extLst>
          </p:cNvPr>
          <p:cNvSpPr/>
          <p:nvPr/>
        </p:nvSpPr>
        <p:spPr>
          <a:xfrm rot="2859251">
            <a:off x="4134396" y="4439083"/>
            <a:ext cx="1440081" cy="436763"/>
          </a:xfrm>
          <a:prstGeom prst="leftRightArrow">
            <a:avLst/>
          </a:prstGeom>
          <a:gradFill>
            <a:gsLst>
              <a:gs pos="0">
                <a:srgbClr val="FFC000">
                  <a:alpha val="49593"/>
                </a:srgbClr>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riangle 13">
            <a:extLst>
              <a:ext uri="{FF2B5EF4-FFF2-40B4-BE49-F238E27FC236}">
                <a16:creationId xmlns:a16="http://schemas.microsoft.com/office/drawing/2014/main" id="{DC5ABDA4-8AF3-C906-63CC-A44B36E9D91D}"/>
              </a:ext>
            </a:extLst>
          </p:cNvPr>
          <p:cNvSpPr/>
          <p:nvPr/>
        </p:nvSpPr>
        <p:spPr>
          <a:xfrm rot="10800000">
            <a:off x="4565382" y="3345388"/>
            <a:ext cx="3061230" cy="1439401"/>
          </a:xfrm>
          <a:prstGeom prst="triangle">
            <a:avLst/>
          </a:prstGeom>
          <a:solidFill>
            <a:srgbClr val="FC7CC8">
              <a:alpha val="4902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Left-right Arrow 14">
            <a:extLst>
              <a:ext uri="{FF2B5EF4-FFF2-40B4-BE49-F238E27FC236}">
                <a16:creationId xmlns:a16="http://schemas.microsoft.com/office/drawing/2014/main" id="{BDFA490F-4A9D-C5D8-52C6-9F2379374985}"/>
              </a:ext>
            </a:extLst>
          </p:cNvPr>
          <p:cNvSpPr/>
          <p:nvPr/>
        </p:nvSpPr>
        <p:spPr>
          <a:xfrm rot="18542718">
            <a:off x="6594280" y="4439083"/>
            <a:ext cx="1440081" cy="436763"/>
          </a:xfrm>
          <a:prstGeom prst="leftRightArrow">
            <a:avLst/>
          </a:prstGeom>
          <a:gradFill>
            <a:gsLst>
              <a:gs pos="0">
                <a:srgbClr val="FFC000">
                  <a:alpha val="50136"/>
                </a:srgbClr>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Triangle 15">
            <a:extLst>
              <a:ext uri="{FF2B5EF4-FFF2-40B4-BE49-F238E27FC236}">
                <a16:creationId xmlns:a16="http://schemas.microsoft.com/office/drawing/2014/main" id="{52DE9E35-B3A3-FEBD-2D46-D315EF170CE4}"/>
              </a:ext>
            </a:extLst>
          </p:cNvPr>
          <p:cNvSpPr/>
          <p:nvPr/>
        </p:nvSpPr>
        <p:spPr>
          <a:xfrm>
            <a:off x="4565383" y="1282386"/>
            <a:ext cx="3061232" cy="1439401"/>
          </a:xfrm>
          <a:prstGeom prst="triangle">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2" descr="Shell with pearl. Clam, oyster 3d vector icon. Download a Free Preview or  High Quality Adobe Illustrator Ai, EPS, PDF and High Reso… | Oyster pearl,  Pearls, Oysters">
            <a:extLst>
              <a:ext uri="{FF2B5EF4-FFF2-40B4-BE49-F238E27FC236}">
                <a16:creationId xmlns:a16="http://schemas.microsoft.com/office/drawing/2014/main" id="{6A144579-1A74-4E59-0878-605DB598CABE}"/>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b="9628"/>
          <a:stretch/>
        </p:blipFill>
        <p:spPr bwMode="auto">
          <a:xfrm>
            <a:off x="5500863" y="66063"/>
            <a:ext cx="1190272" cy="1185427"/>
          </a:xfrm>
          <a:prstGeom prst="rect">
            <a:avLst/>
          </a:prstGeom>
          <a:noFill/>
          <a:effectLst>
            <a:softEdge rad="157281"/>
          </a:effectLst>
          <a:extLst>
            <a:ext uri="{909E8E84-426E-40DD-AFC4-6F175D3DCCD1}">
              <a14:hiddenFill xmlns:a14="http://schemas.microsoft.com/office/drawing/2010/main">
                <a:solidFill>
                  <a:srgbClr val="FFFFFF"/>
                </a:solidFill>
              </a14:hiddenFill>
            </a:ext>
          </a:extLst>
        </p:spPr>
      </p:pic>
      <p:pic>
        <p:nvPicPr>
          <p:cNvPr id="18" name="Picture 36" descr="challenge.jpg">
            <a:extLst>
              <a:ext uri="{FF2B5EF4-FFF2-40B4-BE49-F238E27FC236}">
                <a16:creationId xmlns:a16="http://schemas.microsoft.com/office/drawing/2014/main" id="{5ADCEEF3-456C-1979-C235-5E2CBFB640B1}"/>
              </a:ext>
            </a:extLst>
          </p:cNvPr>
          <p:cNvPicPr>
            <a:picLocks noChangeAspect="1"/>
          </p:cNvPicPr>
          <p:nvPr/>
        </p:nvPicPr>
        <p:blipFill>
          <a:blip r:embed="rId6">
            <a:extLst>
              <a:ext uri="{28A0092B-C50C-407E-A947-70E740481C1C}">
                <a14:useLocalDpi xmlns:a14="http://schemas.microsoft.com/office/drawing/2010/main" val="0"/>
              </a:ext>
            </a:extLst>
          </a:blip>
          <a:srcRect l="10001" r="14999"/>
          <a:stretch>
            <a:fillRect/>
          </a:stretch>
        </p:blipFill>
        <p:spPr bwMode="auto">
          <a:xfrm>
            <a:off x="8765908" y="1300521"/>
            <a:ext cx="1329849" cy="1312117"/>
          </a:xfrm>
          <a:prstGeom prst="rect">
            <a:avLst/>
          </a:prstGeom>
          <a:noFill/>
          <a:ln>
            <a:noFill/>
          </a:ln>
          <a:effectLst>
            <a:softEdge rad="231341"/>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 name="Picture 37" descr="imagesCASL8HAC.jpg">
            <a:extLst>
              <a:ext uri="{FF2B5EF4-FFF2-40B4-BE49-F238E27FC236}">
                <a16:creationId xmlns:a16="http://schemas.microsoft.com/office/drawing/2014/main" id="{FE9E048C-BC6F-612A-FF1E-0CD1070AA9F7}"/>
              </a:ext>
            </a:extLst>
          </p:cNvPr>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1964307" y="1302219"/>
            <a:ext cx="1460154" cy="1453202"/>
          </a:xfrm>
          <a:prstGeom prst="rect">
            <a:avLst/>
          </a:prstGeom>
          <a:noFill/>
          <a:ln>
            <a:noFill/>
          </a:ln>
          <a:effectLst>
            <a:softEdge rad="207397"/>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 name="Left-right Arrow 19">
            <a:extLst>
              <a:ext uri="{FF2B5EF4-FFF2-40B4-BE49-F238E27FC236}">
                <a16:creationId xmlns:a16="http://schemas.microsoft.com/office/drawing/2014/main" id="{7D4586ED-E3A8-53BE-9A19-A86AC5612B02}"/>
              </a:ext>
            </a:extLst>
          </p:cNvPr>
          <p:cNvSpPr/>
          <p:nvPr/>
        </p:nvSpPr>
        <p:spPr>
          <a:xfrm rot="8445652">
            <a:off x="4077212" y="1620638"/>
            <a:ext cx="1440081" cy="436763"/>
          </a:xfrm>
          <a:prstGeom prst="leftRightArrow">
            <a:avLst/>
          </a:prstGeom>
          <a:gradFill>
            <a:gsLst>
              <a:gs pos="0">
                <a:srgbClr val="FFC000">
                  <a:alpha val="49593"/>
                </a:srgbClr>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Left-right Arrow 20">
            <a:extLst>
              <a:ext uri="{FF2B5EF4-FFF2-40B4-BE49-F238E27FC236}">
                <a16:creationId xmlns:a16="http://schemas.microsoft.com/office/drawing/2014/main" id="{CD4DE5AD-732A-4920-1844-C835CC81C15C}"/>
              </a:ext>
            </a:extLst>
          </p:cNvPr>
          <p:cNvSpPr/>
          <p:nvPr/>
        </p:nvSpPr>
        <p:spPr>
          <a:xfrm rot="2529119">
            <a:off x="6537096" y="1620638"/>
            <a:ext cx="1440081" cy="436763"/>
          </a:xfrm>
          <a:prstGeom prst="leftRightArrow">
            <a:avLst/>
          </a:prstGeom>
          <a:gradFill>
            <a:gsLst>
              <a:gs pos="0">
                <a:srgbClr val="FFC000">
                  <a:alpha val="50136"/>
                </a:srgbClr>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2191AC7C-DC77-E981-1AAD-BCBBEF590158}"/>
              </a:ext>
            </a:extLst>
          </p:cNvPr>
          <p:cNvPicPr>
            <a:picLocks noChangeAspect="1"/>
          </p:cNvPicPr>
          <p:nvPr/>
        </p:nvPicPr>
        <p:blipFill>
          <a:blip r:embed="rId8"/>
          <a:stretch>
            <a:fillRect/>
          </a:stretch>
        </p:blipFill>
        <p:spPr>
          <a:xfrm>
            <a:off x="9711065" y="101991"/>
            <a:ext cx="2332653" cy="1312118"/>
          </a:xfrm>
          <a:prstGeom prst="rect">
            <a:avLst/>
          </a:prstGeom>
          <a:effectLst>
            <a:softEdge rad="88132"/>
          </a:effectLst>
        </p:spPr>
      </p:pic>
    </p:spTree>
    <p:extLst>
      <p:ext uri="{BB962C8B-B14F-4D97-AF65-F5344CB8AC3E}">
        <p14:creationId xmlns:p14="http://schemas.microsoft.com/office/powerpoint/2010/main" val="798427634"/>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30634F-51DA-160C-0823-E218E434B865}"/>
              </a:ext>
            </a:extLst>
          </p:cNvPr>
          <p:cNvSpPr>
            <a:spLocks noGrp="1"/>
          </p:cNvSpPr>
          <p:nvPr>
            <p:ph type="title"/>
          </p:nvPr>
        </p:nvSpPr>
        <p:spPr/>
        <p:txBody>
          <a:bodyPr/>
          <a:lstStyle/>
          <a:p>
            <a:endParaRPr lang="en-GB"/>
          </a:p>
        </p:txBody>
      </p:sp>
      <p:pic>
        <p:nvPicPr>
          <p:cNvPr id="3074" name="Picture 2" descr="Lewin’s Change Management Model">
            <a:extLst>
              <a:ext uri="{FF2B5EF4-FFF2-40B4-BE49-F238E27FC236}">
                <a16:creationId xmlns:a16="http://schemas.microsoft.com/office/drawing/2014/main" id="{E4D5F037-4AA7-9624-8E21-B2F89528353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4267200" cy="2075260"/>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Lewin’s Change Management Model Pros &amp; Cons">
            <a:extLst>
              <a:ext uri="{FF2B5EF4-FFF2-40B4-BE49-F238E27FC236}">
                <a16:creationId xmlns:a16="http://schemas.microsoft.com/office/drawing/2014/main" id="{CCC178AA-EAAA-F9D0-B672-0B13E9C9E45A}"/>
              </a:ext>
            </a:extLst>
          </p:cNvPr>
          <p:cNvPicPr>
            <a:picLocks noGrp="1" noChangeAspect="1" noChangeArrowheads="1"/>
          </p:cNvPicPr>
          <p:nvPr>
            <p:ph idx="1"/>
          </p:nvPr>
        </p:nvPicPr>
        <p:blipFill>
          <a:blip r:embed="rId4">
            <a:extLst>
              <a:ext uri="{28A0092B-C50C-407E-A947-70E740481C1C}">
                <a14:useLocalDpi xmlns:a14="http://schemas.microsoft.com/office/drawing/2010/main" val="0"/>
              </a:ext>
            </a:extLst>
          </a:blip>
          <a:srcRect/>
          <a:stretch>
            <a:fillRect/>
          </a:stretch>
        </p:blipFill>
        <p:spPr bwMode="auto">
          <a:xfrm>
            <a:off x="4267200" y="0"/>
            <a:ext cx="5035702" cy="2075260"/>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Kotter’s 8-step model for change">
            <a:extLst>
              <a:ext uri="{FF2B5EF4-FFF2-40B4-BE49-F238E27FC236}">
                <a16:creationId xmlns:a16="http://schemas.microsoft.com/office/drawing/2014/main" id="{0CD9B5FC-E77B-A2F8-ACFB-65B707E0A13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541190" y="2075260"/>
            <a:ext cx="4138863" cy="2271525"/>
          </a:xfrm>
          <a:prstGeom prst="rect">
            <a:avLst/>
          </a:prstGeom>
          <a:noFill/>
          <a:extLst>
            <a:ext uri="{909E8E84-426E-40DD-AFC4-6F175D3DCCD1}">
              <a14:hiddenFill xmlns:a14="http://schemas.microsoft.com/office/drawing/2010/main">
                <a:solidFill>
                  <a:srgbClr val="FFFFFF"/>
                </a:solidFill>
              </a14:hiddenFill>
            </a:ext>
          </a:extLst>
        </p:spPr>
      </p:pic>
      <p:pic>
        <p:nvPicPr>
          <p:cNvPr id="3080" name="Picture 8" descr="Kotter’s 8-step model for change Pros &amp; Cons">
            <a:extLst>
              <a:ext uri="{FF2B5EF4-FFF2-40B4-BE49-F238E27FC236}">
                <a16:creationId xmlns:a16="http://schemas.microsoft.com/office/drawing/2014/main" id="{C24D02AA-CB2B-BC1D-F359-4C62DFF60CE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680053" y="2075260"/>
            <a:ext cx="5511947" cy="2271525"/>
          </a:xfrm>
          <a:prstGeom prst="rect">
            <a:avLst/>
          </a:prstGeom>
          <a:noFill/>
          <a:extLst>
            <a:ext uri="{909E8E84-426E-40DD-AFC4-6F175D3DCCD1}">
              <a14:hiddenFill xmlns:a14="http://schemas.microsoft.com/office/drawing/2010/main">
                <a:solidFill>
                  <a:srgbClr val="FFFFFF"/>
                </a:solidFill>
              </a14:hiddenFill>
            </a:ext>
          </a:extLst>
        </p:spPr>
      </p:pic>
      <p:pic>
        <p:nvPicPr>
          <p:cNvPr id="3082" name="Picture 10" descr="Nudge Theory for change management">
            <a:extLst>
              <a:ext uri="{FF2B5EF4-FFF2-40B4-BE49-F238E27FC236}">
                <a16:creationId xmlns:a16="http://schemas.microsoft.com/office/drawing/2014/main" id="{561C46AD-6D4B-6B60-9A81-F1165C2D4995}"/>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0" y="4347563"/>
            <a:ext cx="4983497" cy="2511215"/>
          </a:xfrm>
          <a:prstGeom prst="rect">
            <a:avLst/>
          </a:prstGeom>
          <a:noFill/>
          <a:extLst>
            <a:ext uri="{909E8E84-426E-40DD-AFC4-6F175D3DCCD1}">
              <a14:hiddenFill xmlns:a14="http://schemas.microsoft.com/office/drawing/2010/main">
                <a:solidFill>
                  <a:srgbClr val="FFFFFF"/>
                </a:solidFill>
              </a14:hiddenFill>
            </a:ext>
          </a:extLst>
        </p:spPr>
      </p:pic>
      <p:pic>
        <p:nvPicPr>
          <p:cNvPr id="3084" name="Picture 12" descr="Nudge Theory for change management Pros &amp; Cons">
            <a:extLst>
              <a:ext uri="{FF2B5EF4-FFF2-40B4-BE49-F238E27FC236}">
                <a16:creationId xmlns:a16="http://schemas.microsoft.com/office/drawing/2014/main" id="{043740D3-79D3-B1BA-EEAB-48F3EA6657DD}"/>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942807" y="4346785"/>
            <a:ext cx="6097342" cy="25127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53490682"/>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2E1C9E-038C-4746-B210-9C2F392FD087}"/>
              </a:ext>
            </a:extLst>
          </p:cNvPr>
          <p:cNvSpPr>
            <a:spLocks noGrp="1"/>
          </p:cNvSpPr>
          <p:nvPr>
            <p:ph type="title"/>
          </p:nvPr>
        </p:nvSpPr>
        <p:spPr>
          <a:xfrm>
            <a:off x="609600" y="213756"/>
            <a:ext cx="10972800" cy="688769"/>
          </a:xfrm>
        </p:spPr>
        <p:txBody>
          <a:bodyPr>
            <a:normAutofit fontScale="90000"/>
          </a:bodyPr>
          <a:lstStyle/>
          <a:p>
            <a:r>
              <a:rPr lang="en-GB" b="1" dirty="0"/>
              <a:t>HR has a Key Role in Change Management</a:t>
            </a:r>
          </a:p>
        </p:txBody>
      </p:sp>
      <p:sp>
        <p:nvSpPr>
          <p:cNvPr id="3" name="Content Placeholder 2">
            <a:extLst>
              <a:ext uri="{FF2B5EF4-FFF2-40B4-BE49-F238E27FC236}">
                <a16:creationId xmlns:a16="http://schemas.microsoft.com/office/drawing/2014/main" id="{4BDEF19E-254D-44FB-8904-A3AD5CD46036}"/>
              </a:ext>
            </a:extLst>
          </p:cNvPr>
          <p:cNvSpPr>
            <a:spLocks noGrp="1"/>
          </p:cNvSpPr>
          <p:nvPr>
            <p:ph sz="half" idx="1"/>
          </p:nvPr>
        </p:nvSpPr>
        <p:spPr>
          <a:xfrm>
            <a:off x="609600" y="1441588"/>
            <a:ext cx="5384800" cy="3989040"/>
          </a:xfrm>
          <a:ln>
            <a:solidFill>
              <a:schemeClr val="accent1"/>
            </a:solidFill>
          </a:ln>
        </p:spPr>
        <p:txBody>
          <a:bodyPr>
            <a:normAutofit fontScale="85000" lnSpcReduction="20000"/>
          </a:bodyPr>
          <a:lstStyle/>
          <a:p>
            <a:pPr marL="0" indent="0">
              <a:buNone/>
            </a:pPr>
            <a:r>
              <a:rPr lang="en-GB" dirty="0"/>
              <a:t>Contribution to Controllable aspects:</a:t>
            </a:r>
          </a:p>
          <a:p>
            <a:pPr marL="0" indent="0">
              <a:buNone/>
            </a:pPr>
            <a:endParaRPr lang="en-GB" dirty="0"/>
          </a:p>
          <a:p>
            <a:r>
              <a:rPr lang="en-GB" dirty="0"/>
              <a:t>Provide information on skills, impact on other parts of organisation, stakeholders, measuring success of change (e.g. turnover/absence rates)</a:t>
            </a:r>
          </a:p>
          <a:p>
            <a:r>
              <a:rPr lang="en-GB" dirty="0"/>
              <a:t>Advising on communication processes</a:t>
            </a:r>
          </a:p>
          <a:p>
            <a:r>
              <a:rPr lang="en-GB" dirty="0"/>
              <a:t>Changing policies/processes to support and embed change</a:t>
            </a:r>
          </a:p>
        </p:txBody>
      </p:sp>
      <p:sp>
        <p:nvSpPr>
          <p:cNvPr id="4" name="Content Placeholder 3">
            <a:extLst>
              <a:ext uri="{FF2B5EF4-FFF2-40B4-BE49-F238E27FC236}">
                <a16:creationId xmlns:a16="http://schemas.microsoft.com/office/drawing/2014/main" id="{54B5EADD-D2D2-495A-BF9D-5557DFEDC441}"/>
              </a:ext>
            </a:extLst>
          </p:cNvPr>
          <p:cNvSpPr>
            <a:spLocks noGrp="1"/>
          </p:cNvSpPr>
          <p:nvPr>
            <p:ph sz="half" idx="2"/>
          </p:nvPr>
        </p:nvSpPr>
        <p:spPr>
          <a:xfrm>
            <a:off x="6197600" y="1441588"/>
            <a:ext cx="5384800" cy="3989040"/>
          </a:xfrm>
          <a:ln>
            <a:solidFill>
              <a:schemeClr val="accent1"/>
            </a:solidFill>
          </a:ln>
        </p:spPr>
        <p:txBody>
          <a:bodyPr>
            <a:normAutofit fontScale="85000" lnSpcReduction="20000"/>
          </a:bodyPr>
          <a:lstStyle/>
          <a:p>
            <a:pPr marL="0" indent="0">
              <a:buNone/>
            </a:pPr>
            <a:r>
              <a:rPr lang="en-GB" dirty="0"/>
              <a:t>Contribution to Uncontrollable (people’s responses)</a:t>
            </a:r>
          </a:p>
          <a:p>
            <a:pPr marL="0" indent="0">
              <a:buNone/>
            </a:pPr>
            <a:endParaRPr lang="en-GB" dirty="0"/>
          </a:p>
          <a:p>
            <a:r>
              <a:rPr lang="en-GB" dirty="0"/>
              <a:t>Building trust, relationship management – ensuring people feel fairly treated</a:t>
            </a:r>
          </a:p>
          <a:p>
            <a:r>
              <a:rPr lang="en-GB" dirty="0"/>
              <a:t>Advising on reactions to change, gaining buy-in</a:t>
            </a:r>
          </a:p>
          <a:p>
            <a:r>
              <a:rPr lang="en-GB" dirty="0"/>
              <a:t>Reducing uncertainty, stress and improving job satisfaction through planning, good leadership</a:t>
            </a:r>
          </a:p>
          <a:p>
            <a:r>
              <a:rPr lang="en-GB" dirty="0"/>
              <a:t>Building a change ready culture</a:t>
            </a:r>
          </a:p>
          <a:p>
            <a:endParaRPr lang="en-GB" dirty="0"/>
          </a:p>
        </p:txBody>
      </p:sp>
    </p:spTree>
    <p:extLst>
      <p:ext uri="{BB962C8B-B14F-4D97-AF65-F5344CB8AC3E}">
        <p14:creationId xmlns:p14="http://schemas.microsoft.com/office/powerpoint/2010/main" val="285837656"/>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5F621FD-7975-4B3B-AC1B-0C7C073D6E55}"/>
              </a:ext>
            </a:extLst>
          </p:cNvPr>
          <p:cNvSpPr>
            <a:spLocks noGrp="1"/>
          </p:cNvSpPr>
          <p:nvPr>
            <p:ph type="sldNum" sz="quarter" idx="12"/>
          </p:nvPr>
        </p:nvSpPr>
        <p:spPr/>
        <p:txBody>
          <a:bodyPr/>
          <a:lstStyle/>
          <a:p>
            <a:fld id="{F6E39E37-6BC0-A248-806A-337B0CEF6126}" type="slidenum">
              <a:rPr lang="en-US" smtClean="0"/>
              <a:t>54</a:t>
            </a:fld>
            <a:endParaRPr lang="en-US"/>
          </a:p>
        </p:txBody>
      </p:sp>
      <p:sp>
        <p:nvSpPr>
          <p:cNvPr id="3" name="Text Placeholder 2">
            <a:extLst>
              <a:ext uri="{FF2B5EF4-FFF2-40B4-BE49-F238E27FC236}">
                <a16:creationId xmlns:a16="http://schemas.microsoft.com/office/drawing/2014/main" id="{83174A08-D2EC-451C-9983-9BA9513DC3D3}"/>
              </a:ext>
            </a:extLst>
          </p:cNvPr>
          <p:cNvSpPr>
            <a:spLocks noGrp="1"/>
          </p:cNvSpPr>
          <p:nvPr>
            <p:ph type="body" sz="quarter" idx="13"/>
          </p:nvPr>
        </p:nvSpPr>
        <p:spPr>
          <a:xfrm>
            <a:off x="75501" y="261456"/>
            <a:ext cx="12040998" cy="561609"/>
          </a:xfrm>
        </p:spPr>
        <p:txBody>
          <a:bodyPr>
            <a:normAutofit lnSpcReduction="10000"/>
          </a:bodyPr>
          <a:lstStyle/>
          <a:p>
            <a:r>
              <a:rPr lang="en-GB" dirty="0"/>
              <a:t>Types of change…what is this one to me?</a:t>
            </a:r>
          </a:p>
        </p:txBody>
      </p:sp>
      <p:sp>
        <p:nvSpPr>
          <p:cNvPr id="21" name="TextBox 20">
            <a:extLst>
              <a:ext uri="{FF2B5EF4-FFF2-40B4-BE49-F238E27FC236}">
                <a16:creationId xmlns:a16="http://schemas.microsoft.com/office/drawing/2014/main" id="{1346F12D-BB6D-44DF-95DE-11813F0287B0}"/>
              </a:ext>
            </a:extLst>
          </p:cNvPr>
          <p:cNvSpPr txBox="1"/>
          <p:nvPr/>
        </p:nvSpPr>
        <p:spPr>
          <a:xfrm>
            <a:off x="4578543" y="6048092"/>
            <a:ext cx="3078343" cy="461665"/>
          </a:xfrm>
          <a:prstGeom prst="rect">
            <a:avLst/>
          </a:prstGeom>
          <a:noFill/>
        </p:spPr>
        <p:txBody>
          <a:bodyPr wrap="square" rtlCol="0">
            <a:spAutoFit/>
          </a:bodyPr>
          <a:lstStyle/>
          <a:p>
            <a:pPr algn="ctr"/>
            <a:r>
              <a:rPr lang="en-GB" sz="2400" b="1" dirty="0"/>
              <a:t>Impact </a:t>
            </a:r>
          </a:p>
        </p:txBody>
      </p:sp>
      <p:sp>
        <p:nvSpPr>
          <p:cNvPr id="23" name="TextBox 22">
            <a:extLst>
              <a:ext uri="{FF2B5EF4-FFF2-40B4-BE49-F238E27FC236}">
                <a16:creationId xmlns:a16="http://schemas.microsoft.com/office/drawing/2014/main" id="{1C9E7B23-B9A3-4D59-BAAE-6CA1344F4689}"/>
              </a:ext>
            </a:extLst>
          </p:cNvPr>
          <p:cNvSpPr txBox="1"/>
          <p:nvPr/>
        </p:nvSpPr>
        <p:spPr>
          <a:xfrm>
            <a:off x="9205645" y="1615702"/>
            <a:ext cx="3004625" cy="1323439"/>
          </a:xfrm>
          <a:prstGeom prst="rect">
            <a:avLst/>
          </a:prstGeom>
          <a:noFill/>
        </p:spPr>
        <p:txBody>
          <a:bodyPr wrap="square" rtlCol="0">
            <a:spAutoFit/>
          </a:bodyPr>
          <a:lstStyle/>
          <a:p>
            <a:pPr algn="ctr"/>
            <a:r>
              <a:rPr lang="en-GB" sz="2000" b="1" dirty="0"/>
              <a:t>Transformation:</a:t>
            </a:r>
          </a:p>
          <a:p>
            <a:pPr algn="ctr"/>
            <a:r>
              <a:rPr lang="en-GB" sz="2000" dirty="0"/>
              <a:t>To innovate &amp; create the “unimaginable”; experiment</a:t>
            </a:r>
          </a:p>
        </p:txBody>
      </p:sp>
      <p:sp>
        <p:nvSpPr>
          <p:cNvPr id="4" name="Arrow: Right 3">
            <a:extLst>
              <a:ext uri="{FF2B5EF4-FFF2-40B4-BE49-F238E27FC236}">
                <a16:creationId xmlns:a16="http://schemas.microsoft.com/office/drawing/2014/main" id="{1A8703EE-3210-4904-8E45-B96824803571}"/>
              </a:ext>
            </a:extLst>
          </p:cNvPr>
          <p:cNvSpPr/>
          <p:nvPr/>
        </p:nvSpPr>
        <p:spPr>
          <a:xfrm>
            <a:off x="657546" y="5414482"/>
            <a:ext cx="11373640" cy="27740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Arrow: Right 23">
            <a:extLst>
              <a:ext uri="{FF2B5EF4-FFF2-40B4-BE49-F238E27FC236}">
                <a16:creationId xmlns:a16="http://schemas.microsoft.com/office/drawing/2014/main" id="{F0CB9CA7-2D75-4A62-86EC-C1D3E865A6B3}"/>
              </a:ext>
            </a:extLst>
          </p:cNvPr>
          <p:cNvSpPr/>
          <p:nvPr/>
        </p:nvSpPr>
        <p:spPr>
          <a:xfrm rot="16200000">
            <a:off x="-1532050" y="3203211"/>
            <a:ext cx="4280202" cy="25957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TextBox 24">
            <a:extLst>
              <a:ext uri="{FF2B5EF4-FFF2-40B4-BE49-F238E27FC236}">
                <a16:creationId xmlns:a16="http://schemas.microsoft.com/office/drawing/2014/main" id="{BDE5A038-E211-4EFA-9A20-D6F1F3B5B0CA}"/>
              </a:ext>
            </a:extLst>
          </p:cNvPr>
          <p:cNvSpPr txBox="1"/>
          <p:nvPr/>
        </p:nvSpPr>
        <p:spPr>
          <a:xfrm rot="16200000">
            <a:off x="-1254018" y="3198167"/>
            <a:ext cx="3078343" cy="461665"/>
          </a:xfrm>
          <a:prstGeom prst="rect">
            <a:avLst/>
          </a:prstGeom>
          <a:noFill/>
        </p:spPr>
        <p:txBody>
          <a:bodyPr wrap="square" rtlCol="0">
            <a:spAutoFit/>
          </a:bodyPr>
          <a:lstStyle/>
          <a:p>
            <a:pPr algn="ctr"/>
            <a:r>
              <a:rPr lang="en-GB" sz="2400" b="1" dirty="0"/>
              <a:t>Discomfort</a:t>
            </a:r>
          </a:p>
        </p:txBody>
      </p:sp>
      <p:sp>
        <p:nvSpPr>
          <p:cNvPr id="26" name="TextBox 25">
            <a:extLst>
              <a:ext uri="{FF2B5EF4-FFF2-40B4-BE49-F238E27FC236}">
                <a16:creationId xmlns:a16="http://schemas.microsoft.com/office/drawing/2014/main" id="{D461C1AF-6992-49C9-85D2-D0FFD5368C0C}"/>
              </a:ext>
            </a:extLst>
          </p:cNvPr>
          <p:cNvSpPr txBox="1"/>
          <p:nvPr/>
        </p:nvSpPr>
        <p:spPr>
          <a:xfrm>
            <a:off x="4297619" y="4428045"/>
            <a:ext cx="3640189" cy="1015663"/>
          </a:xfrm>
          <a:prstGeom prst="rect">
            <a:avLst/>
          </a:prstGeom>
          <a:noFill/>
        </p:spPr>
        <p:txBody>
          <a:bodyPr wrap="square" rtlCol="0">
            <a:spAutoFit/>
          </a:bodyPr>
          <a:lstStyle/>
          <a:p>
            <a:pPr algn="ctr"/>
            <a:r>
              <a:rPr lang="en-GB" sz="2000" b="1" dirty="0"/>
              <a:t>Reform:</a:t>
            </a:r>
          </a:p>
          <a:p>
            <a:pPr algn="ctr"/>
            <a:r>
              <a:rPr lang="en-GB" sz="2000" dirty="0"/>
              <a:t>To understand &amp; change the system &amp; it’s parts; pilots</a:t>
            </a:r>
          </a:p>
        </p:txBody>
      </p:sp>
      <p:sp>
        <p:nvSpPr>
          <p:cNvPr id="27" name="TextBox 26">
            <a:extLst>
              <a:ext uri="{FF2B5EF4-FFF2-40B4-BE49-F238E27FC236}">
                <a16:creationId xmlns:a16="http://schemas.microsoft.com/office/drawing/2014/main" id="{493365EA-698D-4940-95BA-62BB85BDCE18}"/>
              </a:ext>
            </a:extLst>
          </p:cNvPr>
          <p:cNvSpPr txBox="1"/>
          <p:nvPr/>
        </p:nvSpPr>
        <p:spPr>
          <a:xfrm>
            <a:off x="824889" y="4023547"/>
            <a:ext cx="1959640" cy="1323439"/>
          </a:xfrm>
          <a:prstGeom prst="rect">
            <a:avLst/>
          </a:prstGeom>
          <a:noFill/>
        </p:spPr>
        <p:txBody>
          <a:bodyPr wrap="square" rtlCol="0">
            <a:spAutoFit/>
          </a:bodyPr>
          <a:lstStyle/>
          <a:p>
            <a:pPr algn="ctr"/>
            <a:r>
              <a:rPr lang="en-GB" sz="2000" b="1" dirty="0"/>
              <a:t>Incremental:</a:t>
            </a:r>
          </a:p>
          <a:p>
            <a:pPr algn="ctr"/>
            <a:r>
              <a:rPr lang="en-GB" sz="2000" dirty="0"/>
              <a:t>To improve performance;  projects</a:t>
            </a:r>
          </a:p>
        </p:txBody>
      </p:sp>
      <p:sp>
        <p:nvSpPr>
          <p:cNvPr id="28" name="Freeform: Shape 27">
            <a:extLst>
              <a:ext uri="{FF2B5EF4-FFF2-40B4-BE49-F238E27FC236}">
                <a16:creationId xmlns:a16="http://schemas.microsoft.com/office/drawing/2014/main" id="{9BBFB2D7-4506-41E4-912C-0B98AF9EE9FF}"/>
              </a:ext>
            </a:extLst>
          </p:cNvPr>
          <p:cNvSpPr/>
          <p:nvPr/>
        </p:nvSpPr>
        <p:spPr>
          <a:xfrm>
            <a:off x="719191" y="287676"/>
            <a:ext cx="10448818" cy="5137079"/>
          </a:xfrm>
          <a:custGeom>
            <a:avLst/>
            <a:gdLst>
              <a:gd name="connsiteX0" fmla="*/ 0 w 10448818"/>
              <a:gd name="connsiteY0" fmla="*/ 5137079 h 5137079"/>
              <a:gd name="connsiteX1" fmla="*/ 267128 w 10448818"/>
              <a:gd name="connsiteY1" fmla="*/ 5116531 h 5137079"/>
              <a:gd name="connsiteX2" fmla="*/ 534256 w 10448818"/>
              <a:gd name="connsiteY2" fmla="*/ 5106257 h 5137079"/>
              <a:gd name="connsiteX3" fmla="*/ 1736333 w 10448818"/>
              <a:gd name="connsiteY3" fmla="*/ 5065160 h 5137079"/>
              <a:gd name="connsiteX4" fmla="*/ 1910993 w 10448818"/>
              <a:gd name="connsiteY4" fmla="*/ 5034337 h 5137079"/>
              <a:gd name="connsiteX5" fmla="*/ 2383605 w 10448818"/>
              <a:gd name="connsiteY5" fmla="*/ 4931596 h 5137079"/>
              <a:gd name="connsiteX6" fmla="*/ 3020602 w 10448818"/>
              <a:gd name="connsiteY6" fmla="*/ 4798032 h 5137079"/>
              <a:gd name="connsiteX7" fmla="*/ 3215811 w 10448818"/>
              <a:gd name="connsiteY7" fmla="*/ 4756935 h 5137079"/>
              <a:gd name="connsiteX8" fmla="*/ 3647326 w 10448818"/>
              <a:gd name="connsiteY8" fmla="*/ 4664468 h 5137079"/>
              <a:gd name="connsiteX9" fmla="*/ 3965825 w 10448818"/>
              <a:gd name="connsiteY9" fmla="*/ 4530904 h 5137079"/>
              <a:gd name="connsiteX10" fmla="*/ 4253501 w 10448818"/>
              <a:gd name="connsiteY10" fmla="*/ 4428162 h 5137079"/>
              <a:gd name="connsiteX11" fmla="*/ 4787757 w 10448818"/>
              <a:gd name="connsiteY11" fmla="*/ 4089115 h 5137079"/>
              <a:gd name="connsiteX12" fmla="*/ 5147353 w 10448818"/>
              <a:gd name="connsiteY12" fmla="*/ 3914454 h 5137079"/>
              <a:gd name="connsiteX13" fmla="*/ 5527497 w 10448818"/>
              <a:gd name="connsiteY13" fmla="*/ 3708971 h 5137079"/>
              <a:gd name="connsiteX14" fmla="*/ 6493267 w 10448818"/>
              <a:gd name="connsiteY14" fmla="*/ 3236360 h 5137079"/>
              <a:gd name="connsiteX15" fmla="*/ 6657654 w 10448818"/>
              <a:gd name="connsiteY15" fmla="*/ 3154167 h 5137079"/>
              <a:gd name="connsiteX16" fmla="*/ 6852863 w 10448818"/>
              <a:gd name="connsiteY16" fmla="*/ 3020603 h 5137079"/>
              <a:gd name="connsiteX17" fmla="*/ 7222733 w 10448818"/>
              <a:gd name="connsiteY17" fmla="*/ 2794571 h 5137079"/>
              <a:gd name="connsiteX18" fmla="*/ 7808360 w 10448818"/>
              <a:gd name="connsiteY18" fmla="*/ 2373331 h 5137079"/>
              <a:gd name="connsiteX19" fmla="*/ 8178229 w 10448818"/>
              <a:gd name="connsiteY19" fmla="*/ 2106203 h 5137079"/>
              <a:gd name="connsiteX20" fmla="*/ 8311793 w 10448818"/>
              <a:gd name="connsiteY20" fmla="*/ 2024009 h 5137079"/>
              <a:gd name="connsiteX21" fmla="*/ 8527551 w 10448818"/>
              <a:gd name="connsiteY21" fmla="*/ 1839075 h 5137079"/>
              <a:gd name="connsiteX22" fmla="*/ 8774130 w 10448818"/>
              <a:gd name="connsiteY22" fmla="*/ 1561672 h 5137079"/>
              <a:gd name="connsiteX23" fmla="*/ 8804953 w 10448818"/>
              <a:gd name="connsiteY23" fmla="*/ 1541124 h 5137079"/>
              <a:gd name="connsiteX24" fmla="*/ 9513870 w 10448818"/>
              <a:gd name="connsiteY24" fmla="*/ 955497 h 5137079"/>
              <a:gd name="connsiteX25" fmla="*/ 9688530 w 10448818"/>
              <a:gd name="connsiteY25" fmla="*/ 760288 h 5137079"/>
              <a:gd name="connsiteX26" fmla="*/ 9709079 w 10448818"/>
              <a:gd name="connsiteY26" fmla="*/ 719191 h 5137079"/>
              <a:gd name="connsiteX27" fmla="*/ 9914562 w 10448818"/>
              <a:gd name="connsiteY27" fmla="*/ 544531 h 5137079"/>
              <a:gd name="connsiteX28" fmla="*/ 9965933 w 10448818"/>
              <a:gd name="connsiteY28" fmla="*/ 503434 h 5137079"/>
              <a:gd name="connsiteX29" fmla="*/ 10027578 w 10448818"/>
              <a:gd name="connsiteY29" fmla="*/ 462337 h 5137079"/>
              <a:gd name="connsiteX30" fmla="*/ 10099497 w 10448818"/>
              <a:gd name="connsiteY30" fmla="*/ 390418 h 5137079"/>
              <a:gd name="connsiteX31" fmla="*/ 10233061 w 10448818"/>
              <a:gd name="connsiteY31" fmla="*/ 267128 h 5137079"/>
              <a:gd name="connsiteX32" fmla="*/ 10448818 w 10448818"/>
              <a:gd name="connsiteY32" fmla="*/ 0 h 5137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0448818" h="5137079">
                <a:moveTo>
                  <a:pt x="0" y="5137079"/>
                </a:moveTo>
                <a:cubicBezTo>
                  <a:pt x="125653" y="5116137"/>
                  <a:pt x="52819" y="5125849"/>
                  <a:pt x="267128" y="5116531"/>
                </a:cubicBezTo>
                <a:lnTo>
                  <a:pt x="534256" y="5106257"/>
                </a:lnTo>
                <a:cubicBezTo>
                  <a:pt x="1060763" y="5031039"/>
                  <a:pt x="386350" y="5121410"/>
                  <a:pt x="1736333" y="5065160"/>
                </a:cubicBezTo>
                <a:cubicBezTo>
                  <a:pt x="1795401" y="5062699"/>
                  <a:pt x="1852597" y="5043557"/>
                  <a:pt x="1910993" y="5034337"/>
                </a:cubicBezTo>
                <a:cubicBezTo>
                  <a:pt x="2464128" y="4947000"/>
                  <a:pt x="1751617" y="5076881"/>
                  <a:pt x="2383605" y="4931596"/>
                </a:cubicBezTo>
                <a:cubicBezTo>
                  <a:pt x="2595040" y="4882990"/>
                  <a:pt x="2808278" y="4842594"/>
                  <a:pt x="3020602" y="4798032"/>
                </a:cubicBezTo>
                <a:lnTo>
                  <a:pt x="3215811" y="4756935"/>
                </a:lnTo>
                <a:cubicBezTo>
                  <a:pt x="3312874" y="4737522"/>
                  <a:pt x="3553540" y="4696932"/>
                  <a:pt x="3647326" y="4664468"/>
                </a:cubicBezTo>
                <a:cubicBezTo>
                  <a:pt x="3756116" y="4626810"/>
                  <a:pt x="3858130" y="4571589"/>
                  <a:pt x="3965825" y="4530904"/>
                </a:cubicBezTo>
                <a:cubicBezTo>
                  <a:pt x="4118291" y="4473306"/>
                  <a:pt x="4107274" y="4511721"/>
                  <a:pt x="4253501" y="4428162"/>
                </a:cubicBezTo>
                <a:cubicBezTo>
                  <a:pt x="4274357" y="4416244"/>
                  <a:pt x="4740693" y="4111974"/>
                  <a:pt x="4787757" y="4089115"/>
                </a:cubicBezTo>
                <a:cubicBezTo>
                  <a:pt x="4907622" y="4030895"/>
                  <a:pt x="5028830" y="3975361"/>
                  <a:pt x="5147353" y="3914454"/>
                </a:cubicBezTo>
                <a:cubicBezTo>
                  <a:pt x="5275468" y="3848617"/>
                  <a:pt x="5397484" y="3770977"/>
                  <a:pt x="5527497" y="3708971"/>
                </a:cubicBezTo>
                <a:cubicBezTo>
                  <a:pt x="6500761" y="3244798"/>
                  <a:pt x="5883534" y="3548001"/>
                  <a:pt x="6493267" y="3236360"/>
                </a:cubicBezTo>
                <a:cubicBezTo>
                  <a:pt x="6547818" y="3208478"/>
                  <a:pt x="6607093" y="3188761"/>
                  <a:pt x="6657654" y="3154167"/>
                </a:cubicBezTo>
                <a:cubicBezTo>
                  <a:pt x="6722724" y="3109646"/>
                  <a:pt x="6786346" y="3062932"/>
                  <a:pt x="6852863" y="3020603"/>
                </a:cubicBezTo>
                <a:cubicBezTo>
                  <a:pt x="6974763" y="2943030"/>
                  <a:pt x="7120565" y="2896741"/>
                  <a:pt x="7222733" y="2794571"/>
                </a:cubicBezTo>
                <a:cubicBezTo>
                  <a:pt x="7425809" y="2591491"/>
                  <a:pt x="7267164" y="2744012"/>
                  <a:pt x="7808360" y="2373331"/>
                </a:cubicBezTo>
                <a:cubicBezTo>
                  <a:pt x="8201741" y="2103893"/>
                  <a:pt x="7863093" y="2351310"/>
                  <a:pt x="8178229" y="2106203"/>
                </a:cubicBezTo>
                <a:cubicBezTo>
                  <a:pt x="8219493" y="2074108"/>
                  <a:pt x="8270457" y="2056011"/>
                  <a:pt x="8311793" y="2024009"/>
                </a:cubicBezTo>
                <a:cubicBezTo>
                  <a:pt x="8386693" y="1966022"/>
                  <a:pt x="8460572" y="1906054"/>
                  <a:pt x="8527551" y="1839075"/>
                </a:cubicBezTo>
                <a:cubicBezTo>
                  <a:pt x="8615032" y="1751594"/>
                  <a:pt x="8671190" y="1630296"/>
                  <a:pt x="8774130" y="1561672"/>
                </a:cubicBezTo>
                <a:cubicBezTo>
                  <a:pt x="8784404" y="1554823"/>
                  <a:pt x="8795110" y="1548580"/>
                  <a:pt x="8804953" y="1541124"/>
                </a:cubicBezTo>
                <a:cubicBezTo>
                  <a:pt x="9088317" y="1326455"/>
                  <a:pt x="9242090" y="1212718"/>
                  <a:pt x="9513870" y="955497"/>
                </a:cubicBezTo>
                <a:cubicBezTo>
                  <a:pt x="9577285" y="895479"/>
                  <a:pt x="9632922" y="827603"/>
                  <a:pt x="9688530" y="760288"/>
                </a:cubicBezTo>
                <a:cubicBezTo>
                  <a:pt x="9698284" y="748480"/>
                  <a:pt x="9698000" y="729766"/>
                  <a:pt x="9709079" y="719191"/>
                </a:cubicBezTo>
                <a:cubicBezTo>
                  <a:pt x="9774105" y="657121"/>
                  <a:pt x="9845729" y="602350"/>
                  <a:pt x="9914562" y="544531"/>
                </a:cubicBezTo>
                <a:cubicBezTo>
                  <a:pt x="9931353" y="530426"/>
                  <a:pt x="9947687" y="515598"/>
                  <a:pt x="9965933" y="503434"/>
                </a:cubicBezTo>
                <a:cubicBezTo>
                  <a:pt x="9986481" y="489735"/>
                  <a:pt x="10008725" y="478289"/>
                  <a:pt x="10027578" y="462337"/>
                </a:cubicBezTo>
                <a:cubicBezTo>
                  <a:pt x="10053459" y="440438"/>
                  <a:pt x="10074917" y="413769"/>
                  <a:pt x="10099497" y="390418"/>
                </a:cubicBezTo>
                <a:cubicBezTo>
                  <a:pt x="10143424" y="348687"/>
                  <a:pt x="10194544" y="313899"/>
                  <a:pt x="10233061" y="267128"/>
                </a:cubicBezTo>
                <a:cubicBezTo>
                  <a:pt x="10401722" y="62326"/>
                  <a:pt x="10330595" y="152002"/>
                  <a:pt x="10448818" y="0"/>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010455126"/>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B76F8B5-90AE-4445-8D93-9B29D28213A5}"/>
              </a:ext>
            </a:extLst>
          </p:cNvPr>
          <p:cNvSpPr>
            <a:spLocks noGrp="1"/>
          </p:cNvSpPr>
          <p:nvPr>
            <p:ph type="sldNum" sz="quarter" idx="12"/>
          </p:nvPr>
        </p:nvSpPr>
        <p:spPr/>
        <p:txBody>
          <a:bodyPr/>
          <a:lstStyle/>
          <a:p>
            <a:fld id="{F6E39E37-6BC0-A248-806A-337B0CEF6126}" type="slidenum">
              <a:rPr lang="en-US" smtClean="0"/>
              <a:t>55</a:t>
            </a:fld>
            <a:endParaRPr lang="en-US"/>
          </a:p>
        </p:txBody>
      </p:sp>
      <p:sp>
        <p:nvSpPr>
          <p:cNvPr id="6" name="Text Placeholder 2">
            <a:extLst>
              <a:ext uri="{FF2B5EF4-FFF2-40B4-BE49-F238E27FC236}">
                <a16:creationId xmlns:a16="http://schemas.microsoft.com/office/drawing/2014/main" id="{2EA34347-B6F8-4342-B849-C392B50DAD35}"/>
              </a:ext>
            </a:extLst>
          </p:cNvPr>
          <p:cNvSpPr>
            <a:spLocks noGrp="1"/>
          </p:cNvSpPr>
          <p:nvPr>
            <p:ph type="body" sz="quarter" idx="13"/>
          </p:nvPr>
        </p:nvSpPr>
        <p:spPr>
          <a:xfrm>
            <a:off x="151001" y="155409"/>
            <a:ext cx="5386769" cy="1652843"/>
          </a:xfrm>
        </p:spPr>
        <p:txBody>
          <a:bodyPr>
            <a:normAutofit/>
          </a:bodyPr>
          <a:lstStyle/>
          <a:p>
            <a:r>
              <a:rPr lang="en-US" dirty="0"/>
              <a:t>Something new…how do we normally respond?</a:t>
            </a:r>
          </a:p>
        </p:txBody>
      </p:sp>
      <p:sp>
        <p:nvSpPr>
          <p:cNvPr id="7" name="TextBox 6">
            <a:extLst>
              <a:ext uri="{FF2B5EF4-FFF2-40B4-BE49-F238E27FC236}">
                <a16:creationId xmlns:a16="http://schemas.microsoft.com/office/drawing/2014/main" id="{CE5FDA1F-0700-470D-8B39-EF0396F10484}"/>
              </a:ext>
            </a:extLst>
          </p:cNvPr>
          <p:cNvSpPr txBox="1"/>
          <p:nvPr/>
        </p:nvSpPr>
        <p:spPr>
          <a:xfrm>
            <a:off x="0" y="2102887"/>
            <a:ext cx="2568540" cy="2554545"/>
          </a:xfrm>
          <a:prstGeom prst="rect">
            <a:avLst/>
          </a:prstGeom>
          <a:noFill/>
        </p:spPr>
        <p:txBody>
          <a:bodyPr wrap="square" rtlCol="0">
            <a:spAutoFit/>
          </a:bodyPr>
          <a:lstStyle/>
          <a:p>
            <a:pPr algn="ctr"/>
            <a:r>
              <a:rPr lang="en-GB" sz="2000" dirty="0"/>
              <a:t>Every “change” will mean something different to each of us…</a:t>
            </a:r>
          </a:p>
          <a:p>
            <a:pPr algn="ctr"/>
            <a:endParaRPr lang="en-GB" sz="2000" dirty="0"/>
          </a:p>
          <a:p>
            <a:pPr algn="ctr"/>
            <a:r>
              <a:rPr lang="en-GB" sz="2000" dirty="0"/>
              <a:t>The length &amp; depth will depend on our “map of the world”</a:t>
            </a:r>
          </a:p>
        </p:txBody>
      </p:sp>
      <p:pic>
        <p:nvPicPr>
          <p:cNvPr id="5" name="Picture 4">
            <a:extLst>
              <a:ext uri="{FF2B5EF4-FFF2-40B4-BE49-F238E27FC236}">
                <a16:creationId xmlns:a16="http://schemas.microsoft.com/office/drawing/2014/main" id="{F0B97EE6-7854-4A0E-9E49-0B3A1AA70D4B}"/>
              </a:ext>
            </a:extLst>
          </p:cNvPr>
          <p:cNvPicPr>
            <a:picLocks noChangeAspect="1"/>
          </p:cNvPicPr>
          <p:nvPr/>
        </p:nvPicPr>
        <p:blipFill rotWithShape="1">
          <a:blip r:embed="rId2"/>
          <a:srcRect t="14211"/>
          <a:stretch/>
        </p:blipFill>
        <p:spPr>
          <a:xfrm>
            <a:off x="2729354" y="1118406"/>
            <a:ext cx="9462646" cy="5739594"/>
          </a:xfrm>
          <a:prstGeom prst="rect">
            <a:avLst/>
          </a:prstGeom>
        </p:spPr>
      </p:pic>
    </p:spTree>
    <p:extLst>
      <p:ext uri="{BB962C8B-B14F-4D97-AF65-F5344CB8AC3E}">
        <p14:creationId xmlns:p14="http://schemas.microsoft.com/office/powerpoint/2010/main" val="3218990225"/>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B76F8B5-90AE-4445-8D93-9B29D28213A5}"/>
              </a:ext>
            </a:extLst>
          </p:cNvPr>
          <p:cNvSpPr>
            <a:spLocks noGrp="1"/>
          </p:cNvSpPr>
          <p:nvPr>
            <p:ph type="sldNum" sz="quarter" idx="12"/>
          </p:nvPr>
        </p:nvSpPr>
        <p:spPr/>
        <p:txBody>
          <a:bodyPr/>
          <a:lstStyle/>
          <a:p>
            <a:fld id="{F6E39E37-6BC0-A248-806A-337B0CEF6126}" type="slidenum">
              <a:rPr lang="en-US" smtClean="0"/>
              <a:t>56</a:t>
            </a:fld>
            <a:endParaRPr lang="en-US"/>
          </a:p>
        </p:txBody>
      </p:sp>
      <p:sp>
        <p:nvSpPr>
          <p:cNvPr id="6" name="Text Placeholder 2">
            <a:extLst>
              <a:ext uri="{FF2B5EF4-FFF2-40B4-BE49-F238E27FC236}">
                <a16:creationId xmlns:a16="http://schemas.microsoft.com/office/drawing/2014/main" id="{2EA34347-B6F8-4342-B849-C392B50DAD35}"/>
              </a:ext>
            </a:extLst>
          </p:cNvPr>
          <p:cNvSpPr>
            <a:spLocks noGrp="1"/>
          </p:cNvSpPr>
          <p:nvPr>
            <p:ph type="body" sz="quarter" idx="13"/>
          </p:nvPr>
        </p:nvSpPr>
        <p:spPr>
          <a:xfrm>
            <a:off x="151002" y="155409"/>
            <a:ext cx="2906524" cy="2402054"/>
          </a:xfrm>
        </p:spPr>
        <p:txBody>
          <a:bodyPr>
            <a:normAutofit/>
          </a:bodyPr>
          <a:lstStyle/>
          <a:p>
            <a:r>
              <a:rPr lang="en-US" dirty="0"/>
              <a:t>What should leaders/HR  do during change?</a:t>
            </a:r>
          </a:p>
        </p:txBody>
      </p:sp>
      <p:sp>
        <p:nvSpPr>
          <p:cNvPr id="7" name="TextBox 6">
            <a:extLst>
              <a:ext uri="{FF2B5EF4-FFF2-40B4-BE49-F238E27FC236}">
                <a16:creationId xmlns:a16="http://schemas.microsoft.com/office/drawing/2014/main" id="{CE5FDA1F-0700-470D-8B39-EF0396F10484}"/>
              </a:ext>
            </a:extLst>
          </p:cNvPr>
          <p:cNvSpPr txBox="1"/>
          <p:nvPr/>
        </p:nvSpPr>
        <p:spPr>
          <a:xfrm>
            <a:off x="0" y="3245887"/>
            <a:ext cx="2143125" cy="2246769"/>
          </a:xfrm>
          <a:prstGeom prst="rect">
            <a:avLst/>
          </a:prstGeom>
          <a:noFill/>
        </p:spPr>
        <p:txBody>
          <a:bodyPr wrap="square" rtlCol="0">
            <a:spAutoFit/>
          </a:bodyPr>
          <a:lstStyle/>
          <a:p>
            <a:pPr algn="ctr"/>
            <a:r>
              <a:rPr lang="en-GB" sz="2000" dirty="0"/>
              <a:t>Pay attention &amp; notice</a:t>
            </a:r>
          </a:p>
          <a:p>
            <a:pPr algn="ctr"/>
            <a:endParaRPr lang="en-GB" sz="2000" dirty="0"/>
          </a:p>
          <a:p>
            <a:pPr algn="ctr"/>
            <a:r>
              <a:rPr lang="en-GB" sz="2000" dirty="0"/>
              <a:t>Adapt as needed</a:t>
            </a:r>
          </a:p>
          <a:p>
            <a:pPr algn="ctr"/>
            <a:endParaRPr lang="en-GB" sz="2000" dirty="0"/>
          </a:p>
          <a:p>
            <a:pPr algn="ctr"/>
            <a:r>
              <a:rPr lang="en-GB" sz="2000" dirty="0"/>
              <a:t>Make it safe for all emotions</a:t>
            </a:r>
          </a:p>
        </p:txBody>
      </p:sp>
      <p:pic>
        <p:nvPicPr>
          <p:cNvPr id="1026" name="Picture 2" descr="Kubler Ross Change Curve - Mastering Business Analysis">
            <a:extLst>
              <a:ext uri="{FF2B5EF4-FFF2-40B4-BE49-F238E27FC236}">
                <a16:creationId xmlns:a16="http://schemas.microsoft.com/office/drawing/2014/main" id="{6FB09DAA-2469-B95A-D75F-19DF1C1097C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24955" y="-1176"/>
            <a:ext cx="9367045"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07200740"/>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2">
            <a:extLst>
              <a:ext uri="{FF2B5EF4-FFF2-40B4-BE49-F238E27FC236}">
                <a16:creationId xmlns:a16="http://schemas.microsoft.com/office/drawing/2014/main" id="{7570789E-B93E-A064-C8D5-F4588F3CA567}"/>
              </a:ext>
            </a:extLst>
          </p:cNvPr>
          <p:cNvSpPr txBox="1">
            <a:spLocks/>
          </p:cNvSpPr>
          <p:nvPr/>
        </p:nvSpPr>
        <p:spPr>
          <a:xfrm>
            <a:off x="432192" y="2108200"/>
            <a:ext cx="2793608" cy="2641600"/>
          </a:xfrm>
          <a:prstGeom prst="rect">
            <a:avLst/>
          </a:prstGeom>
        </p:spPr>
        <p:txBody>
          <a:bodyPr vert="horz" lIns="216000" tIns="45720" rIns="216000" bIns="45720" rtlCol="0">
            <a:noAutofit/>
          </a:bodyPr>
          <a:lstStyle>
            <a:lvl1pPr marL="0" indent="0" algn="l" defTabSz="685800" rtl="0" eaLnBrk="1" latinLnBrk="0" hangingPunct="1">
              <a:lnSpc>
                <a:spcPct val="90000"/>
              </a:lnSpc>
              <a:spcBef>
                <a:spcPts val="750"/>
              </a:spcBef>
              <a:buFont typeface="Arial" panose="020B0604020202020204" pitchFamily="34" charset="0"/>
              <a:buNone/>
              <a:defRPr sz="3200" b="1" kern="1200">
                <a:solidFill>
                  <a:schemeClr val="tx1"/>
                </a:solidFill>
                <a:latin typeface="+mj-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24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20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40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GB" sz="3600" b="0" dirty="0">
                <a:latin typeface="Arial" panose="020B0604020202020204" pitchFamily="34" charset="0"/>
                <a:cs typeface="Arial" panose="020B0604020202020204" pitchFamily="34" charset="0"/>
              </a:rPr>
              <a:t>The 7 Habits of Highly Effective People</a:t>
            </a:r>
          </a:p>
        </p:txBody>
      </p:sp>
      <p:pic>
        <p:nvPicPr>
          <p:cNvPr id="10246" name="Picture 6" descr="The 7 Habits of Highly Effective People - Leader In Me">
            <a:extLst>
              <a:ext uri="{FF2B5EF4-FFF2-40B4-BE49-F238E27FC236}">
                <a16:creationId xmlns:a16="http://schemas.microsoft.com/office/drawing/2014/main" id="{792F86B7-A4FF-E576-B38B-A6BBE1FE49E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94000" y="127000"/>
            <a:ext cx="6604000" cy="6604000"/>
          </a:xfrm>
          <a:prstGeom prst="rect">
            <a:avLst/>
          </a:prstGeom>
          <a:noFill/>
          <a:extLst>
            <a:ext uri="{909E8E84-426E-40DD-AFC4-6F175D3DCCD1}">
              <a14:hiddenFill xmlns:a14="http://schemas.microsoft.com/office/drawing/2010/main">
                <a:solidFill>
                  <a:srgbClr val="FFFFFF"/>
                </a:solidFill>
              </a14:hiddenFill>
            </a:ext>
          </a:extLst>
        </p:spPr>
      </p:pic>
      <p:sp>
        <p:nvSpPr>
          <p:cNvPr id="5" name="Text Placeholder 2">
            <a:extLst>
              <a:ext uri="{FF2B5EF4-FFF2-40B4-BE49-F238E27FC236}">
                <a16:creationId xmlns:a16="http://schemas.microsoft.com/office/drawing/2014/main" id="{0A2C50CA-CE8A-0304-0730-49B0EB70364B}"/>
              </a:ext>
            </a:extLst>
          </p:cNvPr>
          <p:cNvSpPr txBox="1">
            <a:spLocks/>
          </p:cNvSpPr>
          <p:nvPr/>
        </p:nvSpPr>
        <p:spPr>
          <a:xfrm>
            <a:off x="9686258" y="2908300"/>
            <a:ext cx="1930008" cy="1041400"/>
          </a:xfrm>
          <a:prstGeom prst="rect">
            <a:avLst/>
          </a:prstGeom>
        </p:spPr>
        <p:txBody>
          <a:bodyPr vert="horz" lIns="216000" tIns="45720" rIns="216000" bIns="45720" rtlCol="0">
            <a:noAutofit/>
          </a:bodyPr>
          <a:lstStyle>
            <a:lvl1pPr marL="0" indent="0" algn="l" defTabSz="685800" rtl="0" eaLnBrk="1" latinLnBrk="0" hangingPunct="1">
              <a:lnSpc>
                <a:spcPct val="90000"/>
              </a:lnSpc>
              <a:spcBef>
                <a:spcPts val="750"/>
              </a:spcBef>
              <a:buFont typeface="Arial" panose="020B0604020202020204" pitchFamily="34" charset="0"/>
              <a:buNone/>
              <a:defRPr sz="3200" b="1" kern="1200">
                <a:solidFill>
                  <a:schemeClr val="tx1"/>
                </a:solidFill>
                <a:latin typeface="+mj-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24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20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40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GB" sz="3600" b="0" dirty="0">
                <a:latin typeface="Arial" panose="020B0604020202020204" pitchFamily="34" charset="0"/>
                <a:cs typeface="Arial" panose="020B0604020202020204" pitchFamily="34" charset="0"/>
              </a:rPr>
              <a:t>Steven Covey</a:t>
            </a:r>
          </a:p>
        </p:txBody>
      </p:sp>
    </p:spTree>
    <p:extLst>
      <p:ext uri="{BB962C8B-B14F-4D97-AF65-F5344CB8AC3E}">
        <p14:creationId xmlns:p14="http://schemas.microsoft.com/office/powerpoint/2010/main" val="1487378484"/>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9" name="Oval 8">
            <a:extLst>
              <a:ext uri="{FF2B5EF4-FFF2-40B4-BE49-F238E27FC236}">
                <a16:creationId xmlns:a16="http://schemas.microsoft.com/office/drawing/2014/main" id="{0133F2A4-736C-46C2-BCF1-4528706E4271}"/>
              </a:ext>
            </a:extLst>
          </p:cNvPr>
          <p:cNvSpPr/>
          <p:nvPr/>
        </p:nvSpPr>
        <p:spPr>
          <a:xfrm>
            <a:off x="9200729" y="1866012"/>
            <a:ext cx="2830457" cy="2615609"/>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a:extLst>
              <a:ext uri="{FF2B5EF4-FFF2-40B4-BE49-F238E27FC236}">
                <a16:creationId xmlns:a16="http://schemas.microsoft.com/office/drawing/2014/main" id="{5393F2F3-CC8D-4AEE-93C5-1C108348D6FB}"/>
              </a:ext>
            </a:extLst>
          </p:cNvPr>
          <p:cNvSpPr/>
          <p:nvPr/>
        </p:nvSpPr>
        <p:spPr>
          <a:xfrm>
            <a:off x="6117715" y="1866013"/>
            <a:ext cx="2830457" cy="2615609"/>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Slide Number Placeholder 1">
            <a:extLst>
              <a:ext uri="{FF2B5EF4-FFF2-40B4-BE49-F238E27FC236}">
                <a16:creationId xmlns:a16="http://schemas.microsoft.com/office/drawing/2014/main" id="{75F621FD-7975-4B3B-AC1B-0C7C073D6E55}"/>
              </a:ext>
            </a:extLst>
          </p:cNvPr>
          <p:cNvSpPr>
            <a:spLocks noGrp="1"/>
          </p:cNvSpPr>
          <p:nvPr>
            <p:ph type="sldNum" sz="quarter" idx="12"/>
          </p:nvPr>
        </p:nvSpPr>
        <p:spPr/>
        <p:txBody>
          <a:bodyPr/>
          <a:lstStyle/>
          <a:p>
            <a:fld id="{F6E39E37-6BC0-A248-806A-337B0CEF6126}" type="slidenum">
              <a:rPr lang="en-US" smtClean="0"/>
              <a:t>58</a:t>
            </a:fld>
            <a:endParaRPr lang="en-US"/>
          </a:p>
        </p:txBody>
      </p:sp>
      <p:sp>
        <p:nvSpPr>
          <p:cNvPr id="3" name="Text Placeholder 2">
            <a:extLst>
              <a:ext uri="{FF2B5EF4-FFF2-40B4-BE49-F238E27FC236}">
                <a16:creationId xmlns:a16="http://schemas.microsoft.com/office/drawing/2014/main" id="{83174A08-D2EC-451C-9983-9BA9513DC3D3}"/>
              </a:ext>
            </a:extLst>
          </p:cNvPr>
          <p:cNvSpPr>
            <a:spLocks noGrp="1"/>
          </p:cNvSpPr>
          <p:nvPr>
            <p:ph type="body" sz="quarter" idx="13"/>
          </p:nvPr>
        </p:nvSpPr>
        <p:spPr>
          <a:xfrm>
            <a:off x="151002" y="369888"/>
            <a:ext cx="12040998" cy="1030287"/>
          </a:xfrm>
        </p:spPr>
        <p:txBody>
          <a:bodyPr>
            <a:normAutofit fontScale="92500" lnSpcReduction="10000"/>
          </a:bodyPr>
          <a:lstStyle/>
          <a:p>
            <a:r>
              <a:rPr lang="en-GB" dirty="0"/>
              <a:t>Realising we have a choice…</a:t>
            </a:r>
          </a:p>
          <a:p>
            <a:pPr algn="r"/>
            <a:r>
              <a:rPr lang="en-GB" dirty="0"/>
              <a:t>…our circles of control &amp; influence</a:t>
            </a:r>
          </a:p>
        </p:txBody>
      </p:sp>
      <p:pic>
        <p:nvPicPr>
          <p:cNvPr id="5" name="Picture 4">
            <a:extLst>
              <a:ext uri="{FF2B5EF4-FFF2-40B4-BE49-F238E27FC236}">
                <a16:creationId xmlns:a16="http://schemas.microsoft.com/office/drawing/2014/main" id="{BD48A61C-5A0A-4519-AE57-2D1FE80822CF}"/>
              </a:ext>
            </a:extLst>
          </p:cNvPr>
          <p:cNvPicPr>
            <a:picLocks noChangeAspect="1"/>
          </p:cNvPicPr>
          <p:nvPr/>
        </p:nvPicPr>
        <p:blipFill>
          <a:blip r:embed="rId2"/>
          <a:stretch>
            <a:fillRect/>
          </a:stretch>
        </p:blipFill>
        <p:spPr>
          <a:xfrm>
            <a:off x="582649" y="1063256"/>
            <a:ext cx="4552876" cy="4524332"/>
          </a:xfrm>
          <a:prstGeom prst="rect">
            <a:avLst/>
          </a:prstGeom>
        </p:spPr>
      </p:pic>
      <p:sp>
        <p:nvSpPr>
          <p:cNvPr id="6" name="Oval 5">
            <a:extLst>
              <a:ext uri="{FF2B5EF4-FFF2-40B4-BE49-F238E27FC236}">
                <a16:creationId xmlns:a16="http://schemas.microsoft.com/office/drawing/2014/main" id="{EA679853-0FE3-4ED8-B4F2-16494DF48315}"/>
              </a:ext>
            </a:extLst>
          </p:cNvPr>
          <p:cNvSpPr/>
          <p:nvPr/>
        </p:nvSpPr>
        <p:spPr>
          <a:xfrm>
            <a:off x="9781953" y="2530546"/>
            <a:ext cx="1637414" cy="128653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Control/ influence</a:t>
            </a:r>
          </a:p>
        </p:txBody>
      </p:sp>
      <p:sp>
        <p:nvSpPr>
          <p:cNvPr id="7" name="Oval 6">
            <a:extLst>
              <a:ext uri="{FF2B5EF4-FFF2-40B4-BE49-F238E27FC236}">
                <a16:creationId xmlns:a16="http://schemas.microsoft.com/office/drawing/2014/main" id="{F719E58F-212E-4514-80AF-C4B6F226CEC3}"/>
              </a:ext>
            </a:extLst>
          </p:cNvPr>
          <p:cNvSpPr/>
          <p:nvPr/>
        </p:nvSpPr>
        <p:spPr>
          <a:xfrm>
            <a:off x="6549209" y="2222205"/>
            <a:ext cx="1967470" cy="190322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Control/ influence</a:t>
            </a:r>
          </a:p>
        </p:txBody>
      </p:sp>
      <p:sp>
        <p:nvSpPr>
          <p:cNvPr id="10" name="Arrow: Down 9">
            <a:extLst>
              <a:ext uri="{FF2B5EF4-FFF2-40B4-BE49-F238E27FC236}">
                <a16:creationId xmlns:a16="http://schemas.microsoft.com/office/drawing/2014/main" id="{F26655DA-9F03-461E-AC11-F28378DEDA46}"/>
              </a:ext>
            </a:extLst>
          </p:cNvPr>
          <p:cNvSpPr/>
          <p:nvPr/>
        </p:nvSpPr>
        <p:spPr>
          <a:xfrm rot="5400000">
            <a:off x="11376184" y="2994151"/>
            <a:ext cx="297712" cy="404037"/>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Arrow: Down 10">
            <a:extLst>
              <a:ext uri="{FF2B5EF4-FFF2-40B4-BE49-F238E27FC236}">
                <a16:creationId xmlns:a16="http://schemas.microsoft.com/office/drawing/2014/main" id="{3A4415E5-34C9-4E17-A0B0-06C1838720A6}"/>
              </a:ext>
            </a:extLst>
          </p:cNvPr>
          <p:cNvSpPr/>
          <p:nvPr/>
        </p:nvSpPr>
        <p:spPr>
          <a:xfrm rot="5400000">
            <a:off x="6400352" y="2994150"/>
            <a:ext cx="297712" cy="404037"/>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Arrow: Down 11">
            <a:extLst>
              <a:ext uri="{FF2B5EF4-FFF2-40B4-BE49-F238E27FC236}">
                <a16:creationId xmlns:a16="http://schemas.microsoft.com/office/drawing/2014/main" id="{705F4097-7B98-4924-93F7-7452ACDC36BD}"/>
              </a:ext>
            </a:extLst>
          </p:cNvPr>
          <p:cNvSpPr/>
          <p:nvPr/>
        </p:nvSpPr>
        <p:spPr>
          <a:xfrm rot="16200000">
            <a:off x="8381551" y="2994150"/>
            <a:ext cx="297712" cy="404037"/>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Arrow: Down 12">
            <a:extLst>
              <a:ext uri="{FF2B5EF4-FFF2-40B4-BE49-F238E27FC236}">
                <a16:creationId xmlns:a16="http://schemas.microsoft.com/office/drawing/2014/main" id="{F98A32E8-3692-4E23-B573-5D9D08FE895E}"/>
              </a:ext>
            </a:extLst>
          </p:cNvPr>
          <p:cNvSpPr/>
          <p:nvPr/>
        </p:nvSpPr>
        <p:spPr>
          <a:xfrm rot="16200000">
            <a:off x="9507479" y="2994150"/>
            <a:ext cx="297712" cy="404037"/>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Arrow: Down 13">
            <a:extLst>
              <a:ext uri="{FF2B5EF4-FFF2-40B4-BE49-F238E27FC236}">
                <a16:creationId xmlns:a16="http://schemas.microsoft.com/office/drawing/2014/main" id="{76FFF301-7A68-4FE6-844B-D3B95A2EC306}"/>
              </a:ext>
            </a:extLst>
          </p:cNvPr>
          <p:cNvSpPr/>
          <p:nvPr/>
        </p:nvSpPr>
        <p:spPr>
          <a:xfrm rot="10800000">
            <a:off x="7384087" y="2020187"/>
            <a:ext cx="297712" cy="404037"/>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Arrow: Down 14">
            <a:extLst>
              <a:ext uri="{FF2B5EF4-FFF2-40B4-BE49-F238E27FC236}">
                <a16:creationId xmlns:a16="http://schemas.microsoft.com/office/drawing/2014/main" id="{A225AA55-716B-4F64-B725-DAFE6E3BEBE9}"/>
              </a:ext>
            </a:extLst>
          </p:cNvPr>
          <p:cNvSpPr/>
          <p:nvPr/>
        </p:nvSpPr>
        <p:spPr>
          <a:xfrm rot="10800000">
            <a:off x="10510730" y="3830376"/>
            <a:ext cx="297712" cy="404037"/>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Arrow: Down 15">
            <a:extLst>
              <a:ext uri="{FF2B5EF4-FFF2-40B4-BE49-F238E27FC236}">
                <a16:creationId xmlns:a16="http://schemas.microsoft.com/office/drawing/2014/main" id="{D3296D8A-FBD4-48DD-B4BE-35CE92108C94}"/>
              </a:ext>
            </a:extLst>
          </p:cNvPr>
          <p:cNvSpPr/>
          <p:nvPr/>
        </p:nvSpPr>
        <p:spPr>
          <a:xfrm>
            <a:off x="7384087" y="3923413"/>
            <a:ext cx="297712" cy="404037"/>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Arrow: Down 16">
            <a:extLst>
              <a:ext uri="{FF2B5EF4-FFF2-40B4-BE49-F238E27FC236}">
                <a16:creationId xmlns:a16="http://schemas.microsoft.com/office/drawing/2014/main" id="{B91768FC-8A0D-4BD8-80B7-E8FCCBBA72BA}"/>
              </a:ext>
            </a:extLst>
          </p:cNvPr>
          <p:cNvSpPr/>
          <p:nvPr/>
        </p:nvSpPr>
        <p:spPr>
          <a:xfrm>
            <a:off x="10510730" y="2126509"/>
            <a:ext cx="297712" cy="404037"/>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TextBox 18">
            <a:extLst>
              <a:ext uri="{FF2B5EF4-FFF2-40B4-BE49-F238E27FC236}">
                <a16:creationId xmlns:a16="http://schemas.microsoft.com/office/drawing/2014/main" id="{B968EE57-40B6-416D-A85E-AA4933791F53}"/>
              </a:ext>
            </a:extLst>
          </p:cNvPr>
          <p:cNvSpPr txBox="1"/>
          <p:nvPr/>
        </p:nvSpPr>
        <p:spPr>
          <a:xfrm>
            <a:off x="8418066" y="1943739"/>
            <a:ext cx="1310924" cy="646331"/>
          </a:xfrm>
          <a:prstGeom prst="rect">
            <a:avLst/>
          </a:prstGeom>
          <a:noFill/>
        </p:spPr>
        <p:txBody>
          <a:bodyPr wrap="square" rtlCol="0">
            <a:spAutoFit/>
          </a:bodyPr>
          <a:lstStyle/>
          <a:p>
            <a:pPr algn="ctr"/>
            <a:r>
              <a:rPr lang="en-GB" dirty="0"/>
              <a:t>Concern/ worry</a:t>
            </a:r>
          </a:p>
        </p:txBody>
      </p:sp>
      <p:sp>
        <p:nvSpPr>
          <p:cNvPr id="21" name="TextBox 20">
            <a:extLst>
              <a:ext uri="{FF2B5EF4-FFF2-40B4-BE49-F238E27FC236}">
                <a16:creationId xmlns:a16="http://schemas.microsoft.com/office/drawing/2014/main" id="{1346F12D-BB6D-44DF-95DE-11813F0287B0}"/>
              </a:ext>
            </a:extLst>
          </p:cNvPr>
          <p:cNvSpPr txBox="1"/>
          <p:nvPr/>
        </p:nvSpPr>
        <p:spPr>
          <a:xfrm>
            <a:off x="6715549" y="4613381"/>
            <a:ext cx="1639196" cy="461665"/>
          </a:xfrm>
          <a:prstGeom prst="rect">
            <a:avLst/>
          </a:prstGeom>
          <a:noFill/>
        </p:spPr>
        <p:txBody>
          <a:bodyPr wrap="square" rtlCol="0">
            <a:spAutoFit/>
          </a:bodyPr>
          <a:lstStyle/>
          <a:p>
            <a:pPr algn="ctr"/>
            <a:r>
              <a:rPr lang="en-GB" sz="2400" b="1" dirty="0"/>
              <a:t>Proactive</a:t>
            </a:r>
          </a:p>
        </p:txBody>
      </p:sp>
      <p:sp>
        <p:nvSpPr>
          <p:cNvPr id="22" name="TextBox 21">
            <a:extLst>
              <a:ext uri="{FF2B5EF4-FFF2-40B4-BE49-F238E27FC236}">
                <a16:creationId xmlns:a16="http://schemas.microsoft.com/office/drawing/2014/main" id="{D46A7980-92D7-42B9-B054-583A47AB59B1}"/>
              </a:ext>
            </a:extLst>
          </p:cNvPr>
          <p:cNvSpPr txBox="1"/>
          <p:nvPr/>
        </p:nvSpPr>
        <p:spPr>
          <a:xfrm>
            <a:off x="9839988" y="4610233"/>
            <a:ext cx="1639196" cy="461665"/>
          </a:xfrm>
          <a:prstGeom prst="rect">
            <a:avLst/>
          </a:prstGeom>
          <a:noFill/>
        </p:spPr>
        <p:txBody>
          <a:bodyPr wrap="square" rtlCol="0">
            <a:spAutoFit/>
          </a:bodyPr>
          <a:lstStyle/>
          <a:p>
            <a:pPr algn="ctr"/>
            <a:r>
              <a:rPr lang="en-GB" sz="2400" b="1" dirty="0"/>
              <a:t>Reactive</a:t>
            </a:r>
          </a:p>
        </p:txBody>
      </p:sp>
      <p:sp>
        <p:nvSpPr>
          <p:cNvPr id="23" name="TextBox 22">
            <a:extLst>
              <a:ext uri="{FF2B5EF4-FFF2-40B4-BE49-F238E27FC236}">
                <a16:creationId xmlns:a16="http://schemas.microsoft.com/office/drawing/2014/main" id="{1C9E7B23-B9A3-4D59-BAAE-6CA1344F4689}"/>
              </a:ext>
            </a:extLst>
          </p:cNvPr>
          <p:cNvSpPr txBox="1"/>
          <p:nvPr/>
        </p:nvSpPr>
        <p:spPr>
          <a:xfrm>
            <a:off x="6037932" y="5122819"/>
            <a:ext cx="6071191" cy="707886"/>
          </a:xfrm>
          <a:prstGeom prst="rect">
            <a:avLst/>
          </a:prstGeom>
          <a:noFill/>
        </p:spPr>
        <p:txBody>
          <a:bodyPr wrap="square" rtlCol="0">
            <a:spAutoFit/>
          </a:bodyPr>
          <a:lstStyle/>
          <a:p>
            <a:pPr algn="ctr"/>
            <a:r>
              <a:rPr lang="en-GB" sz="2000" dirty="0"/>
              <a:t>However stormy and what the size of our vessel, </a:t>
            </a:r>
          </a:p>
          <a:p>
            <a:pPr algn="ctr"/>
            <a:r>
              <a:rPr lang="en-GB" sz="2000" dirty="0"/>
              <a:t>“we are the master of our own ship”</a:t>
            </a:r>
          </a:p>
        </p:txBody>
      </p:sp>
    </p:spTree>
    <p:extLst>
      <p:ext uri="{BB962C8B-B14F-4D97-AF65-F5344CB8AC3E}">
        <p14:creationId xmlns:p14="http://schemas.microsoft.com/office/powerpoint/2010/main" val="311561960"/>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Vertical Scroll 2">
            <a:extLst>
              <a:ext uri="{FF2B5EF4-FFF2-40B4-BE49-F238E27FC236}">
                <a16:creationId xmlns:a16="http://schemas.microsoft.com/office/drawing/2014/main" id="{2EC0E9A9-EB06-5CA4-1AFA-D3609C074D34}"/>
              </a:ext>
            </a:extLst>
          </p:cNvPr>
          <p:cNvSpPr/>
          <p:nvPr/>
        </p:nvSpPr>
        <p:spPr>
          <a:xfrm>
            <a:off x="690881" y="772160"/>
            <a:ext cx="6847840" cy="4490720"/>
          </a:xfrm>
          <a:prstGeom prst="verticalScroll">
            <a:avLst/>
          </a:prstGeom>
          <a:solidFill>
            <a:schemeClr val="accent3">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7200" i="1" dirty="0">
                <a:solidFill>
                  <a:schemeClr val="tx1"/>
                </a:solidFill>
              </a:rPr>
              <a:t>There is nowt so queer as folk</a:t>
            </a:r>
          </a:p>
        </p:txBody>
      </p:sp>
      <p:sp>
        <p:nvSpPr>
          <p:cNvPr id="4" name="TextBox 3">
            <a:extLst>
              <a:ext uri="{FF2B5EF4-FFF2-40B4-BE49-F238E27FC236}">
                <a16:creationId xmlns:a16="http://schemas.microsoft.com/office/drawing/2014/main" id="{C6DE60A1-3266-F5C6-BC3D-7DC579E16CE1}"/>
              </a:ext>
            </a:extLst>
          </p:cNvPr>
          <p:cNvSpPr txBox="1"/>
          <p:nvPr/>
        </p:nvSpPr>
        <p:spPr>
          <a:xfrm>
            <a:off x="8035636" y="2367170"/>
            <a:ext cx="3129280" cy="2123658"/>
          </a:xfrm>
          <a:prstGeom prst="rect">
            <a:avLst/>
          </a:prstGeom>
          <a:noFill/>
        </p:spPr>
        <p:txBody>
          <a:bodyPr wrap="square" rtlCol="0">
            <a:spAutoFit/>
          </a:bodyPr>
          <a:lstStyle/>
          <a:p>
            <a:pPr algn="ctr"/>
            <a:r>
              <a:rPr lang="en-GB" sz="4400" dirty="0">
                <a:latin typeface="Arial" panose="020B0604020202020204" pitchFamily="34" charset="0"/>
                <a:cs typeface="Arial" panose="020B0604020202020204" pitchFamily="34" charset="0"/>
              </a:rPr>
              <a:t>Sheffield (Yorkshire) expression</a:t>
            </a:r>
          </a:p>
        </p:txBody>
      </p:sp>
    </p:spTree>
    <p:extLst>
      <p:ext uri="{BB962C8B-B14F-4D97-AF65-F5344CB8AC3E}">
        <p14:creationId xmlns:p14="http://schemas.microsoft.com/office/powerpoint/2010/main" val="772424597"/>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24BA664-13EC-4B04-B933-A36DA6408975}"/>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6E39E37-6BC0-A248-806A-337B0CEF6126}" type="slidenum">
              <a:rPr kumimoji="0" lang="en-US" sz="900" b="0" i="0" u="none" strike="noStrike" kern="1200" cap="none" spc="0" normalizeH="0" baseline="0" noProof="0" smtClean="0">
                <a:ln>
                  <a:noFill/>
                </a:ln>
                <a:solidFill>
                  <a:srgbClr val="004992">
                    <a:tint val="75000"/>
                  </a:srgbClr>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60</a:t>
            </a:fld>
            <a:endParaRPr kumimoji="0" lang="en-US" sz="900" b="0" i="0" u="none" strike="noStrike" kern="1200" cap="none" spc="0" normalizeH="0" baseline="0" noProof="0">
              <a:ln>
                <a:noFill/>
              </a:ln>
              <a:solidFill>
                <a:srgbClr val="004992">
                  <a:tint val="75000"/>
                </a:srgbClr>
              </a:solidFill>
              <a:effectLst/>
              <a:uLnTx/>
              <a:uFillTx/>
              <a:latin typeface="Arial" panose="020B0604020202020204"/>
              <a:ea typeface="+mn-ea"/>
              <a:cs typeface="+mn-cs"/>
            </a:endParaRPr>
          </a:p>
        </p:txBody>
      </p:sp>
      <p:sp>
        <p:nvSpPr>
          <p:cNvPr id="9" name="Text Placeholder 2">
            <a:extLst>
              <a:ext uri="{FF2B5EF4-FFF2-40B4-BE49-F238E27FC236}">
                <a16:creationId xmlns:a16="http://schemas.microsoft.com/office/drawing/2014/main" id="{984E6765-BA01-4E2A-9C76-E89BC3E54F8F}"/>
              </a:ext>
            </a:extLst>
          </p:cNvPr>
          <p:cNvSpPr>
            <a:spLocks noGrp="1"/>
          </p:cNvSpPr>
          <p:nvPr>
            <p:ph type="body" sz="quarter" idx="13"/>
          </p:nvPr>
        </p:nvSpPr>
        <p:spPr>
          <a:xfrm>
            <a:off x="184665" y="241427"/>
            <a:ext cx="9913722" cy="626639"/>
          </a:xfrm>
        </p:spPr>
        <p:txBody>
          <a:bodyPr>
            <a:noAutofit/>
          </a:bodyPr>
          <a:lstStyle/>
          <a:p>
            <a:r>
              <a:rPr lang="en-GB" sz="4400" b="0" dirty="0">
                <a:latin typeface="Arial" panose="020B0604020202020204" pitchFamily="34" charset="0"/>
                <a:cs typeface="Arial" panose="020B0604020202020204" pitchFamily="34" charset="0"/>
              </a:rPr>
              <a:t>We are all different and weird… </a:t>
            </a:r>
          </a:p>
        </p:txBody>
      </p:sp>
      <p:sp>
        <p:nvSpPr>
          <p:cNvPr id="10" name="Rectangle: Rounded Corners 9">
            <a:extLst>
              <a:ext uri="{FF2B5EF4-FFF2-40B4-BE49-F238E27FC236}">
                <a16:creationId xmlns:a16="http://schemas.microsoft.com/office/drawing/2014/main" id="{AE0FE885-DA40-490F-956E-4AB292A83029}"/>
              </a:ext>
            </a:extLst>
          </p:cNvPr>
          <p:cNvSpPr/>
          <p:nvPr/>
        </p:nvSpPr>
        <p:spPr>
          <a:xfrm>
            <a:off x="595802" y="1051784"/>
            <a:ext cx="2576010" cy="815115"/>
          </a:xfrm>
          <a:prstGeom prst="roundRect">
            <a:avLst/>
          </a:prstGeom>
          <a:solidFill>
            <a:schemeClr val="bg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i="0" u="none" strike="noStrike" kern="1200" cap="none" spc="0" normalizeH="0" baseline="0" noProof="0" dirty="0">
                <a:ln>
                  <a:noFill/>
                </a:ln>
                <a:solidFill>
                  <a:srgbClr val="006747">
                    <a:lumMod val="50000"/>
                  </a:srgbClr>
                </a:solidFill>
                <a:effectLst/>
                <a:uLnTx/>
                <a:uFillTx/>
                <a:latin typeface="Arial" panose="020B0604020202020204" pitchFamily="34" charset="0"/>
                <a:cs typeface="Arial" panose="020B0604020202020204" pitchFamily="34" charset="0"/>
              </a:rPr>
              <a:t>How most work&amp; life is “designed”</a:t>
            </a:r>
            <a:endParaRPr kumimoji="0" lang="en-GB" sz="2400" i="1" u="none" strike="noStrike" kern="1200" cap="none" spc="0" normalizeH="0" baseline="0" noProof="0" dirty="0">
              <a:ln>
                <a:noFill/>
              </a:ln>
              <a:solidFill>
                <a:srgbClr val="006747">
                  <a:lumMod val="50000"/>
                </a:srgbClr>
              </a:solidFill>
              <a:effectLst/>
              <a:uLnTx/>
              <a:uFillTx/>
              <a:latin typeface="Arial" panose="020B0604020202020204" pitchFamily="34" charset="0"/>
              <a:cs typeface="Arial" panose="020B0604020202020204" pitchFamily="34" charset="0"/>
            </a:endParaRPr>
          </a:p>
        </p:txBody>
      </p:sp>
      <p:sp>
        <p:nvSpPr>
          <p:cNvPr id="11" name="Rectangle: Rounded Corners 10">
            <a:extLst>
              <a:ext uri="{FF2B5EF4-FFF2-40B4-BE49-F238E27FC236}">
                <a16:creationId xmlns:a16="http://schemas.microsoft.com/office/drawing/2014/main" id="{03B81A6A-129C-4396-94D7-6045DAD7AD09}"/>
              </a:ext>
            </a:extLst>
          </p:cNvPr>
          <p:cNvSpPr/>
          <p:nvPr/>
        </p:nvSpPr>
        <p:spPr>
          <a:xfrm>
            <a:off x="3714205" y="1057346"/>
            <a:ext cx="5410827" cy="819428"/>
          </a:xfrm>
          <a:prstGeom prst="roundRect">
            <a:avLst/>
          </a:prstGeom>
          <a:solidFill>
            <a:schemeClr val="bg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i="0" u="none" strike="noStrike" kern="1200" cap="none" spc="0" normalizeH="0" baseline="0" noProof="0" dirty="0">
                <a:ln>
                  <a:noFill/>
                </a:ln>
                <a:solidFill>
                  <a:srgbClr val="006747">
                    <a:lumMod val="50000"/>
                  </a:srgbClr>
                </a:solidFill>
                <a:effectLst/>
                <a:uLnTx/>
                <a:uFillTx/>
                <a:latin typeface="Arial" panose="020B0604020202020204" pitchFamily="34" charset="0"/>
                <a:cs typeface="Arial" panose="020B0604020202020204" pitchFamily="34" charset="0"/>
              </a:rPr>
              <a:t>Our own normal energy flow normally (any given day, week, year)</a:t>
            </a:r>
            <a:endParaRPr kumimoji="0" lang="en-GB" sz="2400" i="1" u="none" strike="noStrike" kern="1200" cap="none" spc="0" normalizeH="0" baseline="0" noProof="0" dirty="0">
              <a:ln>
                <a:noFill/>
              </a:ln>
              <a:solidFill>
                <a:srgbClr val="006747">
                  <a:lumMod val="50000"/>
                </a:srgbClr>
              </a:solidFill>
              <a:effectLst/>
              <a:uLnTx/>
              <a:uFillTx/>
              <a:latin typeface="Arial" panose="020B0604020202020204" pitchFamily="34" charset="0"/>
              <a:cs typeface="Arial" panose="020B0604020202020204" pitchFamily="34" charset="0"/>
            </a:endParaRPr>
          </a:p>
        </p:txBody>
      </p:sp>
      <p:graphicFrame>
        <p:nvGraphicFramePr>
          <p:cNvPr id="3" name="Table 2">
            <a:extLst>
              <a:ext uri="{FF2B5EF4-FFF2-40B4-BE49-F238E27FC236}">
                <a16:creationId xmlns:a16="http://schemas.microsoft.com/office/drawing/2014/main" id="{EAC4B864-8983-4516-A216-0A825E459495}"/>
              </a:ext>
            </a:extLst>
          </p:cNvPr>
          <p:cNvGraphicFramePr>
            <a:graphicFrameLocks noGrp="1"/>
          </p:cNvGraphicFramePr>
          <p:nvPr/>
        </p:nvGraphicFramePr>
        <p:xfrm>
          <a:off x="369332" y="2051564"/>
          <a:ext cx="3028950" cy="3143250"/>
        </p:xfrm>
        <a:graphic>
          <a:graphicData uri="http://schemas.openxmlformats.org/drawingml/2006/table">
            <a:tbl>
              <a:tblPr>
                <a:tableStyleId>{5C22544A-7EE6-4342-B048-85BDC9FD1C3A}</a:tableStyleId>
              </a:tblPr>
              <a:tblGrid>
                <a:gridCol w="438150">
                  <a:extLst>
                    <a:ext uri="{9D8B030D-6E8A-4147-A177-3AD203B41FA5}">
                      <a16:colId xmlns:a16="http://schemas.microsoft.com/office/drawing/2014/main" val="2179260236"/>
                    </a:ext>
                  </a:extLst>
                </a:gridCol>
                <a:gridCol w="352425">
                  <a:extLst>
                    <a:ext uri="{9D8B030D-6E8A-4147-A177-3AD203B41FA5}">
                      <a16:colId xmlns:a16="http://schemas.microsoft.com/office/drawing/2014/main" val="806052161"/>
                    </a:ext>
                  </a:extLst>
                </a:gridCol>
                <a:gridCol w="304800">
                  <a:extLst>
                    <a:ext uri="{9D8B030D-6E8A-4147-A177-3AD203B41FA5}">
                      <a16:colId xmlns:a16="http://schemas.microsoft.com/office/drawing/2014/main" val="474901790"/>
                    </a:ext>
                  </a:extLst>
                </a:gridCol>
                <a:gridCol w="333375">
                  <a:extLst>
                    <a:ext uri="{9D8B030D-6E8A-4147-A177-3AD203B41FA5}">
                      <a16:colId xmlns:a16="http://schemas.microsoft.com/office/drawing/2014/main" val="665073674"/>
                    </a:ext>
                  </a:extLst>
                </a:gridCol>
                <a:gridCol w="276225">
                  <a:extLst>
                    <a:ext uri="{9D8B030D-6E8A-4147-A177-3AD203B41FA5}">
                      <a16:colId xmlns:a16="http://schemas.microsoft.com/office/drawing/2014/main" val="1246092524"/>
                    </a:ext>
                  </a:extLst>
                </a:gridCol>
                <a:gridCol w="314325">
                  <a:extLst>
                    <a:ext uri="{9D8B030D-6E8A-4147-A177-3AD203B41FA5}">
                      <a16:colId xmlns:a16="http://schemas.microsoft.com/office/drawing/2014/main" val="1389702103"/>
                    </a:ext>
                  </a:extLst>
                </a:gridCol>
                <a:gridCol w="266700">
                  <a:extLst>
                    <a:ext uri="{9D8B030D-6E8A-4147-A177-3AD203B41FA5}">
                      <a16:colId xmlns:a16="http://schemas.microsoft.com/office/drawing/2014/main" val="1124396139"/>
                    </a:ext>
                  </a:extLst>
                </a:gridCol>
                <a:gridCol w="361950">
                  <a:extLst>
                    <a:ext uri="{9D8B030D-6E8A-4147-A177-3AD203B41FA5}">
                      <a16:colId xmlns:a16="http://schemas.microsoft.com/office/drawing/2014/main" val="1718249552"/>
                    </a:ext>
                  </a:extLst>
                </a:gridCol>
                <a:gridCol w="381000">
                  <a:extLst>
                    <a:ext uri="{9D8B030D-6E8A-4147-A177-3AD203B41FA5}">
                      <a16:colId xmlns:a16="http://schemas.microsoft.com/office/drawing/2014/main" val="2369731607"/>
                    </a:ext>
                  </a:extLst>
                </a:gridCol>
              </a:tblGrid>
              <a:tr h="285750">
                <a:tc>
                  <a:txBody>
                    <a:bodyPr/>
                    <a:lstStyle/>
                    <a:p>
                      <a:pPr algn="r" fontAlgn="b"/>
                      <a:r>
                        <a:rPr lang="en-GB" sz="1800" u="none" strike="noStrike">
                          <a:effectLst/>
                        </a:rPr>
                        <a:t>10</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dirty="0">
                          <a:effectLst/>
                        </a:rPr>
                        <a:t> </a:t>
                      </a:r>
                      <a:endParaRPr lang="en-GB" sz="1800" b="0" i="0" u="none" strike="noStrike" dirty="0">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dirty="0">
                          <a:effectLst/>
                        </a:rPr>
                        <a:t> </a:t>
                      </a:r>
                      <a:endParaRPr lang="en-GB" sz="1800" b="0" i="0" u="none" strike="noStrike" dirty="0">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dirty="0">
                          <a:effectLst/>
                        </a:rPr>
                        <a:t> </a:t>
                      </a:r>
                      <a:endParaRPr lang="en-GB" sz="1100" b="0" i="0" u="none" strike="noStrike" dirty="0">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3371402049"/>
                  </a:ext>
                </a:extLst>
              </a:tr>
              <a:tr h="285750">
                <a:tc>
                  <a:txBody>
                    <a:bodyPr/>
                    <a:lstStyle/>
                    <a:p>
                      <a:pPr algn="r" fontAlgn="b"/>
                      <a:r>
                        <a:rPr lang="en-GB" sz="1800" u="none" strike="noStrike">
                          <a:effectLst/>
                        </a:rPr>
                        <a:t>9</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3872788571"/>
                  </a:ext>
                </a:extLst>
              </a:tr>
              <a:tr h="285750">
                <a:tc>
                  <a:txBody>
                    <a:bodyPr/>
                    <a:lstStyle/>
                    <a:p>
                      <a:pPr algn="r" fontAlgn="b"/>
                      <a:r>
                        <a:rPr lang="en-GB" sz="1800" u="none" strike="noStrike">
                          <a:effectLst/>
                        </a:rPr>
                        <a:t>8</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dirty="0">
                          <a:effectLst/>
                        </a:rPr>
                        <a:t> </a:t>
                      </a:r>
                      <a:endParaRPr lang="en-GB" sz="1800" b="0" i="0" u="none" strike="noStrike" dirty="0">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686278188"/>
                  </a:ext>
                </a:extLst>
              </a:tr>
              <a:tr h="285750">
                <a:tc>
                  <a:txBody>
                    <a:bodyPr/>
                    <a:lstStyle/>
                    <a:p>
                      <a:pPr algn="r" fontAlgn="b"/>
                      <a:r>
                        <a:rPr lang="en-GB" sz="1800" u="none" strike="noStrike">
                          <a:effectLst/>
                        </a:rPr>
                        <a:t>7</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897499661"/>
                  </a:ext>
                </a:extLst>
              </a:tr>
              <a:tr h="285750">
                <a:tc>
                  <a:txBody>
                    <a:bodyPr/>
                    <a:lstStyle/>
                    <a:p>
                      <a:pPr algn="r" fontAlgn="b"/>
                      <a:r>
                        <a:rPr lang="en-GB" sz="1800" u="none" strike="noStrike">
                          <a:effectLst/>
                        </a:rPr>
                        <a:t>6</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616646055"/>
                  </a:ext>
                </a:extLst>
              </a:tr>
              <a:tr h="285750">
                <a:tc>
                  <a:txBody>
                    <a:bodyPr/>
                    <a:lstStyle/>
                    <a:p>
                      <a:pPr algn="r" fontAlgn="b"/>
                      <a:r>
                        <a:rPr lang="en-GB" sz="1800" u="none" strike="noStrike">
                          <a:effectLst/>
                        </a:rPr>
                        <a:t>5</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dirty="0">
                          <a:effectLst/>
                        </a:rPr>
                        <a:t> </a:t>
                      </a:r>
                      <a:endParaRPr lang="en-GB" sz="1800" b="0" i="0" u="none" strike="noStrike" dirty="0">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3112705832"/>
                  </a:ext>
                </a:extLst>
              </a:tr>
              <a:tr h="285750">
                <a:tc>
                  <a:txBody>
                    <a:bodyPr/>
                    <a:lstStyle/>
                    <a:p>
                      <a:pPr algn="r" fontAlgn="b"/>
                      <a:r>
                        <a:rPr lang="en-GB" sz="1800" u="none" strike="noStrike">
                          <a:effectLst/>
                        </a:rPr>
                        <a:t>4</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370119792"/>
                  </a:ext>
                </a:extLst>
              </a:tr>
              <a:tr h="285750">
                <a:tc>
                  <a:txBody>
                    <a:bodyPr/>
                    <a:lstStyle/>
                    <a:p>
                      <a:pPr algn="r" fontAlgn="b"/>
                      <a:r>
                        <a:rPr lang="en-GB" sz="1800" u="none" strike="noStrike">
                          <a:effectLst/>
                        </a:rPr>
                        <a:t>3</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953394077"/>
                  </a:ext>
                </a:extLst>
              </a:tr>
              <a:tr h="285750">
                <a:tc>
                  <a:txBody>
                    <a:bodyPr/>
                    <a:lstStyle/>
                    <a:p>
                      <a:pPr algn="r" fontAlgn="b"/>
                      <a:r>
                        <a:rPr lang="en-GB" sz="1800" u="none" strike="noStrike">
                          <a:effectLst/>
                        </a:rPr>
                        <a:t>2</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031783728"/>
                  </a:ext>
                </a:extLst>
              </a:tr>
              <a:tr h="285750">
                <a:tc>
                  <a:txBody>
                    <a:bodyPr/>
                    <a:lstStyle/>
                    <a:p>
                      <a:pPr algn="r" fontAlgn="b"/>
                      <a:r>
                        <a:rPr lang="en-GB" sz="1800" u="none" strike="noStrike">
                          <a:effectLst/>
                        </a:rPr>
                        <a:t>1</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846167893"/>
                  </a:ext>
                </a:extLst>
              </a:tr>
              <a:tr h="285750">
                <a:tc>
                  <a:txBody>
                    <a:bodyPr/>
                    <a:lstStyle/>
                    <a:p>
                      <a:pPr algn="r" fontAlgn="b"/>
                      <a:r>
                        <a:rPr lang="en-GB" sz="1800" u="none" strike="noStrike">
                          <a:effectLst/>
                        </a:rPr>
                        <a:t>0</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dirty="0">
                          <a:effectLst/>
                        </a:rPr>
                        <a:t> </a:t>
                      </a:r>
                      <a:endParaRPr lang="en-GB" sz="1100" b="0" i="0" u="none" strike="noStrike" dirty="0">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573062153"/>
                  </a:ext>
                </a:extLst>
              </a:tr>
            </a:tbl>
          </a:graphicData>
        </a:graphic>
      </p:graphicFrame>
      <p:graphicFrame>
        <p:nvGraphicFramePr>
          <p:cNvPr id="4" name="Table 3">
            <a:extLst>
              <a:ext uri="{FF2B5EF4-FFF2-40B4-BE49-F238E27FC236}">
                <a16:creationId xmlns:a16="http://schemas.microsoft.com/office/drawing/2014/main" id="{FA1A7ADE-D742-4846-A763-D2A3E8AB1B9C}"/>
              </a:ext>
            </a:extLst>
          </p:cNvPr>
          <p:cNvGraphicFramePr>
            <a:graphicFrameLocks noGrp="1"/>
          </p:cNvGraphicFramePr>
          <p:nvPr/>
        </p:nvGraphicFramePr>
        <p:xfrm>
          <a:off x="3877159" y="2039869"/>
          <a:ext cx="4799203" cy="3138170"/>
        </p:xfrm>
        <a:graphic>
          <a:graphicData uri="http://schemas.openxmlformats.org/drawingml/2006/table">
            <a:tbl>
              <a:tblPr>
                <a:tableStyleId>{5C22544A-7EE6-4342-B048-85BDC9FD1C3A}</a:tableStyleId>
              </a:tblPr>
              <a:tblGrid>
                <a:gridCol w="304340">
                  <a:extLst>
                    <a:ext uri="{9D8B030D-6E8A-4147-A177-3AD203B41FA5}">
                      <a16:colId xmlns:a16="http://schemas.microsoft.com/office/drawing/2014/main" val="2353368710"/>
                    </a:ext>
                  </a:extLst>
                </a:gridCol>
                <a:gridCol w="263371">
                  <a:extLst>
                    <a:ext uri="{9D8B030D-6E8A-4147-A177-3AD203B41FA5}">
                      <a16:colId xmlns:a16="http://schemas.microsoft.com/office/drawing/2014/main" val="1583137241"/>
                    </a:ext>
                  </a:extLst>
                </a:gridCol>
                <a:gridCol w="364341">
                  <a:extLst>
                    <a:ext uri="{9D8B030D-6E8A-4147-A177-3AD203B41FA5}">
                      <a16:colId xmlns:a16="http://schemas.microsoft.com/office/drawing/2014/main" val="1544427089"/>
                    </a:ext>
                  </a:extLst>
                </a:gridCol>
                <a:gridCol w="352425">
                  <a:extLst>
                    <a:ext uri="{9D8B030D-6E8A-4147-A177-3AD203B41FA5}">
                      <a16:colId xmlns:a16="http://schemas.microsoft.com/office/drawing/2014/main" val="2274534807"/>
                    </a:ext>
                  </a:extLst>
                </a:gridCol>
                <a:gridCol w="400050">
                  <a:extLst>
                    <a:ext uri="{9D8B030D-6E8A-4147-A177-3AD203B41FA5}">
                      <a16:colId xmlns:a16="http://schemas.microsoft.com/office/drawing/2014/main" val="3472719566"/>
                    </a:ext>
                  </a:extLst>
                </a:gridCol>
                <a:gridCol w="428625">
                  <a:extLst>
                    <a:ext uri="{9D8B030D-6E8A-4147-A177-3AD203B41FA5}">
                      <a16:colId xmlns:a16="http://schemas.microsoft.com/office/drawing/2014/main" val="406524761"/>
                    </a:ext>
                  </a:extLst>
                </a:gridCol>
                <a:gridCol w="361950">
                  <a:extLst>
                    <a:ext uri="{9D8B030D-6E8A-4147-A177-3AD203B41FA5}">
                      <a16:colId xmlns:a16="http://schemas.microsoft.com/office/drawing/2014/main" val="2641770072"/>
                    </a:ext>
                  </a:extLst>
                </a:gridCol>
                <a:gridCol w="428625">
                  <a:extLst>
                    <a:ext uri="{9D8B030D-6E8A-4147-A177-3AD203B41FA5}">
                      <a16:colId xmlns:a16="http://schemas.microsoft.com/office/drawing/2014/main" val="733943748"/>
                    </a:ext>
                  </a:extLst>
                </a:gridCol>
                <a:gridCol w="409575">
                  <a:extLst>
                    <a:ext uri="{9D8B030D-6E8A-4147-A177-3AD203B41FA5}">
                      <a16:colId xmlns:a16="http://schemas.microsoft.com/office/drawing/2014/main" val="252846701"/>
                    </a:ext>
                  </a:extLst>
                </a:gridCol>
                <a:gridCol w="390525">
                  <a:extLst>
                    <a:ext uri="{9D8B030D-6E8A-4147-A177-3AD203B41FA5}">
                      <a16:colId xmlns:a16="http://schemas.microsoft.com/office/drawing/2014/main" val="2096916043"/>
                    </a:ext>
                  </a:extLst>
                </a:gridCol>
                <a:gridCol w="314325">
                  <a:extLst>
                    <a:ext uri="{9D8B030D-6E8A-4147-A177-3AD203B41FA5}">
                      <a16:colId xmlns:a16="http://schemas.microsoft.com/office/drawing/2014/main" val="2184363834"/>
                    </a:ext>
                  </a:extLst>
                </a:gridCol>
                <a:gridCol w="400050">
                  <a:extLst>
                    <a:ext uri="{9D8B030D-6E8A-4147-A177-3AD203B41FA5}">
                      <a16:colId xmlns:a16="http://schemas.microsoft.com/office/drawing/2014/main" val="1030188698"/>
                    </a:ext>
                  </a:extLst>
                </a:gridCol>
                <a:gridCol w="381001">
                  <a:extLst>
                    <a:ext uri="{9D8B030D-6E8A-4147-A177-3AD203B41FA5}">
                      <a16:colId xmlns:a16="http://schemas.microsoft.com/office/drawing/2014/main" val="2106223122"/>
                    </a:ext>
                  </a:extLst>
                </a:gridCol>
              </a:tblGrid>
              <a:tr h="285750">
                <a:tc>
                  <a:txBody>
                    <a:bodyPr/>
                    <a:lstStyle/>
                    <a:p>
                      <a:pPr algn="r" fontAlgn="b"/>
                      <a:r>
                        <a:rPr lang="en-GB" sz="1800" u="none" strike="noStrike">
                          <a:effectLst/>
                        </a:rPr>
                        <a:t>10</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524026436"/>
                  </a:ext>
                </a:extLst>
              </a:tr>
              <a:tr h="285750">
                <a:tc>
                  <a:txBody>
                    <a:bodyPr/>
                    <a:lstStyle/>
                    <a:p>
                      <a:pPr algn="r" fontAlgn="b"/>
                      <a:r>
                        <a:rPr lang="en-GB" sz="1800" u="none" strike="noStrike">
                          <a:effectLst/>
                        </a:rPr>
                        <a:t>9</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937942966"/>
                  </a:ext>
                </a:extLst>
              </a:tr>
              <a:tr h="266164">
                <a:tc>
                  <a:txBody>
                    <a:bodyPr/>
                    <a:lstStyle/>
                    <a:p>
                      <a:pPr algn="r" fontAlgn="b"/>
                      <a:r>
                        <a:rPr lang="en-GB" sz="1800" u="none" strike="noStrike">
                          <a:effectLst/>
                        </a:rPr>
                        <a:t>8</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791144310"/>
                  </a:ext>
                </a:extLst>
              </a:tr>
              <a:tr h="285750">
                <a:tc>
                  <a:txBody>
                    <a:bodyPr/>
                    <a:lstStyle/>
                    <a:p>
                      <a:pPr algn="r" fontAlgn="b"/>
                      <a:r>
                        <a:rPr lang="en-GB" sz="1800" u="none" strike="noStrike">
                          <a:effectLst/>
                        </a:rPr>
                        <a:t>7</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3185220534"/>
                  </a:ext>
                </a:extLst>
              </a:tr>
              <a:tr h="285750">
                <a:tc>
                  <a:txBody>
                    <a:bodyPr/>
                    <a:lstStyle/>
                    <a:p>
                      <a:pPr algn="r" fontAlgn="b"/>
                      <a:r>
                        <a:rPr lang="en-GB" sz="1800" u="none" strike="noStrike">
                          <a:effectLst/>
                        </a:rPr>
                        <a:t>6</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965768952"/>
                  </a:ext>
                </a:extLst>
              </a:tr>
              <a:tr h="285750">
                <a:tc>
                  <a:txBody>
                    <a:bodyPr/>
                    <a:lstStyle/>
                    <a:p>
                      <a:pPr algn="r" fontAlgn="b"/>
                      <a:r>
                        <a:rPr lang="en-GB" sz="1800" u="none" strike="noStrike">
                          <a:effectLst/>
                        </a:rPr>
                        <a:t>5</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4076189178"/>
                  </a:ext>
                </a:extLst>
              </a:tr>
              <a:tr h="285750">
                <a:tc>
                  <a:txBody>
                    <a:bodyPr/>
                    <a:lstStyle/>
                    <a:p>
                      <a:pPr algn="r" fontAlgn="b"/>
                      <a:r>
                        <a:rPr lang="en-GB" sz="1800" u="none" strike="noStrike">
                          <a:effectLst/>
                        </a:rPr>
                        <a:t>4</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762389078"/>
                  </a:ext>
                </a:extLst>
              </a:tr>
              <a:tr h="285750">
                <a:tc>
                  <a:txBody>
                    <a:bodyPr/>
                    <a:lstStyle/>
                    <a:p>
                      <a:pPr algn="r" fontAlgn="b"/>
                      <a:r>
                        <a:rPr lang="en-GB" sz="1800" u="none" strike="noStrike">
                          <a:effectLst/>
                        </a:rPr>
                        <a:t>3</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185527669"/>
                  </a:ext>
                </a:extLst>
              </a:tr>
              <a:tr h="285750">
                <a:tc>
                  <a:txBody>
                    <a:bodyPr/>
                    <a:lstStyle/>
                    <a:p>
                      <a:pPr algn="r" fontAlgn="b"/>
                      <a:r>
                        <a:rPr lang="en-GB" sz="1800" u="none" strike="noStrike">
                          <a:effectLst/>
                        </a:rPr>
                        <a:t>2</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023155432"/>
                  </a:ext>
                </a:extLst>
              </a:tr>
              <a:tr h="285750">
                <a:tc>
                  <a:txBody>
                    <a:bodyPr/>
                    <a:lstStyle/>
                    <a:p>
                      <a:pPr algn="r" fontAlgn="b"/>
                      <a:r>
                        <a:rPr lang="en-GB" sz="1800" u="none" strike="noStrike">
                          <a:effectLst/>
                        </a:rPr>
                        <a:t>1</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803578991"/>
                  </a:ext>
                </a:extLst>
              </a:tr>
              <a:tr h="285750">
                <a:tc>
                  <a:txBody>
                    <a:bodyPr/>
                    <a:lstStyle/>
                    <a:p>
                      <a:pPr algn="r" fontAlgn="b"/>
                      <a:r>
                        <a:rPr lang="en-GB" sz="1800" u="none" strike="noStrike">
                          <a:effectLst/>
                        </a:rPr>
                        <a:t>0</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dirty="0">
                          <a:effectLst/>
                        </a:rPr>
                        <a:t> </a:t>
                      </a:r>
                      <a:endParaRPr lang="en-GB" sz="1100" b="0" i="0" u="none" strike="noStrike" dirty="0">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dirty="0">
                          <a:effectLst/>
                        </a:rPr>
                        <a:t> </a:t>
                      </a:r>
                      <a:endParaRPr lang="en-GB" sz="1100" b="0" i="0" u="none" strike="noStrike" dirty="0">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867054282"/>
                  </a:ext>
                </a:extLst>
              </a:tr>
            </a:tbl>
          </a:graphicData>
        </a:graphic>
      </p:graphicFrame>
      <p:sp>
        <p:nvSpPr>
          <p:cNvPr id="8" name="TextBox 7">
            <a:extLst>
              <a:ext uri="{FF2B5EF4-FFF2-40B4-BE49-F238E27FC236}">
                <a16:creationId xmlns:a16="http://schemas.microsoft.com/office/drawing/2014/main" id="{AFCB32B5-D1EB-4F57-85C7-55EB18311040}"/>
              </a:ext>
            </a:extLst>
          </p:cNvPr>
          <p:cNvSpPr txBox="1"/>
          <p:nvPr/>
        </p:nvSpPr>
        <p:spPr>
          <a:xfrm rot="16200000">
            <a:off x="-1015484" y="3249311"/>
            <a:ext cx="2400300" cy="36933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Energy/Wellness</a:t>
            </a:r>
          </a:p>
        </p:txBody>
      </p:sp>
      <p:sp>
        <p:nvSpPr>
          <p:cNvPr id="13" name="TextBox 12">
            <a:extLst>
              <a:ext uri="{FF2B5EF4-FFF2-40B4-BE49-F238E27FC236}">
                <a16:creationId xmlns:a16="http://schemas.microsoft.com/office/drawing/2014/main" id="{1AED824B-4491-4D50-B4FA-38EC9DC97CAC}"/>
              </a:ext>
            </a:extLst>
          </p:cNvPr>
          <p:cNvSpPr txBox="1"/>
          <p:nvPr/>
        </p:nvSpPr>
        <p:spPr>
          <a:xfrm rot="16200000">
            <a:off x="2464650" y="3304253"/>
            <a:ext cx="2400300" cy="36933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Energy/Wellness</a:t>
            </a:r>
          </a:p>
        </p:txBody>
      </p:sp>
      <p:sp>
        <p:nvSpPr>
          <p:cNvPr id="14" name="TextBox 13">
            <a:extLst>
              <a:ext uri="{FF2B5EF4-FFF2-40B4-BE49-F238E27FC236}">
                <a16:creationId xmlns:a16="http://schemas.microsoft.com/office/drawing/2014/main" id="{005866F9-6861-4902-9C84-0EAE1B51703B}"/>
              </a:ext>
            </a:extLst>
          </p:cNvPr>
          <p:cNvSpPr txBox="1"/>
          <p:nvPr/>
        </p:nvSpPr>
        <p:spPr>
          <a:xfrm>
            <a:off x="81183" y="5250072"/>
            <a:ext cx="1076326" cy="369332"/>
          </a:xfrm>
          <a:prstGeom prst="rect">
            <a:avLst/>
          </a:prstGeom>
          <a:noFill/>
        </p:spPr>
        <p:txBody>
          <a:bodyPr wrap="square" rtlCol="0">
            <a:spAutoFit/>
          </a:bodyPr>
          <a:lstStyle/>
          <a:p>
            <a:pPr algn="ctr"/>
            <a:r>
              <a:rPr lang="en-GB" b="1" dirty="0">
                <a:latin typeface="Arial" panose="020B0604020202020204" pitchFamily="34" charset="0"/>
                <a:cs typeface="Arial" panose="020B0604020202020204" pitchFamily="34" charset="0"/>
              </a:rPr>
              <a:t>Time</a:t>
            </a:r>
          </a:p>
        </p:txBody>
      </p:sp>
      <p:sp>
        <p:nvSpPr>
          <p:cNvPr id="15" name="TextBox 14">
            <a:extLst>
              <a:ext uri="{FF2B5EF4-FFF2-40B4-BE49-F238E27FC236}">
                <a16:creationId xmlns:a16="http://schemas.microsoft.com/office/drawing/2014/main" id="{648576EA-9565-4488-BEA0-A6112E2358B2}"/>
              </a:ext>
            </a:extLst>
          </p:cNvPr>
          <p:cNvSpPr txBox="1"/>
          <p:nvPr/>
        </p:nvSpPr>
        <p:spPr>
          <a:xfrm>
            <a:off x="3844520" y="5279069"/>
            <a:ext cx="1076326" cy="369332"/>
          </a:xfrm>
          <a:prstGeom prst="rect">
            <a:avLst/>
          </a:prstGeom>
          <a:noFill/>
        </p:spPr>
        <p:txBody>
          <a:bodyPr wrap="square" rtlCol="0">
            <a:spAutoFit/>
          </a:bodyPr>
          <a:lstStyle/>
          <a:p>
            <a:pPr algn="ctr"/>
            <a:r>
              <a:rPr lang="en-GB" b="1" dirty="0">
                <a:latin typeface="Arial" panose="020B0604020202020204" pitchFamily="34" charset="0"/>
                <a:cs typeface="Arial" panose="020B0604020202020204" pitchFamily="34" charset="0"/>
              </a:rPr>
              <a:t>Time</a:t>
            </a:r>
          </a:p>
        </p:txBody>
      </p:sp>
      <p:cxnSp>
        <p:nvCxnSpPr>
          <p:cNvPr id="17" name="Straight Arrow Connector 16">
            <a:extLst>
              <a:ext uri="{FF2B5EF4-FFF2-40B4-BE49-F238E27FC236}">
                <a16:creationId xmlns:a16="http://schemas.microsoft.com/office/drawing/2014/main" id="{14F90E35-B769-4D68-8C21-1A7560F17081}"/>
              </a:ext>
            </a:extLst>
          </p:cNvPr>
          <p:cNvCxnSpPr>
            <a:cxnSpLocks/>
          </p:cNvCxnSpPr>
          <p:nvPr/>
        </p:nvCxnSpPr>
        <p:spPr>
          <a:xfrm flipV="1">
            <a:off x="920874" y="5434738"/>
            <a:ext cx="2315466" cy="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3979A6AD-0325-42FA-96A5-E43E2F0E5044}"/>
              </a:ext>
            </a:extLst>
          </p:cNvPr>
          <p:cNvCxnSpPr>
            <a:cxnSpLocks/>
          </p:cNvCxnSpPr>
          <p:nvPr/>
        </p:nvCxnSpPr>
        <p:spPr>
          <a:xfrm flipV="1">
            <a:off x="4798861" y="5434738"/>
            <a:ext cx="3908172" cy="1100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B7777CDE-F2AB-40EC-B1BF-7E77DF32555D}"/>
              </a:ext>
            </a:extLst>
          </p:cNvPr>
          <p:cNvCxnSpPr>
            <a:cxnSpLocks/>
          </p:cNvCxnSpPr>
          <p:nvPr/>
        </p:nvCxnSpPr>
        <p:spPr>
          <a:xfrm>
            <a:off x="820419" y="2943064"/>
            <a:ext cx="2619008" cy="0"/>
          </a:xfrm>
          <a:prstGeom prst="line">
            <a:avLst/>
          </a:prstGeom>
        </p:spPr>
        <p:style>
          <a:lnRef idx="1">
            <a:schemeClr val="accent1"/>
          </a:lnRef>
          <a:fillRef idx="0">
            <a:schemeClr val="accent1"/>
          </a:fillRef>
          <a:effectRef idx="0">
            <a:schemeClr val="accent1"/>
          </a:effectRef>
          <a:fontRef idx="minor">
            <a:schemeClr val="tx1"/>
          </a:fontRef>
        </p:style>
      </p:cxnSp>
      <p:sp>
        <p:nvSpPr>
          <p:cNvPr id="24" name="Freeform: Shape 23">
            <a:extLst>
              <a:ext uri="{FF2B5EF4-FFF2-40B4-BE49-F238E27FC236}">
                <a16:creationId xmlns:a16="http://schemas.microsoft.com/office/drawing/2014/main" id="{6F7C385C-4636-4FA0-AF34-AA1649BD002D}"/>
              </a:ext>
            </a:extLst>
          </p:cNvPr>
          <p:cNvSpPr/>
          <p:nvPr/>
        </p:nvSpPr>
        <p:spPr>
          <a:xfrm>
            <a:off x="4190769" y="2206346"/>
            <a:ext cx="4457700" cy="1752600"/>
          </a:xfrm>
          <a:custGeom>
            <a:avLst/>
            <a:gdLst>
              <a:gd name="connsiteX0" fmla="*/ 0 w 4457700"/>
              <a:gd name="connsiteY0" fmla="*/ 1266825 h 1752600"/>
              <a:gd name="connsiteX1" fmla="*/ 47625 w 4457700"/>
              <a:gd name="connsiteY1" fmla="*/ 1257300 h 1752600"/>
              <a:gd name="connsiteX2" fmla="*/ 123825 w 4457700"/>
              <a:gd name="connsiteY2" fmla="*/ 1171575 h 1752600"/>
              <a:gd name="connsiteX3" fmla="*/ 161925 w 4457700"/>
              <a:gd name="connsiteY3" fmla="*/ 1095375 h 1752600"/>
              <a:gd name="connsiteX4" fmla="*/ 190500 w 4457700"/>
              <a:gd name="connsiteY4" fmla="*/ 1028700 h 1752600"/>
              <a:gd name="connsiteX5" fmla="*/ 219075 w 4457700"/>
              <a:gd name="connsiteY5" fmla="*/ 1000125 h 1752600"/>
              <a:gd name="connsiteX6" fmla="*/ 247650 w 4457700"/>
              <a:gd name="connsiteY6" fmla="*/ 923925 h 1752600"/>
              <a:gd name="connsiteX7" fmla="*/ 295275 w 4457700"/>
              <a:gd name="connsiteY7" fmla="*/ 876300 h 1752600"/>
              <a:gd name="connsiteX8" fmla="*/ 342900 w 4457700"/>
              <a:gd name="connsiteY8" fmla="*/ 800100 h 1752600"/>
              <a:gd name="connsiteX9" fmla="*/ 390525 w 4457700"/>
              <a:gd name="connsiteY9" fmla="*/ 742950 h 1752600"/>
              <a:gd name="connsiteX10" fmla="*/ 457200 w 4457700"/>
              <a:gd name="connsiteY10" fmla="*/ 676275 h 1752600"/>
              <a:gd name="connsiteX11" fmla="*/ 657225 w 4457700"/>
              <a:gd name="connsiteY11" fmla="*/ 704850 h 1752600"/>
              <a:gd name="connsiteX12" fmla="*/ 704850 w 4457700"/>
              <a:gd name="connsiteY12" fmla="*/ 714375 h 1752600"/>
              <a:gd name="connsiteX13" fmla="*/ 762000 w 4457700"/>
              <a:gd name="connsiteY13" fmla="*/ 742950 h 1752600"/>
              <a:gd name="connsiteX14" fmla="*/ 790575 w 4457700"/>
              <a:gd name="connsiteY14" fmla="*/ 790575 h 1752600"/>
              <a:gd name="connsiteX15" fmla="*/ 809625 w 4457700"/>
              <a:gd name="connsiteY15" fmla="*/ 819150 h 1752600"/>
              <a:gd name="connsiteX16" fmla="*/ 838200 w 4457700"/>
              <a:gd name="connsiteY16" fmla="*/ 866775 h 1752600"/>
              <a:gd name="connsiteX17" fmla="*/ 866775 w 4457700"/>
              <a:gd name="connsiteY17" fmla="*/ 962025 h 1752600"/>
              <a:gd name="connsiteX18" fmla="*/ 914400 w 4457700"/>
              <a:gd name="connsiteY18" fmla="*/ 1076325 h 1752600"/>
              <a:gd name="connsiteX19" fmla="*/ 923925 w 4457700"/>
              <a:gd name="connsiteY19" fmla="*/ 1123950 h 1752600"/>
              <a:gd name="connsiteX20" fmla="*/ 942975 w 4457700"/>
              <a:gd name="connsiteY20" fmla="*/ 1247775 h 1752600"/>
              <a:gd name="connsiteX21" fmla="*/ 952500 w 4457700"/>
              <a:gd name="connsiteY21" fmla="*/ 1276350 h 1752600"/>
              <a:gd name="connsiteX22" fmla="*/ 1009650 w 4457700"/>
              <a:gd name="connsiteY22" fmla="*/ 1371600 h 1752600"/>
              <a:gd name="connsiteX23" fmla="*/ 1019175 w 4457700"/>
              <a:gd name="connsiteY23" fmla="*/ 1428750 h 1752600"/>
              <a:gd name="connsiteX24" fmla="*/ 1057275 w 4457700"/>
              <a:gd name="connsiteY24" fmla="*/ 1485900 h 1752600"/>
              <a:gd name="connsiteX25" fmla="*/ 1085850 w 4457700"/>
              <a:gd name="connsiteY25" fmla="*/ 1533525 h 1752600"/>
              <a:gd name="connsiteX26" fmla="*/ 1095375 w 4457700"/>
              <a:gd name="connsiteY26" fmla="*/ 1571625 h 1752600"/>
              <a:gd name="connsiteX27" fmla="*/ 1133475 w 4457700"/>
              <a:gd name="connsiteY27" fmla="*/ 1619250 h 1752600"/>
              <a:gd name="connsiteX28" fmla="*/ 1219200 w 4457700"/>
              <a:gd name="connsiteY28" fmla="*/ 1695450 h 1752600"/>
              <a:gd name="connsiteX29" fmla="*/ 1323975 w 4457700"/>
              <a:gd name="connsiteY29" fmla="*/ 1743075 h 1752600"/>
              <a:gd name="connsiteX30" fmla="*/ 1371600 w 4457700"/>
              <a:gd name="connsiteY30" fmla="*/ 1752600 h 1752600"/>
              <a:gd name="connsiteX31" fmla="*/ 1571625 w 4457700"/>
              <a:gd name="connsiteY31" fmla="*/ 1743075 h 1752600"/>
              <a:gd name="connsiteX32" fmla="*/ 1600200 w 4457700"/>
              <a:gd name="connsiteY32" fmla="*/ 1724025 h 1752600"/>
              <a:gd name="connsiteX33" fmla="*/ 1666875 w 4457700"/>
              <a:gd name="connsiteY33" fmla="*/ 1695450 h 1752600"/>
              <a:gd name="connsiteX34" fmla="*/ 1704975 w 4457700"/>
              <a:gd name="connsiteY34" fmla="*/ 1638300 h 1752600"/>
              <a:gd name="connsiteX35" fmla="*/ 1743075 w 4457700"/>
              <a:gd name="connsiteY35" fmla="*/ 1609725 h 1752600"/>
              <a:gd name="connsiteX36" fmla="*/ 1790700 w 4457700"/>
              <a:gd name="connsiteY36" fmla="*/ 1514475 h 1752600"/>
              <a:gd name="connsiteX37" fmla="*/ 1800225 w 4457700"/>
              <a:gd name="connsiteY37" fmla="*/ 1238250 h 1752600"/>
              <a:gd name="connsiteX38" fmla="*/ 1828800 w 4457700"/>
              <a:gd name="connsiteY38" fmla="*/ 1162050 h 1752600"/>
              <a:gd name="connsiteX39" fmla="*/ 1847850 w 4457700"/>
              <a:gd name="connsiteY39" fmla="*/ 1085850 h 1752600"/>
              <a:gd name="connsiteX40" fmla="*/ 1857375 w 4457700"/>
              <a:gd name="connsiteY40" fmla="*/ 1047750 h 1752600"/>
              <a:gd name="connsiteX41" fmla="*/ 1876425 w 4457700"/>
              <a:gd name="connsiteY41" fmla="*/ 962025 h 1752600"/>
              <a:gd name="connsiteX42" fmla="*/ 1914525 w 4457700"/>
              <a:gd name="connsiteY42" fmla="*/ 914400 h 1752600"/>
              <a:gd name="connsiteX43" fmla="*/ 1962150 w 4457700"/>
              <a:gd name="connsiteY43" fmla="*/ 828675 h 1752600"/>
              <a:gd name="connsiteX44" fmla="*/ 1990725 w 4457700"/>
              <a:gd name="connsiteY44" fmla="*/ 771525 h 1752600"/>
              <a:gd name="connsiteX45" fmla="*/ 2085975 w 4457700"/>
              <a:gd name="connsiteY45" fmla="*/ 676275 h 1752600"/>
              <a:gd name="connsiteX46" fmla="*/ 2114550 w 4457700"/>
              <a:gd name="connsiteY46" fmla="*/ 638175 h 1752600"/>
              <a:gd name="connsiteX47" fmla="*/ 2133600 w 4457700"/>
              <a:gd name="connsiteY47" fmla="*/ 590550 h 1752600"/>
              <a:gd name="connsiteX48" fmla="*/ 2181225 w 4457700"/>
              <a:gd name="connsiteY48" fmla="*/ 552450 h 1752600"/>
              <a:gd name="connsiteX49" fmla="*/ 2247900 w 4457700"/>
              <a:gd name="connsiteY49" fmla="*/ 466725 h 1752600"/>
              <a:gd name="connsiteX50" fmla="*/ 2257425 w 4457700"/>
              <a:gd name="connsiteY50" fmla="*/ 438150 h 1752600"/>
              <a:gd name="connsiteX51" fmla="*/ 2333625 w 4457700"/>
              <a:gd name="connsiteY51" fmla="*/ 304800 h 1752600"/>
              <a:gd name="connsiteX52" fmla="*/ 2381250 w 4457700"/>
              <a:gd name="connsiteY52" fmla="*/ 228600 h 1752600"/>
              <a:gd name="connsiteX53" fmla="*/ 2419350 w 4457700"/>
              <a:gd name="connsiteY53" fmla="*/ 180975 h 1752600"/>
              <a:gd name="connsiteX54" fmla="*/ 2438400 w 4457700"/>
              <a:gd name="connsiteY54" fmla="*/ 152400 h 1752600"/>
              <a:gd name="connsiteX55" fmla="*/ 2457450 w 4457700"/>
              <a:gd name="connsiteY55" fmla="*/ 114300 h 1752600"/>
              <a:gd name="connsiteX56" fmla="*/ 2495550 w 4457700"/>
              <a:gd name="connsiteY56" fmla="*/ 85725 h 1752600"/>
              <a:gd name="connsiteX57" fmla="*/ 2524125 w 4457700"/>
              <a:gd name="connsiteY57" fmla="*/ 57150 h 1752600"/>
              <a:gd name="connsiteX58" fmla="*/ 2543175 w 4457700"/>
              <a:gd name="connsiteY58" fmla="*/ 28575 h 1752600"/>
              <a:gd name="connsiteX59" fmla="*/ 2581275 w 4457700"/>
              <a:gd name="connsiteY59" fmla="*/ 19050 h 1752600"/>
              <a:gd name="connsiteX60" fmla="*/ 2619375 w 4457700"/>
              <a:gd name="connsiteY60" fmla="*/ 0 h 1752600"/>
              <a:gd name="connsiteX61" fmla="*/ 2695575 w 4457700"/>
              <a:gd name="connsiteY61" fmla="*/ 66675 h 1752600"/>
              <a:gd name="connsiteX62" fmla="*/ 2762250 w 4457700"/>
              <a:gd name="connsiteY62" fmla="*/ 133350 h 1752600"/>
              <a:gd name="connsiteX63" fmla="*/ 2819400 w 4457700"/>
              <a:gd name="connsiteY63" fmla="*/ 161925 h 1752600"/>
              <a:gd name="connsiteX64" fmla="*/ 2886075 w 4457700"/>
              <a:gd name="connsiteY64" fmla="*/ 219075 h 1752600"/>
              <a:gd name="connsiteX65" fmla="*/ 2914650 w 4457700"/>
              <a:gd name="connsiteY65" fmla="*/ 238125 h 1752600"/>
              <a:gd name="connsiteX66" fmla="*/ 2924175 w 4457700"/>
              <a:gd name="connsiteY66" fmla="*/ 266700 h 1752600"/>
              <a:gd name="connsiteX67" fmla="*/ 3028950 w 4457700"/>
              <a:gd name="connsiteY67" fmla="*/ 390525 h 1752600"/>
              <a:gd name="connsiteX68" fmla="*/ 3067050 w 4457700"/>
              <a:gd name="connsiteY68" fmla="*/ 400050 h 1752600"/>
              <a:gd name="connsiteX69" fmla="*/ 3171825 w 4457700"/>
              <a:gd name="connsiteY69" fmla="*/ 381000 h 1752600"/>
              <a:gd name="connsiteX70" fmla="*/ 3190875 w 4457700"/>
              <a:gd name="connsiteY70" fmla="*/ 352425 h 1752600"/>
              <a:gd name="connsiteX71" fmla="*/ 3248025 w 4457700"/>
              <a:gd name="connsiteY71" fmla="*/ 314325 h 1752600"/>
              <a:gd name="connsiteX72" fmla="*/ 3257550 w 4457700"/>
              <a:gd name="connsiteY72" fmla="*/ 276225 h 1752600"/>
              <a:gd name="connsiteX73" fmla="*/ 3371850 w 4457700"/>
              <a:gd name="connsiteY73" fmla="*/ 323850 h 1752600"/>
              <a:gd name="connsiteX74" fmla="*/ 3409950 w 4457700"/>
              <a:gd name="connsiteY74" fmla="*/ 419100 h 1752600"/>
              <a:gd name="connsiteX75" fmla="*/ 3371850 w 4457700"/>
              <a:gd name="connsiteY75" fmla="*/ 704850 h 1752600"/>
              <a:gd name="connsiteX76" fmla="*/ 3362325 w 4457700"/>
              <a:gd name="connsiteY76" fmla="*/ 857250 h 1752600"/>
              <a:gd name="connsiteX77" fmla="*/ 3352800 w 4457700"/>
              <a:gd name="connsiteY77" fmla="*/ 885825 h 1752600"/>
              <a:gd name="connsiteX78" fmla="*/ 3457575 w 4457700"/>
              <a:gd name="connsiteY78" fmla="*/ 914400 h 1752600"/>
              <a:gd name="connsiteX79" fmla="*/ 3562350 w 4457700"/>
              <a:gd name="connsiteY79" fmla="*/ 1057275 h 1752600"/>
              <a:gd name="connsiteX80" fmla="*/ 3600450 w 4457700"/>
              <a:gd name="connsiteY80" fmla="*/ 1095375 h 1752600"/>
              <a:gd name="connsiteX81" fmla="*/ 3638550 w 4457700"/>
              <a:gd name="connsiteY81" fmla="*/ 1143000 h 1752600"/>
              <a:gd name="connsiteX82" fmla="*/ 3705225 w 4457700"/>
              <a:gd name="connsiteY82" fmla="*/ 1209675 h 1752600"/>
              <a:gd name="connsiteX83" fmla="*/ 3714750 w 4457700"/>
              <a:gd name="connsiteY83" fmla="*/ 1247775 h 1752600"/>
              <a:gd name="connsiteX84" fmla="*/ 3800475 w 4457700"/>
              <a:gd name="connsiteY84" fmla="*/ 1381125 h 1752600"/>
              <a:gd name="connsiteX85" fmla="*/ 3838575 w 4457700"/>
              <a:gd name="connsiteY85" fmla="*/ 1400175 h 1752600"/>
              <a:gd name="connsiteX86" fmla="*/ 3876675 w 4457700"/>
              <a:gd name="connsiteY86" fmla="*/ 1428750 h 1752600"/>
              <a:gd name="connsiteX87" fmla="*/ 3943350 w 4457700"/>
              <a:gd name="connsiteY87" fmla="*/ 1466850 h 1752600"/>
              <a:gd name="connsiteX88" fmla="*/ 3971925 w 4457700"/>
              <a:gd name="connsiteY88" fmla="*/ 1485900 h 1752600"/>
              <a:gd name="connsiteX89" fmla="*/ 4038600 w 4457700"/>
              <a:gd name="connsiteY89" fmla="*/ 1495425 h 1752600"/>
              <a:gd name="connsiteX90" fmla="*/ 4105275 w 4457700"/>
              <a:gd name="connsiteY90" fmla="*/ 1476375 h 1752600"/>
              <a:gd name="connsiteX91" fmla="*/ 4143375 w 4457700"/>
              <a:gd name="connsiteY91" fmla="*/ 1447800 h 1752600"/>
              <a:gd name="connsiteX92" fmla="*/ 4191000 w 4457700"/>
              <a:gd name="connsiteY92" fmla="*/ 1419225 h 1752600"/>
              <a:gd name="connsiteX93" fmla="*/ 4276725 w 4457700"/>
              <a:gd name="connsiteY93" fmla="*/ 1285875 h 1752600"/>
              <a:gd name="connsiteX94" fmla="*/ 4352925 w 4457700"/>
              <a:gd name="connsiteY94" fmla="*/ 1162050 h 1752600"/>
              <a:gd name="connsiteX95" fmla="*/ 4410075 w 4457700"/>
              <a:gd name="connsiteY95" fmla="*/ 990600 h 1752600"/>
              <a:gd name="connsiteX96" fmla="*/ 4457700 w 4457700"/>
              <a:gd name="connsiteY96" fmla="*/ 942975 h 1752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Lst>
            <a:rect l="l" t="t" r="r" b="b"/>
            <a:pathLst>
              <a:path w="4457700" h="1752600">
                <a:moveTo>
                  <a:pt x="0" y="1266825"/>
                </a:moveTo>
                <a:cubicBezTo>
                  <a:pt x="15875" y="1263650"/>
                  <a:pt x="33473" y="1265162"/>
                  <a:pt x="47625" y="1257300"/>
                </a:cubicBezTo>
                <a:cubicBezTo>
                  <a:pt x="66516" y="1246805"/>
                  <a:pt x="112520" y="1185706"/>
                  <a:pt x="123825" y="1171575"/>
                </a:cubicBezTo>
                <a:cubicBezTo>
                  <a:pt x="145304" y="1107138"/>
                  <a:pt x="116937" y="1185350"/>
                  <a:pt x="161925" y="1095375"/>
                </a:cubicBezTo>
                <a:cubicBezTo>
                  <a:pt x="182653" y="1053918"/>
                  <a:pt x="157466" y="1074948"/>
                  <a:pt x="190500" y="1028700"/>
                </a:cubicBezTo>
                <a:cubicBezTo>
                  <a:pt x="198330" y="1017739"/>
                  <a:pt x="209550" y="1009650"/>
                  <a:pt x="219075" y="1000125"/>
                </a:cubicBezTo>
                <a:cubicBezTo>
                  <a:pt x="228600" y="974725"/>
                  <a:pt x="233433" y="947028"/>
                  <a:pt x="247650" y="923925"/>
                </a:cubicBezTo>
                <a:cubicBezTo>
                  <a:pt x="259416" y="904805"/>
                  <a:pt x="281587" y="894095"/>
                  <a:pt x="295275" y="876300"/>
                </a:cubicBezTo>
                <a:cubicBezTo>
                  <a:pt x="313538" y="852559"/>
                  <a:pt x="325490" y="824474"/>
                  <a:pt x="342900" y="800100"/>
                </a:cubicBezTo>
                <a:cubicBezTo>
                  <a:pt x="357313" y="779921"/>
                  <a:pt x="373705" y="761171"/>
                  <a:pt x="390525" y="742950"/>
                </a:cubicBezTo>
                <a:cubicBezTo>
                  <a:pt x="411844" y="719854"/>
                  <a:pt x="457200" y="676275"/>
                  <a:pt x="457200" y="676275"/>
                </a:cubicBezTo>
                <a:lnTo>
                  <a:pt x="657225" y="704850"/>
                </a:lnTo>
                <a:cubicBezTo>
                  <a:pt x="673226" y="707312"/>
                  <a:pt x="689635" y="708842"/>
                  <a:pt x="704850" y="714375"/>
                </a:cubicBezTo>
                <a:cubicBezTo>
                  <a:pt x="724866" y="721654"/>
                  <a:pt x="742950" y="733425"/>
                  <a:pt x="762000" y="742950"/>
                </a:cubicBezTo>
                <a:cubicBezTo>
                  <a:pt x="771525" y="758825"/>
                  <a:pt x="780763" y="774876"/>
                  <a:pt x="790575" y="790575"/>
                </a:cubicBezTo>
                <a:cubicBezTo>
                  <a:pt x="796642" y="800283"/>
                  <a:pt x="803558" y="809442"/>
                  <a:pt x="809625" y="819150"/>
                </a:cubicBezTo>
                <a:cubicBezTo>
                  <a:pt x="819437" y="834849"/>
                  <a:pt x="828675" y="850900"/>
                  <a:pt x="838200" y="866775"/>
                </a:cubicBezTo>
                <a:cubicBezTo>
                  <a:pt x="846926" y="901679"/>
                  <a:pt x="852281" y="927240"/>
                  <a:pt x="866775" y="962025"/>
                </a:cubicBezTo>
                <a:lnTo>
                  <a:pt x="914400" y="1076325"/>
                </a:lnTo>
                <a:cubicBezTo>
                  <a:pt x="917575" y="1092200"/>
                  <a:pt x="921635" y="1107923"/>
                  <a:pt x="923925" y="1123950"/>
                </a:cubicBezTo>
                <a:cubicBezTo>
                  <a:pt x="935988" y="1208393"/>
                  <a:pt x="925979" y="1188290"/>
                  <a:pt x="942975" y="1247775"/>
                </a:cubicBezTo>
                <a:cubicBezTo>
                  <a:pt x="945733" y="1257429"/>
                  <a:pt x="948010" y="1267370"/>
                  <a:pt x="952500" y="1276350"/>
                </a:cubicBezTo>
                <a:cubicBezTo>
                  <a:pt x="974390" y="1320130"/>
                  <a:pt x="986190" y="1336411"/>
                  <a:pt x="1009650" y="1371600"/>
                </a:cubicBezTo>
                <a:cubicBezTo>
                  <a:pt x="1012825" y="1390650"/>
                  <a:pt x="1011747" y="1410923"/>
                  <a:pt x="1019175" y="1428750"/>
                </a:cubicBezTo>
                <a:cubicBezTo>
                  <a:pt x="1027981" y="1449884"/>
                  <a:pt x="1044983" y="1466584"/>
                  <a:pt x="1057275" y="1485900"/>
                </a:cubicBezTo>
                <a:cubicBezTo>
                  <a:pt x="1067214" y="1501519"/>
                  <a:pt x="1076325" y="1517650"/>
                  <a:pt x="1085850" y="1533525"/>
                </a:cubicBezTo>
                <a:cubicBezTo>
                  <a:pt x="1089025" y="1546225"/>
                  <a:pt x="1089018" y="1560182"/>
                  <a:pt x="1095375" y="1571625"/>
                </a:cubicBezTo>
                <a:cubicBezTo>
                  <a:pt x="1105248" y="1589397"/>
                  <a:pt x="1119969" y="1604055"/>
                  <a:pt x="1133475" y="1619250"/>
                </a:cubicBezTo>
                <a:cubicBezTo>
                  <a:pt x="1154287" y="1642664"/>
                  <a:pt x="1193391" y="1679026"/>
                  <a:pt x="1219200" y="1695450"/>
                </a:cubicBezTo>
                <a:cubicBezTo>
                  <a:pt x="1237313" y="1706977"/>
                  <a:pt x="1300189" y="1735939"/>
                  <a:pt x="1323975" y="1743075"/>
                </a:cubicBezTo>
                <a:cubicBezTo>
                  <a:pt x="1339482" y="1747727"/>
                  <a:pt x="1355725" y="1749425"/>
                  <a:pt x="1371600" y="1752600"/>
                </a:cubicBezTo>
                <a:cubicBezTo>
                  <a:pt x="1438275" y="1749425"/>
                  <a:pt x="1505390" y="1751354"/>
                  <a:pt x="1571625" y="1743075"/>
                </a:cubicBezTo>
                <a:cubicBezTo>
                  <a:pt x="1582984" y="1741655"/>
                  <a:pt x="1590261" y="1729705"/>
                  <a:pt x="1600200" y="1724025"/>
                </a:cubicBezTo>
                <a:cubicBezTo>
                  <a:pt x="1633156" y="1705193"/>
                  <a:pt x="1634817" y="1706136"/>
                  <a:pt x="1666875" y="1695450"/>
                </a:cubicBezTo>
                <a:cubicBezTo>
                  <a:pt x="1679575" y="1676400"/>
                  <a:pt x="1689764" y="1655412"/>
                  <a:pt x="1704975" y="1638300"/>
                </a:cubicBezTo>
                <a:cubicBezTo>
                  <a:pt x="1715522" y="1626435"/>
                  <a:pt x="1732621" y="1621672"/>
                  <a:pt x="1743075" y="1609725"/>
                </a:cubicBezTo>
                <a:cubicBezTo>
                  <a:pt x="1766023" y="1583499"/>
                  <a:pt x="1778096" y="1545986"/>
                  <a:pt x="1790700" y="1514475"/>
                </a:cubicBezTo>
                <a:cubicBezTo>
                  <a:pt x="1793875" y="1422400"/>
                  <a:pt x="1790323" y="1329846"/>
                  <a:pt x="1800225" y="1238250"/>
                </a:cubicBezTo>
                <a:cubicBezTo>
                  <a:pt x="1803141" y="1211280"/>
                  <a:pt x="1820709" y="1187942"/>
                  <a:pt x="1828800" y="1162050"/>
                </a:cubicBezTo>
                <a:cubicBezTo>
                  <a:pt x="1836609" y="1137060"/>
                  <a:pt x="1841500" y="1111250"/>
                  <a:pt x="1847850" y="1085850"/>
                </a:cubicBezTo>
                <a:cubicBezTo>
                  <a:pt x="1851025" y="1073150"/>
                  <a:pt x="1854535" y="1060529"/>
                  <a:pt x="1857375" y="1047750"/>
                </a:cubicBezTo>
                <a:cubicBezTo>
                  <a:pt x="1863725" y="1019175"/>
                  <a:pt x="1864894" y="988930"/>
                  <a:pt x="1876425" y="962025"/>
                </a:cubicBezTo>
                <a:cubicBezTo>
                  <a:pt x="1884433" y="943339"/>
                  <a:pt x="1901825" y="930275"/>
                  <a:pt x="1914525" y="914400"/>
                </a:cubicBezTo>
                <a:cubicBezTo>
                  <a:pt x="1959089" y="780707"/>
                  <a:pt x="1905118" y="914223"/>
                  <a:pt x="1962150" y="828675"/>
                </a:cubicBezTo>
                <a:cubicBezTo>
                  <a:pt x="1973964" y="810954"/>
                  <a:pt x="1977294" y="788055"/>
                  <a:pt x="1990725" y="771525"/>
                </a:cubicBezTo>
                <a:cubicBezTo>
                  <a:pt x="2019039" y="736676"/>
                  <a:pt x="2059034" y="712196"/>
                  <a:pt x="2085975" y="676275"/>
                </a:cubicBezTo>
                <a:cubicBezTo>
                  <a:pt x="2095500" y="663575"/>
                  <a:pt x="2106840" y="652052"/>
                  <a:pt x="2114550" y="638175"/>
                </a:cubicBezTo>
                <a:cubicBezTo>
                  <a:pt x="2122853" y="623229"/>
                  <a:pt x="2123103" y="604046"/>
                  <a:pt x="2133600" y="590550"/>
                </a:cubicBezTo>
                <a:cubicBezTo>
                  <a:pt x="2146081" y="574503"/>
                  <a:pt x="2165350" y="565150"/>
                  <a:pt x="2181225" y="552450"/>
                </a:cubicBezTo>
                <a:cubicBezTo>
                  <a:pt x="2220196" y="435537"/>
                  <a:pt x="2170087" y="544538"/>
                  <a:pt x="2247900" y="466725"/>
                </a:cubicBezTo>
                <a:cubicBezTo>
                  <a:pt x="2255000" y="459625"/>
                  <a:pt x="2252727" y="447023"/>
                  <a:pt x="2257425" y="438150"/>
                </a:cubicBezTo>
                <a:cubicBezTo>
                  <a:pt x="2281379" y="392904"/>
                  <a:pt x="2307974" y="349106"/>
                  <a:pt x="2333625" y="304800"/>
                </a:cubicBezTo>
                <a:cubicBezTo>
                  <a:pt x="2342727" y="289078"/>
                  <a:pt x="2367614" y="246782"/>
                  <a:pt x="2381250" y="228600"/>
                </a:cubicBezTo>
                <a:cubicBezTo>
                  <a:pt x="2393448" y="212336"/>
                  <a:pt x="2407152" y="197239"/>
                  <a:pt x="2419350" y="180975"/>
                </a:cubicBezTo>
                <a:cubicBezTo>
                  <a:pt x="2426219" y="171817"/>
                  <a:pt x="2432720" y="162339"/>
                  <a:pt x="2438400" y="152400"/>
                </a:cubicBezTo>
                <a:cubicBezTo>
                  <a:pt x="2445445" y="140072"/>
                  <a:pt x="2448209" y="125081"/>
                  <a:pt x="2457450" y="114300"/>
                </a:cubicBezTo>
                <a:cubicBezTo>
                  <a:pt x="2467781" y="102247"/>
                  <a:pt x="2483497" y="96056"/>
                  <a:pt x="2495550" y="85725"/>
                </a:cubicBezTo>
                <a:cubicBezTo>
                  <a:pt x="2505777" y="76959"/>
                  <a:pt x="2515501" y="67498"/>
                  <a:pt x="2524125" y="57150"/>
                </a:cubicBezTo>
                <a:cubicBezTo>
                  <a:pt x="2531454" y="48356"/>
                  <a:pt x="2533650" y="34925"/>
                  <a:pt x="2543175" y="28575"/>
                </a:cubicBezTo>
                <a:cubicBezTo>
                  <a:pt x="2554067" y="21313"/>
                  <a:pt x="2569018" y="23647"/>
                  <a:pt x="2581275" y="19050"/>
                </a:cubicBezTo>
                <a:cubicBezTo>
                  <a:pt x="2594570" y="14064"/>
                  <a:pt x="2606675" y="6350"/>
                  <a:pt x="2619375" y="0"/>
                </a:cubicBezTo>
                <a:cubicBezTo>
                  <a:pt x="2644775" y="22225"/>
                  <a:pt x="2670901" y="43646"/>
                  <a:pt x="2695575" y="66675"/>
                </a:cubicBezTo>
                <a:cubicBezTo>
                  <a:pt x="2718553" y="88121"/>
                  <a:pt x="2737337" y="114186"/>
                  <a:pt x="2762250" y="133350"/>
                </a:cubicBezTo>
                <a:cubicBezTo>
                  <a:pt x="2779132" y="146336"/>
                  <a:pt x="2801137" y="150967"/>
                  <a:pt x="2819400" y="161925"/>
                </a:cubicBezTo>
                <a:cubicBezTo>
                  <a:pt x="2870359" y="192501"/>
                  <a:pt x="2844507" y="184435"/>
                  <a:pt x="2886075" y="219075"/>
                </a:cubicBezTo>
                <a:cubicBezTo>
                  <a:pt x="2894869" y="226404"/>
                  <a:pt x="2905125" y="231775"/>
                  <a:pt x="2914650" y="238125"/>
                </a:cubicBezTo>
                <a:cubicBezTo>
                  <a:pt x="2917825" y="247650"/>
                  <a:pt x="2919299" y="257923"/>
                  <a:pt x="2924175" y="266700"/>
                </a:cubicBezTo>
                <a:cubicBezTo>
                  <a:pt x="2948833" y="311084"/>
                  <a:pt x="2988474" y="361088"/>
                  <a:pt x="3028950" y="390525"/>
                </a:cubicBezTo>
                <a:cubicBezTo>
                  <a:pt x="3039537" y="398225"/>
                  <a:pt x="3054350" y="396875"/>
                  <a:pt x="3067050" y="400050"/>
                </a:cubicBezTo>
                <a:cubicBezTo>
                  <a:pt x="3101975" y="393700"/>
                  <a:pt x="3138693" y="393743"/>
                  <a:pt x="3171825" y="381000"/>
                </a:cubicBezTo>
                <a:cubicBezTo>
                  <a:pt x="3182510" y="376891"/>
                  <a:pt x="3182260" y="359963"/>
                  <a:pt x="3190875" y="352425"/>
                </a:cubicBezTo>
                <a:cubicBezTo>
                  <a:pt x="3208105" y="337348"/>
                  <a:pt x="3228975" y="327025"/>
                  <a:pt x="3248025" y="314325"/>
                </a:cubicBezTo>
                <a:cubicBezTo>
                  <a:pt x="3251200" y="301625"/>
                  <a:pt x="3246898" y="283834"/>
                  <a:pt x="3257550" y="276225"/>
                </a:cubicBezTo>
                <a:cubicBezTo>
                  <a:pt x="3314529" y="235526"/>
                  <a:pt x="3338353" y="290353"/>
                  <a:pt x="3371850" y="323850"/>
                </a:cubicBezTo>
                <a:cubicBezTo>
                  <a:pt x="3384550" y="355600"/>
                  <a:pt x="3405876" y="385148"/>
                  <a:pt x="3409950" y="419100"/>
                </a:cubicBezTo>
                <a:cubicBezTo>
                  <a:pt x="3419517" y="498823"/>
                  <a:pt x="3387072" y="628742"/>
                  <a:pt x="3371850" y="704850"/>
                </a:cubicBezTo>
                <a:cubicBezTo>
                  <a:pt x="3368675" y="755650"/>
                  <a:pt x="3367653" y="806631"/>
                  <a:pt x="3362325" y="857250"/>
                </a:cubicBezTo>
                <a:cubicBezTo>
                  <a:pt x="3361274" y="867235"/>
                  <a:pt x="3344191" y="880659"/>
                  <a:pt x="3352800" y="885825"/>
                </a:cubicBezTo>
                <a:cubicBezTo>
                  <a:pt x="3383842" y="904450"/>
                  <a:pt x="3422650" y="904875"/>
                  <a:pt x="3457575" y="914400"/>
                </a:cubicBezTo>
                <a:cubicBezTo>
                  <a:pt x="3486997" y="956431"/>
                  <a:pt x="3525697" y="1016040"/>
                  <a:pt x="3562350" y="1057275"/>
                </a:cubicBezTo>
                <a:cubicBezTo>
                  <a:pt x="3574282" y="1070699"/>
                  <a:pt x="3588518" y="1081951"/>
                  <a:pt x="3600450" y="1095375"/>
                </a:cubicBezTo>
                <a:cubicBezTo>
                  <a:pt x="3613956" y="1110570"/>
                  <a:pt x="3624813" y="1128014"/>
                  <a:pt x="3638550" y="1143000"/>
                </a:cubicBezTo>
                <a:cubicBezTo>
                  <a:pt x="3659789" y="1166169"/>
                  <a:pt x="3705225" y="1209675"/>
                  <a:pt x="3705225" y="1209675"/>
                </a:cubicBezTo>
                <a:cubicBezTo>
                  <a:pt x="3708400" y="1222375"/>
                  <a:pt x="3709715" y="1235691"/>
                  <a:pt x="3714750" y="1247775"/>
                </a:cubicBezTo>
                <a:cubicBezTo>
                  <a:pt x="3735404" y="1297344"/>
                  <a:pt x="3759588" y="1344781"/>
                  <a:pt x="3800475" y="1381125"/>
                </a:cubicBezTo>
                <a:cubicBezTo>
                  <a:pt x="3811087" y="1390558"/>
                  <a:pt x="3826534" y="1392650"/>
                  <a:pt x="3838575" y="1400175"/>
                </a:cubicBezTo>
                <a:cubicBezTo>
                  <a:pt x="3852037" y="1408589"/>
                  <a:pt x="3863282" y="1420227"/>
                  <a:pt x="3876675" y="1428750"/>
                </a:cubicBezTo>
                <a:cubicBezTo>
                  <a:pt x="3898271" y="1442493"/>
                  <a:pt x="3921400" y="1453680"/>
                  <a:pt x="3943350" y="1466850"/>
                </a:cubicBezTo>
                <a:cubicBezTo>
                  <a:pt x="3953166" y="1472740"/>
                  <a:pt x="3960960" y="1482611"/>
                  <a:pt x="3971925" y="1485900"/>
                </a:cubicBezTo>
                <a:cubicBezTo>
                  <a:pt x="3993429" y="1492351"/>
                  <a:pt x="4016375" y="1492250"/>
                  <a:pt x="4038600" y="1495425"/>
                </a:cubicBezTo>
                <a:cubicBezTo>
                  <a:pt x="4060825" y="1489075"/>
                  <a:pt x="4084232" y="1485940"/>
                  <a:pt x="4105275" y="1476375"/>
                </a:cubicBezTo>
                <a:cubicBezTo>
                  <a:pt x="4119727" y="1469806"/>
                  <a:pt x="4130166" y="1456606"/>
                  <a:pt x="4143375" y="1447800"/>
                </a:cubicBezTo>
                <a:cubicBezTo>
                  <a:pt x="4158779" y="1437531"/>
                  <a:pt x="4175125" y="1428750"/>
                  <a:pt x="4191000" y="1419225"/>
                </a:cubicBezTo>
                <a:cubicBezTo>
                  <a:pt x="4219575" y="1374775"/>
                  <a:pt x="4253093" y="1333139"/>
                  <a:pt x="4276725" y="1285875"/>
                </a:cubicBezTo>
                <a:cubicBezTo>
                  <a:pt x="4323917" y="1191491"/>
                  <a:pt x="4297085" y="1231850"/>
                  <a:pt x="4352925" y="1162050"/>
                </a:cubicBezTo>
                <a:cubicBezTo>
                  <a:pt x="4362023" y="1107463"/>
                  <a:pt x="4370437" y="1030238"/>
                  <a:pt x="4410075" y="990600"/>
                </a:cubicBezTo>
                <a:lnTo>
                  <a:pt x="4457700" y="942975"/>
                </a:ln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TextBox 25">
            <a:extLst>
              <a:ext uri="{FF2B5EF4-FFF2-40B4-BE49-F238E27FC236}">
                <a16:creationId xmlns:a16="http://schemas.microsoft.com/office/drawing/2014/main" id="{19915C97-5131-421C-816A-AF7E391448C5}"/>
              </a:ext>
            </a:extLst>
          </p:cNvPr>
          <p:cNvSpPr txBox="1"/>
          <p:nvPr/>
        </p:nvSpPr>
        <p:spPr>
          <a:xfrm>
            <a:off x="184665" y="5674662"/>
            <a:ext cx="8677981" cy="1015663"/>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What do you notice about your energy &amp; wellness? Highs? Lows?</a:t>
            </a:r>
          </a:p>
          <a:p>
            <a:r>
              <a:rPr lang="en-GB" sz="2000" dirty="0">
                <a:latin typeface="Arial" panose="020B0604020202020204" pitchFamily="34" charset="0"/>
                <a:cs typeface="Arial" panose="020B0604020202020204" pitchFamily="34" charset="0"/>
              </a:rPr>
              <a:t>What can I/we do so that you move up from where you are? </a:t>
            </a:r>
          </a:p>
          <a:p>
            <a:r>
              <a:rPr lang="en-GB" sz="2000" dirty="0">
                <a:latin typeface="Arial" panose="020B0604020202020204" pitchFamily="34" charset="0"/>
                <a:cs typeface="Arial" panose="020B0604020202020204" pitchFamily="34" charset="0"/>
              </a:rPr>
              <a:t>How can I help you to have as much energy/wellness at work as possible?</a:t>
            </a:r>
          </a:p>
        </p:txBody>
      </p:sp>
      <p:pic>
        <p:nvPicPr>
          <p:cNvPr id="9218" name="Picture 2" descr="Committed to Diversity - Mariana Hernandez-Munoz">
            <a:extLst>
              <a:ext uri="{FF2B5EF4-FFF2-40B4-BE49-F238E27FC236}">
                <a16:creationId xmlns:a16="http://schemas.microsoft.com/office/drawing/2014/main" id="{0A4B400D-92E0-50E7-3222-ADC7AA23187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54303" y="3584708"/>
            <a:ext cx="3253032" cy="2004722"/>
          </a:xfrm>
          <a:prstGeom prst="rect">
            <a:avLst/>
          </a:prstGeom>
          <a:noFill/>
          <a:effectLst>
            <a:softEdge rad="114300"/>
          </a:effectLst>
          <a:extLst>
            <a:ext uri="{909E8E84-426E-40DD-AFC4-6F175D3DCCD1}">
              <a14:hiddenFill xmlns:a14="http://schemas.microsoft.com/office/drawing/2010/main">
                <a:solidFill>
                  <a:srgbClr val="FFFFFF"/>
                </a:solidFill>
              </a14:hiddenFill>
            </a:ext>
          </a:extLst>
        </p:spPr>
      </p:pic>
      <p:pic>
        <p:nvPicPr>
          <p:cNvPr id="9220" name="Picture 4" descr="North Korea turns 70: all eyes on missile displays at upcoming military  parade | North Korea | The Guardian">
            <a:extLst>
              <a:ext uri="{FF2B5EF4-FFF2-40B4-BE49-F238E27FC236}">
                <a16:creationId xmlns:a16="http://schemas.microsoft.com/office/drawing/2014/main" id="{1B61BA4A-E988-B245-B27D-16F45D856050}"/>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43064" r="2862" b="8445"/>
          <a:stretch/>
        </p:blipFill>
        <p:spPr bwMode="auto">
          <a:xfrm>
            <a:off x="8754303" y="1997596"/>
            <a:ext cx="3155048" cy="1574991"/>
          </a:xfrm>
          <a:prstGeom prst="rect">
            <a:avLst/>
          </a:prstGeom>
          <a:noFill/>
          <a:effectLst>
            <a:softEdge rad="889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43544541"/>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87DFF873-10FE-C74D-96A8-A72B891908D9}"/>
              </a:ext>
            </a:extLst>
          </p:cNvPr>
          <p:cNvSpPr>
            <a:spLocks noGrp="1"/>
          </p:cNvSpPr>
          <p:nvPr>
            <p:ph type="body" sz="quarter" idx="13"/>
          </p:nvPr>
        </p:nvSpPr>
        <p:spPr/>
        <p:txBody>
          <a:bodyPr>
            <a:normAutofit fontScale="77500" lnSpcReduction="20000"/>
          </a:bodyPr>
          <a:lstStyle/>
          <a:p>
            <a:pPr algn="ctr"/>
            <a:r>
              <a:rPr lang="en-GB" sz="4400" b="0" dirty="0">
                <a:latin typeface="Arial" panose="020B0604020202020204" pitchFamily="34" charset="0"/>
                <a:cs typeface="Arial" panose="020B0604020202020204" pitchFamily="34" charset="0"/>
              </a:rPr>
              <a:t>So what are you now thinking about </a:t>
            </a:r>
          </a:p>
          <a:p>
            <a:pPr algn="ctr"/>
            <a:r>
              <a:rPr lang="en-GB" sz="4400" b="0" dirty="0">
                <a:latin typeface="Arial" panose="020B0604020202020204" pitchFamily="34" charset="0"/>
                <a:cs typeface="Arial" panose="020B0604020202020204" pitchFamily="34" charset="0"/>
              </a:rPr>
              <a:t>differences and including everyone?</a:t>
            </a:r>
          </a:p>
        </p:txBody>
      </p:sp>
      <p:sp>
        <p:nvSpPr>
          <p:cNvPr id="3" name="Text Placeholder 2">
            <a:extLst>
              <a:ext uri="{FF2B5EF4-FFF2-40B4-BE49-F238E27FC236}">
                <a16:creationId xmlns:a16="http://schemas.microsoft.com/office/drawing/2014/main" id="{A6DBFBC6-54AC-FE86-7D58-8F75CBACE23B}"/>
              </a:ext>
            </a:extLst>
          </p:cNvPr>
          <p:cNvSpPr>
            <a:spLocks noGrp="1"/>
          </p:cNvSpPr>
          <p:nvPr>
            <p:ph type="body" sz="quarter" idx="14"/>
          </p:nvPr>
        </p:nvSpPr>
        <p:spPr/>
        <p:txBody>
          <a:bodyPr/>
          <a:lstStyle/>
          <a:p>
            <a:endParaRPr lang="en-GB" dirty="0"/>
          </a:p>
        </p:txBody>
      </p:sp>
      <p:pic>
        <p:nvPicPr>
          <p:cNvPr id="3074" name="Picture 2" descr="Equality versus Equity: What's the difference as we #EmbraceEquity for IWD  2023 and beyond?">
            <a:extLst>
              <a:ext uri="{FF2B5EF4-FFF2-40B4-BE49-F238E27FC236}">
                <a16:creationId xmlns:a16="http://schemas.microsoft.com/office/drawing/2014/main" id="{AEAE84A2-D6AE-7944-C29A-23648A578FE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4674" y="1527175"/>
            <a:ext cx="11702651" cy="47407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13280037"/>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18F8C-4192-8CFD-400A-383F153174A7}"/>
              </a:ext>
            </a:extLst>
          </p:cNvPr>
          <p:cNvSpPr>
            <a:spLocks noGrp="1"/>
          </p:cNvSpPr>
          <p:nvPr>
            <p:ph type="title"/>
          </p:nvPr>
        </p:nvSpPr>
        <p:spPr/>
        <p:txBody>
          <a:bodyPr/>
          <a:lstStyle/>
          <a:p>
            <a:r>
              <a:rPr lang="en-GB" dirty="0"/>
              <a:t>Gestalt/Dialectical Tension</a:t>
            </a:r>
          </a:p>
        </p:txBody>
      </p:sp>
      <p:pic>
        <p:nvPicPr>
          <p:cNvPr id="1026" name="Picture 2" descr="Strike The Balance Between Individual And Team Contributions">
            <a:extLst>
              <a:ext uri="{FF2B5EF4-FFF2-40B4-BE49-F238E27FC236}">
                <a16:creationId xmlns:a16="http://schemas.microsoft.com/office/drawing/2014/main" id="{5023F99E-A5E2-BDF9-9084-F1FDEC440D4A}"/>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755032" y="1440870"/>
            <a:ext cx="6681936" cy="334096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10AE93E2-AD53-F920-D0A2-8D2CE870A263}"/>
              </a:ext>
            </a:extLst>
          </p:cNvPr>
          <p:cNvSpPr txBox="1"/>
          <p:nvPr/>
        </p:nvSpPr>
        <p:spPr>
          <a:xfrm>
            <a:off x="335360" y="1440870"/>
            <a:ext cx="2088232" cy="3416320"/>
          </a:xfrm>
          <a:prstGeom prst="rect">
            <a:avLst/>
          </a:prstGeom>
          <a:noFill/>
        </p:spPr>
        <p:txBody>
          <a:bodyPr wrap="square" rtlCol="0">
            <a:spAutoFit/>
          </a:bodyPr>
          <a:lstStyle/>
          <a:p>
            <a:pPr algn="ctr"/>
            <a:r>
              <a:rPr lang="en-GB" sz="3600" dirty="0">
                <a:latin typeface="Arial" panose="020B0604020202020204" pitchFamily="34" charset="0"/>
                <a:cs typeface="Arial" panose="020B0604020202020204" pitchFamily="34" charset="0"/>
              </a:rPr>
              <a:t>“Me”</a:t>
            </a:r>
          </a:p>
          <a:p>
            <a:pPr algn="ctr"/>
            <a:endParaRPr lang="en-GB" sz="3600" dirty="0">
              <a:latin typeface="Arial" panose="020B0604020202020204" pitchFamily="34" charset="0"/>
              <a:cs typeface="Arial" panose="020B0604020202020204" pitchFamily="34" charset="0"/>
            </a:endParaRPr>
          </a:p>
          <a:p>
            <a:pPr algn="ctr"/>
            <a:r>
              <a:rPr lang="en-GB" sz="3600" dirty="0">
                <a:latin typeface="Arial" panose="020B0604020202020204" pitchFamily="34" charset="0"/>
                <a:cs typeface="Arial" panose="020B0604020202020204" pitchFamily="34" charset="0"/>
              </a:rPr>
              <a:t>“Master of own ship”</a:t>
            </a:r>
          </a:p>
          <a:p>
            <a:pPr algn="ctr"/>
            <a:endParaRPr lang="en-GB" i="1" dirty="0">
              <a:latin typeface="Arial" panose="020B0604020202020204" pitchFamily="34" charset="0"/>
              <a:cs typeface="Arial" panose="020B0604020202020204" pitchFamily="34" charset="0"/>
            </a:endParaRPr>
          </a:p>
          <a:p>
            <a:pPr algn="ctr"/>
            <a:r>
              <a:rPr lang="en-GB" i="1" dirty="0">
                <a:latin typeface="Arial" panose="020B0604020202020204" pitchFamily="34" charset="0"/>
                <a:cs typeface="Arial" panose="020B0604020202020204" pitchFamily="34" charset="0"/>
              </a:rPr>
              <a:t>Invictus</a:t>
            </a:r>
            <a:r>
              <a:rPr lang="en-GB" dirty="0">
                <a:latin typeface="Arial" panose="020B0604020202020204" pitchFamily="34" charset="0"/>
                <a:cs typeface="Arial" panose="020B0604020202020204" pitchFamily="34" charset="0"/>
              </a:rPr>
              <a:t> – Henley</a:t>
            </a:r>
            <a:endParaRPr lang="en-GB" sz="16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D39DAB58-0F90-1E7F-3787-0EB93B103FB2}"/>
              </a:ext>
            </a:extLst>
          </p:cNvPr>
          <p:cNvSpPr txBox="1"/>
          <p:nvPr/>
        </p:nvSpPr>
        <p:spPr>
          <a:xfrm>
            <a:off x="9768408" y="1417638"/>
            <a:ext cx="2088232" cy="3416320"/>
          </a:xfrm>
          <a:prstGeom prst="rect">
            <a:avLst/>
          </a:prstGeom>
          <a:noFill/>
        </p:spPr>
        <p:txBody>
          <a:bodyPr wrap="square" rtlCol="0">
            <a:spAutoFit/>
          </a:bodyPr>
          <a:lstStyle/>
          <a:p>
            <a:pPr algn="ctr"/>
            <a:r>
              <a:rPr lang="en-GB" sz="3600" dirty="0">
                <a:latin typeface="Arial" panose="020B0604020202020204" pitchFamily="34" charset="0"/>
                <a:cs typeface="Arial" panose="020B0604020202020204" pitchFamily="34" charset="0"/>
              </a:rPr>
              <a:t>“You/Us”</a:t>
            </a:r>
          </a:p>
          <a:p>
            <a:pPr algn="ctr"/>
            <a:endParaRPr lang="en-GB" sz="3600" dirty="0">
              <a:latin typeface="Arial" panose="020B0604020202020204" pitchFamily="34" charset="0"/>
              <a:cs typeface="Arial" panose="020B0604020202020204" pitchFamily="34" charset="0"/>
            </a:endParaRPr>
          </a:p>
          <a:p>
            <a:pPr algn="ctr"/>
            <a:r>
              <a:rPr lang="en-GB" sz="3600" dirty="0">
                <a:latin typeface="Arial" panose="020B0604020202020204" pitchFamily="34" charset="0"/>
                <a:cs typeface="Arial" panose="020B0604020202020204" pitchFamily="34" charset="0"/>
              </a:rPr>
              <a:t>“No man is an island”</a:t>
            </a:r>
          </a:p>
          <a:p>
            <a:pPr algn="ctr"/>
            <a:endParaRPr lang="en-GB" dirty="0">
              <a:latin typeface="Arial" panose="020B0604020202020204" pitchFamily="34" charset="0"/>
              <a:cs typeface="Arial" panose="020B0604020202020204" pitchFamily="34" charset="0"/>
            </a:endParaRPr>
          </a:p>
          <a:p>
            <a:pPr algn="ctr"/>
            <a:r>
              <a:rPr lang="en-GB" dirty="0">
                <a:latin typeface="Arial" panose="020B0604020202020204" pitchFamily="34" charset="0"/>
                <a:cs typeface="Arial" panose="020B0604020202020204" pitchFamily="34" charset="0"/>
              </a:rPr>
              <a:t>J Donne </a:t>
            </a:r>
          </a:p>
        </p:txBody>
      </p:sp>
      <p:sp>
        <p:nvSpPr>
          <p:cNvPr id="6" name="TextBox 5">
            <a:extLst>
              <a:ext uri="{FF2B5EF4-FFF2-40B4-BE49-F238E27FC236}">
                <a16:creationId xmlns:a16="http://schemas.microsoft.com/office/drawing/2014/main" id="{B3BA2DE0-5ED5-55A5-0C0D-FF35123FF33A}"/>
              </a:ext>
            </a:extLst>
          </p:cNvPr>
          <p:cNvSpPr txBox="1"/>
          <p:nvPr/>
        </p:nvSpPr>
        <p:spPr>
          <a:xfrm>
            <a:off x="2755032" y="5085184"/>
            <a:ext cx="6681936" cy="400110"/>
          </a:xfrm>
          <a:prstGeom prst="rect">
            <a:avLst/>
          </a:prstGeom>
          <a:noFill/>
        </p:spPr>
        <p:txBody>
          <a:bodyPr wrap="square" rtlCol="0">
            <a:spAutoFit/>
          </a:bodyPr>
          <a:lstStyle/>
          <a:p>
            <a:pPr algn="ctr"/>
            <a:r>
              <a:rPr lang="en-GB" sz="2000" dirty="0">
                <a:latin typeface="Arial" panose="020B0604020202020204" pitchFamily="34" charset="0"/>
                <a:cs typeface="Arial" panose="020B0604020202020204" pitchFamily="34" charset="0"/>
              </a:rPr>
              <a:t>Both are true and their focus and force are ever changing</a:t>
            </a:r>
          </a:p>
        </p:txBody>
      </p:sp>
    </p:spTree>
    <p:extLst>
      <p:ext uri="{BB962C8B-B14F-4D97-AF65-F5344CB8AC3E}">
        <p14:creationId xmlns:p14="http://schemas.microsoft.com/office/powerpoint/2010/main" val="2777416039"/>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3640EDD-F3DA-58BF-A8BD-3AAC9CB25BCD}"/>
              </a:ext>
            </a:extLst>
          </p:cNvPr>
          <p:cNvSpPr>
            <a:spLocks noGrp="1"/>
          </p:cNvSpPr>
          <p:nvPr>
            <p:ph idx="1"/>
          </p:nvPr>
        </p:nvSpPr>
        <p:spPr>
          <a:xfrm>
            <a:off x="609600" y="571503"/>
            <a:ext cx="10972800" cy="3943341"/>
          </a:xfrm>
        </p:spPr>
        <p:txBody>
          <a:bodyPr>
            <a:normAutofit/>
          </a:bodyPr>
          <a:lstStyle/>
          <a:p>
            <a:pPr marL="0" indent="0" algn="ctr">
              <a:buNone/>
            </a:pPr>
            <a:r>
              <a:rPr lang="en-GB" dirty="0"/>
              <a:t>Getting the balance right...</a:t>
            </a:r>
          </a:p>
          <a:p>
            <a:pPr marL="0" indent="0" algn="ctr">
              <a:buNone/>
            </a:pPr>
            <a:r>
              <a:rPr lang="en-GB" dirty="0"/>
              <a:t>Genuinely </a:t>
            </a:r>
            <a:r>
              <a:rPr lang="en-GB" b="1" dirty="0"/>
              <a:t>value differences in </a:t>
            </a:r>
            <a:r>
              <a:rPr lang="en-GB" b="1" u="sng" dirty="0"/>
              <a:t>individuals</a:t>
            </a:r>
            <a:r>
              <a:rPr lang="en-GB" b="1" dirty="0"/>
              <a:t> </a:t>
            </a:r>
          </a:p>
          <a:p>
            <a:pPr marL="0" indent="0" algn="ctr">
              <a:buNone/>
            </a:pPr>
            <a:r>
              <a:rPr lang="en-GB" dirty="0"/>
              <a:t>to include everyone </a:t>
            </a:r>
            <a:r>
              <a:rPr lang="en-GB" u="sng" dirty="0"/>
              <a:t>and</a:t>
            </a:r>
          </a:p>
          <a:p>
            <a:pPr marL="0" indent="0" algn="ctr">
              <a:buNone/>
            </a:pPr>
            <a:r>
              <a:rPr lang="en-GB" b="1" dirty="0"/>
              <a:t>Doing things together to a group norm </a:t>
            </a:r>
          </a:p>
          <a:p>
            <a:pPr marL="0" indent="0" algn="ctr">
              <a:buNone/>
            </a:pPr>
            <a:r>
              <a:rPr lang="en-GB" dirty="0"/>
              <a:t>so that people collaborate/do things collectively</a:t>
            </a:r>
            <a:endParaRPr lang="en-GB" sz="1400" b="1" dirty="0"/>
          </a:p>
          <a:p>
            <a:pPr marL="0" indent="0" algn="ctr">
              <a:buNone/>
            </a:pPr>
            <a:r>
              <a:rPr lang="en-GB" b="1" dirty="0"/>
              <a:t>It is never perfect, and depends on our own values…</a:t>
            </a:r>
          </a:p>
        </p:txBody>
      </p:sp>
      <p:cxnSp>
        <p:nvCxnSpPr>
          <p:cNvPr id="5" name="Straight Arrow Connector 4">
            <a:extLst>
              <a:ext uri="{FF2B5EF4-FFF2-40B4-BE49-F238E27FC236}">
                <a16:creationId xmlns:a16="http://schemas.microsoft.com/office/drawing/2014/main" id="{9EE3CFFA-1B2A-EBFB-7C95-BD0F86103838}"/>
              </a:ext>
            </a:extLst>
          </p:cNvPr>
          <p:cNvCxnSpPr/>
          <p:nvPr/>
        </p:nvCxnSpPr>
        <p:spPr>
          <a:xfrm>
            <a:off x="1731168" y="5072062"/>
            <a:ext cx="8729663" cy="0"/>
          </a:xfrm>
          <a:prstGeom prst="straightConnector1">
            <a:avLst/>
          </a:prstGeom>
          <a:ln w="161925">
            <a:headEnd type="triangle"/>
            <a:tailEnd type="triangle"/>
          </a:ln>
        </p:spPr>
        <p:style>
          <a:lnRef idx="3">
            <a:schemeClr val="accent1"/>
          </a:lnRef>
          <a:fillRef idx="0">
            <a:schemeClr val="accent1"/>
          </a:fillRef>
          <a:effectRef idx="2">
            <a:schemeClr val="accent1"/>
          </a:effectRef>
          <a:fontRef idx="minor">
            <a:schemeClr val="tx1"/>
          </a:fontRef>
        </p:style>
      </p:cxnSp>
      <p:sp>
        <p:nvSpPr>
          <p:cNvPr id="8" name="TextBox 7">
            <a:extLst>
              <a:ext uri="{FF2B5EF4-FFF2-40B4-BE49-F238E27FC236}">
                <a16:creationId xmlns:a16="http://schemas.microsoft.com/office/drawing/2014/main" id="{870751E1-2E80-C499-EA5E-4F25903F2818}"/>
              </a:ext>
            </a:extLst>
          </p:cNvPr>
          <p:cNvSpPr txBox="1"/>
          <p:nvPr/>
        </p:nvSpPr>
        <p:spPr>
          <a:xfrm>
            <a:off x="119336" y="4656564"/>
            <a:ext cx="1611831" cy="830997"/>
          </a:xfrm>
          <a:prstGeom prst="rect">
            <a:avLst/>
          </a:prstGeom>
          <a:noFill/>
        </p:spPr>
        <p:txBody>
          <a:bodyPr wrap="square" rtlCol="0" anchor="ctr">
            <a:spAutoFit/>
          </a:bodyPr>
          <a:lstStyle/>
          <a:p>
            <a:pPr algn="ctr"/>
            <a:r>
              <a:rPr lang="en-GB" sz="2400" dirty="0"/>
              <a:t>Too Individual</a:t>
            </a:r>
          </a:p>
        </p:txBody>
      </p:sp>
      <p:sp>
        <p:nvSpPr>
          <p:cNvPr id="9" name="TextBox 8">
            <a:extLst>
              <a:ext uri="{FF2B5EF4-FFF2-40B4-BE49-F238E27FC236}">
                <a16:creationId xmlns:a16="http://schemas.microsoft.com/office/drawing/2014/main" id="{9D33B930-E448-D6C4-30E9-159E1FAC57F6}"/>
              </a:ext>
            </a:extLst>
          </p:cNvPr>
          <p:cNvSpPr txBox="1"/>
          <p:nvPr/>
        </p:nvSpPr>
        <p:spPr>
          <a:xfrm>
            <a:off x="10580168" y="4669690"/>
            <a:ext cx="1611831" cy="830997"/>
          </a:xfrm>
          <a:prstGeom prst="rect">
            <a:avLst/>
          </a:prstGeom>
          <a:noFill/>
        </p:spPr>
        <p:txBody>
          <a:bodyPr wrap="square" rtlCol="0" anchor="ctr">
            <a:spAutoFit/>
          </a:bodyPr>
          <a:lstStyle/>
          <a:p>
            <a:pPr algn="ctr"/>
            <a:r>
              <a:rPr lang="en-GB" sz="2400" dirty="0"/>
              <a:t>Too Collective</a:t>
            </a:r>
          </a:p>
        </p:txBody>
      </p:sp>
    </p:spTree>
    <p:extLst>
      <p:ext uri="{BB962C8B-B14F-4D97-AF65-F5344CB8AC3E}">
        <p14:creationId xmlns:p14="http://schemas.microsoft.com/office/powerpoint/2010/main" val="3357334758"/>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316EFFC-6976-D4DE-FB9B-D2BE3F1D5964}"/>
              </a:ext>
            </a:extLst>
          </p:cNvPr>
          <p:cNvSpPr txBox="1">
            <a:spLocks/>
          </p:cNvSpPr>
          <p:nvPr/>
        </p:nvSpPr>
        <p:spPr>
          <a:xfrm>
            <a:off x="227912" y="337954"/>
            <a:ext cx="11700736" cy="1228725"/>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4000" dirty="0">
                <a:latin typeface="Arial" panose="020B0604020202020204" pitchFamily="34" charset="0"/>
                <a:cs typeface="Arial" panose="020B0604020202020204" pitchFamily="34" charset="0"/>
              </a:rPr>
              <a:t>Valuing People - do we really? </a:t>
            </a:r>
            <a:endParaRPr lang="en-US" sz="4000" i="1" dirty="0">
              <a:latin typeface="Arial" panose="020B0604020202020204" pitchFamily="34" charset="0"/>
              <a:cs typeface="Arial" panose="020B0604020202020204" pitchFamily="34" charset="0"/>
            </a:endParaRPr>
          </a:p>
        </p:txBody>
      </p:sp>
      <p:graphicFrame>
        <p:nvGraphicFramePr>
          <p:cNvPr id="2" name="Table 3">
            <a:extLst>
              <a:ext uri="{FF2B5EF4-FFF2-40B4-BE49-F238E27FC236}">
                <a16:creationId xmlns:a16="http://schemas.microsoft.com/office/drawing/2014/main" id="{74B806BA-BB53-4B86-D290-7D7368EACD6D}"/>
              </a:ext>
            </a:extLst>
          </p:cNvPr>
          <p:cNvGraphicFramePr>
            <a:graphicFrameLocks noGrp="1"/>
          </p:cNvGraphicFramePr>
          <p:nvPr/>
        </p:nvGraphicFramePr>
        <p:xfrm>
          <a:off x="2032000" y="2148840"/>
          <a:ext cx="8128000" cy="3964093"/>
        </p:xfrm>
        <a:graphic>
          <a:graphicData uri="http://schemas.openxmlformats.org/drawingml/2006/table">
            <a:tbl>
              <a:tblPr firstRow="1" bandRow="1">
                <a:tableStyleId>{BC89EF96-8CEA-46FF-86C4-4CE0E7609802}</a:tableStyleId>
              </a:tblPr>
              <a:tblGrid>
                <a:gridCol w="4064000">
                  <a:extLst>
                    <a:ext uri="{9D8B030D-6E8A-4147-A177-3AD203B41FA5}">
                      <a16:colId xmlns:a16="http://schemas.microsoft.com/office/drawing/2014/main" val="2412335526"/>
                    </a:ext>
                  </a:extLst>
                </a:gridCol>
                <a:gridCol w="4064000">
                  <a:extLst>
                    <a:ext uri="{9D8B030D-6E8A-4147-A177-3AD203B41FA5}">
                      <a16:colId xmlns:a16="http://schemas.microsoft.com/office/drawing/2014/main" val="1896148071"/>
                    </a:ext>
                  </a:extLst>
                </a:gridCol>
              </a:tblGrid>
              <a:tr h="1887126">
                <a:tc>
                  <a:txBody>
                    <a:bodyPr/>
                    <a:lstStyle/>
                    <a:p>
                      <a:pPr algn="ctr"/>
                      <a:r>
                        <a:rPr lang="en-GB" sz="2000" b="0" dirty="0">
                          <a:latin typeface="Arial" panose="020B0604020202020204" pitchFamily="34" charset="0"/>
                          <a:cs typeface="Arial" panose="020B0604020202020204" pitchFamily="34" charset="0"/>
                        </a:rPr>
                        <a:t>I am OK</a:t>
                      </a:r>
                    </a:p>
                    <a:p>
                      <a:pPr algn="ctr"/>
                      <a:r>
                        <a:rPr lang="en-GB" sz="2000" b="0" dirty="0">
                          <a:latin typeface="Arial" panose="020B0604020202020204" pitchFamily="34" charset="0"/>
                          <a:cs typeface="Arial" panose="020B0604020202020204" pitchFamily="34" charset="0"/>
                        </a:rPr>
                        <a:t>You are OK</a:t>
                      </a:r>
                    </a:p>
                    <a:p>
                      <a:pPr algn="ctr"/>
                      <a:endParaRPr lang="en-GB" sz="2000" b="1" dirty="0">
                        <a:latin typeface="Arial" panose="020B0604020202020204" pitchFamily="34" charset="0"/>
                        <a:cs typeface="Arial" panose="020B0604020202020204" pitchFamily="34" charset="0"/>
                      </a:endParaRPr>
                    </a:p>
                    <a:p>
                      <a:pPr algn="ctr"/>
                      <a:r>
                        <a:rPr lang="en-GB" sz="2000" b="1" dirty="0">
                          <a:latin typeface="Arial" panose="020B0604020202020204" pitchFamily="34" charset="0"/>
                          <a:cs typeface="Arial" panose="020B0604020202020204" pitchFamily="34" charset="0"/>
                        </a:rPr>
                        <a:t>HEALTHY</a:t>
                      </a:r>
                    </a:p>
                    <a:p>
                      <a:pPr algn="ctr"/>
                      <a:r>
                        <a:rPr lang="en-GB" sz="2000" b="0" dirty="0">
                          <a:latin typeface="Arial" panose="020B0604020202020204" pitchFamily="34" charset="0"/>
                          <a:cs typeface="Arial" panose="020B0604020202020204" pitchFamily="34" charset="0"/>
                        </a:rPr>
                        <a:t>No blame: focuses on issues</a:t>
                      </a:r>
                    </a:p>
                  </a:txBody>
                  <a:tcPr anchor="ctr">
                    <a:solidFill>
                      <a:schemeClr val="accent3">
                        <a:lumMod val="20000"/>
                        <a:lumOff val="80000"/>
                      </a:schemeClr>
                    </a:solidFill>
                  </a:tcPr>
                </a:tc>
                <a:tc>
                  <a:txBody>
                    <a:bodyPr/>
                    <a:lstStyle/>
                    <a:p>
                      <a:pPr algn="ctr"/>
                      <a:r>
                        <a:rPr lang="en-GB" sz="2000" b="0" dirty="0">
                          <a:latin typeface="Arial" panose="020B0604020202020204" pitchFamily="34" charset="0"/>
                          <a:cs typeface="Arial" panose="020B0604020202020204" pitchFamily="34" charset="0"/>
                        </a:rPr>
                        <a:t>I am OK</a:t>
                      </a:r>
                    </a:p>
                    <a:p>
                      <a:pPr algn="ctr"/>
                      <a:r>
                        <a:rPr lang="en-GB" sz="2000" b="0" dirty="0">
                          <a:latin typeface="Arial" panose="020B0604020202020204" pitchFamily="34" charset="0"/>
                          <a:cs typeface="Arial" panose="020B0604020202020204" pitchFamily="34" charset="0"/>
                        </a:rPr>
                        <a:t>You are not OK</a:t>
                      </a:r>
                    </a:p>
                    <a:p>
                      <a:pPr algn="ctr"/>
                      <a:endParaRPr lang="en-GB" sz="2000" b="0" dirty="0">
                        <a:latin typeface="Arial" panose="020B0604020202020204" pitchFamily="34" charset="0"/>
                        <a:cs typeface="Arial" panose="020B0604020202020204" pitchFamily="34" charset="0"/>
                      </a:endParaRPr>
                    </a:p>
                    <a:p>
                      <a:pPr algn="ctr"/>
                      <a:r>
                        <a:rPr lang="en-GB" sz="2000" b="1" dirty="0">
                          <a:latin typeface="Arial" panose="020B0604020202020204" pitchFamily="34" charset="0"/>
                          <a:cs typeface="Arial" panose="020B0604020202020204" pitchFamily="34" charset="0"/>
                        </a:rPr>
                        <a:t>ONE UP</a:t>
                      </a:r>
                    </a:p>
                    <a:p>
                      <a:pPr algn="ctr"/>
                      <a:r>
                        <a:rPr lang="en-GB" sz="2000" b="0" dirty="0">
                          <a:latin typeface="Arial" panose="020B0604020202020204" pitchFamily="34" charset="0"/>
                          <a:cs typeface="Arial" panose="020B0604020202020204" pitchFamily="34" charset="0"/>
                        </a:rPr>
                        <a:t>Blame others</a:t>
                      </a:r>
                    </a:p>
                  </a:txBody>
                  <a:tcPr anchor="ctr">
                    <a:solidFill>
                      <a:schemeClr val="accent1">
                        <a:lumMod val="20000"/>
                        <a:lumOff val="80000"/>
                      </a:schemeClr>
                    </a:solidFill>
                  </a:tcPr>
                </a:tc>
                <a:extLst>
                  <a:ext uri="{0D108BD9-81ED-4DB2-BD59-A6C34878D82A}">
                    <a16:rowId xmlns:a16="http://schemas.microsoft.com/office/drawing/2014/main" val="1874828449"/>
                  </a:ext>
                </a:extLst>
              </a:tr>
              <a:tr h="2076967">
                <a:tc>
                  <a:txBody>
                    <a:bodyPr/>
                    <a:lstStyle/>
                    <a:p>
                      <a:pPr algn="ctr"/>
                      <a:r>
                        <a:rPr lang="en-GB" sz="2000" b="0" dirty="0">
                          <a:latin typeface="Arial" panose="020B0604020202020204" pitchFamily="34" charset="0"/>
                          <a:cs typeface="Arial" panose="020B0604020202020204" pitchFamily="34" charset="0"/>
                        </a:rPr>
                        <a:t>I am not OK</a:t>
                      </a:r>
                    </a:p>
                    <a:p>
                      <a:pPr algn="ctr"/>
                      <a:r>
                        <a:rPr lang="en-GB" sz="2000" b="0" dirty="0">
                          <a:latin typeface="Arial" panose="020B0604020202020204" pitchFamily="34" charset="0"/>
                          <a:cs typeface="Arial" panose="020B0604020202020204" pitchFamily="34" charset="0"/>
                        </a:rPr>
                        <a:t>You are OK</a:t>
                      </a:r>
                    </a:p>
                    <a:p>
                      <a:pPr algn="ctr"/>
                      <a:endParaRPr lang="en-GB" sz="2000" b="0" dirty="0">
                        <a:latin typeface="Arial" panose="020B0604020202020204" pitchFamily="34" charset="0"/>
                        <a:cs typeface="Arial" panose="020B0604020202020204" pitchFamily="34" charset="0"/>
                      </a:endParaRPr>
                    </a:p>
                    <a:p>
                      <a:pPr algn="ctr"/>
                      <a:r>
                        <a:rPr lang="en-GB" sz="2000" b="1" dirty="0">
                          <a:latin typeface="Arial" panose="020B0604020202020204" pitchFamily="34" charset="0"/>
                          <a:cs typeface="Arial" panose="020B0604020202020204" pitchFamily="34" charset="0"/>
                        </a:rPr>
                        <a:t>ONE DOWN</a:t>
                      </a:r>
                    </a:p>
                    <a:p>
                      <a:pPr algn="ctr"/>
                      <a:r>
                        <a:rPr lang="en-GB" sz="2000" b="0" dirty="0">
                          <a:latin typeface="Arial" panose="020B0604020202020204" pitchFamily="34" charset="0"/>
                          <a:cs typeface="Arial" panose="020B0604020202020204" pitchFamily="34" charset="0"/>
                        </a:rPr>
                        <a:t>Blame self</a:t>
                      </a:r>
                    </a:p>
                  </a:txBody>
                  <a:tcPr anchor="ctr">
                    <a:solidFill>
                      <a:schemeClr val="accent1">
                        <a:lumMod val="20000"/>
                        <a:lumOff val="80000"/>
                        <a:alpha val="20000"/>
                      </a:schemeClr>
                    </a:solidFill>
                  </a:tcPr>
                </a:tc>
                <a:tc>
                  <a:txBody>
                    <a:bodyPr/>
                    <a:lstStyle/>
                    <a:p>
                      <a:pPr algn="ctr"/>
                      <a:r>
                        <a:rPr lang="en-GB" sz="2000" b="0" dirty="0">
                          <a:latin typeface="Arial" panose="020B0604020202020204" pitchFamily="34" charset="0"/>
                          <a:cs typeface="Arial" panose="020B0604020202020204" pitchFamily="34" charset="0"/>
                        </a:rPr>
                        <a:t>I am not OK</a:t>
                      </a:r>
                    </a:p>
                    <a:p>
                      <a:pPr algn="ctr"/>
                      <a:r>
                        <a:rPr lang="en-GB" sz="2000" b="0" dirty="0">
                          <a:latin typeface="Arial" panose="020B0604020202020204" pitchFamily="34" charset="0"/>
                          <a:cs typeface="Arial" panose="020B0604020202020204" pitchFamily="34" charset="0"/>
                        </a:rPr>
                        <a:t>You are not OK</a:t>
                      </a:r>
                    </a:p>
                    <a:p>
                      <a:pPr algn="ctr"/>
                      <a:endParaRPr lang="en-GB" sz="2000" b="0" dirty="0">
                        <a:latin typeface="Arial" panose="020B0604020202020204" pitchFamily="34" charset="0"/>
                        <a:cs typeface="Arial" panose="020B0604020202020204" pitchFamily="34" charset="0"/>
                      </a:endParaRPr>
                    </a:p>
                    <a:p>
                      <a:pPr algn="ctr"/>
                      <a:r>
                        <a:rPr lang="en-GB" sz="2000" b="1" dirty="0">
                          <a:latin typeface="Arial" panose="020B0604020202020204" pitchFamily="34" charset="0"/>
                          <a:cs typeface="Arial" panose="020B0604020202020204" pitchFamily="34" charset="0"/>
                        </a:rPr>
                        <a:t>HOPELESS</a:t>
                      </a:r>
                    </a:p>
                    <a:p>
                      <a:pPr algn="ctr"/>
                      <a:r>
                        <a:rPr lang="en-GB" sz="2000" b="0" dirty="0">
                          <a:latin typeface="Arial" panose="020B0604020202020204" pitchFamily="34" charset="0"/>
                          <a:cs typeface="Arial" panose="020B0604020202020204" pitchFamily="34" charset="0"/>
                        </a:rPr>
                        <a:t>Blame everyone</a:t>
                      </a:r>
                    </a:p>
                  </a:txBody>
                  <a:tcPr anchor="ctr">
                    <a:solidFill>
                      <a:srgbClr val="FF0000">
                        <a:alpha val="20000"/>
                      </a:srgbClr>
                    </a:solidFill>
                  </a:tcPr>
                </a:tc>
                <a:extLst>
                  <a:ext uri="{0D108BD9-81ED-4DB2-BD59-A6C34878D82A}">
                    <a16:rowId xmlns:a16="http://schemas.microsoft.com/office/drawing/2014/main" val="2337489636"/>
                  </a:ext>
                </a:extLst>
              </a:tr>
            </a:tbl>
          </a:graphicData>
        </a:graphic>
      </p:graphicFrame>
    </p:spTree>
    <p:extLst>
      <p:ext uri="{BB962C8B-B14F-4D97-AF65-F5344CB8AC3E}">
        <p14:creationId xmlns:p14="http://schemas.microsoft.com/office/powerpoint/2010/main" val="2861167748"/>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C56012-2BA8-204E-70EE-97A279F06727}"/>
              </a:ext>
            </a:extLst>
          </p:cNvPr>
          <p:cNvSpPr>
            <a:spLocks noGrp="1"/>
          </p:cNvSpPr>
          <p:nvPr>
            <p:ph type="title"/>
          </p:nvPr>
        </p:nvSpPr>
        <p:spPr/>
        <p:txBody>
          <a:bodyPr/>
          <a:lstStyle/>
          <a:p>
            <a:endParaRPr lang="en-GB"/>
          </a:p>
        </p:txBody>
      </p:sp>
      <p:pic>
        <p:nvPicPr>
          <p:cNvPr id="1026" name="Picture 2" descr="Bruce Tuckman Team Development Model | coachingcultureatwork.com">
            <a:extLst>
              <a:ext uri="{FF2B5EF4-FFF2-40B4-BE49-F238E27FC236}">
                <a16:creationId xmlns:a16="http://schemas.microsoft.com/office/drawing/2014/main" id="{6D73B064-B789-69C0-4E60-8C02719A5D2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88640"/>
            <a:ext cx="12192000" cy="57134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4376311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Props1.xml><?xml version="1.0" encoding="utf-8"?>
<ds:datastoreItem xmlns:ds="http://schemas.openxmlformats.org/officeDocument/2006/customXml" ds:itemID="{18201FB3-9FE8-43FF-91C2-36F66CFA5A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schemas.microsoft.com/office/2006/metadata/properties"/>
    <ds:schemaRef ds:uri="http://purl.org/dc/elements/1.1/"/>
    <ds:schemaRef ds:uri="http://purl.org/dc/terms/"/>
    <ds:schemaRef ds:uri="http://schemas.openxmlformats.org/package/2006/metadata/core-properties"/>
    <ds:schemaRef ds:uri="http://schemas.microsoft.com/office/infopath/2007/PartnerControls"/>
    <ds:schemaRef ds:uri="http://purl.org/dc/dcmitype/"/>
    <ds:schemaRef ds:uri="http://schemas.microsoft.com/office/2006/documentManagement/types"/>
    <ds:schemaRef ds:uri="303dbf9b-b85b-46a0-94f1-894078c07ecd"/>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8409</TotalTime>
  <Words>9721</Words>
  <Application>Microsoft Macintosh PowerPoint</Application>
  <PresentationFormat>Widescreen</PresentationFormat>
  <Paragraphs>1095</Paragraphs>
  <Slides>65</Slides>
  <Notes>35</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65</vt:i4>
      </vt:variant>
    </vt:vector>
  </HeadingPairs>
  <TitlesOfParts>
    <vt:vector size="74" baseType="lpstr">
      <vt:lpstr>Arial</vt:lpstr>
      <vt:lpstr>Arial</vt:lpstr>
      <vt:lpstr>Calibri</vt:lpstr>
      <vt:lpstr>Courier New</vt:lpstr>
      <vt:lpstr>Myriad Pro</vt:lpstr>
      <vt:lpstr>Open Sans</vt:lpstr>
      <vt:lpstr>PT Sans</vt:lpstr>
      <vt:lpstr>Times New Roman</vt:lpstr>
      <vt:lpstr>20140311PresentationUWTSDTemplate</vt:lpstr>
      <vt:lpstr>BMMB7025 Managing People in Organisations Performance Management &amp; Employee Engagement</vt:lpstr>
      <vt:lpstr>Recap</vt:lpstr>
      <vt:lpstr>Today</vt:lpstr>
      <vt:lpstr>Key actors in the employment relationship</vt:lpstr>
      <vt:lpstr>Interests in employment relations</vt:lpstr>
      <vt:lpstr>PowerPoint Presentation</vt:lpstr>
      <vt:lpstr>Regulating employee relations</vt:lpstr>
      <vt:lpstr>Lord vs Serfs – models of ER </vt:lpstr>
      <vt:lpstr>Involvement and Participation</vt:lpstr>
      <vt:lpstr>Third-part intervention</vt:lpstr>
      <vt:lpstr>The Legal Framework</vt:lpstr>
      <vt:lpstr>Employee involvement vs. employee participation</vt:lpstr>
      <vt:lpstr>Recap</vt:lpstr>
      <vt:lpstr>PowerPoint Presentation</vt:lpstr>
      <vt:lpstr>Today</vt:lpstr>
      <vt:lpstr>Performance Management</vt:lpstr>
      <vt:lpstr>Performance Management</vt:lpstr>
      <vt:lpstr>Elements of performance management</vt:lpstr>
      <vt:lpstr>UK Poor Performance: Productivity</vt:lpstr>
      <vt:lpstr>UK Poor Performance: Management</vt:lpstr>
      <vt:lpstr>UK Poor Performance: Engagement</vt:lpstr>
      <vt:lpstr>Why does managing people matter? What is the impact of leadership? And culture?</vt:lpstr>
      <vt:lpstr>Winston Churchill</vt:lpstr>
      <vt:lpstr>Elements of performance management: Goal setting</vt:lpstr>
      <vt:lpstr>Elements of performance management: Performance review</vt:lpstr>
      <vt:lpstr>Elements of performance management: Performance improvements plans (PIP)</vt:lpstr>
      <vt:lpstr>Problems with PM systems</vt:lpstr>
      <vt:lpstr>Group question</vt:lpstr>
      <vt:lpstr>Employee Engagement</vt:lpstr>
      <vt:lpstr>Maslow (1954)</vt:lpstr>
      <vt:lpstr>PowerPoint Presentation</vt:lpstr>
      <vt:lpstr>Employee Engagement: Outcomes</vt:lpstr>
      <vt:lpstr>The importance of Employee Voice</vt:lpstr>
      <vt:lpstr>Disengaged Employees</vt:lpstr>
      <vt:lpstr>Employee Engagement and the Psychological Contract</vt:lpstr>
      <vt:lpstr>The role of HRM and management</vt:lpstr>
      <vt:lpstr>Activity:</vt:lpstr>
      <vt:lpstr>AMO Model</vt:lpstr>
      <vt:lpstr>Today</vt:lpstr>
      <vt:lpstr>PowerPoint Presentation</vt:lpstr>
      <vt:lpstr>Assessments</vt:lpstr>
      <vt:lpstr>Written Assessment</vt:lpstr>
      <vt:lpstr>Written Assessment</vt:lpstr>
      <vt:lpstr>Video Presentation</vt:lpstr>
      <vt:lpstr>Video Presentation</vt:lpstr>
      <vt:lpstr>END</vt:lpstr>
      <vt:lpstr>Valuing People – what state to choose?</vt:lpstr>
      <vt:lpstr>PowerPoint Presentation</vt:lpstr>
      <vt:lpstr>How can we value others?</vt:lpstr>
      <vt:lpstr>PowerPoint Presentation</vt:lpstr>
      <vt:lpstr>PowerPoint Presentation</vt:lpstr>
      <vt:lpstr>PowerPoint Presentation</vt:lpstr>
      <vt:lpstr>HR has a Key Role in Change Management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Gestalt/Dialectical Tension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James Moore</cp:lastModifiedBy>
  <cp:revision>316</cp:revision>
  <cp:lastPrinted>2019-10-01T11:26:54Z</cp:lastPrinted>
  <dcterms:created xsi:type="dcterms:W3CDTF">2015-04-14T15:21:28Z</dcterms:created>
  <dcterms:modified xsi:type="dcterms:W3CDTF">2024-03-04T04:52:10Z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