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5" r:id="rId2"/>
    <p:sldId id="260" r:id="rId3"/>
    <p:sldId id="256" r:id="rId4"/>
    <p:sldId id="257" r:id="rId5"/>
    <p:sldId id="259" r:id="rId6"/>
    <p:sldId id="258" r:id="rId7"/>
    <p:sldId id="261" r:id="rId8"/>
    <p:sldId id="263" r:id="rId9"/>
    <p:sldId id="262" r:id="rId10"/>
    <p:sldId id="264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D5EC"/>
    <a:srgbClr val="E6DC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97023FB-5F32-434A-A817-898BB23261CE}" v="20" dt="2026-04-29T12:18:38.9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41" autoAdjust="0"/>
  </p:normalViewPr>
  <p:slideViewPr>
    <p:cSldViewPr snapToGrid="0">
      <p:cViewPr varScale="1">
        <p:scale>
          <a:sx n="76" d="100"/>
          <a:sy n="76" d="100"/>
        </p:scale>
        <p:origin x="62" y="101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rie Llewellyn-Ford (2502339)" userId="8deb47a8-4205-42aa-8bf7-8cd945ad64a1" providerId="ADAL" clId="{20B279D2-02F3-4590-ABED-B81706DDE7A2}"/>
    <pc:docChg chg="undo custSel modSld">
      <pc:chgData name="Carrie Llewellyn-Ford (2502339)" userId="8deb47a8-4205-42aa-8bf7-8cd945ad64a1" providerId="ADAL" clId="{20B279D2-02F3-4590-ABED-B81706DDE7A2}" dt="2026-04-29T12:18:38.940" v="26"/>
      <pc:docMkLst>
        <pc:docMk/>
      </pc:docMkLst>
      <pc:sldChg chg="modSp mod">
        <pc:chgData name="Carrie Llewellyn-Ford (2502339)" userId="8deb47a8-4205-42aa-8bf7-8cd945ad64a1" providerId="ADAL" clId="{20B279D2-02F3-4590-ABED-B81706DDE7A2}" dt="2026-04-29T12:12:22.345" v="7" actId="207"/>
        <pc:sldMkLst>
          <pc:docMk/>
          <pc:sldMk cId="4086904008" sldId="256"/>
        </pc:sldMkLst>
        <pc:spChg chg="mod">
          <ac:chgData name="Carrie Llewellyn-Ford (2502339)" userId="8deb47a8-4205-42aa-8bf7-8cd945ad64a1" providerId="ADAL" clId="{20B279D2-02F3-4590-ABED-B81706DDE7A2}" dt="2026-04-29T12:12:22.345" v="7" actId="207"/>
          <ac:spMkLst>
            <pc:docMk/>
            <pc:sldMk cId="4086904008" sldId="256"/>
            <ac:spMk id="5" creationId="{406CD49B-1B20-B7F6-DED9-51CE9EB66ACC}"/>
          </ac:spMkLst>
        </pc:spChg>
      </pc:sldChg>
      <pc:sldChg chg="modSp mod">
        <pc:chgData name="Carrie Llewellyn-Ford (2502339)" userId="8deb47a8-4205-42aa-8bf7-8cd945ad64a1" providerId="ADAL" clId="{20B279D2-02F3-4590-ABED-B81706DDE7A2}" dt="2026-04-29T12:12:12.760" v="5" actId="1076"/>
        <pc:sldMkLst>
          <pc:docMk/>
          <pc:sldMk cId="3132433085" sldId="257"/>
        </pc:sldMkLst>
        <pc:spChg chg="mod">
          <ac:chgData name="Carrie Llewellyn-Ford (2502339)" userId="8deb47a8-4205-42aa-8bf7-8cd945ad64a1" providerId="ADAL" clId="{20B279D2-02F3-4590-ABED-B81706DDE7A2}" dt="2026-04-29T12:11:52.888" v="0" actId="207"/>
          <ac:spMkLst>
            <pc:docMk/>
            <pc:sldMk cId="3132433085" sldId="257"/>
            <ac:spMk id="3" creationId="{8A96A0F3-107C-E601-4F0D-AE5DDE004C26}"/>
          </ac:spMkLst>
        </pc:spChg>
        <pc:spChg chg="mod">
          <ac:chgData name="Carrie Llewellyn-Ford (2502339)" userId="8deb47a8-4205-42aa-8bf7-8cd945ad64a1" providerId="ADAL" clId="{20B279D2-02F3-4590-ABED-B81706DDE7A2}" dt="2026-04-29T12:12:03.640" v="3" actId="207"/>
          <ac:spMkLst>
            <pc:docMk/>
            <pc:sldMk cId="3132433085" sldId="257"/>
            <ac:spMk id="4" creationId="{EA58C440-E019-B942-51A2-56F6EF4BF111}"/>
          </ac:spMkLst>
        </pc:spChg>
        <pc:spChg chg="mod">
          <ac:chgData name="Carrie Llewellyn-Ford (2502339)" userId="8deb47a8-4205-42aa-8bf7-8cd945ad64a1" providerId="ADAL" clId="{20B279D2-02F3-4590-ABED-B81706DDE7A2}" dt="2026-04-29T12:11:56.080" v="1" actId="207"/>
          <ac:spMkLst>
            <pc:docMk/>
            <pc:sldMk cId="3132433085" sldId="257"/>
            <ac:spMk id="6" creationId="{92D5B34D-70FF-DB34-1214-CCA491484FD1}"/>
          </ac:spMkLst>
        </pc:spChg>
        <pc:spChg chg="mod">
          <ac:chgData name="Carrie Llewellyn-Ford (2502339)" userId="8deb47a8-4205-42aa-8bf7-8cd945ad64a1" providerId="ADAL" clId="{20B279D2-02F3-4590-ABED-B81706DDE7A2}" dt="2026-04-29T12:12:05.906" v="4" actId="207"/>
          <ac:spMkLst>
            <pc:docMk/>
            <pc:sldMk cId="3132433085" sldId="257"/>
            <ac:spMk id="8" creationId="{1B440C99-12F3-2CD2-BF07-41F038B271ED}"/>
          </ac:spMkLst>
        </pc:spChg>
        <pc:spChg chg="mod">
          <ac:chgData name="Carrie Llewellyn-Ford (2502339)" userId="8deb47a8-4205-42aa-8bf7-8cd945ad64a1" providerId="ADAL" clId="{20B279D2-02F3-4590-ABED-B81706DDE7A2}" dt="2026-04-29T12:12:00.262" v="2" actId="207"/>
          <ac:spMkLst>
            <pc:docMk/>
            <pc:sldMk cId="3132433085" sldId="257"/>
            <ac:spMk id="9" creationId="{E07B1670-D9B6-1467-014A-40B549BC4C68}"/>
          </ac:spMkLst>
        </pc:spChg>
        <pc:spChg chg="mod">
          <ac:chgData name="Carrie Llewellyn-Ford (2502339)" userId="8deb47a8-4205-42aa-8bf7-8cd945ad64a1" providerId="ADAL" clId="{20B279D2-02F3-4590-ABED-B81706DDE7A2}" dt="2026-04-29T12:12:12.760" v="5" actId="1076"/>
          <ac:spMkLst>
            <pc:docMk/>
            <pc:sldMk cId="3132433085" sldId="257"/>
            <ac:spMk id="10" creationId="{7668C34B-EBF0-E8EF-3ED0-4419DD5D45A0}"/>
          </ac:spMkLst>
        </pc:spChg>
      </pc:sldChg>
      <pc:sldChg chg="addSp delSp modSp mod">
        <pc:chgData name="Carrie Llewellyn-Ford (2502339)" userId="8deb47a8-4205-42aa-8bf7-8cd945ad64a1" providerId="ADAL" clId="{20B279D2-02F3-4590-ABED-B81706DDE7A2}" dt="2026-04-29T12:14:16.343" v="18" actId="26606"/>
        <pc:sldMkLst>
          <pc:docMk/>
          <pc:sldMk cId="1173003033" sldId="259"/>
        </pc:sldMkLst>
        <pc:spChg chg="mod">
          <ac:chgData name="Carrie Llewellyn-Ford (2502339)" userId="8deb47a8-4205-42aa-8bf7-8cd945ad64a1" providerId="ADAL" clId="{20B279D2-02F3-4590-ABED-B81706DDE7A2}" dt="2026-04-29T12:12:33.429" v="9" actId="207"/>
          <ac:spMkLst>
            <pc:docMk/>
            <pc:sldMk cId="1173003033" sldId="259"/>
            <ac:spMk id="5" creationId="{81095B94-CB9F-97EC-ED41-7733699EBFEC}"/>
          </ac:spMkLst>
        </pc:spChg>
        <pc:spChg chg="add del">
          <ac:chgData name="Carrie Llewellyn-Ford (2502339)" userId="8deb47a8-4205-42aa-8bf7-8cd945ad64a1" providerId="ADAL" clId="{20B279D2-02F3-4590-ABED-B81706DDE7A2}" dt="2026-04-29T12:14:16.343" v="18" actId="26606"/>
          <ac:spMkLst>
            <pc:docMk/>
            <pc:sldMk cId="1173003033" sldId="259"/>
            <ac:spMk id="6" creationId="{8295404F-D8E5-2A56-88B6-9E5AFD86D6C5}"/>
          </ac:spMkLst>
        </pc:spChg>
        <pc:graphicFrameChg chg="add del mod">
          <ac:chgData name="Carrie Llewellyn-Ford (2502339)" userId="8deb47a8-4205-42aa-8bf7-8cd945ad64a1" providerId="ADAL" clId="{20B279D2-02F3-4590-ABED-B81706DDE7A2}" dt="2026-04-29T12:14:16.343" v="18" actId="26606"/>
          <ac:graphicFrameMkLst>
            <pc:docMk/>
            <pc:sldMk cId="1173003033" sldId="259"/>
            <ac:graphicFrameMk id="8" creationId="{E4E7C91B-758A-F970-77FC-FA5E32725082}"/>
          </ac:graphicFrameMkLst>
        </pc:graphicFrameChg>
      </pc:sldChg>
      <pc:sldChg chg="addSp delSp delDesignElem">
        <pc:chgData name="Carrie Llewellyn-Ford (2502339)" userId="8deb47a8-4205-42aa-8bf7-8cd945ad64a1" providerId="ADAL" clId="{20B279D2-02F3-4590-ABED-B81706DDE7A2}" dt="2026-04-29T12:18:38.940" v="26"/>
        <pc:sldMkLst>
          <pc:docMk/>
          <pc:sldMk cId="913283765" sldId="260"/>
        </pc:sldMkLst>
        <pc:spChg chg="add del">
          <ac:chgData name="Carrie Llewellyn-Ford (2502339)" userId="8deb47a8-4205-42aa-8bf7-8cd945ad64a1" providerId="ADAL" clId="{20B279D2-02F3-4590-ABED-B81706DDE7A2}" dt="2026-04-29T12:18:38.940" v="26"/>
          <ac:spMkLst>
            <pc:docMk/>
            <pc:sldMk cId="913283765" sldId="260"/>
            <ac:spMk id="2055" creationId="{AB8C311F-7253-4AED-9701-7FC0708C41C7}"/>
          </ac:spMkLst>
        </pc:spChg>
        <pc:spChg chg="add del">
          <ac:chgData name="Carrie Llewellyn-Ford (2502339)" userId="8deb47a8-4205-42aa-8bf7-8cd945ad64a1" providerId="ADAL" clId="{20B279D2-02F3-4590-ABED-B81706DDE7A2}" dt="2026-04-29T12:18:38.940" v="26"/>
          <ac:spMkLst>
            <pc:docMk/>
            <pc:sldMk cId="913283765" sldId="260"/>
            <ac:spMk id="2057" creationId="{E2384209-CB15-4CDF-9D31-C44FD9A3F20D}"/>
          </ac:spMkLst>
        </pc:spChg>
        <pc:spChg chg="add del">
          <ac:chgData name="Carrie Llewellyn-Ford (2502339)" userId="8deb47a8-4205-42aa-8bf7-8cd945ad64a1" providerId="ADAL" clId="{20B279D2-02F3-4590-ABED-B81706DDE7A2}" dt="2026-04-29T12:18:38.940" v="26"/>
          <ac:spMkLst>
            <pc:docMk/>
            <pc:sldMk cId="913283765" sldId="260"/>
            <ac:spMk id="2059" creationId="{2633B3B5-CC90-43F0-8714-D31D1F3F0209}"/>
          </ac:spMkLst>
        </pc:spChg>
        <pc:spChg chg="add del">
          <ac:chgData name="Carrie Llewellyn-Ford (2502339)" userId="8deb47a8-4205-42aa-8bf7-8cd945ad64a1" providerId="ADAL" clId="{20B279D2-02F3-4590-ABED-B81706DDE7A2}" dt="2026-04-29T12:18:38.940" v="26"/>
          <ac:spMkLst>
            <pc:docMk/>
            <pc:sldMk cId="913283765" sldId="260"/>
            <ac:spMk id="2061" creationId="{A8D57A06-A426-446D-B02C-A2DC6B62E45E}"/>
          </ac:spMkLst>
        </pc:spChg>
      </pc:sldChg>
      <pc:sldChg chg="addSp delSp delDesignElem">
        <pc:chgData name="Carrie Llewellyn-Ford (2502339)" userId="8deb47a8-4205-42aa-8bf7-8cd945ad64a1" providerId="ADAL" clId="{20B279D2-02F3-4590-ABED-B81706DDE7A2}" dt="2026-04-29T12:18:38.940" v="26"/>
        <pc:sldMkLst>
          <pc:docMk/>
          <pc:sldMk cId="2722472397" sldId="264"/>
        </pc:sldMkLst>
        <pc:spChg chg="add del">
          <ac:chgData name="Carrie Llewellyn-Ford (2502339)" userId="8deb47a8-4205-42aa-8bf7-8cd945ad64a1" providerId="ADAL" clId="{20B279D2-02F3-4590-ABED-B81706DDE7A2}" dt="2026-04-29T12:18:38.940" v="26"/>
          <ac:spMkLst>
            <pc:docMk/>
            <pc:sldMk cId="2722472397" sldId="264"/>
            <ac:spMk id="1031" creationId="{A3363022-C969-41E9-8EB2-E4C94908C1FA}"/>
          </ac:spMkLst>
        </pc:spChg>
        <pc:spChg chg="add del">
          <ac:chgData name="Carrie Llewellyn-Ford (2502339)" userId="8deb47a8-4205-42aa-8bf7-8cd945ad64a1" providerId="ADAL" clId="{20B279D2-02F3-4590-ABED-B81706DDE7A2}" dt="2026-04-29T12:18:38.940" v="26"/>
          <ac:spMkLst>
            <pc:docMk/>
            <pc:sldMk cId="2722472397" sldId="264"/>
            <ac:spMk id="1033" creationId="{8D1AD6B3-BE88-4CEB-BA17-790657CC4729}"/>
          </ac:spMkLst>
        </pc:spChg>
        <pc:grpChg chg="add del">
          <ac:chgData name="Carrie Llewellyn-Ford (2502339)" userId="8deb47a8-4205-42aa-8bf7-8cd945ad64a1" providerId="ADAL" clId="{20B279D2-02F3-4590-ABED-B81706DDE7A2}" dt="2026-04-29T12:18:38.940" v="26"/>
          <ac:grpSpMkLst>
            <pc:docMk/>
            <pc:sldMk cId="2722472397" sldId="264"/>
            <ac:grpSpMk id="1035" creationId="{89D1390B-7E13-4B4F-9CB2-391063412E54}"/>
          </ac:grpSpMkLst>
        </pc:gr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5F7670-67D0-42E4-A142-5E3173999186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DE6AFA-741E-4749-AC0C-369C438E3F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1208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DE6AFA-741E-4749-AC0C-369C438E3F1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1601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B53FC-4FA3-293C-DF30-222ACB08B5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4BCB2E-18B2-F1B1-B84E-CACB250188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89CB30-049E-AD39-F612-D91FACD89B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D954F0-534F-45F7-80B4-8AC3BCFDC435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FB0799-EED4-239F-1598-A6601AD1F2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10B012-887C-EAF0-E8FD-F5D7A6BC9F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A3E16-60E0-417D-AEE9-E47A45126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796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98446F-818E-9661-0BDC-BAB330AD9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073F19-99AD-C6A6-B721-87F72CEDA6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CE218E-6C74-FFF8-9C76-CC188A0F3A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D954F0-534F-45F7-80B4-8AC3BCFDC435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890239-B1F9-2977-1F88-F804D878F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A3128F-D6CD-E63E-34DA-AC65087B65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A3E16-60E0-417D-AEE9-E47A45126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1485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945C3-AF66-6BEF-7670-2C3E3CEBE0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35FDAB-FECF-6DF0-D8E8-4C1D6D78DA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B23296-8CA0-3E5D-AC12-4A3E8720EB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D954F0-534F-45F7-80B4-8AC3BCFDC435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FD5B12-C016-75D9-1ED4-DDFEE48EFA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1D0533-9D2F-B005-60A1-DD45A74E2D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A3E16-60E0-417D-AEE9-E47A45126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0489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9DB1E-CB53-6F91-97B7-57E9DD16A2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D25C4B-624E-7697-8C55-5429A2D217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01E535-FFA2-E328-1186-DE823C3266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8E182-F8AC-B7E5-D7BA-CF06AC8E0B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D954F0-534F-45F7-80B4-8AC3BCFDC435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8C3016-EFD1-1965-EE94-A5C4A54E7C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38A673-8DE2-C222-6963-37450DFC00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A3E16-60E0-417D-AEE9-E47A45126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891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2DF650-0C99-1140-CE6B-CF3DB0B19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A75C9A-2899-C93C-B8F3-0E04A0D9AC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07732F-1E98-87EC-402B-53CDBA12F8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52C4DB7-1EF4-CB02-2AE8-F5407159BA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3079E02-4229-088C-DC90-7A167756C6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BDEB10C-12ED-10C4-6EB3-84D3864EEA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D954F0-534F-45F7-80B4-8AC3BCFDC435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A90CDA-A3A0-C83E-1BD4-07B8C19B3C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7219D21-4B35-842C-7E10-A759BFE1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A3E16-60E0-417D-AEE9-E47A45126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9445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714E29-7FC6-0138-8687-C30116CEA4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D35E95-17AB-1035-E523-BBF601C69B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D954F0-534F-45F7-80B4-8AC3BCFDC435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467D8A-A3B8-A15A-4B04-3F36B1D2AD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2E9C1C2-0E08-E6DE-44F9-66FE67BBB0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A3E16-60E0-417D-AEE9-E47A45126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869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EBB4BD-55D7-DF2A-EF78-AE1DFD4E16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D954F0-534F-45F7-80B4-8AC3BCFDC435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BE5FD1-5363-81B4-4A4A-41F6AFF807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AF9CA8-9213-FEBA-1ECD-44F94EF8E5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A3E16-60E0-417D-AEE9-E47A45126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7738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1D2AC-1A1C-EA68-B2C3-10E4B4FE29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4BC8A9-267B-4CD7-F2DE-C30C4BAD75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552FC0-7A5F-0AB1-A644-091189B371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EA1A08-7386-1AD8-1AD5-1EEB74F069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D954F0-534F-45F7-80B4-8AC3BCFDC435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BD27FF-BD88-D2F9-8596-9CDCBE9C4B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3C4F77-255A-8A66-73B6-C00384022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A3E16-60E0-417D-AEE9-E47A45126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2113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DC9735-9EF9-E362-80BB-F77D081E6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861A1B6-B233-0629-B75D-6B973BEEA3D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8E2115-CC2A-14F4-F9CA-0ACE840E41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6EF066-9297-3560-37B7-44BB998AEE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D954F0-534F-45F7-80B4-8AC3BCFDC435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B84710-65E3-0801-23FF-523AAC0F4E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4A4FA7-356B-CC17-6C1D-C3E093E394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A3E16-60E0-417D-AEE9-E47A45126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7318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2818F-1721-4C01-D846-52304C754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D66DEC-61F3-6E5F-DEAB-AB0523A633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0E1890-4A35-5E3D-8FE9-5D4527FC43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D954F0-534F-45F7-80B4-8AC3BCFDC435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2631D5-7761-5BAD-60BA-2E02E93FC8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6590BF-D22C-8165-B0E3-C35FDB665F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A3E16-60E0-417D-AEE9-E47A45126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17989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FF52A01-71E7-3561-8DF6-1292D152A2E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AFEED4C-B425-08E8-C8D7-8C61CC4C3A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0CBBCB-EF67-404F-363F-65DA6767C3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D954F0-534F-45F7-80B4-8AC3BCFDC435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B0B0D8-7C79-47DF-5EBE-FC9F81897F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E86827-9FB2-BFE4-E1BD-4A8B023B5C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A3E16-60E0-417D-AEE9-E47A45126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7235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993C3D2-D3C6-6D8B-69F6-D118898D4C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40C5B0-1ED6-97C2-81D8-269E0101E6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39DD7C-5A63-EF77-C829-5AE1B15C385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AD954F0-534F-45F7-80B4-8AC3BCFDC435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89CFB5-3327-7B37-A1D2-972A028BA37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BE50AA-53DF-E45B-50AE-697E031C427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02A3E16-60E0-417D-AEE9-E47A45126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856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purpleslog/1106852126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6/appi.ajp.2014.14060723" TargetMode="External"/><Relationship Id="rId2" Type="http://schemas.openxmlformats.org/officeDocument/2006/relationships/hyperlink" Target="https://doi.org/10.31887/DCNS.2017.19.2/bbandelow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B8C2B71-AB65-1213-D7EF-5E6132D4B2C2}"/>
              </a:ext>
            </a:extLst>
          </p:cNvPr>
          <p:cNvSpPr txBox="1"/>
          <p:nvPr/>
        </p:nvSpPr>
        <p:spPr>
          <a:xfrm>
            <a:off x="2015613" y="1297858"/>
            <a:ext cx="816077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AI statement</a:t>
            </a:r>
          </a:p>
          <a:p>
            <a:pPr algn="ctr"/>
            <a:endParaRPr lang="en-GB" sz="2000" dirty="0"/>
          </a:p>
          <a:p>
            <a:pPr algn="ctr"/>
            <a:endParaRPr lang="en-GB" sz="2000" dirty="0"/>
          </a:p>
          <a:p>
            <a:pPr algn="ctr"/>
            <a:r>
              <a:rPr lang="en-GB" sz="2000" b="0" i="0" u="none" strike="noStrike" baseline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 confirm that I have not used any AI tools in the research and creation of this assignment. I confirm that I have not presented any AI-generated materials as my own work. I confirm I have copies of my drafts, notes, and other resources I used, which I may be asked to provide in evidence. 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4004762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Narcissistic Personality Disorder&quot; Images – Browse 3,109 Stock Photos,  Vectors, and Video | Adobe Stock">
            <a:extLst>
              <a:ext uri="{FF2B5EF4-FFF2-40B4-BE49-F238E27FC236}">
                <a16:creationId xmlns:a16="http://schemas.microsoft.com/office/drawing/2014/main" id="{7CBE465E-30D2-C8F7-CA3A-0D6FDC7A2A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06"/>
          <a:stretch>
            <a:fillRect/>
          </a:stretch>
        </p:blipFill>
        <p:spPr bwMode="auto">
          <a:xfrm>
            <a:off x="457200" y="457200"/>
            <a:ext cx="11277600" cy="594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32837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D4C36B4-7DC8-1F7D-C20C-4C6FDF1BB57A}"/>
              </a:ext>
            </a:extLst>
          </p:cNvPr>
          <p:cNvSpPr txBox="1"/>
          <p:nvPr/>
        </p:nvSpPr>
        <p:spPr>
          <a:xfrm>
            <a:off x="1348154" y="2284219"/>
            <a:ext cx="94956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>
                <a:solidFill>
                  <a:schemeClr val="accent5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Treatments for Narcissistic Personality Disorder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406CD49B-1B20-B7F6-DED9-51CE9EB66ACC}"/>
              </a:ext>
            </a:extLst>
          </p:cNvPr>
          <p:cNvSpPr/>
          <p:nvPr/>
        </p:nvSpPr>
        <p:spPr>
          <a:xfrm>
            <a:off x="976689" y="1315063"/>
            <a:ext cx="10238622" cy="3323303"/>
          </a:xfrm>
          <a:prstGeom prst="ellipse">
            <a:avLst/>
          </a:prstGeom>
          <a:noFill/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69040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exagon 2">
            <a:extLst>
              <a:ext uri="{FF2B5EF4-FFF2-40B4-BE49-F238E27FC236}">
                <a16:creationId xmlns:a16="http://schemas.microsoft.com/office/drawing/2014/main" id="{8A96A0F3-107C-E601-4F0D-AE5DDE004C26}"/>
              </a:ext>
            </a:extLst>
          </p:cNvPr>
          <p:cNvSpPr/>
          <p:nvPr/>
        </p:nvSpPr>
        <p:spPr>
          <a:xfrm>
            <a:off x="3881036" y="1651820"/>
            <a:ext cx="3805084" cy="3313471"/>
          </a:xfrm>
          <a:prstGeom prst="hexagon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solidFill>
                  <a:schemeClr val="accent5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Treatment overview</a:t>
            </a:r>
          </a:p>
        </p:txBody>
      </p:sp>
      <p:sp>
        <p:nvSpPr>
          <p:cNvPr id="4" name="Arrow: Pentagon 3">
            <a:extLst>
              <a:ext uri="{FF2B5EF4-FFF2-40B4-BE49-F238E27FC236}">
                <a16:creationId xmlns:a16="http://schemas.microsoft.com/office/drawing/2014/main" id="{EA58C440-E019-B942-51A2-56F6EF4BF111}"/>
              </a:ext>
            </a:extLst>
          </p:cNvPr>
          <p:cNvSpPr/>
          <p:nvPr/>
        </p:nvSpPr>
        <p:spPr>
          <a:xfrm>
            <a:off x="865238" y="1504335"/>
            <a:ext cx="3234812" cy="1396180"/>
          </a:xfrm>
          <a:prstGeom prst="homePlat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specific cure for Narcissistic Personality Disorder</a:t>
            </a:r>
          </a:p>
        </p:txBody>
      </p:sp>
      <p:sp>
        <p:nvSpPr>
          <p:cNvPr id="6" name="Arrow: Pentagon 5">
            <a:extLst>
              <a:ext uri="{FF2B5EF4-FFF2-40B4-BE49-F238E27FC236}">
                <a16:creationId xmlns:a16="http://schemas.microsoft.com/office/drawing/2014/main" id="{92D5B34D-70FF-DB34-1214-CCA491484FD1}"/>
              </a:ext>
            </a:extLst>
          </p:cNvPr>
          <p:cNvSpPr/>
          <p:nvPr/>
        </p:nvSpPr>
        <p:spPr>
          <a:xfrm rot="10800000">
            <a:off x="7413519" y="1504333"/>
            <a:ext cx="3352801" cy="1396181"/>
          </a:xfrm>
          <a:prstGeom prst="homePlat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20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5D308F2-EBE1-50BF-6C29-D220A47DAD17}"/>
              </a:ext>
            </a:extLst>
          </p:cNvPr>
          <p:cNvSpPr txBox="1"/>
          <p:nvPr/>
        </p:nvSpPr>
        <p:spPr>
          <a:xfrm>
            <a:off x="7916878" y="1803414"/>
            <a:ext cx="27314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 therapy is long-term psychotherapy</a:t>
            </a:r>
          </a:p>
        </p:txBody>
      </p:sp>
      <p:sp>
        <p:nvSpPr>
          <p:cNvPr id="8" name="Arrow: Pentagon 7">
            <a:extLst>
              <a:ext uri="{FF2B5EF4-FFF2-40B4-BE49-F238E27FC236}">
                <a16:creationId xmlns:a16="http://schemas.microsoft.com/office/drawing/2014/main" id="{1B440C99-12F3-2CD2-BF07-41F038B271ED}"/>
              </a:ext>
            </a:extLst>
          </p:cNvPr>
          <p:cNvSpPr/>
          <p:nvPr/>
        </p:nvSpPr>
        <p:spPr>
          <a:xfrm>
            <a:off x="777265" y="3569111"/>
            <a:ext cx="3386722" cy="1396180"/>
          </a:xfrm>
          <a:prstGeom prst="homePlat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Progress is gradual and also requires commitment</a:t>
            </a:r>
          </a:p>
        </p:txBody>
      </p:sp>
      <p:sp>
        <p:nvSpPr>
          <p:cNvPr id="9" name="Arrow: Pentagon 8">
            <a:extLst>
              <a:ext uri="{FF2B5EF4-FFF2-40B4-BE49-F238E27FC236}">
                <a16:creationId xmlns:a16="http://schemas.microsoft.com/office/drawing/2014/main" id="{E07B1670-D9B6-1467-014A-40B549BC4C68}"/>
              </a:ext>
            </a:extLst>
          </p:cNvPr>
          <p:cNvSpPr/>
          <p:nvPr/>
        </p:nvSpPr>
        <p:spPr>
          <a:xfrm rot="10800000">
            <a:off x="7413519" y="3569110"/>
            <a:ext cx="3522133" cy="1396181"/>
          </a:xfrm>
          <a:prstGeom prst="homePlat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668C34B-EBF0-E8EF-3ED0-4419DD5D45A0}"/>
              </a:ext>
            </a:extLst>
          </p:cNvPr>
          <p:cNvSpPr txBox="1"/>
          <p:nvPr/>
        </p:nvSpPr>
        <p:spPr>
          <a:xfrm>
            <a:off x="7916878" y="3913258"/>
            <a:ext cx="29152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Medications may be used for comorbid conditions</a:t>
            </a:r>
          </a:p>
        </p:txBody>
      </p:sp>
    </p:spTree>
    <p:extLst>
      <p:ext uri="{BB962C8B-B14F-4D97-AF65-F5344CB8AC3E}">
        <p14:creationId xmlns:p14="http://schemas.microsoft.com/office/powerpoint/2010/main" val="31324330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4F3B492-DBE9-542E-30FD-4C5747599BED}"/>
              </a:ext>
            </a:extLst>
          </p:cNvPr>
          <p:cNvSpPr txBox="1"/>
          <p:nvPr/>
        </p:nvSpPr>
        <p:spPr>
          <a:xfrm>
            <a:off x="3513180" y="976730"/>
            <a:ext cx="40631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Goals of treatment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1095B94-CB9F-97EC-ED41-7733699EBFEC}"/>
              </a:ext>
            </a:extLst>
          </p:cNvPr>
          <p:cNvSpPr/>
          <p:nvPr/>
        </p:nvSpPr>
        <p:spPr>
          <a:xfrm>
            <a:off x="3423460" y="422785"/>
            <a:ext cx="4063189" cy="1754219"/>
          </a:xfrm>
          <a:prstGeom prst="round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295404F-D8E5-2A56-88B6-9E5AFD86D6C5}"/>
              </a:ext>
            </a:extLst>
          </p:cNvPr>
          <p:cNvSpPr txBox="1"/>
          <p:nvPr/>
        </p:nvSpPr>
        <p:spPr>
          <a:xfrm>
            <a:off x="452284" y="2762864"/>
            <a:ext cx="8829368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increase self-awareness: </a:t>
            </a:r>
            <a:r>
              <a:rPr lang="en-GB" sz="2000" dirty="0">
                <a:solidFill>
                  <a:schemeClr val="accent5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Recognising behaviours as well as their impact on other people (Kealy &amp; </a:t>
            </a:r>
            <a:r>
              <a:rPr lang="en-GB" sz="2000" dirty="0" err="1">
                <a:solidFill>
                  <a:schemeClr val="accent5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Ogrodniczuk</a:t>
            </a:r>
            <a:r>
              <a:rPr lang="en-GB" sz="2000" dirty="0">
                <a:solidFill>
                  <a:schemeClr val="accent5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2011).</a:t>
            </a:r>
          </a:p>
          <a:p>
            <a:pPr marL="285750" indent="-285750"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develop stable self-esteem: </a:t>
            </a:r>
            <a:r>
              <a:rPr lang="en-GB" sz="2000" dirty="0">
                <a:solidFill>
                  <a:schemeClr val="accent5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Becoming less reliant on external validation.</a:t>
            </a:r>
          </a:p>
          <a:p>
            <a:pPr marL="285750" indent="-285750"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 empathy: </a:t>
            </a:r>
            <a:r>
              <a:rPr lang="en-GB" sz="2000" dirty="0">
                <a:solidFill>
                  <a:schemeClr val="accent5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Understand other people’s emotions better.</a:t>
            </a:r>
          </a:p>
          <a:p>
            <a:pPr marL="285750" indent="-285750"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Enhance emotional regulation: </a:t>
            </a:r>
            <a:r>
              <a:rPr lang="en-GB" sz="2000" dirty="0">
                <a:solidFill>
                  <a:schemeClr val="accent5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Help manage the anger, shame and criticism.</a:t>
            </a:r>
          </a:p>
          <a:p>
            <a:pPr marL="285750" indent="-285750"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help strengthen relationships: </a:t>
            </a:r>
            <a:r>
              <a:rPr lang="en-GB" sz="2000" dirty="0">
                <a:solidFill>
                  <a:schemeClr val="accent5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have healthier and more balanced interactions. </a:t>
            </a:r>
          </a:p>
          <a:p>
            <a:pPr marL="285750" indent="-285750">
              <a:buClr>
                <a:schemeClr val="accent5">
                  <a:lumMod val="60000"/>
                  <a:lumOff val="40000"/>
                </a:schemeClr>
              </a:buClr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Clr>
                <a:schemeClr val="accent5">
                  <a:lumMod val="60000"/>
                  <a:lumOff val="40000"/>
                </a:schemeClr>
              </a:buClr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Clr>
                <a:schemeClr val="accent5">
                  <a:lumMod val="60000"/>
                  <a:lumOff val="40000"/>
                </a:schemeClr>
              </a:buClr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Clr>
                <a:schemeClr val="accent5">
                  <a:lumMod val="60000"/>
                  <a:lumOff val="40000"/>
                </a:schemeClr>
              </a:buClr>
              <a:buFont typeface="Wingdings" panose="05000000000000000000" pitchFamily="2" charset="2"/>
              <a:buChar char="§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30030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llout: Down Arrow 1">
            <a:extLst>
              <a:ext uri="{FF2B5EF4-FFF2-40B4-BE49-F238E27FC236}">
                <a16:creationId xmlns:a16="http://schemas.microsoft.com/office/drawing/2014/main" id="{EC905018-8EB9-A72C-60FC-81A269ED3AB8}"/>
              </a:ext>
            </a:extLst>
          </p:cNvPr>
          <p:cNvSpPr/>
          <p:nvPr/>
        </p:nvSpPr>
        <p:spPr>
          <a:xfrm>
            <a:off x="216309" y="393290"/>
            <a:ext cx="3500284" cy="2163096"/>
          </a:xfrm>
          <a:prstGeom prst="downArrowCallout">
            <a:avLst/>
          </a:prstGeom>
          <a:solidFill>
            <a:srgbClr val="EDD5EC">
              <a:alpha val="43137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Cognitive Behavioural Therapy</a:t>
            </a:r>
          </a:p>
          <a:p>
            <a:pPr algn="ctr"/>
            <a:r>
              <a:rPr lang="en-GB" sz="2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(CBT)</a:t>
            </a:r>
          </a:p>
        </p:txBody>
      </p:sp>
      <p:sp>
        <p:nvSpPr>
          <p:cNvPr id="3" name="Callout: Down Arrow 2">
            <a:extLst>
              <a:ext uri="{FF2B5EF4-FFF2-40B4-BE49-F238E27FC236}">
                <a16:creationId xmlns:a16="http://schemas.microsoft.com/office/drawing/2014/main" id="{4310B1B3-F0D2-5198-6A64-3176065C52DD}"/>
              </a:ext>
            </a:extLst>
          </p:cNvPr>
          <p:cNvSpPr/>
          <p:nvPr/>
        </p:nvSpPr>
        <p:spPr>
          <a:xfrm>
            <a:off x="4090219" y="393290"/>
            <a:ext cx="3927987" cy="2163096"/>
          </a:xfrm>
          <a:prstGeom prst="downArrowCallout">
            <a:avLst/>
          </a:prstGeom>
          <a:solidFill>
            <a:srgbClr val="EDD5EC">
              <a:alpha val="43922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 dirty="0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44031E-CED8-1916-4F01-408FBF581671}"/>
              </a:ext>
            </a:extLst>
          </p:cNvPr>
          <p:cNvSpPr txBox="1"/>
          <p:nvPr/>
        </p:nvSpPr>
        <p:spPr>
          <a:xfrm>
            <a:off x="4132006" y="808390"/>
            <a:ext cx="384441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Psychodynamic Therapy</a:t>
            </a:r>
          </a:p>
        </p:txBody>
      </p:sp>
      <p:sp>
        <p:nvSpPr>
          <p:cNvPr id="6" name="Callout: Down Arrow 5">
            <a:extLst>
              <a:ext uri="{FF2B5EF4-FFF2-40B4-BE49-F238E27FC236}">
                <a16:creationId xmlns:a16="http://schemas.microsoft.com/office/drawing/2014/main" id="{BCA7C151-4CFE-B0B6-0C4D-646818CDF625}"/>
              </a:ext>
            </a:extLst>
          </p:cNvPr>
          <p:cNvSpPr/>
          <p:nvPr/>
        </p:nvSpPr>
        <p:spPr>
          <a:xfrm>
            <a:off x="8391832" y="393290"/>
            <a:ext cx="3657601" cy="2163096"/>
          </a:xfrm>
          <a:prstGeom prst="downArrowCallout">
            <a:avLst/>
          </a:prstGeom>
          <a:solidFill>
            <a:srgbClr val="EDD5EC">
              <a:alpha val="45098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Schema Therapy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4EF4419-92D5-54E8-EF1E-41A09FD60BB1}"/>
              </a:ext>
            </a:extLst>
          </p:cNvPr>
          <p:cNvSpPr/>
          <p:nvPr/>
        </p:nvSpPr>
        <p:spPr>
          <a:xfrm>
            <a:off x="4090219" y="2861187"/>
            <a:ext cx="3927987" cy="3775588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68C4A2F-07B4-22C4-45F9-D46F440D3C63}"/>
              </a:ext>
            </a:extLst>
          </p:cNvPr>
          <p:cNvSpPr/>
          <p:nvPr/>
        </p:nvSpPr>
        <p:spPr>
          <a:xfrm>
            <a:off x="8391832" y="2861187"/>
            <a:ext cx="3657601" cy="3775588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AC19747-440A-934A-0828-A32542746B05}"/>
              </a:ext>
            </a:extLst>
          </p:cNvPr>
          <p:cNvSpPr/>
          <p:nvPr/>
        </p:nvSpPr>
        <p:spPr>
          <a:xfrm>
            <a:off x="142567" y="2861187"/>
            <a:ext cx="3574026" cy="3775588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C2AF684-FF11-066C-76DB-5853ABA8B5B0}"/>
              </a:ext>
            </a:extLst>
          </p:cNvPr>
          <p:cNvSpPr txBox="1"/>
          <p:nvPr/>
        </p:nvSpPr>
        <p:spPr>
          <a:xfrm>
            <a:off x="331838" y="3136490"/>
            <a:ext cx="3195484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rgbClr val="D60093"/>
              </a:buClr>
              <a:buFont typeface="Wingdings" panose="05000000000000000000" pitchFamily="2" charset="2"/>
              <a:buChar char="§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Identifies unrealistic thought patterns.</a:t>
            </a:r>
          </a:p>
          <a:p>
            <a:pPr marL="285750" indent="-285750">
              <a:buClr>
                <a:srgbClr val="D60093"/>
              </a:buClr>
              <a:buFont typeface="Wingdings" panose="05000000000000000000" pitchFamily="2" charset="2"/>
              <a:buChar char="§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Challenges beliefs of superiority and entitlement (Beck et al., 2015).</a:t>
            </a:r>
          </a:p>
          <a:p>
            <a:pPr marL="285750" indent="-285750">
              <a:buClr>
                <a:srgbClr val="D60093"/>
              </a:buClr>
              <a:buFont typeface="Wingdings" panose="05000000000000000000" pitchFamily="2" charset="2"/>
              <a:buChar char="§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Develops healthier thinking patterns and behaviour.</a:t>
            </a:r>
          </a:p>
          <a:p>
            <a:pPr marL="285750" indent="-285750">
              <a:buClr>
                <a:srgbClr val="D60093"/>
              </a:buClr>
              <a:buFont typeface="Wingdings" panose="05000000000000000000" pitchFamily="2" charset="2"/>
              <a:buChar char="§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Focuses on the present thoughts and actions.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3EC1A65-DFA9-4673-2562-B0C174B40C0E}"/>
              </a:ext>
            </a:extLst>
          </p:cNvPr>
          <p:cNvSpPr txBox="1"/>
          <p:nvPr/>
        </p:nvSpPr>
        <p:spPr>
          <a:xfrm>
            <a:off x="4257368" y="3136490"/>
            <a:ext cx="357402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rgbClr val="CC3399"/>
              </a:buClr>
              <a:buFont typeface="Wingdings" panose="05000000000000000000" pitchFamily="2" charset="2"/>
              <a:buChar char="§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Examines unconscious processes and early experiences (Kernberg, 2016).</a:t>
            </a:r>
          </a:p>
          <a:p>
            <a:pPr marL="285750" indent="-285750">
              <a:buClr>
                <a:srgbClr val="CC3399"/>
              </a:buClr>
              <a:buFont typeface="Wingdings" panose="05000000000000000000" pitchFamily="2" charset="2"/>
              <a:buChar char="§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Explores the impact of childhood relationships. </a:t>
            </a:r>
          </a:p>
          <a:p>
            <a:pPr marL="285750" indent="-285750">
              <a:buClr>
                <a:srgbClr val="CC3399"/>
              </a:buClr>
              <a:buFont typeface="Wingdings" panose="05000000000000000000" pitchFamily="2" charset="2"/>
              <a:buChar char="§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Identifies defence mechanisms.</a:t>
            </a:r>
          </a:p>
          <a:p>
            <a:pPr marL="285750" indent="-285750">
              <a:buClr>
                <a:srgbClr val="CC3399"/>
              </a:buClr>
              <a:buFont typeface="Wingdings" panose="05000000000000000000" pitchFamily="2" charset="2"/>
              <a:buChar char="§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goal is to build a more stable and realistic self-image.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35D1805-A257-8FDC-EB25-A845707B43D7}"/>
              </a:ext>
            </a:extLst>
          </p:cNvPr>
          <p:cNvSpPr txBox="1"/>
          <p:nvPr/>
        </p:nvSpPr>
        <p:spPr>
          <a:xfrm>
            <a:off x="8554064" y="3136490"/>
            <a:ext cx="3333135" cy="33085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rgbClr val="D60093"/>
              </a:buClr>
              <a:buFont typeface="Wingdings" panose="05000000000000000000" pitchFamily="2" charset="2"/>
              <a:buChar char="§"/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Focuses on long-term dysfunctional thinking patterns. </a:t>
            </a:r>
          </a:p>
          <a:p>
            <a:pPr marL="285750" indent="-285750">
              <a:buClr>
                <a:srgbClr val="D60093"/>
              </a:buClr>
              <a:buFont typeface="Wingdings" panose="05000000000000000000" pitchFamily="2" charset="2"/>
              <a:buChar char="§"/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Addresses unmet emotional childhood needs (Young et al., 2003). </a:t>
            </a:r>
          </a:p>
          <a:p>
            <a:pPr marL="285750" indent="-285750">
              <a:buClr>
                <a:srgbClr val="D60093"/>
              </a:buClr>
              <a:buFont typeface="Wingdings" panose="05000000000000000000" pitchFamily="2" charset="2"/>
              <a:buChar char="§"/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core beliefs include entitlement and defectiveness.</a:t>
            </a:r>
          </a:p>
          <a:p>
            <a:pPr marL="285750" indent="-285750">
              <a:buClr>
                <a:srgbClr val="D60093"/>
              </a:buClr>
              <a:buFont typeface="Wingdings" panose="05000000000000000000" pitchFamily="2" charset="2"/>
              <a:buChar char="§"/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Uses emotional, cognitive and behavioural techniques. </a:t>
            </a:r>
          </a:p>
        </p:txBody>
      </p:sp>
    </p:spTree>
    <p:extLst>
      <p:ext uri="{BB962C8B-B14F-4D97-AF65-F5344CB8AC3E}">
        <p14:creationId xmlns:p14="http://schemas.microsoft.com/office/powerpoint/2010/main" val="12996784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5F3C7146-952F-4C12-E3D6-33C871D48431}"/>
              </a:ext>
            </a:extLst>
          </p:cNvPr>
          <p:cNvSpPr/>
          <p:nvPr/>
        </p:nvSpPr>
        <p:spPr>
          <a:xfrm>
            <a:off x="3962400" y="304800"/>
            <a:ext cx="3362632" cy="1863827"/>
          </a:xfrm>
          <a:prstGeom prst="round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5E609C-79BB-7CDF-85A4-5D91FD48CA6A}"/>
              </a:ext>
            </a:extLst>
          </p:cNvPr>
          <p:cNvSpPr txBox="1"/>
          <p:nvPr/>
        </p:nvSpPr>
        <p:spPr>
          <a:xfrm>
            <a:off x="4237701" y="856705"/>
            <a:ext cx="28611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Medications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08C29E-847D-A02E-6585-527D6F61DCCB}"/>
              </a:ext>
            </a:extLst>
          </p:cNvPr>
          <p:cNvSpPr txBox="1"/>
          <p:nvPr/>
        </p:nvSpPr>
        <p:spPr>
          <a:xfrm>
            <a:off x="452284" y="2907371"/>
            <a:ext cx="3785417" cy="2345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specific medication to treat NPD (Paris, 2015).</a:t>
            </a:r>
          </a:p>
          <a:p>
            <a:pPr marL="285750" indent="-285750"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Used for comorbid conditions, e.g., depression or anxiety.</a:t>
            </a:r>
          </a:p>
          <a:p>
            <a:pPr marL="285750" indent="-285750"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Works best with therapy.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5014C3C-799E-BE20-C92B-44CDE402B401}"/>
              </a:ext>
            </a:extLst>
          </p:cNvPr>
          <p:cNvSpPr txBox="1"/>
          <p:nvPr/>
        </p:nvSpPr>
        <p:spPr>
          <a:xfrm>
            <a:off x="5124598" y="2986030"/>
            <a:ext cx="5196351" cy="2806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Types of medication used:</a:t>
            </a:r>
          </a:p>
          <a:p>
            <a:pPr marL="285750" indent="-285750"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Fluoxetine- Antidepressants.</a:t>
            </a:r>
          </a:p>
          <a:p>
            <a:pPr marL="285750" indent="-285750"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Sertraline/benzodiazepines- Anxiety: Diazepam but only a short term use (Bandelow et al., 2017).</a:t>
            </a:r>
          </a:p>
          <a:p>
            <a:pPr marL="285750" indent="-285750">
              <a:lnSpc>
                <a:spcPct val="150000"/>
              </a:lnSpc>
              <a:buClr>
                <a:schemeClr val="accent5">
                  <a:lumMod val="60000"/>
                  <a:lumOff val="40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Risperidone- Anti psychotics.</a:t>
            </a:r>
          </a:p>
        </p:txBody>
      </p:sp>
      <p:pic>
        <p:nvPicPr>
          <p:cNvPr id="1026" name="Picture 2" descr="242,624 Tablet Bottle Royalty-Free Images, Stock Photos &amp; Pictures |  Shutterstock">
            <a:extLst>
              <a:ext uri="{FF2B5EF4-FFF2-40B4-BE49-F238E27FC236}">
                <a16:creationId xmlns:a16="http://schemas.microsoft.com/office/drawing/2014/main" id="{127B1B1F-A066-4695-2502-05A2DE5AC11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658"/>
          <a:stretch>
            <a:fillRect/>
          </a:stretch>
        </p:blipFill>
        <p:spPr bwMode="auto">
          <a:xfrm>
            <a:off x="8984223" y="5031042"/>
            <a:ext cx="2673452" cy="1660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22984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C9E5527-6D3E-E278-1DA6-84C3474CFC7A}"/>
              </a:ext>
            </a:extLst>
          </p:cNvPr>
          <p:cNvSpPr/>
          <p:nvPr/>
        </p:nvSpPr>
        <p:spPr>
          <a:xfrm>
            <a:off x="3864076" y="247460"/>
            <a:ext cx="3519949" cy="1817313"/>
          </a:xfrm>
          <a:prstGeom prst="roundRect">
            <a:avLst/>
          </a:prstGeom>
          <a:noFill/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4FB49C-A1D8-61E1-239A-F5B79FEE3FD5}"/>
              </a:ext>
            </a:extLst>
          </p:cNvPr>
          <p:cNvSpPr txBox="1"/>
          <p:nvPr/>
        </p:nvSpPr>
        <p:spPr>
          <a:xfrm>
            <a:off x="4320046" y="832950"/>
            <a:ext cx="26080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Limitations</a:t>
            </a:r>
          </a:p>
        </p:txBody>
      </p:sp>
      <p:sp>
        <p:nvSpPr>
          <p:cNvPr id="2" name="Star: 5 Points 1">
            <a:extLst>
              <a:ext uri="{FF2B5EF4-FFF2-40B4-BE49-F238E27FC236}">
                <a16:creationId xmlns:a16="http://schemas.microsoft.com/office/drawing/2014/main" id="{BE460E24-2BAF-9100-2825-6BF75EADD478}"/>
              </a:ext>
            </a:extLst>
          </p:cNvPr>
          <p:cNvSpPr/>
          <p:nvPr/>
        </p:nvSpPr>
        <p:spPr>
          <a:xfrm>
            <a:off x="265468" y="2193801"/>
            <a:ext cx="530945" cy="504857"/>
          </a:xfrm>
          <a:prstGeom prst="star5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0BFFA67-B0B6-5F3B-CD06-390A1B143A31}"/>
              </a:ext>
            </a:extLst>
          </p:cNvPr>
          <p:cNvSpPr txBox="1"/>
          <p:nvPr/>
        </p:nvSpPr>
        <p:spPr>
          <a:xfrm>
            <a:off x="894736" y="2265174"/>
            <a:ext cx="41000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Building a rapport with the therapist.</a:t>
            </a:r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DAB884F7-555D-BE85-F71F-A200BE1C36E8}"/>
              </a:ext>
            </a:extLst>
          </p:cNvPr>
          <p:cNvSpPr/>
          <p:nvPr/>
        </p:nvSpPr>
        <p:spPr>
          <a:xfrm>
            <a:off x="265466" y="3102058"/>
            <a:ext cx="530948" cy="504856"/>
          </a:xfrm>
          <a:prstGeom prst="star5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E50570A-899B-9C7D-7647-F9663DA543DE}"/>
              </a:ext>
            </a:extLst>
          </p:cNvPr>
          <p:cNvSpPr txBox="1"/>
          <p:nvPr/>
        </p:nvSpPr>
        <p:spPr>
          <a:xfrm>
            <a:off x="894736" y="3154431"/>
            <a:ext cx="8544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Struggle to recognise problematic behaviour (Ronningstam, 2016).</a:t>
            </a:r>
            <a:endParaRPr lang="en-GB" dirty="0"/>
          </a:p>
        </p:txBody>
      </p:sp>
      <p:sp>
        <p:nvSpPr>
          <p:cNvPr id="8" name="Star: 5 Points 7">
            <a:extLst>
              <a:ext uri="{FF2B5EF4-FFF2-40B4-BE49-F238E27FC236}">
                <a16:creationId xmlns:a16="http://schemas.microsoft.com/office/drawing/2014/main" id="{A3269592-521B-B423-10B0-05A04F307A58}"/>
              </a:ext>
            </a:extLst>
          </p:cNvPr>
          <p:cNvSpPr/>
          <p:nvPr/>
        </p:nvSpPr>
        <p:spPr>
          <a:xfrm>
            <a:off x="265464" y="4126898"/>
            <a:ext cx="530949" cy="504855"/>
          </a:xfrm>
          <a:prstGeom prst="star5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D6F949B-599A-AC77-D781-935A86EB0E2D}"/>
              </a:ext>
            </a:extLst>
          </p:cNvPr>
          <p:cNvSpPr txBox="1"/>
          <p:nvPr/>
        </p:nvSpPr>
        <p:spPr>
          <a:xfrm>
            <a:off x="899652" y="4179270"/>
            <a:ext cx="20451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Slow progress.</a:t>
            </a:r>
          </a:p>
        </p:txBody>
      </p:sp>
      <p:sp>
        <p:nvSpPr>
          <p:cNvPr id="11" name="Star: 5 Points 10">
            <a:extLst>
              <a:ext uri="{FF2B5EF4-FFF2-40B4-BE49-F238E27FC236}">
                <a16:creationId xmlns:a16="http://schemas.microsoft.com/office/drawing/2014/main" id="{DDEA46AF-FA02-7066-2039-E442CA133815}"/>
              </a:ext>
            </a:extLst>
          </p:cNvPr>
          <p:cNvSpPr/>
          <p:nvPr/>
        </p:nvSpPr>
        <p:spPr>
          <a:xfrm>
            <a:off x="265464" y="5151737"/>
            <a:ext cx="530949" cy="504855"/>
          </a:xfrm>
          <a:prstGeom prst="star5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64EFB65-9170-1B5D-9A34-B8546326C0CE}"/>
              </a:ext>
            </a:extLst>
          </p:cNvPr>
          <p:cNvSpPr txBox="1"/>
          <p:nvPr/>
        </p:nvSpPr>
        <p:spPr>
          <a:xfrm>
            <a:off x="894736" y="5151737"/>
            <a:ext cx="330363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Limited medication use.</a:t>
            </a:r>
          </a:p>
        </p:txBody>
      </p:sp>
      <p:sp>
        <p:nvSpPr>
          <p:cNvPr id="13" name="Star: 5 Points 12">
            <a:extLst>
              <a:ext uri="{FF2B5EF4-FFF2-40B4-BE49-F238E27FC236}">
                <a16:creationId xmlns:a16="http://schemas.microsoft.com/office/drawing/2014/main" id="{CC26023C-9821-5463-5801-4A9532C1BB99}"/>
              </a:ext>
            </a:extLst>
          </p:cNvPr>
          <p:cNvSpPr/>
          <p:nvPr/>
        </p:nvSpPr>
        <p:spPr>
          <a:xfrm>
            <a:off x="265464" y="6059993"/>
            <a:ext cx="530949" cy="504855"/>
          </a:xfrm>
          <a:prstGeom prst="star5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499E048-B7D5-0298-8C31-128EC08AE4BC}"/>
              </a:ext>
            </a:extLst>
          </p:cNvPr>
          <p:cNvSpPr txBox="1"/>
          <p:nvPr/>
        </p:nvSpPr>
        <p:spPr>
          <a:xfrm>
            <a:off x="894736" y="6112365"/>
            <a:ext cx="41983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Interactional persistent challenges.</a:t>
            </a:r>
          </a:p>
        </p:txBody>
      </p:sp>
    </p:spTree>
    <p:extLst>
      <p:ext uri="{BB962C8B-B14F-4D97-AF65-F5344CB8AC3E}">
        <p14:creationId xmlns:p14="http://schemas.microsoft.com/office/powerpoint/2010/main" val="10118312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EEFE4AC5-7119-4F50-D693-9CF849E2F143}"/>
              </a:ext>
            </a:extLst>
          </p:cNvPr>
          <p:cNvSpPr/>
          <p:nvPr/>
        </p:nvSpPr>
        <p:spPr>
          <a:xfrm>
            <a:off x="3893574" y="392598"/>
            <a:ext cx="3588774" cy="1639530"/>
          </a:xfrm>
          <a:prstGeom prst="roundRect">
            <a:avLst/>
          </a:prstGeom>
          <a:noFill/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24518F-DFC2-0A50-6BBB-93EBF33CFCF9}"/>
              </a:ext>
            </a:extLst>
          </p:cNvPr>
          <p:cNvSpPr txBox="1"/>
          <p:nvPr/>
        </p:nvSpPr>
        <p:spPr>
          <a:xfrm>
            <a:off x="4193456" y="878309"/>
            <a:ext cx="29988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takeaway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B8184422-0C9A-728E-91F7-FEAA967CE105}"/>
              </a:ext>
            </a:extLst>
          </p:cNvPr>
          <p:cNvSpPr/>
          <p:nvPr/>
        </p:nvSpPr>
        <p:spPr>
          <a:xfrm>
            <a:off x="226140" y="2719270"/>
            <a:ext cx="973393" cy="538316"/>
          </a:xfrm>
          <a:prstGeom prst="rightArrow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ABEA742-0D7A-9085-5FAC-BCD9392A72D5}"/>
              </a:ext>
            </a:extLst>
          </p:cNvPr>
          <p:cNvSpPr txBox="1"/>
          <p:nvPr/>
        </p:nvSpPr>
        <p:spPr>
          <a:xfrm>
            <a:off x="1386348" y="2549700"/>
            <a:ext cx="78756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Narcissistic personality disorder is manageable but requires long-term commitment</a:t>
            </a:r>
            <a:r>
              <a:rPr lang="en-GB" sz="2000" dirty="0"/>
              <a:t>.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568D6494-ADCC-3D16-4B61-D8F95CE0A01D}"/>
              </a:ext>
            </a:extLst>
          </p:cNvPr>
          <p:cNvSpPr/>
          <p:nvPr/>
        </p:nvSpPr>
        <p:spPr>
          <a:xfrm>
            <a:off x="226140" y="3739633"/>
            <a:ext cx="973393" cy="538316"/>
          </a:xfrm>
          <a:prstGeom prst="rightArrow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7D4DB2-0905-BC2E-9083-08BC1AC55151}"/>
              </a:ext>
            </a:extLst>
          </p:cNvPr>
          <p:cNvSpPr txBox="1"/>
          <p:nvPr/>
        </p:nvSpPr>
        <p:spPr>
          <a:xfrm>
            <a:off x="1386346" y="3603154"/>
            <a:ext cx="861305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Psychotherapy remains the main course of treatment (Caligor et al., 2015). These approaches include cognitive-behavioural therapy (CBT), Psychodynamic therapy, and Schema therapy.</a:t>
            </a:r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4FA74B13-8C48-7816-6077-6809D8DDBDE2}"/>
              </a:ext>
            </a:extLst>
          </p:cNvPr>
          <p:cNvSpPr/>
          <p:nvPr/>
        </p:nvSpPr>
        <p:spPr>
          <a:xfrm>
            <a:off x="226140" y="4783596"/>
            <a:ext cx="973393" cy="538316"/>
          </a:xfrm>
          <a:prstGeom prst="rightArrow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79B6EF2-130F-52E7-ED38-C93CD8A9C318}"/>
              </a:ext>
            </a:extLst>
          </p:cNvPr>
          <p:cNvSpPr txBox="1"/>
          <p:nvPr/>
        </p:nvSpPr>
        <p:spPr>
          <a:xfrm>
            <a:off x="1386346" y="4877603"/>
            <a:ext cx="52307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Medication is not the main treatment</a:t>
            </a:r>
            <a:r>
              <a:rPr lang="en-GB" sz="2000" dirty="0"/>
              <a:t>.</a:t>
            </a: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E5A07563-0AB2-2F0E-AADF-3C75C3B99144}"/>
              </a:ext>
            </a:extLst>
          </p:cNvPr>
          <p:cNvSpPr/>
          <p:nvPr/>
        </p:nvSpPr>
        <p:spPr>
          <a:xfrm>
            <a:off x="226141" y="5726182"/>
            <a:ext cx="973393" cy="538316"/>
          </a:xfrm>
          <a:prstGeom prst="rightArrow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8120A63-A9A3-878D-FEC8-8D0925DE8DE7}"/>
              </a:ext>
            </a:extLst>
          </p:cNvPr>
          <p:cNvSpPr txBox="1"/>
          <p:nvPr/>
        </p:nvSpPr>
        <p:spPr>
          <a:xfrm>
            <a:off x="1386346" y="5795285"/>
            <a:ext cx="823943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Treatment can be challenging, 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BUT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positive change is possible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1084625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2AE4367-E70A-FE93-558B-07B7E0584332}"/>
              </a:ext>
            </a:extLst>
          </p:cNvPr>
          <p:cNvSpPr txBox="1"/>
          <p:nvPr/>
        </p:nvSpPr>
        <p:spPr>
          <a:xfrm>
            <a:off x="6773281" y="3053659"/>
            <a:ext cx="4805996" cy="83991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kern="1200" dirty="0">
                <a:solidFill>
                  <a:schemeClr val="accent5">
                    <a:lumMod val="75000"/>
                  </a:schemeClr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Any questions?</a:t>
            </a:r>
          </a:p>
        </p:txBody>
      </p:sp>
      <p:grpSp>
        <p:nvGrpSpPr>
          <p:cNvPr id="1035" name="Group 1034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036" name="Freeform: Shape 1035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37" name="Freeform: Shape 1036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7DF17380-88E3-CF93-60A0-CAFF4A959B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136447" y="1652945"/>
            <a:ext cx="2611976" cy="3641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24723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1DDC088-633A-E1C3-495A-1779CF12171F}"/>
              </a:ext>
            </a:extLst>
          </p:cNvPr>
          <p:cNvSpPr txBox="1"/>
          <p:nvPr/>
        </p:nvSpPr>
        <p:spPr>
          <a:xfrm>
            <a:off x="427702" y="404951"/>
            <a:ext cx="11198943" cy="64530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list:</a:t>
            </a:r>
          </a:p>
          <a:p>
            <a:endParaRPr lang="en-GB" dirty="0"/>
          </a:p>
          <a:p>
            <a:pPr marL="457200" indent="-45720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Bandelow, B., Michaelis, S., &amp; Wedekind, D. (2017). Treatment of anxiety disorders.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Dialogues in Clinical Neuroscience, 19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(2), 93–107.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https://doi.org/10.31887/DCNS.2017.19.2/bbandelow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Beck, A. T., Davis, D. D., &amp; Freeman, A. (2015).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Cognitive therapy of personality disorders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(3rd ed.). Guilford Press.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Caligor, E., Levy, K. N., &amp; Yeomans, F. E. (2015). Narcissistic personality disorder: Diagnostic and clinical challenges.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American Journal of Psychiatry, 172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(5), 415–422.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https://doi.org/10.1176/appi.ajp.2014.14060723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Kealy, D., &amp; </a:t>
            </a:r>
            <a:r>
              <a:rPr lang="en-GB" sz="18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Ogrodniczuk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J. S. (2011). Narcissistic personality disorder: A review of current evidence on treatment and outcomes.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Current Psychiatry Reports, 13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(1), 68–75. </a:t>
            </a:r>
          </a:p>
          <a:p>
            <a:pPr marL="457200" indent="-45720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Kernberg, O. F. (2016).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Treatment of severe personality disorders: Resolution of aggression and recovery of eroticism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dirty="0"/>
              <a:t>American Psychiatric Publishing.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20666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0315744-0936-B5D8-DC00-316603E25E87}"/>
              </a:ext>
            </a:extLst>
          </p:cNvPr>
          <p:cNvSpPr txBox="1"/>
          <p:nvPr/>
        </p:nvSpPr>
        <p:spPr>
          <a:xfrm>
            <a:off x="393290" y="521110"/>
            <a:ext cx="11405420" cy="2436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Paris, J. (2015). The role of medication in treating personality disorders.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Current Psychiatry Reports, 17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(1), 1–6. </a:t>
            </a:r>
          </a:p>
          <a:p>
            <a:pPr marL="457200" indent="-45720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Ronningstam, E. (2016). Narcissistic personality disorder: A clinical perspective.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Journal of Psychiatric Practice, 22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(6), 404–415.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Young, J. E., </a:t>
            </a:r>
            <a:r>
              <a:rPr lang="en-GB" sz="18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Klosko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J. S., &amp; Weishaar, M. E. (2003). </a:t>
            </a:r>
            <a:r>
              <a:rPr lang="en-GB" sz="18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Schema therapy: A practitioner’s guide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Guilford Press.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63322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26969</TotalTime>
  <Words>704</Words>
  <Application>Microsoft Office PowerPoint</Application>
  <PresentationFormat>Widescreen</PresentationFormat>
  <Paragraphs>65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Aptos Display</vt:lpstr>
      <vt:lpstr>Arial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Carrie Llewellyn-Ford (2502339)</dc:creator>
  <cp:lastModifiedBy>Carrie Llewellyn-Ford (2502339)</cp:lastModifiedBy>
  <cp:revision>2</cp:revision>
  <dcterms:created xsi:type="dcterms:W3CDTF">2026-04-07T19:52:15Z</dcterms:created>
  <dcterms:modified xsi:type="dcterms:W3CDTF">2026-04-29T12:18:41Z</dcterms:modified>
</cp:coreProperties>
</file>