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1" r:id="rId5"/>
    <p:sldId id="262" r:id="rId6"/>
    <p:sldId id="263" r:id="rId7"/>
    <p:sldId id="264" r:id="rId8"/>
    <p:sldId id="265" r:id="rId9"/>
    <p:sldId id="266" r:id="rId10"/>
    <p:sldId id="267" r:id="rId11"/>
    <p:sldId id="268" r:id="rId12"/>
    <p:sldId id="269" r:id="rId13"/>
    <p:sldId id="260"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33"/>
    <a:srgbClr val="CC3399"/>
    <a:srgbClr val="FCA82C"/>
    <a:srgbClr val="9EFF29"/>
    <a:srgbClr val="A4660C"/>
    <a:srgbClr val="952F69"/>
    <a:srgbClr val="FF856D"/>
    <a:srgbClr val="FF2549"/>
    <a:srgbClr val="003635"/>
    <a:srgbClr val="0058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87" d="100"/>
          <a:sy n="87" d="100"/>
        </p:scale>
        <p:origin x="1330" y="250"/>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 Leva" userId="435362ac4f66bddb" providerId="LiveId" clId="{185E95E2-0B9D-4B23-B054-A6A7C1363081}"/>
    <pc:docChg chg="modSld">
      <pc:chgData name="Catalin Leva" userId="435362ac4f66bddb" providerId="LiveId" clId="{185E95E2-0B9D-4B23-B054-A6A7C1363081}" dt="2026-02-22T11:02:50.348" v="7" actId="20577"/>
      <pc:docMkLst>
        <pc:docMk/>
      </pc:docMkLst>
      <pc:sldChg chg="modSp mod">
        <pc:chgData name="Catalin Leva" userId="435362ac4f66bddb" providerId="LiveId" clId="{185E95E2-0B9D-4B23-B054-A6A7C1363081}" dt="2026-02-22T10:01:44.194" v="5" actId="14100"/>
        <pc:sldMkLst>
          <pc:docMk/>
          <pc:sldMk cId="363920370" sldId="256"/>
        </pc:sldMkLst>
        <pc:spChg chg="mod">
          <ac:chgData name="Catalin Leva" userId="435362ac4f66bddb" providerId="LiveId" clId="{185E95E2-0B9D-4B23-B054-A6A7C1363081}" dt="2026-02-22T10:01:44.194" v="5" actId="14100"/>
          <ac:spMkLst>
            <pc:docMk/>
            <pc:sldMk cId="363920370" sldId="256"/>
            <ac:spMk id="2" creationId="{00000000-0000-0000-0000-000000000000}"/>
          </ac:spMkLst>
        </pc:spChg>
      </pc:sldChg>
      <pc:sldChg chg="modSp mod">
        <pc:chgData name="Catalin Leva" userId="435362ac4f66bddb" providerId="LiveId" clId="{185E95E2-0B9D-4B23-B054-A6A7C1363081}" dt="2026-02-22T11:02:50.348" v="7" actId="20577"/>
        <pc:sldMkLst>
          <pc:docMk/>
          <pc:sldMk cId="2603228553" sldId="262"/>
        </pc:sldMkLst>
        <pc:spChg chg="mod">
          <ac:chgData name="Catalin Leva" userId="435362ac4f66bddb" providerId="LiveId" clId="{185E95E2-0B9D-4B23-B054-A6A7C1363081}" dt="2026-02-22T11:02:50.348" v="7" actId="20577"/>
          <ac:spMkLst>
            <pc:docMk/>
            <pc:sldMk cId="2603228553" sldId="262"/>
            <ac:spMk id="3" creationId="{C63698DB-82C1-4055-4DA6-78FEB54DDE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2/22/2026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Food waste poses a contemporary problem due to its ability to cause major negative environmental impacts by causing carbon emissions, water consumption, and landfill strain, as well as the direct financial losses faced by hotel operators. An increase in food prices, energy prices and increased regulatory expectation has further placed pressure on the hotels to enhance efficiency. To address the performance of food waste management in hotel operations, this presentation is particularly dedicated to the efficiency of the implementation of food waste management strategies in the hotel business and reviewing the sustainability of the existing processes in terms of waste reduction, customer service quality and profitability. It is critical to comprehend this equilibrium to meet the goals of sustainability without compromising the performance in the business world.</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428037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food waste has the equivalent of 320 million meals annually being thrown out by restaurants and hotels and the food waste has an estimated cost of 3.2 billion in the sector annually with an average expenditure of 10,000 pounds per restaurant. This waste is also a major contributor to climate change as millions of </a:t>
            </a:r>
            <a:r>
              <a:rPr lang="en-US" sz="1200" b="0" i="0" u="none" strike="noStrike" kern="1200" dirty="0" err="1">
                <a:solidFill>
                  <a:schemeClr val="tx1"/>
                </a:solidFill>
                <a:effectLst/>
                <a:latin typeface="+mn-lt"/>
                <a:ea typeface="+mn-ea"/>
                <a:cs typeface="+mn-cs"/>
              </a:rPr>
              <a:t>tonnes</a:t>
            </a:r>
            <a:r>
              <a:rPr lang="en-US" sz="1200" b="0" i="0" u="none" strike="noStrike" kern="1200" dirty="0">
                <a:solidFill>
                  <a:schemeClr val="tx1"/>
                </a:solidFill>
                <a:effectLst/>
                <a:latin typeface="+mn-lt"/>
                <a:ea typeface="+mn-ea"/>
                <a:cs typeface="+mn-cs"/>
              </a:rPr>
              <a:t> of carbon emissions will be emitted. These effects are directly antagonistic to national net zero targets and increasing guest demands on sustainable operation, and food waste reduction is the pressing issue of hotel operators now.</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905835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Buffet-type service models make the wastage even further since both availability and abundance are expected at all times. To tackle that, researchers use efficiency-related strategies, including lean thinking, focusing on the removal of waste, a stricter approach to inventory management, and enhanced communication between kitchen and service departments. As it has been hinted, these strategies have the potential of minimizing waste and expense when modified to hospitality setting. Nevertheless, the fact that the demand of guests is unpredictable, and quality demands of the services can be unexpected restricts the scope of strict efficiency models.</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60501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gap between sustainability awareness and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is shown to be obvious in the studies that have been conducted using the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theories. Wasteful consumption is still a widely used phenomenon on the ground, despite surveys indicating that 63 percent of customers would willingly switch to more sustainable dish should they be informed. This shows that positive attitudes by themselves cannot be used to change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According to the literature, food waste reduction cannot be successfully enforced without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support, operational guidelines, and regular reinforcement, but on the basis of personal consciousness and voluntary action only.</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2226831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PESTLE is the right choice since it has been able to capture the external forces influencing the food waste management such as government sustainability benchmarks, increasing costs of operation, guest demands, technological advancements, government standards and regulations and environmental pressures. This framework provides an ability to compare the policy goals with the actual operational reality. It also allows assessment of the rationale why, in spite of extensive awareness of the issue and industry-wide endorsement of waste reporting and collaboration, food waste continues to persevere throughout hospitality operations.</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486319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Although such policy ambitions have created awareness and motivation, their effectiveness is dampened by inconsistency in enforcement and lack of sector specific guidance, especially among the smaller hotels with small compliance standards.</a:t>
            </a:r>
            <a:endParaRPr lang="en-US" b="0" dirty="0">
              <a:effectLst/>
            </a:endParaRPr>
          </a:p>
          <a:p>
            <a:pPr rtl="0"/>
            <a:r>
              <a:rPr lang="en-US" sz="1200" b="0" i="0" u="none" strike="noStrike" kern="1200" dirty="0">
                <a:solidFill>
                  <a:schemeClr val="tx1"/>
                </a:solidFill>
                <a:effectLst/>
                <a:latin typeface="+mn-lt"/>
                <a:ea typeface="+mn-ea"/>
                <a:cs typeface="+mn-cs"/>
              </a:rPr>
              <a:t>Food waste has a significant economic effect and is one of the most powerful change forces. Food waste in the hospitality industry in the United Kingdom is estimated to cost about 3.2 billion every year and this is currently about 10,000 pounds per outlet annually. Other expenses are in the wastage collection and transportation as well as disposal in a landfill. Even though studies indicate that it is possible to achieve significant food waste savings, most hotels have limited finances which restricts them against investing in sophisticated inventory management or waste management technology. Consequently, economic pressure will both stimulate waste reduction and limit the instruments that can be used to accomplish it.</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1576298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Nevertheless, the culture of service in hotels is normally focused on abundance, choice, and visual display especially in buffet. This puts a strain between the expectation of the guests and minimizing waste, strengthening inefficient operations even in the presence of good intentions towards sustainability.</a:t>
            </a:r>
            <a:endParaRPr lang="en-US" b="0" dirty="0">
              <a:effectLst/>
            </a:endParaRPr>
          </a:p>
          <a:p>
            <a:pPr rtl="0"/>
            <a:r>
              <a:rPr lang="en-US" sz="1200" b="0" i="0" u="none" strike="noStrike" kern="1200" dirty="0">
                <a:solidFill>
                  <a:schemeClr val="tx1"/>
                </a:solidFill>
                <a:effectLst/>
                <a:latin typeface="+mn-lt"/>
                <a:ea typeface="+mn-ea"/>
                <a:cs typeface="+mn-cs"/>
              </a:rPr>
              <a:t>There are great opportunities in food waste management through the technological developments. Hotels can use the digital inventory system, forecasting applications, and waste-tracking programs to examine the waste hot spots and enhance decision making. In spite of this opportunity, currently, only approximately half of all hospitality firms apply food waste as a sustainability performance indicator, restricting the power of data-based strategies. Expensive price and the need to train are also major obstacles to more extensive adoption.</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222883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Food waste, in environmental terms, generates millions of </a:t>
            </a:r>
            <a:r>
              <a:rPr lang="en-US" sz="1200" b="0" i="0" u="none" strike="noStrike" kern="1200" dirty="0" err="1">
                <a:solidFill>
                  <a:schemeClr val="tx1"/>
                </a:solidFill>
                <a:effectLst/>
                <a:latin typeface="+mn-lt"/>
                <a:ea typeface="+mn-ea"/>
                <a:cs typeface="+mn-cs"/>
              </a:rPr>
              <a:t>tonnes</a:t>
            </a:r>
            <a:r>
              <a:rPr lang="en-US" sz="1200" b="0" i="0" u="none" strike="noStrike" kern="1200" dirty="0">
                <a:solidFill>
                  <a:schemeClr val="tx1"/>
                </a:solidFill>
                <a:effectLst/>
                <a:latin typeface="+mn-lt"/>
                <a:ea typeface="+mn-ea"/>
                <a:cs typeface="+mn-cs"/>
              </a:rPr>
              <a:t> of carbon emissions annually, consumes large amounts of water, which will directly jeopardize the priorities of sustainability and net zero goals. In general, industry answers are positive, but its influence is still disproportional because of financial,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and regulatory limitations.</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671035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Though most hotels have made efforts to enhance sustainability, vast amounts of food are wasted annually, with the intention and action not coming together. The solution to food waste is thus a combination of measures that safeguard the environment, improve efficiency and long-term profitability.</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307688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Communication with guests must work towards responsible consumption without reducing the quality of the service. Lastly, it requires more collaboration within the hospitality industry, which echoes what the industry requires in terms of common solutions, government help, and common reporting. Such measures help in achieving significant waste management as well as balancing the sustainability goals with the financial and operation realities.</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2897332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33947" y="2418735"/>
            <a:ext cx="7989723" cy="1644446"/>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726577" y="4063190"/>
            <a:ext cx="7975483" cy="685791"/>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4217" y="364444"/>
            <a:ext cx="8246070" cy="763526"/>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26843" y="1378974"/>
            <a:ext cx="8246070" cy="3421625"/>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74777" y="465530"/>
            <a:ext cx="6704649" cy="725349"/>
          </a:xfrm>
        </p:spPr>
        <p:txBody>
          <a:bodyPr>
            <a:normAutofit/>
          </a:bodyPr>
          <a:lstStyle>
            <a:lvl1pPr algn="l">
              <a:defRPr sz="3600">
                <a:solidFill>
                  <a:srgbClr val="007033"/>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974777" y="1229055"/>
            <a:ext cx="6704649" cy="3511061"/>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65" y="279018"/>
            <a:ext cx="8093365"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59653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68932"/>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9653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68932"/>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2/22/2026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www.growyze.com/blog/21-key-statistics-on-sustainability-and-food-waste-for-uk-businesses#:~:text=%E2%80%8D,a%20study%20by%20Keenan%20Recycling"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2386" y="856725"/>
            <a:ext cx="8188954" cy="1364225"/>
          </a:xfrm>
        </p:spPr>
        <p:txBody>
          <a:bodyPr>
            <a:noAutofit/>
          </a:bodyPr>
          <a:lstStyle/>
          <a:p>
            <a:r>
              <a:rPr lang="en-US" sz="2800" b="1" dirty="0"/>
              <a:t>BMIH6001: CONTEMPORARY THEMES IN THE HOTEL AND HOSPITALITY SECTOR </a:t>
            </a:r>
            <a:r>
              <a:rPr lang="en-US" sz="2800" dirty="0"/>
              <a:t> </a:t>
            </a:r>
            <a:br>
              <a:rPr lang="en-US" sz="2800" dirty="0"/>
            </a:br>
            <a:endParaRPr lang="en-US" sz="2800" dirty="0"/>
          </a:p>
        </p:txBody>
      </p:sp>
      <p:sp>
        <p:nvSpPr>
          <p:cNvPr id="3" name="Subtitle 2"/>
          <p:cNvSpPr>
            <a:spLocks noGrp="1"/>
          </p:cNvSpPr>
          <p:nvPr>
            <p:ph type="subTitle" idx="1"/>
          </p:nvPr>
        </p:nvSpPr>
        <p:spPr>
          <a:xfrm>
            <a:off x="461104" y="3892326"/>
            <a:ext cx="8188953" cy="763525"/>
          </a:xfrm>
        </p:spPr>
        <p:txBody>
          <a:bodyPr>
            <a:normAutofit fontScale="92500"/>
          </a:bodyPr>
          <a:lstStyle/>
          <a:p>
            <a:r>
              <a:rPr lang="en-US" b="1" i="1" dirty="0"/>
              <a:t>ASSIGNMENT TWO: CONFERENCE PRESENTATION</a:t>
            </a:r>
            <a:endParaRPr lang="en-US" i="1" dirty="0"/>
          </a:p>
        </p:txBody>
      </p:sp>
      <p:sp>
        <p:nvSpPr>
          <p:cNvPr id="4" name="TextBox 3">
            <a:extLst>
              <a:ext uri="{FF2B5EF4-FFF2-40B4-BE49-F238E27FC236}">
                <a16:creationId xmlns:a16="http://schemas.microsoft.com/office/drawing/2014/main" id="{A8727FD7-26E8-C7CC-5871-DB1876A4A165}"/>
              </a:ext>
            </a:extLst>
          </p:cNvPr>
          <p:cNvSpPr txBox="1"/>
          <p:nvPr/>
        </p:nvSpPr>
        <p:spPr>
          <a:xfrm>
            <a:off x="5701086" y="3172570"/>
            <a:ext cx="2710999" cy="646331"/>
          </a:xfrm>
          <a:prstGeom prst="rect">
            <a:avLst/>
          </a:prstGeom>
          <a:noFill/>
        </p:spPr>
        <p:txBody>
          <a:bodyPr wrap="none" rtlCol="0">
            <a:spAutoFit/>
          </a:bodyPr>
          <a:lstStyle/>
          <a:p>
            <a:r>
              <a:rPr lang="en-US" dirty="0">
                <a:solidFill>
                  <a:schemeClr val="bg1"/>
                </a:solidFill>
              </a:rPr>
              <a:t>Name-</a:t>
            </a:r>
            <a:r>
              <a:rPr lang="en-IN" b="0" i="0" u="none" strike="noStrike" dirty="0">
                <a:solidFill>
                  <a:schemeClr val="bg1"/>
                </a:solidFill>
                <a:effectLst/>
                <a:latin typeface="Times New Roman" panose="02020603050405020304" pitchFamily="18" charset="0"/>
                <a:cs typeface="Times New Roman" panose="02020603050405020304" pitchFamily="18" charset="0"/>
              </a:rPr>
              <a:t>Mircea </a:t>
            </a:r>
            <a:r>
              <a:rPr lang="en-IN" b="0" i="0" u="none" strike="noStrike" dirty="0" err="1">
                <a:solidFill>
                  <a:schemeClr val="bg1"/>
                </a:solidFill>
                <a:effectLst/>
                <a:latin typeface="Times New Roman" panose="02020603050405020304" pitchFamily="18" charset="0"/>
                <a:cs typeface="Times New Roman" panose="02020603050405020304" pitchFamily="18" charset="0"/>
              </a:rPr>
              <a:t>Catalin</a:t>
            </a:r>
            <a:r>
              <a:rPr lang="en-IN" b="0" i="0" u="none" strike="noStrike" dirty="0">
                <a:solidFill>
                  <a:schemeClr val="bg1"/>
                </a:solidFill>
                <a:effectLst/>
                <a:latin typeface="Times New Roman" panose="02020603050405020304" pitchFamily="18" charset="0"/>
                <a:cs typeface="Times New Roman" panose="02020603050405020304" pitchFamily="18" charset="0"/>
              </a:rPr>
              <a:t> Leva</a:t>
            </a:r>
            <a:br>
              <a:rPr lang="en-IN" b="0" i="0" u="none" strike="noStrike">
                <a:solidFill>
                  <a:schemeClr val="bg1"/>
                </a:solidFill>
                <a:effectLst/>
                <a:latin typeface="Times New Roman" panose="02020603050405020304" pitchFamily="18" charset="0"/>
                <a:cs typeface="Times New Roman" panose="02020603050405020304" pitchFamily="18" charset="0"/>
              </a:rPr>
            </a:br>
            <a:r>
              <a:rPr lang="en-IN">
                <a:solidFill>
                  <a:schemeClr val="bg1"/>
                </a:solidFill>
                <a:latin typeface="Times New Roman" panose="02020603050405020304" pitchFamily="18" charset="0"/>
                <a:cs typeface="Times New Roman" panose="02020603050405020304" pitchFamily="18" charset="0"/>
              </a:rPr>
              <a:t>ID-2244690</a:t>
            </a: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effectLst/>
              </a:rPr>
              <a:t>Introduction</a:t>
            </a:r>
            <a:endParaRPr lang="en-US" sz="2800" dirty="0"/>
          </a:p>
        </p:txBody>
      </p:sp>
      <p:sp>
        <p:nvSpPr>
          <p:cNvPr id="3" name="Content Placeholder 2"/>
          <p:cNvSpPr>
            <a:spLocks noGrp="1"/>
          </p:cNvSpPr>
          <p:nvPr>
            <p:ph idx="1"/>
          </p:nvPr>
        </p:nvSpPr>
        <p:spPr>
          <a:xfrm>
            <a:off x="426843" y="1378974"/>
            <a:ext cx="4070816" cy="3421625"/>
          </a:xfrm>
        </p:spPr>
        <p:txBody>
          <a:bodyPr>
            <a:normAutofit/>
          </a:bodyPr>
          <a:lstStyle/>
          <a:p>
            <a:pPr algn="just" fontAlgn="base"/>
            <a:r>
              <a:rPr lang="en-US" sz="1600" dirty="0"/>
              <a:t>The issue of sustainability has become a key consideration in the hotel and hospitality industry, and food waste has been singled out as one of the most urgent problems. </a:t>
            </a:r>
          </a:p>
          <a:p>
            <a:pPr algn="just"/>
            <a:r>
              <a:rPr lang="en-US" sz="1600" dirty="0"/>
              <a:t>Hotels deal with complicated food and beverage processes that entail demand forecasting, acquiring perishable food and beverages, and adhering to top service standards, all of which contribute to the likelihood of waste (Lins </a:t>
            </a:r>
            <a:r>
              <a:rPr lang="en-US" sz="1600" i="1" dirty="0"/>
              <a:t>et al., </a:t>
            </a:r>
            <a:r>
              <a:rPr lang="en-US" sz="1600" dirty="0"/>
              <a:t>2021).</a:t>
            </a:r>
          </a:p>
        </p:txBody>
      </p:sp>
      <p:pic>
        <p:nvPicPr>
          <p:cNvPr id="5" name="Picture 4">
            <a:extLst>
              <a:ext uri="{FF2B5EF4-FFF2-40B4-BE49-F238E27FC236}">
                <a16:creationId xmlns:a16="http://schemas.microsoft.com/office/drawing/2014/main" id="{A09046C1-EE87-CC2E-12EA-63BA9A31B1DB}"/>
              </a:ext>
            </a:extLst>
          </p:cNvPr>
          <p:cNvPicPr>
            <a:picLocks noChangeAspect="1"/>
          </p:cNvPicPr>
          <p:nvPr/>
        </p:nvPicPr>
        <p:blipFill>
          <a:blip r:embed="rId3"/>
          <a:stretch>
            <a:fillRect/>
          </a:stretch>
        </p:blipFill>
        <p:spPr>
          <a:xfrm>
            <a:off x="4728119" y="1565644"/>
            <a:ext cx="3989038" cy="2701557"/>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dirty="0">
                <a:effectLst/>
              </a:rPr>
              <a:t>Background and Scope of the Problem</a:t>
            </a:r>
            <a:endParaRPr lang="en-US" sz="2800" dirty="0"/>
          </a:p>
        </p:txBody>
      </p:sp>
      <p:sp>
        <p:nvSpPr>
          <p:cNvPr id="5" name="Content Placeholder 4"/>
          <p:cNvSpPr>
            <a:spLocks noGrp="1"/>
          </p:cNvSpPr>
          <p:nvPr>
            <p:ph idx="1"/>
          </p:nvPr>
        </p:nvSpPr>
        <p:spPr>
          <a:xfrm>
            <a:off x="4572000" y="1229055"/>
            <a:ext cx="4107426" cy="3511061"/>
          </a:xfrm>
        </p:spPr>
        <p:txBody>
          <a:bodyPr>
            <a:normAutofit lnSpcReduction="10000"/>
          </a:bodyPr>
          <a:lstStyle/>
          <a:p>
            <a:pPr algn="just" fontAlgn="base"/>
            <a:r>
              <a:rPr lang="en-US" sz="1600" dirty="0"/>
              <a:t>The food waste is one of the biggest sustainability issues in the United Kingdom, with about 9.5 million </a:t>
            </a:r>
            <a:r>
              <a:rPr lang="en-US" sz="1600" dirty="0" err="1"/>
              <a:t>tonnes</a:t>
            </a:r>
            <a:r>
              <a:rPr lang="en-US" sz="1600" dirty="0"/>
              <a:t> of food waste every year, as per industry statistics (Growyze.com, 2025). </a:t>
            </a:r>
          </a:p>
          <a:p>
            <a:pPr algn="just" fontAlgn="base"/>
            <a:r>
              <a:rPr lang="en-US" sz="1600" dirty="0"/>
              <a:t>The hospitality industry alone contributes about 1.1 million </a:t>
            </a:r>
            <a:r>
              <a:rPr lang="en-US" sz="1600" dirty="0" err="1"/>
              <a:t>tonnes</a:t>
            </a:r>
            <a:r>
              <a:rPr lang="en-US" sz="1600" dirty="0"/>
              <a:t> per year hence being one of the biggest (Growyze.com, 2025). </a:t>
            </a:r>
          </a:p>
          <a:p>
            <a:pPr algn="just" fontAlgn="base"/>
            <a:r>
              <a:rPr lang="en-US" sz="1600" dirty="0"/>
              <a:t>It has been found out that 18 percent of the food sold by hospitality businesses goes to waste, whereas 13 percent of it can still be eaten, which is creating an environmental and ethical issue (Growyze.com, 2025). </a:t>
            </a:r>
          </a:p>
        </p:txBody>
      </p:sp>
      <p:pic>
        <p:nvPicPr>
          <p:cNvPr id="3" name="Picture 2">
            <a:extLst>
              <a:ext uri="{FF2B5EF4-FFF2-40B4-BE49-F238E27FC236}">
                <a16:creationId xmlns:a16="http://schemas.microsoft.com/office/drawing/2014/main" id="{6DD890E0-F1B0-8C13-6513-E69953ED51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682" y="1471960"/>
            <a:ext cx="4035463" cy="2698595"/>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78D04-EBB5-E490-8BFE-D71A9D4A7792}"/>
              </a:ext>
            </a:extLst>
          </p:cNvPr>
          <p:cNvSpPr>
            <a:spLocks noGrp="1"/>
          </p:cNvSpPr>
          <p:nvPr>
            <p:ph type="title"/>
          </p:nvPr>
        </p:nvSpPr>
        <p:spPr/>
        <p:txBody>
          <a:bodyPr>
            <a:normAutofit/>
          </a:bodyPr>
          <a:lstStyle/>
          <a:p>
            <a:r>
              <a:rPr lang="en-IN" sz="2800" b="1" dirty="0">
                <a:effectLst/>
              </a:rPr>
              <a:t>Literature Review</a:t>
            </a:r>
            <a:endParaRPr lang="en-GB" sz="2800" dirty="0"/>
          </a:p>
        </p:txBody>
      </p:sp>
      <p:sp>
        <p:nvSpPr>
          <p:cNvPr id="3" name="Content Placeholder 2">
            <a:extLst>
              <a:ext uri="{FF2B5EF4-FFF2-40B4-BE49-F238E27FC236}">
                <a16:creationId xmlns:a16="http://schemas.microsoft.com/office/drawing/2014/main" id="{441B03E7-C821-B5F8-189E-0EFFACD4CDB0}"/>
              </a:ext>
            </a:extLst>
          </p:cNvPr>
          <p:cNvSpPr>
            <a:spLocks noGrp="1"/>
          </p:cNvSpPr>
          <p:nvPr>
            <p:ph idx="1"/>
          </p:nvPr>
        </p:nvSpPr>
        <p:spPr>
          <a:xfrm>
            <a:off x="4296937" y="1229055"/>
            <a:ext cx="4382489" cy="3511061"/>
          </a:xfrm>
        </p:spPr>
        <p:txBody>
          <a:bodyPr>
            <a:normAutofit fontScale="92500"/>
          </a:bodyPr>
          <a:lstStyle/>
          <a:p>
            <a:pPr marL="0" indent="0" algn="just">
              <a:buNone/>
            </a:pPr>
            <a:r>
              <a:rPr lang="en-US" sz="1600" b="1" i="1" dirty="0"/>
              <a:t>Operational Food Waste and Process Inefficiencies</a:t>
            </a:r>
            <a:endParaRPr lang="en-US" sz="1600" dirty="0"/>
          </a:p>
          <a:p>
            <a:pPr algn="just" fontAlgn="base"/>
            <a:r>
              <a:rPr lang="en-US" sz="1600" dirty="0"/>
              <a:t>Operation inefficiencies have always been mentioned by literature as one of the main reasons why food is wasted in hotel food and beverage operations. </a:t>
            </a:r>
          </a:p>
          <a:p>
            <a:pPr algn="just" fontAlgn="base"/>
            <a:r>
              <a:rPr lang="en-US" sz="1600" dirty="0"/>
              <a:t>Research indicates that all waste is concentrated on preparation, spoilage and service, with preparation being the biggest contributor, contributing about 45 percent of food waste in hospitality establishments (Growyze.com, 2025). </a:t>
            </a:r>
          </a:p>
          <a:p>
            <a:pPr algn="just"/>
            <a:r>
              <a:rPr lang="en-US" sz="1600" dirty="0"/>
              <a:t>Some of the main causes include incorrect forecasting of demand and excessive production especially during the breakfast and lunch services (Martin-Rios </a:t>
            </a:r>
            <a:r>
              <a:rPr lang="en-US" sz="1600" i="1" dirty="0"/>
              <a:t>et al., </a:t>
            </a:r>
            <a:r>
              <a:rPr lang="en-US" sz="1600" dirty="0"/>
              <a:t>2021).</a:t>
            </a:r>
            <a:endParaRPr lang="en-GB" sz="1600" dirty="0"/>
          </a:p>
        </p:txBody>
      </p:sp>
      <p:pic>
        <p:nvPicPr>
          <p:cNvPr id="5" name="Picture 4">
            <a:extLst>
              <a:ext uri="{FF2B5EF4-FFF2-40B4-BE49-F238E27FC236}">
                <a16:creationId xmlns:a16="http://schemas.microsoft.com/office/drawing/2014/main" id="{0B7448EA-666D-8E94-F6AC-381101EBAD1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6674" y="1441347"/>
            <a:ext cx="3794673" cy="2959614"/>
          </a:xfrm>
          <a:prstGeom prst="rect">
            <a:avLst/>
          </a:prstGeom>
        </p:spPr>
      </p:pic>
    </p:spTree>
    <p:extLst>
      <p:ext uri="{BB962C8B-B14F-4D97-AF65-F5344CB8AC3E}">
        <p14:creationId xmlns:p14="http://schemas.microsoft.com/office/powerpoint/2010/main" val="2393001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FD49-6B6E-9846-5E8A-74DC267745E7}"/>
              </a:ext>
            </a:extLst>
          </p:cNvPr>
          <p:cNvSpPr>
            <a:spLocks noGrp="1"/>
          </p:cNvSpPr>
          <p:nvPr>
            <p:ph type="title"/>
          </p:nvPr>
        </p:nvSpPr>
        <p:spPr/>
        <p:txBody>
          <a:bodyPr>
            <a:noAutofit/>
          </a:bodyPr>
          <a:lstStyle/>
          <a:p>
            <a:r>
              <a:rPr lang="en-US" sz="2800" b="1" i="1" dirty="0" err="1">
                <a:effectLst/>
              </a:rPr>
              <a:t>Behaviour</a:t>
            </a:r>
            <a:r>
              <a:rPr lang="en-US" sz="2800" b="1" i="1" dirty="0">
                <a:effectLst/>
              </a:rPr>
              <a:t> Amongst Hotel Staff and Guests</a:t>
            </a:r>
            <a:endParaRPr lang="en-GB" sz="2800" dirty="0"/>
          </a:p>
        </p:txBody>
      </p:sp>
      <p:sp>
        <p:nvSpPr>
          <p:cNvPr id="3" name="Content Placeholder 2">
            <a:extLst>
              <a:ext uri="{FF2B5EF4-FFF2-40B4-BE49-F238E27FC236}">
                <a16:creationId xmlns:a16="http://schemas.microsoft.com/office/drawing/2014/main" id="{C63698DB-82C1-4055-4DA6-78FEB54DDED2}"/>
              </a:ext>
            </a:extLst>
          </p:cNvPr>
          <p:cNvSpPr>
            <a:spLocks noGrp="1"/>
          </p:cNvSpPr>
          <p:nvPr>
            <p:ph idx="1"/>
          </p:nvPr>
        </p:nvSpPr>
        <p:spPr>
          <a:xfrm>
            <a:off x="4304371" y="1229055"/>
            <a:ext cx="4375055" cy="3511061"/>
          </a:xfrm>
        </p:spPr>
        <p:txBody>
          <a:bodyPr>
            <a:normAutofit/>
          </a:bodyPr>
          <a:lstStyle/>
          <a:p>
            <a:pPr algn="just" fontAlgn="base"/>
            <a:r>
              <a:rPr lang="en-US" sz="1600" dirty="0"/>
              <a:t>The literature also appears to mainly identify </a:t>
            </a:r>
            <a:r>
              <a:rPr lang="en-US" sz="1600" dirty="0" err="1"/>
              <a:t>behavioural</a:t>
            </a:r>
            <a:r>
              <a:rPr lang="en-US" sz="1600" dirty="0"/>
              <a:t> factors as reasons behind food waste in the hotel industry. </a:t>
            </a:r>
          </a:p>
          <a:p>
            <a:pPr algn="just" fontAlgn="base"/>
            <a:r>
              <a:rPr lang="en-US" sz="1600" dirty="0"/>
              <a:t>Studies indicate that waste is a major contributor of staff </a:t>
            </a:r>
            <a:r>
              <a:rPr lang="en-US" sz="1600" dirty="0" err="1"/>
              <a:t>behaviour</a:t>
            </a:r>
            <a:r>
              <a:rPr lang="en-US" sz="1600" dirty="0"/>
              <a:t> in cases where employees over-produce in an effort to prevent a shortage or a complaint (Lee and Huang, 2023).  </a:t>
            </a:r>
          </a:p>
          <a:p>
            <a:pPr algn="just"/>
            <a:r>
              <a:rPr lang="en-US" sz="1600" dirty="0"/>
              <a:t>Guest </a:t>
            </a:r>
            <a:r>
              <a:rPr lang="en-US" sz="1600" dirty="0" err="1"/>
              <a:t>behaviour</a:t>
            </a:r>
            <a:r>
              <a:rPr lang="en-US" sz="1600" dirty="0"/>
              <a:t> is equally a consideration, especially in buffet restaurants where over-serving and avoiding waste on the plate are widespread (Sarkar </a:t>
            </a:r>
            <a:r>
              <a:rPr lang="en-US" sz="1600" i="1" dirty="0"/>
              <a:t>et al., </a:t>
            </a:r>
            <a:r>
              <a:rPr lang="en-US" sz="1600" dirty="0"/>
              <a:t>2024).</a:t>
            </a:r>
            <a:endParaRPr lang="en-GB" sz="1600" dirty="0"/>
          </a:p>
        </p:txBody>
      </p:sp>
      <p:pic>
        <p:nvPicPr>
          <p:cNvPr id="5" name="Picture 4">
            <a:extLst>
              <a:ext uri="{FF2B5EF4-FFF2-40B4-BE49-F238E27FC236}">
                <a16:creationId xmlns:a16="http://schemas.microsoft.com/office/drawing/2014/main" id="{80720117-3461-C1DB-3FD7-28D2121C77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516" y="1229055"/>
            <a:ext cx="3428597" cy="3401575"/>
          </a:xfrm>
          <a:prstGeom prst="rect">
            <a:avLst/>
          </a:prstGeom>
        </p:spPr>
      </p:pic>
    </p:spTree>
    <p:extLst>
      <p:ext uri="{BB962C8B-B14F-4D97-AF65-F5344CB8AC3E}">
        <p14:creationId xmlns:p14="http://schemas.microsoft.com/office/powerpoint/2010/main" val="2603228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53B22-BA48-E6D0-2EDE-531FDD4166F7}"/>
              </a:ext>
            </a:extLst>
          </p:cNvPr>
          <p:cNvSpPr>
            <a:spLocks noGrp="1"/>
          </p:cNvSpPr>
          <p:nvPr>
            <p:ph type="title"/>
          </p:nvPr>
        </p:nvSpPr>
        <p:spPr/>
        <p:txBody>
          <a:bodyPr>
            <a:normAutofit/>
          </a:bodyPr>
          <a:lstStyle/>
          <a:p>
            <a:r>
              <a:rPr lang="en-IN" sz="2800" b="1" dirty="0">
                <a:effectLst/>
              </a:rPr>
              <a:t>Methodology</a:t>
            </a:r>
            <a:endParaRPr lang="en-GB" sz="2800" dirty="0"/>
          </a:p>
        </p:txBody>
      </p:sp>
      <p:sp>
        <p:nvSpPr>
          <p:cNvPr id="3" name="Content Placeholder 2">
            <a:extLst>
              <a:ext uri="{FF2B5EF4-FFF2-40B4-BE49-F238E27FC236}">
                <a16:creationId xmlns:a16="http://schemas.microsoft.com/office/drawing/2014/main" id="{1486D2E8-280E-26BB-8E13-7D0AA22CCFA8}"/>
              </a:ext>
            </a:extLst>
          </p:cNvPr>
          <p:cNvSpPr>
            <a:spLocks noGrp="1"/>
          </p:cNvSpPr>
          <p:nvPr>
            <p:ph idx="1"/>
          </p:nvPr>
        </p:nvSpPr>
        <p:spPr>
          <a:xfrm>
            <a:off x="4750420" y="1229055"/>
            <a:ext cx="3929006" cy="3511061"/>
          </a:xfrm>
        </p:spPr>
        <p:txBody>
          <a:bodyPr>
            <a:normAutofit/>
          </a:bodyPr>
          <a:lstStyle/>
          <a:p>
            <a:pPr algn="just" fontAlgn="base"/>
            <a:r>
              <a:rPr lang="en-US" sz="1600" dirty="0"/>
              <a:t>The research approach applied in the study is a qualitative, desk-based research approach in which secondary data are used. </a:t>
            </a:r>
          </a:p>
          <a:p>
            <a:pPr algn="just" fontAlgn="base"/>
            <a:r>
              <a:rPr lang="en-US" sz="1600" dirty="0"/>
              <a:t>The reviewed academic journal articles, industry reports, and national statistics were analyzed to investigate the sustainability of food waste in the hotel industry (Kumar </a:t>
            </a:r>
            <a:r>
              <a:rPr lang="en-US" sz="1600" i="1" dirty="0"/>
              <a:t>et al., </a:t>
            </a:r>
            <a:r>
              <a:rPr lang="en-US" sz="1600" dirty="0"/>
              <a:t>2025). </a:t>
            </a:r>
          </a:p>
          <a:p>
            <a:pPr algn="just" fontAlgn="base"/>
            <a:r>
              <a:rPr lang="en-US" sz="1600" dirty="0"/>
              <a:t>The PESTLE framework was utilized in order to be able to </a:t>
            </a:r>
            <a:r>
              <a:rPr lang="en-US" sz="1600" dirty="0" err="1"/>
              <a:t>analyse</a:t>
            </a:r>
            <a:r>
              <a:rPr lang="en-US" sz="1600" dirty="0"/>
              <a:t> the impacts in a systematic way. </a:t>
            </a:r>
          </a:p>
          <a:p>
            <a:pPr algn="just"/>
            <a:endParaRPr lang="en-GB" sz="1600" dirty="0"/>
          </a:p>
        </p:txBody>
      </p:sp>
      <p:pic>
        <p:nvPicPr>
          <p:cNvPr id="5" name="Picture 4">
            <a:extLst>
              <a:ext uri="{FF2B5EF4-FFF2-40B4-BE49-F238E27FC236}">
                <a16:creationId xmlns:a16="http://schemas.microsoft.com/office/drawing/2014/main" id="{012B13B3-FEC7-FBFE-E8B8-27F09102EA8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574" y="1373377"/>
            <a:ext cx="3810060" cy="3366739"/>
          </a:xfrm>
          <a:prstGeom prst="rect">
            <a:avLst/>
          </a:prstGeom>
        </p:spPr>
      </p:pic>
    </p:spTree>
    <p:extLst>
      <p:ext uri="{BB962C8B-B14F-4D97-AF65-F5344CB8AC3E}">
        <p14:creationId xmlns:p14="http://schemas.microsoft.com/office/powerpoint/2010/main" val="211718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0B3DC-DB9F-4923-5844-E1B650F199F1}"/>
              </a:ext>
            </a:extLst>
          </p:cNvPr>
          <p:cNvSpPr>
            <a:spLocks noGrp="1"/>
          </p:cNvSpPr>
          <p:nvPr>
            <p:ph type="title"/>
          </p:nvPr>
        </p:nvSpPr>
        <p:spPr/>
        <p:txBody>
          <a:bodyPr>
            <a:normAutofit/>
          </a:bodyPr>
          <a:lstStyle/>
          <a:p>
            <a:r>
              <a:rPr lang="en-IN" sz="2800" b="1" i="1" dirty="0">
                <a:effectLst/>
              </a:rPr>
              <a:t>Impact Analysis (PESTLE Summary)</a:t>
            </a:r>
            <a:endParaRPr lang="en-GB" sz="2800" dirty="0"/>
          </a:p>
        </p:txBody>
      </p:sp>
      <p:sp>
        <p:nvSpPr>
          <p:cNvPr id="3" name="Content Placeholder 2">
            <a:extLst>
              <a:ext uri="{FF2B5EF4-FFF2-40B4-BE49-F238E27FC236}">
                <a16:creationId xmlns:a16="http://schemas.microsoft.com/office/drawing/2014/main" id="{97E25D65-E463-5780-4417-46B3196480DE}"/>
              </a:ext>
            </a:extLst>
          </p:cNvPr>
          <p:cNvSpPr>
            <a:spLocks noGrp="1"/>
          </p:cNvSpPr>
          <p:nvPr>
            <p:ph idx="1"/>
          </p:nvPr>
        </p:nvSpPr>
        <p:spPr>
          <a:xfrm>
            <a:off x="4267200" y="1229055"/>
            <a:ext cx="4412226" cy="3511061"/>
          </a:xfrm>
        </p:spPr>
        <p:txBody>
          <a:bodyPr>
            <a:normAutofit/>
          </a:bodyPr>
          <a:lstStyle/>
          <a:p>
            <a:pPr algn="just" fontAlgn="base"/>
            <a:r>
              <a:rPr lang="en-US" sz="1600" dirty="0"/>
              <a:t>The concept of food waste sustainability has a broad implication on the hotel and hospitality industry and can be analyzed properly through the PESTLE model. </a:t>
            </a:r>
          </a:p>
          <a:p>
            <a:pPr algn="just" fontAlgn="base"/>
            <a:r>
              <a:rPr lang="en-US" sz="1600" dirty="0"/>
              <a:t>Politically, hotels are running in an environment that is marked by greater sustainability policy. </a:t>
            </a:r>
          </a:p>
          <a:p>
            <a:pPr algn="just"/>
            <a:r>
              <a:rPr lang="en-US" sz="1600" dirty="0"/>
              <a:t>The increasing pressure that hospitality businesses are facing arises specifically due to government promises to net zero carbon emissions and waste reduction targets (Jiang </a:t>
            </a:r>
            <a:r>
              <a:rPr lang="en-US" sz="1600" i="1" dirty="0"/>
              <a:t>et al., </a:t>
            </a:r>
            <a:r>
              <a:rPr lang="en-US" sz="1600" dirty="0"/>
              <a:t>2024).</a:t>
            </a:r>
            <a:endParaRPr lang="en-GB" sz="1600" dirty="0"/>
          </a:p>
        </p:txBody>
      </p:sp>
      <p:pic>
        <p:nvPicPr>
          <p:cNvPr id="5" name="Picture 4">
            <a:extLst>
              <a:ext uri="{FF2B5EF4-FFF2-40B4-BE49-F238E27FC236}">
                <a16:creationId xmlns:a16="http://schemas.microsoft.com/office/drawing/2014/main" id="{D51B1737-314A-C97C-20D0-A0EA449627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9405" y="1433270"/>
            <a:ext cx="3724507" cy="2690072"/>
          </a:xfrm>
          <a:prstGeom prst="rect">
            <a:avLst/>
          </a:prstGeom>
        </p:spPr>
      </p:pic>
    </p:spTree>
    <p:extLst>
      <p:ext uri="{BB962C8B-B14F-4D97-AF65-F5344CB8AC3E}">
        <p14:creationId xmlns:p14="http://schemas.microsoft.com/office/powerpoint/2010/main" val="3456408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EEF0F-26F8-142E-EB0B-EBD09B90623E}"/>
              </a:ext>
            </a:extLst>
          </p:cNvPr>
          <p:cNvSpPr>
            <a:spLocks noGrp="1"/>
          </p:cNvSpPr>
          <p:nvPr>
            <p:ph type="title"/>
          </p:nvPr>
        </p:nvSpPr>
        <p:spPr/>
        <p:txBody>
          <a:bodyPr>
            <a:normAutofit/>
          </a:bodyPr>
          <a:lstStyle/>
          <a:p>
            <a:r>
              <a:rPr lang="en-IN" sz="2800" b="1" i="1" dirty="0" err="1">
                <a:effectLst/>
              </a:rPr>
              <a:t>Contd</a:t>
            </a:r>
            <a:r>
              <a:rPr lang="en-IN" sz="2800" b="1" i="1" dirty="0">
                <a:effectLst/>
              </a:rPr>
              <a:t>…</a:t>
            </a:r>
            <a:endParaRPr lang="en-GB" sz="2800" dirty="0"/>
          </a:p>
        </p:txBody>
      </p:sp>
      <p:sp>
        <p:nvSpPr>
          <p:cNvPr id="3" name="Content Placeholder 2">
            <a:extLst>
              <a:ext uri="{FF2B5EF4-FFF2-40B4-BE49-F238E27FC236}">
                <a16:creationId xmlns:a16="http://schemas.microsoft.com/office/drawing/2014/main" id="{4AFB9DFA-6842-4E47-D438-72F9C8BC87B3}"/>
              </a:ext>
            </a:extLst>
          </p:cNvPr>
          <p:cNvSpPr>
            <a:spLocks noGrp="1"/>
          </p:cNvSpPr>
          <p:nvPr>
            <p:ph idx="1"/>
          </p:nvPr>
        </p:nvSpPr>
        <p:spPr>
          <a:xfrm>
            <a:off x="4505093" y="1229055"/>
            <a:ext cx="4174333" cy="3511061"/>
          </a:xfrm>
        </p:spPr>
        <p:txBody>
          <a:bodyPr>
            <a:normAutofit/>
          </a:bodyPr>
          <a:lstStyle/>
          <a:p>
            <a:pPr algn="just" fontAlgn="base"/>
            <a:r>
              <a:rPr lang="en-US" sz="1600" dirty="0"/>
              <a:t>The social factors are also critical. </a:t>
            </a:r>
          </a:p>
          <a:p>
            <a:pPr algn="just" fontAlgn="base"/>
            <a:r>
              <a:rPr lang="en-US" sz="1600" dirty="0"/>
              <a:t>The level of sustainability awareness in guests has improved with high expectations that hotels should act in a responsible manner towards the environment (van der Werf </a:t>
            </a:r>
            <a:r>
              <a:rPr lang="en-US" sz="1600" i="1" dirty="0"/>
              <a:t>et al., </a:t>
            </a:r>
            <a:r>
              <a:rPr lang="en-US" sz="1600" dirty="0"/>
              <a:t>2021).</a:t>
            </a:r>
          </a:p>
          <a:p>
            <a:pPr algn="just" fontAlgn="base"/>
            <a:r>
              <a:rPr lang="en-US" sz="1600" dirty="0"/>
              <a:t>According to surveys conducted in the industry, a large percentage of hospitality enterprises have instituted sustainability enhancements due to climate commitments (Growyze.com, 2025).</a:t>
            </a:r>
          </a:p>
          <a:p>
            <a:pPr algn="just"/>
            <a:endParaRPr lang="en-GB" sz="1600" dirty="0"/>
          </a:p>
        </p:txBody>
      </p:sp>
      <p:pic>
        <p:nvPicPr>
          <p:cNvPr id="5" name="Picture 4">
            <a:extLst>
              <a:ext uri="{FF2B5EF4-FFF2-40B4-BE49-F238E27FC236}">
                <a16:creationId xmlns:a16="http://schemas.microsoft.com/office/drawing/2014/main" id="{0589F7CA-A34E-2F88-794C-0472F625BDE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0629" y="1632438"/>
            <a:ext cx="3689660" cy="2459773"/>
          </a:xfrm>
          <a:prstGeom prst="rect">
            <a:avLst/>
          </a:prstGeom>
        </p:spPr>
      </p:pic>
    </p:spTree>
    <p:extLst>
      <p:ext uri="{BB962C8B-B14F-4D97-AF65-F5344CB8AC3E}">
        <p14:creationId xmlns:p14="http://schemas.microsoft.com/office/powerpoint/2010/main" val="285541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1C19-987A-C18E-1028-BADA6149F3B7}"/>
              </a:ext>
            </a:extLst>
          </p:cNvPr>
          <p:cNvSpPr>
            <a:spLocks noGrp="1"/>
          </p:cNvSpPr>
          <p:nvPr>
            <p:ph type="title"/>
          </p:nvPr>
        </p:nvSpPr>
        <p:spPr/>
        <p:txBody>
          <a:bodyPr>
            <a:normAutofit/>
          </a:bodyPr>
          <a:lstStyle/>
          <a:p>
            <a:r>
              <a:rPr lang="en-IN" sz="2800" b="1" i="1" dirty="0" err="1">
                <a:effectLst/>
              </a:rPr>
              <a:t>Contd</a:t>
            </a:r>
            <a:r>
              <a:rPr lang="en-IN" sz="2800" b="1" i="1" dirty="0">
                <a:effectLst/>
              </a:rPr>
              <a:t>…</a:t>
            </a:r>
            <a:endParaRPr lang="en-GB" sz="2800" dirty="0"/>
          </a:p>
        </p:txBody>
      </p:sp>
      <p:sp>
        <p:nvSpPr>
          <p:cNvPr id="3" name="Content Placeholder 2">
            <a:extLst>
              <a:ext uri="{FF2B5EF4-FFF2-40B4-BE49-F238E27FC236}">
                <a16:creationId xmlns:a16="http://schemas.microsoft.com/office/drawing/2014/main" id="{6A1FC0A6-2E74-BFA6-EB2D-F95571B88328}"/>
              </a:ext>
            </a:extLst>
          </p:cNvPr>
          <p:cNvSpPr>
            <a:spLocks noGrp="1"/>
          </p:cNvSpPr>
          <p:nvPr>
            <p:ph idx="1"/>
          </p:nvPr>
        </p:nvSpPr>
        <p:spPr>
          <a:xfrm>
            <a:off x="4966010" y="1229055"/>
            <a:ext cx="3713416" cy="3511061"/>
          </a:xfrm>
        </p:spPr>
        <p:txBody>
          <a:bodyPr>
            <a:normAutofit/>
          </a:bodyPr>
          <a:lstStyle/>
          <a:p>
            <a:pPr algn="just" fontAlgn="base"/>
            <a:r>
              <a:rPr lang="en-US" sz="1600" dirty="0"/>
              <a:t>Legal aspects also make it difficult to reduce food waste. </a:t>
            </a:r>
          </a:p>
          <a:p>
            <a:pPr algn="just" fontAlgn="base"/>
            <a:r>
              <a:rPr lang="en-US" sz="1600" dirty="0"/>
              <a:t>The application of food safety and hygiene laws, which limit reuse or redistribution of surplus food, applies even to edible food (</a:t>
            </a:r>
            <a:r>
              <a:rPr lang="en-US" sz="1600" dirty="0" err="1"/>
              <a:t>Abdelmawgoud</a:t>
            </a:r>
            <a:r>
              <a:rPr lang="en-US" sz="1600" dirty="0"/>
              <a:t>, 2023). </a:t>
            </a:r>
          </a:p>
          <a:p>
            <a:pPr algn="just"/>
            <a:r>
              <a:rPr lang="en-US" sz="1600" dirty="0"/>
              <a:t>This restricts collaborations with food redistribution </a:t>
            </a:r>
            <a:r>
              <a:rPr lang="en-US" sz="1600" dirty="0" err="1"/>
              <a:t>organisations</a:t>
            </a:r>
            <a:r>
              <a:rPr lang="en-US" sz="1600" dirty="0"/>
              <a:t> even though food poverty is widespread in the United Kingdom (Wani </a:t>
            </a:r>
            <a:r>
              <a:rPr lang="en-US" sz="1600" i="1" dirty="0"/>
              <a:t>et al., </a:t>
            </a:r>
            <a:r>
              <a:rPr lang="en-US" sz="1600" dirty="0"/>
              <a:t>2024).</a:t>
            </a:r>
            <a:endParaRPr lang="en-GB" sz="1600" dirty="0"/>
          </a:p>
        </p:txBody>
      </p:sp>
      <p:pic>
        <p:nvPicPr>
          <p:cNvPr id="5" name="Picture 4">
            <a:extLst>
              <a:ext uri="{FF2B5EF4-FFF2-40B4-BE49-F238E27FC236}">
                <a16:creationId xmlns:a16="http://schemas.microsoft.com/office/drawing/2014/main" id="{391E7168-CBE5-8643-A609-3AE5782105DD}"/>
              </a:ext>
            </a:extLst>
          </p:cNvPr>
          <p:cNvPicPr>
            <a:picLocks noChangeAspect="1"/>
          </p:cNvPicPr>
          <p:nvPr/>
        </p:nvPicPr>
        <p:blipFill>
          <a:blip r:embed="rId3"/>
          <a:stretch>
            <a:fillRect/>
          </a:stretch>
        </p:blipFill>
        <p:spPr>
          <a:xfrm>
            <a:off x="412468" y="1596179"/>
            <a:ext cx="3951375" cy="2856875"/>
          </a:xfrm>
          <a:prstGeom prst="rect">
            <a:avLst/>
          </a:prstGeom>
        </p:spPr>
      </p:pic>
    </p:spTree>
    <p:extLst>
      <p:ext uri="{BB962C8B-B14F-4D97-AF65-F5344CB8AC3E}">
        <p14:creationId xmlns:p14="http://schemas.microsoft.com/office/powerpoint/2010/main" val="2204502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3E4C3-D208-202B-55BB-7CBA2B0D65B8}"/>
              </a:ext>
            </a:extLst>
          </p:cNvPr>
          <p:cNvSpPr>
            <a:spLocks noGrp="1"/>
          </p:cNvSpPr>
          <p:nvPr>
            <p:ph type="title"/>
          </p:nvPr>
        </p:nvSpPr>
        <p:spPr/>
        <p:txBody>
          <a:bodyPr>
            <a:normAutofit/>
          </a:bodyPr>
          <a:lstStyle/>
          <a:p>
            <a:r>
              <a:rPr lang="en-IN" sz="2800" b="1" dirty="0">
                <a:effectLst/>
              </a:rPr>
              <a:t>Conclusion </a:t>
            </a:r>
            <a:endParaRPr lang="en-GB" sz="2800" dirty="0"/>
          </a:p>
        </p:txBody>
      </p:sp>
      <p:sp>
        <p:nvSpPr>
          <p:cNvPr id="3" name="Content Placeholder 2">
            <a:extLst>
              <a:ext uri="{FF2B5EF4-FFF2-40B4-BE49-F238E27FC236}">
                <a16:creationId xmlns:a16="http://schemas.microsoft.com/office/drawing/2014/main" id="{0AEA7857-8C02-DC3C-19E2-5B088DBD3911}"/>
              </a:ext>
            </a:extLst>
          </p:cNvPr>
          <p:cNvSpPr>
            <a:spLocks noGrp="1"/>
          </p:cNvSpPr>
          <p:nvPr>
            <p:ph idx="1"/>
          </p:nvPr>
        </p:nvSpPr>
        <p:spPr>
          <a:xfrm>
            <a:off x="5114693" y="1229055"/>
            <a:ext cx="3564733" cy="3511061"/>
          </a:xfrm>
        </p:spPr>
        <p:txBody>
          <a:bodyPr>
            <a:normAutofit/>
          </a:bodyPr>
          <a:lstStyle/>
          <a:p>
            <a:pPr algn="just" fontAlgn="base"/>
            <a:r>
              <a:rPr lang="en-US" sz="1600" dirty="0"/>
              <a:t>Food waste is a highly important sustainability concern in hotel and hospitality industry as it has an environmental impact, ethical repercussion, and cost aspect. </a:t>
            </a:r>
          </a:p>
          <a:p>
            <a:pPr algn="just" fontAlgn="base"/>
            <a:r>
              <a:rPr lang="en-US" sz="1600" dirty="0"/>
              <a:t>The analysis has shown that a combination of operational inefficiencies, </a:t>
            </a:r>
            <a:r>
              <a:rPr lang="en-US" sz="1600" dirty="0" err="1"/>
              <a:t>behaviour</a:t>
            </a:r>
            <a:r>
              <a:rPr lang="en-US" sz="1600" dirty="0"/>
              <a:t> practices and external pressures associated with regulation and climate targets has </a:t>
            </a:r>
            <a:r>
              <a:rPr lang="en-US" sz="1600" dirty="0" err="1"/>
              <a:t>fuelled</a:t>
            </a:r>
            <a:r>
              <a:rPr lang="en-US" sz="1600" dirty="0"/>
              <a:t> food waste. </a:t>
            </a:r>
          </a:p>
          <a:p>
            <a:pPr algn="just"/>
            <a:endParaRPr lang="en-GB" sz="1600" dirty="0"/>
          </a:p>
        </p:txBody>
      </p:sp>
      <p:pic>
        <p:nvPicPr>
          <p:cNvPr id="5" name="Picture 4">
            <a:extLst>
              <a:ext uri="{FF2B5EF4-FFF2-40B4-BE49-F238E27FC236}">
                <a16:creationId xmlns:a16="http://schemas.microsoft.com/office/drawing/2014/main" id="{4D5584A8-927D-C621-76F7-A172092CBDD6}"/>
              </a:ext>
            </a:extLst>
          </p:cNvPr>
          <p:cNvPicPr>
            <a:picLocks noChangeAspect="1"/>
          </p:cNvPicPr>
          <p:nvPr/>
        </p:nvPicPr>
        <p:blipFill>
          <a:blip r:embed="rId3"/>
          <a:stretch>
            <a:fillRect/>
          </a:stretch>
        </p:blipFill>
        <p:spPr>
          <a:xfrm>
            <a:off x="290787" y="1390185"/>
            <a:ext cx="4023889" cy="2839191"/>
          </a:xfrm>
          <a:prstGeom prst="rect">
            <a:avLst/>
          </a:prstGeom>
        </p:spPr>
      </p:pic>
    </p:spTree>
    <p:extLst>
      <p:ext uri="{BB962C8B-B14F-4D97-AF65-F5344CB8AC3E}">
        <p14:creationId xmlns:p14="http://schemas.microsoft.com/office/powerpoint/2010/main" val="1710000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67C60-88B0-CC04-9416-01EFF582A3A5}"/>
              </a:ext>
            </a:extLst>
          </p:cNvPr>
          <p:cNvSpPr>
            <a:spLocks noGrp="1"/>
          </p:cNvSpPr>
          <p:nvPr>
            <p:ph type="title"/>
          </p:nvPr>
        </p:nvSpPr>
        <p:spPr/>
        <p:txBody>
          <a:bodyPr>
            <a:normAutofit/>
          </a:bodyPr>
          <a:lstStyle/>
          <a:p>
            <a:r>
              <a:rPr lang="en-IN" sz="2800" b="1" dirty="0">
                <a:effectLst/>
              </a:rPr>
              <a:t>Recommendations</a:t>
            </a:r>
            <a:endParaRPr lang="en-GB" sz="2800" dirty="0"/>
          </a:p>
        </p:txBody>
      </p:sp>
      <p:sp>
        <p:nvSpPr>
          <p:cNvPr id="3" name="Content Placeholder 2">
            <a:extLst>
              <a:ext uri="{FF2B5EF4-FFF2-40B4-BE49-F238E27FC236}">
                <a16:creationId xmlns:a16="http://schemas.microsoft.com/office/drawing/2014/main" id="{51A36CE7-9644-4077-0F4E-96FD8258DBAC}"/>
              </a:ext>
            </a:extLst>
          </p:cNvPr>
          <p:cNvSpPr>
            <a:spLocks noGrp="1"/>
          </p:cNvSpPr>
          <p:nvPr>
            <p:ph idx="1"/>
          </p:nvPr>
        </p:nvSpPr>
        <p:spPr>
          <a:xfrm>
            <a:off x="4103649" y="1229055"/>
            <a:ext cx="4575777" cy="3511061"/>
          </a:xfrm>
        </p:spPr>
        <p:txBody>
          <a:bodyPr>
            <a:normAutofit/>
          </a:bodyPr>
          <a:lstStyle/>
          <a:p>
            <a:pPr fontAlgn="base"/>
            <a:r>
              <a:rPr lang="en-US" sz="1600" dirty="0"/>
              <a:t>The systematic measurement of food waste in hotels must become a priority to determine the areas of wastefulness and progress even with low-cost methods of monitoring. </a:t>
            </a:r>
          </a:p>
          <a:p>
            <a:pPr fontAlgn="base"/>
            <a:r>
              <a:rPr lang="en-US" sz="1600" dirty="0"/>
              <a:t>Alterations to operations (e.g. better forecasting, simplified menu, decreased dependence on buffet service) can greatly decrease overproduction. </a:t>
            </a:r>
          </a:p>
          <a:p>
            <a:pPr fontAlgn="base"/>
            <a:r>
              <a:rPr lang="en-US" sz="1600" dirty="0"/>
              <a:t>Good accountability structures and staff training should be built around practical actions of waste reduction. </a:t>
            </a:r>
          </a:p>
          <a:p>
            <a:endParaRPr lang="en-GB" sz="1600" dirty="0"/>
          </a:p>
        </p:txBody>
      </p:sp>
      <p:pic>
        <p:nvPicPr>
          <p:cNvPr id="5" name="Picture 4">
            <a:extLst>
              <a:ext uri="{FF2B5EF4-FFF2-40B4-BE49-F238E27FC236}">
                <a16:creationId xmlns:a16="http://schemas.microsoft.com/office/drawing/2014/main" id="{ECA3861F-2732-BC0B-99DD-050BF87329F1}"/>
              </a:ext>
            </a:extLst>
          </p:cNvPr>
          <p:cNvPicPr>
            <a:picLocks noChangeAspect="1"/>
          </p:cNvPicPr>
          <p:nvPr/>
        </p:nvPicPr>
        <p:blipFill>
          <a:blip r:embed="rId3"/>
          <a:stretch>
            <a:fillRect/>
          </a:stretch>
        </p:blipFill>
        <p:spPr>
          <a:xfrm>
            <a:off x="168506" y="1229055"/>
            <a:ext cx="3612541" cy="3332310"/>
          </a:xfrm>
          <a:prstGeom prst="rect">
            <a:avLst/>
          </a:prstGeom>
        </p:spPr>
      </p:pic>
    </p:spTree>
    <p:extLst>
      <p:ext uri="{BB962C8B-B14F-4D97-AF65-F5344CB8AC3E}">
        <p14:creationId xmlns:p14="http://schemas.microsoft.com/office/powerpoint/2010/main" val="2027739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FE35-A0A2-8B18-1455-F4A3EEEE99ED}"/>
              </a:ext>
            </a:extLst>
          </p:cNvPr>
          <p:cNvSpPr>
            <a:spLocks noGrp="1"/>
          </p:cNvSpPr>
          <p:nvPr>
            <p:ph type="title"/>
          </p:nvPr>
        </p:nvSpPr>
        <p:spPr/>
        <p:txBody>
          <a:bodyPr>
            <a:normAutofit/>
          </a:bodyPr>
          <a:lstStyle/>
          <a:p>
            <a:r>
              <a:rPr lang="en-GB" sz="2800" b="1" dirty="0"/>
              <a:t>References</a:t>
            </a:r>
          </a:p>
        </p:txBody>
      </p:sp>
      <p:sp>
        <p:nvSpPr>
          <p:cNvPr id="3" name="Content Placeholder 2">
            <a:extLst>
              <a:ext uri="{FF2B5EF4-FFF2-40B4-BE49-F238E27FC236}">
                <a16:creationId xmlns:a16="http://schemas.microsoft.com/office/drawing/2014/main" id="{A221B4AF-38F5-EB41-F705-7DDC6CC7EB2C}"/>
              </a:ext>
            </a:extLst>
          </p:cNvPr>
          <p:cNvSpPr>
            <a:spLocks noGrp="1"/>
          </p:cNvSpPr>
          <p:nvPr>
            <p:ph idx="1"/>
          </p:nvPr>
        </p:nvSpPr>
        <p:spPr/>
        <p:txBody>
          <a:bodyPr>
            <a:normAutofit fontScale="92500" lnSpcReduction="10000"/>
          </a:bodyPr>
          <a:lstStyle/>
          <a:p>
            <a:pPr algn="just"/>
            <a:r>
              <a:rPr lang="en-IN" sz="1000" dirty="0" err="1"/>
              <a:t>Abdelmawgoud</a:t>
            </a:r>
            <a:r>
              <a:rPr lang="en-IN" sz="1000" dirty="0"/>
              <a:t>, M., 2023. The effect of food operations sustainability on food operations efficiency: The mediation role of food waste management in five-star hotels in Greater Cairo. </a:t>
            </a:r>
            <a:r>
              <a:rPr lang="en-IN" sz="1000" i="1" dirty="0"/>
              <a:t>Journal of the Faculty of Tourism and Hotels-University of Sadat City</a:t>
            </a:r>
            <a:r>
              <a:rPr lang="en-IN" sz="1000" dirty="0"/>
              <a:t>, </a:t>
            </a:r>
            <a:r>
              <a:rPr lang="en-IN" sz="1000" i="1" dirty="0"/>
              <a:t>7</a:t>
            </a:r>
            <a:r>
              <a:rPr lang="en-IN" sz="1000" dirty="0"/>
              <a:t>(2/3).</a:t>
            </a:r>
          </a:p>
          <a:p>
            <a:pPr algn="just"/>
            <a:r>
              <a:rPr lang="en-IN" sz="1000" dirty="0"/>
              <a:t>Growyze.com (2025), 21 Key Statistics on Sustainability and Food Waste for UK Businesses, Available From:</a:t>
            </a:r>
            <a:r>
              <a:rPr lang="en-IN" sz="1000" dirty="0">
                <a:hlinkClick r:id="rId2"/>
              </a:rPr>
              <a:t> </a:t>
            </a:r>
            <a:r>
              <a:rPr lang="en-IN" sz="1000" u="sng" dirty="0">
                <a:hlinkClick r:id="rId2"/>
              </a:rPr>
              <a:t>https://www.growyze.com/blog/21-key-statistics-on-sustainability-and-food-waste-for-uk-businesses#:~:text=%E2%80%8D,a%20study%20by%20Keenan%20Recycling</a:t>
            </a:r>
            <a:r>
              <a:rPr lang="en-IN" sz="1000" dirty="0"/>
              <a:t>., Accessed on: 22</a:t>
            </a:r>
            <a:r>
              <a:rPr lang="en-IN" sz="1000" baseline="30000" dirty="0"/>
              <a:t>nd</a:t>
            </a:r>
            <a:r>
              <a:rPr lang="en-IN" sz="1000" dirty="0"/>
              <a:t> January, 2026</a:t>
            </a:r>
          </a:p>
          <a:p>
            <a:pPr algn="just"/>
            <a:r>
              <a:rPr lang="en-IN" sz="1000" dirty="0"/>
              <a:t>Jiang, S., Chen, H., Shan, P. and Wang, X., 2024. Efficacy of informational intervention on food waste: Evidence from a randomized controlled trial. </a:t>
            </a:r>
            <a:r>
              <a:rPr lang="en-IN" sz="1000" i="1" dirty="0"/>
              <a:t>Journal of Cleaner Production</a:t>
            </a:r>
            <a:r>
              <a:rPr lang="en-IN" sz="1000" dirty="0"/>
              <a:t>, </a:t>
            </a:r>
            <a:r>
              <a:rPr lang="en-IN" sz="1000" i="1" dirty="0"/>
              <a:t>443</a:t>
            </a:r>
            <a:r>
              <a:rPr lang="en-IN" sz="1000" dirty="0"/>
              <a:t>, p.141106.</a:t>
            </a:r>
          </a:p>
          <a:p>
            <a:pPr algn="just"/>
            <a:r>
              <a:rPr lang="en-IN" sz="1000" dirty="0"/>
              <a:t>Kumar, N., </a:t>
            </a:r>
            <a:r>
              <a:rPr lang="en-IN" sz="1000" dirty="0" err="1"/>
              <a:t>Bombale</a:t>
            </a:r>
            <a:r>
              <a:rPr lang="en-IN" sz="1000" dirty="0"/>
              <a:t>, G.R., Ali, K.F.S., </a:t>
            </a:r>
            <a:r>
              <a:rPr lang="en-IN" sz="1000" dirty="0" err="1"/>
              <a:t>Nagaballi</a:t>
            </a:r>
            <a:r>
              <a:rPr lang="en-IN" sz="1000" dirty="0"/>
              <a:t>, S. and Shinde, S.D., 2025. </a:t>
            </a:r>
            <a:r>
              <a:rPr lang="en-IN" sz="1000" i="1" dirty="0"/>
              <a:t>Research methodology</a:t>
            </a:r>
            <a:r>
              <a:rPr lang="en-IN" sz="1000" dirty="0"/>
              <a:t>. RK Publication.</a:t>
            </a:r>
          </a:p>
          <a:p>
            <a:pPr algn="just"/>
            <a:r>
              <a:rPr lang="en-IN" sz="1000" dirty="0"/>
              <a:t>Lee, H.H. and Huang, P.Y., 2023. Food waste and environmental sustainability of the hotel industry in Taiwan. </a:t>
            </a:r>
            <a:r>
              <a:rPr lang="en-IN" sz="1000" i="1" dirty="0"/>
              <a:t>Sustainability</a:t>
            </a:r>
            <a:r>
              <a:rPr lang="en-IN" sz="1000" dirty="0"/>
              <a:t>, </a:t>
            </a:r>
            <a:r>
              <a:rPr lang="en-IN" sz="1000" i="1" dirty="0"/>
              <a:t>15</a:t>
            </a:r>
            <a:r>
              <a:rPr lang="en-IN" sz="1000" dirty="0"/>
              <a:t>(21), p.15459.</a:t>
            </a:r>
          </a:p>
          <a:p>
            <a:pPr algn="just"/>
            <a:r>
              <a:rPr lang="en-IN" sz="1000" dirty="0"/>
              <a:t>Lins, M., </a:t>
            </a:r>
            <a:r>
              <a:rPr lang="en-IN" sz="1000" dirty="0" err="1"/>
              <a:t>Puppin</a:t>
            </a:r>
            <a:r>
              <a:rPr lang="en-IN" sz="1000" dirty="0"/>
              <a:t> Zandonadi, R., Raposo, A. and </a:t>
            </a:r>
            <a:r>
              <a:rPr lang="en-IN" sz="1000" dirty="0" err="1"/>
              <a:t>Ginani</a:t>
            </a:r>
            <a:r>
              <a:rPr lang="en-IN" sz="1000" dirty="0"/>
              <a:t>, V.C., 2021. Food waste on foodservice: An overview through the perspective of sustainable dimensions. </a:t>
            </a:r>
            <a:r>
              <a:rPr lang="en-IN" sz="1000" i="1" dirty="0"/>
              <a:t>Foods</a:t>
            </a:r>
            <a:r>
              <a:rPr lang="en-IN" sz="1000" dirty="0"/>
              <a:t>, </a:t>
            </a:r>
            <a:r>
              <a:rPr lang="en-IN" sz="1000" i="1" dirty="0"/>
              <a:t>10</a:t>
            </a:r>
            <a:r>
              <a:rPr lang="en-IN" sz="1000" dirty="0"/>
              <a:t>(6), p.1175.</a:t>
            </a:r>
          </a:p>
          <a:p>
            <a:pPr algn="just"/>
            <a:r>
              <a:rPr lang="en-IN" sz="1000" dirty="0"/>
              <a:t>Martin-Rios, C., Hofmann, A. and Mackenzie, N., 2021. Sustainability-oriented innovations in food waste management technology. </a:t>
            </a:r>
            <a:r>
              <a:rPr lang="en-IN" sz="1000" i="1" dirty="0"/>
              <a:t>Sustainability</a:t>
            </a:r>
            <a:r>
              <a:rPr lang="en-IN" sz="1000" dirty="0"/>
              <a:t>, </a:t>
            </a:r>
            <a:r>
              <a:rPr lang="en-IN" sz="1000" i="1" dirty="0"/>
              <a:t>13</a:t>
            </a:r>
            <a:r>
              <a:rPr lang="en-IN" sz="1000" dirty="0"/>
              <a:t>(1), p.210.</a:t>
            </a:r>
          </a:p>
          <a:p>
            <a:pPr algn="just"/>
            <a:r>
              <a:rPr lang="en-IN" sz="1000" dirty="0"/>
              <a:t>Omar, I.A., Hasan, H.R., Jayaraman, R., Salah, K. and Omar, M., 2024. Using blockchain technology to achieve sustainability in the hospitality industry by reducing food waste. </a:t>
            </a:r>
            <a:r>
              <a:rPr lang="en-IN" sz="1000" i="1" dirty="0"/>
              <a:t>Computers &amp; Industrial Engineering</a:t>
            </a:r>
            <a:r>
              <a:rPr lang="en-IN" sz="1000" dirty="0"/>
              <a:t>, </a:t>
            </a:r>
            <a:r>
              <a:rPr lang="en-IN" sz="1000" i="1" dirty="0"/>
              <a:t>197</a:t>
            </a:r>
            <a:r>
              <a:rPr lang="en-IN" sz="1000" dirty="0"/>
              <a:t>, p.110586.</a:t>
            </a:r>
          </a:p>
          <a:p>
            <a:pPr algn="just"/>
            <a:r>
              <a:rPr lang="en-IN" sz="1000" dirty="0"/>
              <a:t>Sarker, A., </a:t>
            </a:r>
            <a:r>
              <a:rPr lang="en-IN" sz="1000" dirty="0" err="1"/>
              <a:t>Ahmmed</a:t>
            </a:r>
            <a:r>
              <a:rPr lang="en-IN" sz="1000" dirty="0"/>
              <a:t>, R., Ahsan, S.M., Rana, J., Ghosh, M.K. and Nandi, R., 2024. A comprehensive review of food waste </a:t>
            </a:r>
            <a:r>
              <a:rPr lang="en-IN" sz="1000" dirty="0" err="1"/>
              <a:t>valorization</a:t>
            </a:r>
            <a:r>
              <a:rPr lang="en-IN" sz="1000" dirty="0"/>
              <a:t> for the sustainable management of global food waste. </a:t>
            </a:r>
            <a:r>
              <a:rPr lang="en-IN" sz="1000" i="1" dirty="0"/>
              <a:t>Sustainable Food Technology</a:t>
            </a:r>
            <a:r>
              <a:rPr lang="en-IN" sz="1000" dirty="0"/>
              <a:t>, </a:t>
            </a:r>
            <a:r>
              <a:rPr lang="en-IN" sz="1000" i="1" dirty="0"/>
              <a:t>2</a:t>
            </a:r>
            <a:r>
              <a:rPr lang="en-IN" sz="1000" dirty="0"/>
              <a:t>(1), pp.48-69.</a:t>
            </a:r>
          </a:p>
          <a:p>
            <a:pPr algn="just"/>
            <a:r>
              <a:rPr lang="en-IN" sz="1000" dirty="0"/>
              <a:t>van der Werf, P., Seabrook, J.A. and Gilliland, J.A., 2021. “Reduce food waste, save money”: testing a novel intervention to reduce household food waste. </a:t>
            </a:r>
            <a:r>
              <a:rPr lang="en-IN" sz="1000" i="1" dirty="0"/>
              <a:t>Environment and </a:t>
            </a:r>
            <a:r>
              <a:rPr lang="en-IN" sz="1000" i="1" dirty="0" err="1"/>
              <a:t>Behavior</a:t>
            </a:r>
            <a:r>
              <a:rPr lang="en-IN" sz="1000" dirty="0"/>
              <a:t>, </a:t>
            </a:r>
            <a:r>
              <a:rPr lang="en-IN" sz="1000" i="1" dirty="0"/>
              <a:t>53</a:t>
            </a:r>
            <a:r>
              <a:rPr lang="en-IN" sz="1000" dirty="0"/>
              <a:t>(2), pp.151-183.</a:t>
            </a:r>
          </a:p>
          <a:p>
            <a:pPr algn="just"/>
            <a:r>
              <a:rPr lang="en-IN" sz="1000" dirty="0"/>
              <a:t>Wani, N.R., Rather, R.A., Farooq, A., Padder, S.A., Baba, T.R., Sharma, S., Mubarak, N.M., Khan, A.H., Singh, P. and Ara, S., 2024. New insights in food security and environmental sustainability through waste food management. </a:t>
            </a:r>
            <a:r>
              <a:rPr lang="en-IN" sz="1000" i="1" dirty="0"/>
              <a:t>Environmental Science and Pollution Research</a:t>
            </a:r>
            <a:r>
              <a:rPr lang="en-IN" sz="1000" dirty="0"/>
              <a:t>, </a:t>
            </a:r>
            <a:r>
              <a:rPr lang="en-IN" sz="1000" i="1" dirty="0"/>
              <a:t>31</a:t>
            </a:r>
            <a:r>
              <a:rPr lang="en-IN" sz="1000" dirty="0"/>
              <a:t>(12), pp.17835-17857.</a:t>
            </a:r>
          </a:p>
        </p:txBody>
      </p:sp>
    </p:spTree>
    <p:extLst>
      <p:ext uri="{BB962C8B-B14F-4D97-AF65-F5344CB8AC3E}">
        <p14:creationId xmlns:p14="http://schemas.microsoft.com/office/powerpoint/2010/main" val="125768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EAC3D5-A095-9114-8DD8-1523AEA92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2351</Words>
  <Application>Microsoft Office PowerPoint</Application>
  <PresentationFormat>On-screen Show (16:9)</PresentationFormat>
  <Paragraphs>80</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BMIH6001: CONTEMPORARY THEMES IN THE HOTEL AND HOSPITALITY SECTOR   </vt:lpstr>
      <vt:lpstr>Introduction</vt:lpstr>
      <vt:lpstr>Background and Scope of the Problem</vt:lpstr>
      <vt:lpstr>Literature Review</vt:lpstr>
      <vt:lpstr>Behaviour Amongst Hotel Staff and Guests</vt:lpstr>
      <vt:lpstr>Methodology</vt:lpstr>
      <vt:lpstr>Impact Analysis (PESTLE Summary)</vt:lpstr>
      <vt:lpstr>Contd…</vt:lpstr>
      <vt:lpstr>Contd…</vt:lpstr>
      <vt:lpstr>Conclusion </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Catalin Leva</dc:creator>
  <cp:lastModifiedBy>Catalin Leva</cp:lastModifiedBy>
  <cp:revision>1</cp:revision>
  <dcterms:created xsi:type="dcterms:W3CDTF">2017-08-01T15:40:51Z</dcterms:created>
  <dcterms:modified xsi:type="dcterms:W3CDTF">2026-02-22T11:02:58Z</dcterms:modified>
</cp:coreProperties>
</file>