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81" r:id="rId5"/>
    <p:sldId id="280" r:id="rId6"/>
    <p:sldId id="282" r:id="rId7"/>
    <p:sldId id="284" r:id="rId8"/>
    <p:sldId id="285" r:id="rId9"/>
    <p:sldId id="286" r:id="rId10"/>
    <p:sldId id="288" r:id="rId11"/>
    <p:sldId id="289" r:id="rId12"/>
    <p:sldId id="290" r:id="rId13"/>
    <p:sldId id="291" r:id="rId14"/>
    <p:sldId id="287" r:id="rId15"/>
    <p:sldId id="293" r:id="rId16"/>
    <p:sldId id="292" r:id="rId17"/>
    <p:sldId id="294" r:id="rId18"/>
    <p:sldId id="295" r:id="rId19"/>
    <p:sldId id="296" r:id="rId20"/>
    <p:sldId id="283"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568" autoAdjust="0"/>
    <p:restoredTop sz="94576" autoAdjust="0"/>
  </p:normalViewPr>
  <p:slideViewPr>
    <p:cSldViewPr>
      <p:cViewPr varScale="1">
        <p:scale>
          <a:sx n="110" d="100"/>
          <a:sy n="110" d="100"/>
        </p:scale>
        <p:origin x="768"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Management in Business</a:t>
            </a:r>
            <a:br>
              <a:rPr lang="en-GB" altLang="en-US" b="1" dirty="0"/>
            </a:br>
            <a:r>
              <a:rPr lang="en-GB" altLang="en-US" b="1" dirty="0"/>
              <a:t>LCBB4014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8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management and managers</a:t>
            </a:r>
          </a:p>
          <a:p>
            <a:pPr lvl="1">
              <a:buFont typeface="Wingdings" pitchFamily="2" charset="2"/>
              <a:buChar char="Ø"/>
            </a:pPr>
            <a:r>
              <a:rPr lang="en-US" sz="1800" dirty="0"/>
              <a:t>Defining management</a:t>
            </a:r>
          </a:p>
          <a:p>
            <a:pPr lvl="1">
              <a:buFont typeface="Wingdings" pitchFamily="2" charset="2"/>
              <a:buChar char="Ø"/>
            </a:pPr>
            <a:r>
              <a:rPr lang="en-US" sz="1800" dirty="0"/>
              <a:t>Characteristics of management </a:t>
            </a:r>
          </a:p>
          <a:p>
            <a:pPr lvl="1">
              <a:buFont typeface="Wingdings" pitchFamily="2" charset="2"/>
              <a:buChar char="Ø"/>
            </a:pPr>
            <a:r>
              <a:rPr lang="en-US" sz="1800" dirty="0"/>
              <a:t>Defining managers</a:t>
            </a:r>
          </a:p>
          <a:p>
            <a:pPr lvl="1">
              <a:buFont typeface="Wingdings" pitchFamily="2" charset="2"/>
              <a:buChar char="Ø"/>
            </a:pPr>
            <a:r>
              <a:rPr lang="en-US" sz="1800" dirty="0"/>
              <a:t>Managers functions</a:t>
            </a:r>
          </a:p>
          <a:p>
            <a:pPr lvl="1">
              <a:buFont typeface="Wingdings" pitchFamily="2" charset="2"/>
              <a:buChar char="Ø"/>
            </a:pPr>
            <a:r>
              <a:rPr lang="en-US" sz="1800" dirty="0"/>
              <a:t>Managerial roles </a:t>
            </a:r>
          </a:p>
          <a:p>
            <a:r>
              <a:rPr lang="en-US" sz="2400" dirty="0"/>
              <a:t>Communication and management</a:t>
            </a:r>
          </a:p>
          <a:p>
            <a:pPr lvl="1">
              <a:buFont typeface="Wingdings" pitchFamily="2" charset="2"/>
              <a:buChar char="Ø"/>
            </a:pPr>
            <a:r>
              <a:rPr lang="en-US" sz="1800" dirty="0"/>
              <a:t>The essence of communication in management</a:t>
            </a:r>
          </a:p>
          <a:p>
            <a:pPr lvl="1">
              <a:buFont typeface="Wingdings" pitchFamily="2" charset="2"/>
              <a:buChar char="Ø"/>
            </a:pPr>
            <a:r>
              <a:rPr lang="en-US" sz="1800" dirty="0"/>
              <a:t>Communication tools</a:t>
            </a:r>
          </a:p>
          <a:p>
            <a:r>
              <a:rPr lang="en-US" sz="2400" dirty="0"/>
              <a:t>Difference between managers and leaders </a:t>
            </a:r>
          </a:p>
          <a:p>
            <a:endParaRPr lang="en-US" sz="24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management</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GB" sz="2400" dirty="0"/>
              <a:t>Management is the coordination of activities and of people to achieve the goals and objectives of the organisation.</a:t>
            </a:r>
          </a:p>
          <a:p>
            <a:r>
              <a:rPr lang="en-GB" sz="2400" dirty="0"/>
              <a:t>It is a term applied to different people in different types of organisations and in different contexts.</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5FC8-3239-445F-A395-4EA6F5AC15B8}"/>
              </a:ext>
            </a:extLst>
          </p:cNvPr>
          <p:cNvSpPr>
            <a:spLocks noGrp="1"/>
          </p:cNvSpPr>
          <p:nvPr>
            <p:ph type="title"/>
          </p:nvPr>
        </p:nvSpPr>
        <p:spPr/>
        <p:txBody>
          <a:bodyPr/>
          <a:lstStyle/>
          <a:p>
            <a:r>
              <a:rPr lang="en-US" sz="3600" b="1" dirty="0"/>
              <a:t>Characteristics of management</a:t>
            </a:r>
          </a:p>
        </p:txBody>
      </p:sp>
      <p:sp>
        <p:nvSpPr>
          <p:cNvPr id="3" name="Content Placeholder 2">
            <a:extLst>
              <a:ext uri="{FF2B5EF4-FFF2-40B4-BE49-F238E27FC236}">
                <a16:creationId xmlns:a16="http://schemas.microsoft.com/office/drawing/2014/main" id="{C91FD17D-CACF-0C2F-E3C7-0630C35F4246}"/>
              </a:ext>
            </a:extLst>
          </p:cNvPr>
          <p:cNvSpPr>
            <a:spLocks noGrp="1"/>
          </p:cNvSpPr>
          <p:nvPr>
            <p:ph idx="1"/>
          </p:nvPr>
        </p:nvSpPr>
        <p:spPr/>
        <p:txBody>
          <a:bodyPr/>
          <a:lstStyle/>
          <a:p>
            <a:pPr marL="0" indent="0">
              <a:buNone/>
            </a:pPr>
            <a:r>
              <a:rPr lang="en-US" sz="2400" dirty="0"/>
              <a:t>Management is essential in business and is viewed as:</a:t>
            </a:r>
          </a:p>
          <a:p>
            <a:r>
              <a:rPr lang="en-GB" sz="2400" dirty="0"/>
              <a:t>An economic resource that performs functions to direct the work of an organisation</a:t>
            </a:r>
          </a:p>
          <a:p>
            <a:r>
              <a:rPr lang="en-GB" sz="2400" dirty="0"/>
              <a:t>A set of processes and activities that needs to be managed in order to achieve a goal or objective.</a:t>
            </a:r>
          </a:p>
          <a:p>
            <a:r>
              <a:rPr lang="en-GB" sz="2400" dirty="0"/>
              <a:t>A system of authority to organise the work within organisations</a:t>
            </a:r>
          </a:p>
          <a:p>
            <a:r>
              <a:rPr lang="en-GB" sz="2400" dirty="0"/>
              <a:t>A team of people within an organisation</a:t>
            </a:r>
          </a:p>
          <a:p>
            <a:pPr marL="0" indent="0">
              <a:buNone/>
            </a:pPr>
            <a:endParaRPr lang="en-US" sz="1800" dirty="0"/>
          </a:p>
          <a:p>
            <a:pPr marL="0" indent="0">
              <a:buNone/>
            </a:pPr>
            <a:r>
              <a:rPr lang="en-US" sz="1800" dirty="0"/>
              <a:t>(Needle and Burns, 2019)</a:t>
            </a:r>
          </a:p>
          <a:p>
            <a:endParaRPr lang="en-US" sz="2400" dirty="0"/>
          </a:p>
          <a:p>
            <a:endParaRPr lang="en-US" sz="2400" dirty="0"/>
          </a:p>
        </p:txBody>
      </p:sp>
      <p:sp>
        <p:nvSpPr>
          <p:cNvPr id="4" name="Date Placeholder 3">
            <a:extLst>
              <a:ext uri="{FF2B5EF4-FFF2-40B4-BE49-F238E27FC236}">
                <a16:creationId xmlns:a16="http://schemas.microsoft.com/office/drawing/2014/main" id="{5A1A0B18-F6A7-59A3-443C-39C8DFE3BAE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75DDE9D-7E9B-A011-AF45-BC2B7C617C14}"/>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9192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0754-EAF3-B1D0-7D02-40B5C862CEE3}"/>
              </a:ext>
            </a:extLst>
          </p:cNvPr>
          <p:cNvSpPr>
            <a:spLocks noGrp="1"/>
          </p:cNvSpPr>
          <p:nvPr>
            <p:ph type="title"/>
          </p:nvPr>
        </p:nvSpPr>
        <p:spPr/>
        <p:txBody>
          <a:bodyPr/>
          <a:lstStyle/>
          <a:p>
            <a:r>
              <a:rPr lang="en-US" sz="3600" b="1" dirty="0"/>
              <a:t>Defining managers</a:t>
            </a:r>
          </a:p>
        </p:txBody>
      </p:sp>
      <p:sp>
        <p:nvSpPr>
          <p:cNvPr id="3" name="Content Placeholder 2">
            <a:extLst>
              <a:ext uri="{FF2B5EF4-FFF2-40B4-BE49-F238E27FC236}">
                <a16:creationId xmlns:a16="http://schemas.microsoft.com/office/drawing/2014/main" id="{86695E4D-7763-32F2-6940-328CCA9993B4}"/>
              </a:ext>
            </a:extLst>
          </p:cNvPr>
          <p:cNvSpPr>
            <a:spLocks noGrp="1"/>
          </p:cNvSpPr>
          <p:nvPr>
            <p:ph idx="1"/>
          </p:nvPr>
        </p:nvSpPr>
        <p:spPr/>
        <p:txBody>
          <a:bodyPr/>
          <a:lstStyle/>
          <a:p>
            <a:pPr algn="l"/>
            <a:r>
              <a:rPr lang="en-GB" sz="2400" i="0" dirty="0">
                <a:solidFill>
                  <a:srgbClr val="000000"/>
                </a:solidFill>
                <a:effectLst/>
              </a:rPr>
              <a:t>Managers</a:t>
            </a:r>
            <a:r>
              <a:rPr lang="en-GB" sz="2400" b="0" i="0" dirty="0">
                <a:solidFill>
                  <a:srgbClr val="000000"/>
                </a:solidFill>
                <a:effectLst/>
              </a:rPr>
              <a:t> are individuals within an organisation who are responsible for planning, coordinating, and overseeing various aspects of the organisation's operations to achieve its goals and objectives. </a:t>
            </a:r>
          </a:p>
          <a:p>
            <a:pPr algn="l"/>
            <a:r>
              <a:rPr lang="en-GB" sz="2400" b="0" i="0" dirty="0">
                <a:solidFill>
                  <a:srgbClr val="000000"/>
                </a:solidFill>
                <a:effectLst/>
              </a:rPr>
              <a:t>They play a critical role in translating the strategic direction set by leadership into practical actions. </a:t>
            </a:r>
          </a:p>
          <a:p>
            <a:pPr algn="l"/>
            <a:r>
              <a:rPr lang="en-GB" sz="2400" b="0" i="0" dirty="0">
                <a:solidFill>
                  <a:srgbClr val="000000"/>
                </a:solidFill>
                <a:effectLst/>
              </a:rPr>
              <a:t>Managers can hold titles such as department heads, supervisors, team leads, or project managers, depending on their specific responsibilities and the structure of the organisation.</a:t>
            </a:r>
          </a:p>
          <a:p>
            <a:pPr marL="0" indent="0" algn="l">
              <a:buNone/>
            </a:pP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06810484-5405-37C0-2263-B1838F83B52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D9BF95A-D162-7888-3A76-4C12FF0682D8}"/>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7771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2757-0CC1-3D65-9474-BB41B71AC745}"/>
              </a:ext>
            </a:extLst>
          </p:cNvPr>
          <p:cNvSpPr>
            <a:spLocks noGrp="1"/>
          </p:cNvSpPr>
          <p:nvPr>
            <p:ph type="title"/>
          </p:nvPr>
        </p:nvSpPr>
        <p:spPr/>
        <p:txBody>
          <a:bodyPr/>
          <a:lstStyle/>
          <a:p>
            <a:r>
              <a:rPr lang="en-US" sz="3600" b="1" dirty="0"/>
              <a:t>Managers functions</a:t>
            </a:r>
          </a:p>
        </p:txBody>
      </p:sp>
      <p:sp>
        <p:nvSpPr>
          <p:cNvPr id="4" name="Date Placeholder 3">
            <a:extLst>
              <a:ext uri="{FF2B5EF4-FFF2-40B4-BE49-F238E27FC236}">
                <a16:creationId xmlns:a16="http://schemas.microsoft.com/office/drawing/2014/main" id="{F8A439F0-0F0C-BD87-DFBE-A2E8D27A809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1BC678A-D20B-E4AE-B42E-A34FB85CD9D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6" name="Content Placeholder 5" descr="A close-up of a blue and green box&#10;&#10;Description automatically generated">
            <a:extLst>
              <a:ext uri="{FF2B5EF4-FFF2-40B4-BE49-F238E27FC236}">
                <a16:creationId xmlns:a16="http://schemas.microsoft.com/office/drawing/2014/main" id="{3FBB48EE-194A-366E-B14A-AE415CCD93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69708"/>
            <a:ext cx="8229600" cy="2777347"/>
          </a:xfrm>
          <a:prstGeom prst="rect">
            <a:avLst/>
          </a:prstGeom>
        </p:spPr>
      </p:pic>
      <p:sp>
        <p:nvSpPr>
          <p:cNvPr id="7" name="TextBox 6">
            <a:extLst>
              <a:ext uri="{FF2B5EF4-FFF2-40B4-BE49-F238E27FC236}">
                <a16:creationId xmlns:a16="http://schemas.microsoft.com/office/drawing/2014/main" id="{81F62BE6-DE92-E6EF-895A-26B768E31BBA}"/>
              </a:ext>
            </a:extLst>
          </p:cNvPr>
          <p:cNvSpPr txBox="1"/>
          <p:nvPr/>
        </p:nvSpPr>
        <p:spPr>
          <a:xfrm>
            <a:off x="2411760" y="5052794"/>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spTree>
    <p:extLst>
      <p:ext uri="{BB962C8B-B14F-4D97-AF65-F5344CB8AC3E}">
        <p14:creationId xmlns:p14="http://schemas.microsoft.com/office/powerpoint/2010/main" val="3913161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F032-570A-F34C-4238-C0F1575DB1E7}"/>
              </a:ext>
            </a:extLst>
          </p:cNvPr>
          <p:cNvSpPr>
            <a:spLocks noGrp="1"/>
          </p:cNvSpPr>
          <p:nvPr>
            <p:ph type="title"/>
          </p:nvPr>
        </p:nvSpPr>
        <p:spPr>
          <a:xfrm>
            <a:off x="457200" y="274638"/>
            <a:ext cx="8229600" cy="1143000"/>
          </a:xfrm>
        </p:spPr>
        <p:txBody>
          <a:bodyPr wrap="square" anchor="ctr">
            <a:normAutofit/>
          </a:bodyPr>
          <a:lstStyle/>
          <a:p>
            <a:r>
              <a:rPr lang="en-US" sz="3600" b="1" dirty="0"/>
              <a:t>Managerial roles </a:t>
            </a:r>
            <a:r>
              <a:rPr lang="en-US" sz="2000" dirty="0"/>
              <a:t>(1 of 4)</a:t>
            </a:r>
            <a:endParaRPr lang="en-US" sz="3600" dirty="0"/>
          </a:p>
        </p:txBody>
      </p:sp>
      <p:sp>
        <p:nvSpPr>
          <p:cNvPr id="3" name="Content Placeholder 2">
            <a:extLst>
              <a:ext uri="{FF2B5EF4-FFF2-40B4-BE49-F238E27FC236}">
                <a16:creationId xmlns:a16="http://schemas.microsoft.com/office/drawing/2014/main" id="{D250E14F-DE0B-C405-581A-F7D3EB6D1A65}"/>
              </a:ext>
            </a:extLst>
          </p:cNvPr>
          <p:cNvSpPr>
            <a:spLocks noGrp="1"/>
          </p:cNvSpPr>
          <p:nvPr>
            <p:ph sz="half" idx="1"/>
          </p:nvPr>
        </p:nvSpPr>
        <p:spPr>
          <a:xfrm>
            <a:off x="457200" y="1628801"/>
            <a:ext cx="4906888" cy="3960440"/>
          </a:xfrm>
        </p:spPr>
        <p:txBody>
          <a:bodyPr wrap="square" anchor="t">
            <a:normAutofit lnSpcReduction="10000"/>
          </a:bodyPr>
          <a:lstStyle/>
          <a:p>
            <a:pPr marL="0" indent="0">
              <a:lnSpc>
                <a:spcPct val="90000"/>
              </a:lnSpc>
              <a:buNone/>
            </a:pPr>
            <a:r>
              <a:rPr lang="en-US" sz="2400" dirty="0"/>
              <a:t>There have been multiple studies exploring what managers roles are. The conclusions drawn from these studies show that the roles of managers can be diverse and can be </a:t>
            </a:r>
            <a:r>
              <a:rPr lang="en-GB" sz="2400" dirty="0"/>
              <a:t>summarised</a:t>
            </a:r>
            <a:r>
              <a:rPr lang="en-US" sz="2400" dirty="0"/>
              <a:t> into the following:</a:t>
            </a:r>
          </a:p>
          <a:p>
            <a:pPr>
              <a:lnSpc>
                <a:spcPct val="90000"/>
              </a:lnSpc>
            </a:pPr>
            <a:r>
              <a:rPr lang="en-US" sz="2400" dirty="0"/>
              <a:t>Informational roles</a:t>
            </a:r>
          </a:p>
          <a:p>
            <a:pPr>
              <a:lnSpc>
                <a:spcPct val="90000"/>
              </a:lnSpc>
            </a:pPr>
            <a:r>
              <a:rPr lang="en-US" sz="2400" dirty="0"/>
              <a:t>Interpersonal roles</a:t>
            </a:r>
          </a:p>
          <a:p>
            <a:pPr>
              <a:lnSpc>
                <a:spcPct val="90000"/>
              </a:lnSpc>
            </a:pPr>
            <a:r>
              <a:rPr lang="en-US" sz="2400" dirty="0"/>
              <a:t>Decisional roles</a:t>
            </a:r>
          </a:p>
          <a:p>
            <a:pPr marL="0" indent="0">
              <a:lnSpc>
                <a:spcPct val="90000"/>
              </a:lnSpc>
              <a:buNone/>
            </a:pPr>
            <a:endParaRPr lang="en-US" sz="2400" dirty="0"/>
          </a:p>
          <a:p>
            <a:pPr marL="0" indent="0">
              <a:lnSpc>
                <a:spcPct val="90000"/>
              </a:lnSpc>
              <a:buNone/>
            </a:pPr>
            <a:r>
              <a:rPr lang="en-US" sz="1800" dirty="0"/>
              <a:t>(Mintzberg, 1973)</a:t>
            </a:r>
          </a:p>
          <a:p>
            <a:pPr marL="0" indent="0">
              <a:lnSpc>
                <a:spcPct val="90000"/>
              </a:lnSpc>
              <a:buNone/>
            </a:pPr>
            <a:endParaRPr lang="en-US" sz="2000" dirty="0"/>
          </a:p>
        </p:txBody>
      </p:sp>
      <p:pic>
        <p:nvPicPr>
          <p:cNvPr id="1026" name="Picture 2" descr="Book: Management, Global Edition by Stephen P. Robbins and Mary Coulter">
            <a:extLst>
              <a:ext uri="{FF2B5EF4-FFF2-40B4-BE49-F238E27FC236}">
                <a16:creationId xmlns:a16="http://schemas.microsoft.com/office/drawing/2014/main" id="{6B10C54B-3107-235A-09A2-7EEE977FDD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97760" y="2162274"/>
            <a:ext cx="3466728" cy="3354958"/>
          </a:xfrm>
          <a:prstGeom prst="rect">
            <a:avLst/>
          </a:prstGeom>
          <a:solidFill>
            <a:srgbClr val="FFFFFF"/>
          </a:solidFill>
        </p:spPr>
      </p:pic>
      <p:sp>
        <p:nvSpPr>
          <p:cNvPr id="4" name="Date Placeholder 3">
            <a:extLst>
              <a:ext uri="{FF2B5EF4-FFF2-40B4-BE49-F238E27FC236}">
                <a16:creationId xmlns:a16="http://schemas.microsoft.com/office/drawing/2014/main" id="{473B271A-9EF5-C9C2-09CB-40A8909B04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5D44D161-0FA3-3C79-EEF0-3F63D4867D6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862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C100-6615-E76E-F1B6-2F0B3FE77DBF}"/>
              </a:ext>
            </a:extLst>
          </p:cNvPr>
          <p:cNvSpPr>
            <a:spLocks noGrp="1"/>
          </p:cNvSpPr>
          <p:nvPr>
            <p:ph type="title"/>
          </p:nvPr>
        </p:nvSpPr>
        <p:spPr/>
        <p:txBody>
          <a:bodyPr/>
          <a:lstStyle/>
          <a:p>
            <a:r>
              <a:rPr lang="en-US" sz="3600" b="1" dirty="0"/>
              <a:t>Informational roles </a:t>
            </a:r>
            <a:r>
              <a:rPr lang="en-US" sz="2000" dirty="0"/>
              <a:t>(2 of 4)</a:t>
            </a:r>
            <a:endParaRPr lang="en-US" sz="3600" b="1" dirty="0"/>
          </a:p>
        </p:txBody>
      </p:sp>
      <p:graphicFrame>
        <p:nvGraphicFramePr>
          <p:cNvPr id="8" name="Table 8">
            <a:extLst>
              <a:ext uri="{FF2B5EF4-FFF2-40B4-BE49-F238E27FC236}">
                <a16:creationId xmlns:a16="http://schemas.microsoft.com/office/drawing/2014/main" id="{8215656B-5CFD-E284-5E75-4F08354F3F24}"/>
              </a:ext>
            </a:extLst>
          </p:cNvPr>
          <p:cNvGraphicFramePr>
            <a:graphicFrameLocks noGrp="1"/>
          </p:cNvGraphicFramePr>
          <p:nvPr>
            <p:ph idx="1"/>
            <p:extLst>
              <p:ext uri="{D42A27DB-BD31-4B8C-83A1-F6EECF244321}">
                <p14:modId xmlns:p14="http://schemas.microsoft.com/office/powerpoint/2010/main" val="781332531"/>
              </p:ext>
            </p:extLst>
          </p:nvPr>
        </p:nvGraphicFramePr>
        <p:xfrm>
          <a:off x="457200" y="1600200"/>
          <a:ext cx="8229600" cy="3771920"/>
        </p:xfrm>
        <a:graphic>
          <a:graphicData uri="http://schemas.openxmlformats.org/drawingml/2006/table">
            <a:tbl>
              <a:tblPr firstRow="1" bandRow="1">
                <a:tableStyleId>{B301B821-A1FF-4177-AEE7-76D212191A09}</a:tableStyleId>
              </a:tblPr>
              <a:tblGrid>
                <a:gridCol w="2530624">
                  <a:extLst>
                    <a:ext uri="{9D8B030D-6E8A-4147-A177-3AD203B41FA5}">
                      <a16:colId xmlns:a16="http://schemas.microsoft.com/office/drawing/2014/main" val="3590444467"/>
                    </a:ext>
                  </a:extLst>
                </a:gridCol>
                <a:gridCol w="5698976">
                  <a:extLst>
                    <a:ext uri="{9D8B030D-6E8A-4147-A177-3AD203B41FA5}">
                      <a16:colId xmlns:a16="http://schemas.microsoft.com/office/drawing/2014/main" val="751547428"/>
                    </a:ext>
                  </a:extLst>
                </a:gridCol>
              </a:tblGrid>
              <a:tr h="388640">
                <a:tc>
                  <a:txBody>
                    <a:bodyPr/>
                    <a:lstStyle/>
                    <a:p>
                      <a:r>
                        <a:rPr lang="en-US" dirty="0">
                          <a:solidFill>
                            <a:schemeClr val="tx1"/>
                          </a:solidFill>
                        </a:rPr>
                        <a:t>Roles</a:t>
                      </a:r>
                    </a:p>
                  </a:txBody>
                  <a:tcPr/>
                </a:tc>
                <a:tc>
                  <a:txBody>
                    <a:bodyPr/>
                    <a:lstStyle/>
                    <a:p>
                      <a:pPr algn="l"/>
                      <a:r>
                        <a:rPr lang="en-US" dirty="0">
                          <a:solidFill>
                            <a:schemeClr val="tx1"/>
                          </a:solidFill>
                        </a:rPr>
                        <a:t>Functions</a:t>
                      </a:r>
                    </a:p>
                  </a:txBody>
                  <a:tcPr/>
                </a:tc>
                <a:extLst>
                  <a:ext uri="{0D108BD9-81ED-4DB2-BD59-A6C34878D82A}">
                    <a16:rowId xmlns:a16="http://schemas.microsoft.com/office/drawing/2014/main" val="618367160"/>
                  </a:ext>
                </a:extLst>
              </a:tr>
              <a:tr h="1130424">
                <a:tc>
                  <a:txBody>
                    <a:bodyPr/>
                    <a:lstStyle/>
                    <a:p>
                      <a:r>
                        <a:rPr lang="en-US" b="1" i="1" dirty="0"/>
                        <a:t>Informational roles</a:t>
                      </a:r>
                    </a:p>
                    <a:p>
                      <a:endParaRPr lang="en-US" dirty="0"/>
                    </a:p>
                    <a:p>
                      <a:r>
                        <a:rPr lang="en-US" dirty="0"/>
                        <a:t>Monitor</a:t>
                      </a:r>
                    </a:p>
                    <a:p>
                      <a:endParaRPr lang="en-US" dirty="0"/>
                    </a:p>
                    <a:p>
                      <a:endParaRPr lang="en-US" dirty="0"/>
                    </a:p>
                    <a:p>
                      <a:endParaRPr lang="en-US" dirty="0"/>
                    </a:p>
                    <a:p>
                      <a:r>
                        <a:rPr lang="en-US" dirty="0"/>
                        <a:t>Disseminator</a:t>
                      </a:r>
                    </a:p>
                    <a:p>
                      <a:endParaRPr lang="en-US" dirty="0"/>
                    </a:p>
                    <a:p>
                      <a:endParaRPr lang="en-US" dirty="0"/>
                    </a:p>
                    <a:p>
                      <a:endParaRPr lang="en-US" dirty="0"/>
                    </a:p>
                    <a:p>
                      <a:r>
                        <a:rPr lang="en-US" dirty="0"/>
                        <a:t>Spokesman</a:t>
                      </a:r>
                    </a:p>
                  </a:txBody>
                  <a:tcPr/>
                </a:tc>
                <a:tc>
                  <a:txBody>
                    <a:bodyPr/>
                    <a:lstStyle/>
                    <a:p>
                      <a:endParaRPr lang="en-US" dirty="0"/>
                    </a:p>
                    <a:p>
                      <a:endParaRPr lang="en-US" dirty="0"/>
                    </a:p>
                    <a:p>
                      <a:r>
                        <a:rPr lang="en-US" dirty="0"/>
                        <a:t>The manager actively seeks and assesses information to gain insights into the organization and its surrounding environment.</a:t>
                      </a:r>
                    </a:p>
                    <a:p>
                      <a:endParaRPr lang="en-US" dirty="0"/>
                    </a:p>
                    <a:p>
                      <a:r>
                        <a:rPr lang="en-GB" sz="1800" b="0" i="0" kern="1200" dirty="0">
                          <a:solidFill>
                            <a:schemeClr val="dk1"/>
                          </a:solidFill>
                          <a:effectLst/>
                          <a:latin typeface="+mn-lt"/>
                          <a:ea typeface="+mn-ea"/>
                          <a:cs typeface="+mn-cs"/>
                        </a:rPr>
                        <a:t>The manager disseminates information among team members and other stakeholders within the organization.</a:t>
                      </a:r>
                    </a:p>
                    <a:p>
                      <a:endParaRPr lang="en-US" dirty="0"/>
                    </a:p>
                    <a:p>
                      <a:r>
                        <a:rPr lang="en-GB" sz="1800" b="0" i="0" kern="1200" dirty="0">
                          <a:solidFill>
                            <a:schemeClr val="dk1"/>
                          </a:solidFill>
                          <a:effectLst/>
                          <a:latin typeface="+mn-lt"/>
                          <a:ea typeface="+mn-ea"/>
                          <a:cs typeface="+mn-cs"/>
                        </a:rPr>
                        <a:t>The manager serves as the organization’s voice and represent the company to the broader external world.</a:t>
                      </a:r>
                      <a:endParaRPr lang="en-US" dirty="0"/>
                    </a:p>
                  </a:txBody>
                  <a:tcPr/>
                </a:tc>
                <a:extLst>
                  <a:ext uri="{0D108BD9-81ED-4DB2-BD59-A6C34878D82A}">
                    <a16:rowId xmlns:a16="http://schemas.microsoft.com/office/drawing/2014/main" val="3737428126"/>
                  </a:ext>
                </a:extLst>
              </a:tr>
            </a:tbl>
          </a:graphicData>
        </a:graphic>
      </p:graphicFrame>
      <p:sp>
        <p:nvSpPr>
          <p:cNvPr id="4" name="Date Placeholder 3">
            <a:extLst>
              <a:ext uri="{FF2B5EF4-FFF2-40B4-BE49-F238E27FC236}">
                <a16:creationId xmlns:a16="http://schemas.microsoft.com/office/drawing/2014/main" id="{10485C47-AB11-DEC3-F84F-D547F3DB4C5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BCDF2AB-75B6-94AF-EC57-A834DE82A03F}"/>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436317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1A01E-5117-C7D9-8E2C-024F571600EF}"/>
              </a:ext>
            </a:extLst>
          </p:cNvPr>
          <p:cNvSpPr>
            <a:spLocks noGrp="1"/>
          </p:cNvSpPr>
          <p:nvPr>
            <p:ph type="title"/>
          </p:nvPr>
        </p:nvSpPr>
        <p:spPr/>
        <p:txBody>
          <a:bodyPr/>
          <a:lstStyle/>
          <a:p>
            <a:r>
              <a:rPr lang="en-US" sz="3600" b="1" dirty="0"/>
              <a:t>Interpersonal roles </a:t>
            </a:r>
            <a:r>
              <a:rPr lang="en-US" sz="2000" dirty="0"/>
              <a:t>(3 of 4)</a:t>
            </a:r>
            <a:endParaRPr lang="en-US" sz="3600" b="1" dirty="0"/>
          </a:p>
        </p:txBody>
      </p:sp>
      <p:graphicFrame>
        <p:nvGraphicFramePr>
          <p:cNvPr id="6" name="Table 6">
            <a:extLst>
              <a:ext uri="{FF2B5EF4-FFF2-40B4-BE49-F238E27FC236}">
                <a16:creationId xmlns:a16="http://schemas.microsoft.com/office/drawing/2014/main" id="{1F259562-0FBE-C73F-7594-7359DA86A751}"/>
              </a:ext>
            </a:extLst>
          </p:cNvPr>
          <p:cNvGraphicFramePr>
            <a:graphicFrameLocks noGrp="1"/>
          </p:cNvGraphicFramePr>
          <p:nvPr>
            <p:ph idx="1"/>
            <p:extLst>
              <p:ext uri="{D42A27DB-BD31-4B8C-83A1-F6EECF244321}">
                <p14:modId xmlns:p14="http://schemas.microsoft.com/office/powerpoint/2010/main" val="2315868920"/>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2674640">
                  <a:extLst>
                    <a:ext uri="{9D8B030D-6E8A-4147-A177-3AD203B41FA5}">
                      <a16:colId xmlns:a16="http://schemas.microsoft.com/office/drawing/2014/main" val="4294152105"/>
                    </a:ext>
                  </a:extLst>
                </a:gridCol>
                <a:gridCol w="5554960">
                  <a:extLst>
                    <a:ext uri="{9D8B030D-6E8A-4147-A177-3AD203B41FA5}">
                      <a16:colId xmlns:a16="http://schemas.microsoft.com/office/drawing/2014/main" val="3275889746"/>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662229894"/>
                  </a:ext>
                </a:extLst>
              </a:tr>
              <a:tr h="370840">
                <a:tc>
                  <a:txBody>
                    <a:bodyPr/>
                    <a:lstStyle/>
                    <a:p>
                      <a:r>
                        <a:rPr lang="en-US" b="1" i="1" dirty="0"/>
                        <a:t>Interpersonal roles</a:t>
                      </a:r>
                    </a:p>
                    <a:p>
                      <a:endParaRPr lang="en-US" b="1" i="1" dirty="0"/>
                    </a:p>
                    <a:p>
                      <a:r>
                        <a:rPr lang="en-US" b="0" i="0" dirty="0"/>
                        <a:t>Figurehead</a:t>
                      </a:r>
                    </a:p>
                    <a:p>
                      <a:endParaRPr lang="en-US" b="0" i="0" dirty="0"/>
                    </a:p>
                    <a:p>
                      <a:endParaRPr lang="en-US" b="0" i="0" dirty="0"/>
                    </a:p>
                    <a:p>
                      <a:r>
                        <a:rPr lang="en-US" b="0" i="0" dirty="0"/>
                        <a:t>Leader</a:t>
                      </a:r>
                    </a:p>
                    <a:p>
                      <a:endParaRPr lang="en-US" b="0" i="0" dirty="0"/>
                    </a:p>
                    <a:p>
                      <a:endParaRPr lang="en-US" b="0" i="0" dirty="0"/>
                    </a:p>
                    <a:p>
                      <a:endParaRPr lang="en-US" b="0" i="0" dirty="0"/>
                    </a:p>
                    <a:p>
                      <a:r>
                        <a:rPr lang="en-US" b="0" i="0" dirty="0"/>
                        <a:t>Liaison</a:t>
                      </a:r>
                    </a:p>
                  </a:txBody>
                  <a:tcPr/>
                </a:tc>
                <a:tc>
                  <a:txBody>
                    <a:bodyPr/>
                    <a:lstStyle/>
                    <a:p>
                      <a:endParaRPr lang="en-US" dirty="0"/>
                    </a:p>
                    <a:p>
                      <a:endParaRPr lang="en-US" dirty="0"/>
                    </a:p>
                    <a:p>
                      <a:r>
                        <a:rPr lang="en-US" dirty="0"/>
                        <a:t>A manager is a symbolic representation of the organization</a:t>
                      </a:r>
                    </a:p>
                    <a:p>
                      <a:endParaRPr lang="en-US" dirty="0"/>
                    </a:p>
                    <a:p>
                      <a:r>
                        <a:rPr lang="en-US" dirty="0"/>
                        <a:t>A manager focuses on interacting and communicating with and motivating subordinates and colleagues.</a:t>
                      </a:r>
                    </a:p>
                    <a:p>
                      <a:endParaRPr lang="en-US" dirty="0"/>
                    </a:p>
                    <a:p>
                      <a:r>
                        <a:rPr lang="en-US" dirty="0"/>
                        <a:t>A manager focuses on networking with the outside the organizations to broaden the organization’s portfolio</a:t>
                      </a:r>
                    </a:p>
                  </a:txBody>
                  <a:tcPr/>
                </a:tc>
                <a:extLst>
                  <a:ext uri="{0D108BD9-81ED-4DB2-BD59-A6C34878D82A}">
                    <a16:rowId xmlns:a16="http://schemas.microsoft.com/office/drawing/2014/main" val="45730854"/>
                  </a:ext>
                </a:extLst>
              </a:tr>
            </a:tbl>
          </a:graphicData>
        </a:graphic>
      </p:graphicFrame>
      <p:sp>
        <p:nvSpPr>
          <p:cNvPr id="4" name="Date Placeholder 3">
            <a:extLst>
              <a:ext uri="{FF2B5EF4-FFF2-40B4-BE49-F238E27FC236}">
                <a16:creationId xmlns:a16="http://schemas.microsoft.com/office/drawing/2014/main" id="{3B6B568B-8376-0DFD-7D60-219ED1E721E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1563448-5435-B61B-4CC0-49D60266438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079341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4C91C-C0DC-57D0-21BE-BE7D3D72BAC3}"/>
              </a:ext>
            </a:extLst>
          </p:cNvPr>
          <p:cNvSpPr>
            <a:spLocks noGrp="1"/>
          </p:cNvSpPr>
          <p:nvPr>
            <p:ph type="title"/>
          </p:nvPr>
        </p:nvSpPr>
        <p:spPr/>
        <p:txBody>
          <a:bodyPr/>
          <a:lstStyle/>
          <a:p>
            <a:r>
              <a:rPr lang="en-US" sz="3600" b="1" dirty="0"/>
              <a:t>Decisional roles </a:t>
            </a:r>
            <a:r>
              <a:rPr lang="en-US" sz="2000" dirty="0"/>
              <a:t>(4 of 4)</a:t>
            </a:r>
            <a:endParaRPr lang="en-US" sz="3600" dirty="0"/>
          </a:p>
        </p:txBody>
      </p:sp>
      <p:graphicFrame>
        <p:nvGraphicFramePr>
          <p:cNvPr id="6" name="Table 6">
            <a:extLst>
              <a:ext uri="{FF2B5EF4-FFF2-40B4-BE49-F238E27FC236}">
                <a16:creationId xmlns:a16="http://schemas.microsoft.com/office/drawing/2014/main" id="{BE6C37CE-1E49-758F-E6EB-141A558330FC}"/>
              </a:ext>
            </a:extLst>
          </p:cNvPr>
          <p:cNvGraphicFramePr>
            <a:graphicFrameLocks noGrp="1"/>
          </p:cNvGraphicFramePr>
          <p:nvPr>
            <p:ph idx="1"/>
            <p:extLst>
              <p:ext uri="{D42A27DB-BD31-4B8C-83A1-F6EECF244321}">
                <p14:modId xmlns:p14="http://schemas.microsoft.com/office/powerpoint/2010/main" val="1792999493"/>
              </p:ext>
            </p:extLst>
          </p:nvPr>
        </p:nvGraphicFramePr>
        <p:xfrm>
          <a:off x="457200" y="1600200"/>
          <a:ext cx="8229600" cy="4028440"/>
        </p:xfrm>
        <a:graphic>
          <a:graphicData uri="http://schemas.openxmlformats.org/drawingml/2006/table">
            <a:tbl>
              <a:tblPr firstRow="1" bandRow="1">
                <a:tableStyleId>{5C22544A-7EE6-4342-B048-85BDC9FD1C3A}</a:tableStyleId>
              </a:tblPr>
              <a:tblGrid>
                <a:gridCol w="2602632">
                  <a:extLst>
                    <a:ext uri="{9D8B030D-6E8A-4147-A177-3AD203B41FA5}">
                      <a16:colId xmlns:a16="http://schemas.microsoft.com/office/drawing/2014/main" val="1208486119"/>
                    </a:ext>
                  </a:extLst>
                </a:gridCol>
                <a:gridCol w="5626968">
                  <a:extLst>
                    <a:ext uri="{9D8B030D-6E8A-4147-A177-3AD203B41FA5}">
                      <a16:colId xmlns:a16="http://schemas.microsoft.com/office/drawing/2014/main" val="2057064600"/>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901138315"/>
                  </a:ext>
                </a:extLst>
              </a:tr>
              <a:tr h="0">
                <a:tc>
                  <a:txBody>
                    <a:bodyPr/>
                    <a:lstStyle/>
                    <a:p>
                      <a:r>
                        <a:rPr lang="en-US" b="1" i="1" dirty="0"/>
                        <a:t>Decisional roles</a:t>
                      </a:r>
                    </a:p>
                    <a:p>
                      <a:endParaRPr lang="en-US" b="1" i="1" dirty="0"/>
                    </a:p>
                    <a:p>
                      <a:r>
                        <a:rPr lang="en-US" b="0" i="0" dirty="0"/>
                        <a:t>Entrepreneur</a:t>
                      </a:r>
                    </a:p>
                    <a:p>
                      <a:endParaRPr lang="en-US" b="0" i="0" dirty="0"/>
                    </a:p>
                    <a:p>
                      <a:r>
                        <a:rPr lang="en-US" b="0" i="0" dirty="0"/>
                        <a:t>Disturbance handler</a:t>
                      </a:r>
                    </a:p>
                    <a:p>
                      <a:endParaRPr lang="en-US" b="0" i="0" dirty="0"/>
                    </a:p>
                    <a:p>
                      <a:endParaRPr lang="en-US" b="0" i="0" dirty="0"/>
                    </a:p>
                    <a:p>
                      <a:r>
                        <a:rPr lang="en-US" b="0" i="0" dirty="0"/>
                        <a:t>Resource allocator</a:t>
                      </a:r>
                    </a:p>
                    <a:p>
                      <a:endParaRPr lang="en-US" b="0" i="0" dirty="0"/>
                    </a:p>
                    <a:p>
                      <a:endParaRPr lang="en-US" b="0" i="0" dirty="0"/>
                    </a:p>
                    <a:p>
                      <a:r>
                        <a:rPr lang="en-US" b="0" i="0" dirty="0"/>
                        <a:t>Negotiator</a:t>
                      </a:r>
                    </a:p>
                  </a:txBody>
                  <a:tcPr/>
                </a:tc>
                <a:tc>
                  <a:txBody>
                    <a:bodyPr/>
                    <a:lstStyle/>
                    <a:p>
                      <a:endParaRPr lang="en-US" dirty="0"/>
                    </a:p>
                    <a:p>
                      <a:endParaRPr lang="en-US" dirty="0"/>
                    </a:p>
                    <a:p>
                      <a:r>
                        <a:rPr lang="en-US" dirty="0"/>
                        <a:t>A manager initiates the process for change.</a:t>
                      </a:r>
                    </a:p>
                    <a:p>
                      <a:endParaRPr lang="en-US" dirty="0"/>
                    </a:p>
                    <a:p>
                      <a:r>
                        <a:rPr lang="en-US" dirty="0"/>
                        <a:t>A manager deals with unexpected changes, uncertainties and unpredictability.</a:t>
                      </a:r>
                    </a:p>
                    <a:p>
                      <a:endParaRPr lang="en-US" dirty="0"/>
                    </a:p>
                    <a:p>
                      <a:r>
                        <a:rPr lang="en-US" dirty="0"/>
                        <a:t>A manager chooses between competing demands for resources</a:t>
                      </a:r>
                    </a:p>
                    <a:p>
                      <a:endParaRPr lang="en-US" dirty="0"/>
                    </a:p>
                    <a:p>
                      <a:r>
                        <a:rPr lang="en-US" dirty="0"/>
                        <a:t>A manager negotiates for better deals and reaches for agreements particularly over the allocation of scarce resources.</a:t>
                      </a:r>
                    </a:p>
                  </a:txBody>
                  <a:tcPr/>
                </a:tc>
                <a:extLst>
                  <a:ext uri="{0D108BD9-81ED-4DB2-BD59-A6C34878D82A}">
                    <a16:rowId xmlns:a16="http://schemas.microsoft.com/office/drawing/2014/main" val="3265499184"/>
                  </a:ext>
                </a:extLst>
              </a:tr>
            </a:tbl>
          </a:graphicData>
        </a:graphic>
      </p:graphicFrame>
      <p:sp>
        <p:nvSpPr>
          <p:cNvPr id="4" name="Date Placeholder 3">
            <a:extLst>
              <a:ext uri="{FF2B5EF4-FFF2-40B4-BE49-F238E27FC236}">
                <a16:creationId xmlns:a16="http://schemas.microsoft.com/office/drawing/2014/main" id="{C41BB31E-FD67-308D-170D-E43C2240141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58A37CB-7C0C-8F24-892A-1AE90216EDEA}"/>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599245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F058-A964-F5C7-33EF-B253096C7162}"/>
              </a:ext>
            </a:extLst>
          </p:cNvPr>
          <p:cNvSpPr>
            <a:spLocks noGrp="1"/>
          </p:cNvSpPr>
          <p:nvPr>
            <p:ph type="title"/>
          </p:nvPr>
        </p:nvSpPr>
        <p:spPr/>
        <p:txBody>
          <a:bodyPr/>
          <a:lstStyle/>
          <a:p>
            <a:r>
              <a:rPr lang="en-US" sz="3600" b="1" dirty="0"/>
              <a:t>The essence of communication in management </a:t>
            </a:r>
            <a:r>
              <a:rPr lang="en-US" sz="2000" dirty="0"/>
              <a:t>(1 of 3)</a:t>
            </a:r>
            <a:endParaRPr lang="en-US" sz="3600" dirty="0"/>
          </a:p>
        </p:txBody>
      </p:sp>
      <p:sp>
        <p:nvSpPr>
          <p:cNvPr id="3" name="Content Placeholder 2">
            <a:extLst>
              <a:ext uri="{FF2B5EF4-FFF2-40B4-BE49-F238E27FC236}">
                <a16:creationId xmlns:a16="http://schemas.microsoft.com/office/drawing/2014/main" id="{89B6240B-1C9C-01C7-A79A-16235D259FEF}"/>
              </a:ext>
            </a:extLst>
          </p:cNvPr>
          <p:cNvSpPr>
            <a:spLocks noGrp="1"/>
          </p:cNvSpPr>
          <p:nvPr>
            <p:ph idx="1"/>
          </p:nvPr>
        </p:nvSpPr>
        <p:spPr/>
        <p:txBody>
          <a:bodyPr/>
          <a:lstStyle/>
          <a:p>
            <a:r>
              <a:rPr lang="en-GB" sz="2400" i="0" dirty="0">
                <a:effectLst/>
              </a:rPr>
              <a:t>Effective communication is essential for successful management. Since, managers have multiple roles and are responsible for planning, organising, leading, and controlling. Clear and open communication is essential for managers to fulfil these responsibilities efficiently and create a positive work environment.</a:t>
            </a:r>
          </a:p>
          <a:p>
            <a:r>
              <a:rPr lang="en-US" sz="2400" dirty="0"/>
              <a:t>Managers can use a variety of tools and strategies to communicate effectively within their teams and </a:t>
            </a:r>
            <a:r>
              <a:rPr lang="en-GB" sz="2400" dirty="0"/>
              <a:t>organisations. </a:t>
            </a:r>
          </a:p>
        </p:txBody>
      </p:sp>
      <p:sp>
        <p:nvSpPr>
          <p:cNvPr id="4" name="Date Placeholder 3">
            <a:extLst>
              <a:ext uri="{FF2B5EF4-FFF2-40B4-BE49-F238E27FC236}">
                <a16:creationId xmlns:a16="http://schemas.microsoft.com/office/drawing/2014/main" id="{8E30D530-1691-E5EE-1DD8-94C60363A9C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6073FE3-0F55-EEF7-0473-7726AF2D85E1}"/>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996032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02B6-1D98-494F-C4DC-3B8B2C6EE00C}"/>
              </a:ext>
            </a:extLst>
          </p:cNvPr>
          <p:cNvSpPr>
            <a:spLocks noGrp="1"/>
          </p:cNvSpPr>
          <p:nvPr>
            <p:ph type="title"/>
          </p:nvPr>
        </p:nvSpPr>
        <p:spPr/>
        <p:txBody>
          <a:bodyPr/>
          <a:lstStyle/>
          <a:p>
            <a:r>
              <a:rPr lang="en-US" sz="3600" b="1" dirty="0"/>
              <a:t>Communication tools </a:t>
            </a:r>
            <a:r>
              <a:rPr lang="en-US" sz="2000" dirty="0"/>
              <a:t>(2 of 3)</a:t>
            </a:r>
            <a:endParaRPr lang="en-US" sz="3600" dirty="0"/>
          </a:p>
        </p:txBody>
      </p:sp>
      <p:sp>
        <p:nvSpPr>
          <p:cNvPr id="3" name="Content Placeholder 2">
            <a:extLst>
              <a:ext uri="{FF2B5EF4-FFF2-40B4-BE49-F238E27FC236}">
                <a16:creationId xmlns:a16="http://schemas.microsoft.com/office/drawing/2014/main" id="{5A0E4639-3B1E-7BD4-5E68-C905AC560672}"/>
              </a:ext>
            </a:extLst>
          </p:cNvPr>
          <p:cNvSpPr>
            <a:spLocks noGrp="1"/>
          </p:cNvSpPr>
          <p:nvPr>
            <p:ph idx="1"/>
          </p:nvPr>
        </p:nvSpPr>
        <p:spPr/>
        <p:txBody>
          <a:bodyPr/>
          <a:lstStyle/>
          <a:p>
            <a:r>
              <a:rPr lang="en-GB" sz="2400" b="1" i="0" dirty="0">
                <a:effectLst/>
              </a:rPr>
              <a:t>Face-to-Face Communication:</a:t>
            </a:r>
            <a:r>
              <a:rPr lang="en-GB" sz="2400" b="0" i="0" dirty="0">
                <a:effectLst/>
              </a:rPr>
              <a:t> Regular team meetings, one-on-one discussions.</a:t>
            </a:r>
          </a:p>
          <a:p>
            <a:r>
              <a:rPr lang="en-GB" sz="2400" b="1" i="0" dirty="0">
                <a:effectLst/>
              </a:rPr>
              <a:t>Email:</a:t>
            </a:r>
            <a:r>
              <a:rPr lang="en-GB" sz="2400" b="0" i="0" dirty="0">
                <a:effectLst/>
              </a:rPr>
              <a:t> Email is a common tool for conveying detailed information, updates, and official announcements.</a:t>
            </a:r>
          </a:p>
          <a:p>
            <a:r>
              <a:rPr lang="en-GB" sz="2400" b="1" i="0" dirty="0">
                <a:effectLst/>
              </a:rPr>
              <a:t>Messaging and Chat Platforms:</a:t>
            </a:r>
            <a:r>
              <a:rPr lang="en-GB" sz="2400" b="0" i="0" dirty="0">
                <a:effectLst/>
              </a:rPr>
              <a:t> Tools  such as Slack, Microsoft Teams, Google. </a:t>
            </a:r>
          </a:p>
          <a:p>
            <a:r>
              <a:rPr lang="en-GB" sz="2400" b="1" i="0" dirty="0">
                <a:effectLst/>
              </a:rPr>
              <a:t>Video Conferencing:</a:t>
            </a:r>
            <a:r>
              <a:rPr lang="en-GB" sz="2400" b="0" i="0" dirty="0">
                <a:effectLst/>
              </a:rPr>
              <a:t> Video calls via platforms like Zoom or Microsoft Teams allow for virtual face-to-face interactions</a:t>
            </a:r>
            <a:r>
              <a:rPr lang="en-GB" sz="2400" dirty="0"/>
              <a:t>.</a:t>
            </a:r>
            <a:r>
              <a:rPr lang="en-GB" sz="2400" b="0" i="0" dirty="0">
                <a:effectLst/>
              </a:rPr>
              <a:t> </a:t>
            </a:r>
          </a:p>
          <a:p>
            <a:endParaRPr lang="en-US" dirty="0"/>
          </a:p>
        </p:txBody>
      </p:sp>
      <p:sp>
        <p:nvSpPr>
          <p:cNvPr id="4" name="Date Placeholder 3">
            <a:extLst>
              <a:ext uri="{FF2B5EF4-FFF2-40B4-BE49-F238E27FC236}">
                <a16:creationId xmlns:a16="http://schemas.microsoft.com/office/drawing/2014/main" id="{373EB69B-EFF4-FCA6-34F4-CB0CDF82734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7D6ECCD-EC90-D4E3-BF2A-A458DD486F9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49482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9344-2B8C-4681-CCF7-F44E4D10BF44}"/>
              </a:ext>
            </a:extLst>
          </p:cNvPr>
          <p:cNvSpPr>
            <a:spLocks noGrp="1"/>
          </p:cNvSpPr>
          <p:nvPr>
            <p:ph type="title"/>
          </p:nvPr>
        </p:nvSpPr>
        <p:spPr/>
        <p:txBody>
          <a:bodyPr/>
          <a:lstStyle/>
          <a:p>
            <a:r>
              <a:rPr lang="en-US" sz="3600" b="1" dirty="0"/>
              <a:t>Communication tools </a:t>
            </a:r>
            <a:r>
              <a:rPr lang="en-US" sz="2000" dirty="0"/>
              <a:t>(Continue 3 of 3)</a:t>
            </a:r>
            <a:endParaRPr lang="en-US" sz="3600" dirty="0"/>
          </a:p>
        </p:txBody>
      </p:sp>
      <p:sp>
        <p:nvSpPr>
          <p:cNvPr id="3" name="Content Placeholder 2">
            <a:extLst>
              <a:ext uri="{FF2B5EF4-FFF2-40B4-BE49-F238E27FC236}">
                <a16:creationId xmlns:a16="http://schemas.microsoft.com/office/drawing/2014/main" id="{0F1EE157-F0FD-BD0F-37FE-555450B76304}"/>
              </a:ext>
            </a:extLst>
          </p:cNvPr>
          <p:cNvSpPr>
            <a:spLocks noGrp="1"/>
          </p:cNvSpPr>
          <p:nvPr>
            <p:ph idx="1"/>
          </p:nvPr>
        </p:nvSpPr>
        <p:spPr/>
        <p:txBody>
          <a:bodyPr/>
          <a:lstStyle/>
          <a:p>
            <a:r>
              <a:rPr lang="en-GB" sz="2400" b="1" i="0" dirty="0">
                <a:effectLst/>
              </a:rPr>
              <a:t>Phone Calls:</a:t>
            </a:r>
            <a:r>
              <a:rPr lang="en-GB" sz="2400" b="0" i="0" dirty="0">
                <a:effectLst/>
              </a:rPr>
              <a:t> Direct phone conversations are suitable for urgent matters or sensitive discussions that require immediate attention.</a:t>
            </a:r>
          </a:p>
          <a:p>
            <a:r>
              <a:rPr lang="en-GB" sz="2400" b="1" i="0" dirty="0">
                <a:effectLst/>
              </a:rPr>
              <a:t>Team Collaboration Tools:</a:t>
            </a:r>
            <a:r>
              <a:rPr lang="en-GB" sz="2400" b="0" i="0" dirty="0">
                <a:effectLst/>
              </a:rPr>
              <a:t> Platforms like Microsoft SharePoint, Google Workspace, or Trello enable teams to share documents, collaborate on projects, and track progress in a centralized manner.</a:t>
            </a:r>
          </a:p>
          <a:p>
            <a:endParaRPr lang="en-US" dirty="0"/>
          </a:p>
        </p:txBody>
      </p:sp>
      <p:sp>
        <p:nvSpPr>
          <p:cNvPr id="4" name="Date Placeholder 3">
            <a:extLst>
              <a:ext uri="{FF2B5EF4-FFF2-40B4-BE49-F238E27FC236}">
                <a16:creationId xmlns:a16="http://schemas.microsoft.com/office/drawing/2014/main" id="{F4C312A5-F086-328D-B63F-791C9C326BC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AEB75E1-2BBD-5701-2CB7-A1681E06561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4276403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AE8E4-F4ED-07BA-6F41-55A7B67680C2}"/>
              </a:ext>
            </a:extLst>
          </p:cNvPr>
          <p:cNvSpPr>
            <a:spLocks noGrp="1"/>
          </p:cNvSpPr>
          <p:nvPr>
            <p:ph type="title"/>
          </p:nvPr>
        </p:nvSpPr>
        <p:spPr/>
        <p:txBody>
          <a:bodyPr/>
          <a:lstStyle/>
          <a:p>
            <a:r>
              <a:rPr lang="en-US" sz="3600" b="1" dirty="0"/>
              <a:t>Difference between managers and leaders </a:t>
            </a:r>
            <a:r>
              <a:rPr lang="en-US" sz="2000" dirty="0"/>
              <a:t>(1 of 5)</a:t>
            </a:r>
            <a:endParaRPr lang="en-US" sz="3600" dirty="0"/>
          </a:p>
        </p:txBody>
      </p:sp>
      <p:sp>
        <p:nvSpPr>
          <p:cNvPr id="3" name="Content Placeholder 2">
            <a:extLst>
              <a:ext uri="{FF2B5EF4-FFF2-40B4-BE49-F238E27FC236}">
                <a16:creationId xmlns:a16="http://schemas.microsoft.com/office/drawing/2014/main" id="{6BFFF1FD-3D9B-E56B-ADDC-3FAD50244C40}"/>
              </a:ext>
            </a:extLst>
          </p:cNvPr>
          <p:cNvSpPr>
            <a:spLocks noGrp="1"/>
          </p:cNvSpPr>
          <p:nvPr>
            <p:ph idx="1"/>
          </p:nvPr>
        </p:nvSpPr>
        <p:spPr/>
        <p:txBody>
          <a:bodyPr/>
          <a:lstStyle/>
          <a:p>
            <a:r>
              <a:rPr lang="en-US" sz="2400" dirty="0"/>
              <a:t>Managers do things right while leaders do the right thing.</a:t>
            </a:r>
          </a:p>
          <a:p>
            <a:r>
              <a:rPr lang="en-US" sz="2400" dirty="0"/>
              <a:t>Managers focus on here and now, while leaders focus on the future.</a:t>
            </a:r>
          </a:p>
          <a:p>
            <a:r>
              <a:rPr lang="en-US" sz="2400" dirty="0"/>
              <a:t>Manager are concerned with authority and control, while leaders are concerned with influencing and orienting.</a:t>
            </a:r>
          </a:p>
          <a:p>
            <a:endParaRPr lang="en-US" dirty="0"/>
          </a:p>
        </p:txBody>
      </p:sp>
      <p:sp>
        <p:nvSpPr>
          <p:cNvPr id="4" name="Date Placeholder 3">
            <a:extLst>
              <a:ext uri="{FF2B5EF4-FFF2-40B4-BE49-F238E27FC236}">
                <a16:creationId xmlns:a16="http://schemas.microsoft.com/office/drawing/2014/main" id="{3BB1665D-76DE-8E45-33D7-611EE51F341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F3697E7-CC63-2CA2-3286-73F55BB11A43}"/>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062307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DE2F03C-80D4-0B39-D5C5-83248E245214}"/>
              </a:ext>
            </a:extLst>
          </p:cNvPr>
          <p:cNvSpPr>
            <a:spLocks noGrp="1"/>
          </p:cNvSpPr>
          <p:nvPr>
            <p:ph type="title"/>
          </p:nvPr>
        </p:nvSpPr>
        <p:spPr>
          <a:xfrm>
            <a:off x="457200" y="274638"/>
            <a:ext cx="8229600" cy="1143000"/>
          </a:xfrm>
        </p:spPr>
        <p:txBody>
          <a:bodyPr/>
          <a:lstStyle/>
          <a:p>
            <a:r>
              <a:rPr lang="en-US" sz="3600" b="1" dirty="0"/>
              <a:t>Difference between managers and leaders </a:t>
            </a:r>
            <a:r>
              <a:rPr lang="en-US" sz="2000" dirty="0"/>
              <a:t>(2 of 5)</a:t>
            </a:r>
            <a:endParaRPr lang="en-US" sz="3600" dirty="0"/>
          </a:p>
        </p:txBody>
      </p:sp>
      <p:sp>
        <p:nvSpPr>
          <p:cNvPr id="4" name="Date Placeholder 3">
            <a:extLst>
              <a:ext uri="{FF2B5EF4-FFF2-40B4-BE49-F238E27FC236}">
                <a16:creationId xmlns:a16="http://schemas.microsoft.com/office/drawing/2014/main" id="{A542B0BE-1CD6-A2EC-A2D2-0E65F50316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E5EF66EB-9979-35E1-B6D2-1B5BEB6ECEA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
        <p:nvSpPr>
          <p:cNvPr id="9" name="TextBox 8">
            <a:extLst>
              <a:ext uri="{FF2B5EF4-FFF2-40B4-BE49-F238E27FC236}">
                <a16:creationId xmlns:a16="http://schemas.microsoft.com/office/drawing/2014/main" id="{1EADF114-90C1-9D98-24EC-1FEB49522921}"/>
              </a:ext>
            </a:extLst>
          </p:cNvPr>
          <p:cNvSpPr txBox="1"/>
          <p:nvPr/>
        </p:nvSpPr>
        <p:spPr>
          <a:xfrm>
            <a:off x="3203848" y="5374597"/>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pic>
        <p:nvPicPr>
          <p:cNvPr id="11" name="Picture 10" descr="A colorful rectangular shapes with black text&#10;&#10;Description automatically generated with medium confidence">
            <a:extLst>
              <a:ext uri="{FF2B5EF4-FFF2-40B4-BE49-F238E27FC236}">
                <a16:creationId xmlns:a16="http://schemas.microsoft.com/office/drawing/2014/main" id="{C3E8FEC7-89B9-265A-1863-CE658F4319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8363272" cy="3312368"/>
          </a:xfrm>
          <a:prstGeom prst="rect">
            <a:avLst/>
          </a:prstGeom>
        </p:spPr>
      </p:pic>
    </p:spTree>
    <p:extLst>
      <p:ext uri="{BB962C8B-B14F-4D97-AF65-F5344CB8AC3E}">
        <p14:creationId xmlns:p14="http://schemas.microsoft.com/office/powerpoint/2010/main" val="1014069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2C5DD-9779-C350-4CB9-7F87A5576DAD}"/>
              </a:ext>
            </a:extLst>
          </p:cNvPr>
          <p:cNvSpPr>
            <a:spLocks noGrp="1"/>
          </p:cNvSpPr>
          <p:nvPr>
            <p:ph type="title"/>
          </p:nvPr>
        </p:nvSpPr>
        <p:spPr/>
        <p:txBody>
          <a:bodyPr/>
          <a:lstStyle/>
          <a:p>
            <a:r>
              <a:rPr lang="en-US" sz="3600" b="1" dirty="0"/>
              <a:t>Conceptual skills </a:t>
            </a:r>
            <a:r>
              <a:rPr lang="en-US" sz="2000" dirty="0"/>
              <a:t>(3 of 5)</a:t>
            </a:r>
            <a:endParaRPr lang="en-US" sz="3600" dirty="0"/>
          </a:p>
        </p:txBody>
      </p:sp>
      <p:sp>
        <p:nvSpPr>
          <p:cNvPr id="3" name="Content Placeholder 2">
            <a:extLst>
              <a:ext uri="{FF2B5EF4-FFF2-40B4-BE49-F238E27FC236}">
                <a16:creationId xmlns:a16="http://schemas.microsoft.com/office/drawing/2014/main" id="{C0094554-6AB1-4884-DFE1-426A1DEF9D65}"/>
              </a:ext>
            </a:extLst>
          </p:cNvPr>
          <p:cNvSpPr>
            <a:spLocks noGrp="1"/>
          </p:cNvSpPr>
          <p:nvPr>
            <p:ph idx="1"/>
          </p:nvPr>
        </p:nvSpPr>
        <p:spPr>
          <a:xfrm>
            <a:off x="457200" y="1412776"/>
            <a:ext cx="5698976" cy="3917032"/>
          </a:xfrm>
        </p:spPr>
        <p:txBody>
          <a:bodyPr/>
          <a:lstStyle/>
          <a:p>
            <a:r>
              <a:rPr lang="en-GB" sz="2400" b="1" i="0" dirty="0">
                <a:effectLst/>
              </a:rPr>
              <a:t>Conceptual skills:</a:t>
            </a:r>
            <a:r>
              <a:rPr lang="en-GB" sz="2400" b="0" i="0" dirty="0">
                <a:effectLst/>
              </a:rPr>
              <a:t> Conceptual leadership refers to the ability to think strategically, analyse complex situations, and develop a broad understanding of the organization and its environment. </a:t>
            </a:r>
          </a:p>
          <a:p>
            <a:r>
              <a:rPr lang="en-GB" sz="2400" dirty="0"/>
              <a:t>Top managers </a:t>
            </a:r>
            <a:r>
              <a:rPr lang="en-GB" sz="2400" b="0" i="0" dirty="0">
                <a:effectLst/>
              </a:rPr>
              <a:t>need strong conceptual skills that enables them to see th</a:t>
            </a:r>
            <a:r>
              <a:rPr lang="en-GB" sz="2400" dirty="0"/>
              <a:t>e organisation as</a:t>
            </a:r>
            <a:r>
              <a:rPr lang="en-GB" sz="2400" b="0" i="0" dirty="0">
                <a:effectLst/>
              </a:rPr>
              <a:t> a big picture, identify patterns, and formulate long-term strategies. </a:t>
            </a:r>
            <a:endParaRPr lang="en-US" sz="2400" dirty="0"/>
          </a:p>
        </p:txBody>
      </p:sp>
      <p:sp>
        <p:nvSpPr>
          <p:cNvPr id="4" name="Date Placeholder 3">
            <a:extLst>
              <a:ext uri="{FF2B5EF4-FFF2-40B4-BE49-F238E27FC236}">
                <a16:creationId xmlns:a16="http://schemas.microsoft.com/office/drawing/2014/main" id="{48D5890F-2C26-6A18-D5A6-5D8251EAFF2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4AC1728-0B1D-2B5A-FB5C-C2D6F18BBE7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2050" name="Picture 2" descr="Creative thinking concept with head and light bulb made of colorful  question marks. Questions lead to ideas as innovation symbol. - Stock Image  - Everypixel">
            <a:extLst>
              <a:ext uri="{FF2B5EF4-FFF2-40B4-BE49-F238E27FC236}">
                <a16:creationId xmlns:a16="http://schemas.microsoft.com/office/drawing/2014/main" id="{490BFD1A-EAD5-AC07-CBE3-763705734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605410"/>
            <a:ext cx="3429000" cy="2924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565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AA0B-221A-B5FB-3D34-71907D96DC0B}"/>
              </a:ext>
            </a:extLst>
          </p:cNvPr>
          <p:cNvSpPr>
            <a:spLocks noGrp="1"/>
          </p:cNvSpPr>
          <p:nvPr>
            <p:ph type="title"/>
          </p:nvPr>
        </p:nvSpPr>
        <p:spPr/>
        <p:txBody>
          <a:bodyPr/>
          <a:lstStyle/>
          <a:p>
            <a:r>
              <a:rPr lang="en-GB" sz="3600" b="1" i="0" dirty="0">
                <a:effectLst/>
              </a:rPr>
              <a:t>Human skills </a:t>
            </a:r>
            <a:r>
              <a:rPr lang="en-GB" sz="2000" i="0" dirty="0">
                <a:effectLst/>
              </a:rPr>
              <a:t>(4 of 5)</a:t>
            </a:r>
            <a:endParaRPr lang="en-US" sz="3600" dirty="0"/>
          </a:p>
        </p:txBody>
      </p:sp>
      <p:sp>
        <p:nvSpPr>
          <p:cNvPr id="3" name="Content Placeholder 2">
            <a:extLst>
              <a:ext uri="{FF2B5EF4-FFF2-40B4-BE49-F238E27FC236}">
                <a16:creationId xmlns:a16="http://schemas.microsoft.com/office/drawing/2014/main" id="{41EEA24B-F4CA-7939-BC97-42C5981DF438}"/>
              </a:ext>
            </a:extLst>
          </p:cNvPr>
          <p:cNvSpPr>
            <a:spLocks noGrp="1"/>
          </p:cNvSpPr>
          <p:nvPr>
            <p:ph idx="1"/>
          </p:nvPr>
        </p:nvSpPr>
        <p:spPr>
          <a:xfrm>
            <a:off x="457200" y="1178512"/>
            <a:ext cx="5977880" cy="2863338"/>
          </a:xfrm>
        </p:spPr>
        <p:txBody>
          <a:bodyPr/>
          <a:lstStyle/>
          <a:p>
            <a:r>
              <a:rPr lang="en-GB" sz="2400" b="1" i="0" dirty="0">
                <a:effectLst/>
              </a:rPr>
              <a:t>Human skills:</a:t>
            </a:r>
            <a:r>
              <a:rPr lang="en-GB" sz="2400" b="0" i="0" dirty="0">
                <a:effectLst/>
              </a:rPr>
              <a:t> also known as interpersonal skills, focuses on building relationships, understanding emotions, and effectively interacting with people. </a:t>
            </a:r>
          </a:p>
          <a:p>
            <a:r>
              <a:rPr lang="en-GB" sz="2200" b="0" i="0" dirty="0">
                <a:effectLst/>
              </a:rPr>
              <a:t>All levels of management need to have strong human skills. These </a:t>
            </a:r>
            <a:r>
              <a:rPr lang="en-GB" sz="2200" dirty="0"/>
              <a:t>includes being</a:t>
            </a:r>
            <a:r>
              <a:rPr lang="en-GB" sz="2200" b="0" i="0" dirty="0">
                <a:effectLst/>
              </a:rPr>
              <a:t> empathetic, approachable, and capable of motivating and inspiring team members. Also, having effective communication skills that allow active listening and providing constructive feedback. </a:t>
            </a:r>
            <a:endParaRPr lang="en-US" sz="2200" dirty="0"/>
          </a:p>
        </p:txBody>
      </p:sp>
      <p:sp>
        <p:nvSpPr>
          <p:cNvPr id="4" name="Date Placeholder 3">
            <a:extLst>
              <a:ext uri="{FF2B5EF4-FFF2-40B4-BE49-F238E27FC236}">
                <a16:creationId xmlns:a16="http://schemas.microsoft.com/office/drawing/2014/main" id="{54CAE65A-1DAA-A4C4-1627-796376B0565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6DD2088-B1F4-A909-3B76-46ECF9940FEA}"/>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3074" name="Picture 2" descr="Leadership soft skills: Cultivating a human-centric company culture | By  Markus Venzin">
            <a:extLst>
              <a:ext uri="{FF2B5EF4-FFF2-40B4-BE49-F238E27FC236}">
                <a16:creationId xmlns:a16="http://schemas.microsoft.com/office/drawing/2014/main" id="{AB5451C4-116C-9055-E82A-25439E2B07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5080" y="3395724"/>
            <a:ext cx="2708920" cy="2276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23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D833-CC77-85C8-7337-8C66B2FD8498}"/>
              </a:ext>
            </a:extLst>
          </p:cNvPr>
          <p:cNvSpPr>
            <a:spLocks noGrp="1"/>
          </p:cNvSpPr>
          <p:nvPr>
            <p:ph type="title"/>
          </p:nvPr>
        </p:nvSpPr>
        <p:spPr/>
        <p:txBody>
          <a:bodyPr/>
          <a:lstStyle/>
          <a:p>
            <a:r>
              <a:rPr lang="en-US" sz="3600" b="1" dirty="0"/>
              <a:t>Technical skills </a:t>
            </a:r>
            <a:r>
              <a:rPr lang="en-US" sz="2000" dirty="0"/>
              <a:t>(5 of 5)</a:t>
            </a:r>
            <a:endParaRPr lang="en-US" sz="3600" dirty="0"/>
          </a:p>
        </p:txBody>
      </p:sp>
      <p:sp>
        <p:nvSpPr>
          <p:cNvPr id="3" name="Content Placeholder 2">
            <a:extLst>
              <a:ext uri="{FF2B5EF4-FFF2-40B4-BE49-F238E27FC236}">
                <a16:creationId xmlns:a16="http://schemas.microsoft.com/office/drawing/2014/main" id="{5EFD6130-3FB9-52B8-2217-0FAE3AE7401F}"/>
              </a:ext>
            </a:extLst>
          </p:cNvPr>
          <p:cNvSpPr>
            <a:spLocks noGrp="1"/>
          </p:cNvSpPr>
          <p:nvPr>
            <p:ph idx="1"/>
          </p:nvPr>
        </p:nvSpPr>
        <p:spPr>
          <a:xfrm>
            <a:off x="274195" y="1463523"/>
            <a:ext cx="5809973" cy="1944217"/>
          </a:xfrm>
        </p:spPr>
        <p:txBody>
          <a:bodyPr/>
          <a:lstStyle/>
          <a:p>
            <a:pPr algn="l"/>
            <a:r>
              <a:rPr lang="en-GB" sz="2400" b="1" i="0" dirty="0">
                <a:solidFill>
                  <a:srgbClr val="000000"/>
                </a:solidFill>
                <a:effectLst/>
              </a:rPr>
              <a:t>Technical Leadership:</a:t>
            </a:r>
            <a:r>
              <a:rPr lang="en-GB" sz="2400" b="0" i="0" dirty="0">
                <a:solidFill>
                  <a:srgbClr val="000000"/>
                </a:solidFill>
                <a:effectLst/>
              </a:rPr>
              <a:t> involves possessing specialized knowledge, skills, and expertise related to the specific tasks and functions of the organisation. </a:t>
            </a:r>
          </a:p>
          <a:p>
            <a:pPr algn="l"/>
            <a:r>
              <a:rPr lang="en-GB" sz="2200" b="0" i="0" dirty="0">
                <a:solidFill>
                  <a:srgbClr val="000000"/>
                </a:solidFill>
                <a:effectLst/>
              </a:rPr>
              <a:t>Lower-level managers needs more </a:t>
            </a:r>
            <a:r>
              <a:rPr lang="en-GB" sz="2200" dirty="0">
                <a:solidFill>
                  <a:srgbClr val="000000"/>
                </a:solidFill>
              </a:rPr>
              <a:t>t</a:t>
            </a:r>
            <a:r>
              <a:rPr lang="en-GB" sz="2200" b="0" i="0" dirty="0">
                <a:solidFill>
                  <a:srgbClr val="000000"/>
                </a:solidFill>
                <a:effectLst/>
              </a:rPr>
              <a:t>echnical skills which means they’ll have a deep understanding of the tools, processes, and technologies used within their industry. This will allow them to guide their team members efficiently and support them to achieve their tasks.</a:t>
            </a: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102DCD78-A79F-BC45-4698-F9B31A76CBC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05CB5FA-5663-E65F-37CF-A154F8310BE2}"/>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pic>
        <p:nvPicPr>
          <p:cNvPr id="4098" name="Picture 2" descr="The Leading Clothing Manufacturer in Vietnam">
            <a:extLst>
              <a:ext uri="{FF2B5EF4-FFF2-40B4-BE49-F238E27FC236}">
                <a16:creationId xmlns:a16="http://schemas.microsoft.com/office/drawing/2014/main" id="{53B88A08-0FBB-7D49-D302-9D13FA313B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3403514"/>
            <a:ext cx="2555776" cy="1944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206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EF6E-1518-EA4C-C416-6AD16A639348}"/>
              </a:ext>
            </a:extLst>
          </p:cNvPr>
          <p:cNvSpPr>
            <a:spLocks noGrp="1"/>
          </p:cNvSpPr>
          <p:nvPr>
            <p:ph type="title"/>
          </p:nvPr>
        </p:nvSpPr>
        <p:spPr>
          <a:xfrm>
            <a:off x="457200" y="274638"/>
            <a:ext cx="8229600" cy="1143000"/>
          </a:xfrm>
        </p:spPr>
        <p:txBody>
          <a:bodyPr wrap="square" anchor="ctr">
            <a:normAutofit/>
          </a:bodyPr>
          <a:lstStyle/>
          <a:p>
            <a:r>
              <a:rPr lang="en-US" b="1"/>
              <a:t>Case study</a:t>
            </a:r>
          </a:p>
        </p:txBody>
      </p:sp>
      <p:sp>
        <p:nvSpPr>
          <p:cNvPr id="3" name="Content Placeholder 2">
            <a:extLst>
              <a:ext uri="{FF2B5EF4-FFF2-40B4-BE49-F238E27FC236}">
                <a16:creationId xmlns:a16="http://schemas.microsoft.com/office/drawing/2014/main" id="{294784FF-F3E8-B458-BD07-24FECCC27ECB}"/>
              </a:ext>
            </a:extLst>
          </p:cNvPr>
          <p:cNvSpPr>
            <a:spLocks noGrp="1"/>
          </p:cNvSpPr>
          <p:nvPr>
            <p:ph sz="half" idx="1"/>
          </p:nvPr>
        </p:nvSpPr>
        <p:spPr>
          <a:xfrm>
            <a:off x="457200" y="1600201"/>
            <a:ext cx="4038600" cy="3989040"/>
          </a:xfrm>
        </p:spPr>
        <p:txBody>
          <a:bodyPr wrap="square" anchor="t">
            <a:normAutofit/>
          </a:bodyPr>
          <a:lstStyle/>
          <a:p>
            <a:r>
              <a:rPr lang="en-US"/>
              <a:t>Now attempt the case general motors case study in Moodle.</a:t>
            </a:r>
          </a:p>
        </p:txBody>
      </p:sp>
      <p:pic>
        <p:nvPicPr>
          <p:cNvPr id="1026" name="Picture 2" descr="GM Investing Nearly $1B To Build New V8 Engine And EV Components">
            <a:extLst>
              <a:ext uri="{FF2B5EF4-FFF2-40B4-BE49-F238E27FC236}">
                <a16:creationId xmlns:a16="http://schemas.microsoft.com/office/drawing/2014/main" id="{AF45126D-75C7-B1FE-7C38-295FB1544C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63913"/>
            <a:ext cx="4038600" cy="2261616"/>
          </a:xfrm>
          <a:prstGeom prst="rect">
            <a:avLst/>
          </a:prstGeom>
          <a:solidFill>
            <a:srgbClr val="FFFFFF"/>
          </a:solidFill>
        </p:spPr>
      </p:pic>
      <p:sp>
        <p:nvSpPr>
          <p:cNvPr id="4" name="Date Placeholder 3">
            <a:extLst>
              <a:ext uri="{FF2B5EF4-FFF2-40B4-BE49-F238E27FC236}">
                <a16:creationId xmlns:a16="http://schemas.microsoft.com/office/drawing/2014/main" id="{3BF09A57-4D0B-B6EB-5DA7-49077D2780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206029B6-E983-9131-E0F3-477AEE0CBA9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132067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6246-954E-1863-0181-C4311669CEE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164EE704-2B30-013D-E4AA-999D5F118C47}"/>
              </a:ext>
            </a:extLst>
          </p:cNvPr>
          <p:cNvSpPr>
            <a:spLocks noGrp="1"/>
          </p:cNvSpPr>
          <p:nvPr>
            <p:ph idx="1"/>
          </p:nvPr>
        </p:nvSpPr>
        <p:spPr/>
        <p:txBody>
          <a:bodyPr/>
          <a:lstStyle/>
          <a:p>
            <a:pPr marL="0" indent="0">
              <a:buNone/>
            </a:pPr>
            <a:r>
              <a:rPr lang="en-GB" sz="2000" b="0" i="0" dirty="0">
                <a:effectLst/>
              </a:rPr>
              <a:t>Capon, C. (2009) </a:t>
            </a:r>
            <a:r>
              <a:rPr lang="en-GB" sz="2000" b="0"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endParaRPr lang="en-GB" altLang="en-US" sz="2000" dirty="0">
              <a:ea typeface="Calibri" panose="020F0502020204030204" pitchFamily="34" charset="0"/>
            </a:endParaRPr>
          </a:p>
          <a:p>
            <a:pPr marL="0" indent="0">
              <a:buNone/>
            </a:pPr>
            <a:r>
              <a:rPr lang="en-GB" altLang="en-US" sz="2000" dirty="0">
                <a:ea typeface="Calibri" panose="020F0502020204030204" pitchFamily="34" charset="0"/>
              </a:rPr>
              <a:t>Robbins, S., and Coulter, M. (2020) Management, Global Edition. 15th Ed. Pearson.</a:t>
            </a:r>
          </a:p>
          <a:p>
            <a:endParaRPr lang="en-US" dirty="0"/>
          </a:p>
        </p:txBody>
      </p:sp>
      <p:sp>
        <p:nvSpPr>
          <p:cNvPr id="4" name="Date Placeholder 3">
            <a:extLst>
              <a:ext uri="{FF2B5EF4-FFF2-40B4-BE49-F238E27FC236}">
                <a16:creationId xmlns:a16="http://schemas.microsoft.com/office/drawing/2014/main" id="{A4A44777-B861-9C2E-D551-028535E2FBC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1F853A4-ABEA-721B-3836-C945544EF54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4680511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928</TotalTime>
  <Words>1101</Words>
  <Application>Microsoft Macintosh PowerPoint</Application>
  <PresentationFormat>On-screen Show (4:3)</PresentationFormat>
  <Paragraphs>172</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Myriad Pro</vt:lpstr>
      <vt:lpstr>Söhne</vt:lpstr>
      <vt:lpstr>Verdana</vt:lpstr>
      <vt:lpstr>Wingdings</vt:lpstr>
      <vt:lpstr>20140311PresentationUWTSDTemplate</vt:lpstr>
      <vt:lpstr>Management in Business LCBB4014          Week 8 – Session 2 </vt:lpstr>
      <vt:lpstr>Objectives of the session</vt:lpstr>
      <vt:lpstr>Defining management</vt:lpstr>
      <vt:lpstr>Characteristics of management</vt:lpstr>
      <vt:lpstr>Defining managers</vt:lpstr>
      <vt:lpstr>Managers functions</vt:lpstr>
      <vt:lpstr>Managerial roles (1 of 4)</vt:lpstr>
      <vt:lpstr>Informational roles (2 of 4)</vt:lpstr>
      <vt:lpstr>Interpersonal roles (3 of 4)</vt:lpstr>
      <vt:lpstr>Decisional roles (4 of 4)</vt:lpstr>
      <vt:lpstr>The essence of communication in management (1 of 3)</vt:lpstr>
      <vt:lpstr>Communication tools (2 of 3)</vt:lpstr>
      <vt:lpstr>Communication tools (Continue 3 of 3)</vt:lpstr>
      <vt:lpstr>Difference between managers and leaders (1 of 5)</vt:lpstr>
      <vt:lpstr>Difference between managers and leaders (2 of 5)</vt:lpstr>
      <vt:lpstr>Conceptual skills (3 of 5)</vt:lpstr>
      <vt:lpstr>Human skills (4 of 5)</vt:lpstr>
      <vt:lpstr>Technical skills (5 of 5)</vt:lpstr>
      <vt:lpstr>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117</cp:revision>
  <cp:lastPrinted>2018-07-02T15:32:24Z</cp:lastPrinted>
  <dcterms:created xsi:type="dcterms:W3CDTF">2002-10-07T19:43:58Z</dcterms:created>
  <dcterms:modified xsi:type="dcterms:W3CDTF">2024-09-27T10:49:07Z</dcterms:modified>
</cp:coreProperties>
</file>