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7"/>
  </p:notesMasterIdLst>
  <p:sldIdLst>
    <p:sldId id="256" r:id="rId2"/>
    <p:sldId id="259" r:id="rId3"/>
    <p:sldId id="267" r:id="rId4"/>
    <p:sldId id="268" r:id="rId5"/>
    <p:sldId id="293" r:id="rId6"/>
    <p:sldId id="258" r:id="rId7"/>
    <p:sldId id="292" r:id="rId8"/>
    <p:sldId id="257" r:id="rId9"/>
    <p:sldId id="260" r:id="rId10"/>
    <p:sldId id="303" r:id="rId11"/>
    <p:sldId id="300" r:id="rId12"/>
    <p:sldId id="297" r:id="rId13"/>
    <p:sldId id="301" r:id="rId14"/>
    <p:sldId id="295" r:id="rId15"/>
    <p:sldId id="299" r:id="rId16"/>
    <p:sldId id="298" r:id="rId17"/>
    <p:sldId id="269" r:id="rId18"/>
    <p:sldId id="270" r:id="rId19"/>
    <p:sldId id="262" r:id="rId20"/>
    <p:sldId id="263" r:id="rId21"/>
    <p:sldId id="264" r:id="rId22"/>
    <p:sldId id="282" r:id="rId23"/>
    <p:sldId id="265" r:id="rId24"/>
    <p:sldId id="283" r:id="rId25"/>
    <p:sldId id="266" r:id="rId26"/>
    <p:sldId id="302" r:id="rId27"/>
    <p:sldId id="294" r:id="rId28"/>
    <p:sldId id="284" r:id="rId29"/>
    <p:sldId id="273" r:id="rId30"/>
    <p:sldId id="281" r:id="rId31"/>
    <p:sldId id="274" r:id="rId32"/>
    <p:sldId id="275" r:id="rId33"/>
    <p:sldId id="287" r:id="rId34"/>
    <p:sldId id="285" r:id="rId35"/>
    <p:sldId id="286" r:id="rId36"/>
    <p:sldId id="288" r:id="rId37"/>
    <p:sldId id="289" r:id="rId38"/>
    <p:sldId id="276" r:id="rId39"/>
    <p:sldId id="277" r:id="rId40"/>
    <p:sldId id="278" r:id="rId41"/>
    <p:sldId id="279" r:id="rId42"/>
    <p:sldId id="271" r:id="rId43"/>
    <p:sldId id="280" r:id="rId44"/>
    <p:sldId id="290" r:id="rId45"/>
    <p:sldId id="291" r:id="rId4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597" autoAdjust="0"/>
    <p:restoredTop sz="96422" autoAdjust="0"/>
  </p:normalViewPr>
  <p:slideViewPr>
    <p:cSldViewPr>
      <p:cViewPr varScale="1">
        <p:scale>
          <a:sx n="84" d="100"/>
          <a:sy n="84" d="100"/>
        </p:scale>
        <p:origin x="126" y="864"/>
      </p:cViewPr>
      <p:guideLst>
        <p:guide orient="horz" pos="2160"/>
        <p:guide pos="2880"/>
      </p:guideLst>
    </p:cSldViewPr>
  </p:slideViewPr>
  <p:outlineViewPr>
    <p:cViewPr>
      <p:scale>
        <a:sx n="33" d="100"/>
        <a:sy n="33" d="100"/>
      </p:scale>
      <p:origin x="48" y="36360"/>
    </p:cViewPr>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52" d="100"/>
          <a:sy n="52" d="100"/>
        </p:scale>
        <p:origin x="-1308" y="-90"/>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F85DAFB3-46D7-469B-AFE1-96D06A0F9C66}" type="datetimeFigureOut">
              <a:rPr lang="en-US" smtClean="0"/>
              <a:pPr/>
              <a:t>1/30/2018</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2AF7FF9D-4E61-4B12-81ED-3E854AA68281}" type="slidenum">
              <a:rPr lang="en-GB" smtClean="0"/>
              <a:pPr/>
              <a:t>‹#›</a:t>
            </a:fld>
            <a:endParaRPr lang="en-GB"/>
          </a:p>
        </p:txBody>
      </p:sp>
    </p:spTree>
    <p:extLst>
      <p:ext uri="{BB962C8B-B14F-4D97-AF65-F5344CB8AC3E}">
        <p14:creationId xmlns:p14="http://schemas.microsoft.com/office/powerpoint/2010/main" val="10936564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8" Type="http://schemas.openxmlformats.org/officeDocument/2006/relationships/hyperlink" Target="http://en.wikipedia.org/wiki/New_Oxford_American_Dictionary" TargetMode="External"/><Relationship Id="rId13" Type="http://schemas.openxmlformats.org/officeDocument/2006/relationships/hyperlink" Target="http://en.wikipedia.org/wiki/Opportunity_cost#cite_note-3" TargetMode="External"/><Relationship Id="rId3" Type="http://schemas.openxmlformats.org/officeDocument/2006/relationships/hyperlink" Target="http://en.wikipedia.org/wiki/Microeconomics" TargetMode="External"/><Relationship Id="rId7" Type="http://schemas.openxmlformats.org/officeDocument/2006/relationships/hyperlink" Target="http://en.wikipedia.org/wiki/Opportunity_cost#cite_note-1" TargetMode="External"/><Relationship Id="rId12" Type="http://schemas.openxmlformats.org/officeDocument/2006/relationships/hyperlink" Target="http://en.wikipedia.org/wiki/Opportunity_cost#cite_note-2" TargetMode="External"/><Relationship Id="rId2" Type="http://schemas.openxmlformats.org/officeDocument/2006/relationships/slide" Target="../slides/slide19.xml"/><Relationship Id="rId16" Type="http://schemas.openxmlformats.org/officeDocument/2006/relationships/hyperlink" Target="http://en.wikipedia.org/wiki/Utility_(economics)" TargetMode="External"/><Relationship Id="rId1" Type="http://schemas.openxmlformats.org/officeDocument/2006/relationships/notesMaster" Target="../notesMasters/notesMaster1.xml"/><Relationship Id="rId6" Type="http://schemas.openxmlformats.org/officeDocument/2006/relationships/hyperlink" Target="http://en.wikipedia.org/wiki/Resource" TargetMode="External"/><Relationship Id="rId11" Type="http://schemas.openxmlformats.org/officeDocument/2006/relationships/hyperlink" Target="http://en.wikipedia.org/wiki/Utility" TargetMode="External"/><Relationship Id="rId5" Type="http://schemas.openxmlformats.org/officeDocument/2006/relationships/hyperlink" Target="http://en.wikipedia.org/wiki/Mutually_exclusive" TargetMode="External"/><Relationship Id="rId15" Type="http://schemas.openxmlformats.org/officeDocument/2006/relationships/hyperlink" Target="http://en.wikipedia.org/wiki/Production_possibilities_frontier" TargetMode="External"/><Relationship Id="rId10" Type="http://schemas.openxmlformats.org/officeDocument/2006/relationships/hyperlink" Target="http://en.wikipedia.org/wiki/Scarcity" TargetMode="External"/><Relationship Id="rId4" Type="http://schemas.openxmlformats.org/officeDocument/2006/relationships/hyperlink" Target="http://en.wikipedia.org/wiki/Value_(economics)" TargetMode="External"/><Relationship Id="rId9" Type="http://schemas.openxmlformats.org/officeDocument/2006/relationships/hyperlink" Target="http://en.wikipedia.org/wiki/Economics" TargetMode="External"/><Relationship Id="rId14" Type="http://schemas.openxmlformats.org/officeDocument/2006/relationships/hyperlink" Target="http://en.wikipedia.org/wiki/Real_versus_nominal_value_(economics)"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Extirpate: to remove or destroy totally; do away with; exterminate. </a:t>
            </a:r>
            <a:endParaRPr lang="en-GB" dirty="0"/>
          </a:p>
        </p:txBody>
      </p:sp>
      <p:sp>
        <p:nvSpPr>
          <p:cNvPr id="4" name="Slide Number Placeholder 3"/>
          <p:cNvSpPr>
            <a:spLocks noGrp="1"/>
          </p:cNvSpPr>
          <p:nvPr>
            <p:ph type="sldNum" sz="quarter" idx="10"/>
          </p:nvPr>
        </p:nvSpPr>
        <p:spPr/>
        <p:txBody>
          <a:bodyPr/>
          <a:lstStyle/>
          <a:p>
            <a:fld id="{2AF7FF9D-4E61-4B12-81ED-3E854AA68281}" type="slidenum">
              <a:rPr lang="en-GB" smtClean="0"/>
              <a:pPr/>
              <a:t>4</a:t>
            </a:fld>
            <a:endParaRPr lang="en-GB"/>
          </a:p>
        </p:txBody>
      </p:sp>
    </p:spTree>
    <p:extLst>
      <p:ext uri="{BB962C8B-B14F-4D97-AF65-F5344CB8AC3E}">
        <p14:creationId xmlns:p14="http://schemas.microsoft.com/office/powerpoint/2010/main" val="38228443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Read </a:t>
            </a:r>
            <a:r>
              <a:rPr lang="en-GB" dirty="0" err="1" smtClean="0"/>
              <a:t>Porteous</a:t>
            </a:r>
            <a:r>
              <a:rPr lang="en-GB" dirty="0" smtClean="0"/>
              <a:t> (2001) Dictionary </a:t>
            </a:r>
            <a:r>
              <a:rPr lang="en-GB" dirty="0" err="1" smtClean="0"/>
              <a:t>Env</a:t>
            </a:r>
            <a:r>
              <a:rPr lang="en-GB" dirty="0" smtClean="0"/>
              <a:t> </a:t>
            </a:r>
            <a:r>
              <a:rPr lang="en-GB" dirty="0" err="1" smtClean="0"/>
              <a:t>Sci</a:t>
            </a:r>
            <a:r>
              <a:rPr lang="en-GB" dirty="0" smtClean="0"/>
              <a:t> Tech P191</a:t>
            </a:r>
            <a:endParaRPr lang="en-GB" dirty="0"/>
          </a:p>
        </p:txBody>
      </p:sp>
      <p:sp>
        <p:nvSpPr>
          <p:cNvPr id="4" name="Slide Number Placeholder 3"/>
          <p:cNvSpPr>
            <a:spLocks noGrp="1"/>
          </p:cNvSpPr>
          <p:nvPr>
            <p:ph type="sldNum" sz="quarter" idx="10"/>
          </p:nvPr>
        </p:nvSpPr>
        <p:spPr/>
        <p:txBody>
          <a:bodyPr/>
          <a:lstStyle/>
          <a:p>
            <a:fld id="{2AF7FF9D-4E61-4B12-81ED-3E854AA68281}" type="slidenum">
              <a:rPr lang="en-GB" smtClean="0"/>
              <a:pPr/>
              <a:t>6</a:t>
            </a:fld>
            <a:endParaRPr lang="en-GB"/>
          </a:p>
        </p:txBody>
      </p:sp>
    </p:spTree>
    <p:extLst>
      <p:ext uri="{BB962C8B-B14F-4D97-AF65-F5344CB8AC3E}">
        <p14:creationId xmlns:p14="http://schemas.microsoft.com/office/powerpoint/2010/main" val="9564792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a:t>
            </a:r>
            <a:r>
              <a:rPr lang="en-GB" dirty="0" smtClean="0">
                <a:hlinkClick r:id="rId3" tooltip="Microeconomics"/>
              </a:rPr>
              <a:t>microeconomic theory</a:t>
            </a:r>
            <a:r>
              <a:rPr lang="en-GB" dirty="0" smtClean="0"/>
              <a:t>, the </a:t>
            </a:r>
            <a:r>
              <a:rPr lang="en-GB" b="1" dirty="0" smtClean="0"/>
              <a:t>opportunity cost of a choice</a:t>
            </a:r>
            <a:r>
              <a:rPr lang="en-GB" dirty="0" smtClean="0"/>
              <a:t> is the </a:t>
            </a:r>
            <a:r>
              <a:rPr lang="en-GB" dirty="0" smtClean="0">
                <a:hlinkClick r:id="rId4" tooltip="Value (economics)"/>
              </a:rPr>
              <a:t>value</a:t>
            </a:r>
            <a:r>
              <a:rPr lang="en-GB" dirty="0" smtClean="0"/>
              <a:t> of the best alternative forgone, in a situation in which a choice needs to be made between several </a:t>
            </a:r>
            <a:r>
              <a:rPr lang="en-GB" dirty="0" smtClean="0">
                <a:hlinkClick r:id="rId5" tooltip="Mutually exclusive"/>
              </a:rPr>
              <a:t>mutually exclusive</a:t>
            </a:r>
            <a:r>
              <a:rPr lang="en-GB" dirty="0" smtClean="0"/>
              <a:t> alternatives given limited </a:t>
            </a:r>
            <a:r>
              <a:rPr lang="en-GB" dirty="0" smtClean="0">
                <a:hlinkClick r:id="rId6" tooltip="Resource"/>
              </a:rPr>
              <a:t>resources</a:t>
            </a:r>
            <a:r>
              <a:rPr lang="en-GB" dirty="0" smtClean="0"/>
              <a:t>. Assuming the best choice is made, it is the "cost" incurred by not enjoying the benefit that would be had by taking the second best choice available.</a:t>
            </a:r>
            <a:r>
              <a:rPr lang="en-GB" baseline="30000" dirty="0" smtClean="0">
                <a:hlinkClick r:id="rId7"/>
              </a:rPr>
              <a:t>[1]</a:t>
            </a:r>
            <a:r>
              <a:rPr lang="en-GB" dirty="0" smtClean="0"/>
              <a:t> The </a:t>
            </a:r>
            <a:r>
              <a:rPr lang="en-GB" i="1" dirty="0" smtClean="0">
                <a:hlinkClick r:id="rId8" tooltip="New Oxford American Dictionary"/>
              </a:rPr>
              <a:t>New Oxford American Dictionary</a:t>
            </a:r>
            <a:r>
              <a:rPr lang="en-GB" dirty="0" smtClean="0"/>
              <a:t> defines it as "the loss of potential gain from other alternatives when one alternative is chosen". Opportunity cost is a key concept in </a:t>
            </a:r>
            <a:r>
              <a:rPr lang="en-GB" dirty="0" smtClean="0">
                <a:hlinkClick r:id="rId9" tooltip="Economics"/>
              </a:rPr>
              <a:t>economics</a:t>
            </a:r>
            <a:r>
              <a:rPr lang="en-GB" dirty="0" smtClean="0"/>
              <a:t>, and has been described as expressing "the basic relationship between </a:t>
            </a:r>
            <a:r>
              <a:rPr lang="en-GB" dirty="0" smtClean="0">
                <a:hlinkClick r:id="rId10" tooltip="Scarcity"/>
              </a:rPr>
              <a:t>scarcity</a:t>
            </a:r>
            <a:r>
              <a:rPr lang="en-GB" dirty="0" smtClean="0"/>
              <a:t> and </a:t>
            </a:r>
            <a:r>
              <a:rPr lang="en-GB" dirty="0" smtClean="0">
                <a:hlinkClick r:id="rId11" tooltip="Utility"/>
              </a:rPr>
              <a:t>choice</a:t>
            </a:r>
            <a:r>
              <a:rPr lang="en-GB" dirty="0" smtClean="0"/>
              <a:t>".</a:t>
            </a:r>
            <a:r>
              <a:rPr lang="en-GB" baseline="30000" dirty="0" smtClean="0">
                <a:hlinkClick r:id="rId12"/>
              </a:rPr>
              <a:t>[2]</a:t>
            </a:r>
            <a:r>
              <a:rPr lang="en-GB" dirty="0" smtClean="0"/>
              <a:t> The notion of opportunity cost plays a crucial part in ensuring that scarce resources are used efficiently.</a:t>
            </a:r>
            <a:r>
              <a:rPr lang="en-GB" baseline="30000" dirty="0" smtClean="0">
                <a:hlinkClick r:id="rId13"/>
              </a:rPr>
              <a:t>[3]</a:t>
            </a:r>
            <a:r>
              <a:rPr lang="en-GB" dirty="0" smtClean="0"/>
              <a:t> Thus, opportunity costs are not restricted to monetary or financial costs: the </a:t>
            </a:r>
            <a:r>
              <a:rPr lang="en-GB" dirty="0" smtClean="0">
                <a:hlinkClick r:id="rId14" tooltip="Real versus nominal value (economics)"/>
              </a:rPr>
              <a:t>real cost</a:t>
            </a:r>
            <a:r>
              <a:rPr lang="en-GB" dirty="0" smtClean="0"/>
              <a:t> of </a:t>
            </a:r>
            <a:r>
              <a:rPr lang="en-GB" dirty="0" smtClean="0">
                <a:hlinkClick r:id="rId15" tooltip="Production possibilities frontier"/>
              </a:rPr>
              <a:t>output forgone</a:t>
            </a:r>
            <a:r>
              <a:rPr lang="en-GB" dirty="0" smtClean="0"/>
              <a:t>, lost time, pleasure or any other benefit that provides </a:t>
            </a:r>
            <a:r>
              <a:rPr lang="en-GB" dirty="0" smtClean="0">
                <a:hlinkClick r:id="rId16" tooltip="Utility (economics)"/>
              </a:rPr>
              <a:t>utility</a:t>
            </a:r>
            <a:r>
              <a:rPr lang="en-GB" dirty="0" smtClean="0"/>
              <a:t> should also be considered opportunity costs.</a:t>
            </a:r>
            <a:endParaRPr lang="en-GB" dirty="0"/>
          </a:p>
        </p:txBody>
      </p:sp>
      <p:sp>
        <p:nvSpPr>
          <p:cNvPr id="4" name="Slide Number Placeholder 3"/>
          <p:cNvSpPr>
            <a:spLocks noGrp="1"/>
          </p:cNvSpPr>
          <p:nvPr>
            <p:ph type="sldNum" sz="quarter" idx="10"/>
          </p:nvPr>
        </p:nvSpPr>
        <p:spPr/>
        <p:txBody>
          <a:bodyPr/>
          <a:lstStyle/>
          <a:p>
            <a:fld id="{2AF7FF9D-4E61-4B12-81ED-3E854AA68281}" type="slidenum">
              <a:rPr lang="en-GB" smtClean="0"/>
              <a:pPr/>
              <a:t>19</a:t>
            </a:fld>
            <a:endParaRPr lang="en-GB"/>
          </a:p>
        </p:txBody>
      </p:sp>
    </p:spTree>
    <p:extLst>
      <p:ext uri="{BB962C8B-B14F-4D97-AF65-F5344CB8AC3E}">
        <p14:creationId xmlns:p14="http://schemas.microsoft.com/office/powerpoint/2010/main" val="22514762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See handout P 6 % years after RIO</a:t>
            </a:r>
            <a:endParaRPr lang="en-GB" dirty="0"/>
          </a:p>
        </p:txBody>
      </p:sp>
      <p:sp>
        <p:nvSpPr>
          <p:cNvPr id="4" name="Slide Number Placeholder 3"/>
          <p:cNvSpPr>
            <a:spLocks noGrp="1"/>
          </p:cNvSpPr>
          <p:nvPr>
            <p:ph type="sldNum" sz="quarter" idx="10"/>
          </p:nvPr>
        </p:nvSpPr>
        <p:spPr/>
        <p:txBody>
          <a:bodyPr/>
          <a:lstStyle/>
          <a:p>
            <a:fld id="{2AF7FF9D-4E61-4B12-81ED-3E854AA68281}" type="slidenum">
              <a:rPr lang="en-GB" smtClean="0"/>
              <a:pPr/>
              <a:t>23</a:t>
            </a:fld>
            <a:endParaRPr lang="en-GB"/>
          </a:p>
        </p:txBody>
      </p:sp>
    </p:spTree>
    <p:extLst>
      <p:ext uri="{BB962C8B-B14F-4D97-AF65-F5344CB8AC3E}">
        <p14:creationId xmlns:p14="http://schemas.microsoft.com/office/powerpoint/2010/main" val="17017141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0000" lnSpcReduction="20000"/>
          </a:bodyPr>
          <a:lstStyle/>
          <a:p>
            <a:r>
              <a:rPr lang="en-GB" dirty="0" smtClean="0"/>
              <a:t>Paul A. Samuelson is usually credited as the first economist to develop the theory of public goods. In his classic 1954 paper The Pure Theory of Public Expenditure,[7] he defined a public good, or as he called it in the paper a "collective consumption good", as follows:</a:t>
            </a:r>
          </a:p>
          <a:p>
            <a:r>
              <a:rPr lang="en-GB" dirty="0" smtClean="0"/>
              <a:t> </a:t>
            </a:r>
          </a:p>
          <a:p>
            <a:endParaRPr lang="en-GB" dirty="0" smtClean="0"/>
          </a:p>
          <a:p>
            <a:r>
              <a:rPr lang="en-GB" dirty="0" smtClean="0"/>
              <a:t>[goods] which all enjoy in common in the sense that each individual's consumption of such a good leads to no subtractions from any other individual's consumption of that good...</a:t>
            </a:r>
          </a:p>
          <a:p>
            <a:r>
              <a:rPr lang="en-GB" dirty="0" smtClean="0"/>
              <a:t> </a:t>
            </a:r>
          </a:p>
          <a:p>
            <a:r>
              <a:rPr lang="en-GB" dirty="0" smtClean="0"/>
              <a:t>This is the property that has become known as non-rivalry. In addition a pure public good exhibits a second property called non-excludability: that is, it is impossible to exclude any individuals from consuming the good.</a:t>
            </a:r>
          </a:p>
          <a:p>
            <a:r>
              <a:rPr lang="en-GB" dirty="0" smtClean="0"/>
              <a:t> </a:t>
            </a:r>
          </a:p>
          <a:p>
            <a:r>
              <a:rPr lang="en-GB" dirty="0" smtClean="0"/>
              <a:t>The opposite of a public good is a private good, which does not possess these properties. A loaf of bread, for example, is a private good; its owner can exclude others from using it, and once it has been consumed, it cannot be used again.</a:t>
            </a:r>
          </a:p>
          <a:p>
            <a:r>
              <a:rPr lang="en-GB" dirty="0" smtClean="0"/>
              <a:t> </a:t>
            </a:r>
          </a:p>
          <a:p>
            <a:r>
              <a:rPr lang="en-GB" dirty="0" smtClean="0"/>
              <a:t>A good which is </a:t>
            </a:r>
            <a:r>
              <a:rPr lang="en-GB" dirty="0" err="1" smtClean="0"/>
              <a:t>rivalrous</a:t>
            </a:r>
            <a:r>
              <a:rPr lang="en-GB" dirty="0" smtClean="0"/>
              <a:t> but non-excludable is sometimes called a common-pool resource. Such goods raise similar issues to public goods: the mirror to the public goods problem for this case is sometimes called the "tragedy of the commons". For example, it is so difficult to enforce restrictions on deep sea fishing that the world's fish stocks can be seen as a non-excludable resource, but one which is finite and diminishing.</a:t>
            </a:r>
          </a:p>
          <a:p>
            <a:r>
              <a:rPr lang="en-GB" dirty="0" smtClean="0"/>
              <a:t> </a:t>
            </a:r>
          </a:p>
          <a:p>
            <a:endParaRPr lang="en-GB" dirty="0" smtClean="0"/>
          </a:p>
          <a:p>
            <a:endParaRPr lang="en-GB" dirty="0" smtClean="0"/>
          </a:p>
          <a:p>
            <a:endParaRPr lang="en-GB" dirty="0" smtClean="0"/>
          </a:p>
          <a:p>
            <a:r>
              <a:rPr lang="en-GB" dirty="0" smtClean="0"/>
              <a:t>Excludable</a:t>
            </a:r>
          </a:p>
          <a:p>
            <a:r>
              <a:rPr lang="en-GB" dirty="0" smtClean="0"/>
              <a:t> </a:t>
            </a:r>
          </a:p>
          <a:p>
            <a:r>
              <a:rPr lang="en-GB" dirty="0" smtClean="0"/>
              <a:t>Non-excludable</a:t>
            </a:r>
          </a:p>
          <a:p>
            <a:r>
              <a:rPr lang="en-GB" dirty="0" smtClean="0"/>
              <a:t> </a:t>
            </a:r>
          </a:p>
          <a:p>
            <a:endParaRPr lang="en-GB" dirty="0" smtClean="0"/>
          </a:p>
          <a:p>
            <a:endParaRPr lang="en-GB" dirty="0" smtClean="0"/>
          </a:p>
          <a:p>
            <a:r>
              <a:rPr lang="en-GB" dirty="0" err="1" smtClean="0"/>
              <a:t>Rivalrous</a:t>
            </a:r>
            <a:endParaRPr lang="en-GB" dirty="0" smtClean="0"/>
          </a:p>
          <a:p>
            <a:r>
              <a:rPr lang="en-GB" dirty="0" smtClean="0"/>
              <a:t> </a:t>
            </a:r>
          </a:p>
          <a:p>
            <a:r>
              <a:rPr lang="en-GB" dirty="0" smtClean="0"/>
              <a:t>Private goods</a:t>
            </a:r>
          </a:p>
          <a:p>
            <a:r>
              <a:rPr lang="en-GB" dirty="0" smtClean="0"/>
              <a:t> food, clothing, cars, personal electronics</a:t>
            </a:r>
          </a:p>
          <a:p>
            <a:r>
              <a:rPr lang="en-GB" dirty="0" smtClean="0"/>
              <a:t> </a:t>
            </a:r>
          </a:p>
          <a:p>
            <a:r>
              <a:rPr lang="en-GB" dirty="0" smtClean="0"/>
              <a:t>Common goods (Common-pool resources)</a:t>
            </a:r>
          </a:p>
          <a:p>
            <a:r>
              <a:rPr lang="en-GB" dirty="0" smtClean="0"/>
              <a:t> fish stocks, timber, coal</a:t>
            </a:r>
          </a:p>
          <a:p>
            <a:r>
              <a:rPr lang="en-GB" dirty="0" smtClean="0"/>
              <a:t> </a:t>
            </a:r>
          </a:p>
          <a:p>
            <a:endParaRPr lang="en-GB" dirty="0" smtClean="0"/>
          </a:p>
          <a:p>
            <a:endParaRPr lang="en-GB" dirty="0" smtClean="0"/>
          </a:p>
          <a:p>
            <a:r>
              <a:rPr lang="en-GB" dirty="0" smtClean="0"/>
              <a:t>Non-</a:t>
            </a:r>
            <a:r>
              <a:rPr lang="en-GB" dirty="0" err="1" smtClean="0"/>
              <a:t>rivalrous</a:t>
            </a:r>
            <a:endParaRPr lang="en-GB" dirty="0" smtClean="0"/>
          </a:p>
          <a:p>
            <a:r>
              <a:rPr lang="en-GB" dirty="0" smtClean="0"/>
              <a:t> </a:t>
            </a:r>
          </a:p>
          <a:p>
            <a:r>
              <a:rPr lang="en-GB" dirty="0" smtClean="0"/>
              <a:t>Club goods</a:t>
            </a:r>
          </a:p>
          <a:p>
            <a:r>
              <a:rPr lang="en-GB" dirty="0" smtClean="0"/>
              <a:t> cinemas, private parks, satellite television</a:t>
            </a:r>
          </a:p>
          <a:p>
            <a:r>
              <a:rPr lang="en-GB" dirty="0" smtClean="0"/>
              <a:t> </a:t>
            </a:r>
          </a:p>
          <a:p>
            <a:r>
              <a:rPr lang="en-GB" dirty="0" smtClean="0"/>
              <a:t>Public goods</a:t>
            </a:r>
          </a:p>
          <a:p>
            <a:r>
              <a:rPr lang="en-GB" dirty="0" smtClean="0"/>
              <a:t> free-to-air television, air, national </a:t>
            </a:r>
            <a:r>
              <a:rPr lang="en-GB" dirty="0" err="1" smtClean="0"/>
              <a:t>defense</a:t>
            </a:r>
            <a:endParaRPr lang="en-GB" dirty="0" smtClean="0"/>
          </a:p>
          <a:p>
            <a:r>
              <a:rPr lang="en-GB" dirty="0" smtClean="0"/>
              <a:t> </a:t>
            </a:r>
          </a:p>
          <a:p>
            <a:endParaRPr lang="en-GB" dirty="0" smtClean="0"/>
          </a:p>
          <a:p>
            <a:r>
              <a:rPr lang="en-GB" dirty="0" smtClean="0"/>
              <a:t>The definition of non-excludability states that it is impossible to exclude individuals from consumption. Technology now allows radio or TV broadcasts to be encrypted such that persons without a special decoder are excluded from the broadcast. Many forms of information goods have characteristics of public goods. For example, a poem can be read by many people without reducing the consumption of that good by others; in this sense, it is non-</a:t>
            </a:r>
            <a:r>
              <a:rPr lang="en-GB" dirty="0" err="1" smtClean="0"/>
              <a:t>rivalrous</a:t>
            </a:r>
            <a:r>
              <a:rPr lang="en-GB" dirty="0" smtClean="0"/>
              <a:t>. Similarly, the information in most patents can be used by any party without reducing consumption of that good by others. Creative works may be excludable in some circumstances, however: the individual who wrote the poem may decline to share it with others by not publishing it. Copyrights and patents both encourage the creation of such non-rival goods by providing temporary monopolies, or, in the terminology of public goods, providing a legal mechanism to enforce excludability for a limited period of time. For public goods, the "lost revenue" of the producer of the good is not part of the definition: a public good is a good whose consumption does not reduce any other's consumption of that good.[8]</a:t>
            </a:r>
          </a:p>
          <a:p>
            <a:r>
              <a:rPr lang="en-GB" dirty="0" smtClean="0"/>
              <a:t> </a:t>
            </a:r>
          </a:p>
          <a:p>
            <a:r>
              <a:rPr lang="en-GB" dirty="0" smtClean="0"/>
              <a:t>Debate has been generated among economists whether such a category of "public goods" exists. Steven </a:t>
            </a:r>
            <a:r>
              <a:rPr lang="en-GB" dirty="0" err="1" smtClean="0"/>
              <a:t>Shavell</a:t>
            </a:r>
            <a:r>
              <a:rPr lang="en-GB" dirty="0" smtClean="0"/>
              <a:t> has suggested the following:</a:t>
            </a:r>
          </a:p>
          <a:p>
            <a:r>
              <a:rPr lang="en-GB" dirty="0" smtClean="0"/>
              <a:t> </a:t>
            </a:r>
          </a:p>
          <a:p>
            <a:endParaRPr lang="en-GB" dirty="0" smtClean="0"/>
          </a:p>
          <a:p>
            <a:r>
              <a:rPr lang="en-GB" dirty="0" smtClean="0"/>
              <a:t>when professional economists talk about public goods they do not mean that there are a general category of goods that share the same economic characteristics, manifest the same dysfunctions, and that may thus benefit from pretty similar corrective solutions...there is merely an infinite series of particular problems (some of overproduction, some of underproduction, and so on), each with a particular solution that cannot be deduced from the theory, but that instead would depend on local empirical factors.[9]</a:t>
            </a:r>
          </a:p>
          <a:p>
            <a:r>
              <a:rPr lang="en-GB" dirty="0" smtClean="0"/>
              <a:t> </a:t>
            </a:r>
          </a:p>
          <a:p>
            <a:r>
              <a:rPr lang="en-GB" dirty="0" smtClean="0"/>
              <a:t>The economic concept of public goods should not be confused with the expression "the public good", which is usually an application of a collective ethical notion of "the good" in political decision-making. Another common confusion is that public goods are goods provided by the public sector. Although it is often the case that government is involved in producing public goods, this is not necessarily the case. Public goods may be naturally available. They may be produced by private individuals and firms, by non-state collective action, or they may not be produced at all.</a:t>
            </a:r>
          </a:p>
          <a:p>
            <a:endParaRPr lang="en-GB" dirty="0"/>
          </a:p>
        </p:txBody>
      </p:sp>
      <p:sp>
        <p:nvSpPr>
          <p:cNvPr id="4" name="Slide Number Placeholder 3"/>
          <p:cNvSpPr>
            <a:spLocks noGrp="1"/>
          </p:cNvSpPr>
          <p:nvPr>
            <p:ph type="sldNum" sz="quarter" idx="10"/>
          </p:nvPr>
        </p:nvSpPr>
        <p:spPr/>
        <p:txBody>
          <a:bodyPr/>
          <a:lstStyle/>
          <a:p>
            <a:fld id="{2AF7FF9D-4E61-4B12-81ED-3E854AA68281}" type="slidenum">
              <a:rPr lang="en-GB" smtClean="0"/>
              <a:pPr/>
              <a:t>27</a:t>
            </a:fld>
            <a:endParaRPr lang="en-GB"/>
          </a:p>
        </p:txBody>
      </p:sp>
    </p:spTree>
    <p:extLst>
      <p:ext uri="{BB962C8B-B14F-4D97-AF65-F5344CB8AC3E}">
        <p14:creationId xmlns:p14="http://schemas.microsoft.com/office/powerpoint/2010/main" val="5423159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AF7FF9D-4E61-4B12-81ED-3E854AA68281}" type="slidenum">
              <a:rPr lang="en-GB" smtClean="0"/>
              <a:pPr/>
              <a:t>29</a:t>
            </a:fld>
            <a:endParaRPr lang="en-GB"/>
          </a:p>
        </p:txBody>
      </p:sp>
    </p:spTree>
    <p:extLst>
      <p:ext uri="{BB962C8B-B14F-4D97-AF65-F5344CB8AC3E}">
        <p14:creationId xmlns:p14="http://schemas.microsoft.com/office/powerpoint/2010/main" val="14653004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mtClean="0"/>
              <a:t>http://www.scscertified.com/ecoproducts/epd/buildings.html</a:t>
            </a:r>
            <a:endParaRPr lang="en-GB"/>
          </a:p>
        </p:txBody>
      </p:sp>
      <p:sp>
        <p:nvSpPr>
          <p:cNvPr id="4" name="Slide Number Placeholder 3"/>
          <p:cNvSpPr>
            <a:spLocks noGrp="1"/>
          </p:cNvSpPr>
          <p:nvPr>
            <p:ph type="sldNum" sz="quarter" idx="10"/>
          </p:nvPr>
        </p:nvSpPr>
        <p:spPr/>
        <p:txBody>
          <a:bodyPr/>
          <a:lstStyle/>
          <a:p>
            <a:fld id="{2AF7FF9D-4E61-4B12-81ED-3E854AA68281}" type="slidenum">
              <a:rPr lang="en-GB" smtClean="0"/>
              <a:pPr/>
              <a:t>33</a:t>
            </a:fld>
            <a:endParaRPr lang="en-GB"/>
          </a:p>
        </p:txBody>
      </p:sp>
    </p:spTree>
    <p:extLst>
      <p:ext uri="{BB962C8B-B14F-4D97-AF65-F5344CB8AC3E}">
        <p14:creationId xmlns:p14="http://schemas.microsoft.com/office/powerpoint/2010/main" val="23896171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E61D461F-0A16-48F3-9CDD-70EC83A5AE55}" type="datetimeFigureOut">
              <a:rPr lang="en-US" smtClean="0"/>
              <a:pPr/>
              <a:t>1/30/2018</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2E24FF77-650D-41F4-8A04-34CDBD97D739}"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61D461F-0A16-48F3-9CDD-70EC83A5AE55}" type="datetimeFigureOut">
              <a:rPr lang="en-US" smtClean="0"/>
              <a:pPr/>
              <a:t>1/30/2018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24FF77-650D-41F4-8A04-34CDBD97D739}"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E61D461F-0A16-48F3-9CDD-70EC83A5AE55}" type="datetimeFigureOut">
              <a:rPr lang="en-US" smtClean="0"/>
              <a:pPr/>
              <a:t>1/30/2018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24FF77-650D-41F4-8A04-34CDBD97D739}"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E61D461F-0A16-48F3-9CDD-70EC83A5AE55}" type="datetimeFigureOut">
              <a:rPr lang="en-US" smtClean="0"/>
              <a:pPr/>
              <a:t>1/30/2018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24FF77-650D-41F4-8A04-34CDBD97D73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E61D461F-0A16-48F3-9CDD-70EC83A5AE55}" type="datetimeFigureOut">
              <a:rPr lang="en-US" smtClean="0"/>
              <a:pPr/>
              <a:t>1/30/2018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24FF77-650D-41F4-8A04-34CDBD97D739}"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E61D461F-0A16-48F3-9CDD-70EC83A5AE55}" type="datetimeFigureOut">
              <a:rPr lang="en-US" smtClean="0"/>
              <a:pPr/>
              <a:t>1/30/2018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24FF77-650D-41F4-8A04-34CDBD97D739}"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1D461F-0A16-48F3-9CDD-70EC83A5AE55}" type="datetimeFigureOut">
              <a:rPr lang="en-US" smtClean="0"/>
              <a:pPr/>
              <a:t>1/30/2018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E24FF77-650D-41F4-8A04-34CDBD97D73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E61D461F-0A16-48F3-9CDD-70EC83A5AE55}" type="datetimeFigureOut">
              <a:rPr lang="en-US" smtClean="0"/>
              <a:pPr/>
              <a:t>1/30/2018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24FF77-650D-41F4-8A04-34CDBD97D739}"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E61D461F-0A16-48F3-9CDD-70EC83A5AE55}" type="datetimeFigureOut">
              <a:rPr lang="en-US" smtClean="0"/>
              <a:pPr/>
              <a:t>1/30/2018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2E24FF77-650D-41F4-8A04-34CDBD97D739}"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61D461F-0A16-48F3-9CDD-70EC83A5AE55}" type="datetimeFigureOut">
              <a:rPr lang="en-US" smtClean="0"/>
              <a:pPr/>
              <a:t>1/30/2018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24FF77-650D-41F4-8A04-34CDBD97D73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61D461F-0A16-48F3-9CDD-70EC83A5AE55}" type="datetimeFigureOut">
              <a:rPr lang="en-US" smtClean="0"/>
              <a:pPr/>
              <a:t>1/30/2018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24FF77-650D-41F4-8A04-34CDBD97D739}"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E61D461F-0A16-48F3-9CDD-70EC83A5AE55}" type="datetimeFigureOut">
              <a:rPr lang="en-US" smtClean="0"/>
              <a:pPr/>
              <a:t>1/30/2018</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2E24FF77-650D-41F4-8A04-34CDBD97D739}"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ted.com/talks/naoko_ishii_an_economic_case_for_saving_the_planet"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www.uri.edu/cels/enre" TargetMode="Externa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youtube.com/watch?v=wkL7QsDC9C8"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hyperlink" Target="https://www.youtube.com/watch?v=dHn_bNfbllA"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www.investopedia.com/video/play/opportunity-cost/"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hyperlink" Target="https://www.youtube.com/watch?v=Lp29wq5F4Fw"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8.gi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6.gif"/><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7.gif"/><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8.gif"/><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ed.ted.com/lessons/the-business-logic-of-sustainability-ray-anderson" TargetMode="External"/><Relationship Id="rId2" Type="http://schemas.openxmlformats.org/officeDocument/2006/relationships/image" Target="../media/image3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1472" y="2928934"/>
            <a:ext cx="7851648" cy="1828800"/>
          </a:xfrm>
        </p:spPr>
        <p:txBody>
          <a:bodyPr>
            <a:normAutofit fontScale="90000"/>
          </a:bodyPr>
          <a:lstStyle/>
          <a:p>
            <a:r>
              <a:rPr lang="en-GB" dirty="0" smtClean="0">
                <a:latin typeface="+mj-lt"/>
              </a:rPr>
              <a:t>Why it is important to know the fundamentals of economics and its role in conservation?</a:t>
            </a:r>
            <a:endParaRPr lang="en-GB" dirty="0">
              <a:latin typeface="+mj-lt"/>
            </a:endParaRPr>
          </a:p>
        </p:txBody>
      </p:sp>
      <p:sp>
        <p:nvSpPr>
          <p:cNvPr id="3" name="Subtitle 2"/>
          <p:cNvSpPr>
            <a:spLocks noGrp="1"/>
          </p:cNvSpPr>
          <p:nvPr>
            <p:ph type="subTitle" idx="1"/>
          </p:nvPr>
        </p:nvSpPr>
        <p:spPr>
          <a:xfrm>
            <a:off x="1071538" y="1000108"/>
            <a:ext cx="7854696" cy="1752600"/>
          </a:xfrm>
        </p:spPr>
        <p:txBody>
          <a:bodyPr>
            <a:normAutofit/>
          </a:bodyPr>
          <a:lstStyle/>
          <a:p>
            <a:endParaRPr lang="en-GB" b="1" dirty="0" smtClean="0">
              <a:latin typeface="+mj-lt"/>
            </a:endParaRPr>
          </a:p>
          <a:p>
            <a:endParaRPr lang="en-GB" dirty="0">
              <a:latin typeface="+mj-lt"/>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158" y="357166"/>
            <a:ext cx="8229600" cy="1143000"/>
          </a:xfrm>
        </p:spPr>
        <p:txBody>
          <a:bodyPr/>
          <a:lstStyle/>
          <a:p>
            <a:r>
              <a:rPr lang="en-GB" b="1" dirty="0" smtClean="0">
                <a:solidFill>
                  <a:schemeClr val="tx2">
                    <a:lumMod val="75000"/>
                  </a:schemeClr>
                </a:solidFill>
                <a:latin typeface="+mj-lt"/>
              </a:rPr>
              <a:t>Overview</a:t>
            </a:r>
            <a:endParaRPr lang="en-GB" b="1" dirty="0">
              <a:solidFill>
                <a:schemeClr val="tx2">
                  <a:lumMod val="75000"/>
                </a:schemeClr>
              </a:solidFill>
              <a:latin typeface="+mj-lt"/>
            </a:endParaRPr>
          </a:p>
        </p:txBody>
      </p:sp>
      <p:sp>
        <p:nvSpPr>
          <p:cNvPr id="3" name="Content Placeholder 2"/>
          <p:cNvSpPr>
            <a:spLocks noGrp="1"/>
          </p:cNvSpPr>
          <p:nvPr>
            <p:ph idx="1"/>
          </p:nvPr>
        </p:nvSpPr>
        <p:spPr/>
        <p:txBody>
          <a:bodyPr>
            <a:normAutofit fontScale="92500" lnSpcReduction="20000"/>
          </a:bodyPr>
          <a:lstStyle/>
          <a:p>
            <a:pPr>
              <a:buNone/>
            </a:pPr>
            <a:r>
              <a:rPr lang="en-GB" b="1" dirty="0" smtClean="0">
                <a:latin typeface="+mj-lt"/>
              </a:rPr>
              <a:t>1. To </a:t>
            </a:r>
            <a:r>
              <a:rPr lang="en-GB" b="1" dirty="0" smtClean="0">
                <a:latin typeface="+mj-lt"/>
              </a:rPr>
              <a:t>familiarise </a:t>
            </a:r>
            <a:r>
              <a:rPr lang="en-GB" b="1" dirty="0" smtClean="0">
                <a:latin typeface="+mj-lt"/>
              </a:rPr>
              <a:t>you with theoretical concepts that</a:t>
            </a:r>
          </a:p>
          <a:p>
            <a:pPr>
              <a:buNone/>
            </a:pPr>
            <a:r>
              <a:rPr lang="en-GB" b="1" dirty="0" smtClean="0">
                <a:latin typeface="+mj-lt"/>
              </a:rPr>
              <a:t>provide the foundations of environmental economics</a:t>
            </a:r>
          </a:p>
          <a:p>
            <a:pPr>
              <a:buNone/>
            </a:pPr>
            <a:r>
              <a:rPr lang="en-GB" b="1" dirty="0" smtClean="0">
                <a:latin typeface="+mj-lt"/>
              </a:rPr>
              <a:t>methods</a:t>
            </a:r>
          </a:p>
          <a:p>
            <a:pPr>
              <a:buNone/>
            </a:pPr>
            <a:r>
              <a:rPr lang="en-GB" b="1" dirty="0" smtClean="0">
                <a:latin typeface="+mj-lt"/>
              </a:rPr>
              <a:t>2. To develop your abilities to apply environmental</a:t>
            </a:r>
          </a:p>
          <a:p>
            <a:pPr>
              <a:buNone/>
            </a:pPr>
            <a:r>
              <a:rPr lang="en-GB" b="1" dirty="0" smtClean="0">
                <a:latin typeface="+mj-lt"/>
              </a:rPr>
              <a:t>economics methods to important environmental policy</a:t>
            </a:r>
          </a:p>
          <a:p>
            <a:pPr>
              <a:buNone/>
            </a:pPr>
            <a:r>
              <a:rPr lang="en-GB" b="1" dirty="0" smtClean="0">
                <a:latin typeface="+mj-lt"/>
              </a:rPr>
              <a:t>Issues</a:t>
            </a:r>
          </a:p>
          <a:p>
            <a:pPr>
              <a:buNone/>
            </a:pPr>
            <a:endParaRPr lang="en-GB" b="1" dirty="0" smtClean="0">
              <a:latin typeface="+mj-lt"/>
            </a:endParaRPr>
          </a:p>
          <a:p>
            <a:r>
              <a:rPr lang="en-GB" b="1" i="1" dirty="0" smtClean="0">
                <a:latin typeface="+mj-lt"/>
              </a:rPr>
              <a:t>“God will not seek thy race, nor will he ask any birth.  Alone, he will demand of thee what hast thou done with the land that I gave thee.”  </a:t>
            </a:r>
          </a:p>
          <a:p>
            <a:r>
              <a:rPr lang="en-GB" b="1" dirty="0" smtClean="0">
                <a:latin typeface="+mj-lt"/>
              </a:rPr>
              <a:t>Persian Proverb (</a:t>
            </a:r>
            <a:r>
              <a:rPr lang="en-GB" b="1" dirty="0" err="1" smtClean="0">
                <a:latin typeface="+mj-lt"/>
              </a:rPr>
              <a:t>Porteous</a:t>
            </a:r>
            <a:r>
              <a:rPr lang="en-GB" b="1" dirty="0" smtClean="0">
                <a:latin typeface="+mj-lt"/>
              </a:rPr>
              <a:t>, 2001: 1)</a:t>
            </a:r>
          </a:p>
          <a:p>
            <a:r>
              <a:rPr lang="en-GB" b="1" dirty="0" smtClean="0">
                <a:latin typeface="+mj-lt"/>
              </a:rPr>
              <a:t>Discuss</a:t>
            </a:r>
          </a:p>
          <a:p>
            <a:endParaRPr lang="en-GB" dirty="0">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p:cTn id="35"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7" dur="500"/>
                                        <p:tgtEl>
                                          <p:spTgt spid="3">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 calcmode="lin" valueType="num">
                                      <p:cBhvr>
                                        <p:cTn id="42"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44" dur="500"/>
                                        <p:tgtEl>
                                          <p:spTgt spid="3">
                                            <p:txEl>
                                              <p:pRg st="5" end="5"/>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p:cTn id="49"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50"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51" dur="500"/>
                                        <p:tgtEl>
                                          <p:spTgt spid="3">
                                            <p:txEl>
                                              <p:pRg st="7" end="7"/>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53" presetClass="entr" presetSubtype="16" fill="hold" grpId="0"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 calcmode="lin" valueType="num">
                                      <p:cBhvr>
                                        <p:cTn id="56" dur="500" fill="hold"/>
                                        <p:tgtEl>
                                          <p:spTgt spid="3">
                                            <p:txEl>
                                              <p:pRg st="8" end="8"/>
                                            </p:txEl>
                                          </p:spTgt>
                                        </p:tgtEl>
                                        <p:attrNameLst>
                                          <p:attrName>ppt_w</p:attrName>
                                        </p:attrNameLst>
                                      </p:cBhvr>
                                      <p:tavLst>
                                        <p:tav tm="0">
                                          <p:val>
                                            <p:fltVal val="0"/>
                                          </p:val>
                                        </p:tav>
                                        <p:tav tm="100000">
                                          <p:val>
                                            <p:strVal val="#ppt_w"/>
                                          </p:val>
                                        </p:tav>
                                      </p:tavLst>
                                    </p:anim>
                                    <p:anim calcmode="lin" valueType="num">
                                      <p:cBhvr>
                                        <p:cTn id="57" dur="500" fill="hold"/>
                                        <p:tgtEl>
                                          <p:spTgt spid="3">
                                            <p:txEl>
                                              <p:pRg st="8" end="8"/>
                                            </p:txEl>
                                          </p:spTgt>
                                        </p:tgtEl>
                                        <p:attrNameLst>
                                          <p:attrName>ppt_h</p:attrName>
                                        </p:attrNameLst>
                                      </p:cBhvr>
                                      <p:tavLst>
                                        <p:tav tm="0">
                                          <p:val>
                                            <p:fltVal val="0"/>
                                          </p:val>
                                        </p:tav>
                                        <p:tav tm="100000">
                                          <p:val>
                                            <p:strVal val="#ppt_h"/>
                                          </p:val>
                                        </p:tav>
                                      </p:tavLst>
                                    </p:anim>
                                    <p:animEffect transition="in" filter="fade">
                                      <p:cBhvr>
                                        <p:cTn id="58" dur="500"/>
                                        <p:tgtEl>
                                          <p:spTgt spid="3">
                                            <p:txEl>
                                              <p:pRg st="8" end="8"/>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53" presetClass="entr" presetSubtype="16" fill="hold" grpId="0" nodeType="clickEffect">
                                  <p:stCondLst>
                                    <p:cond delay="0"/>
                                  </p:stCondLst>
                                  <p:childTnLst>
                                    <p:set>
                                      <p:cBhvr>
                                        <p:cTn id="62" dur="1" fill="hold">
                                          <p:stCondLst>
                                            <p:cond delay="0"/>
                                          </p:stCondLst>
                                        </p:cTn>
                                        <p:tgtEl>
                                          <p:spTgt spid="3">
                                            <p:txEl>
                                              <p:pRg st="9" end="9"/>
                                            </p:txEl>
                                          </p:spTgt>
                                        </p:tgtEl>
                                        <p:attrNameLst>
                                          <p:attrName>style.visibility</p:attrName>
                                        </p:attrNameLst>
                                      </p:cBhvr>
                                      <p:to>
                                        <p:strVal val="visible"/>
                                      </p:to>
                                    </p:set>
                                    <p:anim calcmode="lin" valueType="num">
                                      <p:cBhvr>
                                        <p:cTn id="63" dur="500" fill="hold"/>
                                        <p:tgtEl>
                                          <p:spTgt spid="3">
                                            <p:txEl>
                                              <p:pRg st="9" end="9"/>
                                            </p:txEl>
                                          </p:spTgt>
                                        </p:tgtEl>
                                        <p:attrNameLst>
                                          <p:attrName>ppt_w</p:attrName>
                                        </p:attrNameLst>
                                      </p:cBhvr>
                                      <p:tavLst>
                                        <p:tav tm="0">
                                          <p:val>
                                            <p:fltVal val="0"/>
                                          </p:val>
                                        </p:tav>
                                        <p:tav tm="100000">
                                          <p:val>
                                            <p:strVal val="#ppt_w"/>
                                          </p:val>
                                        </p:tav>
                                      </p:tavLst>
                                    </p:anim>
                                    <p:anim calcmode="lin" valueType="num">
                                      <p:cBhvr>
                                        <p:cTn id="64" dur="500" fill="hold"/>
                                        <p:tgtEl>
                                          <p:spTgt spid="3">
                                            <p:txEl>
                                              <p:pRg st="9" end="9"/>
                                            </p:txEl>
                                          </p:spTgt>
                                        </p:tgtEl>
                                        <p:attrNameLst>
                                          <p:attrName>ppt_h</p:attrName>
                                        </p:attrNameLst>
                                      </p:cBhvr>
                                      <p:tavLst>
                                        <p:tav tm="0">
                                          <p:val>
                                            <p:fltVal val="0"/>
                                          </p:val>
                                        </p:tav>
                                        <p:tav tm="100000">
                                          <p:val>
                                            <p:strVal val="#ppt_h"/>
                                          </p:val>
                                        </p:tav>
                                      </p:tavLst>
                                    </p:anim>
                                    <p:animEffect transition="in" filter="fade">
                                      <p:cBhvr>
                                        <p:cTn id="65"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j-lt"/>
              </a:rPr>
              <a:t>Introduction</a:t>
            </a:r>
            <a:endParaRPr lang="en-GB" dirty="0">
              <a:latin typeface="+mj-lt"/>
            </a:endParaRPr>
          </a:p>
        </p:txBody>
      </p:sp>
      <p:sp>
        <p:nvSpPr>
          <p:cNvPr id="3" name="Content Placeholder 2"/>
          <p:cNvSpPr>
            <a:spLocks noGrp="1"/>
          </p:cNvSpPr>
          <p:nvPr>
            <p:ph idx="1"/>
          </p:nvPr>
        </p:nvSpPr>
        <p:spPr/>
        <p:txBody>
          <a:bodyPr>
            <a:normAutofit fontScale="92500"/>
          </a:bodyPr>
          <a:lstStyle/>
          <a:p>
            <a:pPr>
              <a:lnSpc>
                <a:spcPct val="110000"/>
              </a:lnSpc>
              <a:buNone/>
            </a:pPr>
            <a:r>
              <a:rPr lang="en-GB" i="1" dirty="0" smtClean="0">
                <a:latin typeface="+mj-lt"/>
              </a:rPr>
              <a:t>“Contemplation of the world’s disappearing supplies of</a:t>
            </a:r>
          </a:p>
          <a:p>
            <a:pPr>
              <a:lnSpc>
                <a:spcPct val="110000"/>
              </a:lnSpc>
              <a:buNone/>
            </a:pPr>
            <a:r>
              <a:rPr lang="en-GB" i="1" dirty="0" smtClean="0">
                <a:latin typeface="+mj-lt"/>
              </a:rPr>
              <a:t>minerals, forests, and other exhaustible assets has </a:t>
            </a:r>
            <a:r>
              <a:rPr lang="en-GB" i="1" smtClean="0">
                <a:latin typeface="+mj-lt"/>
              </a:rPr>
              <a:t>led to demands </a:t>
            </a:r>
            <a:r>
              <a:rPr lang="en-GB" i="1" dirty="0" smtClean="0">
                <a:latin typeface="+mj-lt"/>
              </a:rPr>
              <a:t>for regulation of their exploitation. The feeling that these products are now too cheap for the good of future generations, that they are being selfishly exploited at too rapid a rate, and that in consequence of their excessive cheapness they are being produced and consumed wastefully has given rise to the conservation movement.” </a:t>
            </a:r>
          </a:p>
          <a:p>
            <a:pPr>
              <a:buNone/>
            </a:pPr>
            <a:r>
              <a:rPr lang="en-GB" dirty="0" err="1" smtClean="0">
                <a:latin typeface="+mj-lt"/>
              </a:rPr>
              <a:t>Hotelling</a:t>
            </a:r>
            <a:r>
              <a:rPr lang="en-GB" dirty="0" smtClean="0">
                <a:latin typeface="+mj-lt"/>
              </a:rPr>
              <a:t> (1931: 89) </a:t>
            </a:r>
          </a:p>
          <a:p>
            <a:pPr>
              <a:buNone/>
            </a:pPr>
            <a:r>
              <a:rPr lang="en-GB" dirty="0" smtClean="0">
                <a:solidFill>
                  <a:schemeClr val="tx2">
                    <a:lumMod val="40000"/>
                    <a:lumOff val="60000"/>
                  </a:schemeClr>
                </a:solidFill>
                <a:latin typeface="+mj-lt"/>
              </a:rPr>
              <a:t>What is the significance of this quote?</a:t>
            </a:r>
          </a:p>
          <a:p>
            <a:endParaRPr lang="en-GB" dirty="0">
              <a:latin typeface="+mj-lt"/>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j-lt"/>
              </a:rPr>
              <a:t>Introduction 2</a:t>
            </a:r>
            <a:endParaRPr lang="en-GB" dirty="0">
              <a:latin typeface="+mj-lt"/>
            </a:endParaRPr>
          </a:p>
        </p:txBody>
      </p:sp>
      <p:sp>
        <p:nvSpPr>
          <p:cNvPr id="3" name="Content Placeholder 2"/>
          <p:cNvSpPr>
            <a:spLocks noGrp="1"/>
          </p:cNvSpPr>
          <p:nvPr>
            <p:ph idx="1"/>
          </p:nvPr>
        </p:nvSpPr>
        <p:spPr/>
        <p:txBody>
          <a:bodyPr>
            <a:normAutofit fontScale="70000" lnSpcReduction="20000"/>
          </a:bodyPr>
          <a:lstStyle/>
          <a:p>
            <a:pPr algn="just">
              <a:buNone/>
            </a:pPr>
            <a:r>
              <a:rPr lang="en-GB" dirty="0" smtClean="0">
                <a:latin typeface="+mj-lt"/>
              </a:rPr>
              <a:t>“A population may be too crowded, though all be amply</a:t>
            </a:r>
          </a:p>
          <a:p>
            <a:pPr algn="just">
              <a:buNone/>
            </a:pPr>
            <a:r>
              <a:rPr lang="en-GB" dirty="0" smtClean="0">
                <a:latin typeface="+mj-lt"/>
              </a:rPr>
              <a:t>supplied with food and raiment </a:t>
            </a:r>
            <a:r>
              <a:rPr lang="en-GB" i="1" dirty="0" smtClean="0">
                <a:latin typeface="+mj-lt"/>
              </a:rPr>
              <a:t>(clothing)</a:t>
            </a:r>
            <a:r>
              <a:rPr lang="en-GB" dirty="0" smtClean="0">
                <a:latin typeface="+mj-lt"/>
              </a:rPr>
              <a:t>. Nor is there much satisfaction in</a:t>
            </a:r>
          </a:p>
          <a:p>
            <a:pPr algn="just">
              <a:buNone/>
            </a:pPr>
            <a:r>
              <a:rPr lang="en-GB" dirty="0" smtClean="0">
                <a:latin typeface="+mj-lt"/>
              </a:rPr>
              <a:t>contemplating the world with nothing left to the spontaneous activity of</a:t>
            </a:r>
          </a:p>
          <a:p>
            <a:pPr algn="just">
              <a:buNone/>
            </a:pPr>
            <a:r>
              <a:rPr lang="en-GB" dirty="0" smtClean="0">
                <a:latin typeface="+mj-lt"/>
              </a:rPr>
              <a:t>nature …. If the earth must lose that great portion of its pleasantness</a:t>
            </a:r>
          </a:p>
          <a:p>
            <a:pPr algn="just">
              <a:buNone/>
            </a:pPr>
            <a:r>
              <a:rPr lang="en-GB" dirty="0" smtClean="0">
                <a:latin typeface="+mj-lt"/>
              </a:rPr>
              <a:t>which it owes to things that the unlimited increase in wealth and</a:t>
            </a:r>
          </a:p>
          <a:p>
            <a:pPr algn="just">
              <a:buNone/>
            </a:pPr>
            <a:r>
              <a:rPr lang="en-GB" dirty="0" smtClean="0">
                <a:latin typeface="+mj-lt"/>
              </a:rPr>
              <a:t>population would extirpate </a:t>
            </a:r>
            <a:r>
              <a:rPr lang="en-GB" i="1" dirty="0" smtClean="0">
                <a:latin typeface="+mj-lt"/>
              </a:rPr>
              <a:t>(exterminate) </a:t>
            </a:r>
            <a:r>
              <a:rPr lang="en-GB" dirty="0" smtClean="0">
                <a:latin typeface="+mj-lt"/>
              </a:rPr>
              <a:t>from it, for the mere purpose of enabling it to support a larger, but not a happier or better population, I sincerely</a:t>
            </a:r>
          </a:p>
          <a:p>
            <a:pPr algn="just">
              <a:buNone/>
            </a:pPr>
            <a:r>
              <a:rPr lang="en-GB" dirty="0" smtClean="0">
                <a:latin typeface="+mj-lt"/>
              </a:rPr>
              <a:t>hope, for the sake of posterity, that they [human beings] will be content</a:t>
            </a:r>
          </a:p>
          <a:p>
            <a:pPr algn="just">
              <a:buNone/>
            </a:pPr>
            <a:r>
              <a:rPr lang="en-GB" dirty="0" smtClean="0">
                <a:latin typeface="+mj-lt"/>
              </a:rPr>
              <a:t>to be stationary [no population or economic growth] long before</a:t>
            </a:r>
          </a:p>
          <a:p>
            <a:pPr algn="just">
              <a:buNone/>
            </a:pPr>
            <a:r>
              <a:rPr lang="en-GB" dirty="0" smtClean="0">
                <a:latin typeface="+mj-lt"/>
              </a:rPr>
              <a:t>necessity compels them to it.”  </a:t>
            </a:r>
          </a:p>
          <a:p>
            <a:pPr>
              <a:buNone/>
            </a:pPr>
            <a:endParaRPr lang="en-GB" dirty="0" smtClean="0">
              <a:latin typeface="+mj-lt"/>
            </a:endParaRPr>
          </a:p>
          <a:p>
            <a:pPr>
              <a:buNone/>
            </a:pPr>
            <a:r>
              <a:rPr lang="en-GB" dirty="0" smtClean="0">
                <a:latin typeface="+mj-lt"/>
              </a:rPr>
              <a:t>Mill (1857: 97) </a:t>
            </a:r>
          </a:p>
          <a:p>
            <a:pPr>
              <a:buNone/>
            </a:pPr>
            <a:endParaRPr lang="en-GB" i="1" dirty="0" smtClean="0">
              <a:solidFill>
                <a:schemeClr val="tx2">
                  <a:lumMod val="40000"/>
                  <a:lumOff val="60000"/>
                </a:schemeClr>
              </a:solidFill>
              <a:latin typeface="+mj-lt"/>
            </a:endParaRPr>
          </a:p>
          <a:p>
            <a:pPr>
              <a:buNone/>
            </a:pPr>
            <a:r>
              <a:rPr lang="en-GB" dirty="0" smtClean="0">
                <a:solidFill>
                  <a:schemeClr val="tx2">
                    <a:lumMod val="40000"/>
                    <a:lumOff val="60000"/>
                  </a:schemeClr>
                </a:solidFill>
                <a:latin typeface="+mj-lt"/>
              </a:rPr>
              <a:t>What is the significance of this quote?</a:t>
            </a:r>
          </a:p>
          <a:p>
            <a:endParaRPr lang="en-GB" dirty="0">
              <a:latin typeface="+mj-lt"/>
            </a:endParaRPr>
          </a:p>
        </p:txBody>
      </p:sp>
      <p:pic>
        <p:nvPicPr>
          <p:cNvPr id="4" name="Picture 2" descr="http://www.core.org.cn/NR/rdonlyres/Economics/14-475Spring-2005/7C465EEC-7B71-45FE-9C36-48FD1CE057DD/0/chp_smokestack.jpg"/>
          <p:cNvPicPr>
            <a:picLocks noChangeAspect="1" noChangeArrowheads="1"/>
          </p:cNvPicPr>
          <p:nvPr/>
        </p:nvPicPr>
        <p:blipFill>
          <a:blip r:embed="rId3" cstate="print"/>
          <a:srcRect/>
          <a:stretch>
            <a:fillRect/>
          </a:stretch>
        </p:blipFill>
        <p:spPr bwMode="auto">
          <a:xfrm>
            <a:off x="6643702" y="5000636"/>
            <a:ext cx="2285988" cy="1632849"/>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420888"/>
            <a:ext cx="2592288" cy="4347864"/>
          </a:xfrm>
        </p:spPr>
        <p:txBody>
          <a:bodyPr>
            <a:normAutofit fontScale="90000"/>
          </a:bodyPr>
          <a:lstStyle/>
          <a:p>
            <a:r>
              <a:rPr lang="en-GB" sz="3600" dirty="0" err="1" smtClean="0">
                <a:solidFill>
                  <a:schemeClr val="tx1"/>
                </a:solidFill>
              </a:rPr>
              <a:t>NewScientist</a:t>
            </a:r>
            <a:r>
              <a:rPr lang="en-GB" sz="3600" dirty="0" smtClean="0">
                <a:solidFill>
                  <a:schemeClr val="tx1"/>
                </a:solidFill>
              </a:rPr>
              <a:t>, 29 Sept 2012</a:t>
            </a:r>
            <a:r>
              <a:rPr lang="en-GB" sz="3600" dirty="0" smtClean="0"/>
              <a:t/>
            </a:r>
            <a:br>
              <a:rPr lang="en-GB" sz="3600" dirty="0" smtClean="0"/>
            </a:br>
            <a:r>
              <a:rPr lang="en-GB" sz="3600" dirty="0" smtClean="0"/>
              <a:t/>
            </a:r>
            <a:br>
              <a:rPr lang="en-GB" sz="3600" dirty="0" smtClean="0"/>
            </a:br>
            <a:r>
              <a:rPr lang="en-GB" sz="3600" dirty="0" smtClean="0"/>
              <a:t>In what ways does climate change effect the economy? </a:t>
            </a:r>
            <a:br>
              <a:rPr lang="en-GB" sz="3600" dirty="0" smtClean="0"/>
            </a:br>
            <a:r>
              <a:rPr lang="en-GB" sz="3600" dirty="0" smtClean="0"/>
              <a:t/>
            </a:r>
            <a:br>
              <a:rPr lang="en-GB" sz="3600" dirty="0" smtClean="0"/>
            </a:br>
            <a:r>
              <a:rPr lang="en-GB" sz="3600" dirty="0" smtClean="0"/>
              <a:t>If this is true, what does it mean for environmental economics?</a:t>
            </a:r>
            <a:endParaRPr lang="en-GB" sz="3600" dirty="0"/>
          </a:p>
        </p:txBody>
      </p:sp>
      <p:pic>
        <p:nvPicPr>
          <p:cNvPr id="1026" name="Picture 2"/>
          <p:cNvPicPr>
            <a:picLocks noGrp="1" noChangeAspect="1" noChangeArrowheads="1"/>
          </p:cNvPicPr>
          <p:nvPr>
            <p:ph idx="1"/>
          </p:nvPr>
        </p:nvPicPr>
        <p:blipFill>
          <a:blip r:embed="rId2"/>
          <a:srcRect/>
          <a:stretch>
            <a:fillRect/>
          </a:stretch>
        </p:blipFill>
        <p:spPr bwMode="auto">
          <a:xfrm>
            <a:off x="3635897" y="0"/>
            <a:ext cx="5520298" cy="6889184"/>
          </a:xfrm>
          <a:prstGeom prst="rect">
            <a:avLst/>
          </a:prstGeom>
          <a:noFill/>
          <a:ln w="9525">
            <a:noFill/>
            <a:miter lim="800000"/>
            <a:headEnd/>
            <a:tailEnd/>
          </a:ln>
        </p:spPr>
      </p:pic>
      <p:cxnSp>
        <p:nvCxnSpPr>
          <p:cNvPr id="4" name="Straight Connector 3"/>
          <p:cNvCxnSpPr/>
          <p:nvPr/>
        </p:nvCxnSpPr>
        <p:spPr>
          <a:xfrm>
            <a:off x="4932040" y="2492896"/>
            <a:ext cx="864096" cy="0"/>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3779912" y="2645296"/>
            <a:ext cx="648072" cy="0"/>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4220344" y="2996952"/>
            <a:ext cx="864096" cy="0"/>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428604"/>
            <a:ext cx="8229600" cy="1143000"/>
          </a:xfrm>
        </p:spPr>
        <p:txBody>
          <a:bodyPr/>
          <a:lstStyle/>
          <a:p>
            <a:r>
              <a:rPr lang="en-GB" dirty="0" smtClean="0">
                <a:latin typeface="+mj-lt"/>
              </a:rPr>
              <a:t>Definition: Economics</a:t>
            </a:r>
            <a:endParaRPr lang="en-GB" dirty="0">
              <a:latin typeface="+mj-lt"/>
            </a:endParaRPr>
          </a:p>
        </p:txBody>
      </p:sp>
      <p:sp>
        <p:nvSpPr>
          <p:cNvPr id="3" name="Content Placeholder 2"/>
          <p:cNvSpPr>
            <a:spLocks noGrp="1"/>
          </p:cNvSpPr>
          <p:nvPr>
            <p:ph idx="1"/>
          </p:nvPr>
        </p:nvSpPr>
        <p:spPr>
          <a:xfrm>
            <a:off x="214282" y="1500174"/>
            <a:ext cx="8229600" cy="4389120"/>
          </a:xfrm>
        </p:spPr>
        <p:txBody>
          <a:bodyPr>
            <a:noAutofit/>
          </a:bodyPr>
          <a:lstStyle/>
          <a:p>
            <a:r>
              <a:rPr lang="en-GB" sz="1600" dirty="0" smtClean="0">
                <a:solidFill>
                  <a:schemeClr val="tx2">
                    <a:lumMod val="60000"/>
                    <a:lumOff val="40000"/>
                  </a:schemeClr>
                </a:solidFill>
                <a:latin typeface="+mj-lt"/>
              </a:rPr>
              <a:t>Define economics (individually)</a:t>
            </a:r>
          </a:p>
          <a:p>
            <a:r>
              <a:rPr lang="en-GB" sz="1600" dirty="0" smtClean="0">
                <a:latin typeface="+mj-lt"/>
              </a:rPr>
              <a:t>The study of the ways in which people choose what to make of whatever resources they can get, and the ways in which they conduct and organise matters of exchange. (</a:t>
            </a:r>
            <a:r>
              <a:rPr lang="en-GB" sz="1600" dirty="0" err="1" smtClean="0">
                <a:latin typeface="+mj-lt"/>
              </a:rPr>
              <a:t>Porteous</a:t>
            </a:r>
            <a:r>
              <a:rPr lang="en-GB" sz="1600" dirty="0" smtClean="0">
                <a:latin typeface="+mj-lt"/>
              </a:rPr>
              <a:t>, 2001:191) </a:t>
            </a:r>
          </a:p>
          <a:p>
            <a:r>
              <a:rPr lang="en-GB" sz="1600" dirty="0" smtClean="0">
                <a:latin typeface="+mj-lt"/>
              </a:rPr>
              <a:t>The basic propositions relate to matters of human psychology:</a:t>
            </a:r>
          </a:p>
          <a:p>
            <a:pPr lvl="1"/>
            <a:r>
              <a:rPr lang="en-GB" sz="1600" dirty="0" smtClean="0">
                <a:latin typeface="+mj-lt"/>
              </a:rPr>
              <a:t>Values</a:t>
            </a:r>
          </a:p>
          <a:p>
            <a:pPr lvl="1"/>
            <a:r>
              <a:rPr lang="en-GB" sz="1600" dirty="0" smtClean="0">
                <a:latin typeface="+mj-lt"/>
              </a:rPr>
              <a:t>Demand</a:t>
            </a:r>
          </a:p>
          <a:p>
            <a:pPr lvl="1"/>
            <a:r>
              <a:rPr lang="en-GB" sz="1600" dirty="0" smtClean="0">
                <a:latin typeface="+mj-lt"/>
              </a:rPr>
              <a:t>Supply</a:t>
            </a:r>
          </a:p>
          <a:p>
            <a:pPr lvl="1"/>
            <a:r>
              <a:rPr lang="en-GB" sz="1600" dirty="0" smtClean="0">
                <a:latin typeface="+mj-lt"/>
              </a:rPr>
              <a:t>Consumption</a:t>
            </a:r>
          </a:p>
          <a:p>
            <a:pPr lvl="1"/>
            <a:r>
              <a:rPr lang="en-GB" sz="1600" dirty="0" smtClean="0">
                <a:latin typeface="+mj-lt"/>
              </a:rPr>
              <a:t>Inducements and consumption</a:t>
            </a:r>
          </a:p>
          <a:p>
            <a:pPr lvl="1"/>
            <a:r>
              <a:rPr lang="en-GB" sz="1600" dirty="0" smtClean="0">
                <a:solidFill>
                  <a:schemeClr val="tx2">
                    <a:lumMod val="60000"/>
                    <a:lumOff val="40000"/>
                  </a:schemeClr>
                </a:solidFill>
                <a:latin typeface="+mj-lt"/>
              </a:rPr>
              <a:t>Do you agree?  </a:t>
            </a:r>
          </a:p>
          <a:p>
            <a:pPr lvl="1"/>
            <a:r>
              <a:rPr lang="en-GB" sz="1600" dirty="0" smtClean="0">
                <a:solidFill>
                  <a:schemeClr val="tx2">
                    <a:lumMod val="60000"/>
                    <a:lumOff val="40000"/>
                  </a:schemeClr>
                </a:solidFill>
                <a:latin typeface="+mj-lt"/>
              </a:rPr>
              <a:t>What are the implications for the environment?</a:t>
            </a:r>
          </a:p>
          <a:p>
            <a:r>
              <a:rPr lang="en-GB" sz="1600" dirty="0" smtClean="0">
                <a:latin typeface="+mj-lt"/>
              </a:rPr>
              <a:t>Criticisms of the role of economics in our society are:</a:t>
            </a:r>
          </a:p>
          <a:p>
            <a:pPr lvl="1"/>
            <a:r>
              <a:rPr lang="en-GB" sz="1600" dirty="0" smtClean="0">
                <a:latin typeface="+mj-lt"/>
              </a:rPr>
              <a:t>Galbraith (The new industrial state, 1968)</a:t>
            </a:r>
          </a:p>
          <a:p>
            <a:pPr lvl="1"/>
            <a:r>
              <a:rPr lang="en-GB" sz="1600" dirty="0" smtClean="0">
                <a:latin typeface="+mj-lt"/>
              </a:rPr>
              <a:t>Schumacher (Small is beautiful, 1973) </a:t>
            </a:r>
          </a:p>
          <a:p>
            <a:pPr lvl="1"/>
            <a:r>
              <a:rPr lang="en-GB" sz="1600" dirty="0" err="1" smtClean="0">
                <a:latin typeface="+mj-lt"/>
              </a:rPr>
              <a:t>Mischan</a:t>
            </a:r>
            <a:endParaRPr lang="en-GB" sz="1600" dirty="0" smtClean="0">
              <a:latin typeface="+mj-lt"/>
            </a:endParaRPr>
          </a:p>
          <a:p>
            <a:pPr lvl="1"/>
            <a:r>
              <a:rPr lang="en-GB" sz="1600" dirty="0" err="1" smtClean="0">
                <a:latin typeface="+mj-lt"/>
              </a:rPr>
              <a:t>Boulding</a:t>
            </a:r>
            <a:endParaRPr lang="en-GB" sz="1600" dirty="0" smtClean="0">
              <a:latin typeface="+mj-lt"/>
            </a:endParaRPr>
          </a:p>
          <a:p>
            <a:pPr lvl="1"/>
            <a:r>
              <a:rPr lang="en-GB" sz="1600" dirty="0" smtClean="0">
                <a:latin typeface="+mj-lt"/>
              </a:rPr>
              <a:t>Read quote from Schumacher next slide  (</a:t>
            </a:r>
            <a:r>
              <a:rPr lang="en-GB" sz="1600" dirty="0" smtClean="0">
                <a:solidFill>
                  <a:schemeClr val="tx2">
                    <a:lumMod val="60000"/>
                    <a:lumOff val="40000"/>
                  </a:schemeClr>
                </a:solidFill>
                <a:latin typeface="+mj-lt"/>
              </a:rPr>
              <a:t>contemplate: do you agree? Why?)</a:t>
            </a:r>
          </a:p>
        </p:txBody>
      </p:sp>
      <p:pic>
        <p:nvPicPr>
          <p:cNvPr id="12290" name="Picture 2" descr="http://economist.com/images/20050423/1705LD2.jpg"/>
          <p:cNvPicPr>
            <a:picLocks noChangeAspect="1" noChangeArrowheads="1"/>
          </p:cNvPicPr>
          <p:nvPr/>
        </p:nvPicPr>
        <p:blipFill>
          <a:blip r:embed="rId3" cstate="print"/>
          <a:srcRect/>
          <a:stretch>
            <a:fillRect/>
          </a:stretch>
        </p:blipFill>
        <p:spPr bwMode="auto">
          <a:xfrm>
            <a:off x="5072066" y="3071810"/>
            <a:ext cx="3827035" cy="2857520"/>
          </a:xfrm>
          <a:prstGeom prst="rect">
            <a:avLst/>
          </a:prstGeom>
          <a:noFill/>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0" y="0"/>
            <a:ext cx="5371156" cy="6858000"/>
            <a:chOff x="-1" y="0"/>
            <a:chExt cx="5371157" cy="6858000"/>
          </a:xfrm>
        </p:grpSpPr>
        <p:pic>
          <p:nvPicPr>
            <p:cNvPr id="2050" name="Picture 2"/>
            <p:cNvPicPr>
              <a:picLocks noChangeAspect="1" noChangeArrowheads="1"/>
            </p:cNvPicPr>
            <p:nvPr/>
          </p:nvPicPr>
          <p:blipFill>
            <a:blip r:embed="rId2" cstate="print"/>
            <a:srcRect/>
            <a:stretch>
              <a:fillRect/>
            </a:stretch>
          </p:blipFill>
          <p:spPr bwMode="auto">
            <a:xfrm>
              <a:off x="-1" y="0"/>
              <a:ext cx="5371157" cy="6858000"/>
            </a:xfrm>
            <a:prstGeom prst="rect">
              <a:avLst/>
            </a:prstGeom>
            <a:noFill/>
            <a:ln w="9525">
              <a:noFill/>
              <a:miter lim="800000"/>
              <a:headEnd/>
              <a:tailEnd/>
            </a:ln>
          </p:spPr>
        </p:pic>
        <p:sp>
          <p:nvSpPr>
            <p:cNvPr id="3" name="TextBox 2"/>
            <p:cNvSpPr txBox="1"/>
            <p:nvPr/>
          </p:nvSpPr>
          <p:spPr>
            <a:xfrm>
              <a:off x="395536" y="6211669"/>
              <a:ext cx="3024336" cy="261610"/>
            </a:xfrm>
            <a:prstGeom prst="rect">
              <a:avLst/>
            </a:prstGeom>
            <a:noFill/>
          </p:spPr>
          <p:txBody>
            <a:bodyPr wrap="square" rtlCol="0">
              <a:spAutoFit/>
            </a:bodyPr>
            <a:lstStyle/>
            <a:p>
              <a:r>
                <a:rPr lang="en-GB" sz="1100" dirty="0" err="1" smtClean="0">
                  <a:solidFill>
                    <a:srgbClr val="FF0000"/>
                  </a:solidFill>
                </a:rPr>
                <a:t>Porteous</a:t>
              </a:r>
              <a:r>
                <a:rPr lang="en-GB" sz="1100" dirty="0" smtClean="0">
                  <a:solidFill>
                    <a:srgbClr val="FF0000"/>
                  </a:solidFill>
                </a:rPr>
                <a:t> (2001) Dictionary </a:t>
              </a:r>
              <a:r>
                <a:rPr lang="en-GB" sz="1100" dirty="0" err="1" smtClean="0">
                  <a:solidFill>
                    <a:srgbClr val="FF0000"/>
                  </a:solidFill>
                </a:rPr>
                <a:t>Env</a:t>
              </a:r>
              <a:r>
                <a:rPr lang="en-GB" sz="1100" dirty="0" smtClean="0">
                  <a:solidFill>
                    <a:srgbClr val="FF0000"/>
                  </a:solidFill>
                </a:rPr>
                <a:t> </a:t>
              </a:r>
              <a:r>
                <a:rPr lang="en-GB" sz="1100" dirty="0" err="1" smtClean="0">
                  <a:solidFill>
                    <a:srgbClr val="FF0000"/>
                  </a:solidFill>
                </a:rPr>
                <a:t>Sci</a:t>
              </a:r>
              <a:r>
                <a:rPr lang="en-GB" sz="1100" dirty="0" smtClean="0">
                  <a:solidFill>
                    <a:srgbClr val="FF0000"/>
                  </a:solidFill>
                </a:rPr>
                <a:t> Tech P191</a:t>
              </a:r>
              <a:endParaRPr lang="en-GB" sz="1100" dirty="0">
                <a:solidFill>
                  <a:srgbClr val="FF0000"/>
                </a:solidFill>
              </a:endParaRPr>
            </a:p>
          </p:txBody>
        </p:sp>
      </p:grpSp>
      <p:pic>
        <p:nvPicPr>
          <p:cNvPr id="2052" name="Picture 4" descr="http://farm2.static.flickr.com/1172/1463622804_e7f70ed97c_z.jpg"/>
          <p:cNvPicPr>
            <a:picLocks noChangeAspect="1" noChangeArrowheads="1"/>
          </p:cNvPicPr>
          <p:nvPr/>
        </p:nvPicPr>
        <p:blipFill>
          <a:blip r:embed="rId3" cstate="print"/>
          <a:srcRect/>
          <a:stretch>
            <a:fillRect/>
          </a:stretch>
        </p:blipFill>
        <p:spPr bwMode="auto">
          <a:xfrm>
            <a:off x="5124450" y="0"/>
            <a:ext cx="4019550" cy="6858000"/>
          </a:xfrm>
          <a:prstGeom prst="rect">
            <a:avLst/>
          </a:prstGeo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mj-lt"/>
              </a:rPr>
              <a:t/>
            </a:r>
            <a:br>
              <a:rPr lang="en-GB" b="1" dirty="0" smtClean="0">
                <a:latin typeface="+mj-lt"/>
              </a:rPr>
            </a:br>
            <a:r>
              <a:rPr lang="en-GB" b="1" dirty="0" smtClean="0">
                <a:latin typeface="+mj-lt"/>
              </a:rPr>
              <a:t/>
            </a:r>
            <a:br>
              <a:rPr lang="en-GB" b="1" dirty="0" smtClean="0">
                <a:latin typeface="+mj-lt"/>
              </a:rPr>
            </a:br>
            <a:r>
              <a:rPr lang="en-GB" b="1" dirty="0" smtClean="0">
                <a:latin typeface="+mj-lt"/>
              </a:rPr>
              <a:t/>
            </a:r>
            <a:br>
              <a:rPr lang="en-GB" b="1" dirty="0" smtClean="0">
                <a:latin typeface="+mj-lt"/>
              </a:rPr>
            </a:br>
            <a:r>
              <a:rPr lang="en-GB" b="1" dirty="0" smtClean="0">
                <a:latin typeface="+mj-lt"/>
              </a:rPr>
              <a:t/>
            </a:r>
            <a:br>
              <a:rPr lang="en-GB" b="1" dirty="0" smtClean="0">
                <a:latin typeface="+mj-lt"/>
              </a:rPr>
            </a:br>
            <a:r>
              <a:rPr lang="en-GB" b="1" dirty="0" smtClean="0">
                <a:latin typeface="+mj-lt"/>
              </a:rPr>
              <a:t/>
            </a:r>
            <a:br>
              <a:rPr lang="en-GB" b="1" dirty="0" smtClean="0">
                <a:latin typeface="+mj-lt"/>
              </a:rPr>
            </a:br>
            <a:r>
              <a:rPr lang="en-GB" b="1" dirty="0" smtClean="0">
                <a:latin typeface="+mj-lt"/>
              </a:rPr>
              <a:t/>
            </a:r>
            <a:br>
              <a:rPr lang="en-GB" b="1" dirty="0" smtClean="0">
                <a:latin typeface="+mj-lt"/>
              </a:rPr>
            </a:br>
            <a:r>
              <a:rPr lang="en-GB" b="1" dirty="0" smtClean="0">
                <a:latin typeface="+mj-lt"/>
              </a:rPr>
              <a:t/>
            </a:r>
            <a:br>
              <a:rPr lang="en-GB" b="1" dirty="0" smtClean="0">
                <a:latin typeface="+mj-lt"/>
              </a:rPr>
            </a:br>
            <a:r>
              <a:rPr lang="en-GB" b="1" dirty="0" smtClean="0">
                <a:latin typeface="+mj-lt"/>
              </a:rPr>
              <a:t>Seven Economic Principles: </a:t>
            </a:r>
            <a:r>
              <a:rPr lang="en-GB" b="1" dirty="0" err="1" smtClean="0">
                <a:latin typeface="+mj-lt"/>
              </a:rPr>
              <a:t>Mankiw</a:t>
            </a:r>
            <a:endParaRPr lang="en-GB" dirty="0">
              <a:latin typeface="+mj-lt"/>
            </a:endParaRPr>
          </a:p>
        </p:txBody>
      </p:sp>
      <p:sp>
        <p:nvSpPr>
          <p:cNvPr id="3" name="Content Placeholder 2"/>
          <p:cNvSpPr>
            <a:spLocks noGrp="1"/>
          </p:cNvSpPr>
          <p:nvPr>
            <p:ph idx="1"/>
          </p:nvPr>
        </p:nvSpPr>
        <p:spPr/>
        <p:txBody>
          <a:bodyPr>
            <a:normAutofit fontScale="92500" lnSpcReduction="20000"/>
          </a:bodyPr>
          <a:lstStyle/>
          <a:p>
            <a:r>
              <a:rPr lang="en-GB" dirty="0" smtClean="0">
                <a:latin typeface="+mj-lt"/>
              </a:rPr>
              <a:t>The foundations of microeconomics are based on a few</a:t>
            </a:r>
          </a:p>
          <a:p>
            <a:r>
              <a:rPr lang="en-GB" dirty="0" smtClean="0">
                <a:latin typeface="+mj-lt"/>
              </a:rPr>
              <a:t>principles that can be applied in most situations.</a:t>
            </a:r>
          </a:p>
          <a:p>
            <a:pPr lvl="1">
              <a:buNone/>
            </a:pPr>
            <a:r>
              <a:rPr lang="en-GB" dirty="0" smtClean="0">
                <a:solidFill>
                  <a:schemeClr val="tx2">
                    <a:lumMod val="60000"/>
                    <a:lumOff val="40000"/>
                  </a:schemeClr>
                </a:solidFill>
                <a:latin typeface="+mj-lt"/>
              </a:rPr>
              <a:t>How People Make Decisions:</a:t>
            </a:r>
          </a:p>
          <a:p>
            <a:pPr lvl="1">
              <a:buNone/>
            </a:pPr>
            <a:r>
              <a:rPr lang="en-GB" dirty="0" smtClean="0">
                <a:latin typeface="+mj-lt"/>
              </a:rPr>
              <a:t>1. People (and society) face tradeoffs.</a:t>
            </a:r>
          </a:p>
          <a:p>
            <a:pPr lvl="1">
              <a:buNone/>
            </a:pPr>
            <a:r>
              <a:rPr lang="en-GB" dirty="0" smtClean="0">
                <a:latin typeface="+mj-lt"/>
              </a:rPr>
              <a:t>2. The cost of something is what you have to give up for it.</a:t>
            </a:r>
          </a:p>
          <a:p>
            <a:pPr lvl="1">
              <a:buNone/>
            </a:pPr>
            <a:r>
              <a:rPr lang="en-GB" dirty="0" smtClean="0">
                <a:latin typeface="+mj-lt"/>
              </a:rPr>
              <a:t>3. Rational people think at the margin.</a:t>
            </a:r>
          </a:p>
          <a:p>
            <a:pPr lvl="1">
              <a:buNone/>
            </a:pPr>
            <a:r>
              <a:rPr lang="en-GB" dirty="0" smtClean="0">
                <a:latin typeface="+mj-lt"/>
              </a:rPr>
              <a:t>4. People respond to incentives.</a:t>
            </a:r>
          </a:p>
          <a:p>
            <a:pPr lvl="1">
              <a:buNone/>
            </a:pPr>
            <a:r>
              <a:rPr lang="en-GB" dirty="0" smtClean="0">
                <a:solidFill>
                  <a:schemeClr val="tx2">
                    <a:lumMod val="60000"/>
                    <a:lumOff val="40000"/>
                  </a:schemeClr>
                </a:solidFill>
                <a:latin typeface="+mj-lt"/>
              </a:rPr>
              <a:t>How People Interact</a:t>
            </a:r>
            <a:r>
              <a:rPr lang="en-GB" dirty="0" smtClean="0">
                <a:latin typeface="+mj-lt"/>
              </a:rPr>
              <a:t>:</a:t>
            </a:r>
          </a:p>
          <a:p>
            <a:pPr lvl="1">
              <a:buNone/>
            </a:pPr>
            <a:r>
              <a:rPr lang="en-GB" dirty="0" smtClean="0">
                <a:latin typeface="+mj-lt"/>
              </a:rPr>
              <a:t>5. Trade makes people better off.</a:t>
            </a:r>
          </a:p>
          <a:p>
            <a:pPr lvl="1">
              <a:buNone/>
            </a:pPr>
            <a:r>
              <a:rPr lang="en-GB" dirty="0" smtClean="0">
                <a:latin typeface="+mj-lt"/>
              </a:rPr>
              <a:t>6. Markets are usually a good way of </a:t>
            </a:r>
            <a:r>
              <a:rPr lang="en-GB" dirty="0" smtClean="0">
                <a:latin typeface="+mj-lt"/>
              </a:rPr>
              <a:t>organising </a:t>
            </a:r>
            <a:r>
              <a:rPr lang="en-GB" dirty="0" smtClean="0">
                <a:latin typeface="+mj-lt"/>
              </a:rPr>
              <a:t>things.</a:t>
            </a:r>
          </a:p>
          <a:p>
            <a:pPr lvl="1">
              <a:buNone/>
            </a:pPr>
            <a:r>
              <a:rPr lang="en-GB" dirty="0" smtClean="0">
                <a:latin typeface="+mj-lt"/>
              </a:rPr>
              <a:t>7. Governments can sometimes improve on market</a:t>
            </a:r>
          </a:p>
          <a:p>
            <a:pPr lvl="1">
              <a:buNone/>
            </a:pPr>
            <a:r>
              <a:rPr lang="en-GB" dirty="0" smtClean="0">
                <a:latin typeface="+mj-lt"/>
              </a:rPr>
              <a:t>outcomes.</a:t>
            </a:r>
          </a:p>
          <a:p>
            <a:endParaRPr lang="en-GB" dirty="0">
              <a:latin typeface="+mj-lt"/>
            </a:endParaRPr>
          </a:p>
        </p:txBody>
      </p:sp>
      <p:pic>
        <p:nvPicPr>
          <p:cNvPr id="4" name="Picture 2" descr="http://www.mdsg.umd.edu/images/uploads/siteimages/watersheds/money-&amp;-reeds.jpg"/>
          <p:cNvPicPr>
            <a:picLocks noChangeAspect="1" noChangeArrowheads="1"/>
          </p:cNvPicPr>
          <p:nvPr/>
        </p:nvPicPr>
        <p:blipFill>
          <a:blip r:embed="rId2" cstate="print"/>
          <a:srcRect/>
          <a:stretch>
            <a:fillRect/>
          </a:stretch>
        </p:blipFill>
        <p:spPr bwMode="auto">
          <a:xfrm>
            <a:off x="7358082" y="4786322"/>
            <a:ext cx="1539612" cy="1785950"/>
          </a:xfrm>
          <a:prstGeom prst="rect">
            <a:avLst/>
          </a:prstGeom>
          <a:noFill/>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5741" y="77138"/>
            <a:ext cx="8229600" cy="1143000"/>
          </a:xfrm>
        </p:spPr>
        <p:txBody>
          <a:bodyPr>
            <a:normAutofit fontScale="90000"/>
          </a:bodyPr>
          <a:lstStyle/>
          <a:p>
            <a:r>
              <a:rPr lang="en-GB" dirty="0" smtClean="0">
                <a:latin typeface="+mj-lt"/>
              </a:rPr>
              <a:t>Economics and the Environment</a:t>
            </a:r>
            <a:endParaRPr lang="en-GB" dirty="0">
              <a:latin typeface="+mj-lt"/>
            </a:endParaRPr>
          </a:p>
        </p:txBody>
      </p:sp>
      <p:sp>
        <p:nvSpPr>
          <p:cNvPr id="3" name="Content Placeholder 2"/>
          <p:cNvSpPr>
            <a:spLocks noGrp="1"/>
          </p:cNvSpPr>
          <p:nvPr>
            <p:ph idx="1"/>
          </p:nvPr>
        </p:nvSpPr>
        <p:spPr>
          <a:xfrm>
            <a:off x="92823" y="4509120"/>
            <a:ext cx="8472518" cy="5286412"/>
          </a:xfrm>
        </p:spPr>
        <p:txBody>
          <a:bodyPr>
            <a:normAutofit/>
          </a:bodyPr>
          <a:lstStyle/>
          <a:p>
            <a:pPr>
              <a:buNone/>
            </a:pPr>
            <a:r>
              <a:rPr lang="en-GB" sz="3600" i="1" dirty="0" smtClean="0">
                <a:latin typeface="+mj-lt"/>
              </a:rPr>
              <a:t>“Economic ideas are always and intimately a product of their own time and place, they cannot be seen apart from the world we interpret.” </a:t>
            </a:r>
            <a:r>
              <a:rPr lang="en-GB" sz="3600" dirty="0" smtClean="0">
                <a:latin typeface="+mj-lt"/>
              </a:rPr>
              <a:t>(Galbraith, 1987: 56)</a:t>
            </a:r>
          </a:p>
          <a:p>
            <a:pPr>
              <a:buNone/>
            </a:pPr>
            <a:endParaRPr lang="en-GB" sz="3600" dirty="0" smtClean="0">
              <a:latin typeface="+mj-lt"/>
            </a:endParaRPr>
          </a:p>
        </p:txBody>
      </p:sp>
      <p:pic>
        <p:nvPicPr>
          <p:cNvPr id="5" name="Picture 4"/>
          <p:cNvPicPr>
            <a:picLocks noChangeAspect="1"/>
          </p:cNvPicPr>
          <p:nvPr/>
        </p:nvPicPr>
        <p:blipFill>
          <a:blip r:embed="rId2"/>
          <a:stretch>
            <a:fillRect/>
          </a:stretch>
        </p:blipFill>
        <p:spPr>
          <a:xfrm>
            <a:off x="2211223" y="1220138"/>
            <a:ext cx="4478635" cy="336248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4888" y="-459432"/>
            <a:ext cx="8229600" cy="1143000"/>
          </a:xfrm>
        </p:spPr>
        <p:txBody>
          <a:bodyPr>
            <a:normAutofit fontScale="90000"/>
          </a:bodyPr>
          <a:lstStyle/>
          <a:p>
            <a:r>
              <a:rPr lang="en-GB" dirty="0" smtClean="0"/>
              <a:t>Can economics save the planet?</a:t>
            </a:r>
            <a:endParaRPr lang="en-GB" dirty="0"/>
          </a:p>
        </p:txBody>
      </p:sp>
      <p:sp>
        <p:nvSpPr>
          <p:cNvPr id="3" name="Content Placeholder 2"/>
          <p:cNvSpPr>
            <a:spLocks noGrp="1"/>
          </p:cNvSpPr>
          <p:nvPr>
            <p:ph idx="1"/>
          </p:nvPr>
        </p:nvSpPr>
        <p:spPr>
          <a:xfrm>
            <a:off x="449796" y="836712"/>
            <a:ext cx="8964488" cy="4389120"/>
          </a:xfrm>
        </p:spPr>
        <p:txBody>
          <a:bodyPr/>
          <a:lstStyle/>
          <a:p>
            <a:r>
              <a:rPr lang="it-IT" dirty="0" smtClean="0">
                <a:hlinkClick r:id="rId2"/>
              </a:rPr>
              <a:t>Naoko Ishii 2018 TED Ed.</a:t>
            </a:r>
            <a:endParaRPr lang="it-IT" dirty="0" smtClean="0"/>
          </a:p>
          <a:p>
            <a:r>
              <a:rPr lang="en-GB" dirty="0"/>
              <a:t>Naoko Ishii leads the Global Environment Facility (GEF), a public financial institution that provides around US$1 billion every year to help tackle our planet’s most pressing environmental problems</a:t>
            </a:r>
            <a:r>
              <a:rPr lang="en-GB" dirty="0" smtClean="0"/>
              <a:t>.</a:t>
            </a:r>
          </a:p>
          <a:p>
            <a:r>
              <a:rPr lang="en-GB" dirty="0" smtClean="0"/>
              <a:t>What do you think?</a:t>
            </a:r>
          </a:p>
          <a:p>
            <a:r>
              <a:rPr lang="en-GB" dirty="0" smtClean="0"/>
              <a:t>Can we save our planet?</a:t>
            </a:r>
          </a:p>
          <a:p>
            <a:r>
              <a:rPr lang="en-GB" dirty="0" smtClean="0"/>
              <a:t>What are the 4 things that need to change?</a:t>
            </a:r>
          </a:p>
          <a:p>
            <a:r>
              <a:rPr lang="en-GB" dirty="0" smtClean="0"/>
              <a:t>Is economics friend or foe?</a:t>
            </a:r>
            <a:endParaRPr lang="en-GB" dirty="0"/>
          </a:p>
        </p:txBody>
      </p:sp>
      <p:pic>
        <p:nvPicPr>
          <p:cNvPr id="4" name="Picture 3"/>
          <p:cNvPicPr>
            <a:picLocks noChangeAspect="1"/>
          </p:cNvPicPr>
          <p:nvPr/>
        </p:nvPicPr>
        <p:blipFill>
          <a:blip r:embed="rId3"/>
          <a:stretch>
            <a:fillRect/>
          </a:stretch>
        </p:blipFill>
        <p:spPr>
          <a:xfrm>
            <a:off x="4830915" y="4437112"/>
            <a:ext cx="4180793" cy="2688400"/>
          </a:xfrm>
          <a:prstGeom prst="rect">
            <a:avLst/>
          </a:prstGeom>
        </p:spPr>
      </p:pic>
    </p:spTree>
    <p:extLst>
      <p:ext uri="{BB962C8B-B14F-4D97-AF65-F5344CB8AC3E}">
        <p14:creationId xmlns:p14="http://schemas.microsoft.com/office/powerpoint/2010/main" val="116612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circle(in)">
                                      <p:cBhvr>
                                        <p:cTn id="11" dur="20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circle(in)">
                                      <p:cBhvr>
                                        <p:cTn id="16" dur="20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circle(in)">
                                      <p:cBhvr>
                                        <p:cTn id="21" dur="20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circle(in)">
                                      <p:cBhvr>
                                        <p:cTn id="26" dur="20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6" presetClass="entr" presetSubtype="16"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circle(in)">
                                      <p:cBhvr>
                                        <p:cTn id="31" dur="2000"/>
                                        <p:tgtEl>
                                          <p:spTgt spid="3">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6" presetClass="entr" presetSubtype="16" fill="hold" grpId="0"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circle(in)">
                                      <p:cBhvr>
                                        <p:cTn id="36"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development of a subject</a:t>
            </a:r>
            <a:endParaRPr lang="en-GB" dirty="0"/>
          </a:p>
        </p:txBody>
      </p:sp>
      <p:sp>
        <p:nvSpPr>
          <p:cNvPr id="3" name="Content Placeholder 2"/>
          <p:cNvSpPr>
            <a:spLocks noGrp="1"/>
          </p:cNvSpPr>
          <p:nvPr>
            <p:ph idx="1"/>
          </p:nvPr>
        </p:nvSpPr>
        <p:spPr/>
        <p:txBody>
          <a:bodyPr/>
          <a:lstStyle/>
          <a:p>
            <a:r>
              <a:rPr lang="en-GB" dirty="0" smtClean="0">
                <a:latin typeface="+mj-lt"/>
              </a:rPr>
              <a:t>How to use or manage the natural environment as a valuable resource for the disposal of waste?</a:t>
            </a:r>
          </a:p>
          <a:p>
            <a:r>
              <a:rPr lang="en-GB" dirty="0" smtClean="0">
                <a:latin typeface="+mj-lt"/>
              </a:rPr>
              <a:t>Resource, environmental and ecological economics</a:t>
            </a:r>
            <a:endParaRPr lang="en-GB" dirty="0">
              <a:latin typeface="+mj-lt"/>
            </a:endParaRPr>
          </a:p>
        </p:txBody>
      </p:sp>
      <p:pic>
        <p:nvPicPr>
          <p:cNvPr id="4" name="Picture 3"/>
          <p:cNvPicPr>
            <a:picLocks noChangeAspect="1"/>
          </p:cNvPicPr>
          <p:nvPr/>
        </p:nvPicPr>
        <p:blipFill>
          <a:blip r:embed="rId2"/>
          <a:stretch>
            <a:fillRect/>
          </a:stretch>
        </p:blipFill>
        <p:spPr>
          <a:xfrm>
            <a:off x="1872419" y="3429000"/>
            <a:ext cx="5399162" cy="3347480"/>
          </a:xfrm>
          <a:prstGeom prst="rect">
            <a:avLst/>
          </a:prstGeom>
        </p:spPr>
      </p:pic>
    </p:spTree>
    <p:extLst>
      <p:ext uri="{BB962C8B-B14F-4D97-AF65-F5344CB8AC3E}">
        <p14:creationId xmlns:p14="http://schemas.microsoft.com/office/powerpoint/2010/main" val="150489838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624" y="188580"/>
            <a:ext cx="8229600" cy="1143000"/>
          </a:xfrm>
        </p:spPr>
        <p:txBody>
          <a:bodyPr>
            <a:normAutofit/>
          </a:bodyPr>
          <a:lstStyle/>
          <a:p>
            <a:r>
              <a:rPr lang="en-GB" sz="3600" dirty="0" smtClean="0"/>
              <a:t>1. Resource Economics </a:t>
            </a:r>
            <a:endParaRPr lang="en-GB" sz="3600" dirty="0"/>
          </a:p>
        </p:txBody>
      </p:sp>
      <p:sp>
        <p:nvSpPr>
          <p:cNvPr id="3" name="Content Placeholder 2"/>
          <p:cNvSpPr>
            <a:spLocks noGrp="1"/>
          </p:cNvSpPr>
          <p:nvPr>
            <p:ph idx="1"/>
          </p:nvPr>
        </p:nvSpPr>
        <p:spPr>
          <a:xfrm>
            <a:off x="-108520" y="1352772"/>
            <a:ext cx="7304846" cy="5760708"/>
          </a:xfrm>
        </p:spPr>
        <p:txBody>
          <a:bodyPr>
            <a:normAutofit fontScale="70000" lnSpcReduction="20000"/>
          </a:bodyPr>
          <a:lstStyle/>
          <a:p>
            <a:pPr>
              <a:buNone/>
            </a:pPr>
            <a:endParaRPr lang="en-GB" sz="3600" dirty="0" smtClean="0">
              <a:latin typeface="+mj-lt"/>
            </a:endParaRPr>
          </a:p>
          <a:p>
            <a:r>
              <a:rPr lang="en-GB" sz="3600" dirty="0" smtClean="0">
                <a:latin typeface="+mj-lt"/>
              </a:rPr>
              <a:t>Emerged in the 1930’s.</a:t>
            </a:r>
          </a:p>
          <a:p>
            <a:r>
              <a:rPr lang="en-GB" sz="3600" dirty="0" smtClean="0">
                <a:latin typeface="+mj-lt"/>
              </a:rPr>
              <a:t>How do we manage fixed or renewable resources over time?</a:t>
            </a:r>
          </a:p>
          <a:p>
            <a:pPr lvl="2">
              <a:buNone/>
            </a:pPr>
            <a:r>
              <a:rPr lang="en-GB" sz="2900" dirty="0" smtClean="0">
                <a:latin typeface="+mj-lt"/>
              </a:rPr>
              <a:t>• Non-renewable (fixed) resources (e.g. oil).</a:t>
            </a:r>
          </a:p>
          <a:p>
            <a:pPr lvl="2">
              <a:buNone/>
            </a:pPr>
            <a:r>
              <a:rPr lang="en-GB" sz="2900" dirty="0" smtClean="0">
                <a:latin typeface="+mj-lt"/>
              </a:rPr>
              <a:t>• Renewable resources (fisheries).</a:t>
            </a:r>
          </a:p>
          <a:p>
            <a:pPr lvl="2">
              <a:buNone/>
            </a:pPr>
            <a:endParaRPr lang="en-GB" sz="2900" dirty="0" smtClean="0">
              <a:latin typeface="+mj-lt"/>
            </a:endParaRPr>
          </a:p>
          <a:p>
            <a:pPr lvl="1">
              <a:buNone/>
            </a:pPr>
            <a:r>
              <a:rPr lang="en-GB" sz="3200" dirty="0" smtClean="0">
                <a:latin typeface="+mj-lt"/>
              </a:rPr>
              <a:t>“Natural </a:t>
            </a:r>
            <a:r>
              <a:rPr lang="en-GB" sz="3200" dirty="0">
                <a:latin typeface="+mj-lt"/>
              </a:rPr>
              <a:t>resource economics deals with the supply, demand, and allocation of the Earth's natural resources. One main objective of natural resource economics is to better understand the role of natural resources in the economy in order to develop more sustainable methods of managing those resources to ensure their availability to future generations. Resource economists study interactions between economic and natural systems, with the goal of developing a sustainable and efficient economy</a:t>
            </a:r>
            <a:r>
              <a:rPr lang="en-GB" sz="3200" dirty="0" smtClean="0">
                <a:latin typeface="+mj-lt"/>
              </a:rPr>
              <a:t>.” </a:t>
            </a:r>
            <a:r>
              <a:rPr lang="en-GB" sz="3200" dirty="0">
                <a:latin typeface="+mj-lt"/>
              </a:rPr>
              <a:t>(</a:t>
            </a:r>
            <a:r>
              <a:rPr lang="en-GB" sz="3200" dirty="0">
                <a:latin typeface="+mj-lt"/>
                <a:hlinkClick r:id="rId2"/>
              </a:rPr>
              <a:t>http://</a:t>
            </a:r>
            <a:r>
              <a:rPr lang="en-GB" sz="3200" dirty="0" smtClean="0">
                <a:latin typeface="+mj-lt"/>
                <a:hlinkClick r:id="rId2"/>
              </a:rPr>
              <a:t>www.uri.edu/cels/enre</a:t>
            </a:r>
            <a:r>
              <a:rPr lang="en-GB" sz="3200" dirty="0" smtClean="0">
                <a:latin typeface="+mj-lt"/>
              </a:rPr>
              <a:t>, 2017).</a:t>
            </a:r>
          </a:p>
          <a:p>
            <a:endParaRPr lang="en-GB" dirty="0">
              <a:latin typeface="+mj-lt"/>
            </a:endParaRPr>
          </a:p>
        </p:txBody>
      </p:sp>
      <p:pic>
        <p:nvPicPr>
          <p:cNvPr id="4" name="Picture 2" descr="http://www.mdsg.umd.edu/images/uploads/siteimages/watersheds/money-&amp;-reeds.jpg"/>
          <p:cNvPicPr>
            <a:picLocks noChangeAspect="1" noChangeArrowheads="1"/>
          </p:cNvPicPr>
          <p:nvPr/>
        </p:nvPicPr>
        <p:blipFill>
          <a:blip r:embed="rId3" cstate="print"/>
          <a:srcRect/>
          <a:stretch>
            <a:fillRect/>
          </a:stretch>
        </p:blipFill>
        <p:spPr bwMode="auto">
          <a:xfrm>
            <a:off x="7280149" y="1456392"/>
            <a:ext cx="1700524" cy="1972608"/>
          </a:xfrm>
          <a:prstGeom prst="rect">
            <a:avLst/>
          </a:prstGeom>
          <a:noFill/>
        </p:spPr>
      </p:pic>
      <p:pic>
        <p:nvPicPr>
          <p:cNvPr id="5" name="Picture 4"/>
          <p:cNvPicPr>
            <a:picLocks noChangeAspect="1"/>
          </p:cNvPicPr>
          <p:nvPr/>
        </p:nvPicPr>
        <p:blipFill>
          <a:blip r:embed="rId4"/>
          <a:stretch>
            <a:fillRect/>
          </a:stretch>
        </p:blipFill>
        <p:spPr>
          <a:xfrm>
            <a:off x="7280149" y="4233126"/>
            <a:ext cx="1700524" cy="2119114"/>
          </a:xfrm>
          <a:prstGeom prst="rect">
            <a:avLst/>
          </a:prstGeom>
        </p:spPr>
      </p:pic>
    </p:spTree>
    <p:extLst>
      <p:ext uri="{BB962C8B-B14F-4D97-AF65-F5344CB8AC3E}">
        <p14:creationId xmlns:p14="http://schemas.microsoft.com/office/powerpoint/2010/main" val="1831969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2000"/>
                                        <p:tgtEl>
                                          <p:spTgt spid="3">
                                            <p:txEl>
                                              <p:pRg st="2" end="2"/>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2000"/>
                                        <p:tgtEl>
                                          <p:spTgt spid="3">
                                            <p:txEl>
                                              <p:pRg st="3" end="3"/>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2000"/>
                                        <p:tgtEl>
                                          <p:spTgt spid="3">
                                            <p:txEl>
                                              <p:pRg st="4" end="4"/>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9632" y="183642"/>
            <a:ext cx="8229600" cy="1143000"/>
          </a:xfrm>
        </p:spPr>
        <p:txBody>
          <a:bodyPr/>
          <a:lstStyle/>
          <a:p>
            <a:r>
              <a:rPr lang="en-GB" dirty="0" smtClean="0"/>
              <a:t>For example</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1321704" y="1614680"/>
            <a:ext cx="6500592" cy="4709920"/>
          </a:xfrm>
          <a:prstGeom prst="rect">
            <a:avLst/>
          </a:prstGeom>
        </p:spPr>
      </p:pic>
    </p:spTree>
    <p:extLst>
      <p:ext uri="{BB962C8B-B14F-4D97-AF65-F5344CB8AC3E}">
        <p14:creationId xmlns:p14="http://schemas.microsoft.com/office/powerpoint/2010/main" val="163501850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5678" y="272108"/>
            <a:ext cx="8229600" cy="1143000"/>
          </a:xfrm>
        </p:spPr>
        <p:txBody>
          <a:bodyPr>
            <a:normAutofit/>
          </a:bodyPr>
          <a:lstStyle/>
          <a:p>
            <a:r>
              <a:rPr lang="en-GB" sz="3600" dirty="0" smtClean="0"/>
              <a:t>2. Environmental </a:t>
            </a:r>
            <a:r>
              <a:rPr lang="en-GB" sz="3600" dirty="0"/>
              <a:t>Economics </a:t>
            </a:r>
          </a:p>
        </p:txBody>
      </p:sp>
      <p:sp>
        <p:nvSpPr>
          <p:cNvPr id="3" name="Content Placeholder 2"/>
          <p:cNvSpPr>
            <a:spLocks noGrp="1"/>
          </p:cNvSpPr>
          <p:nvPr>
            <p:ph idx="1"/>
          </p:nvPr>
        </p:nvSpPr>
        <p:spPr>
          <a:xfrm>
            <a:off x="161712" y="1426568"/>
            <a:ext cx="5034394" cy="5286412"/>
          </a:xfrm>
        </p:spPr>
        <p:txBody>
          <a:bodyPr>
            <a:normAutofit lnSpcReduction="10000"/>
          </a:bodyPr>
          <a:lstStyle/>
          <a:p>
            <a:r>
              <a:rPr lang="en-GB" sz="2800" dirty="0" smtClean="0">
                <a:latin typeface="+mj-lt"/>
              </a:rPr>
              <a:t>Emerged in the 1960’s.</a:t>
            </a:r>
          </a:p>
          <a:p>
            <a:r>
              <a:rPr lang="en-GB" sz="2800" dirty="0" smtClean="0">
                <a:latin typeface="+mj-lt"/>
              </a:rPr>
              <a:t>What are efficient levels of pollution, and how do we cost-effectively reach them?</a:t>
            </a:r>
          </a:p>
          <a:p>
            <a:r>
              <a:rPr lang="en-GB" sz="2800" dirty="0" smtClean="0">
                <a:latin typeface="+mj-lt"/>
              </a:rPr>
              <a:t>Land not only has agricultural and extractive uses, but it is also a source of amenity value (Mill various dates) </a:t>
            </a:r>
          </a:p>
          <a:p>
            <a:pPr>
              <a:buNone/>
            </a:pPr>
            <a:r>
              <a:rPr lang="en-GB" sz="2800" dirty="0">
                <a:latin typeface="+mj-lt"/>
              </a:rPr>
              <a:t>	</a:t>
            </a:r>
            <a:r>
              <a:rPr lang="en-GB" sz="2800" dirty="0" smtClean="0">
                <a:latin typeface="+mj-lt"/>
              </a:rPr>
              <a:t>	</a:t>
            </a:r>
            <a:r>
              <a:rPr lang="en-GB" sz="2400" dirty="0" smtClean="0">
                <a:latin typeface="+mj-lt"/>
              </a:rPr>
              <a:t>• Benefit-cost analysis.</a:t>
            </a:r>
          </a:p>
          <a:p>
            <a:pPr lvl="2">
              <a:buNone/>
            </a:pPr>
            <a:r>
              <a:rPr lang="en-GB" sz="2400" dirty="0" smtClean="0">
                <a:latin typeface="+mj-lt"/>
              </a:rPr>
              <a:t>	• Policy design.</a:t>
            </a:r>
            <a:r>
              <a:rPr lang="en-GB" sz="2400" dirty="0">
                <a:latin typeface="+mj-lt"/>
                <a:hlinkClick r:id="rId2"/>
              </a:rPr>
              <a:t> </a:t>
            </a:r>
            <a:endParaRPr lang="en-GB" sz="2400" dirty="0" smtClean="0">
              <a:latin typeface="+mj-lt"/>
              <a:hlinkClick r:id="rId2"/>
            </a:endParaRPr>
          </a:p>
          <a:p>
            <a:pPr lvl="2">
              <a:buNone/>
            </a:pPr>
            <a:r>
              <a:rPr lang="en-GB" sz="2400" dirty="0" smtClean="0">
                <a:latin typeface="+mj-lt"/>
                <a:hlinkClick r:id="rId2"/>
              </a:rPr>
              <a:t>10 </a:t>
            </a:r>
            <a:r>
              <a:rPr lang="en-GB" sz="2400" dirty="0">
                <a:latin typeface="+mj-lt"/>
                <a:hlinkClick r:id="rId2"/>
              </a:rPr>
              <a:t>points to consider (5mins) Discuss</a:t>
            </a:r>
            <a:endParaRPr lang="en-GB" sz="2400" dirty="0">
              <a:latin typeface="+mj-lt"/>
            </a:endParaRPr>
          </a:p>
          <a:p>
            <a:pPr lvl="2">
              <a:buNone/>
            </a:pPr>
            <a:endParaRPr lang="en-GB" sz="2900" dirty="0" smtClean="0">
              <a:latin typeface="+mj-lt"/>
            </a:endParaRPr>
          </a:p>
          <a:p>
            <a:endParaRPr lang="en-GB" dirty="0">
              <a:latin typeface="+mj-lt"/>
            </a:endParaRPr>
          </a:p>
        </p:txBody>
      </p:sp>
      <p:pic>
        <p:nvPicPr>
          <p:cNvPr id="5" name="Picture 4"/>
          <p:cNvPicPr>
            <a:picLocks noChangeAspect="1"/>
          </p:cNvPicPr>
          <p:nvPr/>
        </p:nvPicPr>
        <p:blipFill>
          <a:blip r:embed="rId3"/>
          <a:stretch>
            <a:fillRect/>
          </a:stretch>
        </p:blipFill>
        <p:spPr>
          <a:xfrm>
            <a:off x="5580112" y="1628800"/>
            <a:ext cx="3333750" cy="4752975"/>
          </a:xfrm>
          <a:prstGeom prst="rect">
            <a:avLst/>
          </a:prstGeom>
        </p:spPr>
      </p:pic>
    </p:spTree>
    <p:extLst>
      <p:ext uri="{BB962C8B-B14F-4D97-AF65-F5344CB8AC3E}">
        <p14:creationId xmlns:p14="http://schemas.microsoft.com/office/powerpoint/2010/main" val="595843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2000"/>
                                        <p:tgtEl>
                                          <p:spTgt spid="3">
                                            <p:txEl>
                                              <p:pRg st="4" end="4"/>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1143000"/>
          </a:xfrm>
        </p:spPr>
        <p:txBody>
          <a:bodyPr>
            <a:normAutofit/>
          </a:bodyPr>
          <a:lstStyle/>
          <a:p>
            <a:r>
              <a:rPr lang="en-GB" sz="3600" dirty="0" smtClean="0"/>
              <a:t>3</a:t>
            </a:r>
            <a:r>
              <a:rPr lang="en-GB" sz="3600" dirty="0"/>
              <a:t>. Ecological Economics </a:t>
            </a:r>
            <a:r>
              <a:rPr lang="en-GB" sz="3600" b="1" dirty="0" smtClean="0"/>
              <a:t> </a:t>
            </a:r>
            <a:endParaRPr lang="en-GB" sz="3600" dirty="0"/>
          </a:p>
        </p:txBody>
      </p:sp>
      <p:sp>
        <p:nvSpPr>
          <p:cNvPr id="3" name="Content Placeholder 2"/>
          <p:cNvSpPr>
            <a:spLocks noGrp="1"/>
          </p:cNvSpPr>
          <p:nvPr>
            <p:ph idx="1"/>
          </p:nvPr>
        </p:nvSpPr>
        <p:spPr>
          <a:xfrm>
            <a:off x="179512" y="1577882"/>
            <a:ext cx="4573742" cy="5286412"/>
          </a:xfrm>
        </p:spPr>
        <p:txBody>
          <a:bodyPr>
            <a:normAutofit fontScale="92500" lnSpcReduction="20000"/>
          </a:bodyPr>
          <a:lstStyle/>
          <a:p>
            <a:pPr lvl="2">
              <a:buNone/>
            </a:pPr>
            <a:endParaRPr lang="en-GB" sz="2900" dirty="0" smtClean="0">
              <a:latin typeface="+mj-lt"/>
            </a:endParaRPr>
          </a:p>
          <a:p>
            <a:pPr>
              <a:buNone/>
            </a:pPr>
            <a:r>
              <a:rPr lang="en-GB" sz="3600" dirty="0" smtClean="0">
                <a:latin typeface="+mj-lt"/>
              </a:rPr>
              <a:t>– Emergent (since 1980s).</a:t>
            </a:r>
          </a:p>
          <a:p>
            <a:pPr>
              <a:buNone/>
            </a:pPr>
            <a:r>
              <a:rPr lang="en-GB" sz="3600" dirty="0" smtClean="0">
                <a:latin typeface="+mj-lt"/>
              </a:rPr>
              <a:t>– What is appropriate size of economy relative to ecological limits?</a:t>
            </a:r>
          </a:p>
          <a:p>
            <a:pPr>
              <a:buNone/>
            </a:pPr>
            <a:r>
              <a:rPr lang="en-GB" sz="3600" dirty="0" smtClean="0">
                <a:latin typeface="+mj-lt"/>
              </a:rPr>
              <a:t>Natural Capital</a:t>
            </a:r>
          </a:p>
          <a:p>
            <a:pPr lvl="2">
              <a:buNone/>
            </a:pPr>
            <a:r>
              <a:rPr lang="en-GB" sz="2900" dirty="0" smtClean="0">
                <a:latin typeface="+mj-lt"/>
              </a:rPr>
              <a:t>• Extends tools of environmental and resource economics in the context of sustainability and ecosystem resilience.</a:t>
            </a:r>
          </a:p>
          <a:p>
            <a:endParaRPr lang="en-GB" dirty="0">
              <a:latin typeface="+mj-lt"/>
            </a:endParaRPr>
          </a:p>
        </p:txBody>
      </p:sp>
      <p:pic>
        <p:nvPicPr>
          <p:cNvPr id="4" name="Picture 3"/>
          <p:cNvPicPr>
            <a:picLocks noChangeAspect="1"/>
          </p:cNvPicPr>
          <p:nvPr/>
        </p:nvPicPr>
        <p:blipFill>
          <a:blip r:embed="rId2"/>
          <a:stretch>
            <a:fillRect/>
          </a:stretch>
        </p:blipFill>
        <p:spPr>
          <a:xfrm>
            <a:off x="5292080" y="2564904"/>
            <a:ext cx="3564565" cy="2673424"/>
          </a:xfrm>
          <a:prstGeom prst="rect">
            <a:avLst/>
          </a:prstGeom>
        </p:spPr>
      </p:pic>
    </p:spTree>
    <p:extLst>
      <p:ext uri="{BB962C8B-B14F-4D97-AF65-F5344CB8AC3E}">
        <p14:creationId xmlns:p14="http://schemas.microsoft.com/office/powerpoint/2010/main" val="2874535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2000"/>
                                        <p:tgtEl>
                                          <p:spTgt spid="3">
                                            <p:txEl>
                                              <p:pRg st="3" end="3"/>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85800"/>
            <a:ext cx="8229600" cy="1143000"/>
          </a:xfrm>
        </p:spPr>
        <p:txBody>
          <a:bodyPr/>
          <a:lstStyle/>
          <a:p>
            <a:r>
              <a:rPr lang="en-GB" dirty="0" smtClean="0"/>
              <a:t>The difference</a:t>
            </a:r>
            <a:endParaRPr lang="en-GB" dirty="0"/>
          </a:p>
        </p:txBody>
      </p:sp>
      <p:sp>
        <p:nvSpPr>
          <p:cNvPr id="3" name="Content Placeholder 2"/>
          <p:cNvSpPr>
            <a:spLocks noGrp="1"/>
          </p:cNvSpPr>
          <p:nvPr>
            <p:ph idx="1"/>
          </p:nvPr>
        </p:nvSpPr>
        <p:spPr/>
        <p:txBody>
          <a:bodyPr>
            <a:normAutofit lnSpcReduction="10000"/>
          </a:bodyPr>
          <a:lstStyle/>
          <a:p>
            <a:r>
              <a:rPr lang="en-GB" dirty="0">
                <a:latin typeface="+mj-lt"/>
              </a:rPr>
              <a:t>Environmental economics is distinguished from ecological economics in that ecological economics </a:t>
            </a:r>
            <a:r>
              <a:rPr lang="en-GB" dirty="0" smtClean="0">
                <a:latin typeface="+mj-lt"/>
              </a:rPr>
              <a:t>emphasises </a:t>
            </a:r>
            <a:r>
              <a:rPr lang="en-GB" dirty="0">
                <a:latin typeface="+mj-lt"/>
              </a:rPr>
              <a:t>the economy as a subsystem of the ecosystem with its focus upon preserving natural capital</a:t>
            </a:r>
            <a:r>
              <a:rPr lang="en-GB" dirty="0" smtClean="0">
                <a:latin typeface="+mj-lt"/>
              </a:rPr>
              <a:t>. </a:t>
            </a:r>
          </a:p>
          <a:p>
            <a:endParaRPr lang="en-GB" dirty="0">
              <a:latin typeface="+mj-lt"/>
            </a:endParaRPr>
          </a:p>
          <a:p>
            <a:r>
              <a:rPr lang="en-GB" dirty="0" smtClean="0">
                <a:latin typeface="+mj-lt"/>
              </a:rPr>
              <a:t>One </a:t>
            </a:r>
            <a:r>
              <a:rPr lang="en-GB" dirty="0">
                <a:latin typeface="+mj-lt"/>
              </a:rPr>
              <a:t>survey of German economists found that ecological and environmental economics are different schools of economic thought, with ecological economists emphasizing "strong" sustainability and rejecting the proposition that natural capital can be substituted by human-made </a:t>
            </a:r>
            <a:r>
              <a:rPr lang="en-GB" dirty="0" smtClean="0">
                <a:latin typeface="+mj-lt"/>
              </a:rPr>
              <a:t>capital.</a:t>
            </a:r>
            <a:r>
              <a:rPr lang="de-DE" dirty="0">
                <a:latin typeface="+mj-lt"/>
              </a:rPr>
              <a:t> </a:t>
            </a:r>
            <a:r>
              <a:rPr lang="de-DE" dirty="0" smtClean="0">
                <a:latin typeface="+mj-lt"/>
              </a:rPr>
              <a:t>(Illge </a:t>
            </a:r>
            <a:r>
              <a:rPr lang="de-DE" dirty="0">
                <a:latin typeface="+mj-lt"/>
              </a:rPr>
              <a:t>&amp;</a:t>
            </a:r>
            <a:r>
              <a:rPr lang="de-DE" dirty="0" smtClean="0">
                <a:latin typeface="+mj-lt"/>
              </a:rPr>
              <a:t> Schwarze, 2006:89)</a:t>
            </a:r>
            <a:endParaRPr lang="en-GB" dirty="0">
              <a:latin typeface="+mj-lt"/>
            </a:endParaRPr>
          </a:p>
        </p:txBody>
      </p:sp>
      <p:pic>
        <p:nvPicPr>
          <p:cNvPr id="4" name="Picture 3"/>
          <p:cNvPicPr>
            <a:picLocks noChangeAspect="1"/>
          </p:cNvPicPr>
          <p:nvPr/>
        </p:nvPicPr>
        <p:blipFill>
          <a:blip r:embed="rId2"/>
          <a:stretch>
            <a:fillRect/>
          </a:stretch>
        </p:blipFill>
        <p:spPr>
          <a:xfrm>
            <a:off x="-9148" y="1628800"/>
            <a:ext cx="8963051" cy="4896612"/>
          </a:xfrm>
          <a:prstGeom prst="rect">
            <a:avLst/>
          </a:prstGeom>
        </p:spPr>
      </p:pic>
    </p:spTree>
    <p:extLst>
      <p:ext uri="{BB962C8B-B14F-4D97-AF65-F5344CB8AC3E}">
        <p14:creationId xmlns:p14="http://schemas.microsoft.com/office/powerpoint/2010/main" val="3592364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4"/>
                                        </p:tgtEl>
                                      </p:cBhvr>
                                    </p:animEffect>
                                    <p:anim calcmode="lin" valueType="num">
                                      <p:cBhvr>
                                        <p:cTn id="7" dur="1000"/>
                                        <p:tgtEl>
                                          <p:spTgt spid="4"/>
                                        </p:tgtEl>
                                        <p:attrNameLst>
                                          <p:attrName>ppt_x</p:attrName>
                                        </p:attrNameLst>
                                      </p:cBhvr>
                                      <p:tavLst>
                                        <p:tav tm="0">
                                          <p:val>
                                            <p:strVal val="ppt_x"/>
                                          </p:val>
                                        </p:tav>
                                        <p:tav tm="100000">
                                          <p:val>
                                            <p:strVal val="ppt_x"/>
                                          </p:val>
                                        </p:tav>
                                      </p:tavLst>
                                    </p:anim>
                                    <p:anim calcmode="lin" valueType="num">
                                      <p:cBhvr>
                                        <p:cTn id="8" dur="1000"/>
                                        <p:tgtEl>
                                          <p:spTgt spid="4"/>
                                        </p:tgtEl>
                                        <p:attrNameLst>
                                          <p:attrName>ppt_y</p:attrName>
                                        </p:attrNameLst>
                                      </p:cBhvr>
                                      <p:tavLst>
                                        <p:tav tm="0">
                                          <p:val>
                                            <p:strVal val="ppt_y"/>
                                          </p:val>
                                        </p:tav>
                                        <p:tav tm="100000">
                                          <p:val>
                                            <p:strVal val="ppt_y+.1"/>
                                          </p:val>
                                        </p:tav>
                                      </p:tavLst>
                                    </p:anim>
                                    <p:set>
                                      <p:cBhvr>
                                        <p:cTn id="9" dur="1" fill="hold">
                                          <p:stCondLst>
                                            <p:cond delay="9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1000108"/>
            <a:ext cx="8229600" cy="1143000"/>
          </a:xfrm>
        </p:spPr>
        <p:txBody>
          <a:bodyPr>
            <a:normAutofit fontScale="90000"/>
          </a:bodyPr>
          <a:lstStyle/>
          <a:p>
            <a:r>
              <a:rPr lang="en-GB" b="1" dirty="0" smtClean="0">
                <a:latin typeface="+mj-lt"/>
              </a:rPr>
              <a:t>Modern environmental economics</a:t>
            </a:r>
            <a:br>
              <a:rPr lang="en-GB" b="1" dirty="0" smtClean="0">
                <a:latin typeface="+mj-lt"/>
              </a:rPr>
            </a:br>
            <a:endParaRPr lang="en-GB" dirty="0">
              <a:latin typeface="+mj-lt"/>
            </a:endParaRPr>
          </a:p>
        </p:txBody>
      </p:sp>
      <p:sp>
        <p:nvSpPr>
          <p:cNvPr id="3" name="Content Placeholder 2"/>
          <p:cNvSpPr>
            <a:spLocks noGrp="1"/>
          </p:cNvSpPr>
          <p:nvPr>
            <p:ph idx="1"/>
          </p:nvPr>
        </p:nvSpPr>
        <p:spPr>
          <a:xfrm>
            <a:off x="0" y="1428736"/>
            <a:ext cx="5286380" cy="5214974"/>
          </a:xfrm>
        </p:spPr>
        <p:txBody>
          <a:bodyPr>
            <a:normAutofit fontScale="92500" lnSpcReduction="20000"/>
          </a:bodyPr>
          <a:lstStyle/>
          <a:p>
            <a:r>
              <a:rPr lang="en-GB" dirty="0" smtClean="0">
                <a:latin typeface="+mj-lt"/>
              </a:rPr>
              <a:t>Dates from 1960s</a:t>
            </a:r>
          </a:p>
          <a:p>
            <a:r>
              <a:rPr lang="en-GB" dirty="0" smtClean="0">
                <a:latin typeface="+mj-lt"/>
              </a:rPr>
              <a:t>An explosion of research since the 1990s, with increasing focus on developing countries</a:t>
            </a:r>
          </a:p>
          <a:p>
            <a:r>
              <a:rPr lang="en-GB" dirty="0" smtClean="0">
                <a:latin typeface="+mj-lt"/>
              </a:rPr>
              <a:t>Development economists largely ignored environmental</a:t>
            </a:r>
          </a:p>
          <a:p>
            <a:pPr>
              <a:buNone/>
            </a:pPr>
            <a:r>
              <a:rPr lang="en-GB" dirty="0" smtClean="0">
                <a:latin typeface="+mj-lt"/>
              </a:rPr>
              <a:t>	considerations until late 1980s</a:t>
            </a:r>
          </a:p>
          <a:p>
            <a:pPr lvl="1"/>
            <a:r>
              <a:rPr lang="en-GB" dirty="0" smtClean="0">
                <a:latin typeface="+mj-lt"/>
              </a:rPr>
              <a:t>Trained in economics departments: Focus on labour 	and capital (neoclassical growth theory)</a:t>
            </a:r>
          </a:p>
          <a:p>
            <a:pPr lvl="1"/>
            <a:r>
              <a:rPr lang="en-GB" dirty="0" smtClean="0">
                <a:latin typeface="+mj-lt"/>
              </a:rPr>
              <a:t>Limited data on trends in environmental quality</a:t>
            </a:r>
          </a:p>
          <a:p>
            <a:pPr lvl="1"/>
            <a:r>
              <a:rPr lang="en-GB" dirty="0" smtClean="0">
                <a:latin typeface="+mj-lt"/>
              </a:rPr>
              <a:t>Very few countries had environmental monitoring stations</a:t>
            </a:r>
          </a:p>
          <a:p>
            <a:pPr lvl="1">
              <a:buNone/>
            </a:pPr>
            <a:r>
              <a:rPr lang="en-GB" dirty="0" smtClean="0">
                <a:latin typeface="+mj-lt"/>
              </a:rPr>
              <a:t>before the first “Earth Summit” (Stockholm, 1972)</a:t>
            </a:r>
          </a:p>
          <a:p>
            <a:endParaRPr lang="en-GB" dirty="0" smtClean="0">
              <a:latin typeface="+mj-lt"/>
            </a:endParaRPr>
          </a:p>
          <a:p>
            <a:pPr lvl="1">
              <a:buNone/>
            </a:pPr>
            <a:endParaRPr lang="en-GB" dirty="0" smtClean="0">
              <a:latin typeface="+mj-lt"/>
            </a:endParaRPr>
          </a:p>
          <a:p>
            <a:endParaRPr lang="en-GB" dirty="0" smtClean="0">
              <a:latin typeface="+mj-lt"/>
            </a:endParaRPr>
          </a:p>
          <a:p>
            <a:endParaRPr lang="en-GB" dirty="0">
              <a:latin typeface="+mj-lt"/>
            </a:endParaRPr>
          </a:p>
        </p:txBody>
      </p:sp>
      <p:pic>
        <p:nvPicPr>
          <p:cNvPr id="5" name="Picture 2" descr="http://www.mdsg.umd.edu/images/uploads/siteimages/watersheds/money-&amp;-reeds.jpg"/>
          <p:cNvPicPr>
            <a:picLocks noChangeAspect="1" noChangeArrowheads="1"/>
          </p:cNvPicPr>
          <p:nvPr/>
        </p:nvPicPr>
        <p:blipFill>
          <a:blip r:embed="rId2" cstate="print"/>
          <a:srcRect/>
          <a:stretch>
            <a:fillRect/>
          </a:stretch>
        </p:blipFill>
        <p:spPr bwMode="auto">
          <a:xfrm>
            <a:off x="5286380" y="1714488"/>
            <a:ext cx="3571900" cy="4143404"/>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2000"/>
                                        <p:tgtEl>
                                          <p:spTgt spid="3">
                                            <p:txEl>
                                              <p:pRg st="4" end="4"/>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2000"/>
                                        <p:tgtEl>
                                          <p:spTgt spid="3">
                                            <p:txEl>
                                              <p:pRg st="5" end="5"/>
                                            </p:tx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000"/>
                                        <p:tgtEl>
                                          <p:spTgt spid="3">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Effect transition="in" filter="fade">
                                      <p:cBhvr>
                                        <p:cTn id="34"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6473" y="188640"/>
            <a:ext cx="8229600" cy="1143000"/>
          </a:xfrm>
        </p:spPr>
        <p:txBody>
          <a:bodyPr/>
          <a:lstStyle/>
          <a:p>
            <a:r>
              <a:rPr lang="en-GB" dirty="0" smtClean="0">
                <a:latin typeface="+mj-lt"/>
              </a:rPr>
              <a:t>Development Economics Cont’d</a:t>
            </a:r>
            <a:endParaRPr lang="en-GB" dirty="0">
              <a:latin typeface="+mj-lt"/>
            </a:endParaRPr>
          </a:p>
        </p:txBody>
      </p:sp>
      <p:sp>
        <p:nvSpPr>
          <p:cNvPr id="3" name="Content Placeholder 2"/>
          <p:cNvSpPr>
            <a:spLocks noGrp="1"/>
          </p:cNvSpPr>
          <p:nvPr>
            <p:ph idx="1"/>
          </p:nvPr>
        </p:nvSpPr>
        <p:spPr>
          <a:xfrm>
            <a:off x="0" y="1331640"/>
            <a:ext cx="4932040" cy="6057800"/>
          </a:xfrm>
        </p:spPr>
        <p:txBody>
          <a:bodyPr>
            <a:normAutofit fontScale="77500" lnSpcReduction="20000"/>
          </a:bodyPr>
          <a:lstStyle/>
          <a:p>
            <a:pPr>
              <a:buNone/>
            </a:pPr>
            <a:r>
              <a:rPr lang="en-GB" dirty="0" smtClean="0">
                <a:latin typeface="+mj-lt"/>
              </a:rPr>
              <a:t>• Environmental and development economics are increasingly coming together</a:t>
            </a:r>
          </a:p>
          <a:p>
            <a:pPr>
              <a:buNone/>
            </a:pPr>
            <a:r>
              <a:rPr lang="en-GB" dirty="0" smtClean="0">
                <a:solidFill>
                  <a:schemeClr val="tx2">
                    <a:lumMod val="60000"/>
                    <a:lumOff val="40000"/>
                  </a:schemeClr>
                </a:solidFill>
                <a:latin typeface="+mj-lt"/>
              </a:rPr>
              <a:t>– Second “Earth Summit” (Rio de Janeiro, 1992)</a:t>
            </a:r>
          </a:p>
          <a:p>
            <a:pPr>
              <a:buNone/>
            </a:pPr>
            <a:r>
              <a:rPr lang="en-GB" dirty="0" smtClean="0">
                <a:solidFill>
                  <a:schemeClr val="tx2">
                    <a:lumMod val="60000"/>
                    <a:lumOff val="40000"/>
                  </a:schemeClr>
                </a:solidFill>
                <a:latin typeface="+mj-lt"/>
              </a:rPr>
              <a:t>– Third “Earth Summit” (Johannesburg, 2002)</a:t>
            </a:r>
          </a:p>
          <a:p>
            <a:pPr>
              <a:buNone/>
            </a:pPr>
            <a:r>
              <a:rPr lang="en-GB" dirty="0" smtClean="0">
                <a:solidFill>
                  <a:schemeClr val="tx2">
                    <a:lumMod val="60000"/>
                    <a:lumOff val="40000"/>
                  </a:schemeClr>
                </a:solidFill>
                <a:latin typeface="+mj-lt"/>
              </a:rPr>
              <a:t>_ Rio 2012 (Rio + 20)</a:t>
            </a:r>
          </a:p>
          <a:p>
            <a:pPr>
              <a:buNone/>
            </a:pPr>
            <a:r>
              <a:rPr lang="en-GB" dirty="0">
                <a:solidFill>
                  <a:schemeClr val="tx2">
                    <a:lumMod val="60000"/>
                    <a:lumOff val="40000"/>
                  </a:schemeClr>
                </a:solidFill>
                <a:latin typeface="+mj-lt"/>
              </a:rPr>
              <a:t>An important achievement of the </a:t>
            </a:r>
            <a:r>
              <a:rPr lang="en-GB" dirty="0" smtClean="0">
                <a:solidFill>
                  <a:schemeClr val="tx2">
                    <a:lumMod val="60000"/>
                    <a:lumOff val="40000"/>
                  </a:schemeClr>
                </a:solidFill>
                <a:latin typeface="+mj-lt"/>
              </a:rPr>
              <a:t>original summit </a:t>
            </a:r>
            <a:r>
              <a:rPr lang="en-GB" dirty="0">
                <a:solidFill>
                  <a:schemeClr val="tx2">
                    <a:lumMod val="60000"/>
                    <a:lumOff val="40000"/>
                  </a:schemeClr>
                </a:solidFill>
                <a:latin typeface="+mj-lt"/>
              </a:rPr>
              <a:t>was an agreement on the Climate Change Convention which in turn led to the Kyoto Protocol and the Paris </a:t>
            </a:r>
            <a:r>
              <a:rPr lang="en-GB" dirty="0" smtClean="0">
                <a:solidFill>
                  <a:schemeClr val="tx2">
                    <a:lumMod val="60000"/>
                    <a:lumOff val="40000"/>
                  </a:schemeClr>
                </a:solidFill>
                <a:latin typeface="+mj-lt"/>
              </a:rPr>
              <a:t>Agreement (2016).</a:t>
            </a:r>
          </a:p>
          <a:p>
            <a:pPr>
              <a:buNone/>
            </a:pPr>
            <a:r>
              <a:rPr lang="en-GB" dirty="0" smtClean="0">
                <a:solidFill>
                  <a:schemeClr val="tx2">
                    <a:lumMod val="60000"/>
                    <a:lumOff val="40000"/>
                  </a:schemeClr>
                </a:solidFill>
                <a:latin typeface="+mj-lt"/>
              </a:rPr>
              <a:t>	The Foreign Minister of France (Laurent </a:t>
            </a:r>
            <a:r>
              <a:rPr lang="en-GB" dirty="0" err="1" smtClean="0">
                <a:solidFill>
                  <a:schemeClr val="tx2">
                    <a:lumMod val="60000"/>
                    <a:lumOff val="40000"/>
                  </a:schemeClr>
                </a:solidFill>
                <a:latin typeface="+mj-lt"/>
              </a:rPr>
              <a:t>Fabius</a:t>
            </a:r>
            <a:r>
              <a:rPr lang="en-GB" dirty="0" smtClean="0">
                <a:solidFill>
                  <a:schemeClr val="tx2">
                    <a:lumMod val="60000"/>
                    <a:lumOff val="40000"/>
                  </a:schemeClr>
                </a:solidFill>
                <a:latin typeface="+mj-lt"/>
              </a:rPr>
              <a:t>), </a:t>
            </a:r>
            <a:r>
              <a:rPr lang="en-GB" dirty="0">
                <a:solidFill>
                  <a:schemeClr val="tx2">
                    <a:lumMod val="60000"/>
                    <a:lumOff val="40000"/>
                  </a:schemeClr>
                </a:solidFill>
                <a:latin typeface="+mj-lt"/>
              </a:rPr>
              <a:t>said this </a:t>
            </a:r>
            <a:r>
              <a:rPr lang="en-GB" i="1" dirty="0">
                <a:latin typeface="+mj-lt"/>
              </a:rPr>
              <a:t>"ambitious and </a:t>
            </a:r>
            <a:r>
              <a:rPr lang="en-GB" i="1" dirty="0" smtClean="0">
                <a:latin typeface="+mj-lt"/>
              </a:rPr>
              <a:t>balanced plan </a:t>
            </a:r>
            <a:r>
              <a:rPr lang="en-GB" i="1" dirty="0">
                <a:latin typeface="+mj-lt"/>
              </a:rPr>
              <a:t>is a </a:t>
            </a:r>
            <a:r>
              <a:rPr lang="en-GB" i="1" dirty="0" smtClean="0">
                <a:latin typeface="+mj-lt"/>
              </a:rPr>
              <a:t>historic </a:t>
            </a:r>
            <a:r>
              <a:rPr lang="en-GB" i="1" dirty="0">
                <a:latin typeface="+mj-lt"/>
              </a:rPr>
              <a:t>turning </a:t>
            </a:r>
            <a:r>
              <a:rPr lang="en-GB" i="1" dirty="0" smtClean="0">
                <a:latin typeface="+mj-lt"/>
              </a:rPr>
              <a:t>point in </a:t>
            </a:r>
            <a:r>
              <a:rPr lang="en-GB" i="1" dirty="0">
                <a:latin typeface="+mj-lt"/>
              </a:rPr>
              <a:t>the goal of reducing global </a:t>
            </a:r>
            <a:r>
              <a:rPr lang="en-GB" i="1" dirty="0" smtClean="0">
                <a:latin typeface="+mj-lt"/>
              </a:rPr>
              <a:t>warming”</a:t>
            </a:r>
          </a:p>
          <a:p>
            <a:r>
              <a:rPr lang="en-GB" b="1" dirty="0" smtClean="0">
                <a:latin typeface="+mj-lt"/>
              </a:rPr>
              <a:t>Some fundamentals </a:t>
            </a:r>
            <a:r>
              <a:rPr lang="en-GB" b="1" dirty="0" smtClean="0">
                <a:latin typeface="+mj-lt"/>
                <a:hlinkClick r:id="rId2"/>
              </a:rPr>
              <a:t>Environmental economics the modern fundamentals 10 mins</a:t>
            </a:r>
            <a:endParaRPr lang="en-GB" dirty="0" smtClean="0">
              <a:solidFill>
                <a:schemeClr val="tx2">
                  <a:lumMod val="60000"/>
                  <a:lumOff val="40000"/>
                </a:schemeClr>
              </a:solidFill>
              <a:latin typeface="+mj-lt"/>
            </a:endParaRPr>
          </a:p>
          <a:p>
            <a:endParaRPr lang="en-GB" dirty="0">
              <a:latin typeface="+mj-lt"/>
            </a:endParaRPr>
          </a:p>
        </p:txBody>
      </p:sp>
      <p:pic>
        <p:nvPicPr>
          <p:cNvPr id="5" name="Picture 2" descr="http://web.acsalaska.net/~benmuse/blog/images/duststorm.jpg"/>
          <p:cNvPicPr>
            <a:picLocks noChangeAspect="1" noChangeArrowheads="1"/>
          </p:cNvPicPr>
          <p:nvPr/>
        </p:nvPicPr>
        <p:blipFill>
          <a:blip r:embed="rId3" cstate="print"/>
          <a:srcRect/>
          <a:stretch>
            <a:fillRect/>
          </a:stretch>
        </p:blipFill>
        <p:spPr bwMode="auto">
          <a:xfrm>
            <a:off x="5211854" y="2204864"/>
            <a:ext cx="3610980" cy="324036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randombar(horizontal)">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mj-lt"/>
              </a:rPr>
              <a:t>Environmental economics</a:t>
            </a:r>
            <a:br>
              <a:rPr lang="en-GB" b="1" dirty="0" smtClean="0">
                <a:latin typeface="+mj-lt"/>
              </a:rPr>
            </a:br>
            <a:endParaRPr lang="en-GB" dirty="0">
              <a:latin typeface="+mj-lt"/>
            </a:endParaRPr>
          </a:p>
        </p:txBody>
      </p:sp>
      <p:sp>
        <p:nvSpPr>
          <p:cNvPr id="3" name="Content Placeholder 2"/>
          <p:cNvSpPr>
            <a:spLocks noGrp="1"/>
          </p:cNvSpPr>
          <p:nvPr>
            <p:ph idx="1"/>
          </p:nvPr>
        </p:nvSpPr>
        <p:spPr>
          <a:xfrm>
            <a:off x="457200" y="1124744"/>
            <a:ext cx="8229600" cy="5447528"/>
          </a:xfrm>
        </p:spPr>
        <p:txBody>
          <a:bodyPr>
            <a:normAutofit fontScale="85000" lnSpcReduction="20000"/>
          </a:bodyPr>
          <a:lstStyle/>
          <a:p>
            <a:pPr>
              <a:buNone/>
            </a:pPr>
            <a:r>
              <a:rPr lang="en-GB" dirty="0" smtClean="0">
                <a:solidFill>
                  <a:schemeClr val="tx2">
                    <a:lumMod val="60000"/>
                    <a:lumOff val="40000"/>
                  </a:schemeClr>
                </a:solidFill>
                <a:latin typeface="+mj-lt"/>
              </a:rPr>
              <a:t>1. Pays particular attention to the </a:t>
            </a:r>
            <a:r>
              <a:rPr lang="en-GB" i="1" dirty="0" smtClean="0">
                <a:solidFill>
                  <a:schemeClr val="tx2">
                    <a:lumMod val="60000"/>
                    <a:lumOff val="40000"/>
                  </a:schemeClr>
                </a:solidFill>
                <a:latin typeface="+mj-lt"/>
              </a:rPr>
              <a:t>benefits of improvements in</a:t>
            </a:r>
          </a:p>
          <a:p>
            <a:pPr>
              <a:buNone/>
            </a:pPr>
            <a:r>
              <a:rPr lang="en-GB" dirty="0" smtClean="0">
                <a:solidFill>
                  <a:schemeClr val="tx2">
                    <a:lumMod val="60000"/>
                    <a:lumOff val="40000"/>
                  </a:schemeClr>
                </a:solidFill>
                <a:latin typeface="+mj-lt"/>
              </a:rPr>
              <a:t>environmental quality …</a:t>
            </a:r>
          </a:p>
          <a:p>
            <a:r>
              <a:rPr lang="en-GB" dirty="0" smtClean="0">
                <a:latin typeface="+mj-lt"/>
              </a:rPr>
              <a:t>Benefits include more than impacts on industrial output and are typically nonmonetary</a:t>
            </a:r>
          </a:p>
          <a:p>
            <a:pPr>
              <a:buNone/>
            </a:pPr>
            <a:r>
              <a:rPr lang="en-GB" dirty="0" smtClean="0">
                <a:latin typeface="+mj-lt"/>
              </a:rPr>
              <a:t>		Much of environmental economics is concerned with the 	monetary </a:t>
            </a:r>
            <a:r>
              <a:rPr lang="en-GB" i="1" dirty="0" smtClean="0">
                <a:latin typeface="+mj-lt"/>
              </a:rPr>
              <a:t>valuation of such benefits</a:t>
            </a:r>
          </a:p>
          <a:p>
            <a:r>
              <a:rPr lang="en-GB" dirty="0" smtClean="0">
                <a:latin typeface="+mj-lt"/>
              </a:rPr>
              <a:t>Benefits from a human welfare standpoint</a:t>
            </a:r>
          </a:p>
          <a:p>
            <a:pPr>
              <a:buNone/>
            </a:pPr>
            <a:endParaRPr lang="en-GB" dirty="0" smtClean="0">
              <a:latin typeface="+mj-lt"/>
            </a:endParaRPr>
          </a:p>
          <a:p>
            <a:pPr>
              <a:buNone/>
            </a:pPr>
            <a:r>
              <a:rPr lang="en-GB" dirty="0" smtClean="0">
                <a:solidFill>
                  <a:schemeClr val="tx2">
                    <a:lumMod val="60000"/>
                    <a:lumOff val="40000"/>
                  </a:schemeClr>
                </a:solidFill>
                <a:latin typeface="+mj-lt"/>
              </a:rPr>
              <a:t>2. . . . without ignoring the </a:t>
            </a:r>
            <a:r>
              <a:rPr lang="en-GB" i="1" dirty="0" smtClean="0">
                <a:solidFill>
                  <a:schemeClr val="tx2">
                    <a:lumMod val="60000"/>
                    <a:lumOff val="40000"/>
                  </a:schemeClr>
                </a:solidFill>
                <a:latin typeface="+mj-lt"/>
              </a:rPr>
              <a:t>costs of achieving those improvements</a:t>
            </a:r>
            <a:endParaRPr lang="en-GB" dirty="0" smtClean="0">
              <a:latin typeface="+mj-lt"/>
            </a:endParaRPr>
          </a:p>
          <a:p>
            <a:r>
              <a:rPr lang="en-GB" dirty="0" smtClean="0">
                <a:latin typeface="+mj-lt"/>
              </a:rPr>
              <a:t>Environmental economists support environmental protection when</a:t>
            </a:r>
          </a:p>
          <a:p>
            <a:pPr>
              <a:buNone/>
            </a:pPr>
            <a:r>
              <a:rPr lang="en-GB" dirty="0" smtClean="0">
                <a:latin typeface="+mj-lt"/>
              </a:rPr>
              <a:t>	the benefits exceed the costs: </a:t>
            </a:r>
            <a:r>
              <a:rPr lang="en-GB" i="1" dirty="0" smtClean="0">
                <a:latin typeface="+mj-lt"/>
              </a:rPr>
              <a:t>benefit-cost analysis</a:t>
            </a:r>
          </a:p>
          <a:p>
            <a:r>
              <a:rPr lang="en-GB" dirty="0" smtClean="0">
                <a:latin typeface="+mj-lt"/>
              </a:rPr>
              <a:t>Costs include more than direct costs of protection: </a:t>
            </a:r>
            <a:r>
              <a:rPr lang="en-GB" i="1" dirty="0" smtClean="0">
                <a:latin typeface="+mj-lt"/>
              </a:rPr>
              <a:t>Opportunity costs typically very important (real cost, time, pleasure </a:t>
            </a:r>
            <a:r>
              <a:rPr lang="en-GB" i="1" dirty="0" err="1" smtClean="0">
                <a:latin typeface="+mj-lt"/>
              </a:rPr>
              <a:t>etc</a:t>
            </a:r>
            <a:r>
              <a:rPr lang="en-GB" i="1" dirty="0" smtClean="0">
                <a:latin typeface="+mj-lt"/>
              </a:rPr>
              <a:t>). </a:t>
            </a:r>
          </a:p>
          <a:p>
            <a:pPr lvl="1"/>
            <a:r>
              <a:rPr lang="en-GB" i="1" dirty="0" smtClean="0">
                <a:latin typeface="+mj-lt"/>
              </a:rPr>
              <a:t>“</a:t>
            </a:r>
            <a:r>
              <a:rPr lang="en-GB" dirty="0" smtClean="0">
                <a:latin typeface="+mj-lt"/>
              </a:rPr>
              <a:t>The </a:t>
            </a:r>
            <a:r>
              <a:rPr lang="en-GB" dirty="0">
                <a:latin typeface="+mj-lt"/>
              </a:rPr>
              <a:t>cost of an alternative that must be forgone in order to pursue a certain action</a:t>
            </a:r>
            <a:r>
              <a:rPr lang="en-GB" dirty="0" smtClean="0">
                <a:latin typeface="+mj-lt"/>
              </a:rPr>
              <a:t>.” (</a:t>
            </a:r>
            <a:r>
              <a:rPr lang="en-GB" dirty="0" err="1" smtClean="0">
                <a:latin typeface="+mj-lt"/>
              </a:rPr>
              <a:t>investopedia</a:t>
            </a:r>
            <a:r>
              <a:rPr lang="en-GB" dirty="0" smtClean="0">
                <a:latin typeface="+mj-lt"/>
              </a:rPr>
              <a:t>, 2014). </a:t>
            </a:r>
            <a:r>
              <a:rPr lang="en-GB" dirty="0">
                <a:latin typeface="+mj-lt"/>
              </a:rPr>
              <a:t>Put another way, the benefits you could have received by taking an alternative action</a:t>
            </a:r>
            <a:r>
              <a:rPr lang="en-GB" dirty="0" smtClean="0">
                <a:latin typeface="+mj-lt"/>
              </a:rPr>
              <a:t>. </a:t>
            </a:r>
            <a:r>
              <a:rPr lang="en-GB" i="1" dirty="0" smtClean="0">
                <a:latin typeface="+mj-lt"/>
                <a:hlinkClick r:id="rId3"/>
              </a:rPr>
              <a:t>opportunity costs</a:t>
            </a:r>
            <a:r>
              <a:rPr lang="en-GB" i="1" dirty="0" smtClean="0">
                <a:latin typeface="+mj-lt"/>
              </a:rPr>
              <a:t> video 2min </a:t>
            </a:r>
          </a:p>
          <a:p>
            <a:endParaRPr lang="en-GB" dirty="0" smtClean="0">
              <a:latin typeface="+mj-lt"/>
            </a:endParaRPr>
          </a:p>
          <a:p>
            <a:endParaRPr lang="en-GB" dirty="0">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20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2000"/>
                                        <p:tgtEl>
                                          <p:spTgt spid="3">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fade">
                                      <p:cBhvr>
                                        <p:cTn id="47" dur="2000"/>
                                        <p:tgtEl>
                                          <p:spTgt spid="3">
                                            <p:txEl>
                                              <p:pRg st="9" end="9"/>
                                            </p:tx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3">
                                            <p:txEl>
                                              <p:pRg st="10" end="10"/>
                                            </p:txEl>
                                          </p:spTgt>
                                        </p:tgtEl>
                                        <p:attrNameLst>
                                          <p:attrName>style.visibility</p:attrName>
                                        </p:attrNameLst>
                                      </p:cBhvr>
                                      <p:to>
                                        <p:strVal val="visible"/>
                                      </p:to>
                                    </p:set>
                                    <p:animEffect transition="in" filter="fade">
                                      <p:cBhvr>
                                        <p:cTn id="50" dur="2000"/>
                                        <p:tgtEl>
                                          <p:spTgt spid="3">
                                            <p:txEl>
                                              <p:pRg st="10" end="10"/>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6" presetClass="entr" presetSubtype="16" fill="hold" grpId="1" nodeType="clickEffect">
                                  <p:stCondLst>
                                    <p:cond delay="0"/>
                                  </p:stCondLst>
                                  <p:childTnLst>
                                    <p:set>
                                      <p:cBhvr>
                                        <p:cTn id="54" dur="1" fill="hold">
                                          <p:stCondLst>
                                            <p:cond delay="0"/>
                                          </p:stCondLst>
                                        </p:cTn>
                                        <p:tgtEl>
                                          <p:spTgt spid="3">
                                            <p:txEl>
                                              <p:pRg st="0" end="0"/>
                                            </p:txEl>
                                          </p:spTgt>
                                        </p:tgtEl>
                                        <p:attrNameLst>
                                          <p:attrName>style.visibility</p:attrName>
                                        </p:attrNameLst>
                                      </p:cBhvr>
                                      <p:to>
                                        <p:strVal val="visible"/>
                                      </p:to>
                                    </p:set>
                                    <p:animEffect transition="in" filter="circle(in)">
                                      <p:cBhvr>
                                        <p:cTn id="55" dur="2000"/>
                                        <p:tgtEl>
                                          <p:spTgt spid="3">
                                            <p:txEl>
                                              <p:pRg st="0" end="0"/>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6" presetClass="entr" presetSubtype="16" fill="hold" grpId="1" nodeType="clickEffect">
                                  <p:stCondLst>
                                    <p:cond delay="0"/>
                                  </p:stCondLst>
                                  <p:childTnLst>
                                    <p:set>
                                      <p:cBhvr>
                                        <p:cTn id="59" dur="1" fill="hold">
                                          <p:stCondLst>
                                            <p:cond delay="0"/>
                                          </p:stCondLst>
                                        </p:cTn>
                                        <p:tgtEl>
                                          <p:spTgt spid="3">
                                            <p:txEl>
                                              <p:pRg st="1" end="1"/>
                                            </p:txEl>
                                          </p:spTgt>
                                        </p:tgtEl>
                                        <p:attrNameLst>
                                          <p:attrName>style.visibility</p:attrName>
                                        </p:attrNameLst>
                                      </p:cBhvr>
                                      <p:to>
                                        <p:strVal val="visible"/>
                                      </p:to>
                                    </p:set>
                                    <p:animEffect transition="in" filter="circle(in)">
                                      <p:cBhvr>
                                        <p:cTn id="60" dur="2000"/>
                                        <p:tgtEl>
                                          <p:spTgt spid="3">
                                            <p:txEl>
                                              <p:pRg st="1" end="1"/>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6" presetClass="entr" presetSubtype="16" fill="hold" grpId="1" nodeType="clickEffect">
                                  <p:stCondLst>
                                    <p:cond delay="0"/>
                                  </p:stCondLst>
                                  <p:childTnLst>
                                    <p:set>
                                      <p:cBhvr>
                                        <p:cTn id="64" dur="1" fill="hold">
                                          <p:stCondLst>
                                            <p:cond delay="0"/>
                                          </p:stCondLst>
                                        </p:cTn>
                                        <p:tgtEl>
                                          <p:spTgt spid="3">
                                            <p:txEl>
                                              <p:pRg st="2" end="2"/>
                                            </p:txEl>
                                          </p:spTgt>
                                        </p:tgtEl>
                                        <p:attrNameLst>
                                          <p:attrName>style.visibility</p:attrName>
                                        </p:attrNameLst>
                                      </p:cBhvr>
                                      <p:to>
                                        <p:strVal val="visible"/>
                                      </p:to>
                                    </p:set>
                                    <p:animEffect transition="in" filter="circle(in)">
                                      <p:cBhvr>
                                        <p:cTn id="65" dur="2000"/>
                                        <p:tgtEl>
                                          <p:spTgt spid="3">
                                            <p:txEl>
                                              <p:pRg st="2" end="2"/>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6" presetClass="entr" presetSubtype="16" fill="hold" grpId="1" nodeType="clickEffect">
                                  <p:stCondLst>
                                    <p:cond delay="0"/>
                                  </p:stCondLst>
                                  <p:childTnLst>
                                    <p:set>
                                      <p:cBhvr>
                                        <p:cTn id="69" dur="1" fill="hold">
                                          <p:stCondLst>
                                            <p:cond delay="0"/>
                                          </p:stCondLst>
                                        </p:cTn>
                                        <p:tgtEl>
                                          <p:spTgt spid="3">
                                            <p:txEl>
                                              <p:pRg st="3" end="3"/>
                                            </p:txEl>
                                          </p:spTgt>
                                        </p:tgtEl>
                                        <p:attrNameLst>
                                          <p:attrName>style.visibility</p:attrName>
                                        </p:attrNameLst>
                                      </p:cBhvr>
                                      <p:to>
                                        <p:strVal val="visible"/>
                                      </p:to>
                                    </p:set>
                                    <p:animEffect transition="in" filter="circle(in)">
                                      <p:cBhvr>
                                        <p:cTn id="70" dur="2000"/>
                                        <p:tgtEl>
                                          <p:spTgt spid="3">
                                            <p:txEl>
                                              <p:pRg st="3" end="3"/>
                                            </p:txEl>
                                          </p:spTgt>
                                        </p:tgtEl>
                                      </p:cBhvr>
                                    </p:animEffect>
                                  </p:childTnLst>
                                </p:cTn>
                              </p:par>
                            </p:childTnLst>
                          </p:cTn>
                        </p:par>
                      </p:childTnLst>
                    </p:cTn>
                  </p:par>
                  <p:par>
                    <p:cTn id="71" fill="hold">
                      <p:stCondLst>
                        <p:cond delay="indefinite"/>
                      </p:stCondLst>
                      <p:childTnLst>
                        <p:par>
                          <p:cTn id="72" fill="hold">
                            <p:stCondLst>
                              <p:cond delay="0"/>
                            </p:stCondLst>
                            <p:childTnLst>
                              <p:par>
                                <p:cTn id="73" presetID="6" presetClass="entr" presetSubtype="16" fill="hold" grpId="1" nodeType="clickEffect">
                                  <p:stCondLst>
                                    <p:cond delay="0"/>
                                  </p:stCondLst>
                                  <p:childTnLst>
                                    <p:set>
                                      <p:cBhvr>
                                        <p:cTn id="74" dur="1" fill="hold">
                                          <p:stCondLst>
                                            <p:cond delay="0"/>
                                          </p:stCondLst>
                                        </p:cTn>
                                        <p:tgtEl>
                                          <p:spTgt spid="3">
                                            <p:txEl>
                                              <p:pRg st="4" end="4"/>
                                            </p:txEl>
                                          </p:spTgt>
                                        </p:tgtEl>
                                        <p:attrNameLst>
                                          <p:attrName>style.visibility</p:attrName>
                                        </p:attrNameLst>
                                      </p:cBhvr>
                                      <p:to>
                                        <p:strVal val="visible"/>
                                      </p:to>
                                    </p:set>
                                    <p:animEffect transition="in" filter="circle(in)">
                                      <p:cBhvr>
                                        <p:cTn id="75" dur="2000"/>
                                        <p:tgtEl>
                                          <p:spTgt spid="3">
                                            <p:txEl>
                                              <p:pRg st="4" end="4"/>
                                            </p:txEl>
                                          </p:spTgt>
                                        </p:tgtEl>
                                      </p:cBhvr>
                                    </p:animEffect>
                                  </p:childTnLst>
                                </p:cTn>
                              </p:par>
                            </p:childTnLst>
                          </p:cTn>
                        </p:par>
                      </p:childTnLst>
                    </p:cTn>
                  </p:par>
                  <p:par>
                    <p:cTn id="76" fill="hold">
                      <p:stCondLst>
                        <p:cond delay="indefinite"/>
                      </p:stCondLst>
                      <p:childTnLst>
                        <p:par>
                          <p:cTn id="77" fill="hold">
                            <p:stCondLst>
                              <p:cond delay="0"/>
                            </p:stCondLst>
                            <p:childTnLst>
                              <p:par>
                                <p:cTn id="78" presetID="6" presetClass="entr" presetSubtype="16" fill="hold" grpId="1" nodeType="clickEffect">
                                  <p:stCondLst>
                                    <p:cond delay="0"/>
                                  </p:stCondLst>
                                  <p:childTnLst>
                                    <p:set>
                                      <p:cBhvr>
                                        <p:cTn id="79" dur="1" fill="hold">
                                          <p:stCondLst>
                                            <p:cond delay="0"/>
                                          </p:stCondLst>
                                        </p:cTn>
                                        <p:tgtEl>
                                          <p:spTgt spid="3">
                                            <p:txEl>
                                              <p:pRg st="6" end="6"/>
                                            </p:txEl>
                                          </p:spTgt>
                                        </p:tgtEl>
                                        <p:attrNameLst>
                                          <p:attrName>style.visibility</p:attrName>
                                        </p:attrNameLst>
                                      </p:cBhvr>
                                      <p:to>
                                        <p:strVal val="visible"/>
                                      </p:to>
                                    </p:set>
                                    <p:animEffect transition="in" filter="circle(in)">
                                      <p:cBhvr>
                                        <p:cTn id="80" dur="2000"/>
                                        <p:tgtEl>
                                          <p:spTgt spid="3">
                                            <p:txEl>
                                              <p:pRg st="6" end="6"/>
                                            </p:txEl>
                                          </p:spTgt>
                                        </p:tgtEl>
                                      </p:cBhvr>
                                    </p:animEffect>
                                  </p:childTnLst>
                                </p:cTn>
                              </p:par>
                            </p:childTnLst>
                          </p:cTn>
                        </p:par>
                      </p:childTnLst>
                    </p:cTn>
                  </p:par>
                  <p:par>
                    <p:cTn id="81" fill="hold">
                      <p:stCondLst>
                        <p:cond delay="indefinite"/>
                      </p:stCondLst>
                      <p:childTnLst>
                        <p:par>
                          <p:cTn id="82" fill="hold">
                            <p:stCondLst>
                              <p:cond delay="0"/>
                            </p:stCondLst>
                            <p:childTnLst>
                              <p:par>
                                <p:cTn id="83" presetID="6" presetClass="entr" presetSubtype="16" fill="hold" grpId="1" nodeType="clickEffect">
                                  <p:stCondLst>
                                    <p:cond delay="0"/>
                                  </p:stCondLst>
                                  <p:childTnLst>
                                    <p:set>
                                      <p:cBhvr>
                                        <p:cTn id="84" dur="1" fill="hold">
                                          <p:stCondLst>
                                            <p:cond delay="0"/>
                                          </p:stCondLst>
                                        </p:cTn>
                                        <p:tgtEl>
                                          <p:spTgt spid="3">
                                            <p:txEl>
                                              <p:pRg st="7" end="7"/>
                                            </p:txEl>
                                          </p:spTgt>
                                        </p:tgtEl>
                                        <p:attrNameLst>
                                          <p:attrName>style.visibility</p:attrName>
                                        </p:attrNameLst>
                                      </p:cBhvr>
                                      <p:to>
                                        <p:strVal val="visible"/>
                                      </p:to>
                                    </p:set>
                                    <p:animEffect transition="in" filter="circle(in)">
                                      <p:cBhvr>
                                        <p:cTn id="85" dur="2000"/>
                                        <p:tgtEl>
                                          <p:spTgt spid="3">
                                            <p:txEl>
                                              <p:pRg st="7" end="7"/>
                                            </p:txEl>
                                          </p:spTgt>
                                        </p:tgtEl>
                                      </p:cBhvr>
                                    </p:animEffect>
                                  </p:childTnLst>
                                </p:cTn>
                              </p:par>
                            </p:childTnLst>
                          </p:cTn>
                        </p:par>
                      </p:childTnLst>
                    </p:cTn>
                  </p:par>
                  <p:par>
                    <p:cTn id="86" fill="hold">
                      <p:stCondLst>
                        <p:cond delay="indefinite"/>
                      </p:stCondLst>
                      <p:childTnLst>
                        <p:par>
                          <p:cTn id="87" fill="hold">
                            <p:stCondLst>
                              <p:cond delay="0"/>
                            </p:stCondLst>
                            <p:childTnLst>
                              <p:par>
                                <p:cTn id="88" presetID="6" presetClass="entr" presetSubtype="16" fill="hold" grpId="1" nodeType="clickEffect">
                                  <p:stCondLst>
                                    <p:cond delay="0"/>
                                  </p:stCondLst>
                                  <p:childTnLst>
                                    <p:set>
                                      <p:cBhvr>
                                        <p:cTn id="89" dur="1" fill="hold">
                                          <p:stCondLst>
                                            <p:cond delay="0"/>
                                          </p:stCondLst>
                                        </p:cTn>
                                        <p:tgtEl>
                                          <p:spTgt spid="3">
                                            <p:txEl>
                                              <p:pRg st="8" end="8"/>
                                            </p:txEl>
                                          </p:spTgt>
                                        </p:tgtEl>
                                        <p:attrNameLst>
                                          <p:attrName>style.visibility</p:attrName>
                                        </p:attrNameLst>
                                      </p:cBhvr>
                                      <p:to>
                                        <p:strVal val="visible"/>
                                      </p:to>
                                    </p:set>
                                    <p:animEffect transition="in" filter="circle(in)">
                                      <p:cBhvr>
                                        <p:cTn id="90" dur="2000"/>
                                        <p:tgtEl>
                                          <p:spTgt spid="3">
                                            <p:txEl>
                                              <p:pRg st="8" end="8"/>
                                            </p:txEl>
                                          </p:spTgt>
                                        </p:tgtEl>
                                      </p:cBhvr>
                                    </p:animEffect>
                                  </p:childTnLst>
                                </p:cTn>
                              </p:par>
                            </p:childTnLst>
                          </p:cTn>
                        </p:par>
                      </p:childTnLst>
                    </p:cTn>
                  </p:par>
                  <p:par>
                    <p:cTn id="91" fill="hold">
                      <p:stCondLst>
                        <p:cond delay="indefinite"/>
                      </p:stCondLst>
                      <p:childTnLst>
                        <p:par>
                          <p:cTn id="92" fill="hold">
                            <p:stCondLst>
                              <p:cond delay="0"/>
                            </p:stCondLst>
                            <p:childTnLst>
                              <p:par>
                                <p:cTn id="93" presetID="6" presetClass="entr" presetSubtype="16" fill="hold" grpId="1" nodeType="clickEffect">
                                  <p:stCondLst>
                                    <p:cond delay="0"/>
                                  </p:stCondLst>
                                  <p:childTnLst>
                                    <p:set>
                                      <p:cBhvr>
                                        <p:cTn id="94" dur="1" fill="hold">
                                          <p:stCondLst>
                                            <p:cond delay="0"/>
                                          </p:stCondLst>
                                        </p:cTn>
                                        <p:tgtEl>
                                          <p:spTgt spid="3">
                                            <p:txEl>
                                              <p:pRg st="9" end="9"/>
                                            </p:txEl>
                                          </p:spTgt>
                                        </p:tgtEl>
                                        <p:attrNameLst>
                                          <p:attrName>style.visibility</p:attrName>
                                        </p:attrNameLst>
                                      </p:cBhvr>
                                      <p:to>
                                        <p:strVal val="visible"/>
                                      </p:to>
                                    </p:set>
                                    <p:animEffect transition="in" filter="circle(in)">
                                      <p:cBhvr>
                                        <p:cTn id="95" dur="2000"/>
                                        <p:tgtEl>
                                          <p:spTgt spid="3">
                                            <p:txEl>
                                              <p:pRg st="9" end="9"/>
                                            </p:txEl>
                                          </p:spTgt>
                                        </p:tgtEl>
                                      </p:cBhvr>
                                    </p:animEffect>
                                  </p:childTnLst>
                                </p:cTn>
                              </p:par>
                              <p:par>
                                <p:cTn id="96" presetID="6" presetClass="entr" presetSubtype="16" fill="hold" grpId="1" nodeType="withEffect">
                                  <p:stCondLst>
                                    <p:cond delay="0"/>
                                  </p:stCondLst>
                                  <p:childTnLst>
                                    <p:set>
                                      <p:cBhvr>
                                        <p:cTn id="97" dur="1" fill="hold">
                                          <p:stCondLst>
                                            <p:cond delay="0"/>
                                          </p:stCondLst>
                                        </p:cTn>
                                        <p:tgtEl>
                                          <p:spTgt spid="3">
                                            <p:txEl>
                                              <p:pRg st="10" end="10"/>
                                            </p:txEl>
                                          </p:spTgt>
                                        </p:tgtEl>
                                        <p:attrNameLst>
                                          <p:attrName>style.visibility</p:attrName>
                                        </p:attrNameLst>
                                      </p:cBhvr>
                                      <p:to>
                                        <p:strVal val="visible"/>
                                      </p:to>
                                    </p:set>
                                    <p:animEffect transition="in" filter="circle(in)">
                                      <p:cBhvr>
                                        <p:cTn id="98"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 grpId="1"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mj-lt"/>
              </a:rPr>
              <a:t>Social welfare issues</a:t>
            </a:r>
            <a:br>
              <a:rPr lang="en-GB" b="1" dirty="0" smtClean="0">
                <a:latin typeface="+mj-lt"/>
              </a:rPr>
            </a:br>
            <a:endParaRPr lang="en-GB" dirty="0">
              <a:latin typeface="+mj-lt"/>
            </a:endParaRPr>
          </a:p>
        </p:txBody>
      </p:sp>
      <p:sp>
        <p:nvSpPr>
          <p:cNvPr id="3" name="Content Placeholder 2"/>
          <p:cNvSpPr>
            <a:spLocks noGrp="1"/>
          </p:cNvSpPr>
          <p:nvPr>
            <p:ph idx="1"/>
          </p:nvPr>
        </p:nvSpPr>
        <p:spPr/>
        <p:txBody>
          <a:bodyPr/>
          <a:lstStyle/>
          <a:p>
            <a:pPr>
              <a:buNone/>
            </a:pPr>
            <a:r>
              <a:rPr lang="en-GB" dirty="0" smtClean="0">
                <a:solidFill>
                  <a:schemeClr val="tx2">
                    <a:lumMod val="60000"/>
                    <a:lumOff val="40000"/>
                  </a:schemeClr>
                </a:solidFill>
                <a:latin typeface="+mj-lt"/>
              </a:rPr>
              <a:t>1. How should we aggregate impacts across individuals to the societal level?</a:t>
            </a:r>
          </a:p>
          <a:p>
            <a:pPr lvl="1"/>
            <a:r>
              <a:rPr lang="en-GB" dirty="0" smtClean="0">
                <a:latin typeface="+mj-lt"/>
              </a:rPr>
              <a:t>Intergenerational distribution </a:t>
            </a:r>
          </a:p>
          <a:p>
            <a:pPr>
              <a:buNone/>
            </a:pPr>
            <a:r>
              <a:rPr lang="en-GB" dirty="0" smtClean="0">
                <a:solidFill>
                  <a:schemeClr val="tx2">
                    <a:lumMod val="60000"/>
                    <a:lumOff val="40000"/>
                  </a:schemeClr>
                </a:solidFill>
                <a:latin typeface="+mj-lt"/>
              </a:rPr>
              <a:t>2.How should we compare impacts that occur at different points in time?</a:t>
            </a:r>
          </a:p>
          <a:p>
            <a:pPr lvl="1"/>
            <a:r>
              <a:rPr lang="en-GB" dirty="0" smtClean="0">
                <a:latin typeface="+mj-lt"/>
              </a:rPr>
              <a:t>Intergenerational distribution</a:t>
            </a:r>
          </a:p>
          <a:p>
            <a:pPr marL="393192" lvl="1" indent="0">
              <a:buNone/>
            </a:pPr>
            <a:endParaRPr lang="en-GB" dirty="0" smtClean="0">
              <a:latin typeface="+mj-lt"/>
            </a:endParaRPr>
          </a:p>
          <a:p>
            <a:pPr lvl="1"/>
            <a:r>
              <a:rPr lang="en-GB" dirty="0" smtClean="0">
                <a:latin typeface="+mj-lt"/>
                <a:hlinkClick r:id="rId2"/>
              </a:rPr>
              <a:t>Tim Jackson 25mins</a:t>
            </a:r>
            <a:endParaRPr lang="en-GB" dirty="0" smtClean="0">
              <a:latin typeface="+mj-lt"/>
            </a:endParaRPr>
          </a:p>
          <a:p>
            <a:pPr lvl="2"/>
            <a:r>
              <a:rPr lang="en-GB" dirty="0" smtClean="0">
                <a:latin typeface="+mj-lt"/>
              </a:rPr>
              <a:t>Construct a poster that </a:t>
            </a:r>
          </a:p>
          <a:p>
            <a:pPr lvl="2"/>
            <a:r>
              <a:rPr lang="en-GB" dirty="0" smtClean="0">
                <a:latin typeface="+mj-lt"/>
              </a:rPr>
              <a:t>summarises this talk</a:t>
            </a:r>
          </a:p>
          <a:p>
            <a:endParaRPr lang="en-GB" dirty="0">
              <a:latin typeface="+mj-lt"/>
            </a:endParaRPr>
          </a:p>
        </p:txBody>
      </p:sp>
      <p:pic>
        <p:nvPicPr>
          <p:cNvPr id="4100" name="Picture 4" descr="http://www.tutor2u.net/blog/images/uploads/oil.jpg"/>
          <p:cNvPicPr>
            <a:picLocks noChangeAspect="1" noChangeArrowheads="1"/>
          </p:cNvPicPr>
          <p:nvPr/>
        </p:nvPicPr>
        <p:blipFill>
          <a:blip r:embed="rId3" cstate="print"/>
          <a:srcRect/>
          <a:stretch>
            <a:fillRect/>
          </a:stretch>
        </p:blipFill>
        <p:spPr bwMode="auto">
          <a:xfrm>
            <a:off x="5643570" y="4429132"/>
            <a:ext cx="3190864" cy="2131497"/>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2000"/>
                                        <p:tgtEl>
                                          <p:spTgt spid="3">
                                            <p:txEl>
                                              <p:pRg st="3" end="3"/>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2000"/>
                                        <p:tgtEl>
                                          <p:spTgt spid="3">
                                            <p:txEl>
                                              <p:pRg st="5" end="5"/>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2000"/>
                                        <p:tgtEl>
                                          <p:spTgt spid="3">
                                            <p:txEl>
                                              <p:pRg st="6" end="6"/>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mj-lt"/>
              </a:rPr>
              <a:t>Environmental policy</a:t>
            </a:r>
            <a:br>
              <a:rPr lang="en-GB" b="1" dirty="0" smtClean="0">
                <a:latin typeface="+mj-lt"/>
              </a:rPr>
            </a:br>
            <a:endParaRPr lang="en-GB" dirty="0">
              <a:latin typeface="+mj-lt"/>
            </a:endParaRPr>
          </a:p>
        </p:txBody>
      </p:sp>
      <p:sp>
        <p:nvSpPr>
          <p:cNvPr id="3" name="Content Placeholder 2"/>
          <p:cNvSpPr>
            <a:spLocks noGrp="1"/>
          </p:cNvSpPr>
          <p:nvPr>
            <p:ph idx="1"/>
          </p:nvPr>
        </p:nvSpPr>
        <p:spPr/>
        <p:txBody>
          <a:bodyPr/>
          <a:lstStyle/>
          <a:p>
            <a:pPr>
              <a:buNone/>
            </a:pPr>
            <a:r>
              <a:rPr lang="en-GB" dirty="0" smtClean="0">
                <a:solidFill>
                  <a:schemeClr val="tx2">
                    <a:lumMod val="60000"/>
                    <a:lumOff val="40000"/>
                  </a:schemeClr>
                </a:solidFill>
                <a:latin typeface="+mj-lt"/>
              </a:rPr>
              <a:t>1. How can we achieve the optimal level of protection?</a:t>
            </a:r>
          </a:p>
          <a:p>
            <a:pPr lvl="1"/>
            <a:r>
              <a:rPr lang="en-GB" dirty="0" smtClean="0">
                <a:latin typeface="+mj-lt"/>
              </a:rPr>
              <a:t>Multiple options: which is best?</a:t>
            </a:r>
          </a:p>
          <a:p>
            <a:pPr lvl="1"/>
            <a:r>
              <a:rPr lang="en-GB" dirty="0" smtClean="0">
                <a:latin typeface="+mj-lt"/>
              </a:rPr>
              <a:t>Environmental economist’s answer: the one that achieves a given level of protection at the least cost (</a:t>
            </a:r>
            <a:r>
              <a:rPr lang="en-GB" i="1" dirty="0" smtClean="0">
                <a:latin typeface="+mj-lt"/>
              </a:rPr>
              <a:t>cost-effectiveness)</a:t>
            </a:r>
          </a:p>
          <a:p>
            <a:endParaRPr lang="en-GB" dirty="0">
              <a:latin typeface="+mj-lt"/>
            </a:endParaRPr>
          </a:p>
        </p:txBody>
      </p:sp>
      <p:pic>
        <p:nvPicPr>
          <p:cNvPr id="5" name="Picture 2" descr="http://www.core.org.cn/NR/rdonlyres/Economics/14-475Spring-2005/7C465EEC-7B71-45FE-9C36-48FD1CE057DD/0/chp_smokestack.jpg"/>
          <p:cNvPicPr>
            <a:picLocks noChangeAspect="1" noChangeArrowheads="1"/>
          </p:cNvPicPr>
          <p:nvPr/>
        </p:nvPicPr>
        <p:blipFill>
          <a:blip r:embed="rId2" cstate="print"/>
          <a:srcRect/>
          <a:stretch>
            <a:fillRect/>
          </a:stretch>
        </p:blipFill>
        <p:spPr bwMode="auto">
          <a:xfrm>
            <a:off x="4857752" y="3786190"/>
            <a:ext cx="4000500" cy="2857500"/>
          </a:xfrm>
          <a:prstGeom prst="rect">
            <a:avLst/>
          </a:prstGeom>
          <a:noFill/>
        </p:spPr>
      </p:pic>
      <p:pic>
        <p:nvPicPr>
          <p:cNvPr id="3076" name="Picture 4" descr="http://www.aec.msu.edu/ee/images/ee_logo_medium_small.gif"/>
          <p:cNvPicPr>
            <a:picLocks noChangeAspect="1" noChangeArrowheads="1"/>
          </p:cNvPicPr>
          <p:nvPr/>
        </p:nvPicPr>
        <p:blipFill>
          <a:blip r:embed="rId3" cstate="print"/>
          <a:srcRect/>
          <a:stretch>
            <a:fillRect/>
          </a:stretch>
        </p:blipFill>
        <p:spPr bwMode="auto">
          <a:xfrm>
            <a:off x="857224" y="4429132"/>
            <a:ext cx="2981325" cy="20574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357158" y="642918"/>
            <a:ext cx="8358245" cy="5970175"/>
          </a:xfrm>
          <a:prstGeom prst="rect">
            <a:avLst/>
          </a:prstGeom>
          <a:noFill/>
          <a:ln w="9525">
            <a:noFill/>
            <a:miter lim="800000"/>
            <a:headEnd/>
            <a:tailEnd/>
          </a:ln>
          <a:effectLst/>
        </p:spPr>
      </p:pic>
      <p:sp>
        <p:nvSpPr>
          <p:cNvPr id="3" name="TextBox 2"/>
          <p:cNvSpPr txBox="1"/>
          <p:nvPr/>
        </p:nvSpPr>
        <p:spPr>
          <a:xfrm>
            <a:off x="357158" y="285728"/>
            <a:ext cx="7000924" cy="369332"/>
          </a:xfrm>
          <a:prstGeom prst="rect">
            <a:avLst/>
          </a:prstGeom>
          <a:noFill/>
        </p:spPr>
        <p:txBody>
          <a:bodyPr wrap="square" rtlCol="0">
            <a:spAutoFit/>
          </a:bodyPr>
          <a:lstStyle/>
          <a:p>
            <a:r>
              <a:rPr lang="en-GB" dirty="0" smtClean="0">
                <a:solidFill>
                  <a:schemeClr val="accent6">
                    <a:lumMod val="50000"/>
                  </a:schemeClr>
                </a:solidFill>
              </a:rPr>
              <a:t>New Environmentalism: Seminar (Handout)</a:t>
            </a:r>
            <a:endParaRPr lang="en-GB" dirty="0">
              <a:solidFill>
                <a:schemeClr val="accent6">
                  <a:lumMod val="50000"/>
                </a:schemeClr>
              </a:solidFill>
            </a:endParaRP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latin typeface="+mj-lt"/>
            </a:endParaRPr>
          </a:p>
        </p:txBody>
      </p:sp>
      <p:pic>
        <p:nvPicPr>
          <p:cNvPr id="2050" name="Picture 2"/>
          <p:cNvPicPr>
            <a:picLocks noGrp="1" noChangeAspect="1" noChangeArrowheads="1"/>
          </p:cNvPicPr>
          <p:nvPr>
            <p:ph idx="1"/>
          </p:nvPr>
        </p:nvPicPr>
        <p:blipFill>
          <a:blip r:embed="rId3" cstate="print"/>
          <a:srcRect/>
          <a:stretch>
            <a:fillRect/>
          </a:stretch>
        </p:blipFill>
        <p:spPr bwMode="auto">
          <a:xfrm>
            <a:off x="285720" y="928670"/>
            <a:ext cx="9050152" cy="5572164"/>
          </a:xfrm>
          <a:prstGeom prst="rect">
            <a:avLst/>
          </a:prstGeom>
          <a:noFill/>
          <a:ln w="9525">
            <a:noFill/>
            <a:miter lim="800000"/>
            <a:headEnd/>
            <a:tailEnd/>
          </a:ln>
          <a:effectLst/>
        </p:spPr>
      </p:pic>
      <p:sp>
        <p:nvSpPr>
          <p:cNvPr id="4" name="TextBox 3"/>
          <p:cNvSpPr txBox="1"/>
          <p:nvPr/>
        </p:nvSpPr>
        <p:spPr>
          <a:xfrm>
            <a:off x="4857752" y="1142984"/>
            <a:ext cx="4286248" cy="369332"/>
          </a:xfrm>
          <a:prstGeom prst="rect">
            <a:avLst/>
          </a:prstGeom>
          <a:noFill/>
        </p:spPr>
        <p:txBody>
          <a:bodyPr wrap="square" rtlCol="0">
            <a:spAutoFit/>
          </a:bodyPr>
          <a:lstStyle/>
          <a:p>
            <a:r>
              <a:rPr lang="en-GB" dirty="0" smtClean="0">
                <a:latin typeface="+mj-lt"/>
              </a:rPr>
              <a:t>Also </a:t>
            </a:r>
            <a:r>
              <a:rPr lang="en-GB" dirty="0" err="1" smtClean="0">
                <a:latin typeface="+mj-lt"/>
              </a:rPr>
              <a:t>Panayotu</a:t>
            </a:r>
            <a:r>
              <a:rPr lang="en-GB" dirty="0" smtClean="0">
                <a:latin typeface="+mj-lt"/>
              </a:rPr>
              <a:t> (1996), </a:t>
            </a:r>
            <a:r>
              <a:rPr lang="en-GB" dirty="0" err="1" smtClean="0">
                <a:latin typeface="+mj-lt"/>
              </a:rPr>
              <a:t>Warford</a:t>
            </a:r>
            <a:r>
              <a:rPr lang="en-GB" dirty="0" smtClean="0">
                <a:latin typeface="+mj-lt"/>
              </a:rPr>
              <a:t> (1997)</a:t>
            </a:r>
            <a:endParaRPr lang="en-GB" dirty="0">
              <a:latin typeface="+mj-lt"/>
            </a:endParaRP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Policy Matrix Seminar</a:t>
            </a:r>
            <a:endParaRPr lang="en-GB" dirty="0"/>
          </a:p>
        </p:txBody>
      </p:sp>
      <p:sp>
        <p:nvSpPr>
          <p:cNvPr id="3" name="Content Placeholder 2"/>
          <p:cNvSpPr>
            <a:spLocks noGrp="1"/>
          </p:cNvSpPr>
          <p:nvPr>
            <p:ph idx="1"/>
          </p:nvPr>
        </p:nvSpPr>
        <p:spPr>
          <a:xfrm>
            <a:off x="457200" y="1935480"/>
            <a:ext cx="4257676" cy="4389120"/>
          </a:xfrm>
        </p:spPr>
        <p:txBody>
          <a:bodyPr>
            <a:normAutofit fontScale="85000" lnSpcReduction="20000"/>
          </a:bodyPr>
          <a:lstStyle/>
          <a:p>
            <a:pPr lvl="0"/>
            <a:r>
              <a:rPr lang="en-GB" dirty="0" smtClean="0"/>
              <a:t>Select an environmental theme  </a:t>
            </a:r>
            <a:r>
              <a:rPr lang="en-GB" dirty="0" err="1" smtClean="0"/>
              <a:t>e.g</a:t>
            </a:r>
            <a:r>
              <a:rPr lang="en-GB" dirty="0" smtClean="0"/>
              <a:t>  over fishing, deforestation, air pollution, sustainable agriculture, biodiversity, water resources etc. </a:t>
            </a:r>
          </a:p>
          <a:p>
            <a:pPr lvl="0"/>
            <a:r>
              <a:rPr lang="en-GB" dirty="0" smtClean="0">
                <a:solidFill>
                  <a:schemeClr val="tx2">
                    <a:lumMod val="60000"/>
                    <a:lumOff val="40000"/>
                  </a:schemeClr>
                </a:solidFill>
              </a:rPr>
              <a:t>For each of the points in the </a:t>
            </a:r>
            <a:r>
              <a:rPr lang="en-GB" i="1" dirty="0" smtClean="0">
                <a:solidFill>
                  <a:srgbClr val="FF0000"/>
                </a:solidFill>
              </a:rPr>
              <a:t>mechanisms</a:t>
            </a:r>
            <a:r>
              <a:rPr lang="en-GB" dirty="0" smtClean="0">
                <a:solidFill>
                  <a:schemeClr val="tx2">
                    <a:lumMod val="60000"/>
                    <a:lumOff val="40000"/>
                  </a:schemeClr>
                </a:solidFill>
              </a:rPr>
              <a:t> slide choose and discuss the merits of a possible policy.  Present in a table format</a:t>
            </a:r>
          </a:p>
          <a:p>
            <a:pPr lvl="0"/>
            <a:r>
              <a:rPr lang="en-GB" dirty="0" smtClean="0"/>
              <a:t>Present to the rest of the class.</a:t>
            </a:r>
          </a:p>
          <a:p>
            <a:pPr lvl="0"/>
            <a:r>
              <a:rPr lang="en-GB" dirty="0" smtClean="0">
                <a:solidFill>
                  <a:schemeClr val="tx2">
                    <a:lumMod val="60000"/>
                    <a:lumOff val="40000"/>
                  </a:schemeClr>
                </a:solidFill>
              </a:rPr>
              <a:t>Handout: Policy matrix</a:t>
            </a:r>
          </a:p>
          <a:p>
            <a:pPr lvl="0"/>
            <a:r>
              <a:rPr lang="en-GB" dirty="0" smtClean="0">
                <a:solidFill>
                  <a:schemeClr val="tx2">
                    <a:lumMod val="60000"/>
                    <a:lumOff val="40000"/>
                  </a:schemeClr>
                </a:solidFill>
              </a:rPr>
              <a:t>Fill in 5 of the blank squares</a:t>
            </a:r>
          </a:p>
          <a:p>
            <a:pPr lvl="1"/>
            <a:r>
              <a:rPr lang="en-GB" dirty="0" smtClean="0">
                <a:solidFill>
                  <a:schemeClr val="tx2">
                    <a:lumMod val="60000"/>
                    <a:lumOff val="40000"/>
                  </a:schemeClr>
                </a:solidFill>
              </a:rPr>
              <a:t>Read &amp; Discuss</a:t>
            </a:r>
          </a:p>
          <a:p>
            <a:endParaRPr lang="en-GB" dirty="0"/>
          </a:p>
        </p:txBody>
      </p:sp>
      <p:pic>
        <p:nvPicPr>
          <p:cNvPr id="2050" name="Picture 2"/>
          <p:cNvPicPr>
            <a:picLocks noChangeAspect="1" noChangeArrowheads="1"/>
          </p:cNvPicPr>
          <p:nvPr/>
        </p:nvPicPr>
        <p:blipFill>
          <a:blip r:embed="rId2" cstate="print"/>
          <a:srcRect/>
          <a:stretch>
            <a:fillRect/>
          </a:stretch>
        </p:blipFill>
        <p:spPr bwMode="auto">
          <a:xfrm>
            <a:off x="4857752" y="1928802"/>
            <a:ext cx="4000528" cy="4071966"/>
          </a:xfrm>
          <a:prstGeom prst="rect">
            <a:avLst/>
          </a:prstGeom>
          <a:noFill/>
          <a:ln w="9525">
            <a:noFill/>
            <a:miter lim="800000"/>
            <a:headEnd/>
            <a:tailEnd/>
          </a:ln>
          <a:effectLst/>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1071546"/>
            <a:ext cx="8229600" cy="1143000"/>
          </a:xfrm>
        </p:spPr>
        <p:txBody>
          <a:bodyPr>
            <a:normAutofit fontScale="90000"/>
          </a:bodyPr>
          <a:lstStyle/>
          <a:p>
            <a:r>
              <a:rPr lang="en-GB" dirty="0" smtClean="0">
                <a:latin typeface="+mj-lt"/>
              </a:rPr>
              <a:t>Environmental degradation</a:t>
            </a:r>
            <a:r>
              <a:rPr lang="en-GB" b="1" dirty="0" smtClean="0">
                <a:latin typeface="+mj-lt"/>
              </a:rPr>
              <a:t/>
            </a:r>
            <a:br>
              <a:rPr lang="en-GB" b="1" dirty="0" smtClean="0">
                <a:latin typeface="+mj-lt"/>
              </a:rPr>
            </a:br>
            <a:endParaRPr lang="en-GB" dirty="0">
              <a:latin typeface="+mj-lt"/>
            </a:endParaRPr>
          </a:p>
        </p:txBody>
      </p:sp>
      <p:sp>
        <p:nvSpPr>
          <p:cNvPr id="3" name="Content Placeholder 2"/>
          <p:cNvSpPr>
            <a:spLocks noGrp="1"/>
          </p:cNvSpPr>
          <p:nvPr>
            <p:ph idx="1"/>
          </p:nvPr>
        </p:nvSpPr>
        <p:spPr>
          <a:xfrm>
            <a:off x="179512" y="1571612"/>
            <a:ext cx="4535364" cy="5000660"/>
          </a:xfrm>
        </p:spPr>
        <p:txBody>
          <a:bodyPr>
            <a:normAutofit fontScale="47500" lnSpcReduction="20000"/>
          </a:bodyPr>
          <a:lstStyle/>
          <a:p>
            <a:r>
              <a:rPr lang="en-GB" sz="5100" dirty="0" smtClean="0">
                <a:latin typeface="+mj-lt"/>
              </a:rPr>
              <a:t>Formulating effective environmental policies requires an understanding of the causes of environmental degradation (Jackson, 2016)</a:t>
            </a:r>
          </a:p>
          <a:p>
            <a:pPr marL="0" indent="0">
              <a:buNone/>
            </a:pPr>
            <a:endParaRPr lang="en-GB" sz="5100" dirty="0" smtClean="0">
              <a:latin typeface="+mj-lt"/>
            </a:endParaRPr>
          </a:p>
          <a:p>
            <a:r>
              <a:rPr lang="en-GB" sz="5100" dirty="0">
                <a:latin typeface="+mj-lt"/>
              </a:rPr>
              <a:t>Samuelson (1954) is usually credited as the first economist to develop the theory of public goods. In his classic 1954 paper The Pure Theory of Public Expenditure</a:t>
            </a:r>
          </a:p>
          <a:p>
            <a:pPr>
              <a:buNone/>
            </a:pPr>
            <a:endParaRPr lang="en-GB" dirty="0">
              <a:latin typeface="+mj-lt"/>
            </a:endParaRPr>
          </a:p>
        </p:txBody>
      </p:sp>
      <p:pic>
        <p:nvPicPr>
          <p:cNvPr id="12290" name="Picture 2" descr="http://sitemaker.umich.edu/pharmacology.502/files/einstein-new.jpg"/>
          <p:cNvPicPr>
            <a:picLocks noChangeAspect="1" noChangeArrowheads="1"/>
          </p:cNvPicPr>
          <p:nvPr/>
        </p:nvPicPr>
        <p:blipFill>
          <a:blip r:embed="rId2" cstate="print"/>
          <a:srcRect/>
          <a:stretch>
            <a:fillRect/>
          </a:stretch>
        </p:blipFill>
        <p:spPr bwMode="auto">
          <a:xfrm>
            <a:off x="4714876" y="1438275"/>
            <a:ext cx="3552825" cy="541972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More complicated than GDP, Profit and loss!</a:t>
            </a:r>
            <a:endParaRPr lang="en-GB" dirty="0"/>
          </a:p>
        </p:txBody>
      </p:sp>
      <p:sp>
        <p:nvSpPr>
          <p:cNvPr id="3" name="Content Placeholder 2"/>
          <p:cNvSpPr>
            <a:spLocks noGrp="1"/>
          </p:cNvSpPr>
          <p:nvPr>
            <p:ph idx="1"/>
          </p:nvPr>
        </p:nvSpPr>
        <p:spPr/>
        <p:txBody>
          <a:bodyPr>
            <a:normAutofit lnSpcReduction="10000"/>
          </a:bodyPr>
          <a:lstStyle/>
          <a:p>
            <a:pPr lvl="0">
              <a:buClr>
                <a:srgbClr val="0BD0D9"/>
              </a:buClr>
            </a:pPr>
            <a:r>
              <a:rPr lang="en-GB" sz="2400" dirty="0">
                <a:solidFill>
                  <a:prstClr val="black"/>
                </a:solidFill>
                <a:latin typeface="Calibri"/>
              </a:rPr>
              <a:t>Environmental economics research indicates that causes run deeper than population growth or economic growth</a:t>
            </a:r>
          </a:p>
          <a:p>
            <a:pPr marL="880110" lvl="1" indent="-514350">
              <a:buClr>
                <a:srgbClr val="0F6FC6"/>
              </a:buClr>
            </a:pPr>
            <a:r>
              <a:rPr lang="en-GB" dirty="0">
                <a:solidFill>
                  <a:srgbClr val="0F6FC6">
                    <a:lumMod val="50000"/>
                  </a:srgbClr>
                </a:solidFill>
                <a:latin typeface="Calibri"/>
              </a:rPr>
              <a:t>Market failures</a:t>
            </a:r>
          </a:p>
          <a:p>
            <a:pPr marL="880110" lvl="1" indent="-514350">
              <a:buClr>
                <a:srgbClr val="0F6FC6"/>
              </a:buClr>
            </a:pPr>
            <a:r>
              <a:rPr lang="en-GB" dirty="0">
                <a:solidFill>
                  <a:srgbClr val="0F6FC6">
                    <a:lumMod val="50000"/>
                  </a:srgbClr>
                </a:solidFill>
                <a:latin typeface="Calibri"/>
              </a:rPr>
              <a:t>Externalities cost (</a:t>
            </a:r>
            <a:r>
              <a:rPr lang="en-GB" dirty="0" err="1">
                <a:solidFill>
                  <a:srgbClr val="0F6FC6">
                    <a:lumMod val="50000"/>
                  </a:srgbClr>
                </a:solidFill>
                <a:latin typeface="Calibri"/>
              </a:rPr>
              <a:t>neg</a:t>
            </a:r>
            <a:r>
              <a:rPr lang="en-GB" dirty="0">
                <a:solidFill>
                  <a:srgbClr val="0F6FC6">
                    <a:lumMod val="50000"/>
                  </a:srgbClr>
                </a:solidFill>
                <a:latin typeface="Calibri"/>
              </a:rPr>
              <a:t>-) or benefit (</a:t>
            </a:r>
            <a:r>
              <a:rPr lang="en-GB" dirty="0" err="1">
                <a:solidFill>
                  <a:srgbClr val="0F6FC6">
                    <a:lumMod val="50000"/>
                  </a:srgbClr>
                </a:solidFill>
                <a:latin typeface="Calibri"/>
              </a:rPr>
              <a:t>Pos</a:t>
            </a:r>
            <a:r>
              <a:rPr lang="en-GB" dirty="0">
                <a:solidFill>
                  <a:srgbClr val="0F6FC6">
                    <a:lumMod val="50000"/>
                  </a:srgbClr>
                </a:solidFill>
                <a:latin typeface="Calibri"/>
              </a:rPr>
              <a:t>+) that affects a group who did not select it e.g. industrial pollution or neighbour paying for flood protection) </a:t>
            </a:r>
            <a:r>
              <a:rPr lang="en-GB" dirty="0" smtClean="0">
                <a:solidFill>
                  <a:srgbClr val="0F6FC6">
                    <a:lumMod val="50000"/>
                  </a:srgbClr>
                </a:solidFill>
                <a:latin typeface="Calibri"/>
              </a:rPr>
              <a:t>(Jones 2016)</a:t>
            </a:r>
            <a:endParaRPr lang="en-GB" dirty="0">
              <a:solidFill>
                <a:srgbClr val="0F6FC6">
                  <a:lumMod val="50000"/>
                </a:srgbClr>
              </a:solidFill>
              <a:latin typeface="Calibri"/>
            </a:endParaRPr>
          </a:p>
          <a:p>
            <a:pPr marL="880110" lvl="1" indent="-514350">
              <a:buClr>
                <a:srgbClr val="0F6FC6"/>
              </a:buClr>
            </a:pPr>
            <a:r>
              <a:rPr lang="en-GB" dirty="0">
                <a:solidFill>
                  <a:srgbClr val="0F6FC6">
                    <a:lumMod val="50000"/>
                  </a:srgbClr>
                </a:solidFill>
                <a:latin typeface="Calibri"/>
              </a:rPr>
              <a:t>public goods (cannot be excluded from its benefits) "public good is consumption by one individual does not actually or potentially reduce the amount available to be consumed by another individual". (</a:t>
            </a:r>
            <a:r>
              <a:rPr lang="en-GB" dirty="0" err="1">
                <a:solidFill>
                  <a:srgbClr val="0F6FC6">
                    <a:lumMod val="50000"/>
                  </a:srgbClr>
                </a:solidFill>
                <a:latin typeface="Calibri"/>
              </a:rPr>
              <a:t>Gravelle</a:t>
            </a:r>
            <a:r>
              <a:rPr lang="en-GB" dirty="0">
                <a:solidFill>
                  <a:srgbClr val="0F6FC6">
                    <a:lumMod val="50000"/>
                  </a:srgbClr>
                </a:solidFill>
                <a:latin typeface="Calibri"/>
              </a:rPr>
              <a:t> and Rees, 2013) e.g. street lighting, air, knowledge</a:t>
            </a:r>
          </a:p>
          <a:p>
            <a:pPr marL="880110" lvl="1" indent="-514350">
              <a:buClr>
                <a:srgbClr val="0F6FC6"/>
              </a:buClr>
            </a:pPr>
            <a:r>
              <a:rPr lang="en-GB" dirty="0">
                <a:solidFill>
                  <a:srgbClr val="0F6FC6">
                    <a:lumMod val="50000"/>
                  </a:srgbClr>
                </a:solidFill>
                <a:latin typeface="Calibri"/>
              </a:rPr>
              <a:t>Policy failures: e.g., input subsidies</a:t>
            </a:r>
          </a:p>
          <a:p>
            <a:endParaRPr lang="en-GB" dirty="0"/>
          </a:p>
        </p:txBody>
      </p:sp>
    </p:spTree>
    <p:extLst>
      <p:ext uri="{BB962C8B-B14F-4D97-AF65-F5344CB8AC3E}">
        <p14:creationId xmlns:p14="http://schemas.microsoft.com/office/powerpoint/2010/main" val="1891207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par>
                                <p:cTn id="10" presetID="45"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anim calcmode="lin" valueType="num">
                                      <p:cBhvr>
                                        <p:cTn id="13" dur="2000" fill="hold"/>
                                        <p:tgtEl>
                                          <p:spTgt spid="3">
                                            <p:txEl>
                                              <p:pRg st="1" end="1"/>
                                            </p:txEl>
                                          </p:spTgt>
                                        </p:tgtEl>
                                        <p:attrNameLst>
                                          <p:attrName>ppt_w</p:attrName>
                                        </p:attrNameLst>
                                      </p:cBhvr>
                                      <p:tavLst>
                                        <p:tav tm="0" fmla="#ppt_w*sin(2.5*pi*$)">
                                          <p:val>
                                            <p:fltVal val="0"/>
                                          </p:val>
                                        </p:tav>
                                        <p:tav tm="100000">
                                          <p:val>
                                            <p:fltVal val="1"/>
                                          </p:val>
                                        </p:tav>
                                      </p:tavLst>
                                    </p:anim>
                                    <p:anim calcmode="lin" valueType="num">
                                      <p:cBhvr>
                                        <p:cTn id="14" dur="2000" fill="hold"/>
                                        <p:tgtEl>
                                          <p:spTgt spid="3">
                                            <p:txEl>
                                              <p:pRg st="1" end="1"/>
                                            </p:txEl>
                                          </p:spTgt>
                                        </p:tgtEl>
                                        <p:attrNameLst>
                                          <p:attrName>ppt_h</p:attrName>
                                        </p:attrNameLst>
                                      </p:cBhvr>
                                      <p:tavLst>
                                        <p:tav tm="0">
                                          <p:val>
                                            <p:strVal val="#ppt_h"/>
                                          </p:val>
                                        </p:tav>
                                        <p:tav tm="100000">
                                          <p:val>
                                            <p:strVal val="#ppt_h"/>
                                          </p:val>
                                        </p:tav>
                                      </p:tavLst>
                                    </p:anim>
                                  </p:childTnLst>
                                </p:cTn>
                              </p:par>
                              <p:par>
                                <p:cTn id="15" presetID="45"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anim calcmode="lin" valueType="num">
                                      <p:cBhvr>
                                        <p:cTn id="18" dur="2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19" dur="2000" fill="hold"/>
                                        <p:tgtEl>
                                          <p:spTgt spid="3">
                                            <p:txEl>
                                              <p:pRg st="2" end="2"/>
                                            </p:txEl>
                                          </p:spTgt>
                                        </p:tgtEl>
                                        <p:attrNameLst>
                                          <p:attrName>ppt_h</p:attrName>
                                        </p:attrNameLst>
                                      </p:cBhvr>
                                      <p:tavLst>
                                        <p:tav tm="0">
                                          <p:val>
                                            <p:strVal val="#ppt_h"/>
                                          </p:val>
                                        </p:tav>
                                        <p:tav tm="100000">
                                          <p:val>
                                            <p:strVal val="#ppt_h"/>
                                          </p:val>
                                        </p:tav>
                                      </p:tavLst>
                                    </p:anim>
                                  </p:childTnLst>
                                </p:cTn>
                              </p:par>
                              <p:par>
                                <p:cTn id="20" presetID="45"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anim calcmode="lin" valueType="num">
                                      <p:cBhvr>
                                        <p:cTn id="23" dur="2000" fill="hold"/>
                                        <p:tgtEl>
                                          <p:spTgt spid="3">
                                            <p:txEl>
                                              <p:pRg st="3" end="3"/>
                                            </p:txEl>
                                          </p:spTgt>
                                        </p:tgtEl>
                                        <p:attrNameLst>
                                          <p:attrName>ppt_w</p:attrName>
                                        </p:attrNameLst>
                                      </p:cBhvr>
                                      <p:tavLst>
                                        <p:tav tm="0" fmla="#ppt_w*sin(2.5*pi*$)">
                                          <p:val>
                                            <p:fltVal val="0"/>
                                          </p:val>
                                        </p:tav>
                                        <p:tav tm="100000">
                                          <p:val>
                                            <p:fltVal val="1"/>
                                          </p:val>
                                        </p:tav>
                                      </p:tavLst>
                                    </p:anim>
                                    <p:anim calcmode="lin" valueType="num">
                                      <p:cBhvr>
                                        <p:cTn id="24" dur="2000" fill="hold"/>
                                        <p:tgtEl>
                                          <p:spTgt spid="3">
                                            <p:txEl>
                                              <p:pRg st="3" end="3"/>
                                            </p:txEl>
                                          </p:spTgt>
                                        </p:tgtEl>
                                        <p:attrNameLst>
                                          <p:attrName>ppt_h</p:attrName>
                                        </p:attrNameLst>
                                      </p:cBhvr>
                                      <p:tavLst>
                                        <p:tav tm="0">
                                          <p:val>
                                            <p:strVal val="#ppt_h"/>
                                          </p:val>
                                        </p:tav>
                                        <p:tav tm="100000">
                                          <p:val>
                                            <p:strVal val="#ppt_h"/>
                                          </p:val>
                                        </p:tav>
                                      </p:tavLst>
                                    </p:anim>
                                  </p:childTnLst>
                                </p:cTn>
                              </p:par>
                              <p:par>
                                <p:cTn id="25" presetID="45" presetClass="entr" presetSubtype="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anim calcmode="lin" valueType="num">
                                      <p:cBhvr>
                                        <p:cTn id="28" dur="2000" fill="hold"/>
                                        <p:tgtEl>
                                          <p:spTgt spid="3">
                                            <p:txEl>
                                              <p:pRg st="4" end="4"/>
                                            </p:txEl>
                                          </p:spTgt>
                                        </p:tgtEl>
                                        <p:attrNameLst>
                                          <p:attrName>ppt_w</p:attrName>
                                        </p:attrNameLst>
                                      </p:cBhvr>
                                      <p:tavLst>
                                        <p:tav tm="0" fmla="#ppt_w*sin(2.5*pi*$)">
                                          <p:val>
                                            <p:fltVal val="0"/>
                                          </p:val>
                                        </p:tav>
                                        <p:tav tm="100000">
                                          <p:val>
                                            <p:fltVal val="1"/>
                                          </p:val>
                                        </p:tav>
                                      </p:tavLst>
                                    </p:anim>
                                    <p:anim calcmode="lin" valueType="num">
                                      <p:cBhvr>
                                        <p:cTn id="29" dur="2000" fill="hold"/>
                                        <p:tgtEl>
                                          <p:spTgt spid="3">
                                            <p:txEl>
                                              <p:pRg st="4" end="4"/>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435280" cy="1143000"/>
          </a:xfrm>
        </p:spPr>
        <p:txBody>
          <a:bodyPr>
            <a:noAutofit/>
          </a:bodyPr>
          <a:lstStyle/>
          <a:p>
            <a:r>
              <a:rPr lang="en-GB" sz="3600" dirty="0" smtClean="0"/>
              <a:t>Discuss in relation to the environment</a:t>
            </a:r>
            <a:endParaRPr lang="en-GB" sz="3600"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3608" y="1736921"/>
            <a:ext cx="6840760" cy="4959551"/>
          </a:xfrm>
          <a:prstGeom prst="rect">
            <a:avLst/>
          </a:prstGeom>
          <a:solidFill>
            <a:schemeClr val="bg2">
              <a:lumMod val="75000"/>
            </a:schemeClr>
          </a:solidFill>
          <a:ln>
            <a:noFill/>
          </a:ln>
          <a:extLst/>
        </p:spPr>
      </p:pic>
      <p:sp>
        <p:nvSpPr>
          <p:cNvPr id="4" name="TextBox 3"/>
          <p:cNvSpPr txBox="1"/>
          <p:nvPr/>
        </p:nvSpPr>
        <p:spPr>
          <a:xfrm>
            <a:off x="3959932" y="1552255"/>
            <a:ext cx="1008112" cy="369332"/>
          </a:xfrm>
          <a:prstGeom prst="rect">
            <a:avLst/>
          </a:prstGeom>
          <a:noFill/>
        </p:spPr>
        <p:txBody>
          <a:bodyPr wrap="square" rtlCol="0">
            <a:spAutoFit/>
          </a:bodyPr>
          <a:lstStyle/>
          <a:p>
            <a:r>
              <a:rPr lang="en-GB" dirty="0" smtClean="0"/>
              <a:t>Rivalry</a:t>
            </a:r>
            <a:endParaRPr lang="en-GB" dirty="0"/>
          </a:p>
        </p:txBody>
      </p:sp>
    </p:spTree>
    <p:extLst>
      <p:ext uri="{BB962C8B-B14F-4D97-AF65-F5344CB8AC3E}">
        <p14:creationId xmlns:p14="http://schemas.microsoft.com/office/powerpoint/2010/main" val="381895189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Policy Example</a:t>
            </a:r>
            <a:endParaRPr lang="en-GB" dirty="0"/>
          </a:p>
        </p:txBody>
      </p:sp>
      <p:sp>
        <p:nvSpPr>
          <p:cNvPr id="3" name="Content Placeholder 2"/>
          <p:cNvSpPr>
            <a:spLocks noGrp="1"/>
          </p:cNvSpPr>
          <p:nvPr>
            <p:ph idx="1"/>
          </p:nvPr>
        </p:nvSpPr>
        <p:spPr/>
        <p:txBody>
          <a:bodyPr>
            <a:normAutofit lnSpcReduction="10000"/>
          </a:bodyPr>
          <a:lstStyle/>
          <a:p>
            <a:pPr>
              <a:buNone/>
            </a:pPr>
            <a:r>
              <a:rPr lang="en-GB" b="1" dirty="0" smtClean="0">
                <a:latin typeface="+mj-lt"/>
              </a:rPr>
              <a:t>Carbon offsets</a:t>
            </a:r>
          </a:p>
          <a:p>
            <a:r>
              <a:rPr lang="en-GB" b="1" dirty="0" smtClean="0">
                <a:latin typeface="+mj-lt"/>
              </a:rPr>
              <a:t>Seminar 1</a:t>
            </a:r>
          </a:p>
          <a:p>
            <a:r>
              <a:rPr lang="en-GB" dirty="0" smtClean="0">
                <a:latin typeface="+mj-lt"/>
              </a:rPr>
              <a:t>The environmentalist 22 September 2008</a:t>
            </a:r>
          </a:p>
          <a:p>
            <a:pPr lvl="1"/>
            <a:r>
              <a:rPr lang="en-GB" dirty="0" smtClean="0">
                <a:latin typeface="+mj-lt"/>
              </a:rPr>
              <a:t>Carbon offsets: a last resort?</a:t>
            </a:r>
          </a:p>
          <a:p>
            <a:pPr lvl="1"/>
            <a:r>
              <a:rPr lang="en-GB" dirty="0" smtClean="0">
                <a:latin typeface="+mj-lt"/>
              </a:rPr>
              <a:t>Do you agree?</a:t>
            </a:r>
          </a:p>
          <a:p>
            <a:r>
              <a:rPr lang="en-GB" b="1" dirty="0" smtClean="0">
                <a:latin typeface="+mj-lt"/>
              </a:rPr>
              <a:t>Seminar 2</a:t>
            </a:r>
          </a:p>
          <a:p>
            <a:r>
              <a:rPr lang="en-GB" dirty="0" err="1" smtClean="0">
                <a:latin typeface="+mj-lt"/>
              </a:rPr>
              <a:t>Re:act</a:t>
            </a:r>
            <a:r>
              <a:rPr lang="en-GB" dirty="0" smtClean="0">
                <a:latin typeface="+mj-lt"/>
              </a:rPr>
              <a:t>  The Sustainable Issue September 2008 (Coop)</a:t>
            </a:r>
          </a:p>
          <a:p>
            <a:pPr lvl="1"/>
            <a:r>
              <a:rPr lang="en-GB" dirty="0" smtClean="0">
                <a:latin typeface="+mj-lt"/>
              </a:rPr>
              <a:t>Split into 2 groups</a:t>
            </a:r>
          </a:p>
          <a:p>
            <a:pPr lvl="1"/>
            <a:r>
              <a:rPr lang="en-GB" dirty="0" smtClean="0">
                <a:latin typeface="+mj-lt"/>
              </a:rPr>
              <a:t>H of Commons for/against</a:t>
            </a:r>
          </a:p>
          <a:p>
            <a:pPr lvl="1"/>
            <a:r>
              <a:rPr lang="en-GB" dirty="0" smtClean="0">
                <a:latin typeface="+mj-lt"/>
              </a:rPr>
              <a:t>Reflect</a:t>
            </a:r>
            <a:endParaRPr lang="en-GB" dirty="0">
              <a:latin typeface="+mj-lt"/>
            </a:endParaRPr>
          </a:p>
        </p:txBody>
      </p:sp>
      <p:pic>
        <p:nvPicPr>
          <p:cNvPr id="4" name="Picture 2"/>
          <p:cNvPicPr>
            <a:picLocks noChangeAspect="1" noChangeArrowheads="1"/>
          </p:cNvPicPr>
          <p:nvPr/>
        </p:nvPicPr>
        <p:blipFill>
          <a:blip r:embed="rId2" cstate="print"/>
          <a:srcRect/>
          <a:stretch>
            <a:fillRect/>
          </a:stretch>
        </p:blipFill>
        <p:spPr bwMode="auto">
          <a:xfrm>
            <a:off x="6786578" y="857232"/>
            <a:ext cx="2079461" cy="207170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How do we assess economic value?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latin typeface="+mj-lt"/>
              </a:rPr>
              <a:t>No consensus </a:t>
            </a:r>
          </a:p>
          <a:p>
            <a:r>
              <a:rPr lang="en-GB" dirty="0" smtClean="0">
                <a:latin typeface="+mj-lt"/>
              </a:rPr>
              <a:t>But many methods inform environmental policy</a:t>
            </a:r>
          </a:p>
          <a:p>
            <a:r>
              <a:rPr lang="en-GB" dirty="0" smtClean="0">
                <a:latin typeface="+mj-lt"/>
              </a:rPr>
              <a:t>One example</a:t>
            </a:r>
          </a:p>
          <a:p>
            <a:pPr lvl="1"/>
            <a:r>
              <a:rPr lang="en-GB" dirty="0" smtClean="0">
                <a:solidFill>
                  <a:schemeClr val="accent1">
                    <a:lumMod val="50000"/>
                  </a:schemeClr>
                </a:solidFill>
                <a:latin typeface="+mj-lt"/>
              </a:rPr>
              <a:t>Life Cycle Impact Assessment (LCIA).</a:t>
            </a:r>
          </a:p>
          <a:p>
            <a:pPr lvl="1"/>
            <a:r>
              <a:rPr lang="en-GB" dirty="0" smtClean="0">
                <a:solidFill>
                  <a:schemeClr val="accent1">
                    <a:lumMod val="50000"/>
                  </a:schemeClr>
                </a:solidFill>
                <a:latin typeface="+mj-lt"/>
              </a:rPr>
              <a:t>The LCIA was first developed as a method to evaluate the impacts of a product or service over its entire life.</a:t>
            </a:r>
          </a:p>
          <a:p>
            <a:pPr lvl="1"/>
            <a:r>
              <a:rPr lang="en-GB" dirty="0" smtClean="0">
                <a:solidFill>
                  <a:schemeClr val="accent1">
                    <a:lumMod val="50000"/>
                  </a:schemeClr>
                </a:solidFill>
                <a:latin typeface="+mj-lt"/>
              </a:rPr>
              <a:t>LCIA can provide a simple, yet comprehensive, evaluation of environmental impacts covering many divergent environmental aspects. </a:t>
            </a:r>
          </a:p>
          <a:p>
            <a:pPr lvl="1"/>
            <a:r>
              <a:rPr lang="en-GB" dirty="0" smtClean="0">
                <a:solidFill>
                  <a:schemeClr val="accent1">
                    <a:lumMod val="50000"/>
                  </a:schemeClr>
                </a:solidFill>
                <a:latin typeface="+mj-lt"/>
              </a:rPr>
              <a:t>The results of the evaluation are expressed in such a way that non-experts can understand them. </a:t>
            </a:r>
          </a:p>
          <a:p>
            <a:pPr lvl="1"/>
            <a:r>
              <a:rPr lang="en-GB" dirty="0" smtClean="0">
                <a:solidFill>
                  <a:schemeClr val="accent1">
                    <a:lumMod val="50000"/>
                  </a:schemeClr>
                </a:solidFill>
                <a:latin typeface="+mj-lt"/>
              </a:rPr>
              <a:t>Accuracy</a:t>
            </a:r>
            <a:endParaRPr lang="en-GB" dirty="0">
              <a:solidFill>
                <a:schemeClr val="accent1">
                  <a:lumMod val="50000"/>
                </a:schemeClr>
              </a:solidFill>
              <a:latin typeface="+mj-lt"/>
            </a:endParaRP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642918"/>
            <a:ext cx="8229600" cy="989856"/>
          </a:xfrm>
        </p:spPr>
        <p:txBody>
          <a:bodyPr/>
          <a:lstStyle/>
          <a:p>
            <a:r>
              <a:rPr lang="en-GB" dirty="0" smtClean="0"/>
              <a:t>Environmental Issues</a:t>
            </a:r>
            <a:endParaRPr lang="en-GB" dirty="0"/>
          </a:p>
        </p:txBody>
      </p:sp>
      <p:sp>
        <p:nvSpPr>
          <p:cNvPr id="3" name="Content Placeholder 2"/>
          <p:cNvSpPr>
            <a:spLocks noGrp="1"/>
          </p:cNvSpPr>
          <p:nvPr>
            <p:ph idx="1"/>
          </p:nvPr>
        </p:nvSpPr>
        <p:spPr>
          <a:xfrm>
            <a:off x="457200" y="1935480"/>
            <a:ext cx="3114668" cy="4389120"/>
          </a:xfrm>
        </p:spPr>
        <p:txBody>
          <a:bodyPr>
            <a:normAutofit fontScale="92500"/>
          </a:bodyPr>
          <a:lstStyle/>
          <a:p>
            <a:r>
              <a:rPr lang="en-GB" dirty="0" smtClean="0">
                <a:latin typeface="+mj-lt"/>
              </a:rPr>
              <a:t>How does economics help create and stimulate these environmental issues?</a:t>
            </a:r>
          </a:p>
          <a:p>
            <a:pPr>
              <a:buNone/>
            </a:pPr>
            <a:endParaRPr lang="en-GB" dirty="0" smtClean="0">
              <a:latin typeface="+mj-lt"/>
            </a:endParaRPr>
          </a:p>
          <a:p>
            <a:r>
              <a:rPr lang="en-GB" dirty="0" smtClean="0">
                <a:latin typeface="+mj-lt"/>
              </a:rPr>
              <a:t>What are the economic consequences of these environmental issues? </a:t>
            </a:r>
            <a:endParaRPr lang="en-GB" dirty="0">
              <a:latin typeface="+mj-lt"/>
            </a:endParaRPr>
          </a:p>
        </p:txBody>
      </p:sp>
      <p:pic>
        <p:nvPicPr>
          <p:cNvPr id="31746" name="Picture 2" descr="Table 1"/>
          <p:cNvPicPr>
            <a:picLocks noChangeAspect="1" noChangeArrowheads="1"/>
          </p:cNvPicPr>
          <p:nvPr/>
        </p:nvPicPr>
        <p:blipFill>
          <a:blip r:embed="rId2" cstate="print"/>
          <a:srcRect/>
          <a:stretch>
            <a:fillRect/>
          </a:stretch>
        </p:blipFill>
        <p:spPr bwMode="auto">
          <a:xfrm>
            <a:off x="3643306" y="1785926"/>
            <a:ext cx="5214974" cy="4857784"/>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j-lt"/>
              </a:rPr>
              <a:t>LCIA</a:t>
            </a:r>
            <a:endParaRPr lang="en-GB" dirty="0">
              <a:latin typeface="+mj-lt"/>
            </a:endParaRPr>
          </a:p>
        </p:txBody>
      </p:sp>
      <p:sp>
        <p:nvSpPr>
          <p:cNvPr id="3" name="Content Placeholder 2"/>
          <p:cNvSpPr>
            <a:spLocks noGrp="1"/>
          </p:cNvSpPr>
          <p:nvPr>
            <p:ph idx="1"/>
          </p:nvPr>
        </p:nvSpPr>
        <p:spPr/>
        <p:txBody>
          <a:bodyPr/>
          <a:lstStyle/>
          <a:p>
            <a:r>
              <a:rPr lang="en-GB" dirty="0" smtClean="0">
                <a:latin typeface="+mj-lt"/>
              </a:rPr>
              <a:t>Life Cycle Assessment (LCA) was developed as a method to measure how a product of economic activity impacts the environment. </a:t>
            </a:r>
          </a:p>
          <a:p>
            <a:r>
              <a:rPr lang="en-GB" dirty="0" smtClean="0">
                <a:solidFill>
                  <a:schemeClr val="tx2">
                    <a:lumMod val="60000"/>
                    <a:lumOff val="40000"/>
                  </a:schemeClr>
                </a:solidFill>
                <a:latin typeface="+mj-lt"/>
              </a:rPr>
              <a:t>As the first step in that assessment, Life Cycle Impact Assessment (LCIA) is used to look at the entire lifecycle of the product. </a:t>
            </a:r>
          </a:p>
          <a:p>
            <a:r>
              <a:rPr lang="en-GB" dirty="0" smtClean="0">
                <a:latin typeface="+mj-lt"/>
              </a:rPr>
              <a:t>In addition to being able to assess over ten varieties of environmental problems, the resulting impacts can, depending on the method, be integrated into a single index.</a:t>
            </a:r>
          </a:p>
          <a:p>
            <a:endParaRPr lang="en-GB" dirty="0">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j-lt"/>
              </a:rPr>
              <a:t>LCIA</a:t>
            </a:r>
            <a:endParaRPr lang="en-GB" dirty="0">
              <a:latin typeface="+mj-lt"/>
            </a:endParaRPr>
          </a:p>
        </p:txBody>
      </p:sp>
      <p:sp>
        <p:nvSpPr>
          <p:cNvPr id="3" name="Content Placeholder 2"/>
          <p:cNvSpPr>
            <a:spLocks noGrp="1"/>
          </p:cNvSpPr>
          <p:nvPr>
            <p:ph idx="1"/>
          </p:nvPr>
        </p:nvSpPr>
        <p:spPr/>
        <p:txBody>
          <a:bodyPr>
            <a:normAutofit fontScale="92500"/>
          </a:bodyPr>
          <a:lstStyle/>
          <a:p>
            <a:r>
              <a:rPr lang="en-GB" dirty="0" smtClean="0">
                <a:latin typeface="+mj-lt"/>
              </a:rPr>
              <a:t>A product or industrial process developed with the intent to reduce a particular environmental impact may end up causing larger problems in some other area. </a:t>
            </a:r>
          </a:p>
          <a:p>
            <a:pPr lvl="1"/>
            <a:r>
              <a:rPr lang="en-GB" dirty="0" smtClean="0">
                <a:solidFill>
                  <a:schemeClr val="tx2">
                    <a:lumMod val="60000"/>
                    <a:lumOff val="40000"/>
                  </a:schemeClr>
                </a:solidFill>
                <a:latin typeface="+mj-lt"/>
              </a:rPr>
              <a:t>For example; using silver, copper, zinc, and tin in electronics helps to avoid the dangers of lead, but their increased consumption has led to a different set of environmental problems related to the production and exhaustion of these materials. </a:t>
            </a:r>
          </a:p>
          <a:p>
            <a:pPr lvl="1"/>
            <a:r>
              <a:rPr lang="en-GB" dirty="0" smtClean="0">
                <a:solidFill>
                  <a:schemeClr val="tx2">
                    <a:lumMod val="60000"/>
                    <a:lumOff val="40000"/>
                  </a:schemeClr>
                </a:solidFill>
                <a:latin typeface="+mj-lt"/>
              </a:rPr>
              <a:t>The LCIA assessment application can be used to run simulations predicting the impacts of a product over its entire life cycle on a raw-material basis, allowing for more environmentally intelligent product planning and production.</a:t>
            </a:r>
          </a:p>
          <a:p>
            <a:endParaRPr lang="en-GB" dirty="0">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158" y="428604"/>
            <a:ext cx="8229600" cy="1143000"/>
          </a:xfrm>
        </p:spPr>
        <p:txBody>
          <a:bodyPr/>
          <a:lstStyle/>
          <a:p>
            <a:r>
              <a:rPr lang="en-GB" dirty="0" smtClean="0"/>
              <a:t>Examples of LCIA</a:t>
            </a:r>
            <a:endParaRPr lang="en-GB" dirty="0"/>
          </a:p>
        </p:txBody>
      </p:sp>
      <p:sp>
        <p:nvSpPr>
          <p:cNvPr id="3" name="Content Placeholder 2"/>
          <p:cNvSpPr>
            <a:spLocks noGrp="1"/>
          </p:cNvSpPr>
          <p:nvPr>
            <p:ph idx="1"/>
          </p:nvPr>
        </p:nvSpPr>
        <p:spPr>
          <a:xfrm>
            <a:off x="285720" y="1571612"/>
            <a:ext cx="8858280" cy="4389120"/>
          </a:xfrm>
        </p:spPr>
        <p:txBody>
          <a:bodyPr>
            <a:noAutofit/>
          </a:bodyPr>
          <a:lstStyle/>
          <a:p>
            <a:pPr>
              <a:buNone/>
            </a:pPr>
            <a:r>
              <a:rPr lang="en-GB" sz="2000" dirty="0" smtClean="0">
                <a:solidFill>
                  <a:schemeClr val="tx2">
                    <a:lumMod val="60000"/>
                    <a:lumOff val="40000"/>
                  </a:schemeClr>
                </a:solidFill>
                <a:latin typeface="+mj-lt"/>
              </a:rPr>
              <a:t>Science Certification Systems (SCS)</a:t>
            </a:r>
          </a:p>
          <a:p>
            <a:pPr>
              <a:buNone/>
            </a:pPr>
            <a:r>
              <a:rPr lang="en-GB" sz="2000" dirty="0" smtClean="0">
                <a:latin typeface="+mj-lt"/>
              </a:rPr>
              <a:t>Private Company offering assessment of buildings and individuals etc.</a:t>
            </a:r>
          </a:p>
          <a:p>
            <a:r>
              <a:rPr lang="en-GB" sz="2000" dirty="0" smtClean="0">
                <a:latin typeface="+mj-lt"/>
              </a:rPr>
              <a:t>Used for setting company/individual policies</a:t>
            </a:r>
          </a:p>
          <a:p>
            <a:endParaRPr lang="en-GB" sz="2000" dirty="0" smtClean="0">
              <a:solidFill>
                <a:schemeClr val="tx2">
                  <a:lumMod val="60000"/>
                  <a:lumOff val="40000"/>
                </a:schemeClr>
              </a:solidFill>
              <a:latin typeface="+mj-lt"/>
            </a:endParaRPr>
          </a:p>
          <a:p>
            <a:r>
              <a:rPr lang="en-GB" sz="2000" dirty="0" smtClean="0">
                <a:solidFill>
                  <a:schemeClr val="tx2">
                    <a:lumMod val="60000"/>
                    <a:lumOff val="40000"/>
                  </a:schemeClr>
                </a:solidFill>
                <a:latin typeface="+mj-lt"/>
              </a:rPr>
              <a:t>Example 1 Building</a:t>
            </a:r>
          </a:p>
          <a:p>
            <a:r>
              <a:rPr lang="en-GB" sz="2000" dirty="0" smtClean="0">
                <a:latin typeface="+mj-lt"/>
              </a:rPr>
              <a:t>Building Declarations provide designers and architects a new precise method of determining the environmental performance of building designs. </a:t>
            </a:r>
          </a:p>
          <a:p>
            <a:r>
              <a:rPr lang="en-GB" sz="2000" dirty="0" smtClean="0">
                <a:solidFill>
                  <a:schemeClr val="tx2">
                    <a:lumMod val="60000"/>
                    <a:lumOff val="40000"/>
                  </a:schemeClr>
                </a:solidFill>
                <a:latin typeface="+mj-lt"/>
              </a:rPr>
              <a:t>Declarations are based on life cycle assessment (LCIA), an internationally standardised (ISO 14044) environmental accounting tool which quantifies environmental performance based on measurable biophysical impacts. </a:t>
            </a:r>
          </a:p>
          <a:p>
            <a:r>
              <a:rPr lang="en-GB" sz="2000" dirty="0" smtClean="0">
                <a:latin typeface="+mj-lt"/>
              </a:rPr>
              <a:t>Compare the next 2 slides.  Only a life cycle perspective shows total impacts. </a:t>
            </a:r>
          </a:p>
          <a:p>
            <a:r>
              <a:rPr lang="en-GB" sz="2000" dirty="0" smtClean="0">
                <a:solidFill>
                  <a:schemeClr val="tx2">
                    <a:lumMod val="60000"/>
                    <a:lumOff val="40000"/>
                  </a:schemeClr>
                </a:solidFill>
                <a:latin typeface="+mj-lt"/>
              </a:rPr>
              <a:t>Developed by leading scientists from 22 countries to provide a scientific basis for environmental claims and green design, Life Cycle Impact Assessment (LCIA) sets the new standard for environmental metrics. </a:t>
            </a:r>
          </a:p>
          <a:p>
            <a:pPr algn="r">
              <a:buNone/>
            </a:pPr>
            <a:r>
              <a:rPr lang="en-GB" sz="2000" dirty="0" smtClean="0">
                <a:latin typeface="+mj-lt"/>
              </a:rPr>
              <a:t>(Rhodes, 2008)</a:t>
            </a:r>
          </a:p>
          <a:p>
            <a:endParaRPr lang="en-GB"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20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20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2000"/>
                                        <p:tgtEl>
                                          <p:spTgt spid="3">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fade">
                                      <p:cBhvr>
                                        <p:cTn id="47" dur="2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357166"/>
            <a:ext cx="8229600" cy="1143000"/>
          </a:xfrm>
        </p:spPr>
        <p:txBody>
          <a:bodyPr/>
          <a:lstStyle/>
          <a:p>
            <a:r>
              <a:rPr lang="en-GB" dirty="0" smtClean="0"/>
              <a:t>Building LCIA</a:t>
            </a:r>
            <a:endParaRPr lang="en-GB" dirty="0"/>
          </a:p>
        </p:txBody>
      </p:sp>
      <p:sp>
        <p:nvSpPr>
          <p:cNvPr id="3" name="Content Placeholder 2"/>
          <p:cNvSpPr>
            <a:spLocks noGrp="1"/>
          </p:cNvSpPr>
          <p:nvPr>
            <p:ph idx="1"/>
          </p:nvPr>
        </p:nvSpPr>
        <p:spPr/>
        <p:txBody>
          <a:bodyPr/>
          <a:lstStyle/>
          <a:p>
            <a:endParaRPr lang="en-GB"/>
          </a:p>
        </p:txBody>
      </p:sp>
      <p:pic>
        <p:nvPicPr>
          <p:cNvPr id="47106" name="Picture 2" descr="http://www.scscertified.com/ecoproducts/images/EPD_LEEDPlatinum.gif"/>
          <p:cNvPicPr>
            <a:picLocks noChangeAspect="1" noChangeArrowheads="1"/>
          </p:cNvPicPr>
          <p:nvPr/>
        </p:nvPicPr>
        <p:blipFill>
          <a:blip r:embed="rId2" cstate="print"/>
          <a:srcRect/>
          <a:stretch>
            <a:fillRect/>
          </a:stretch>
        </p:blipFill>
        <p:spPr bwMode="auto">
          <a:xfrm>
            <a:off x="1000100" y="1695450"/>
            <a:ext cx="6915150" cy="5162550"/>
          </a:xfrm>
          <a:prstGeom prst="rect">
            <a:avLst/>
          </a:prstGeom>
          <a:noFill/>
        </p:spPr>
      </p:pic>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428604"/>
            <a:ext cx="8229600" cy="1143000"/>
          </a:xfrm>
        </p:spPr>
        <p:txBody>
          <a:bodyPr/>
          <a:lstStyle/>
          <a:p>
            <a:r>
              <a:rPr lang="en-GB" dirty="0" smtClean="0"/>
              <a:t>Response</a:t>
            </a:r>
            <a:endParaRPr lang="en-GB" dirty="0"/>
          </a:p>
        </p:txBody>
      </p:sp>
      <p:sp>
        <p:nvSpPr>
          <p:cNvPr id="3" name="Content Placeholder 2"/>
          <p:cNvSpPr>
            <a:spLocks noGrp="1"/>
          </p:cNvSpPr>
          <p:nvPr>
            <p:ph idx="1"/>
          </p:nvPr>
        </p:nvSpPr>
        <p:spPr/>
        <p:txBody>
          <a:bodyPr/>
          <a:lstStyle/>
          <a:p>
            <a:endParaRPr lang="en-GB" dirty="0"/>
          </a:p>
        </p:txBody>
      </p:sp>
      <p:pic>
        <p:nvPicPr>
          <p:cNvPr id="48130" name="Picture 2" descr="http://www.scscertified.com/ecoproducts/images/EPD_LEED_Davis.gif"/>
          <p:cNvPicPr>
            <a:picLocks noChangeAspect="1" noChangeArrowheads="1"/>
          </p:cNvPicPr>
          <p:nvPr/>
        </p:nvPicPr>
        <p:blipFill>
          <a:blip r:embed="rId2" cstate="print"/>
          <a:srcRect/>
          <a:stretch>
            <a:fillRect/>
          </a:stretch>
        </p:blipFill>
        <p:spPr bwMode="auto">
          <a:xfrm>
            <a:off x="1357290" y="1695450"/>
            <a:ext cx="6915150" cy="5162550"/>
          </a:xfrm>
          <a:prstGeom prst="rect">
            <a:avLst/>
          </a:prstGeom>
          <a:noFill/>
        </p:spPr>
      </p:pic>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Individual LCIA</a:t>
            </a:r>
            <a:endParaRPr lang="en-GB" dirty="0"/>
          </a:p>
        </p:txBody>
      </p:sp>
      <p:sp>
        <p:nvSpPr>
          <p:cNvPr id="3" name="Content Placeholder 2"/>
          <p:cNvSpPr>
            <a:spLocks noGrp="1"/>
          </p:cNvSpPr>
          <p:nvPr>
            <p:ph idx="1"/>
          </p:nvPr>
        </p:nvSpPr>
        <p:spPr/>
        <p:txBody>
          <a:bodyPr/>
          <a:lstStyle/>
          <a:p>
            <a:endParaRPr lang="en-GB"/>
          </a:p>
        </p:txBody>
      </p:sp>
      <p:pic>
        <p:nvPicPr>
          <p:cNvPr id="49154" name="Picture 2" descr="http://www.scscertified.com/Eco_Workforce/DEMO/images/eco1.jpg"/>
          <p:cNvPicPr>
            <a:picLocks noChangeAspect="1" noChangeArrowheads="1"/>
          </p:cNvPicPr>
          <p:nvPr/>
        </p:nvPicPr>
        <p:blipFill>
          <a:blip r:embed="rId2" cstate="print"/>
          <a:srcRect/>
          <a:stretch>
            <a:fillRect/>
          </a:stretch>
        </p:blipFill>
        <p:spPr bwMode="auto">
          <a:xfrm>
            <a:off x="357158" y="1857364"/>
            <a:ext cx="8286808" cy="4944462"/>
          </a:xfrm>
          <a:prstGeom prst="rect">
            <a:avLst/>
          </a:prstGeom>
          <a:noFill/>
        </p:spPr>
      </p:pic>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Individual Response</a:t>
            </a:r>
            <a:endParaRPr lang="en-GB" dirty="0"/>
          </a:p>
        </p:txBody>
      </p:sp>
      <p:sp>
        <p:nvSpPr>
          <p:cNvPr id="3" name="Content Placeholder 2"/>
          <p:cNvSpPr>
            <a:spLocks noGrp="1"/>
          </p:cNvSpPr>
          <p:nvPr>
            <p:ph idx="1"/>
          </p:nvPr>
        </p:nvSpPr>
        <p:spPr/>
        <p:txBody>
          <a:bodyPr/>
          <a:lstStyle/>
          <a:p>
            <a:endParaRPr lang="en-GB"/>
          </a:p>
        </p:txBody>
      </p:sp>
      <p:pic>
        <p:nvPicPr>
          <p:cNvPr id="51202" name="Picture 2" descr="http://www.scscertified.com/Eco_Workforce/DEMO/images/eco3.jpg"/>
          <p:cNvPicPr>
            <a:picLocks noChangeAspect="1" noChangeArrowheads="1"/>
          </p:cNvPicPr>
          <p:nvPr/>
        </p:nvPicPr>
        <p:blipFill>
          <a:blip r:embed="rId2" cstate="print"/>
          <a:srcRect/>
          <a:stretch>
            <a:fillRect/>
          </a:stretch>
        </p:blipFill>
        <p:spPr bwMode="auto">
          <a:xfrm>
            <a:off x="571472" y="2000239"/>
            <a:ext cx="8143932" cy="4840133"/>
          </a:xfrm>
          <a:prstGeom prst="rect">
            <a:avLst/>
          </a:prstGeom>
          <a:noFill/>
        </p:spPr>
      </p:pic>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20" y="428604"/>
            <a:ext cx="8229600" cy="1143000"/>
          </a:xfrm>
        </p:spPr>
        <p:txBody>
          <a:bodyPr/>
          <a:lstStyle/>
          <a:p>
            <a:r>
              <a:rPr lang="en-GB" dirty="0" smtClean="0">
                <a:latin typeface="+mj-lt"/>
              </a:rPr>
              <a:t>Example 2: LIME (Japan)</a:t>
            </a:r>
            <a:endParaRPr lang="en-GB" dirty="0">
              <a:latin typeface="+mj-lt"/>
            </a:endParaRPr>
          </a:p>
        </p:txBody>
      </p:sp>
      <p:sp>
        <p:nvSpPr>
          <p:cNvPr id="3" name="Content Placeholder 2"/>
          <p:cNvSpPr>
            <a:spLocks noGrp="1"/>
          </p:cNvSpPr>
          <p:nvPr>
            <p:ph idx="1"/>
          </p:nvPr>
        </p:nvSpPr>
        <p:spPr>
          <a:xfrm>
            <a:off x="285720" y="1500174"/>
            <a:ext cx="8229600" cy="5072098"/>
          </a:xfrm>
        </p:spPr>
        <p:txBody>
          <a:bodyPr>
            <a:normAutofit fontScale="85000" lnSpcReduction="20000"/>
          </a:bodyPr>
          <a:lstStyle/>
          <a:p>
            <a:r>
              <a:rPr lang="en-GB" dirty="0" smtClean="0">
                <a:latin typeface="+mj-lt"/>
              </a:rPr>
              <a:t>A  LCIA method developed in Japan, known as LIME (Life-cycle Impact assessment Method based on Endpoint </a:t>
            </a:r>
            <a:r>
              <a:rPr lang="en-GB" dirty="0" err="1" smtClean="0">
                <a:latin typeface="+mj-lt"/>
              </a:rPr>
              <a:t>modeling</a:t>
            </a:r>
            <a:r>
              <a:rPr lang="en-GB" dirty="0" smtClean="0">
                <a:latin typeface="+mj-lt"/>
              </a:rPr>
              <a:t>), is able to assess human health and biodiversity impacts (LIME calls this "amount of damage"). </a:t>
            </a:r>
          </a:p>
          <a:p>
            <a:r>
              <a:rPr lang="en-GB" dirty="0">
                <a:solidFill>
                  <a:schemeClr val="tx2">
                    <a:lumMod val="60000"/>
                    <a:lumOff val="40000"/>
                  </a:schemeClr>
                </a:solidFill>
                <a:latin typeface="+mj-lt"/>
              </a:rPr>
              <a:t>T</a:t>
            </a:r>
            <a:r>
              <a:rPr lang="en-GB" dirty="0" smtClean="0">
                <a:solidFill>
                  <a:schemeClr val="tx2">
                    <a:lumMod val="60000"/>
                    <a:lumOff val="40000"/>
                  </a:schemeClr>
                </a:solidFill>
                <a:latin typeface="+mj-lt"/>
              </a:rPr>
              <a:t>he usefulness of this type of "damage calculation" assessment is becoming more apparent. Other established methods such as Eco-indicator99, EPS, and </a:t>
            </a:r>
            <a:r>
              <a:rPr lang="en-GB" dirty="0" err="1" smtClean="0">
                <a:solidFill>
                  <a:schemeClr val="tx2">
                    <a:lumMod val="60000"/>
                    <a:lumOff val="40000"/>
                  </a:schemeClr>
                </a:solidFill>
                <a:latin typeface="+mj-lt"/>
              </a:rPr>
              <a:t>ExternE</a:t>
            </a:r>
            <a:r>
              <a:rPr lang="en-GB" dirty="0" smtClean="0">
                <a:solidFill>
                  <a:schemeClr val="tx2">
                    <a:lumMod val="60000"/>
                    <a:lumOff val="40000"/>
                  </a:schemeClr>
                </a:solidFill>
                <a:latin typeface="+mj-lt"/>
              </a:rPr>
              <a:t> are all using damage calculation as well. </a:t>
            </a:r>
          </a:p>
          <a:p>
            <a:r>
              <a:rPr lang="en-GB" dirty="0" smtClean="0">
                <a:latin typeface="+mj-lt"/>
              </a:rPr>
              <a:t>The National Institute of Advanced Industrial Science and Technology, in collaboration with the LCA Project1 and Research </a:t>
            </a:r>
            <a:r>
              <a:rPr lang="en-GB" dirty="0" err="1" smtClean="0">
                <a:latin typeface="+mj-lt"/>
              </a:rPr>
              <a:t>Center</a:t>
            </a:r>
            <a:r>
              <a:rPr lang="en-GB" dirty="0" smtClean="0">
                <a:latin typeface="+mj-lt"/>
              </a:rPr>
              <a:t> for Life Cycle Assessment, developed LIME amidst much debate and discussion. </a:t>
            </a:r>
          </a:p>
          <a:p>
            <a:r>
              <a:rPr lang="en-GB" dirty="0" smtClean="0">
                <a:solidFill>
                  <a:schemeClr val="tx2">
                    <a:lumMod val="60000"/>
                    <a:lumOff val="40000"/>
                  </a:schemeClr>
                </a:solidFill>
                <a:latin typeface="+mj-lt"/>
              </a:rPr>
              <a:t>Since its unveiling in March of 2003, many companies have started using this LCA method, and it is continuing to grow in popularity for use with environmental efficiency, full-cost assessment, environmental accounting, and various other environmental management tools. Now widely used (Jones 2014)</a:t>
            </a:r>
            <a:endParaRPr lang="en-GB" dirty="0">
              <a:solidFill>
                <a:schemeClr val="tx2">
                  <a:lumMod val="60000"/>
                  <a:lumOff val="40000"/>
                </a:schemeClr>
              </a:solidFill>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latin typeface="+mj-lt"/>
            </a:endParaRPr>
          </a:p>
        </p:txBody>
      </p:sp>
      <p:sp>
        <p:nvSpPr>
          <p:cNvPr id="3" name="Content Placeholder 2"/>
          <p:cNvSpPr>
            <a:spLocks noGrp="1"/>
          </p:cNvSpPr>
          <p:nvPr>
            <p:ph idx="1"/>
          </p:nvPr>
        </p:nvSpPr>
        <p:spPr/>
        <p:txBody>
          <a:bodyPr/>
          <a:lstStyle/>
          <a:p>
            <a:endParaRPr lang="en-GB" dirty="0"/>
          </a:p>
        </p:txBody>
      </p:sp>
      <p:pic>
        <p:nvPicPr>
          <p:cNvPr id="32770" name="Picture 2" descr="Figure 1"/>
          <p:cNvPicPr>
            <a:picLocks noChangeAspect="1" noChangeArrowheads="1"/>
          </p:cNvPicPr>
          <p:nvPr/>
        </p:nvPicPr>
        <p:blipFill>
          <a:blip r:embed="rId2" cstate="print"/>
          <a:srcRect/>
          <a:stretch>
            <a:fillRect/>
          </a:stretch>
        </p:blipFill>
        <p:spPr bwMode="auto">
          <a:xfrm>
            <a:off x="0" y="1071546"/>
            <a:ext cx="9144000" cy="5574426"/>
          </a:xfrm>
          <a:prstGeom prst="rect">
            <a:avLst/>
          </a:prstGeom>
          <a:noFill/>
        </p:spPr>
      </p:pic>
      <p:sp>
        <p:nvSpPr>
          <p:cNvPr id="4" name="TextBox 3"/>
          <p:cNvSpPr txBox="1"/>
          <p:nvPr/>
        </p:nvSpPr>
        <p:spPr>
          <a:xfrm>
            <a:off x="8032423" y="6517530"/>
            <a:ext cx="1080120" cy="369332"/>
          </a:xfrm>
          <a:prstGeom prst="rect">
            <a:avLst/>
          </a:prstGeom>
          <a:noFill/>
        </p:spPr>
        <p:txBody>
          <a:bodyPr wrap="square" rtlCol="0">
            <a:spAutoFit/>
          </a:bodyPr>
          <a:lstStyle/>
          <a:p>
            <a:r>
              <a:rPr lang="en-GB" dirty="0" smtClean="0"/>
              <a:t>2014</a:t>
            </a:r>
            <a:endParaRPr lang="en-GB" dirty="0"/>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158" y="428604"/>
            <a:ext cx="8229600" cy="1143000"/>
          </a:xfrm>
        </p:spPr>
        <p:txBody>
          <a:bodyPr>
            <a:noAutofit/>
          </a:bodyPr>
          <a:lstStyle/>
          <a:p>
            <a:r>
              <a:rPr lang="en-GB" sz="4000" dirty="0" smtClean="0">
                <a:latin typeface="+mj-lt"/>
              </a:rPr>
              <a:t>Measurement: </a:t>
            </a:r>
            <a:r>
              <a:rPr lang="en-GB" sz="4000" dirty="0" smtClean="0"/>
              <a:t>E</a:t>
            </a:r>
            <a:r>
              <a:rPr lang="en-GB" sz="4000" dirty="0" smtClean="0">
                <a:latin typeface="+mj-lt"/>
              </a:rPr>
              <a:t>nvironmental Impacts</a:t>
            </a:r>
            <a:endParaRPr lang="en-GB" sz="4000" dirty="0">
              <a:latin typeface="+mj-lt"/>
            </a:endParaRPr>
          </a:p>
        </p:txBody>
      </p:sp>
      <p:sp>
        <p:nvSpPr>
          <p:cNvPr id="3" name="Content Placeholder 2"/>
          <p:cNvSpPr>
            <a:spLocks noGrp="1"/>
          </p:cNvSpPr>
          <p:nvPr>
            <p:ph idx="1"/>
          </p:nvPr>
        </p:nvSpPr>
        <p:spPr/>
        <p:txBody>
          <a:bodyPr/>
          <a:lstStyle/>
          <a:p>
            <a:r>
              <a:rPr lang="en-GB" dirty="0" smtClean="0">
                <a:latin typeface="+mj-lt"/>
              </a:rPr>
              <a:t>Environmental impacts are assessed by first using natural sciences such as epidemiology, ecology, mathematical biology, toxicity, atmospheric science, and forestry in order to integrate environmental impacts. </a:t>
            </a:r>
          </a:p>
          <a:p>
            <a:r>
              <a:rPr lang="en-GB" dirty="0" smtClean="0">
                <a:latin typeface="+mj-lt"/>
              </a:rPr>
              <a:t>Next, a project is assessed using economics, sociology, psychology, and other social science analyses. </a:t>
            </a:r>
          </a:p>
          <a:p>
            <a:endParaRPr lang="en-GB" dirty="0">
              <a:latin typeface="+mj-lt"/>
            </a:endParaRPr>
          </a:p>
        </p:txBody>
      </p:sp>
      <p:pic>
        <p:nvPicPr>
          <p:cNvPr id="39938" name="Picture 2" descr="http://www.aec.msu.edu/ee/images/ee_logo_medium_small.gif"/>
          <p:cNvPicPr>
            <a:picLocks noChangeAspect="1" noChangeArrowheads="1"/>
          </p:cNvPicPr>
          <p:nvPr/>
        </p:nvPicPr>
        <p:blipFill>
          <a:blip r:embed="rId2" cstate="print"/>
          <a:srcRect/>
          <a:stretch>
            <a:fillRect/>
          </a:stretch>
        </p:blipFill>
        <p:spPr bwMode="auto">
          <a:xfrm>
            <a:off x="2928926" y="4643446"/>
            <a:ext cx="2981325" cy="2057400"/>
          </a:xfrm>
          <a:prstGeom prst="rect">
            <a:avLst/>
          </a:prstGeom>
          <a:noFill/>
        </p:spPr>
      </p:pic>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785794"/>
            <a:ext cx="8229600" cy="5786478"/>
          </a:xfrm>
        </p:spPr>
        <p:txBody>
          <a:bodyPr>
            <a:normAutofit fontScale="92500" lnSpcReduction="20000"/>
          </a:bodyPr>
          <a:lstStyle/>
          <a:p>
            <a:r>
              <a:rPr lang="en-GB" dirty="0" smtClean="0">
                <a:latin typeface="+mj-lt"/>
              </a:rPr>
              <a:t>The monetary equivalent of the environmental impact of Japan's economic activity for one year. The results are derived from a LIME assessment, based primarily on results and studies from natural sciences. </a:t>
            </a:r>
          </a:p>
          <a:p>
            <a:r>
              <a:rPr lang="en-GB" dirty="0" smtClean="0">
                <a:solidFill>
                  <a:schemeClr val="tx2">
                    <a:lumMod val="60000"/>
                    <a:lumOff val="40000"/>
                  </a:schemeClr>
                </a:solidFill>
                <a:latin typeface="+mj-lt"/>
              </a:rPr>
              <a:t>Economic value is estimated by evaluating the cost of damage, such as placing a monetary value on, for example, the loss of human longevity. </a:t>
            </a:r>
          </a:p>
          <a:p>
            <a:r>
              <a:rPr lang="en-GB" dirty="0" smtClean="0">
                <a:latin typeface="+mj-lt"/>
              </a:rPr>
              <a:t>Such an assessment is fraught with moral dilemmas and is representative of the many difficulties and questions involved in measuring environmental value. </a:t>
            </a:r>
          </a:p>
          <a:p>
            <a:r>
              <a:rPr lang="en-GB" dirty="0" smtClean="0">
                <a:solidFill>
                  <a:schemeClr val="tx2">
                    <a:lumMod val="60000"/>
                    <a:lumOff val="40000"/>
                  </a:schemeClr>
                </a:solidFill>
                <a:latin typeface="+mj-lt"/>
              </a:rPr>
              <a:t>However, due to LIME's ability to integrate a variety of other tools, such as cost-benefit analysis, or environmental accounting, it is highly appraised for its use in medical and environmental economics, as well as for use in policy evaluation.</a:t>
            </a:r>
          </a:p>
          <a:p>
            <a:r>
              <a:rPr lang="en-GB" dirty="0" smtClean="0">
                <a:latin typeface="+mj-lt"/>
              </a:rPr>
              <a:t>According to the results (next slide), the economic loss from environmental impacts occurring in Japan have exceeded 1.5 trillion yen per year -almost 3% of Japan's GDP 2014. </a:t>
            </a:r>
            <a:endParaRPr lang="en-GB" dirty="0">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latin typeface="+mj-lt"/>
            </a:endParaRPr>
          </a:p>
        </p:txBody>
      </p:sp>
      <p:sp>
        <p:nvSpPr>
          <p:cNvPr id="3" name="Content Placeholder 2"/>
          <p:cNvSpPr>
            <a:spLocks noGrp="1"/>
          </p:cNvSpPr>
          <p:nvPr>
            <p:ph idx="1"/>
          </p:nvPr>
        </p:nvSpPr>
        <p:spPr/>
        <p:txBody>
          <a:bodyPr/>
          <a:lstStyle/>
          <a:p>
            <a:endParaRPr lang="en-GB" dirty="0"/>
          </a:p>
        </p:txBody>
      </p:sp>
      <p:pic>
        <p:nvPicPr>
          <p:cNvPr id="30722" name="Picture 2" descr="http://www.sos2006.jp/english/rsbs_summary_e/rsbs_files/25.jpg"/>
          <p:cNvPicPr>
            <a:picLocks noChangeAspect="1" noChangeArrowheads="1"/>
          </p:cNvPicPr>
          <p:nvPr/>
        </p:nvPicPr>
        <p:blipFill>
          <a:blip r:embed="rId2" cstate="print"/>
          <a:srcRect/>
          <a:stretch>
            <a:fillRect/>
          </a:stretch>
        </p:blipFill>
        <p:spPr bwMode="auto">
          <a:xfrm>
            <a:off x="428596" y="714356"/>
            <a:ext cx="7000924" cy="5974122"/>
          </a:xfrm>
          <a:prstGeom prst="rect">
            <a:avLst/>
          </a:prstGeom>
          <a:noFill/>
        </p:spPr>
      </p:pic>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28604"/>
            <a:ext cx="8229600" cy="1143000"/>
          </a:xfrm>
        </p:spPr>
        <p:txBody>
          <a:bodyPr/>
          <a:lstStyle/>
          <a:p>
            <a:r>
              <a:rPr lang="en-GB" dirty="0" smtClean="0">
                <a:latin typeface="+mj-lt"/>
              </a:rPr>
              <a:t>   Significance</a:t>
            </a:r>
            <a:endParaRPr lang="en-GB" dirty="0">
              <a:latin typeface="+mj-lt"/>
            </a:endParaRPr>
          </a:p>
        </p:txBody>
      </p:sp>
      <p:sp>
        <p:nvSpPr>
          <p:cNvPr id="3" name="Content Placeholder 2"/>
          <p:cNvSpPr>
            <a:spLocks noGrp="1"/>
          </p:cNvSpPr>
          <p:nvPr>
            <p:ph idx="1"/>
          </p:nvPr>
        </p:nvSpPr>
        <p:spPr>
          <a:xfrm>
            <a:off x="285720" y="1500174"/>
            <a:ext cx="4643470" cy="4389120"/>
          </a:xfrm>
        </p:spPr>
        <p:txBody>
          <a:bodyPr/>
          <a:lstStyle/>
          <a:p>
            <a:r>
              <a:rPr lang="en-GB" dirty="0" smtClean="0">
                <a:latin typeface="+mj-lt"/>
              </a:rPr>
              <a:t>Measuring environmental impacts of industrial production in accurate and, when possible, numerical terms, is important in order to develop:</a:t>
            </a:r>
          </a:p>
          <a:p>
            <a:pPr lvl="1"/>
            <a:r>
              <a:rPr lang="en-GB" dirty="0" smtClean="0">
                <a:solidFill>
                  <a:schemeClr val="tx2">
                    <a:lumMod val="60000"/>
                    <a:lumOff val="40000"/>
                  </a:schemeClr>
                </a:solidFill>
                <a:latin typeface="+mj-lt"/>
              </a:rPr>
              <a:t> substitute technologies </a:t>
            </a:r>
          </a:p>
          <a:p>
            <a:pPr lvl="1"/>
            <a:r>
              <a:rPr lang="en-GB" dirty="0" smtClean="0">
                <a:solidFill>
                  <a:schemeClr val="tx2">
                    <a:lumMod val="60000"/>
                    <a:lumOff val="40000"/>
                  </a:schemeClr>
                </a:solidFill>
                <a:latin typeface="+mj-lt"/>
              </a:rPr>
              <a:t>industrial systems</a:t>
            </a:r>
          </a:p>
          <a:p>
            <a:pPr lvl="1"/>
            <a:r>
              <a:rPr lang="en-GB" dirty="0" smtClean="0">
                <a:solidFill>
                  <a:schemeClr val="tx2">
                    <a:lumMod val="60000"/>
                    <a:lumOff val="40000"/>
                  </a:schemeClr>
                </a:solidFill>
                <a:latin typeface="+mj-lt"/>
              </a:rPr>
              <a:t>business strategies </a:t>
            </a:r>
          </a:p>
          <a:p>
            <a:pPr lvl="1"/>
            <a:r>
              <a:rPr lang="en-GB" dirty="0" smtClean="0">
                <a:solidFill>
                  <a:schemeClr val="tx2">
                    <a:lumMod val="60000"/>
                    <a:lumOff val="40000"/>
                  </a:schemeClr>
                </a:solidFill>
                <a:latin typeface="+mj-lt"/>
              </a:rPr>
              <a:t>administrative policies.</a:t>
            </a:r>
            <a:endParaRPr lang="en-GB" dirty="0">
              <a:solidFill>
                <a:schemeClr val="tx2">
                  <a:lumMod val="60000"/>
                  <a:lumOff val="40000"/>
                </a:schemeClr>
              </a:solidFill>
              <a:latin typeface="+mj-lt"/>
            </a:endParaRPr>
          </a:p>
        </p:txBody>
      </p:sp>
      <p:pic>
        <p:nvPicPr>
          <p:cNvPr id="1026" name="Picture 2" descr="http://www.cartoonstock.com/lowres/tda0057l.jpg"/>
          <p:cNvPicPr>
            <a:picLocks noChangeAspect="1" noChangeArrowheads="1"/>
          </p:cNvPicPr>
          <p:nvPr/>
        </p:nvPicPr>
        <p:blipFill>
          <a:blip r:embed="rId2" cstate="print"/>
          <a:srcRect/>
          <a:stretch>
            <a:fillRect/>
          </a:stretch>
        </p:blipFill>
        <p:spPr bwMode="auto">
          <a:xfrm>
            <a:off x="4929190" y="1643050"/>
            <a:ext cx="3959094" cy="4857784"/>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20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2000"/>
                                        <p:tgtEl>
                                          <p:spTgt spid="3">
                                            <p:txEl>
                                              <p:pRg st="3" end="3"/>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lstStyle/>
          <a:p>
            <a:r>
              <a:rPr lang="en-GB" dirty="0" smtClean="0">
                <a:latin typeface="+mj-lt"/>
              </a:rPr>
              <a:t>James </a:t>
            </a:r>
            <a:r>
              <a:rPr lang="en-GB" dirty="0" err="1" smtClean="0">
                <a:latin typeface="+mj-lt"/>
              </a:rPr>
              <a:t>Leape</a:t>
            </a:r>
            <a:r>
              <a:rPr lang="en-GB" dirty="0" smtClean="0">
                <a:latin typeface="+mj-lt"/>
              </a:rPr>
              <a:t> in the Living Planet Report (2014: 1) stipulated that </a:t>
            </a:r>
            <a:r>
              <a:rPr lang="en-GB" i="1" dirty="0" smtClean="0">
                <a:latin typeface="+mj-lt"/>
              </a:rPr>
              <a:t> </a:t>
            </a:r>
          </a:p>
          <a:p>
            <a:r>
              <a:rPr lang="en-GB" i="1" dirty="0" smtClean="0">
                <a:solidFill>
                  <a:schemeClr val="bg2">
                    <a:lumMod val="75000"/>
                  </a:schemeClr>
                </a:solidFill>
                <a:latin typeface="+mj-lt"/>
              </a:rPr>
              <a:t>“the downturn in the global economy is a stark reminder of the consequences of living beyond our means, but the possibility of financial recession pales in comparison to the looming ecological credit crunch</a:t>
            </a:r>
            <a:r>
              <a:rPr lang="en-GB" dirty="0" smtClean="0">
                <a:solidFill>
                  <a:schemeClr val="bg2">
                    <a:lumMod val="75000"/>
                  </a:schemeClr>
                </a:solidFill>
                <a:latin typeface="+mj-lt"/>
              </a:rPr>
              <a:t>”</a:t>
            </a:r>
          </a:p>
          <a:p>
            <a:pPr>
              <a:buNone/>
            </a:pPr>
            <a:endParaRPr lang="en-GB" dirty="0"/>
          </a:p>
        </p:txBody>
      </p:sp>
      <p:pic>
        <p:nvPicPr>
          <p:cNvPr id="1026" name="Picture 2" descr="http://assets.panda.org/img/istock_000006089982small_1_237307.jpg"/>
          <p:cNvPicPr>
            <a:picLocks noChangeAspect="1" noChangeArrowheads="1"/>
          </p:cNvPicPr>
          <p:nvPr/>
        </p:nvPicPr>
        <p:blipFill>
          <a:blip r:embed="rId2" cstate="print"/>
          <a:srcRect/>
          <a:stretch>
            <a:fillRect/>
          </a:stretch>
        </p:blipFill>
        <p:spPr bwMode="auto">
          <a:xfrm>
            <a:off x="1571604" y="4643446"/>
            <a:ext cx="5453054" cy="2048790"/>
          </a:xfrm>
          <a:prstGeom prst="rect">
            <a:avLst/>
          </a:prstGeom>
          <a:noFill/>
        </p:spPr>
      </p:pic>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53250" name="Picture 2" descr="http://greenerloudoun.files.wordpress.com/2008/10/wwf-report-cover.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4" name="TextBox 3"/>
          <p:cNvSpPr txBox="1"/>
          <p:nvPr/>
        </p:nvSpPr>
        <p:spPr>
          <a:xfrm>
            <a:off x="179512" y="2305832"/>
            <a:ext cx="8136904" cy="3970318"/>
          </a:xfrm>
          <a:prstGeom prst="rect">
            <a:avLst/>
          </a:prstGeom>
          <a:noFill/>
        </p:spPr>
        <p:txBody>
          <a:bodyPr wrap="square" rtlCol="0">
            <a:spAutoFit/>
          </a:bodyPr>
          <a:lstStyle/>
          <a:p>
            <a:r>
              <a:rPr lang="en-GB" sz="2800" dirty="0" smtClean="0">
                <a:solidFill>
                  <a:srgbClr val="FF0000"/>
                </a:solidFill>
                <a:latin typeface="+mj-lt"/>
              </a:rPr>
              <a:t>Seminar</a:t>
            </a:r>
          </a:p>
          <a:p>
            <a:r>
              <a:rPr lang="en-GB" sz="2800" dirty="0" smtClean="0">
                <a:solidFill>
                  <a:schemeClr val="bg1"/>
                </a:solidFill>
                <a:latin typeface="+mj-lt"/>
              </a:rPr>
              <a:t>TED Ed </a:t>
            </a:r>
          </a:p>
          <a:p>
            <a:r>
              <a:rPr lang="en-GB" sz="2800" dirty="0" smtClean="0">
                <a:solidFill>
                  <a:schemeClr val="bg1"/>
                </a:solidFill>
                <a:latin typeface="+mj-lt"/>
              </a:rPr>
              <a:t>The business logic of sustainability.  ‘The flying carpet’(Ray Anderson) 15 min total </a:t>
            </a:r>
            <a:r>
              <a:rPr lang="en-GB" sz="2800" dirty="0">
                <a:solidFill>
                  <a:schemeClr val="bg1"/>
                </a:solidFill>
                <a:latin typeface="+mj-lt"/>
              </a:rPr>
              <a:t>(</a:t>
            </a:r>
            <a:r>
              <a:rPr lang="en-GB" sz="2800" dirty="0" smtClean="0">
                <a:solidFill>
                  <a:schemeClr val="bg1"/>
                </a:solidFill>
                <a:latin typeface="+mj-lt"/>
              </a:rPr>
              <a:t>45 min discussion. Stop and restart clip highlight/discuss</a:t>
            </a:r>
            <a:endParaRPr lang="en-GB" sz="2800" dirty="0">
              <a:solidFill>
                <a:schemeClr val="bg1"/>
              </a:solidFill>
              <a:latin typeface="+mj-lt"/>
            </a:endParaRPr>
          </a:p>
          <a:p>
            <a:endParaRPr lang="en-GB" sz="2800" dirty="0" smtClean="0">
              <a:solidFill>
                <a:schemeClr val="bg1"/>
              </a:solidFill>
              <a:latin typeface="+mj-lt"/>
            </a:endParaRPr>
          </a:p>
          <a:p>
            <a:endParaRPr lang="en-GB" sz="2800" smtClean="0">
              <a:solidFill>
                <a:schemeClr val="bg1"/>
              </a:solidFill>
              <a:latin typeface="+mj-lt"/>
              <a:hlinkClick r:id="rId3"/>
            </a:endParaRPr>
          </a:p>
          <a:p>
            <a:r>
              <a:rPr lang="en-GB" sz="2800" smtClean="0">
                <a:solidFill>
                  <a:schemeClr val="bg1"/>
                </a:solidFill>
                <a:latin typeface="+mj-lt"/>
                <a:hlinkClick r:id="rId3"/>
              </a:rPr>
              <a:t>http</a:t>
            </a:r>
            <a:r>
              <a:rPr lang="en-GB" sz="2800" dirty="0" smtClean="0">
                <a:solidFill>
                  <a:schemeClr val="bg1"/>
                </a:solidFill>
                <a:latin typeface="+mj-lt"/>
                <a:hlinkClick r:id="rId3"/>
              </a:rPr>
              <a:t>://ed.ted.com/lessons/the-business-logic-of-sustainability-ray-anderson</a:t>
            </a:r>
            <a:endParaRPr lang="en-GB" sz="2800" dirty="0">
              <a:solidFill>
                <a:schemeClr val="bg1"/>
              </a:solidFill>
              <a:latin typeface="+mj-lt"/>
            </a:endParaRP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1375</TotalTime>
  <Words>3406</Words>
  <Application>Microsoft Office PowerPoint</Application>
  <PresentationFormat>On-screen Show (4:3)</PresentationFormat>
  <Paragraphs>301</Paragraphs>
  <Slides>45</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45</vt:i4>
      </vt:variant>
    </vt:vector>
  </HeadingPairs>
  <TitlesOfParts>
    <vt:vector size="49" baseType="lpstr">
      <vt:lpstr>Calibri</vt:lpstr>
      <vt:lpstr>Constantia</vt:lpstr>
      <vt:lpstr>Wingdings 2</vt:lpstr>
      <vt:lpstr>Flow</vt:lpstr>
      <vt:lpstr>Why it is important to know the fundamentals of economics and its role in conservation?</vt:lpstr>
      <vt:lpstr>Overview</vt:lpstr>
      <vt:lpstr>Introduction</vt:lpstr>
      <vt:lpstr>Introduction 2</vt:lpstr>
      <vt:lpstr>NewScientist, 29 Sept 2012  In what ways does climate change effect the economy?   If this is true, what does it mean for environmental economics?</vt:lpstr>
      <vt:lpstr>Definition: Economics</vt:lpstr>
      <vt:lpstr>PowerPoint Presentation</vt:lpstr>
      <vt:lpstr>       Seven Economic Principles: Mankiw</vt:lpstr>
      <vt:lpstr>Economics and the Environment</vt:lpstr>
      <vt:lpstr>Can economics save the planet?</vt:lpstr>
      <vt:lpstr>The development of a subject</vt:lpstr>
      <vt:lpstr>1. Resource Economics </vt:lpstr>
      <vt:lpstr>For example</vt:lpstr>
      <vt:lpstr>2. Environmental Economics </vt:lpstr>
      <vt:lpstr>3. Ecological Economics  </vt:lpstr>
      <vt:lpstr>The difference</vt:lpstr>
      <vt:lpstr>Modern environmental economics </vt:lpstr>
      <vt:lpstr>Development Economics Cont’d</vt:lpstr>
      <vt:lpstr>Environmental economics </vt:lpstr>
      <vt:lpstr>Social welfare issues </vt:lpstr>
      <vt:lpstr>Environmental policy </vt:lpstr>
      <vt:lpstr>PowerPoint Presentation</vt:lpstr>
      <vt:lpstr>PowerPoint Presentation</vt:lpstr>
      <vt:lpstr>Policy Matrix Seminar</vt:lpstr>
      <vt:lpstr>Environmental degradation </vt:lpstr>
      <vt:lpstr>More complicated than GDP, Profit and loss!</vt:lpstr>
      <vt:lpstr>Discuss in relation to the environment</vt:lpstr>
      <vt:lpstr>A Policy Example</vt:lpstr>
      <vt:lpstr>How do we assess economic value?</vt:lpstr>
      <vt:lpstr>Environmental Issues</vt:lpstr>
      <vt:lpstr>LCIA</vt:lpstr>
      <vt:lpstr>LCIA</vt:lpstr>
      <vt:lpstr>Examples of LCIA</vt:lpstr>
      <vt:lpstr>Building LCIA</vt:lpstr>
      <vt:lpstr>Response</vt:lpstr>
      <vt:lpstr>Individual LCIA</vt:lpstr>
      <vt:lpstr>Individual Response</vt:lpstr>
      <vt:lpstr>Example 2: LIME (Japan)</vt:lpstr>
      <vt:lpstr>PowerPoint Presentation</vt:lpstr>
      <vt:lpstr>Measurement: Environmental Impacts</vt:lpstr>
      <vt:lpstr>PowerPoint Presentation</vt:lpstr>
      <vt:lpstr>PowerPoint Presentation</vt:lpstr>
      <vt:lpstr>   Significance</vt:lpstr>
      <vt:lpstr>Conclusion</vt:lpstr>
      <vt:lpstr>PowerPoint Presentation</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Why it is important to know the fundamentals of economics and it’s role in conservation</dc:title>
  <dc:creator>Christopher House</dc:creator>
  <cp:lastModifiedBy>Chris House</cp:lastModifiedBy>
  <cp:revision>95</cp:revision>
  <cp:lastPrinted>2017-02-28T08:22:22Z</cp:lastPrinted>
  <dcterms:created xsi:type="dcterms:W3CDTF">2008-10-09T09:45:52Z</dcterms:created>
  <dcterms:modified xsi:type="dcterms:W3CDTF">2018-01-30T08:58:35Z</dcterms:modified>
</cp:coreProperties>
</file>