
<file path=[Content_Types].xml><?xml version="1.0" encoding="utf-8"?>
<Types xmlns="http://schemas.openxmlformats.org/package/2006/content-types">
  <Default Extension="png" ContentType="image/png"/>
  <Default Extension="svg" ContentType="image/svg+xml"/>
  <Default Extension="emf" ContentType="image/x-emf"/>
  <Default Extension="rels" ContentType="application/vnd.openxmlformats-package.relationships+xml"/>
  <Default Extension="xml" ContentType="application/xml"/>
  <Default Extension="docx" ContentType="application/vnd.openxmlformats-officedocument.wordprocessingml.document"/>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1"/>
  </p:sldMasterIdLst>
  <p:sldIdLst>
    <p:sldId id="256" r:id="rId2"/>
    <p:sldId id="257" r:id="rId3"/>
    <p:sldId id="265" r:id="rId4"/>
    <p:sldId id="258" r:id="rId5"/>
    <p:sldId id="266" r:id="rId6"/>
    <p:sldId id="259" r:id="rId7"/>
    <p:sldId id="267" r:id="rId8"/>
    <p:sldId id="264" r:id="rId9"/>
    <p:sldId id="260" r:id="rId10"/>
    <p:sldId id="261" r:id="rId11"/>
    <p:sldId id="268" r:id="rId12"/>
    <p:sldId id="269" r:id="rId13"/>
    <p:sldId id="262" r:id="rId14"/>
    <p:sldId id="270" r:id="rId15"/>
    <p:sldId id="271" r:id="rId16"/>
    <p:sldId id="272" r:id="rId17"/>
    <p:sldId id="263"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132" autoAdjust="0"/>
    <p:restoredTop sz="94660"/>
  </p:normalViewPr>
  <p:slideViewPr>
    <p:cSldViewPr snapToGrid="0">
      <p:cViewPr varScale="1">
        <p:scale>
          <a:sx n="89" d="100"/>
          <a:sy n="89" d="100"/>
        </p:scale>
        <p:origin x="114"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6.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6.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DAED75-F8E5-4EBF-8F7C-05A20DA7D72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C0B6C36-0669-4045-A25A-020B25D493C4}">
      <dgm:prSet/>
      <dgm:spPr/>
      <dgm:t>
        <a:bodyPr/>
        <a:lstStyle/>
        <a:p>
          <a:r>
            <a:rPr lang="en-GB"/>
            <a:t>Mental illness is widely studied and accepted as a form of illness like any other (Malmusi et al, 2011)</a:t>
          </a:r>
          <a:endParaRPr lang="en-US"/>
        </a:p>
      </dgm:t>
    </dgm:pt>
    <dgm:pt modelId="{CFD31886-B923-4E37-8981-39A02F81EA70}" type="parTrans" cxnId="{16147B45-271D-4A33-9927-28B9EF53888A}">
      <dgm:prSet/>
      <dgm:spPr/>
      <dgm:t>
        <a:bodyPr/>
        <a:lstStyle/>
        <a:p>
          <a:endParaRPr lang="en-US"/>
        </a:p>
      </dgm:t>
    </dgm:pt>
    <dgm:pt modelId="{1BA5F766-B308-4520-A5D3-9710F81F65AA}" type="sibTrans" cxnId="{16147B45-271D-4A33-9927-28B9EF53888A}">
      <dgm:prSet/>
      <dgm:spPr/>
      <dgm:t>
        <a:bodyPr/>
        <a:lstStyle/>
        <a:p>
          <a:endParaRPr lang="en-US"/>
        </a:p>
      </dgm:t>
    </dgm:pt>
    <dgm:pt modelId="{6BDFD3EF-1395-4F65-990A-D3F006FCB2A6}">
      <dgm:prSet/>
      <dgm:spPr/>
      <dgm:t>
        <a:bodyPr/>
        <a:lstStyle/>
        <a:p>
          <a:r>
            <a:rPr lang="en-GB"/>
            <a:t>25% of adults in the UK will experience a mental health problem each year (Mcmanus, 2007)</a:t>
          </a:r>
          <a:endParaRPr lang="en-US"/>
        </a:p>
      </dgm:t>
    </dgm:pt>
    <dgm:pt modelId="{6A304D31-07AB-4A86-8B03-7FDF9089CEAC}" type="parTrans" cxnId="{7FEA2E3B-E104-4835-9F22-8CBF32EBA070}">
      <dgm:prSet/>
      <dgm:spPr/>
      <dgm:t>
        <a:bodyPr/>
        <a:lstStyle/>
        <a:p>
          <a:endParaRPr lang="en-US"/>
        </a:p>
      </dgm:t>
    </dgm:pt>
    <dgm:pt modelId="{DF16B55F-11CD-4472-B71D-F92164B1BAB9}" type="sibTrans" cxnId="{7FEA2E3B-E104-4835-9F22-8CBF32EBA070}">
      <dgm:prSet/>
      <dgm:spPr/>
      <dgm:t>
        <a:bodyPr/>
        <a:lstStyle/>
        <a:p>
          <a:endParaRPr lang="en-US"/>
        </a:p>
      </dgm:t>
    </dgm:pt>
    <dgm:pt modelId="{E5A59FE6-FB4A-4F6A-9989-8C7EDED8D255}">
      <dgm:prSet/>
      <dgm:spPr/>
      <dgm:t>
        <a:bodyPr/>
        <a:lstStyle/>
        <a:p>
          <a:r>
            <a:rPr lang="en-GB"/>
            <a:t>Mental healthcare has transformed from ‘asylums’ to community care approach – bringing both positive and negative impacts </a:t>
          </a:r>
          <a:endParaRPr lang="en-US"/>
        </a:p>
      </dgm:t>
    </dgm:pt>
    <dgm:pt modelId="{746CF23F-1714-4067-BE0B-05E8C8DB732C}" type="parTrans" cxnId="{B8C1A8C5-5ED1-413B-BD79-651E3CE82D91}">
      <dgm:prSet/>
      <dgm:spPr/>
      <dgm:t>
        <a:bodyPr/>
        <a:lstStyle/>
        <a:p>
          <a:endParaRPr lang="en-US"/>
        </a:p>
      </dgm:t>
    </dgm:pt>
    <dgm:pt modelId="{2798C297-1EEE-40A3-8DA7-603A1188340E}" type="sibTrans" cxnId="{B8C1A8C5-5ED1-413B-BD79-651E3CE82D91}">
      <dgm:prSet/>
      <dgm:spPr/>
      <dgm:t>
        <a:bodyPr/>
        <a:lstStyle/>
        <a:p>
          <a:endParaRPr lang="en-US"/>
        </a:p>
      </dgm:t>
    </dgm:pt>
    <dgm:pt modelId="{BECB467F-0CDA-48A9-997E-065099BE2C21}">
      <dgm:prSet/>
      <dgm:spPr/>
      <dgm:t>
        <a:bodyPr/>
        <a:lstStyle/>
        <a:p>
          <a:r>
            <a:rPr lang="en-GB"/>
            <a:t>One of the main difficulties mentally ill people may face in the community is the Stigma they may receive for being regarded as mentally ill (Mehta et al, 2009)</a:t>
          </a:r>
          <a:endParaRPr lang="en-US"/>
        </a:p>
      </dgm:t>
    </dgm:pt>
    <dgm:pt modelId="{30BDA92D-E71B-4DD4-9CD6-5CBEC26F0C05}" type="parTrans" cxnId="{3CBACCDB-D544-40D6-9FE2-11D5E6DD563B}">
      <dgm:prSet/>
      <dgm:spPr/>
      <dgm:t>
        <a:bodyPr/>
        <a:lstStyle/>
        <a:p>
          <a:endParaRPr lang="en-US"/>
        </a:p>
      </dgm:t>
    </dgm:pt>
    <dgm:pt modelId="{0AAB2E92-1A7E-479B-8232-9EC69E5DB639}" type="sibTrans" cxnId="{3CBACCDB-D544-40D6-9FE2-11D5E6DD563B}">
      <dgm:prSet/>
      <dgm:spPr/>
      <dgm:t>
        <a:bodyPr/>
        <a:lstStyle/>
        <a:p>
          <a:endParaRPr lang="en-US"/>
        </a:p>
      </dgm:t>
    </dgm:pt>
    <dgm:pt modelId="{9810166E-208F-4C9B-BC48-FAC0FE7FB742}">
      <dgm:prSet/>
      <dgm:spPr/>
      <dgm:t>
        <a:bodyPr/>
        <a:lstStyle/>
        <a:p>
          <a:r>
            <a:rPr lang="en-GB"/>
            <a:t>Results from longitudinal studies In the UK (Mehta et al 2009) show negative attitudes of the public (towards the mentally ill) increased between the years of 1994 and 2003, which runs alongside the deinstitutionalisation ‘era’</a:t>
          </a:r>
          <a:endParaRPr lang="en-US"/>
        </a:p>
      </dgm:t>
    </dgm:pt>
    <dgm:pt modelId="{555DC1EC-A7C3-44A9-81FD-CA62C26BA342}" type="parTrans" cxnId="{2151AAD9-B9B1-4236-B9C1-54D7A18D1489}">
      <dgm:prSet/>
      <dgm:spPr/>
      <dgm:t>
        <a:bodyPr/>
        <a:lstStyle/>
        <a:p>
          <a:endParaRPr lang="en-US"/>
        </a:p>
      </dgm:t>
    </dgm:pt>
    <dgm:pt modelId="{AF904E50-CA62-426D-9693-12895218C994}" type="sibTrans" cxnId="{2151AAD9-B9B1-4236-B9C1-54D7A18D1489}">
      <dgm:prSet/>
      <dgm:spPr/>
      <dgm:t>
        <a:bodyPr/>
        <a:lstStyle/>
        <a:p>
          <a:endParaRPr lang="en-US"/>
        </a:p>
      </dgm:t>
    </dgm:pt>
    <dgm:pt modelId="{89EA0C1F-98AB-4755-A7A0-B8CC2FEF9192}" type="pres">
      <dgm:prSet presAssocID="{AEDAED75-F8E5-4EBF-8F7C-05A20DA7D72B}" presName="root" presStyleCnt="0">
        <dgm:presLayoutVars>
          <dgm:dir/>
          <dgm:resizeHandles val="exact"/>
        </dgm:presLayoutVars>
      </dgm:prSet>
      <dgm:spPr/>
      <dgm:t>
        <a:bodyPr/>
        <a:lstStyle/>
        <a:p>
          <a:endParaRPr lang="en-US"/>
        </a:p>
      </dgm:t>
    </dgm:pt>
    <dgm:pt modelId="{B6DF0FC1-92A0-40A5-870C-4FF084A2526D}" type="pres">
      <dgm:prSet presAssocID="{9C0B6C36-0669-4045-A25A-020B25D493C4}" presName="compNode" presStyleCnt="0"/>
      <dgm:spPr/>
    </dgm:pt>
    <dgm:pt modelId="{3BC70B72-DC4A-47CA-90BB-BC0300028533}" type="pres">
      <dgm:prSet presAssocID="{9C0B6C36-0669-4045-A25A-020B25D493C4}" presName="bgRect" presStyleLbl="bgShp" presStyleIdx="0" presStyleCnt="5"/>
      <dgm:spPr/>
    </dgm:pt>
    <dgm:pt modelId="{4D2107FB-D6DE-437D-8B4D-9E71367C7014}" type="pres">
      <dgm:prSet presAssocID="{9C0B6C36-0669-4045-A25A-020B25D493C4}" presName="iconRect" presStyleLbl="node1" presStyleIdx="0" presStyleCnt="5"/>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Doctor"/>
        </a:ext>
      </dgm:extLst>
    </dgm:pt>
    <dgm:pt modelId="{A3223C86-81E1-49F4-B31C-92500FF6B329}" type="pres">
      <dgm:prSet presAssocID="{9C0B6C36-0669-4045-A25A-020B25D493C4}" presName="spaceRect" presStyleCnt="0"/>
      <dgm:spPr/>
    </dgm:pt>
    <dgm:pt modelId="{B4A28176-478B-47E4-A875-238F65E37DA8}" type="pres">
      <dgm:prSet presAssocID="{9C0B6C36-0669-4045-A25A-020B25D493C4}" presName="parTx" presStyleLbl="revTx" presStyleIdx="0" presStyleCnt="5">
        <dgm:presLayoutVars>
          <dgm:chMax val="0"/>
          <dgm:chPref val="0"/>
        </dgm:presLayoutVars>
      </dgm:prSet>
      <dgm:spPr/>
      <dgm:t>
        <a:bodyPr/>
        <a:lstStyle/>
        <a:p>
          <a:endParaRPr lang="en-US"/>
        </a:p>
      </dgm:t>
    </dgm:pt>
    <dgm:pt modelId="{05CA930A-D2CC-474A-8B82-07387A880886}" type="pres">
      <dgm:prSet presAssocID="{1BA5F766-B308-4520-A5D3-9710F81F65AA}" presName="sibTrans" presStyleCnt="0"/>
      <dgm:spPr/>
    </dgm:pt>
    <dgm:pt modelId="{EFF15B15-D91F-43A9-93C9-AA23E216FD83}" type="pres">
      <dgm:prSet presAssocID="{6BDFD3EF-1395-4F65-990A-D3F006FCB2A6}" presName="compNode" presStyleCnt="0"/>
      <dgm:spPr/>
    </dgm:pt>
    <dgm:pt modelId="{8CDC8575-7D86-4402-A0A0-03784D3FF94A}" type="pres">
      <dgm:prSet presAssocID="{6BDFD3EF-1395-4F65-990A-D3F006FCB2A6}" presName="bgRect" presStyleLbl="bgShp" presStyleIdx="1" presStyleCnt="5"/>
      <dgm:spPr/>
    </dgm:pt>
    <dgm:pt modelId="{D69261DE-D3DE-4C0E-89A8-7848AD149E8B}" type="pres">
      <dgm:prSet presAssocID="{6BDFD3EF-1395-4F65-990A-D3F006FCB2A6}" presName="iconRect" presStyleLbl="node1" presStyleIdx="1" presStyleCnt="5"/>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Skeleton"/>
        </a:ext>
      </dgm:extLst>
    </dgm:pt>
    <dgm:pt modelId="{6AA53120-EBFC-4460-9D28-9EE1AC3975C9}" type="pres">
      <dgm:prSet presAssocID="{6BDFD3EF-1395-4F65-990A-D3F006FCB2A6}" presName="spaceRect" presStyleCnt="0"/>
      <dgm:spPr/>
    </dgm:pt>
    <dgm:pt modelId="{FB127335-0D85-4DAD-B502-EC88DAAE033C}" type="pres">
      <dgm:prSet presAssocID="{6BDFD3EF-1395-4F65-990A-D3F006FCB2A6}" presName="parTx" presStyleLbl="revTx" presStyleIdx="1" presStyleCnt="5">
        <dgm:presLayoutVars>
          <dgm:chMax val="0"/>
          <dgm:chPref val="0"/>
        </dgm:presLayoutVars>
      </dgm:prSet>
      <dgm:spPr/>
      <dgm:t>
        <a:bodyPr/>
        <a:lstStyle/>
        <a:p>
          <a:endParaRPr lang="en-US"/>
        </a:p>
      </dgm:t>
    </dgm:pt>
    <dgm:pt modelId="{E9F3FC78-67A3-4C0E-8A75-EA4CE3B5ECA2}" type="pres">
      <dgm:prSet presAssocID="{DF16B55F-11CD-4472-B71D-F92164B1BAB9}" presName="sibTrans" presStyleCnt="0"/>
      <dgm:spPr/>
    </dgm:pt>
    <dgm:pt modelId="{C543F76B-5E1A-453D-939F-E0ECA7690569}" type="pres">
      <dgm:prSet presAssocID="{E5A59FE6-FB4A-4F6A-9989-8C7EDED8D255}" presName="compNode" presStyleCnt="0"/>
      <dgm:spPr/>
    </dgm:pt>
    <dgm:pt modelId="{DF2F65DC-E485-4B64-B8F4-908FE3708E41}" type="pres">
      <dgm:prSet presAssocID="{E5A59FE6-FB4A-4F6A-9989-8C7EDED8D255}" presName="bgRect" presStyleLbl="bgShp" presStyleIdx="2" presStyleCnt="5"/>
      <dgm:spPr/>
    </dgm:pt>
    <dgm:pt modelId="{03E64173-20CD-4655-AD92-F233A1308999}" type="pres">
      <dgm:prSet presAssocID="{E5A59FE6-FB4A-4F6A-9989-8C7EDED8D255}" presName="iconRect" presStyleLbl="node1" presStyleIdx="2" presStyleCnt="5"/>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Medical"/>
        </a:ext>
      </dgm:extLst>
    </dgm:pt>
    <dgm:pt modelId="{312FC705-30D1-4050-83A6-121B55B589E6}" type="pres">
      <dgm:prSet presAssocID="{E5A59FE6-FB4A-4F6A-9989-8C7EDED8D255}" presName="spaceRect" presStyleCnt="0"/>
      <dgm:spPr/>
    </dgm:pt>
    <dgm:pt modelId="{D2D49E49-CBE0-481F-8488-693060ED2314}" type="pres">
      <dgm:prSet presAssocID="{E5A59FE6-FB4A-4F6A-9989-8C7EDED8D255}" presName="parTx" presStyleLbl="revTx" presStyleIdx="2" presStyleCnt="5">
        <dgm:presLayoutVars>
          <dgm:chMax val="0"/>
          <dgm:chPref val="0"/>
        </dgm:presLayoutVars>
      </dgm:prSet>
      <dgm:spPr/>
      <dgm:t>
        <a:bodyPr/>
        <a:lstStyle/>
        <a:p>
          <a:endParaRPr lang="en-US"/>
        </a:p>
      </dgm:t>
    </dgm:pt>
    <dgm:pt modelId="{42285ADF-E438-4ED4-9DB6-B1DA0440164D}" type="pres">
      <dgm:prSet presAssocID="{2798C297-1EEE-40A3-8DA7-603A1188340E}" presName="sibTrans" presStyleCnt="0"/>
      <dgm:spPr/>
    </dgm:pt>
    <dgm:pt modelId="{679784AC-7456-47E5-AB04-EE530F675500}" type="pres">
      <dgm:prSet presAssocID="{BECB467F-0CDA-48A9-997E-065099BE2C21}" presName="compNode" presStyleCnt="0"/>
      <dgm:spPr/>
    </dgm:pt>
    <dgm:pt modelId="{4E3A5380-574C-4E56-917E-B0ECF1527637}" type="pres">
      <dgm:prSet presAssocID="{BECB467F-0CDA-48A9-997E-065099BE2C21}" presName="bgRect" presStyleLbl="bgShp" presStyleIdx="3" presStyleCnt="5"/>
      <dgm:spPr/>
    </dgm:pt>
    <dgm:pt modelId="{98EFFC9D-E108-4DED-AD15-1E05B49435E1}" type="pres">
      <dgm:prSet presAssocID="{BECB467F-0CDA-48A9-997E-065099BE2C21}" presName="iconRect" presStyleLbl="node1" presStyleIdx="3" presStyleCnt="5"/>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Braille"/>
        </a:ext>
      </dgm:extLst>
    </dgm:pt>
    <dgm:pt modelId="{B3D7A96D-FE53-4BB7-BFF0-C2FD4833764A}" type="pres">
      <dgm:prSet presAssocID="{BECB467F-0CDA-48A9-997E-065099BE2C21}" presName="spaceRect" presStyleCnt="0"/>
      <dgm:spPr/>
    </dgm:pt>
    <dgm:pt modelId="{E70ECECF-FF83-4A53-AA41-85399DADA938}" type="pres">
      <dgm:prSet presAssocID="{BECB467F-0CDA-48A9-997E-065099BE2C21}" presName="parTx" presStyleLbl="revTx" presStyleIdx="3" presStyleCnt="5">
        <dgm:presLayoutVars>
          <dgm:chMax val="0"/>
          <dgm:chPref val="0"/>
        </dgm:presLayoutVars>
      </dgm:prSet>
      <dgm:spPr/>
      <dgm:t>
        <a:bodyPr/>
        <a:lstStyle/>
        <a:p>
          <a:endParaRPr lang="en-US"/>
        </a:p>
      </dgm:t>
    </dgm:pt>
    <dgm:pt modelId="{C3551B26-A31C-4A9D-B67B-80B64F322BB1}" type="pres">
      <dgm:prSet presAssocID="{0AAB2E92-1A7E-479B-8232-9EC69E5DB639}" presName="sibTrans" presStyleCnt="0"/>
      <dgm:spPr/>
    </dgm:pt>
    <dgm:pt modelId="{830E35D6-BE9D-423C-B457-FEDFF41E0827}" type="pres">
      <dgm:prSet presAssocID="{9810166E-208F-4C9B-BC48-FAC0FE7FB742}" presName="compNode" presStyleCnt="0"/>
      <dgm:spPr/>
    </dgm:pt>
    <dgm:pt modelId="{8338ABB0-162A-4106-BF00-1845C63A6DC2}" type="pres">
      <dgm:prSet presAssocID="{9810166E-208F-4C9B-BC48-FAC0FE7FB742}" presName="bgRect" presStyleLbl="bgShp" presStyleIdx="4" presStyleCnt="5"/>
      <dgm:spPr/>
    </dgm:pt>
    <dgm:pt modelId="{7DF97E9C-8D79-44C1-83F9-22BE52555AD4}" type="pres">
      <dgm:prSet presAssocID="{9810166E-208F-4C9B-BC48-FAC0FE7FB742}" presName="iconRect" presStyleLbl="node1" presStyleIdx="4" presStyleCnt="5"/>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t>
        <a:bodyPr/>
        <a:lstStyle/>
        <a:p>
          <a:endParaRPr lang="en-US"/>
        </a:p>
      </dgm:t>
      <dgm:extLst>
        <a:ext uri="{E40237B7-FDA0-4F09-8148-C483321AD2D9}">
          <dgm14:cNvPr xmlns:dgm14="http://schemas.microsoft.com/office/drawing/2010/diagram" id="0" name="" descr="Books"/>
        </a:ext>
      </dgm:extLst>
    </dgm:pt>
    <dgm:pt modelId="{7FAD970E-EDEA-44DE-903F-B3438C98BEA0}" type="pres">
      <dgm:prSet presAssocID="{9810166E-208F-4C9B-BC48-FAC0FE7FB742}" presName="spaceRect" presStyleCnt="0"/>
      <dgm:spPr/>
    </dgm:pt>
    <dgm:pt modelId="{315ECBF8-36CC-418B-81D8-D16137457922}" type="pres">
      <dgm:prSet presAssocID="{9810166E-208F-4C9B-BC48-FAC0FE7FB742}" presName="parTx" presStyleLbl="revTx" presStyleIdx="4" presStyleCnt="5">
        <dgm:presLayoutVars>
          <dgm:chMax val="0"/>
          <dgm:chPref val="0"/>
        </dgm:presLayoutVars>
      </dgm:prSet>
      <dgm:spPr/>
      <dgm:t>
        <a:bodyPr/>
        <a:lstStyle/>
        <a:p>
          <a:endParaRPr lang="en-US"/>
        </a:p>
      </dgm:t>
    </dgm:pt>
  </dgm:ptLst>
  <dgm:cxnLst>
    <dgm:cxn modelId="{2F10B9D1-57D3-4078-9D4A-F9C8E192081E}" type="presOf" srcId="{6BDFD3EF-1395-4F65-990A-D3F006FCB2A6}" destId="{FB127335-0D85-4DAD-B502-EC88DAAE033C}" srcOrd="0" destOrd="0" presId="urn:microsoft.com/office/officeart/2018/2/layout/IconVerticalSolidList"/>
    <dgm:cxn modelId="{49DB227E-C184-47C0-95E0-279FC36FADDF}" type="presOf" srcId="{9810166E-208F-4C9B-BC48-FAC0FE7FB742}" destId="{315ECBF8-36CC-418B-81D8-D16137457922}" srcOrd="0" destOrd="0" presId="urn:microsoft.com/office/officeart/2018/2/layout/IconVerticalSolidList"/>
    <dgm:cxn modelId="{5760E9B7-2FCD-4116-B013-5B8A4369E0DC}" type="presOf" srcId="{9C0B6C36-0669-4045-A25A-020B25D493C4}" destId="{B4A28176-478B-47E4-A875-238F65E37DA8}" srcOrd="0" destOrd="0" presId="urn:microsoft.com/office/officeart/2018/2/layout/IconVerticalSolidList"/>
    <dgm:cxn modelId="{8459006E-A8EB-4C4B-9A83-3F7E6D9D4557}" type="presOf" srcId="{AEDAED75-F8E5-4EBF-8F7C-05A20DA7D72B}" destId="{89EA0C1F-98AB-4755-A7A0-B8CC2FEF9192}" srcOrd="0" destOrd="0" presId="urn:microsoft.com/office/officeart/2018/2/layout/IconVerticalSolidList"/>
    <dgm:cxn modelId="{7FEA2E3B-E104-4835-9F22-8CBF32EBA070}" srcId="{AEDAED75-F8E5-4EBF-8F7C-05A20DA7D72B}" destId="{6BDFD3EF-1395-4F65-990A-D3F006FCB2A6}" srcOrd="1" destOrd="0" parTransId="{6A304D31-07AB-4A86-8B03-7FDF9089CEAC}" sibTransId="{DF16B55F-11CD-4472-B71D-F92164B1BAB9}"/>
    <dgm:cxn modelId="{B8C1A8C5-5ED1-413B-BD79-651E3CE82D91}" srcId="{AEDAED75-F8E5-4EBF-8F7C-05A20DA7D72B}" destId="{E5A59FE6-FB4A-4F6A-9989-8C7EDED8D255}" srcOrd="2" destOrd="0" parTransId="{746CF23F-1714-4067-BE0B-05E8C8DB732C}" sibTransId="{2798C297-1EEE-40A3-8DA7-603A1188340E}"/>
    <dgm:cxn modelId="{4818809C-F2B0-492D-939A-7F62BBEFC8E3}" type="presOf" srcId="{BECB467F-0CDA-48A9-997E-065099BE2C21}" destId="{E70ECECF-FF83-4A53-AA41-85399DADA938}" srcOrd="0" destOrd="0" presId="urn:microsoft.com/office/officeart/2018/2/layout/IconVerticalSolidList"/>
    <dgm:cxn modelId="{2151AAD9-B9B1-4236-B9C1-54D7A18D1489}" srcId="{AEDAED75-F8E5-4EBF-8F7C-05A20DA7D72B}" destId="{9810166E-208F-4C9B-BC48-FAC0FE7FB742}" srcOrd="4" destOrd="0" parTransId="{555DC1EC-A7C3-44A9-81FD-CA62C26BA342}" sibTransId="{AF904E50-CA62-426D-9693-12895218C994}"/>
    <dgm:cxn modelId="{16147B45-271D-4A33-9927-28B9EF53888A}" srcId="{AEDAED75-F8E5-4EBF-8F7C-05A20DA7D72B}" destId="{9C0B6C36-0669-4045-A25A-020B25D493C4}" srcOrd="0" destOrd="0" parTransId="{CFD31886-B923-4E37-8981-39A02F81EA70}" sibTransId="{1BA5F766-B308-4520-A5D3-9710F81F65AA}"/>
    <dgm:cxn modelId="{3CBACCDB-D544-40D6-9FE2-11D5E6DD563B}" srcId="{AEDAED75-F8E5-4EBF-8F7C-05A20DA7D72B}" destId="{BECB467F-0CDA-48A9-997E-065099BE2C21}" srcOrd="3" destOrd="0" parTransId="{30BDA92D-E71B-4DD4-9CD6-5CBEC26F0C05}" sibTransId="{0AAB2E92-1A7E-479B-8232-9EC69E5DB639}"/>
    <dgm:cxn modelId="{0997A1AF-9D3F-44E8-A833-A47102F6623A}" type="presOf" srcId="{E5A59FE6-FB4A-4F6A-9989-8C7EDED8D255}" destId="{D2D49E49-CBE0-481F-8488-693060ED2314}" srcOrd="0" destOrd="0" presId="urn:microsoft.com/office/officeart/2018/2/layout/IconVerticalSolidList"/>
    <dgm:cxn modelId="{6E987DFC-B770-49CB-AA5D-4BFAD6A9A2E8}" type="presParOf" srcId="{89EA0C1F-98AB-4755-A7A0-B8CC2FEF9192}" destId="{B6DF0FC1-92A0-40A5-870C-4FF084A2526D}" srcOrd="0" destOrd="0" presId="urn:microsoft.com/office/officeart/2018/2/layout/IconVerticalSolidList"/>
    <dgm:cxn modelId="{FA4D581C-CD0C-4A76-ACAF-CE4FD890DBFC}" type="presParOf" srcId="{B6DF0FC1-92A0-40A5-870C-4FF084A2526D}" destId="{3BC70B72-DC4A-47CA-90BB-BC0300028533}" srcOrd="0" destOrd="0" presId="urn:microsoft.com/office/officeart/2018/2/layout/IconVerticalSolidList"/>
    <dgm:cxn modelId="{728DAAF2-8FC3-4619-B5D7-F80BA2EA3C00}" type="presParOf" srcId="{B6DF0FC1-92A0-40A5-870C-4FF084A2526D}" destId="{4D2107FB-D6DE-437D-8B4D-9E71367C7014}" srcOrd="1" destOrd="0" presId="urn:microsoft.com/office/officeart/2018/2/layout/IconVerticalSolidList"/>
    <dgm:cxn modelId="{B598CF04-3394-4B64-BB4C-DD18CA0F9313}" type="presParOf" srcId="{B6DF0FC1-92A0-40A5-870C-4FF084A2526D}" destId="{A3223C86-81E1-49F4-B31C-92500FF6B329}" srcOrd="2" destOrd="0" presId="urn:microsoft.com/office/officeart/2018/2/layout/IconVerticalSolidList"/>
    <dgm:cxn modelId="{397521C7-BADA-410B-B176-F386CFBBFE88}" type="presParOf" srcId="{B6DF0FC1-92A0-40A5-870C-4FF084A2526D}" destId="{B4A28176-478B-47E4-A875-238F65E37DA8}" srcOrd="3" destOrd="0" presId="urn:microsoft.com/office/officeart/2018/2/layout/IconVerticalSolidList"/>
    <dgm:cxn modelId="{31EB935B-0D4B-4137-BA44-AA79A73D723B}" type="presParOf" srcId="{89EA0C1F-98AB-4755-A7A0-B8CC2FEF9192}" destId="{05CA930A-D2CC-474A-8B82-07387A880886}" srcOrd="1" destOrd="0" presId="urn:microsoft.com/office/officeart/2018/2/layout/IconVerticalSolidList"/>
    <dgm:cxn modelId="{CB824E5B-24E5-48A7-B8AF-7488617325A2}" type="presParOf" srcId="{89EA0C1F-98AB-4755-A7A0-B8CC2FEF9192}" destId="{EFF15B15-D91F-43A9-93C9-AA23E216FD83}" srcOrd="2" destOrd="0" presId="urn:microsoft.com/office/officeart/2018/2/layout/IconVerticalSolidList"/>
    <dgm:cxn modelId="{A21CF641-0157-4ADF-9E1B-2EDB4AD22918}" type="presParOf" srcId="{EFF15B15-D91F-43A9-93C9-AA23E216FD83}" destId="{8CDC8575-7D86-4402-A0A0-03784D3FF94A}" srcOrd="0" destOrd="0" presId="urn:microsoft.com/office/officeart/2018/2/layout/IconVerticalSolidList"/>
    <dgm:cxn modelId="{22F5B52C-2C39-4C8C-94D6-A012E66E778F}" type="presParOf" srcId="{EFF15B15-D91F-43A9-93C9-AA23E216FD83}" destId="{D69261DE-D3DE-4C0E-89A8-7848AD149E8B}" srcOrd="1" destOrd="0" presId="urn:microsoft.com/office/officeart/2018/2/layout/IconVerticalSolidList"/>
    <dgm:cxn modelId="{04A4DE60-1872-48A2-B892-4CACF78BE861}" type="presParOf" srcId="{EFF15B15-D91F-43A9-93C9-AA23E216FD83}" destId="{6AA53120-EBFC-4460-9D28-9EE1AC3975C9}" srcOrd="2" destOrd="0" presId="urn:microsoft.com/office/officeart/2018/2/layout/IconVerticalSolidList"/>
    <dgm:cxn modelId="{19C5ED2D-A697-4FF7-AD83-745B1BD9F2DF}" type="presParOf" srcId="{EFF15B15-D91F-43A9-93C9-AA23E216FD83}" destId="{FB127335-0D85-4DAD-B502-EC88DAAE033C}" srcOrd="3" destOrd="0" presId="urn:microsoft.com/office/officeart/2018/2/layout/IconVerticalSolidList"/>
    <dgm:cxn modelId="{E461A730-D471-423A-A31D-03C80DB52771}" type="presParOf" srcId="{89EA0C1F-98AB-4755-A7A0-B8CC2FEF9192}" destId="{E9F3FC78-67A3-4C0E-8A75-EA4CE3B5ECA2}" srcOrd="3" destOrd="0" presId="urn:microsoft.com/office/officeart/2018/2/layout/IconVerticalSolidList"/>
    <dgm:cxn modelId="{3E77C77B-E92D-46D4-849D-714B44CB3B46}" type="presParOf" srcId="{89EA0C1F-98AB-4755-A7A0-B8CC2FEF9192}" destId="{C543F76B-5E1A-453D-939F-E0ECA7690569}" srcOrd="4" destOrd="0" presId="urn:microsoft.com/office/officeart/2018/2/layout/IconVerticalSolidList"/>
    <dgm:cxn modelId="{F613EEF8-135E-46CE-990D-FCAF1B1133C7}" type="presParOf" srcId="{C543F76B-5E1A-453D-939F-E0ECA7690569}" destId="{DF2F65DC-E485-4B64-B8F4-908FE3708E41}" srcOrd="0" destOrd="0" presId="urn:microsoft.com/office/officeart/2018/2/layout/IconVerticalSolidList"/>
    <dgm:cxn modelId="{4C582872-A3B4-493B-A5FB-8E2400E9BFDD}" type="presParOf" srcId="{C543F76B-5E1A-453D-939F-E0ECA7690569}" destId="{03E64173-20CD-4655-AD92-F233A1308999}" srcOrd="1" destOrd="0" presId="urn:microsoft.com/office/officeart/2018/2/layout/IconVerticalSolidList"/>
    <dgm:cxn modelId="{D0026B62-44D2-4BFC-A78E-93A16FBC872F}" type="presParOf" srcId="{C543F76B-5E1A-453D-939F-E0ECA7690569}" destId="{312FC705-30D1-4050-83A6-121B55B589E6}" srcOrd="2" destOrd="0" presId="urn:microsoft.com/office/officeart/2018/2/layout/IconVerticalSolidList"/>
    <dgm:cxn modelId="{F230D50B-BAF2-442E-AD51-099C1F4F56F9}" type="presParOf" srcId="{C543F76B-5E1A-453D-939F-E0ECA7690569}" destId="{D2D49E49-CBE0-481F-8488-693060ED2314}" srcOrd="3" destOrd="0" presId="urn:microsoft.com/office/officeart/2018/2/layout/IconVerticalSolidList"/>
    <dgm:cxn modelId="{E81F7245-2512-4611-8A7D-333F7C35F692}" type="presParOf" srcId="{89EA0C1F-98AB-4755-A7A0-B8CC2FEF9192}" destId="{42285ADF-E438-4ED4-9DB6-B1DA0440164D}" srcOrd="5" destOrd="0" presId="urn:microsoft.com/office/officeart/2018/2/layout/IconVerticalSolidList"/>
    <dgm:cxn modelId="{51D9EFA3-FA43-4179-A72B-4011D7BF17B1}" type="presParOf" srcId="{89EA0C1F-98AB-4755-A7A0-B8CC2FEF9192}" destId="{679784AC-7456-47E5-AB04-EE530F675500}" srcOrd="6" destOrd="0" presId="urn:microsoft.com/office/officeart/2018/2/layout/IconVerticalSolidList"/>
    <dgm:cxn modelId="{04E0DA4D-8B43-4627-B565-9A038CA3F09D}" type="presParOf" srcId="{679784AC-7456-47E5-AB04-EE530F675500}" destId="{4E3A5380-574C-4E56-917E-B0ECF1527637}" srcOrd="0" destOrd="0" presId="urn:microsoft.com/office/officeart/2018/2/layout/IconVerticalSolidList"/>
    <dgm:cxn modelId="{72780115-3559-4E46-B715-B1FB0117DFE5}" type="presParOf" srcId="{679784AC-7456-47E5-AB04-EE530F675500}" destId="{98EFFC9D-E108-4DED-AD15-1E05B49435E1}" srcOrd="1" destOrd="0" presId="urn:microsoft.com/office/officeart/2018/2/layout/IconVerticalSolidList"/>
    <dgm:cxn modelId="{03945E72-A6F3-4C14-AC6D-F159C5623638}" type="presParOf" srcId="{679784AC-7456-47E5-AB04-EE530F675500}" destId="{B3D7A96D-FE53-4BB7-BFF0-C2FD4833764A}" srcOrd="2" destOrd="0" presId="urn:microsoft.com/office/officeart/2018/2/layout/IconVerticalSolidList"/>
    <dgm:cxn modelId="{3E2F36C5-AD09-49D0-A1AD-78BCEDDC6BC3}" type="presParOf" srcId="{679784AC-7456-47E5-AB04-EE530F675500}" destId="{E70ECECF-FF83-4A53-AA41-85399DADA938}" srcOrd="3" destOrd="0" presId="urn:microsoft.com/office/officeart/2018/2/layout/IconVerticalSolidList"/>
    <dgm:cxn modelId="{71C47CA7-ECAF-4EF8-A5FB-6C444DD5B5FE}" type="presParOf" srcId="{89EA0C1F-98AB-4755-A7A0-B8CC2FEF9192}" destId="{C3551B26-A31C-4A9D-B67B-80B64F322BB1}" srcOrd="7" destOrd="0" presId="urn:microsoft.com/office/officeart/2018/2/layout/IconVerticalSolidList"/>
    <dgm:cxn modelId="{30991910-D772-4CED-B9B1-F39E188C5B5C}" type="presParOf" srcId="{89EA0C1F-98AB-4755-A7A0-B8CC2FEF9192}" destId="{830E35D6-BE9D-423C-B457-FEDFF41E0827}" srcOrd="8" destOrd="0" presId="urn:microsoft.com/office/officeart/2018/2/layout/IconVerticalSolidList"/>
    <dgm:cxn modelId="{06F68A2B-FCDA-4608-B866-E2CAA9B61EA9}" type="presParOf" srcId="{830E35D6-BE9D-423C-B457-FEDFF41E0827}" destId="{8338ABB0-162A-4106-BF00-1845C63A6DC2}" srcOrd="0" destOrd="0" presId="urn:microsoft.com/office/officeart/2018/2/layout/IconVerticalSolidList"/>
    <dgm:cxn modelId="{D9C40DD2-D9FC-49A7-916C-BF9C2802AAB8}" type="presParOf" srcId="{830E35D6-BE9D-423C-B457-FEDFF41E0827}" destId="{7DF97E9C-8D79-44C1-83F9-22BE52555AD4}" srcOrd="1" destOrd="0" presId="urn:microsoft.com/office/officeart/2018/2/layout/IconVerticalSolidList"/>
    <dgm:cxn modelId="{FC4968CF-B303-49A8-B041-E5153608BC53}" type="presParOf" srcId="{830E35D6-BE9D-423C-B457-FEDFF41E0827}" destId="{7FAD970E-EDEA-44DE-903F-B3438C98BEA0}" srcOrd="2" destOrd="0" presId="urn:microsoft.com/office/officeart/2018/2/layout/IconVerticalSolidList"/>
    <dgm:cxn modelId="{9B9A6A9E-6BF0-4A82-B245-2096B2879B6B}" type="presParOf" srcId="{830E35D6-BE9D-423C-B457-FEDFF41E0827}" destId="{315ECBF8-36CC-418B-81D8-D1613745792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08AF3C-7BF8-4137-9E64-F80D45705BAE}" type="doc">
      <dgm:prSet loTypeId="urn:microsoft.com/office/officeart/2005/8/layout/chevron1" loCatId="process" qsTypeId="urn:microsoft.com/office/officeart/2005/8/quickstyle/simple1" qsCatId="simple" csTypeId="urn:microsoft.com/office/officeart/2005/8/colors/accent1_2" csCatId="accent1" phldr="1"/>
      <dgm:spPr/>
    </dgm:pt>
    <dgm:pt modelId="{BD3B1665-C76B-431A-9B90-705E79840282}">
      <dgm:prSet phldrT="[Text]" custT="1"/>
      <dgm:spPr>
        <a:solidFill>
          <a:schemeClr val="accent6">
            <a:lumMod val="40000"/>
            <a:lumOff val="60000"/>
          </a:schemeClr>
        </a:solidFill>
      </dgm:spPr>
      <dgm:t>
        <a:bodyPr/>
        <a:lstStyle/>
        <a:p>
          <a:r>
            <a:rPr lang="en-GB" sz="1600" dirty="0"/>
            <a:t>If gender affected mental health literacy and knowledge</a:t>
          </a:r>
        </a:p>
      </dgm:t>
    </dgm:pt>
    <dgm:pt modelId="{1EF7D530-4D11-4B70-B65B-FDC1C03747F1}" type="parTrans" cxnId="{F976AC73-6D38-49F0-B1B4-CE03169ECCC9}">
      <dgm:prSet/>
      <dgm:spPr/>
      <dgm:t>
        <a:bodyPr/>
        <a:lstStyle/>
        <a:p>
          <a:endParaRPr lang="en-GB"/>
        </a:p>
      </dgm:t>
    </dgm:pt>
    <dgm:pt modelId="{BB2A5CEE-87AC-4910-854F-59689EBACF42}" type="sibTrans" cxnId="{F976AC73-6D38-49F0-B1B4-CE03169ECCC9}">
      <dgm:prSet/>
      <dgm:spPr/>
      <dgm:t>
        <a:bodyPr/>
        <a:lstStyle/>
        <a:p>
          <a:endParaRPr lang="en-GB"/>
        </a:p>
      </dgm:t>
    </dgm:pt>
    <dgm:pt modelId="{C50D42DE-DBEC-4D31-808A-0C5DD70E41AF}">
      <dgm:prSet phldrT="[Text]" custT="1"/>
      <dgm:spPr>
        <a:solidFill>
          <a:srgbClr val="00B0F0"/>
        </a:solidFill>
      </dgm:spPr>
      <dgm:t>
        <a:bodyPr/>
        <a:lstStyle/>
        <a:p>
          <a:r>
            <a:rPr lang="en-GB" sz="1600" dirty="0"/>
            <a:t>If educational status affected mental health literacy and knowledge</a:t>
          </a:r>
        </a:p>
      </dgm:t>
    </dgm:pt>
    <dgm:pt modelId="{A1C4CB9C-9C4E-42A2-901A-4C50F6A9C9C9}" type="parTrans" cxnId="{BD88A04A-B5E8-40B7-B02F-F6A56FC86409}">
      <dgm:prSet/>
      <dgm:spPr/>
      <dgm:t>
        <a:bodyPr/>
        <a:lstStyle/>
        <a:p>
          <a:endParaRPr lang="en-GB"/>
        </a:p>
      </dgm:t>
    </dgm:pt>
    <dgm:pt modelId="{56EF103D-D3DD-4D80-8898-98A4186A310B}" type="sibTrans" cxnId="{BD88A04A-B5E8-40B7-B02F-F6A56FC86409}">
      <dgm:prSet/>
      <dgm:spPr/>
      <dgm:t>
        <a:bodyPr/>
        <a:lstStyle/>
        <a:p>
          <a:endParaRPr lang="en-GB"/>
        </a:p>
      </dgm:t>
    </dgm:pt>
    <dgm:pt modelId="{6D7E9FC2-BF8F-44C1-9CC6-0091D6B2F17E}">
      <dgm:prSet phldrT="[Text]" custT="1"/>
      <dgm:spPr>
        <a:solidFill>
          <a:schemeClr val="accent6">
            <a:lumMod val="75000"/>
          </a:schemeClr>
        </a:solidFill>
      </dgm:spPr>
      <dgm:t>
        <a:bodyPr/>
        <a:lstStyle/>
        <a:p>
          <a:r>
            <a:rPr lang="en-GB" sz="1600" dirty="0"/>
            <a:t>If there are regional differences in mental health literacy and knowledge</a:t>
          </a:r>
        </a:p>
      </dgm:t>
    </dgm:pt>
    <dgm:pt modelId="{3C4F64B0-C54F-4276-A2CB-CEFADF16C4E0}" type="parTrans" cxnId="{9CF9A3AB-BC8D-49B5-B975-91B79323C665}">
      <dgm:prSet/>
      <dgm:spPr/>
      <dgm:t>
        <a:bodyPr/>
        <a:lstStyle/>
        <a:p>
          <a:endParaRPr lang="en-GB"/>
        </a:p>
      </dgm:t>
    </dgm:pt>
    <dgm:pt modelId="{A7E0C270-75EC-485F-BC89-978CD4E1E8C2}" type="sibTrans" cxnId="{9CF9A3AB-BC8D-49B5-B975-91B79323C665}">
      <dgm:prSet/>
      <dgm:spPr/>
      <dgm:t>
        <a:bodyPr/>
        <a:lstStyle/>
        <a:p>
          <a:endParaRPr lang="en-GB"/>
        </a:p>
      </dgm:t>
    </dgm:pt>
    <dgm:pt modelId="{1DD42758-971B-4F43-BA5D-CBC700810D3C}" type="pres">
      <dgm:prSet presAssocID="{2508AF3C-7BF8-4137-9E64-F80D45705BAE}" presName="Name0" presStyleCnt="0">
        <dgm:presLayoutVars>
          <dgm:dir/>
          <dgm:animLvl val="lvl"/>
          <dgm:resizeHandles val="exact"/>
        </dgm:presLayoutVars>
      </dgm:prSet>
      <dgm:spPr/>
    </dgm:pt>
    <dgm:pt modelId="{A06F2912-5559-4E9B-8368-BA409F2CB54C}" type="pres">
      <dgm:prSet presAssocID="{BD3B1665-C76B-431A-9B90-705E79840282}" presName="parTxOnly" presStyleLbl="node1" presStyleIdx="0" presStyleCnt="3">
        <dgm:presLayoutVars>
          <dgm:chMax val="0"/>
          <dgm:chPref val="0"/>
          <dgm:bulletEnabled val="1"/>
        </dgm:presLayoutVars>
      </dgm:prSet>
      <dgm:spPr/>
      <dgm:t>
        <a:bodyPr/>
        <a:lstStyle/>
        <a:p>
          <a:endParaRPr lang="en-US"/>
        </a:p>
      </dgm:t>
    </dgm:pt>
    <dgm:pt modelId="{E805220D-EFB2-46F0-96C9-397B6FBC3953}" type="pres">
      <dgm:prSet presAssocID="{BB2A5CEE-87AC-4910-854F-59689EBACF42}" presName="parTxOnlySpace" presStyleCnt="0"/>
      <dgm:spPr/>
    </dgm:pt>
    <dgm:pt modelId="{3D03F464-87CC-4808-8D5F-83C795A4A00D}" type="pres">
      <dgm:prSet presAssocID="{C50D42DE-DBEC-4D31-808A-0C5DD70E41AF}" presName="parTxOnly" presStyleLbl="node1" presStyleIdx="1" presStyleCnt="3" custLinFactNeighborY="-991">
        <dgm:presLayoutVars>
          <dgm:chMax val="0"/>
          <dgm:chPref val="0"/>
          <dgm:bulletEnabled val="1"/>
        </dgm:presLayoutVars>
      </dgm:prSet>
      <dgm:spPr/>
      <dgm:t>
        <a:bodyPr/>
        <a:lstStyle/>
        <a:p>
          <a:endParaRPr lang="en-US"/>
        </a:p>
      </dgm:t>
    </dgm:pt>
    <dgm:pt modelId="{D6D20438-1C1E-4827-A622-D8A0226EAD80}" type="pres">
      <dgm:prSet presAssocID="{56EF103D-D3DD-4D80-8898-98A4186A310B}" presName="parTxOnlySpace" presStyleCnt="0"/>
      <dgm:spPr/>
    </dgm:pt>
    <dgm:pt modelId="{4BE5CACB-9AFE-42A9-AA68-D91F6A3C1BDD}" type="pres">
      <dgm:prSet presAssocID="{6D7E9FC2-BF8F-44C1-9CC6-0091D6B2F17E}" presName="parTxOnly" presStyleLbl="node1" presStyleIdx="2" presStyleCnt="3">
        <dgm:presLayoutVars>
          <dgm:chMax val="0"/>
          <dgm:chPref val="0"/>
          <dgm:bulletEnabled val="1"/>
        </dgm:presLayoutVars>
      </dgm:prSet>
      <dgm:spPr/>
      <dgm:t>
        <a:bodyPr/>
        <a:lstStyle/>
        <a:p>
          <a:endParaRPr lang="en-US"/>
        </a:p>
      </dgm:t>
    </dgm:pt>
  </dgm:ptLst>
  <dgm:cxnLst>
    <dgm:cxn modelId="{9CF9A3AB-BC8D-49B5-B975-91B79323C665}" srcId="{2508AF3C-7BF8-4137-9E64-F80D45705BAE}" destId="{6D7E9FC2-BF8F-44C1-9CC6-0091D6B2F17E}" srcOrd="2" destOrd="0" parTransId="{3C4F64B0-C54F-4276-A2CB-CEFADF16C4E0}" sibTransId="{A7E0C270-75EC-485F-BC89-978CD4E1E8C2}"/>
    <dgm:cxn modelId="{FDB000AB-FB82-41BA-9D23-416F3990E95E}" type="presOf" srcId="{2508AF3C-7BF8-4137-9E64-F80D45705BAE}" destId="{1DD42758-971B-4F43-BA5D-CBC700810D3C}" srcOrd="0" destOrd="0" presId="urn:microsoft.com/office/officeart/2005/8/layout/chevron1"/>
    <dgm:cxn modelId="{7EBB6A4C-3AFF-41AE-83E6-30D52FB4EE5E}" type="presOf" srcId="{BD3B1665-C76B-431A-9B90-705E79840282}" destId="{A06F2912-5559-4E9B-8368-BA409F2CB54C}" srcOrd="0" destOrd="0" presId="urn:microsoft.com/office/officeart/2005/8/layout/chevron1"/>
    <dgm:cxn modelId="{BD88A04A-B5E8-40B7-B02F-F6A56FC86409}" srcId="{2508AF3C-7BF8-4137-9E64-F80D45705BAE}" destId="{C50D42DE-DBEC-4D31-808A-0C5DD70E41AF}" srcOrd="1" destOrd="0" parTransId="{A1C4CB9C-9C4E-42A2-901A-4C50F6A9C9C9}" sibTransId="{56EF103D-D3DD-4D80-8898-98A4186A310B}"/>
    <dgm:cxn modelId="{135F96DC-9427-4594-B728-47AB64FDCA21}" type="presOf" srcId="{C50D42DE-DBEC-4D31-808A-0C5DD70E41AF}" destId="{3D03F464-87CC-4808-8D5F-83C795A4A00D}" srcOrd="0" destOrd="0" presId="urn:microsoft.com/office/officeart/2005/8/layout/chevron1"/>
    <dgm:cxn modelId="{F976AC73-6D38-49F0-B1B4-CE03169ECCC9}" srcId="{2508AF3C-7BF8-4137-9E64-F80D45705BAE}" destId="{BD3B1665-C76B-431A-9B90-705E79840282}" srcOrd="0" destOrd="0" parTransId="{1EF7D530-4D11-4B70-B65B-FDC1C03747F1}" sibTransId="{BB2A5CEE-87AC-4910-854F-59689EBACF42}"/>
    <dgm:cxn modelId="{5F984DF8-C286-4FC4-8C84-61CAC47A0F77}" type="presOf" srcId="{6D7E9FC2-BF8F-44C1-9CC6-0091D6B2F17E}" destId="{4BE5CACB-9AFE-42A9-AA68-D91F6A3C1BDD}" srcOrd="0" destOrd="0" presId="urn:microsoft.com/office/officeart/2005/8/layout/chevron1"/>
    <dgm:cxn modelId="{A28CBBDE-08E9-4B65-8904-373AAE817382}" type="presParOf" srcId="{1DD42758-971B-4F43-BA5D-CBC700810D3C}" destId="{A06F2912-5559-4E9B-8368-BA409F2CB54C}" srcOrd="0" destOrd="0" presId="urn:microsoft.com/office/officeart/2005/8/layout/chevron1"/>
    <dgm:cxn modelId="{7167A0CE-A37D-4B5A-88D5-B17008BB2CD0}" type="presParOf" srcId="{1DD42758-971B-4F43-BA5D-CBC700810D3C}" destId="{E805220D-EFB2-46F0-96C9-397B6FBC3953}" srcOrd="1" destOrd="0" presId="urn:microsoft.com/office/officeart/2005/8/layout/chevron1"/>
    <dgm:cxn modelId="{E150A180-EC2B-4BAE-90F3-3034961E50BC}" type="presParOf" srcId="{1DD42758-971B-4F43-BA5D-CBC700810D3C}" destId="{3D03F464-87CC-4808-8D5F-83C795A4A00D}" srcOrd="2" destOrd="0" presId="urn:microsoft.com/office/officeart/2005/8/layout/chevron1"/>
    <dgm:cxn modelId="{BA108FEC-737D-4AAB-9EFB-83C4708C49E7}" type="presParOf" srcId="{1DD42758-971B-4F43-BA5D-CBC700810D3C}" destId="{D6D20438-1C1E-4827-A622-D8A0226EAD80}" srcOrd="3" destOrd="0" presId="urn:microsoft.com/office/officeart/2005/8/layout/chevron1"/>
    <dgm:cxn modelId="{93822757-A363-4A0F-9602-6A8AFD0FCA9C}" type="presParOf" srcId="{1DD42758-971B-4F43-BA5D-CBC700810D3C}" destId="{4BE5CACB-9AFE-42A9-AA68-D91F6A3C1BDD}" srcOrd="4"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4F90DC1-B264-4EEF-B1D8-A210E75C84DD}" type="doc">
      <dgm:prSet loTypeId="urn:microsoft.com/office/officeart/2005/8/layout/chevron2" loCatId="list" qsTypeId="urn:microsoft.com/office/officeart/2005/8/quickstyle/simple1" qsCatId="simple" csTypeId="urn:microsoft.com/office/officeart/2005/8/colors/colorful5" csCatId="colorful" phldr="1"/>
      <dgm:spPr/>
      <dgm:t>
        <a:bodyPr/>
        <a:lstStyle/>
        <a:p>
          <a:endParaRPr lang="en-GB"/>
        </a:p>
      </dgm:t>
    </dgm:pt>
    <dgm:pt modelId="{11ACD111-86C4-4A76-89F5-2069A722EAD6}">
      <dgm:prSet phldrT="[Text]"/>
      <dgm:spPr/>
      <dgm:t>
        <a:bodyPr/>
        <a:lstStyle/>
        <a:p>
          <a:r>
            <a:rPr lang="en-GB" dirty="0"/>
            <a:t>1</a:t>
          </a:r>
        </a:p>
      </dgm:t>
    </dgm:pt>
    <dgm:pt modelId="{A5C4A626-5F12-4D1E-BE79-7B5C7401803E}" type="parTrans" cxnId="{5BE863AB-76A4-4134-951E-D1E3AAB16FDB}">
      <dgm:prSet/>
      <dgm:spPr/>
      <dgm:t>
        <a:bodyPr/>
        <a:lstStyle/>
        <a:p>
          <a:endParaRPr lang="en-GB"/>
        </a:p>
      </dgm:t>
    </dgm:pt>
    <dgm:pt modelId="{ABD5B448-F54E-472B-9616-A92E2D206D04}" type="sibTrans" cxnId="{5BE863AB-76A4-4134-951E-D1E3AAB16FDB}">
      <dgm:prSet/>
      <dgm:spPr/>
      <dgm:t>
        <a:bodyPr/>
        <a:lstStyle/>
        <a:p>
          <a:endParaRPr lang="en-GB"/>
        </a:p>
      </dgm:t>
    </dgm:pt>
    <dgm:pt modelId="{497F236E-F5E8-4896-A8BA-F9B9CF97D1B2}">
      <dgm:prSet phldrT="[Text]"/>
      <dgm:spPr/>
      <dgm:t>
        <a:bodyPr/>
        <a:lstStyle/>
        <a:p>
          <a:pPr algn="l"/>
          <a:endParaRPr lang="en-GB" dirty="0"/>
        </a:p>
      </dgm:t>
    </dgm:pt>
    <dgm:pt modelId="{981DFA17-4365-4339-BDAA-9279149A9D51}" type="parTrans" cxnId="{9C1BD79E-E143-419F-9899-4261B482B823}">
      <dgm:prSet/>
      <dgm:spPr/>
      <dgm:t>
        <a:bodyPr/>
        <a:lstStyle/>
        <a:p>
          <a:endParaRPr lang="en-GB"/>
        </a:p>
      </dgm:t>
    </dgm:pt>
    <dgm:pt modelId="{8925129F-5181-4A9C-AD83-787B4CBB2918}" type="sibTrans" cxnId="{9C1BD79E-E143-419F-9899-4261B482B823}">
      <dgm:prSet/>
      <dgm:spPr/>
      <dgm:t>
        <a:bodyPr/>
        <a:lstStyle/>
        <a:p>
          <a:endParaRPr lang="en-GB"/>
        </a:p>
      </dgm:t>
    </dgm:pt>
    <dgm:pt modelId="{44270EF0-E5A3-40FC-B830-AF86B1A3210D}">
      <dgm:prSet phldrT="[Text]"/>
      <dgm:spPr/>
      <dgm:t>
        <a:bodyPr/>
        <a:lstStyle/>
        <a:p>
          <a:r>
            <a:rPr lang="en-GB" dirty="0"/>
            <a:t>2</a:t>
          </a:r>
        </a:p>
      </dgm:t>
    </dgm:pt>
    <dgm:pt modelId="{3911F7C1-F863-496D-B9D0-F9FCB1C15956}" type="parTrans" cxnId="{170349E6-EA8C-40A0-B6A6-A0764FF2B3E4}">
      <dgm:prSet/>
      <dgm:spPr/>
      <dgm:t>
        <a:bodyPr/>
        <a:lstStyle/>
        <a:p>
          <a:endParaRPr lang="en-GB"/>
        </a:p>
      </dgm:t>
    </dgm:pt>
    <dgm:pt modelId="{EC2AE7F5-49FC-4CDB-A684-96CC35892D14}" type="sibTrans" cxnId="{170349E6-EA8C-40A0-B6A6-A0764FF2B3E4}">
      <dgm:prSet/>
      <dgm:spPr/>
      <dgm:t>
        <a:bodyPr/>
        <a:lstStyle/>
        <a:p>
          <a:endParaRPr lang="en-GB"/>
        </a:p>
      </dgm:t>
    </dgm:pt>
    <dgm:pt modelId="{D29FF76C-F662-4103-8CE4-2E44421B43E9}">
      <dgm:prSet phldrT="[Text]"/>
      <dgm:spPr/>
      <dgm:t>
        <a:bodyPr/>
        <a:lstStyle/>
        <a:p>
          <a:pPr algn="ctr">
            <a:buNone/>
          </a:pPr>
          <a:r>
            <a:rPr lang="en-GB" dirty="0"/>
            <a:t>Less educated participants will have lower mental health literacy than participants of higher educational attainment</a:t>
          </a:r>
        </a:p>
      </dgm:t>
    </dgm:pt>
    <dgm:pt modelId="{1E07B33A-09D2-43CE-BC70-F4DDFCF8549E}" type="parTrans" cxnId="{A1302BCB-834A-49E5-AD03-CC9701BE52CB}">
      <dgm:prSet/>
      <dgm:spPr/>
      <dgm:t>
        <a:bodyPr/>
        <a:lstStyle/>
        <a:p>
          <a:endParaRPr lang="en-GB"/>
        </a:p>
      </dgm:t>
    </dgm:pt>
    <dgm:pt modelId="{B28D1AC7-1818-42A3-A137-5E8DE2D79956}" type="sibTrans" cxnId="{A1302BCB-834A-49E5-AD03-CC9701BE52CB}">
      <dgm:prSet/>
      <dgm:spPr/>
      <dgm:t>
        <a:bodyPr/>
        <a:lstStyle/>
        <a:p>
          <a:endParaRPr lang="en-GB"/>
        </a:p>
      </dgm:t>
    </dgm:pt>
    <dgm:pt modelId="{C1A8B2A9-AB9F-4B93-B74F-0331638580D2}">
      <dgm:prSet phldrT="[Text]"/>
      <dgm:spPr/>
      <dgm:t>
        <a:bodyPr/>
        <a:lstStyle/>
        <a:p>
          <a:r>
            <a:rPr lang="en-GB" dirty="0"/>
            <a:t>3</a:t>
          </a:r>
        </a:p>
      </dgm:t>
    </dgm:pt>
    <dgm:pt modelId="{5BB3746F-E604-4AAE-A89A-EB712E523114}" type="parTrans" cxnId="{1B27D9ED-7FDB-4503-982D-61DCEC2E33B5}">
      <dgm:prSet/>
      <dgm:spPr/>
      <dgm:t>
        <a:bodyPr/>
        <a:lstStyle/>
        <a:p>
          <a:endParaRPr lang="en-GB"/>
        </a:p>
      </dgm:t>
    </dgm:pt>
    <dgm:pt modelId="{4B7F8C00-D6E4-49DA-B2FC-2C82AB364BA4}" type="sibTrans" cxnId="{1B27D9ED-7FDB-4503-982D-61DCEC2E33B5}">
      <dgm:prSet/>
      <dgm:spPr/>
      <dgm:t>
        <a:bodyPr/>
        <a:lstStyle/>
        <a:p>
          <a:endParaRPr lang="en-GB"/>
        </a:p>
      </dgm:t>
    </dgm:pt>
    <dgm:pt modelId="{782FECAB-EA52-42C4-AD20-057C881EBF71}">
      <dgm:prSet/>
      <dgm:spPr/>
      <dgm:t>
        <a:bodyPr/>
        <a:lstStyle/>
        <a:p>
          <a:pPr algn="ctr">
            <a:buFont typeface="+mj-lt"/>
            <a:buNone/>
          </a:pPr>
          <a:r>
            <a:rPr lang="en-GB" dirty="0"/>
            <a:t>There will be a significant difference in attitudes towards mental health across England and Wales</a:t>
          </a:r>
        </a:p>
      </dgm:t>
    </dgm:pt>
    <dgm:pt modelId="{6D80AAFC-9286-4AA7-978F-04DC842D2512}" type="parTrans" cxnId="{FA32A166-CB4E-42CF-9A16-5A2EC56B2E83}">
      <dgm:prSet/>
      <dgm:spPr/>
      <dgm:t>
        <a:bodyPr/>
        <a:lstStyle/>
        <a:p>
          <a:endParaRPr lang="en-GB"/>
        </a:p>
      </dgm:t>
    </dgm:pt>
    <dgm:pt modelId="{364E7027-6048-4230-B7E2-E04AA6285C10}" type="sibTrans" cxnId="{FA32A166-CB4E-42CF-9A16-5A2EC56B2E83}">
      <dgm:prSet/>
      <dgm:spPr/>
      <dgm:t>
        <a:bodyPr/>
        <a:lstStyle/>
        <a:p>
          <a:endParaRPr lang="en-GB"/>
        </a:p>
      </dgm:t>
    </dgm:pt>
    <dgm:pt modelId="{B5FF88AF-D59D-48F2-8926-718062F090B0}">
      <dgm:prSet/>
      <dgm:spPr/>
      <dgm:t>
        <a:bodyPr/>
        <a:lstStyle/>
        <a:p>
          <a:pPr algn="ctr">
            <a:buFont typeface="+mj-lt"/>
            <a:buNone/>
          </a:pPr>
          <a:r>
            <a:rPr lang="en-GB" dirty="0"/>
            <a:t>Females will have a more positive attitude towards mental health than males </a:t>
          </a:r>
        </a:p>
      </dgm:t>
    </dgm:pt>
    <dgm:pt modelId="{C4201746-321D-4B5F-A361-A79D96361D50}" type="sibTrans" cxnId="{B7D77502-C5EB-46BD-9783-A6D8E87EB25F}">
      <dgm:prSet/>
      <dgm:spPr/>
      <dgm:t>
        <a:bodyPr/>
        <a:lstStyle/>
        <a:p>
          <a:endParaRPr lang="en-GB"/>
        </a:p>
      </dgm:t>
    </dgm:pt>
    <dgm:pt modelId="{6E1E1932-CDC9-4C05-B6A1-37859F4FA53A}" type="parTrans" cxnId="{B7D77502-C5EB-46BD-9783-A6D8E87EB25F}">
      <dgm:prSet/>
      <dgm:spPr/>
      <dgm:t>
        <a:bodyPr/>
        <a:lstStyle/>
        <a:p>
          <a:endParaRPr lang="en-GB"/>
        </a:p>
      </dgm:t>
    </dgm:pt>
    <dgm:pt modelId="{7C7DA80A-E838-4EDD-8299-AB98C5FC1E3F}" type="pres">
      <dgm:prSet presAssocID="{94F90DC1-B264-4EEF-B1D8-A210E75C84DD}" presName="linearFlow" presStyleCnt="0">
        <dgm:presLayoutVars>
          <dgm:dir/>
          <dgm:animLvl val="lvl"/>
          <dgm:resizeHandles val="exact"/>
        </dgm:presLayoutVars>
      </dgm:prSet>
      <dgm:spPr/>
      <dgm:t>
        <a:bodyPr/>
        <a:lstStyle/>
        <a:p>
          <a:endParaRPr lang="en-US"/>
        </a:p>
      </dgm:t>
    </dgm:pt>
    <dgm:pt modelId="{BE147FB2-4EA3-4F6C-A7DE-B3F1DB72CFC5}" type="pres">
      <dgm:prSet presAssocID="{11ACD111-86C4-4A76-89F5-2069A722EAD6}" presName="composite" presStyleCnt="0"/>
      <dgm:spPr/>
    </dgm:pt>
    <dgm:pt modelId="{73F1643F-5C66-43FD-94E7-0BEA9CBFF941}" type="pres">
      <dgm:prSet presAssocID="{11ACD111-86C4-4A76-89F5-2069A722EAD6}" presName="parentText" presStyleLbl="alignNode1" presStyleIdx="0" presStyleCnt="3">
        <dgm:presLayoutVars>
          <dgm:chMax val="1"/>
          <dgm:bulletEnabled val="1"/>
        </dgm:presLayoutVars>
      </dgm:prSet>
      <dgm:spPr/>
      <dgm:t>
        <a:bodyPr/>
        <a:lstStyle/>
        <a:p>
          <a:endParaRPr lang="en-US"/>
        </a:p>
      </dgm:t>
    </dgm:pt>
    <dgm:pt modelId="{390C61E7-F8E3-4248-BC8C-713214B830EE}" type="pres">
      <dgm:prSet presAssocID="{11ACD111-86C4-4A76-89F5-2069A722EAD6}" presName="descendantText" presStyleLbl="alignAcc1" presStyleIdx="0" presStyleCnt="3">
        <dgm:presLayoutVars>
          <dgm:bulletEnabled val="1"/>
        </dgm:presLayoutVars>
      </dgm:prSet>
      <dgm:spPr/>
      <dgm:t>
        <a:bodyPr/>
        <a:lstStyle/>
        <a:p>
          <a:endParaRPr lang="en-US"/>
        </a:p>
      </dgm:t>
    </dgm:pt>
    <dgm:pt modelId="{3B09C23E-7707-48E2-BAF2-3CA99D4127A8}" type="pres">
      <dgm:prSet presAssocID="{ABD5B448-F54E-472B-9616-A92E2D206D04}" presName="sp" presStyleCnt="0"/>
      <dgm:spPr/>
    </dgm:pt>
    <dgm:pt modelId="{D7F011FD-D935-4EBB-B633-4D859308529F}" type="pres">
      <dgm:prSet presAssocID="{44270EF0-E5A3-40FC-B830-AF86B1A3210D}" presName="composite" presStyleCnt="0"/>
      <dgm:spPr/>
    </dgm:pt>
    <dgm:pt modelId="{B8EECCEF-2C14-48BA-9E92-80F4D125DD6F}" type="pres">
      <dgm:prSet presAssocID="{44270EF0-E5A3-40FC-B830-AF86B1A3210D}" presName="parentText" presStyleLbl="alignNode1" presStyleIdx="1" presStyleCnt="3">
        <dgm:presLayoutVars>
          <dgm:chMax val="1"/>
          <dgm:bulletEnabled val="1"/>
        </dgm:presLayoutVars>
      </dgm:prSet>
      <dgm:spPr/>
      <dgm:t>
        <a:bodyPr/>
        <a:lstStyle/>
        <a:p>
          <a:endParaRPr lang="en-US"/>
        </a:p>
      </dgm:t>
    </dgm:pt>
    <dgm:pt modelId="{958A9B27-C7A3-4EA8-8C0B-1ACBA1BBF1F4}" type="pres">
      <dgm:prSet presAssocID="{44270EF0-E5A3-40FC-B830-AF86B1A3210D}" presName="descendantText" presStyleLbl="alignAcc1" presStyleIdx="1" presStyleCnt="3">
        <dgm:presLayoutVars>
          <dgm:bulletEnabled val="1"/>
        </dgm:presLayoutVars>
      </dgm:prSet>
      <dgm:spPr/>
      <dgm:t>
        <a:bodyPr/>
        <a:lstStyle/>
        <a:p>
          <a:endParaRPr lang="en-US"/>
        </a:p>
      </dgm:t>
    </dgm:pt>
    <dgm:pt modelId="{304AE8E4-B76A-47D0-8355-6550AA11B6D8}" type="pres">
      <dgm:prSet presAssocID="{EC2AE7F5-49FC-4CDB-A684-96CC35892D14}" presName="sp" presStyleCnt="0"/>
      <dgm:spPr/>
    </dgm:pt>
    <dgm:pt modelId="{27C3FF4D-B27B-4362-92D4-0ECFF5C3B97B}" type="pres">
      <dgm:prSet presAssocID="{C1A8B2A9-AB9F-4B93-B74F-0331638580D2}" presName="composite" presStyleCnt="0"/>
      <dgm:spPr/>
    </dgm:pt>
    <dgm:pt modelId="{0FD6DE7E-B765-47F3-8B29-D30E35D02E76}" type="pres">
      <dgm:prSet presAssocID="{C1A8B2A9-AB9F-4B93-B74F-0331638580D2}" presName="parentText" presStyleLbl="alignNode1" presStyleIdx="2" presStyleCnt="3">
        <dgm:presLayoutVars>
          <dgm:chMax val="1"/>
          <dgm:bulletEnabled val="1"/>
        </dgm:presLayoutVars>
      </dgm:prSet>
      <dgm:spPr/>
      <dgm:t>
        <a:bodyPr/>
        <a:lstStyle/>
        <a:p>
          <a:endParaRPr lang="en-US"/>
        </a:p>
      </dgm:t>
    </dgm:pt>
    <dgm:pt modelId="{EE82F5BA-6664-4860-9FC0-FA4596A58F8C}" type="pres">
      <dgm:prSet presAssocID="{C1A8B2A9-AB9F-4B93-B74F-0331638580D2}" presName="descendantText" presStyleLbl="alignAcc1" presStyleIdx="2" presStyleCnt="3">
        <dgm:presLayoutVars>
          <dgm:bulletEnabled val="1"/>
        </dgm:presLayoutVars>
      </dgm:prSet>
      <dgm:spPr/>
      <dgm:t>
        <a:bodyPr/>
        <a:lstStyle/>
        <a:p>
          <a:endParaRPr lang="en-US"/>
        </a:p>
      </dgm:t>
    </dgm:pt>
  </dgm:ptLst>
  <dgm:cxnLst>
    <dgm:cxn modelId="{1B27D9ED-7FDB-4503-982D-61DCEC2E33B5}" srcId="{94F90DC1-B264-4EEF-B1D8-A210E75C84DD}" destId="{C1A8B2A9-AB9F-4B93-B74F-0331638580D2}" srcOrd="2" destOrd="0" parTransId="{5BB3746F-E604-4AAE-A89A-EB712E523114}" sibTransId="{4B7F8C00-D6E4-49DA-B2FC-2C82AB364BA4}"/>
    <dgm:cxn modelId="{5BE863AB-76A4-4134-951E-D1E3AAB16FDB}" srcId="{94F90DC1-B264-4EEF-B1D8-A210E75C84DD}" destId="{11ACD111-86C4-4A76-89F5-2069A722EAD6}" srcOrd="0" destOrd="0" parTransId="{A5C4A626-5F12-4D1E-BE79-7B5C7401803E}" sibTransId="{ABD5B448-F54E-472B-9616-A92E2D206D04}"/>
    <dgm:cxn modelId="{FA32A166-CB4E-42CF-9A16-5A2EC56B2E83}" srcId="{11ACD111-86C4-4A76-89F5-2069A722EAD6}" destId="{782FECAB-EA52-42C4-AD20-057C881EBF71}" srcOrd="1" destOrd="0" parTransId="{6D80AAFC-9286-4AA7-978F-04DC842D2512}" sibTransId="{364E7027-6048-4230-B7E2-E04AA6285C10}"/>
    <dgm:cxn modelId="{9C1BD79E-E143-419F-9899-4261B482B823}" srcId="{11ACD111-86C4-4A76-89F5-2069A722EAD6}" destId="{497F236E-F5E8-4896-A8BA-F9B9CF97D1B2}" srcOrd="0" destOrd="0" parTransId="{981DFA17-4365-4339-BDAA-9279149A9D51}" sibTransId="{8925129F-5181-4A9C-AD83-787B4CBB2918}"/>
    <dgm:cxn modelId="{A1302BCB-834A-49E5-AD03-CC9701BE52CB}" srcId="{44270EF0-E5A3-40FC-B830-AF86B1A3210D}" destId="{D29FF76C-F662-4103-8CE4-2E44421B43E9}" srcOrd="0" destOrd="0" parTransId="{1E07B33A-09D2-43CE-BC70-F4DDFCF8549E}" sibTransId="{B28D1AC7-1818-42A3-A137-5E8DE2D79956}"/>
    <dgm:cxn modelId="{9199DBE5-5CBE-44CC-881B-19C6E710C356}" type="presOf" srcId="{D29FF76C-F662-4103-8CE4-2E44421B43E9}" destId="{958A9B27-C7A3-4EA8-8C0B-1ACBA1BBF1F4}" srcOrd="0" destOrd="0" presId="urn:microsoft.com/office/officeart/2005/8/layout/chevron2"/>
    <dgm:cxn modelId="{75B58441-DD15-49ED-8B9D-DB662976E4A4}" type="presOf" srcId="{782FECAB-EA52-42C4-AD20-057C881EBF71}" destId="{390C61E7-F8E3-4248-BC8C-713214B830EE}" srcOrd="0" destOrd="1" presId="urn:microsoft.com/office/officeart/2005/8/layout/chevron2"/>
    <dgm:cxn modelId="{B7D77502-C5EB-46BD-9783-A6D8E87EB25F}" srcId="{C1A8B2A9-AB9F-4B93-B74F-0331638580D2}" destId="{B5FF88AF-D59D-48F2-8926-718062F090B0}" srcOrd="0" destOrd="0" parTransId="{6E1E1932-CDC9-4C05-B6A1-37859F4FA53A}" sibTransId="{C4201746-321D-4B5F-A361-A79D96361D50}"/>
    <dgm:cxn modelId="{BCFF9FE7-106F-4B1E-9376-90C6AFD5C4E5}" type="presOf" srcId="{11ACD111-86C4-4A76-89F5-2069A722EAD6}" destId="{73F1643F-5C66-43FD-94E7-0BEA9CBFF941}" srcOrd="0" destOrd="0" presId="urn:microsoft.com/office/officeart/2005/8/layout/chevron2"/>
    <dgm:cxn modelId="{BAB3B1D3-7AF7-473F-81DB-8B489411E5B1}" type="presOf" srcId="{C1A8B2A9-AB9F-4B93-B74F-0331638580D2}" destId="{0FD6DE7E-B765-47F3-8B29-D30E35D02E76}" srcOrd="0" destOrd="0" presId="urn:microsoft.com/office/officeart/2005/8/layout/chevron2"/>
    <dgm:cxn modelId="{57A3F838-D1AC-4FEE-BA13-0D930CED68DE}" type="presOf" srcId="{497F236E-F5E8-4896-A8BA-F9B9CF97D1B2}" destId="{390C61E7-F8E3-4248-BC8C-713214B830EE}" srcOrd="0" destOrd="0" presId="urn:microsoft.com/office/officeart/2005/8/layout/chevron2"/>
    <dgm:cxn modelId="{AEE65449-76CB-4179-A91F-2EC8E01E064F}" type="presOf" srcId="{44270EF0-E5A3-40FC-B830-AF86B1A3210D}" destId="{B8EECCEF-2C14-48BA-9E92-80F4D125DD6F}" srcOrd="0" destOrd="0" presId="urn:microsoft.com/office/officeart/2005/8/layout/chevron2"/>
    <dgm:cxn modelId="{E8E328A5-D3DC-49AA-9164-CCD945707B11}" type="presOf" srcId="{B5FF88AF-D59D-48F2-8926-718062F090B0}" destId="{EE82F5BA-6664-4860-9FC0-FA4596A58F8C}" srcOrd="0" destOrd="0" presId="urn:microsoft.com/office/officeart/2005/8/layout/chevron2"/>
    <dgm:cxn modelId="{49946FFF-E830-4667-98A2-E0A841ED31E2}" type="presOf" srcId="{94F90DC1-B264-4EEF-B1D8-A210E75C84DD}" destId="{7C7DA80A-E838-4EDD-8299-AB98C5FC1E3F}" srcOrd="0" destOrd="0" presId="urn:microsoft.com/office/officeart/2005/8/layout/chevron2"/>
    <dgm:cxn modelId="{170349E6-EA8C-40A0-B6A6-A0764FF2B3E4}" srcId="{94F90DC1-B264-4EEF-B1D8-A210E75C84DD}" destId="{44270EF0-E5A3-40FC-B830-AF86B1A3210D}" srcOrd="1" destOrd="0" parTransId="{3911F7C1-F863-496D-B9D0-F9FCB1C15956}" sibTransId="{EC2AE7F5-49FC-4CDB-A684-96CC35892D14}"/>
    <dgm:cxn modelId="{F5CBC25C-D116-4F80-AE23-AB68499344AC}" type="presParOf" srcId="{7C7DA80A-E838-4EDD-8299-AB98C5FC1E3F}" destId="{BE147FB2-4EA3-4F6C-A7DE-B3F1DB72CFC5}" srcOrd="0" destOrd="0" presId="urn:microsoft.com/office/officeart/2005/8/layout/chevron2"/>
    <dgm:cxn modelId="{561CE716-BE8E-47A0-B83F-2A28EF48874B}" type="presParOf" srcId="{BE147FB2-4EA3-4F6C-A7DE-B3F1DB72CFC5}" destId="{73F1643F-5C66-43FD-94E7-0BEA9CBFF941}" srcOrd="0" destOrd="0" presId="urn:microsoft.com/office/officeart/2005/8/layout/chevron2"/>
    <dgm:cxn modelId="{0C43CCA3-6698-4827-8164-04DEE59CE845}" type="presParOf" srcId="{BE147FB2-4EA3-4F6C-A7DE-B3F1DB72CFC5}" destId="{390C61E7-F8E3-4248-BC8C-713214B830EE}" srcOrd="1" destOrd="0" presId="urn:microsoft.com/office/officeart/2005/8/layout/chevron2"/>
    <dgm:cxn modelId="{5B85416C-EAEE-428C-9986-F5E8691E9904}" type="presParOf" srcId="{7C7DA80A-E838-4EDD-8299-AB98C5FC1E3F}" destId="{3B09C23E-7707-48E2-BAF2-3CA99D4127A8}" srcOrd="1" destOrd="0" presId="urn:microsoft.com/office/officeart/2005/8/layout/chevron2"/>
    <dgm:cxn modelId="{125BD8B7-1B2A-4475-AE50-6C8586AA451E}" type="presParOf" srcId="{7C7DA80A-E838-4EDD-8299-AB98C5FC1E3F}" destId="{D7F011FD-D935-4EBB-B633-4D859308529F}" srcOrd="2" destOrd="0" presId="urn:microsoft.com/office/officeart/2005/8/layout/chevron2"/>
    <dgm:cxn modelId="{BF7CD86F-81BB-44B5-9B81-B0B084F1D585}" type="presParOf" srcId="{D7F011FD-D935-4EBB-B633-4D859308529F}" destId="{B8EECCEF-2C14-48BA-9E92-80F4D125DD6F}" srcOrd="0" destOrd="0" presId="urn:microsoft.com/office/officeart/2005/8/layout/chevron2"/>
    <dgm:cxn modelId="{AF3F22E6-1CDD-4042-9C41-B4D9584F3D64}" type="presParOf" srcId="{D7F011FD-D935-4EBB-B633-4D859308529F}" destId="{958A9B27-C7A3-4EA8-8C0B-1ACBA1BBF1F4}" srcOrd="1" destOrd="0" presId="urn:microsoft.com/office/officeart/2005/8/layout/chevron2"/>
    <dgm:cxn modelId="{9F31EBDF-7341-474F-8A85-2C8D32CD9BE8}" type="presParOf" srcId="{7C7DA80A-E838-4EDD-8299-AB98C5FC1E3F}" destId="{304AE8E4-B76A-47D0-8355-6550AA11B6D8}" srcOrd="3" destOrd="0" presId="urn:microsoft.com/office/officeart/2005/8/layout/chevron2"/>
    <dgm:cxn modelId="{DD00C30A-BEC5-43CC-B6CD-A40ABD5DCACF}" type="presParOf" srcId="{7C7DA80A-E838-4EDD-8299-AB98C5FC1E3F}" destId="{27C3FF4D-B27B-4362-92D4-0ECFF5C3B97B}" srcOrd="4" destOrd="0" presId="urn:microsoft.com/office/officeart/2005/8/layout/chevron2"/>
    <dgm:cxn modelId="{FB2B750E-E48B-40A9-9BAC-5F3471C928EC}" type="presParOf" srcId="{27C3FF4D-B27B-4362-92D4-0ECFF5C3B97B}" destId="{0FD6DE7E-B765-47F3-8B29-D30E35D02E76}" srcOrd="0" destOrd="0" presId="urn:microsoft.com/office/officeart/2005/8/layout/chevron2"/>
    <dgm:cxn modelId="{EBCEB695-030C-465D-A289-82FCAD6C3016}" type="presParOf" srcId="{27C3FF4D-B27B-4362-92D4-0ECFF5C3B97B}" destId="{EE82F5BA-6664-4860-9FC0-FA4596A58F8C}"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583A5FD-12F4-4672-B47F-FB3D87888985}" type="doc">
      <dgm:prSet loTypeId="urn:microsoft.com/office/officeart/2005/8/layout/cycle3" loCatId="cycle" qsTypeId="urn:microsoft.com/office/officeart/2005/8/quickstyle/simple1" qsCatId="simple" csTypeId="urn:microsoft.com/office/officeart/2005/8/colors/colorful5" csCatId="colorful" phldr="1"/>
      <dgm:spPr/>
      <dgm:t>
        <a:bodyPr/>
        <a:lstStyle/>
        <a:p>
          <a:endParaRPr lang="en-GB"/>
        </a:p>
      </dgm:t>
    </dgm:pt>
    <dgm:pt modelId="{E72E6EC7-878B-4A1C-B598-52F06539BA44}">
      <dgm:prSet phldrT="[Text]"/>
      <dgm:spPr/>
      <dgm:t>
        <a:bodyPr/>
        <a:lstStyle/>
        <a:p>
          <a:r>
            <a:rPr lang="en-GB" dirty="0"/>
            <a:t>Variables imbalance </a:t>
          </a:r>
        </a:p>
      </dgm:t>
    </dgm:pt>
    <dgm:pt modelId="{B7448D5A-0F90-4831-A4D3-BAA4183CBC65}" type="parTrans" cxnId="{4F4A037C-4596-4633-88C8-AD96B56A554A}">
      <dgm:prSet/>
      <dgm:spPr/>
      <dgm:t>
        <a:bodyPr/>
        <a:lstStyle/>
        <a:p>
          <a:endParaRPr lang="en-GB"/>
        </a:p>
      </dgm:t>
    </dgm:pt>
    <dgm:pt modelId="{4910A1AF-A6D8-4DC0-B143-C8B41EF662E8}" type="sibTrans" cxnId="{4F4A037C-4596-4633-88C8-AD96B56A554A}">
      <dgm:prSet/>
      <dgm:spPr/>
      <dgm:t>
        <a:bodyPr/>
        <a:lstStyle/>
        <a:p>
          <a:endParaRPr lang="en-GB"/>
        </a:p>
      </dgm:t>
    </dgm:pt>
    <dgm:pt modelId="{F66C7937-6744-4624-8B30-23E2D9F05463}">
      <dgm:prSet phldrT="[Text]"/>
      <dgm:spPr/>
      <dgm:t>
        <a:bodyPr/>
        <a:lstStyle/>
        <a:p>
          <a:r>
            <a:rPr lang="en-GB" dirty="0"/>
            <a:t>Sampling method</a:t>
          </a:r>
        </a:p>
      </dgm:t>
    </dgm:pt>
    <dgm:pt modelId="{F2B6FA71-CDA9-4148-BE69-14DFC986CE71}" type="parTrans" cxnId="{E2D1C9EF-4093-4411-99B2-6C386BBD8A47}">
      <dgm:prSet/>
      <dgm:spPr/>
      <dgm:t>
        <a:bodyPr/>
        <a:lstStyle/>
        <a:p>
          <a:endParaRPr lang="en-GB"/>
        </a:p>
      </dgm:t>
    </dgm:pt>
    <dgm:pt modelId="{C1241EE4-1F1C-4F28-BCB9-B2E88357C1DC}" type="sibTrans" cxnId="{E2D1C9EF-4093-4411-99B2-6C386BBD8A47}">
      <dgm:prSet/>
      <dgm:spPr/>
      <dgm:t>
        <a:bodyPr/>
        <a:lstStyle/>
        <a:p>
          <a:endParaRPr lang="en-GB"/>
        </a:p>
      </dgm:t>
    </dgm:pt>
    <dgm:pt modelId="{4275FFBB-0ADB-40EB-9E98-68A28029DED6}">
      <dgm:prSet phldrT="[Text]"/>
      <dgm:spPr/>
      <dgm:t>
        <a:bodyPr/>
        <a:lstStyle/>
        <a:p>
          <a:r>
            <a:rPr lang="en-GB" dirty="0"/>
            <a:t>Data collection </a:t>
          </a:r>
        </a:p>
      </dgm:t>
    </dgm:pt>
    <dgm:pt modelId="{3B8B5982-31C6-4C0B-AD18-EFCA394B18D1}" type="parTrans" cxnId="{836BED97-A090-48A9-9A20-6FEBD9BB0690}">
      <dgm:prSet/>
      <dgm:spPr/>
      <dgm:t>
        <a:bodyPr/>
        <a:lstStyle/>
        <a:p>
          <a:endParaRPr lang="en-GB"/>
        </a:p>
      </dgm:t>
    </dgm:pt>
    <dgm:pt modelId="{C1417A59-F893-46E3-939B-D998016E5547}" type="sibTrans" cxnId="{836BED97-A090-48A9-9A20-6FEBD9BB0690}">
      <dgm:prSet/>
      <dgm:spPr/>
      <dgm:t>
        <a:bodyPr/>
        <a:lstStyle/>
        <a:p>
          <a:endParaRPr lang="en-GB"/>
        </a:p>
      </dgm:t>
    </dgm:pt>
    <dgm:pt modelId="{8B3B4632-DDBF-41D3-A7B4-6D0AF4C87627}">
      <dgm:prSet phldrT="[Text]"/>
      <dgm:spPr/>
      <dgm:t>
        <a:bodyPr/>
        <a:lstStyle/>
        <a:p>
          <a:r>
            <a:rPr lang="en-GB" dirty="0"/>
            <a:t>Individual differences</a:t>
          </a:r>
        </a:p>
      </dgm:t>
    </dgm:pt>
    <dgm:pt modelId="{EADCE1EF-81DC-410F-9F9B-33EF314C88CE}" type="parTrans" cxnId="{41C54E24-F043-4859-9659-150C0A9196E1}">
      <dgm:prSet/>
      <dgm:spPr/>
      <dgm:t>
        <a:bodyPr/>
        <a:lstStyle/>
        <a:p>
          <a:endParaRPr lang="en-GB"/>
        </a:p>
      </dgm:t>
    </dgm:pt>
    <dgm:pt modelId="{8DB660A5-E056-4C4E-9ED2-F0BD38E0A911}" type="sibTrans" cxnId="{41C54E24-F043-4859-9659-150C0A9196E1}">
      <dgm:prSet/>
      <dgm:spPr/>
      <dgm:t>
        <a:bodyPr/>
        <a:lstStyle/>
        <a:p>
          <a:endParaRPr lang="en-GB"/>
        </a:p>
      </dgm:t>
    </dgm:pt>
    <dgm:pt modelId="{5BBB31F6-E5FC-45F0-98AA-9EBD2DDD2290}">
      <dgm:prSet phldrT="[Text]"/>
      <dgm:spPr/>
      <dgm:t>
        <a:bodyPr/>
        <a:lstStyle/>
        <a:p>
          <a:r>
            <a:rPr lang="en-GB" dirty="0"/>
            <a:t>Lack of research </a:t>
          </a:r>
        </a:p>
      </dgm:t>
    </dgm:pt>
    <dgm:pt modelId="{5FD78C85-342F-4696-9A53-76C7CB3F1AE0}" type="parTrans" cxnId="{40EA1B7E-6A2A-4B18-B9D6-86CAC0797708}">
      <dgm:prSet/>
      <dgm:spPr/>
      <dgm:t>
        <a:bodyPr/>
        <a:lstStyle/>
        <a:p>
          <a:endParaRPr lang="en-GB"/>
        </a:p>
      </dgm:t>
    </dgm:pt>
    <dgm:pt modelId="{4B4BB231-5D22-42ED-9DBE-66FE52E07C8A}" type="sibTrans" cxnId="{40EA1B7E-6A2A-4B18-B9D6-86CAC0797708}">
      <dgm:prSet/>
      <dgm:spPr/>
      <dgm:t>
        <a:bodyPr/>
        <a:lstStyle/>
        <a:p>
          <a:endParaRPr lang="en-GB"/>
        </a:p>
      </dgm:t>
    </dgm:pt>
    <dgm:pt modelId="{A05D597B-BF80-44D2-B486-394BAC10A210}" type="pres">
      <dgm:prSet presAssocID="{3583A5FD-12F4-4672-B47F-FB3D87888985}" presName="Name0" presStyleCnt="0">
        <dgm:presLayoutVars>
          <dgm:dir/>
          <dgm:resizeHandles val="exact"/>
        </dgm:presLayoutVars>
      </dgm:prSet>
      <dgm:spPr/>
      <dgm:t>
        <a:bodyPr/>
        <a:lstStyle/>
        <a:p>
          <a:endParaRPr lang="en-US"/>
        </a:p>
      </dgm:t>
    </dgm:pt>
    <dgm:pt modelId="{46E7C476-8627-478D-9934-38DF04F7F5EC}" type="pres">
      <dgm:prSet presAssocID="{3583A5FD-12F4-4672-B47F-FB3D87888985}" presName="cycle" presStyleCnt="0"/>
      <dgm:spPr/>
    </dgm:pt>
    <dgm:pt modelId="{CF73E498-124E-4101-AEDD-E991F16B9380}" type="pres">
      <dgm:prSet presAssocID="{E72E6EC7-878B-4A1C-B598-52F06539BA44}" presName="nodeFirstNode" presStyleLbl="node1" presStyleIdx="0" presStyleCnt="5">
        <dgm:presLayoutVars>
          <dgm:bulletEnabled val="1"/>
        </dgm:presLayoutVars>
      </dgm:prSet>
      <dgm:spPr/>
      <dgm:t>
        <a:bodyPr/>
        <a:lstStyle/>
        <a:p>
          <a:endParaRPr lang="en-US"/>
        </a:p>
      </dgm:t>
    </dgm:pt>
    <dgm:pt modelId="{9BF650F2-7FEC-45E8-8363-430D82946589}" type="pres">
      <dgm:prSet presAssocID="{4910A1AF-A6D8-4DC0-B143-C8B41EF662E8}" presName="sibTransFirstNode" presStyleLbl="bgShp" presStyleIdx="0" presStyleCnt="1"/>
      <dgm:spPr/>
      <dgm:t>
        <a:bodyPr/>
        <a:lstStyle/>
        <a:p>
          <a:endParaRPr lang="en-US"/>
        </a:p>
      </dgm:t>
    </dgm:pt>
    <dgm:pt modelId="{06488ACA-676E-4A82-9C93-1909302578CA}" type="pres">
      <dgm:prSet presAssocID="{F66C7937-6744-4624-8B30-23E2D9F05463}" presName="nodeFollowingNodes" presStyleLbl="node1" presStyleIdx="1" presStyleCnt="5">
        <dgm:presLayoutVars>
          <dgm:bulletEnabled val="1"/>
        </dgm:presLayoutVars>
      </dgm:prSet>
      <dgm:spPr/>
      <dgm:t>
        <a:bodyPr/>
        <a:lstStyle/>
        <a:p>
          <a:endParaRPr lang="en-US"/>
        </a:p>
      </dgm:t>
    </dgm:pt>
    <dgm:pt modelId="{A0DDDA80-3195-41D6-AF81-404E2DDD35AC}" type="pres">
      <dgm:prSet presAssocID="{4275FFBB-0ADB-40EB-9E98-68A28029DED6}" presName="nodeFollowingNodes" presStyleLbl="node1" presStyleIdx="2" presStyleCnt="5">
        <dgm:presLayoutVars>
          <dgm:bulletEnabled val="1"/>
        </dgm:presLayoutVars>
      </dgm:prSet>
      <dgm:spPr/>
      <dgm:t>
        <a:bodyPr/>
        <a:lstStyle/>
        <a:p>
          <a:endParaRPr lang="en-US"/>
        </a:p>
      </dgm:t>
    </dgm:pt>
    <dgm:pt modelId="{1F5CF330-6026-428A-864C-B4EF6AE1CA61}" type="pres">
      <dgm:prSet presAssocID="{8B3B4632-DDBF-41D3-A7B4-6D0AF4C87627}" presName="nodeFollowingNodes" presStyleLbl="node1" presStyleIdx="3" presStyleCnt="5">
        <dgm:presLayoutVars>
          <dgm:bulletEnabled val="1"/>
        </dgm:presLayoutVars>
      </dgm:prSet>
      <dgm:spPr/>
      <dgm:t>
        <a:bodyPr/>
        <a:lstStyle/>
        <a:p>
          <a:endParaRPr lang="en-US"/>
        </a:p>
      </dgm:t>
    </dgm:pt>
    <dgm:pt modelId="{31A79EB1-5C59-44FD-9D76-83E0C9DCCAAD}" type="pres">
      <dgm:prSet presAssocID="{5BBB31F6-E5FC-45F0-98AA-9EBD2DDD2290}" presName="nodeFollowingNodes" presStyleLbl="node1" presStyleIdx="4" presStyleCnt="5">
        <dgm:presLayoutVars>
          <dgm:bulletEnabled val="1"/>
        </dgm:presLayoutVars>
      </dgm:prSet>
      <dgm:spPr/>
      <dgm:t>
        <a:bodyPr/>
        <a:lstStyle/>
        <a:p>
          <a:endParaRPr lang="en-US"/>
        </a:p>
      </dgm:t>
    </dgm:pt>
  </dgm:ptLst>
  <dgm:cxnLst>
    <dgm:cxn modelId="{CF239762-6733-4FFF-A4DB-4A7292D2C62D}" type="presOf" srcId="{4275FFBB-0ADB-40EB-9E98-68A28029DED6}" destId="{A0DDDA80-3195-41D6-AF81-404E2DDD35AC}" srcOrd="0" destOrd="0" presId="urn:microsoft.com/office/officeart/2005/8/layout/cycle3"/>
    <dgm:cxn modelId="{664C72E0-AEC4-4827-A9F2-0938F64B213B}" type="presOf" srcId="{4910A1AF-A6D8-4DC0-B143-C8B41EF662E8}" destId="{9BF650F2-7FEC-45E8-8363-430D82946589}" srcOrd="0" destOrd="0" presId="urn:microsoft.com/office/officeart/2005/8/layout/cycle3"/>
    <dgm:cxn modelId="{A11529A8-D93A-4AC5-9642-1AA8CC0A1C10}" type="presOf" srcId="{8B3B4632-DDBF-41D3-A7B4-6D0AF4C87627}" destId="{1F5CF330-6026-428A-864C-B4EF6AE1CA61}" srcOrd="0" destOrd="0" presId="urn:microsoft.com/office/officeart/2005/8/layout/cycle3"/>
    <dgm:cxn modelId="{69E9509A-FF44-414F-BF54-C60DEABF2AC1}" type="presOf" srcId="{3583A5FD-12F4-4672-B47F-FB3D87888985}" destId="{A05D597B-BF80-44D2-B486-394BAC10A210}" srcOrd="0" destOrd="0" presId="urn:microsoft.com/office/officeart/2005/8/layout/cycle3"/>
    <dgm:cxn modelId="{BC25533E-2849-4543-888F-FAFF08BE849F}" type="presOf" srcId="{E72E6EC7-878B-4A1C-B598-52F06539BA44}" destId="{CF73E498-124E-4101-AEDD-E991F16B9380}" srcOrd="0" destOrd="0" presId="urn:microsoft.com/office/officeart/2005/8/layout/cycle3"/>
    <dgm:cxn modelId="{836BED97-A090-48A9-9A20-6FEBD9BB0690}" srcId="{3583A5FD-12F4-4672-B47F-FB3D87888985}" destId="{4275FFBB-0ADB-40EB-9E98-68A28029DED6}" srcOrd="2" destOrd="0" parTransId="{3B8B5982-31C6-4C0B-AD18-EFCA394B18D1}" sibTransId="{C1417A59-F893-46E3-939B-D998016E5547}"/>
    <dgm:cxn modelId="{41C54E24-F043-4859-9659-150C0A9196E1}" srcId="{3583A5FD-12F4-4672-B47F-FB3D87888985}" destId="{8B3B4632-DDBF-41D3-A7B4-6D0AF4C87627}" srcOrd="3" destOrd="0" parTransId="{EADCE1EF-81DC-410F-9F9B-33EF314C88CE}" sibTransId="{8DB660A5-E056-4C4E-9ED2-F0BD38E0A911}"/>
    <dgm:cxn modelId="{40EA1B7E-6A2A-4B18-B9D6-86CAC0797708}" srcId="{3583A5FD-12F4-4672-B47F-FB3D87888985}" destId="{5BBB31F6-E5FC-45F0-98AA-9EBD2DDD2290}" srcOrd="4" destOrd="0" parTransId="{5FD78C85-342F-4696-9A53-76C7CB3F1AE0}" sibTransId="{4B4BB231-5D22-42ED-9DBE-66FE52E07C8A}"/>
    <dgm:cxn modelId="{E2D1C9EF-4093-4411-99B2-6C386BBD8A47}" srcId="{3583A5FD-12F4-4672-B47F-FB3D87888985}" destId="{F66C7937-6744-4624-8B30-23E2D9F05463}" srcOrd="1" destOrd="0" parTransId="{F2B6FA71-CDA9-4148-BE69-14DFC986CE71}" sibTransId="{C1241EE4-1F1C-4F28-BCB9-B2E88357C1DC}"/>
    <dgm:cxn modelId="{F7D3FDFA-E9CE-4E72-BD9F-8CA2A981848F}" type="presOf" srcId="{F66C7937-6744-4624-8B30-23E2D9F05463}" destId="{06488ACA-676E-4A82-9C93-1909302578CA}" srcOrd="0" destOrd="0" presId="urn:microsoft.com/office/officeart/2005/8/layout/cycle3"/>
    <dgm:cxn modelId="{9A12B001-21AE-4763-B55E-2316D531EC6C}" type="presOf" srcId="{5BBB31F6-E5FC-45F0-98AA-9EBD2DDD2290}" destId="{31A79EB1-5C59-44FD-9D76-83E0C9DCCAAD}" srcOrd="0" destOrd="0" presId="urn:microsoft.com/office/officeart/2005/8/layout/cycle3"/>
    <dgm:cxn modelId="{4F4A037C-4596-4633-88C8-AD96B56A554A}" srcId="{3583A5FD-12F4-4672-B47F-FB3D87888985}" destId="{E72E6EC7-878B-4A1C-B598-52F06539BA44}" srcOrd="0" destOrd="0" parTransId="{B7448D5A-0F90-4831-A4D3-BAA4183CBC65}" sibTransId="{4910A1AF-A6D8-4DC0-B143-C8B41EF662E8}"/>
    <dgm:cxn modelId="{568AF255-3077-493C-88B7-51431D90B958}" type="presParOf" srcId="{A05D597B-BF80-44D2-B486-394BAC10A210}" destId="{46E7C476-8627-478D-9934-38DF04F7F5EC}" srcOrd="0" destOrd="0" presId="urn:microsoft.com/office/officeart/2005/8/layout/cycle3"/>
    <dgm:cxn modelId="{16971DED-7E82-41CD-9834-A41DB10F0680}" type="presParOf" srcId="{46E7C476-8627-478D-9934-38DF04F7F5EC}" destId="{CF73E498-124E-4101-AEDD-E991F16B9380}" srcOrd="0" destOrd="0" presId="urn:microsoft.com/office/officeart/2005/8/layout/cycle3"/>
    <dgm:cxn modelId="{CC47E35F-118F-438A-87C0-23CC65FBE92F}" type="presParOf" srcId="{46E7C476-8627-478D-9934-38DF04F7F5EC}" destId="{9BF650F2-7FEC-45E8-8363-430D82946589}" srcOrd="1" destOrd="0" presId="urn:microsoft.com/office/officeart/2005/8/layout/cycle3"/>
    <dgm:cxn modelId="{BC1DA64B-CDE4-4F5C-9F5D-9522ADF18563}" type="presParOf" srcId="{46E7C476-8627-478D-9934-38DF04F7F5EC}" destId="{06488ACA-676E-4A82-9C93-1909302578CA}" srcOrd="2" destOrd="0" presId="urn:microsoft.com/office/officeart/2005/8/layout/cycle3"/>
    <dgm:cxn modelId="{3A843032-CF55-4538-8481-17909E314600}" type="presParOf" srcId="{46E7C476-8627-478D-9934-38DF04F7F5EC}" destId="{A0DDDA80-3195-41D6-AF81-404E2DDD35AC}" srcOrd="3" destOrd="0" presId="urn:microsoft.com/office/officeart/2005/8/layout/cycle3"/>
    <dgm:cxn modelId="{E7FD09D1-614F-458B-BA98-3C29D624EB9D}" type="presParOf" srcId="{46E7C476-8627-478D-9934-38DF04F7F5EC}" destId="{1F5CF330-6026-428A-864C-B4EF6AE1CA61}" srcOrd="4" destOrd="0" presId="urn:microsoft.com/office/officeart/2005/8/layout/cycle3"/>
    <dgm:cxn modelId="{74F472AF-226C-4B40-8E82-95243A209CC3}" type="presParOf" srcId="{46E7C476-8627-478D-9934-38DF04F7F5EC}" destId="{31A79EB1-5C59-44FD-9D76-83E0C9DCCAAD}" srcOrd="5"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F803AED-6FF9-41A4-98AB-FC1544679341}" type="doc">
      <dgm:prSet loTypeId="urn:microsoft.com/office/officeart/2005/8/layout/cycle2" loCatId="cycle" qsTypeId="urn:microsoft.com/office/officeart/2005/8/quickstyle/simple1" qsCatId="simple" csTypeId="urn:microsoft.com/office/officeart/2005/8/colors/colorful5" csCatId="colorful" phldr="1"/>
      <dgm:spPr/>
      <dgm:t>
        <a:bodyPr/>
        <a:lstStyle/>
        <a:p>
          <a:endParaRPr lang="en-GB"/>
        </a:p>
      </dgm:t>
    </dgm:pt>
    <dgm:pt modelId="{7FA03FB1-8E85-49CF-A68E-4724AF4750BC}">
      <dgm:prSet phldrT="[Text]"/>
      <dgm:spPr/>
      <dgm:t>
        <a:bodyPr/>
        <a:lstStyle/>
        <a:p>
          <a:r>
            <a:rPr lang="en-GB" dirty="0"/>
            <a:t>More research</a:t>
          </a:r>
        </a:p>
      </dgm:t>
    </dgm:pt>
    <dgm:pt modelId="{06D8C512-B401-408F-ABC8-458922706F74}" type="parTrans" cxnId="{A81222B0-2C07-4D46-8057-2665F30E1CCB}">
      <dgm:prSet/>
      <dgm:spPr/>
      <dgm:t>
        <a:bodyPr/>
        <a:lstStyle/>
        <a:p>
          <a:endParaRPr lang="en-GB"/>
        </a:p>
      </dgm:t>
    </dgm:pt>
    <dgm:pt modelId="{A7206844-291F-45A5-8D81-2D4BC928D9E5}" type="sibTrans" cxnId="{A81222B0-2C07-4D46-8057-2665F30E1CCB}">
      <dgm:prSet/>
      <dgm:spPr/>
      <dgm:t>
        <a:bodyPr/>
        <a:lstStyle/>
        <a:p>
          <a:endParaRPr lang="en-GB"/>
        </a:p>
      </dgm:t>
    </dgm:pt>
    <dgm:pt modelId="{D9F7D1A4-9926-4144-84F8-7E9B4E6AFA6A}">
      <dgm:prSet phldrT="[Text]"/>
      <dgm:spPr/>
      <dgm:t>
        <a:bodyPr/>
        <a:lstStyle/>
        <a:p>
          <a:r>
            <a:rPr lang="en-GB" dirty="0"/>
            <a:t>Severity of mental illness </a:t>
          </a:r>
        </a:p>
      </dgm:t>
    </dgm:pt>
    <dgm:pt modelId="{A01EE82C-46AE-4FAE-9CDB-34BAAEC72756}" type="parTrans" cxnId="{4DB42EC6-4063-4E84-9C83-0333EDEEBA5A}">
      <dgm:prSet/>
      <dgm:spPr/>
      <dgm:t>
        <a:bodyPr/>
        <a:lstStyle/>
        <a:p>
          <a:endParaRPr lang="en-GB"/>
        </a:p>
      </dgm:t>
    </dgm:pt>
    <dgm:pt modelId="{0A73A846-13AF-4B02-BE53-6ADC4875C250}" type="sibTrans" cxnId="{4DB42EC6-4063-4E84-9C83-0333EDEEBA5A}">
      <dgm:prSet/>
      <dgm:spPr/>
      <dgm:t>
        <a:bodyPr/>
        <a:lstStyle/>
        <a:p>
          <a:endParaRPr lang="en-GB"/>
        </a:p>
      </dgm:t>
    </dgm:pt>
    <dgm:pt modelId="{6675CD88-318C-476D-90E8-EB4E87B0C000}">
      <dgm:prSet phldrT="[Text]"/>
      <dgm:spPr/>
      <dgm:t>
        <a:bodyPr/>
        <a:lstStyle/>
        <a:p>
          <a:r>
            <a:rPr lang="en-GB" dirty="0"/>
            <a:t>Information campaigns</a:t>
          </a:r>
        </a:p>
      </dgm:t>
    </dgm:pt>
    <dgm:pt modelId="{08E03A02-EC40-416C-AC90-0E0561D8554C}" type="parTrans" cxnId="{4E53D509-859E-4413-8F0E-11E8EEE50215}">
      <dgm:prSet/>
      <dgm:spPr/>
      <dgm:t>
        <a:bodyPr/>
        <a:lstStyle/>
        <a:p>
          <a:endParaRPr lang="en-GB"/>
        </a:p>
      </dgm:t>
    </dgm:pt>
    <dgm:pt modelId="{1B48B115-0945-4613-9085-67E0FB5CEF7F}" type="sibTrans" cxnId="{4E53D509-859E-4413-8F0E-11E8EEE50215}">
      <dgm:prSet/>
      <dgm:spPr/>
      <dgm:t>
        <a:bodyPr/>
        <a:lstStyle/>
        <a:p>
          <a:endParaRPr lang="en-GB"/>
        </a:p>
      </dgm:t>
    </dgm:pt>
    <dgm:pt modelId="{FD4C95BD-62A9-4C73-9E4A-1E39E9F8A11B}">
      <dgm:prSet phldrT="[Text]"/>
      <dgm:spPr/>
      <dgm:t>
        <a:bodyPr/>
        <a:lstStyle/>
        <a:p>
          <a:r>
            <a:rPr lang="en-GB" dirty="0"/>
            <a:t>Improve knowledge of mental illness</a:t>
          </a:r>
        </a:p>
      </dgm:t>
    </dgm:pt>
    <dgm:pt modelId="{CC1DF336-B9A2-4C72-8952-784224114CF6}" type="parTrans" cxnId="{243B64F7-011B-4B0A-8429-3274DD452D2C}">
      <dgm:prSet/>
      <dgm:spPr/>
      <dgm:t>
        <a:bodyPr/>
        <a:lstStyle/>
        <a:p>
          <a:endParaRPr lang="en-GB"/>
        </a:p>
      </dgm:t>
    </dgm:pt>
    <dgm:pt modelId="{E720B111-CD5F-4870-BF0E-50A643718AC2}" type="sibTrans" cxnId="{243B64F7-011B-4B0A-8429-3274DD452D2C}">
      <dgm:prSet/>
      <dgm:spPr/>
      <dgm:t>
        <a:bodyPr/>
        <a:lstStyle/>
        <a:p>
          <a:endParaRPr lang="en-GB"/>
        </a:p>
      </dgm:t>
    </dgm:pt>
    <dgm:pt modelId="{FC44575F-E79E-48A8-AF5E-8D7F9F3233A7}">
      <dgm:prSet phldrT="[Text]"/>
      <dgm:spPr/>
      <dgm:t>
        <a:bodyPr/>
        <a:lstStyle/>
        <a:p>
          <a:r>
            <a:rPr lang="en-GB" dirty="0"/>
            <a:t>Lower stigmatization and increase acceptance</a:t>
          </a:r>
        </a:p>
      </dgm:t>
    </dgm:pt>
    <dgm:pt modelId="{8FE70AD2-CE0B-4022-9EA8-6539C24864F6}" type="parTrans" cxnId="{37784B08-99BC-410B-932E-DCBFA962B668}">
      <dgm:prSet/>
      <dgm:spPr/>
      <dgm:t>
        <a:bodyPr/>
        <a:lstStyle/>
        <a:p>
          <a:endParaRPr lang="en-GB"/>
        </a:p>
      </dgm:t>
    </dgm:pt>
    <dgm:pt modelId="{0DFEAB9A-B1E3-4DF6-B552-274859C12571}" type="sibTrans" cxnId="{37784B08-99BC-410B-932E-DCBFA962B668}">
      <dgm:prSet/>
      <dgm:spPr/>
      <dgm:t>
        <a:bodyPr/>
        <a:lstStyle/>
        <a:p>
          <a:endParaRPr lang="en-GB"/>
        </a:p>
      </dgm:t>
    </dgm:pt>
    <dgm:pt modelId="{66006AD5-42FD-4F0D-884F-06592AF6D9B3}" type="pres">
      <dgm:prSet presAssocID="{0F803AED-6FF9-41A4-98AB-FC1544679341}" presName="cycle" presStyleCnt="0">
        <dgm:presLayoutVars>
          <dgm:dir/>
          <dgm:resizeHandles val="exact"/>
        </dgm:presLayoutVars>
      </dgm:prSet>
      <dgm:spPr/>
      <dgm:t>
        <a:bodyPr/>
        <a:lstStyle/>
        <a:p>
          <a:endParaRPr lang="en-US"/>
        </a:p>
      </dgm:t>
    </dgm:pt>
    <dgm:pt modelId="{750155C8-6A17-477F-ACC9-92CBDEBAC36C}" type="pres">
      <dgm:prSet presAssocID="{7FA03FB1-8E85-49CF-A68E-4724AF4750BC}" presName="node" presStyleLbl="node1" presStyleIdx="0" presStyleCnt="5">
        <dgm:presLayoutVars>
          <dgm:bulletEnabled val="1"/>
        </dgm:presLayoutVars>
      </dgm:prSet>
      <dgm:spPr/>
      <dgm:t>
        <a:bodyPr/>
        <a:lstStyle/>
        <a:p>
          <a:endParaRPr lang="en-US"/>
        </a:p>
      </dgm:t>
    </dgm:pt>
    <dgm:pt modelId="{7B430879-F18D-40EE-8331-45FFEC3BE626}" type="pres">
      <dgm:prSet presAssocID="{A7206844-291F-45A5-8D81-2D4BC928D9E5}" presName="sibTrans" presStyleLbl="sibTrans2D1" presStyleIdx="0" presStyleCnt="5"/>
      <dgm:spPr/>
      <dgm:t>
        <a:bodyPr/>
        <a:lstStyle/>
        <a:p>
          <a:endParaRPr lang="en-US"/>
        </a:p>
      </dgm:t>
    </dgm:pt>
    <dgm:pt modelId="{F3ACE109-0748-4716-813E-2AE2BBE2CF19}" type="pres">
      <dgm:prSet presAssocID="{A7206844-291F-45A5-8D81-2D4BC928D9E5}" presName="connectorText" presStyleLbl="sibTrans2D1" presStyleIdx="0" presStyleCnt="5"/>
      <dgm:spPr/>
      <dgm:t>
        <a:bodyPr/>
        <a:lstStyle/>
        <a:p>
          <a:endParaRPr lang="en-US"/>
        </a:p>
      </dgm:t>
    </dgm:pt>
    <dgm:pt modelId="{9ACB70C9-C1F4-426C-926B-72DBDA03C6C3}" type="pres">
      <dgm:prSet presAssocID="{D9F7D1A4-9926-4144-84F8-7E9B4E6AFA6A}" presName="node" presStyleLbl="node1" presStyleIdx="1" presStyleCnt="5">
        <dgm:presLayoutVars>
          <dgm:bulletEnabled val="1"/>
        </dgm:presLayoutVars>
      </dgm:prSet>
      <dgm:spPr/>
      <dgm:t>
        <a:bodyPr/>
        <a:lstStyle/>
        <a:p>
          <a:endParaRPr lang="en-US"/>
        </a:p>
      </dgm:t>
    </dgm:pt>
    <dgm:pt modelId="{8BFE87C8-0DB3-4038-8749-B67643485A3A}" type="pres">
      <dgm:prSet presAssocID="{0A73A846-13AF-4B02-BE53-6ADC4875C250}" presName="sibTrans" presStyleLbl="sibTrans2D1" presStyleIdx="1" presStyleCnt="5"/>
      <dgm:spPr/>
      <dgm:t>
        <a:bodyPr/>
        <a:lstStyle/>
        <a:p>
          <a:endParaRPr lang="en-US"/>
        </a:p>
      </dgm:t>
    </dgm:pt>
    <dgm:pt modelId="{62B83474-464E-4B3F-9CC8-AB839C4D5DEF}" type="pres">
      <dgm:prSet presAssocID="{0A73A846-13AF-4B02-BE53-6ADC4875C250}" presName="connectorText" presStyleLbl="sibTrans2D1" presStyleIdx="1" presStyleCnt="5"/>
      <dgm:spPr/>
      <dgm:t>
        <a:bodyPr/>
        <a:lstStyle/>
        <a:p>
          <a:endParaRPr lang="en-US"/>
        </a:p>
      </dgm:t>
    </dgm:pt>
    <dgm:pt modelId="{14E8597E-BEE1-495B-9A60-14572B266C2C}" type="pres">
      <dgm:prSet presAssocID="{6675CD88-318C-476D-90E8-EB4E87B0C000}" presName="node" presStyleLbl="node1" presStyleIdx="2" presStyleCnt="5">
        <dgm:presLayoutVars>
          <dgm:bulletEnabled val="1"/>
        </dgm:presLayoutVars>
      </dgm:prSet>
      <dgm:spPr/>
      <dgm:t>
        <a:bodyPr/>
        <a:lstStyle/>
        <a:p>
          <a:endParaRPr lang="en-US"/>
        </a:p>
      </dgm:t>
    </dgm:pt>
    <dgm:pt modelId="{AD3E2688-BCAD-4F1D-8BC3-6FBB664BF376}" type="pres">
      <dgm:prSet presAssocID="{1B48B115-0945-4613-9085-67E0FB5CEF7F}" presName="sibTrans" presStyleLbl="sibTrans2D1" presStyleIdx="2" presStyleCnt="5"/>
      <dgm:spPr/>
      <dgm:t>
        <a:bodyPr/>
        <a:lstStyle/>
        <a:p>
          <a:endParaRPr lang="en-US"/>
        </a:p>
      </dgm:t>
    </dgm:pt>
    <dgm:pt modelId="{7977337D-B7D9-492A-A4A0-25035321E0A0}" type="pres">
      <dgm:prSet presAssocID="{1B48B115-0945-4613-9085-67E0FB5CEF7F}" presName="connectorText" presStyleLbl="sibTrans2D1" presStyleIdx="2" presStyleCnt="5"/>
      <dgm:spPr/>
      <dgm:t>
        <a:bodyPr/>
        <a:lstStyle/>
        <a:p>
          <a:endParaRPr lang="en-US"/>
        </a:p>
      </dgm:t>
    </dgm:pt>
    <dgm:pt modelId="{06FA0B15-C6ED-4ED0-9704-A1ABEDF828E9}" type="pres">
      <dgm:prSet presAssocID="{FD4C95BD-62A9-4C73-9E4A-1E39E9F8A11B}" presName="node" presStyleLbl="node1" presStyleIdx="3" presStyleCnt="5">
        <dgm:presLayoutVars>
          <dgm:bulletEnabled val="1"/>
        </dgm:presLayoutVars>
      </dgm:prSet>
      <dgm:spPr/>
      <dgm:t>
        <a:bodyPr/>
        <a:lstStyle/>
        <a:p>
          <a:endParaRPr lang="en-US"/>
        </a:p>
      </dgm:t>
    </dgm:pt>
    <dgm:pt modelId="{E47F086A-A865-4868-8CBA-BD26E013C517}" type="pres">
      <dgm:prSet presAssocID="{E720B111-CD5F-4870-BF0E-50A643718AC2}" presName="sibTrans" presStyleLbl="sibTrans2D1" presStyleIdx="3" presStyleCnt="5"/>
      <dgm:spPr/>
      <dgm:t>
        <a:bodyPr/>
        <a:lstStyle/>
        <a:p>
          <a:endParaRPr lang="en-US"/>
        </a:p>
      </dgm:t>
    </dgm:pt>
    <dgm:pt modelId="{B4EAAA19-72B1-4B63-9E79-D25201EA4827}" type="pres">
      <dgm:prSet presAssocID="{E720B111-CD5F-4870-BF0E-50A643718AC2}" presName="connectorText" presStyleLbl="sibTrans2D1" presStyleIdx="3" presStyleCnt="5"/>
      <dgm:spPr/>
      <dgm:t>
        <a:bodyPr/>
        <a:lstStyle/>
        <a:p>
          <a:endParaRPr lang="en-US"/>
        </a:p>
      </dgm:t>
    </dgm:pt>
    <dgm:pt modelId="{9D911F52-C04F-456E-A360-D35316E193EE}" type="pres">
      <dgm:prSet presAssocID="{FC44575F-E79E-48A8-AF5E-8D7F9F3233A7}" presName="node" presStyleLbl="node1" presStyleIdx="4" presStyleCnt="5">
        <dgm:presLayoutVars>
          <dgm:bulletEnabled val="1"/>
        </dgm:presLayoutVars>
      </dgm:prSet>
      <dgm:spPr/>
      <dgm:t>
        <a:bodyPr/>
        <a:lstStyle/>
        <a:p>
          <a:endParaRPr lang="en-US"/>
        </a:p>
      </dgm:t>
    </dgm:pt>
    <dgm:pt modelId="{A6BB1FAD-4E9B-426B-B1FE-9C58015E8621}" type="pres">
      <dgm:prSet presAssocID="{0DFEAB9A-B1E3-4DF6-B552-274859C12571}" presName="sibTrans" presStyleLbl="sibTrans2D1" presStyleIdx="4" presStyleCnt="5"/>
      <dgm:spPr/>
      <dgm:t>
        <a:bodyPr/>
        <a:lstStyle/>
        <a:p>
          <a:endParaRPr lang="en-US"/>
        </a:p>
      </dgm:t>
    </dgm:pt>
    <dgm:pt modelId="{8403EFEA-1E40-416E-8E27-6A99D918256D}" type="pres">
      <dgm:prSet presAssocID="{0DFEAB9A-B1E3-4DF6-B552-274859C12571}" presName="connectorText" presStyleLbl="sibTrans2D1" presStyleIdx="4" presStyleCnt="5"/>
      <dgm:spPr/>
      <dgm:t>
        <a:bodyPr/>
        <a:lstStyle/>
        <a:p>
          <a:endParaRPr lang="en-US"/>
        </a:p>
      </dgm:t>
    </dgm:pt>
  </dgm:ptLst>
  <dgm:cxnLst>
    <dgm:cxn modelId="{B839D7AD-7FC5-46D8-BD68-07EF85EE404F}" type="presOf" srcId="{A7206844-291F-45A5-8D81-2D4BC928D9E5}" destId="{7B430879-F18D-40EE-8331-45FFEC3BE626}" srcOrd="0" destOrd="0" presId="urn:microsoft.com/office/officeart/2005/8/layout/cycle2"/>
    <dgm:cxn modelId="{F0FBCEBC-4089-497E-89D3-4B7D45812F17}" type="presOf" srcId="{E720B111-CD5F-4870-BF0E-50A643718AC2}" destId="{E47F086A-A865-4868-8CBA-BD26E013C517}" srcOrd="0" destOrd="0" presId="urn:microsoft.com/office/officeart/2005/8/layout/cycle2"/>
    <dgm:cxn modelId="{60CC3983-81FF-49DC-8E9C-43993AC3F459}" type="presOf" srcId="{7FA03FB1-8E85-49CF-A68E-4724AF4750BC}" destId="{750155C8-6A17-477F-ACC9-92CBDEBAC36C}" srcOrd="0" destOrd="0" presId="urn:microsoft.com/office/officeart/2005/8/layout/cycle2"/>
    <dgm:cxn modelId="{8024D2B3-236F-4B40-A549-A6D3789B40A1}" type="presOf" srcId="{A7206844-291F-45A5-8D81-2D4BC928D9E5}" destId="{F3ACE109-0748-4716-813E-2AE2BBE2CF19}" srcOrd="1" destOrd="0" presId="urn:microsoft.com/office/officeart/2005/8/layout/cycle2"/>
    <dgm:cxn modelId="{1E73745C-705A-4762-A018-C97323E18897}" type="presOf" srcId="{1B48B115-0945-4613-9085-67E0FB5CEF7F}" destId="{7977337D-B7D9-492A-A4A0-25035321E0A0}" srcOrd="1" destOrd="0" presId="urn:microsoft.com/office/officeart/2005/8/layout/cycle2"/>
    <dgm:cxn modelId="{164C0DCB-1613-43EA-835B-75060591355F}" type="presOf" srcId="{1B48B115-0945-4613-9085-67E0FB5CEF7F}" destId="{AD3E2688-BCAD-4F1D-8BC3-6FBB664BF376}" srcOrd="0" destOrd="0" presId="urn:microsoft.com/office/officeart/2005/8/layout/cycle2"/>
    <dgm:cxn modelId="{A81222B0-2C07-4D46-8057-2665F30E1CCB}" srcId="{0F803AED-6FF9-41A4-98AB-FC1544679341}" destId="{7FA03FB1-8E85-49CF-A68E-4724AF4750BC}" srcOrd="0" destOrd="0" parTransId="{06D8C512-B401-408F-ABC8-458922706F74}" sibTransId="{A7206844-291F-45A5-8D81-2D4BC928D9E5}"/>
    <dgm:cxn modelId="{37784B08-99BC-410B-932E-DCBFA962B668}" srcId="{0F803AED-6FF9-41A4-98AB-FC1544679341}" destId="{FC44575F-E79E-48A8-AF5E-8D7F9F3233A7}" srcOrd="4" destOrd="0" parTransId="{8FE70AD2-CE0B-4022-9EA8-6539C24864F6}" sibTransId="{0DFEAB9A-B1E3-4DF6-B552-274859C12571}"/>
    <dgm:cxn modelId="{6B76161B-1041-438C-965D-6EA4802EEFDE}" type="presOf" srcId="{0DFEAB9A-B1E3-4DF6-B552-274859C12571}" destId="{8403EFEA-1E40-416E-8E27-6A99D918256D}" srcOrd="1" destOrd="0" presId="urn:microsoft.com/office/officeart/2005/8/layout/cycle2"/>
    <dgm:cxn modelId="{36B467BC-F28D-431F-92DA-3D1E5620F5CE}" type="presOf" srcId="{E720B111-CD5F-4870-BF0E-50A643718AC2}" destId="{B4EAAA19-72B1-4B63-9E79-D25201EA4827}" srcOrd="1" destOrd="0" presId="urn:microsoft.com/office/officeart/2005/8/layout/cycle2"/>
    <dgm:cxn modelId="{238B234B-62CF-451D-A9C5-4BF67DA50900}" type="presOf" srcId="{FC44575F-E79E-48A8-AF5E-8D7F9F3233A7}" destId="{9D911F52-C04F-456E-A360-D35316E193EE}" srcOrd="0" destOrd="0" presId="urn:microsoft.com/office/officeart/2005/8/layout/cycle2"/>
    <dgm:cxn modelId="{D138F754-24DB-4F9E-93FD-5B9855466C60}" type="presOf" srcId="{0F803AED-6FF9-41A4-98AB-FC1544679341}" destId="{66006AD5-42FD-4F0D-884F-06592AF6D9B3}" srcOrd="0" destOrd="0" presId="urn:microsoft.com/office/officeart/2005/8/layout/cycle2"/>
    <dgm:cxn modelId="{FCC7A23A-DC77-441E-B2A5-3DBA56A57BCD}" type="presOf" srcId="{0A73A846-13AF-4B02-BE53-6ADC4875C250}" destId="{62B83474-464E-4B3F-9CC8-AB839C4D5DEF}" srcOrd="1" destOrd="0" presId="urn:microsoft.com/office/officeart/2005/8/layout/cycle2"/>
    <dgm:cxn modelId="{C8D940F9-5293-4540-98F6-1CF6741D03CF}" type="presOf" srcId="{FD4C95BD-62A9-4C73-9E4A-1E39E9F8A11B}" destId="{06FA0B15-C6ED-4ED0-9704-A1ABEDF828E9}" srcOrd="0" destOrd="0" presId="urn:microsoft.com/office/officeart/2005/8/layout/cycle2"/>
    <dgm:cxn modelId="{5FE0D1EA-C9E0-40F1-A158-5F3CF306912C}" type="presOf" srcId="{0DFEAB9A-B1E3-4DF6-B552-274859C12571}" destId="{A6BB1FAD-4E9B-426B-B1FE-9C58015E8621}" srcOrd="0" destOrd="0" presId="urn:microsoft.com/office/officeart/2005/8/layout/cycle2"/>
    <dgm:cxn modelId="{AF23DBEA-B3B8-46D4-B1CD-B860327E9372}" type="presOf" srcId="{6675CD88-318C-476D-90E8-EB4E87B0C000}" destId="{14E8597E-BEE1-495B-9A60-14572B266C2C}" srcOrd="0" destOrd="0" presId="urn:microsoft.com/office/officeart/2005/8/layout/cycle2"/>
    <dgm:cxn modelId="{56C27492-5A47-4980-A4BA-5D49CABF0E1F}" type="presOf" srcId="{D9F7D1A4-9926-4144-84F8-7E9B4E6AFA6A}" destId="{9ACB70C9-C1F4-426C-926B-72DBDA03C6C3}" srcOrd="0" destOrd="0" presId="urn:microsoft.com/office/officeart/2005/8/layout/cycle2"/>
    <dgm:cxn modelId="{243B64F7-011B-4B0A-8429-3274DD452D2C}" srcId="{0F803AED-6FF9-41A4-98AB-FC1544679341}" destId="{FD4C95BD-62A9-4C73-9E4A-1E39E9F8A11B}" srcOrd="3" destOrd="0" parTransId="{CC1DF336-B9A2-4C72-8952-784224114CF6}" sibTransId="{E720B111-CD5F-4870-BF0E-50A643718AC2}"/>
    <dgm:cxn modelId="{F198C09A-E13F-406C-AB40-5E4E63AA0DA9}" type="presOf" srcId="{0A73A846-13AF-4B02-BE53-6ADC4875C250}" destId="{8BFE87C8-0DB3-4038-8749-B67643485A3A}" srcOrd="0" destOrd="0" presId="urn:microsoft.com/office/officeart/2005/8/layout/cycle2"/>
    <dgm:cxn modelId="{4DB42EC6-4063-4E84-9C83-0333EDEEBA5A}" srcId="{0F803AED-6FF9-41A4-98AB-FC1544679341}" destId="{D9F7D1A4-9926-4144-84F8-7E9B4E6AFA6A}" srcOrd="1" destOrd="0" parTransId="{A01EE82C-46AE-4FAE-9CDB-34BAAEC72756}" sibTransId="{0A73A846-13AF-4B02-BE53-6ADC4875C250}"/>
    <dgm:cxn modelId="{4E53D509-859E-4413-8F0E-11E8EEE50215}" srcId="{0F803AED-6FF9-41A4-98AB-FC1544679341}" destId="{6675CD88-318C-476D-90E8-EB4E87B0C000}" srcOrd="2" destOrd="0" parTransId="{08E03A02-EC40-416C-AC90-0E0561D8554C}" sibTransId="{1B48B115-0945-4613-9085-67E0FB5CEF7F}"/>
    <dgm:cxn modelId="{B6B09453-6682-4D2D-AFD2-5059FAABD2E0}" type="presParOf" srcId="{66006AD5-42FD-4F0D-884F-06592AF6D9B3}" destId="{750155C8-6A17-477F-ACC9-92CBDEBAC36C}" srcOrd="0" destOrd="0" presId="urn:microsoft.com/office/officeart/2005/8/layout/cycle2"/>
    <dgm:cxn modelId="{FC140333-453C-4617-98F7-0FB91F0EA2D9}" type="presParOf" srcId="{66006AD5-42FD-4F0D-884F-06592AF6D9B3}" destId="{7B430879-F18D-40EE-8331-45FFEC3BE626}" srcOrd="1" destOrd="0" presId="urn:microsoft.com/office/officeart/2005/8/layout/cycle2"/>
    <dgm:cxn modelId="{6EC04E12-9F33-4C3A-B029-380C5B6257E1}" type="presParOf" srcId="{7B430879-F18D-40EE-8331-45FFEC3BE626}" destId="{F3ACE109-0748-4716-813E-2AE2BBE2CF19}" srcOrd="0" destOrd="0" presId="urn:microsoft.com/office/officeart/2005/8/layout/cycle2"/>
    <dgm:cxn modelId="{1B6E8F48-4EDE-4F2D-B415-24DC3C9C34FC}" type="presParOf" srcId="{66006AD5-42FD-4F0D-884F-06592AF6D9B3}" destId="{9ACB70C9-C1F4-426C-926B-72DBDA03C6C3}" srcOrd="2" destOrd="0" presId="urn:microsoft.com/office/officeart/2005/8/layout/cycle2"/>
    <dgm:cxn modelId="{1E09DD01-AC7C-4C6A-8A36-B308D6AE7109}" type="presParOf" srcId="{66006AD5-42FD-4F0D-884F-06592AF6D9B3}" destId="{8BFE87C8-0DB3-4038-8749-B67643485A3A}" srcOrd="3" destOrd="0" presId="urn:microsoft.com/office/officeart/2005/8/layout/cycle2"/>
    <dgm:cxn modelId="{76DB4582-9EA9-447B-A8B6-DB3AD13724A3}" type="presParOf" srcId="{8BFE87C8-0DB3-4038-8749-B67643485A3A}" destId="{62B83474-464E-4B3F-9CC8-AB839C4D5DEF}" srcOrd="0" destOrd="0" presId="urn:microsoft.com/office/officeart/2005/8/layout/cycle2"/>
    <dgm:cxn modelId="{4595AA19-2678-40A2-A3C2-220B7A1EE434}" type="presParOf" srcId="{66006AD5-42FD-4F0D-884F-06592AF6D9B3}" destId="{14E8597E-BEE1-495B-9A60-14572B266C2C}" srcOrd="4" destOrd="0" presId="urn:microsoft.com/office/officeart/2005/8/layout/cycle2"/>
    <dgm:cxn modelId="{E58723D8-DCAC-43BE-A0C1-D7A527BEA2AF}" type="presParOf" srcId="{66006AD5-42FD-4F0D-884F-06592AF6D9B3}" destId="{AD3E2688-BCAD-4F1D-8BC3-6FBB664BF376}" srcOrd="5" destOrd="0" presId="urn:microsoft.com/office/officeart/2005/8/layout/cycle2"/>
    <dgm:cxn modelId="{7078285C-7716-474E-B4F8-4B368ECA2038}" type="presParOf" srcId="{AD3E2688-BCAD-4F1D-8BC3-6FBB664BF376}" destId="{7977337D-B7D9-492A-A4A0-25035321E0A0}" srcOrd="0" destOrd="0" presId="urn:microsoft.com/office/officeart/2005/8/layout/cycle2"/>
    <dgm:cxn modelId="{62832026-F38D-4E03-A652-760E23188EB3}" type="presParOf" srcId="{66006AD5-42FD-4F0D-884F-06592AF6D9B3}" destId="{06FA0B15-C6ED-4ED0-9704-A1ABEDF828E9}" srcOrd="6" destOrd="0" presId="urn:microsoft.com/office/officeart/2005/8/layout/cycle2"/>
    <dgm:cxn modelId="{59F9701E-64BF-445A-94D9-90555A262703}" type="presParOf" srcId="{66006AD5-42FD-4F0D-884F-06592AF6D9B3}" destId="{E47F086A-A865-4868-8CBA-BD26E013C517}" srcOrd="7" destOrd="0" presId="urn:microsoft.com/office/officeart/2005/8/layout/cycle2"/>
    <dgm:cxn modelId="{D3FC1080-D371-4BEE-86F0-B4A7A5A0DBC9}" type="presParOf" srcId="{E47F086A-A865-4868-8CBA-BD26E013C517}" destId="{B4EAAA19-72B1-4B63-9E79-D25201EA4827}" srcOrd="0" destOrd="0" presId="urn:microsoft.com/office/officeart/2005/8/layout/cycle2"/>
    <dgm:cxn modelId="{17C7A3E1-9CC4-456A-995E-1525383FDBB4}" type="presParOf" srcId="{66006AD5-42FD-4F0D-884F-06592AF6D9B3}" destId="{9D911F52-C04F-456E-A360-D35316E193EE}" srcOrd="8" destOrd="0" presId="urn:microsoft.com/office/officeart/2005/8/layout/cycle2"/>
    <dgm:cxn modelId="{FE53E2B1-9B9B-47EC-B985-DE01FF8DC887}" type="presParOf" srcId="{66006AD5-42FD-4F0D-884F-06592AF6D9B3}" destId="{A6BB1FAD-4E9B-426B-B1FE-9C58015E8621}" srcOrd="9" destOrd="0" presId="urn:microsoft.com/office/officeart/2005/8/layout/cycle2"/>
    <dgm:cxn modelId="{2D1ED10E-4064-4E44-AA6F-845626046F90}" type="presParOf" srcId="{A6BB1FAD-4E9B-426B-B1FE-9C58015E8621}" destId="{8403EFEA-1E40-416E-8E27-6A99D918256D}"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C70B72-DC4A-47CA-90BB-BC0300028533}">
      <dsp:nvSpPr>
        <dsp:cNvPr id="0" name=""/>
        <dsp:cNvSpPr/>
      </dsp:nvSpPr>
      <dsp:spPr>
        <a:xfrm>
          <a:off x="0" y="7174"/>
          <a:ext cx="6290226" cy="8847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2107FB-D6DE-437D-8B4D-9E71367C7014}">
      <dsp:nvSpPr>
        <dsp:cNvPr id="0" name=""/>
        <dsp:cNvSpPr/>
      </dsp:nvSpPr>
      <dsp:spPr>
        <a:xfrm>
          <a:off x="267639" y="206244"/>
          <a:ext cx="487092" cy="486616"/>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4A28176-478B-47E4-A875-238F65E37DA8}">
      <dsp:nvSpPr>
        <dsp:cNvPr id="0" name=""/>
        <dsp:cNvSpPr/>
      </dsp:nvSpPr>
      <dsp:spPr>
        <a:xfrm>
          <a:off x="1022370" y="7174"/>
          <a:ext cx="5236889" cy="940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489" tIns="99489" rIns="99489" bIns="99489" numCol="1" spcCol="1270" anchor="ctr" anchorCtr="0">
          <a:noAutofit/>
        </a:bodyPr>
        <a:lstStyle/>
        <a:p>
          <a:pPr lvl="0" algn="l" defTabSz="622300">
            <a:lnSpc>
              <a:spcPct val="90000"/>
            </a:lnSpc>
            <a:spcBef>
              <a:spcPct val="0"/>
            </a:spcBef>
            <a:spcAft>
              <a:spcPct val="35000"/>
            </a:spcAft>
          </a:pPr>
          <a:r>
            <a:rPr lang="en-GB" sz="1400" kern="1200"/>
            <a:t>Mental illness is widely studied and accepted as a form of illness like any other (Malmusi et al, 2011)</a:t>
          </a:r>
          <a:endParaRPr lang="en-US" sz="1400" kern="1200"/>
        </a:p>
      </dsp:txBody>
      <dsp:txXfrm>
        <a:off x="1022370" y="7174"/>
        <a:ext cx="5236889" cy="940054"/>
      </dsp:txXfrm>
    </dsp:sp>
    <dsp:sp modelId="{8CDC8575-7D86-4402-A0A0-03784D3FF94A}">
      <dsp:nvSpPr>
        <dsp:cNvPr id="0" name=""/>
        <dsp:cNvSpPr/>
      </dsp:nvSpPr>
      <dsp:spPr>
        <a:xfrm>
          <a:off x="0" y="1182242"/>
          <a:ext cx="6290226" cy="8847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9261DE-D3DE-4C0E-89A8-7848AD149E8B}">
      <dsp:nvSpPr>
        <dsp:cNvPr id="0" name=""/>
        <dsp:cNvSpPr/>
      </dsp:nvSpPr>
      <dsp:spPr>
        <a:xfrm>
          <a:off x="267639" y="1381312"/>
          <a:ext cx="487092" cy="486616"/>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127335-0D85-4DAD-B502-EC88DAAE033C}">
      <dsp:nvSpPr>
        <dsp:cNvPr id="0" name=""/>
        <dsp:cNvSpPr/>
      </dsp:nvSpPr>
      <dsp:spPr>
        <a:xfrm>
          <a:off x="1022370" y="1182242"/>
          <a:ext cx="5236889" cy="940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489" tIns="99489" rIns="99489" bIns="99489" numCol="1" spcCol="1270" anchor="ctr" anchorCtr="0">
          <a:noAutofit/>
        </a:bodyPr>
        <a:lstStyle/>
        <a:p>
          <a:pPr lvl="0" algn="l" defTabSz="622300">
            <a:lnSpc>
              <a:spcPct val="90000"/>
            </a:lnSpc>
            <a:spcBef>
              <a:spcPct val="0"/>
            </a:spcBef>
            <a:spcAft>
              <a:spcPct val="35000"/>
            </a:spcAft>
          </a:pPr>
          <a:r>
            <a:rPr lang="en-GB" sz="1400" kern="1200"/>
            <a:t>25% of adults in the UK will experience a mental health problem each year (Mcmanus, 2007)</a:t>
          </a:r>
          <a:endParaRPr lang="en-US" sz="1400" kern="1200"/>
        </a:p>
      </dsp:txBody>
      <dsp:txXfrm>
        <a:off x="1022370" y="1182242"/>
        <a:ext cx="5236889" cy="940054"/>
      </dsp:txXfrm>
    </dsp:sp>
    <dsp:sp modelId="{DF2F65DC-E485-4B64-B8F4-908FE3708E41}">
      <dsp:nvSpPr>
        <dsp:cNvPr id="0" name=""/>
        <dsp:cNvSpPr/>
      </dsp:nvSpPr>
      <dsp:spPr>
        <a:xfrm>
          <a:off x="0" y="2357310"/>
          <a:ext cx="6290226" cy="88475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E64173-20CD-4655-AD92-F233A1308999}">
      <dsp:nvSpPr>
        <dsp:cNvPr id="0" name=""/>
        <dsp:cNvSpPr/>
      </dsp:nvSpPr>
      <dsp:spPr>
        <a:xfrm>
          <a:off x="267639" y="2556380"/>
          <a:ext cx="487092" cy="486616"/>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2D49E49-CBE0-481F-8488-693060ED2314}">
      <dsp:nvSpPr>
        <dsp:cNvPr id="0" name=""/>
        <dsp:cNvSpPr/>
      </dsp:nvSpPr>
      <dsp:spPr>
        <a:xfrm>
          <a:off x="1022370" y="2357310"/>
          <a:ext cx="5236889" cy="940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489" tIns="99489" rIns="99489" bIns="99489" numCol="1" spcCol="1270" anchor="ctr" anchorCtr="0">
          <a:noAutofit/>
        </a:bodyPr>
        <a:lstStyle/>
        <a:p>
          <a:pPr lvl="0" algn="l" defTabSz="622300">
            <a:lnSpc>
              <a:spcPct val="90000"/>
            </a:lnSpc>
            <a:spcBef>
              <a:spcPct val="0"/>
            </a:spcBef>
            <a:spcAft>
              <a:spcPct val="35000"/>
            </a:spcAft>
          </a:pPr>
          <a:r>
            <a:rPr lang="en-GB" sz="1400" kern="1200"/>
            <a:t>Mental healthcare has transformed from ‘asylums’ to community care approach – bringing both positive and negative impacts </a:t>
          </a:r>
          <a:endParaRPr lang="en-US" sz="1400" kern="1200"/>
        </a:p>
      </dsp:txBody>
      <dsp:txXfrm>
        <a:off x="1022370" y="2357310"/>
        <a:ext cx="5236889" cy="940054"/>
      </dsp:txXfrm>
    </dsp:sp>
    <dsp:sp modelId="{4E3A5380-574C-4E56-917E-B0ECF1527637}">
      <dsp:nvSpPr>
        <dsp:cNvPr id="0" name=""/>
        <dsp:cNvSpPr/>
      </dsp:nvSpPr>
      <dsp:spPr>
        <a:xfrm>
          <a:off x="0" y="3532378"/>
          <a:ext cx="6290226" cy="88475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EFFC9D-E108-4DED-AD15-1E05B49435E1}">
      <dsp:nvSpPr>
        <dsp:cNvPr id="0" name=""/>
        <dsp:cNvSpPr/>
      </dsp:nvSpPr>
      <dsp:spPr>
        <a:xfrm>
          <a:off x="267639" y="3731448"/>
          <a:ext cx="487092" cy="486616"/>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0ECECF-FF83-4A53-AA41-85399DADA938}">
      <dsp:nvSpPr>
        <dsp:cNvPr id="0" name=""/>
        <dsp:cNvSpPr/>
      </dsp:nvSpPr>
      <dsp:spPr>
        <a:xfrm>
          <a:off x="1022370" y="3532378"/>
          <a:ext cx="5236889" cy="940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489" tIns="99489" rIns="99489" bIns="99489" numCol="1" spcCol="1270" anchor="ctr" anchorCtr="0">
          <a:noAutofit/>
        </a:bodyPr>
        <a:lstStyle/>
        <a:p>
          <a:pPr lvl="0" algn="l" defTabSz="622300">
            <a:lnSpc>
              <a:spcPct val="90000"/>
            </a:lnSpc>
            <a:spcBef>
              <a:spcPct val="0"/>
            </a:spcBef>
            <a:spcAft>
              <a:spcPct val="35000"/>
            </a:spcAft>
          </a:pPr>
          <a:r>
            <a:rPr lang="en-GB" sz="1400" kern="1200"/>
            <a:t>One of the main difficulties mentally ill people may face in the community is the Stigma they may receive for being regarded as mentally ill (Mehta et al, 2009)</a:t>
          </a:r>
          <a:endParaRPr lang="en-US" sz="1400" kern="1200"/>
        </a:p>
      </dsp:txBody>
      <dsp:txXfrm>
        <a:off x="1022370" y="3532378"/>
        <a:ext cx="5236889" cy="940054"/>
      </dsp:txXfrm>
    </dsp:sp>
    <dsp:sp modelId="{8338ABB0-162A-4106-BF00-1845C63A6DC2}">
      <dsp:nvSpPr>
        <dsp:cNvPr id="0" name=""/>
        <dsp:cNvSpPr/>
      </dsp:nvSpPr>
      <dsp:spPr>
        <a:xfrm>
          <a:off x="0" y="4707446"/>
          <a:ext cx="6290226" cy="88475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F97E9C-8D79-44C1-83F9-22BE52555AD4}">
      <dsp:nvSpPr>
        <dsp:cNvPr id="0" name=""/>
        <dsp:cNvSpPr/>
      </dsp:nvSpPr>
      <dsp:spPr>
        <a:xfrm>
          <a:off x="267900" y="4906516"/>
          <a:ext cx="487092" cy="486616"/>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5ECBF8-36CC-418B-81D8-D16137457922}">
      <dsp:nvSpPr>
        <dsp:cNvPr id="0" name=""/>
        <dsp:cNvSpPr/>
      </dsp:nvSpPr>
      <dsp:spPr>
        <a:xfrm>
          <a:off x="1022893" y="4707446"/>
          <a:ext cx="5203401" cy="940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489" tIns="99489" rIns="99489" bIns="99489" numCol="1" spcCol="1270" anchor="ctr" anchorCtr="0">
          <a:noAutofit/>
        </a:bodyPr>
        <a:lstStyle/>
        <a:p>
          <a:pPr lvl="0" algn="l" defTabSz="622300">
            <a:lnSpc>
              <a:spcPct val="90000"/>
            </a:lnSpc>
            <a:spcBef>
              <a:spcPct val="0"/>
            </a:spcBef>
            <a:spcAft>
              <a:spcPct val="35000"/>
            </a:spcAft>
          </a:pPr>
          <a:r>
            <a:rPr lang="en-GB" sz="1400" kern="1200"/>
            <a:t>Results from longitudinal studies In the UK (Mehta et al 2009) show negative attitudes of the public (towards the mentally ill) increased between the years of 1994 and 2003, which runs alongside the deinstitutionalisation ‘era’</a:t>
          </a:r>
          <a:endParaRPr lang="en-US" sz="1400" kern="1200"/>
        </a:p>
      </dsp:txBody>
      <dsp:txXfrm>
        <a:off x="1022893" y="4707446"/>
        <a:ext cx="5203401" cy="9400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6F2912-5559-4E9B-8368-BA409F2CB54C}">
      <dsp:nvSpPr>
        <dsp:cNvPr id="0" name=""/>
        <dsp:cNvSpPr/>
      </dsp:nvSpPr>
      <dsp:spPr>
        <a:xfrm>
          <a:off x="2827" y="1012034"/>
          <a:ext cx="3444724" cy="1377889"/>
        </a:xfrm>
        <a:prstGeom prst="chevron">
          <a:avLst/>
        </a:prstGeom>
        <a:solidFill>
          <a:schemeClr val="accent6">
            <a:lumMod val="40000"/>
            <a:lumOff val="6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lvl="0" algn="ctr" defTabSz="711200">
            <a:lnSpc>
              <a:spcPct val="90000"/>
            </a:lnSpc>
            <a:spcBef>
              <a:spcPct val="0"/>
            </a:spcBef>
            <a:spcAft>
              <a:spcPct val="35000"/>
            </a:spcAft>
          </a:pPr>
          <a:r>
            <a:rPr lang="en-GB" sz="1600" kern="1200" dirty="0"/>
            <a:t>If gender affected mental health literacy and knowledge</a:t>
          </a:r>
        </a:p>
      </dsp:txBody>
      <dsp:txXfrm>
        <a:off x="691772" y="1012034"/>
        <a:ext cx="2066835" cy="1377889"/>
      </dsp:txXfrm>
    </dsp:sp>
    <dsp:sp modelId="{3D03F464-87CC-4808-8D5F-83C795A4A00D}">
      <dsp:nvSpPr>
        <dsp:cNvPr id="0" name=""/>
        <dsp:cNvSpPr/>
      </dsp:nvSpPr>
      <dsp:spPr>
        <a:xfrm>
          <a:off x="3103079" y="998379"/>
          <a:ext cx="3444724" cy="1377889"/>
        </a:xfrm>
        <a:prstGeom prst="chevron">
          <a:avLst/>
        </a:prstGeom>
        <a:solidFill>
          <a:srgbClr val="00B0F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lvl="0" algn="ctr" defTabSz="711200">
            <a:lnSpc>
              <a:spcPct val="90000"/>
            </a:lnSpc>
            <a:spcBef>
              <a:spcPct val="0"/>
            </a:spcBef>
            <a:spcAft>
              <a:spcPct val="35000"/>
            </a:spcAft>
          </a:pPr>
          <a:r>
            <a:rPr lang="en-GB" sz="1600" kern="1200" dirty="0"/>
            <a:t>If educational status affected mental health literacy and knowledge</a:t>
          </a:r>
        </a:p>
      </dsp:txBody>
      <dsp:txXfrm>
        <a:off x="3792024" y="998379"/>
        <a:ext cx="2066835" cy="1377889"/>
      </dsp:txXfrm>
    </dsp:sp>
    <dsp:sp modelId="{4BE5CACB-9AFE-42A9-AA68-D91F6A3C1BDD}">
      <dsp:nvSpPr>
        <dsp:cNvPr id="0" name=""/>
        <dsp:cNvSpPr/>
      </dsp:nvSpPr>
      <dsp:spPr>
        <a:xfrm>
          <a:off x="6203331" y="1012034"/>
          <a:ext cx="3444724" cy="1377889"/>
        </a:xfrm>
        <a:prstGeom prst="chevron">
          <a:avLst/>
        </a:prstGeom>
        <a:solidFill>
          <a:schemeClr val="accent6">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lvl="0" algn="ctr" defTabSz="711200">
            <a:lnSpc>
              <a:spcPct val="90000"/>
            </a:lnSpc>
            <a:spcBef>
              <a:spcPct val="0"/>
            </a:spcBef>
            <a:spcAft>
              <a:spcPct val="35000"/>
            </a:spcAft>
          </a:pPr>
          <a:r>
            <a:rPr lang="en-GB" sz="1600" kern="1200" dirty="0"/>
            <a:t>If there are regional differences in mental health literacy and knowledge</a:t>
          </a:r>
        </a:p>
      </dsp:txBody>
      <dsp:txXfrm>
        <a:off x="6892276" y="1012034"/>
        <a:ext cx="2066835" cy="13778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F1643F-5C66-43FD-94E7-0BEA9CBFF941}">
      <dsp:nvSpPr>
        <dsp:cNvPr id="0" name=""/>
        <dsp:cNvSpPr/>
      </dsp:nvSpPr>
      <dsp:spPr>
        <a:xfrm rot="5400000">
          <a:off x="-210942" y="213151"/>
          <a:ext cx="1406283" cy="984398"/>
        </a:xfrm>
        <a:prstGeom prst="chevron">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lvl="0" algn="ctr" defTabSz="1200150">
            <a:lnSpc>
              <a:spcPct val="90000"/>
            </a:lnSpc>
            <a:spcBef>
              <a:spcPct val="0"/>
            </a:spcBef>
            <a:spcAft>
              <a:spcPct val="35000"/>
            </a:spcAft>
          </a:pPr>
          <a:r>
            <a:rPr lang="en-GB" sz="2700" kern="1200" dirty="0"/>
            <a:t>1</a:t>
          </a:r>
        </a:p>
      </dsp:txBody>
      <dsp:txXfrm rot="-5400000">
        <a:off x="1" y="494407"/>
        <a:ext cx="984398" cy="421885"/>
      </dsp:txXfrm>
    </dsp:sp>
    <dsp:sp modelId="{390C61E7-F8E3-4248-BC8C-713214B830EE}">
      <dsp:nvSpPr>
        <dsp:cNvPr id="0" name=""/>
        <dsp:cNvSpPr/>
      </dsp:nvSpPr>
      <dsp:spPr>
        <a:xfrm rot="5400000">
          <a:off x="4432670" y="-3446062"/>
          <a:ext cx="914084" cy="7810627"/>
        </a:xfrm>
        <a:prstGeom prst="round2Same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endParaRPr lang="en-GB" sz="1800" kern="1200" dirty="0"/>
        </a:p>
        <a:p>
          <a:pPr marL="171450" lvl="1" indent="-171450" algn="ctr" defTabSz="800100">
            <a:lnSpc>
              <a:spcPct val="90000"/>
            </a:lnSpc>
            <a:spcBef>
              <a:spcPct val="0"/>
            </a:spcBef>
            <a:spcAft>
              <a:spcPct val="15000"/>
            </a:spcAft>
            <a:buFont typeface="+mj-lt"/>
            <a:buChar char="••"/>
          </a:pPr>
          <a:r>
            <a:rPr lang="en-GB" sz="1800" kern="1200" dirty="0"/>
            <a:t>There will be a significant difference in attitudes towards mental health across England and Wales</a:t>
          </a:r>
        </a:p>
      </dsp:txBody>
      <dsp:txXfrm rot="-5400000">
        <a:off x="984399" y="46831"/>
        <a:ext cx="7766005" cy="824840"/>
      </dsp:txXfrm>
    </dsp:sp>
    <dsp:sp modelId="{B8EECCEF-2C14-48BA-9E92-80F4D125DD6F}">
      <dsp:nvSpPr>
        <dsp:cNvPr id="0" name=""/>
        <dsp:cNvSpPr/>
      </dsp:nvSpPr>
      <dsp:spPr>
        <a:xfrm rot="5400000">
          <a:off x="-210942" y="1422740"/>
          <a:ext cx="1406283" cy="984398"/>
        </a:xfrm>
        <a:prstGeom prst="chevron">
          <a:avLst/>
        </a:prstGeom>
        <a:solidFill>
          <a:schemeClr val="accent5">
            <a:hueOff val="-589455"/>
            <a:satOff val="4905"/>
            <a:lumOff val="-12941"/>
            <a:alphaOff val="0"/>
          </a:schemeClr>
        </a:solidFill>
        <a:ln w="12700" cap="flat" cmpd="sng" algn="ctr">
          <a:solidFill>
            <a:schemeClr val="accent5">
              <a:hueOff val="-589455"/>
              <a:satOff val="4905"/>
              <a:lumOff val="-1294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lvl="0" algn="ctr" defTabSz="1200150">
            <a:lnSpc>
              <a:spcPct val="90000"/>
            </a:lnSpc>
            <a:spcBef>
              <a:spcPct val="0"/>
            </a:spcBef>
            <a:spcAft>
              <a:spcPct val="35000"/>
            </a:spcAft>
          </a:pPr>
          <a:r>
            <a:rPr lang="en-GB" sz="2700" kern="1200" dirty="0"/>
            <a:t>2</a:t>
          </a:r>
        </a:p>
      </dsp:txBody>
      <dsp:txXfrm rot="-5400000">
        <a:off x="1" y="1703996"/>
        <a:ext cx="984398" cy="421885"/>
      </dsp:txXfrm>
    </dsp:sp>
    <dsp:sp modelId="{958A9B27-C7A3-4EA8-8C0B-1ACBA1BBF1F4}">
      <dsp:nvSpPr>
        <dsp:cNvPr id="0" name=""/>
        <dsp:cNvSpPr/>
      </dsp:nvSpPr>
      <dsp:spPr>
        <a:xfrm rot="5400000">
          <a:off x="4432670" y="-2236473"/>
          <a:ext cx="914084" cy="7810627"/>
        </a:xfrm>
        <a:prstGeom prst="round2SameRect">
          <a:avLst/>
        </a:prstGeom>
        <a:solidFill>
          <a:schemeClr val="lt1">
            <a:alpha val="90000"/>
            <a:hueOff val="0"/>
            <a:satOff val="0"/>
            <a:lumOff val="0"/>
            <a:alphaOff val="0"/>
          </a:schemeClr>
        </a:solidFill>
        <a:ln w="12700" cap="flat" cmpd="sng" algn="ctr">
          <a:solidFill>
            <a:schemeClr val="accent5">
              <a:hueOff val="-589455"/>
              <a:satOff val="4905"/>
              <a:lumOff val="-1294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ctr" defTabSz="800100">
            <a:lnSpc>
              <a:spcPct val="90000"/>
            </a:lnSpc>
            <a:spcBef>
              <a:spcPct val="0"/>
            </a:spcBef>
            <a:spcAft>
              <a:spcPct val="15000"/>
            </a:spcAft>
            <a:buChar char="••"/>
          </a:pPr>
          <a:r>
            <a:rPr lang="en-GB" sz="1800" kern="1200" dirty="0"/>
            <a:t>Less educated participants will have lower mental health literacy than participants of higher educational attainment</a:t>
          </a:r>
        </a:p>
      </dsp:txBody>
      <dsp:txXfrm rot="-5400000">
        <a:off x="984399" y="1256420"/>
        <a:ext cx="7766005" cy="824840"/>
      </dsp:txXfrm>
    </dsp:sp>
    <dsp:sp modelId="{0FD6DE7E-B765-47F3-8B29-D30E35D02E76}">
      <dsp:nvSpPr>
        <dsp:cNvPr id="0" name=""/>
        <dsp:cNvSpPr/>
      </dsp:nvSpPr>
      <dsp:spPr>
        <a:xfrm rot="5400000">
          <a:off x="-210942" y="2632328"/>
          <a:ext cx="1406283" cy="984398"/>
        </a:xfrm>
        <a:prstGeom prst="chevron">
          <a:avLst/>
        </a:prstGeom>
        <a:solidFill>
          <a:schemeClr val="accent5">
            <a:hueOff val="-1178911"/>
            <a:satOff val="9810"/>
            <a:lumOff val="-25882"/>
            <a:alphaOff val="0"/>
          </a:schemeClr>
        </a:solidFill>
        <a:ln w="12700" cap="flat" cmpd="sng" algn="ctr">
          <a:solidFill>
            <a:schemeClr val="accent5">
              <a:hueOff val="-1178911"/>
              <a:satOff val="9810"/>
              <a:lumOff val="-2588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lvl="0" algn="ctr" defTabSz="1200150">
            <a:lnSpc>
              <a:spcPct val="90000"/>
            </a:lnSpc>
            <a:spcBef>
              <a:spcPct val="0"/>
            </a:spcBef>
            <a:spcAft>
              <a:spcPct val="35000"/>
            </a:spcAft>
          </a:pPr>
          <a:r>
            <a:rPr lang="en-GB" sz="2700" kern="1200" dirty="0"/>
            <a:t>3</a:t>
          </a:r>
        </a:p>
      </dsp:txBody>
      <dsp:txXfrm rot="-5400000">
        <a:off x="1" y="2913584"/>
        <a:ext cx="984398" cy="421885"/>
      </dsp:txXfrm>
    </dsp:sp>
    <dsp:sp modelId="{EE82F5BA-6664-4860-9FC0-FA4596A58F8C}">
      <dsp:nvSpPr>
        <dsp:cNvPr id="0" name=""/>
        <dsp:cNvSpPr/>
      </dsp:nvSpPr>
      <dsp:spPr>
        <a:xfrm rot="5400000">
          <a:off x="4432670" y="-1026885"/>
          <a:ext cx="914084" cy="7810627"/>
        </a:xfrm>
        <a:prstGeom prst="round2SameRect">
          <a:avLst/>
        </a:prstGeom>
        <a:solidFill>
          <a:schemeClr val="lt1">
            <a:alpha val="90000"/>
            <a:hueOff val="0"/>
            <a:satOff val="0"/>
            <a:lumOff val="0"/>
            <a:alphaOff val="0"/>
          </a:schemeClr>
        </a:solidFill>
        <a:ln w="12700" cap="flat" cmpd="sng" algn="ctr">
          <a:solidFill>
            <a:schemeClr val="accent5">
              <a:hueOff val="-1178911"/>
              <a:satOff val="9810"/>
              <a:lumOff val="-2588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ctr" defTabSz="800100">
            <a:lnSpc>
              <a:spcPct val="90000"/>
            </a:lnSpc>
            <a:spcBef>
              <a:spcPct val="0"/>
            </a:spcBef>
            <a:spcAft>
              <a:spcPct val="15000"/>
            </a:spcAft>
            <a:buFont typeface="+mj-lt"/>
            <a:buChar char="••"/>
          </a:pPr>
          <a:r>
            <a:rPr lang="en-GB" sz="1800" kern="1200" dirty="0"/>
            <a:t>Females will have a more positive attitude towards mental health than males </a:t>
          </a:r>
        </a:p>
      </dsp:txBody>
      <dsp:txXfrm rot="-5400000">
        <a:off x="984399" y="2466008"/>
        <a:ext cx="7766005" cy="8248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F650F2-7FEC-45E8-8363-430D82946589}">
      <dsp:nvSpPr>
        <dsp:cNvPr id="0" name=""/>
        <dsp:cNvSpPr/>
      </dsp:nvSpPr>
      <dsp:spPr>
        <a:xfrm>
          <a:off x="700601" y="143634"/>
          <a:ext cx="5109133" cy="5109133"/>
        </a:xfrm>
        <a:prstGeom prst="circularArrow">
          <a:avLst>
            <a:gd name="adj1" fmla="val 5544"/>
            <a:gd name="adj2" fmla="val 330680"/>
            <a:gd name="adj3" fmla="val 13802362"/>
            <a:gd name="adj4" fmla="val 17369896"/>
            <a:gd name="adj5" fmla="val 5757"/>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73E498-124E-4101-AEDD-E991F16B9380}">
      <dsp:nvSpPr>
        <dsp:cNvPr id="0" name=""/>
        <dsp:cNvSpPr/>
      </dsp:nvSpPr>
      <dsp:spPr>
        <a:xfrm>
          <a:off x="2072626" y="174101"/>
          <a:ext cx="2365083" cy="118254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kern="1200" dirty="0"/>
            <a:t>Variables imbalance </a:t>
          </a:r>
        </a:p>
      </dsp:txBody>
      <dsp:txXfrm>
        <a:off x="2130353" y="231828"/>
        <a:ext cx="2249629" cy="1067087"/>
      </dsp:txXfrm>
    </dsp:sp>
    <dsp:sp modelId="{06488ACA-676E-4A82-9C93-1909302578CA}">
      <dsp:nvSpPr>
        <dsp:cNvPr id="0" name=""/>
        <dsp:cNvSpPr/>
      </dsp:nvSpPr>
      <dsp:spPr>
        <a:xfrm>
          <a:off x="4144727" y="1679570"/>
          <a:ext cx="2365083" cy="1182541"/>
        </a:xfrm>
        <a:prstGeom prst="roundRect">
          <a:avLst/>
        </a:prstGeom>
        <a:solidFill>
          <a:schemeClr val="accent5">
            <a:hueOff val="-294728"/>
            <a:satOff val="2453"/>
            <a:lumOff val="-647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kern="1200" dirty="0"/>
            <a:t>Sampling method</a:t>
          </a:r>
        </a:p>
      </dsp:txBody>
      <dsp:txXfrm>
        <a:off x="4202454" y="1737297"/>
        <a:ext cx="2249629" cy="1067087"/>
      </dsp:txXfrm>
    </dsp:sp>
    <dsp:sp modelId="{A0DDDA80-3195-41D6-AF81-404E2DDD35AC}">
      <dsp:nvSpPr>
        <dsp:cNvPr id="0" name=""/>
        <dsp:cNvSpPr/>
      </dsp:nvSpPr>
      <dsp:spPr>
        <a:xfrm>
          <a:off x="3353255" y="4115470"/>
          <a:ext cx="2365083" cy="1182541"/>
        </a:xfrm>
        <a:prstGeom prst="roundRect">
          <a:avLst/>
        </a:prstGeom>
        <a:solidFill>
          <a:schemeClr val="accent5">
            <a:hueOff val="-589455"/>
            <a:satOff val="4905"/>
            <a:lumOff val="-129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kern="1200" dirty="0"/>
            <a:t>Data collection </a:t>
          </a:r>
        </a:p>
      </dsp:txBody>
      <dsp:txXfrm>
        <a:off x="3410982" y="4173197"/>
        <a:ext cx="2249629" cy="1067087"/>
      </dsp:txXfrm>
    </dsp:sp>
    <dsp:sp modelId="{1F5CF330-6026-428A-864C-B4EF6AE1CA61}">
      <dsp:nvSpPr>
        <dsp:cNvPr id="0" name=""/>
        <dsp:cNvSpPr/>
      </dsp:nvSpPr>
      <dsp:spPr>
        <a:xfrm>
          <a:off x="791998" y="4115470"/>
          <a:ext cx="2365083" cy="1182541"/>
        </a:xfrm>
        <a:prstGeom prst="roundRect">
          <a:avLst/>
        </a:prstGeom>
        <a:solidFill>
          <a:schemeClr val="accent5">
            <a:hueOff val="-884183"/>
            <a:satOff val="7358"/>
            <a:lumOff val="-1941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kern="1200" dirty="0"/>
            <a:t>Individual differences</a:t>
          </a:r>
        </a:p>
      </dsp:txBody>
      <dsp:txXfrm>
        <a:off x="849725" y="4173197"/>
        <a:ext cx="2249629" cy="1067087"/>
      </dsp:txXfrm>
    </dsp:sp>
    <dsp:sp modelId="{31A79EB1-5C59-44FD-9D76-83E0C9DCCAAD}">
      <dsp:nvSpPr>
        <dsp:cNvPr id="0" name=""/>
        <dsp:cNvSpPr/>
      </dsp:nvSpPr>
      <dsp:spPr>
        <a:xfrm>
          <a:off x="526" y="1679570"/>
          <a:ext cx="2365083" cy="1182541"/>
        </a:xfrm>
        <a:prstGeom prst="roundRect">
          <a:avLst/>
        </a:prstGeom>
        <a:solidFill>
          <a:schemeClr val="accent5">
            <a:hueOff val="-1178911"/>
            <a:satOff val="9810"/>
            <a:lumOff val="-2588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kern="1200" dirty="0"/>
            <a:t>Lack of research </a:t>
          </a:r>
        </a:p>
      </dsp:txBody>
      <dsp:txXfrm>
        <a:off x="58253" y="1737297"/>
        <a:ext cx="2249629" cy="10670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0155C8-6A17-477F-ACC9-92CBDEBAC36C}">
      <dsp:nvSpPr>
        <dsp:cNvPr id="0" name=""/>
        <dsp:cNvSpPr/>
      </dsp:nvSpPr>
      <dsp:spPr>
        <a:xfrm>
          <a:off x="4702224" y="1025"/>
          <a:ext cx="1415950" cy="1415950"/>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a:t>More research</a:t>
          </a:r>
        </a:p>
      </dsp:txBody>
      <dsp:txXfrm>
        <a:off x="4909585" y="208386"/>
        <a:ext cx="1001228" cy="1001228"/>
      </dsp:txXfrm>
    </dsp:sp>
    <dsp:sp modelId="{7B430879-F18D-40EE-8331-45FFEC3BE626}">
      <dsp:nvSpPr>
        <dsp:cNvPr id="0" name=""/>
        <dsp:cNvSpPr/>
      </dsp:nvSpPr>
      <dsp:spPr>
        <a:xfrm rot="2160000">
          <a:off x="6073791" y="1089477"/>
          <a:ext cx="377930" cy="477883"/>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6084618" y="1151733"/>
        <a:ext cx="264551" cy="286729"/>
      </dsp:txXfrm>
    </dsp:sp>
    <dsp:sp modelId="{9ACB70C9-C1F4-426C-926B-72DBDA03C6C3}">
      <dsp:nvSpPr>
        <dsp:cNvPr id="0" name=""/>
        <dsp:cNvSpPr/>
      </dsp:nvSpPr>
      <dsp:spPr>
        <a:xfrm>
          <a:off x="6424644" y="1252436"/>
          <a:ext cx="1415950" cy="1415950"/>
        </a:xfrm>
        <a:prstGeom prst="ellipse">
          <a:avLst/>
        </a:prstGeom>
        <a:solidFill>
          <a:schemeClr val="accent5">
            <a:hueOff val="-294728"/>
            <a:satOff val="2453"/>
            <a:lumOff val="-647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a:t>Severity of mental illness </a:t>
          </a:r>
        </a:p>
      </dsp:txBody>
      <dsp:txXfrm>
        <a:off x="6632005" y="1459797"/>
        <a:ext cx="1001228" cy="1001228"/>
      </dsp:txXfrm>
    </dsp:sp>
    <dsp:sp modelId="{8BFE87C8-0DB3-4038-8749-B67643485A3A}">
      <dsp:nvSpPr>
        <dsp:cNvPr id="0" name=""/>
        <dsp:cNvSpPr/>
      </dsp:nvSpPr>
      <dsp:spPr>
        <a:xfrm rot="6480000">
          <a:off x="6618006" y="2723710"/>
          <a:ext cx="377930" cy="477883"/>
        </a:xfrm>
        <a:prstGeom prst="rightArrow">
          <a:avLst>
            <a:gd name="adj1" fmla="val 60000"/>
            <a:gd name="adj2" fmla="val 50000"/>
          </a:avLst>
        </a:prstGeom>
        <a:solidFill>
          <a:schemeClr val="accent5">
            <a:hueOff val="-294728"/>
            <a:satOff val="2453"/>
            <a:lumOff val="-647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10800000">
        <a:off x="6692214" y="2765372"/>
        <a:ext cx="264551" cy="286729"/>
      </dsp:txXfrm>
    </dsp:sp>
    <dsp:sp modelId="{14E8597E-BEE1-495B-9A60-14572B266C2C}">
      <dsp:nvSpPr>
        <dsp:cNvPr id="0" name=""/>
        <dsp:cNvSpPr/>
      </dsp:nvSpPr>
      <dsp:spPr>
        <a:xfrm>
          <a:off x="5766738" y="3277262"/>
          <a:ext cx="1415950" cy="1415950"/>
        </a:xfrm>
        <a:prstGeom prst="ellipse">
          <a:avLst/>
        </a:prstGeom>
        <a:solidFill>
          <a:schemeClr val="accent5">
            <a:hueOff val="-589455"/>
            <a:satOff val="4905"/>
            <a:lumOff val="-129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a:t>Information campaigns</a:t>
          </a:r>
        </a:p>
      </dsp:txBody>
      <dsp:txXfrm>
        <a:off x="5974099" y="3484623"/>
        <a:ext cx="1001228" cy="1001228"/>
      </dsp:txXfrm>
    </dsp:sp>
    <dsp:sp modelId="{AD3E2688-BCAD-4F1D-8BC3-6FBB664BF376}">
      <dsp:nvSpPr>
        <dsp:cNvPr id="0" name=""/>
        <dsp:cNvSpPr/>
      </dsp:nvSpPr>
      <dsp:spPr>
        <a:xfrm rot="10800000">
          <a:off x="5231930" y="3746296"/>
          <a:ext cx="377930" cy="477883"/>
        </a:xfrm>
        <a:prstGeom prst="rightArrow">
          <a:avLst>
            <a:gd name="adj1" fmla="val 60000"/>
            <a:gd name="adj2" fmla="val 50000"/>
          </a:avLst>
        </a:prstGeom>
        <a:solidFill>
          <a:schemeClr val="accent5">
            <a:hueOff val="-589455"/>
            <a:satOff val="4905"/>
            <a:lumOff val="-1294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10800000">
        <a:off x="5345309" y="3841873"/>
        <a:ext cx="264551" cy="286729"/>
      </dsp:txXfrm>
    </dsp:sp>
    <dsp:sp modelId="{06FA0B15-C6ED-4ED0-9704-A1ABEDF828E9}">
      <dsp:nvSpPr>
        <dsp:cNvPr id="0" name=""/>
        <dsp:cNvSpPr/>
      </dsp:nvSpPr>
      <dsp:spPr>
        <a:xfrm>
          <a:off x="3637710" y="3277262"/>
          <a:ext cx="1415950" cy="1415950"/>
        </a:xfrm>
        <a:prstGeom prst="ellipse">
          <a:avLst/>
        </a:prstGeom>
        <a:solidFill>
          <a:schemeClr val="accent5">
            <a:hueOff val="-884183"/>
            <a:satOff val="7358"/>
            <a:lumOff val="-1941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a:t>Improve knowledge of mental illness</a:t>
          </a:r>
        </a:p>
      </dsp:txBody>
      <dsp:txXfrm>
        <a:off x="3845071" y="3484623"/>
        <a:ext cx="1001228" cy="1001228"/>
      </dsp:txXfrm>
    </dsp:sp>
    <dsp:sp modelId="{E47F086A-A865-4868-8CBA-BD26E013C517}">
      <dsp:nvSpPr>
        <dsp:cNvPr id="0" name=""/>
        <dsp:cNvSpPr/>
      </dsp:nvSpPr>
      <dsp:spPr>
        <a:xfrm rot="15120000">
          <a:off x="3831072" y="2744056"/>
          <a:ext cx="377930" cy="477883"/>
        </a:xfrm>
        <a:prstGeom prst="rightArrow">
          <a:avLst>
            <a:gd name="adj1" fmla="val 60000"/>
            <a:gd name="adj2" fmla="val 50000"/>
          </a:avLst>
        </a:prstGeom>
        <a:solidFill>
          <a:schemeClr val="accent5">
            <a:hueOff val="-884183"/>
            <a:satOff val="7358"/>
            <a:lumOff val="-1941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10800000">
        <a:off x="3905280" y="2893548"/>
        <a:ext cx="264551" cy="286729"/>
      </dsp:txXfrm>
    </dsp:sp>
    <dsp:sp modelId="{9D911F52-C04F-456E-A360-D35316E193EE}">
      <dsp:nvSpPr>
        <dsp:cNvPr id="0" name=""/>
        <dsp:cNvSpPr/>
      </dsp:nvSpPr>
      <dsp:spPr>
        <a:xfrm>
          <a:off x="2979804" y="1252436"/>
          <a:ext cx="1415950" cy="1415950"/>
        </a:xfrm>
        <a:prstGeom prst="ellipse">
          <a:avLst/>
        </a:prstGeom>
        <a:solidFill>
          <a:schemeClr val="accent5">
            <a:hueOff val="-1178911"/>
            <a:satOff val="9810"/>
            <a:lumOff val="-2588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a:t>Lower stigmatization and increase acceptance</a:t>
          </a:r>
        </a:p>
      </dsp:txBody>
      <dsp:txXfrm>
        <a:off x="3187165" y="1459797"/>
        <a:ext cx="1001228" cy="1001228"/>
      </dsp:txXfrm>
    </dsp:sp>
    <dsp:sp modelId="{A6BB1FAD-4E9B-426B-B1FE-9C58015E8621}">
      <dsp:nvSpPr>
        <dsp:cNvPr id="0" name=""/>
        <dsp:cNvSpPr/>
      </dsp:nvSpPr>
      <dsp:spPr>
        <a:xfrm rot="19440000">
          <a:off x="4351371" y="1102051"/>
          <a:ext cx="377930" cy="477883"/>
        </a:xfrm>
        <a:prstGeom prst="rightArrow">
          <a:avLst>
            <a:gd name="adj1" fmla="val 60000"/>
            <a:gd name="adj2" fmla="val 50000"/>
          </a:avLst>
        </a:prstGeom>
        <a:solidFill>
          <a:schemeClr val="accent5">
            <a:hueOff val="-1178911"/>
            <a:satOff val="9810"/>
            <a:lumOff val="-2588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a:off x="4362198" y="1230949"/>
        <a:ext cx="264551" cy="28672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9.emf"/></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345FBCD-67F9-4B50-BBF9-7EC8599E9056}" type="datetimeFigureOut">
              <a:rPr lang="en-GB" smtClean="0"/>
              <a:t>24/05/2019</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E04BF137-E5FF-42F2-8FC3-57BA01E581B9}" type="slidenum">
              <a:rPr lang="en-GB" smtClean="0"/>
              <a:t>‹#›</a:t>
            </a:fld>
            <a:endParaRPr lang="en-GB"/>
          </a:p>
        </p:txBody>
      </p:sp>
    </p:spTree>
    <p:extLst>
      <p:ext uri="{BB962C8B-B14F-4D97-AF65-F5344CB8AC3E}">
        <p14:creationId xmlns:p14="http://schemas.microsoft.com/office/powerpoint/2010/main" val="1433080451"/>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45FBCD-67F9-4B50-BBF9-7EC8599E9056}" type="datetimeFigureOut">
              <a:rPr lang="en-GB" smtClean="0"/>
              <a:t>24/05/2019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4BF137-E5FF-42F2-8FC3-57BA01E581B9}" type="slidenum">
              <a:rPr lang="en-GB" smtClean="0"/>
              <a:t>‹#›</a:t>
            </a:fld>
            <a:endParaRPr lang="en-GB"/>
          </a:p>
        </p:txBody>
      </p:sp>
    </p:spTree>
    <p:extLst>
      <p:ext uri="{BB962C8B-B14F-4D97-AF65-F5344CB8AC3E}">
        <p14:creationId xmlns:p14="http://schemas.microsoft.com/office/powerpoint/2010/main" val="1564345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3345FBCD-67F9-4B50-BBF9-7EC8599E9056}" type="datetimeFigureOut">
              <a:rPr lang="en-GB" smtClean="0"/>
              <a:t>24/05/2019</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E04BF137-E5FF-42F2-8FC3-57BA01E581B9}" type="slidenum">
              <a:rPr lang="en-GB" smtClean="0"/>
              <a:t>‹#›</a:t>
            </a:fld>
            <a:endParaRPr lang="en-GB"/>
          </a:p>
        </p:txBody>
      </p:sp>
    </p:spTree>
    <p:extLst>
      <p:ext uri="{BB962C8B-B14F-4D97-AF65-F5344CB8AC3E}">
        <p14:creationId xmlns:p14="http://schemas.microsoft.com/office/powerpoint/2010/main" val="22409776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345FBCD-67F9-4B50-BBF9-7EC8599E9056}" type="datetimeFigureOut">
              <a:rPr lang="en-GB" smtClean="0"/>
              <a:t>24/05/2019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4BF137-E5FF-42F2-8FC3-57BA01E581B9}" type="slidenum">
              <a:rPr lang="en-GB" smtClean="0"/>
              <a:t>‹#›</a:t>
            </a:fld>
            <a:endParaRPr lang="en-GB"/>
          </a:p>
        </p:txBody>
      </p:sp>
    </p:spTree>
    <p:extLst>
      <p:ext uri="{BB962C8B-B14F-4D97-AF65-F5344CB8AC3E}">
        <p14:creationId xmlns:p14="http://schemas.microsoft.com/office/powerpoint/2010/main" val="3142214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345FBCD-67F9-4B50-BBF9-7EC8599E9056}" type="datetimeFigureOut">
              <a:rPr lang="en-GB" smtClean="0"/>
              <a:t>24/05/2019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4BF137-E5FF-42F2-8FC3-57BA01E581B9}" type="slidenum">
              <a:rPr lang="en-GB" smtClean="0"/>
              <a:t>‹#›</a:t>
            </a:fld>
            <a:endParaRPr lang="en-GB"/>
          </a:p>
        </p:txBody>
      </p:sp>
    </p:spTree>
    <p:extLst>
      <p:ext uri="{BB962C8B-B14F-4D97-AF65-F5344CB8AC3E}">
        <p14:creationId xmlns:p14="http://schemas.microsoft.com/office/powerpoint/2010/main" val="3741989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345FBCD-67F9-4B50-BBF9-7EC8599E9056}" type="datetimeFigureOut">
              <a:rPr lang="en-GB" smtClean="0"/>
              <a:t>24/05/2019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4BF137-E5FF-42F2-8FC3-57BA01E581B9}" type="slidenum">
              <a:rPr lang="en-GB" smtClean="0"/>
              <a:t>‹#›</a:t>
            </a:fld>
            <a:endParaRPr lang="en-GB"/>
          </a:p>
        </p:txBody>
      </p:sp>
    </p:spTree>
    <p:extLst>
      <p:ext uri="{BB962C8B-B14F-4D97-AF65-F5344CB8AC3E}">
        <p14:creationId xmlns:p14="http://schemas.microsoft.com/office/powerpoint/2010/main" val="3251686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45FBCD-67F9-4B50-BBF9-7EC8599E9056}" type="datetimeFigureOut">
              <a:rPr lang="en-GB" smtClean="0"/>
              <a:t>24/05/2019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4BF137-E5FF-42F2-8FC3-57BA01E581B9}" type="slidenum">
              <a:rPr lang="en-GB" smtClean="0"/>
              <a:t>‹#›</a:t>
            </a:fld>
            <a:endParaRPr lang="en-GB"/>
          </a:p>
        </p:txBody>
      </p:sp>
    </p:spTree>
    <p:extLst>
      <p:ext uri="{BB962C8B-B14F-4D97-AF65-F5344CB8AC3E}">
        <p14:creationId xmlns:p14="http://schemas.microsoft.com/office/powerpoint/2010/main" val="1956940474"/>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345FBCD-67F9-4B50-BBF9-7EC8599E9056}" type="datetimeFigureOut">
              <a:rPr lang="en-GB" smtClean="0"/>
              <a:t>24/05/2019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4BF137-E5FF-42F2-8FC3-57BA01E581B9}" type="slidenum">
              <a:rPr lang="en-GB" smtClean="0"/>
              <a:t>‹#›</a:t>
            </a:fld>
            <a:endParaRPr lang="en-GB"/>
          </a:p>
        </p:txBody>
      </p:sp>
    </p:spTree>
    <p:extLst>
      <p:ext uri="{BB962C8B-B14F-4D97-AF65-F5344CB8AC3E}">
        <p14:creationId xmlns:p14="http://schemas.microsoft.com/office/powerpoint/2010/main" val="6760778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345FBCD-67F9-4B50-BBF9-7EC8599E9056}" type="datetimeFigureOut">
              <a:rPr lang="en-GB" smtClean="0"/>
              <a:t>24/05/2019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4BF137-E5FF-42F2-8FC3-57BA01E581B9}" type="slidenum">
              <a:rPr lang="en-GB" smtClean="0"/>
              <a:t>‹#›</a:t>
            </a:fld>
            <a:endParaRPr lang="en-GB"/>
          </a:p>
        </p:txBody>
      </p:sp>
    </p:spTree>
    <p:extLst>
      <p:ext uri="{BB962C8B-B14F-4D97-AF65-F5344CB8AC3E}">
        <p14:creationId xmlns:p14="http://schemas.microsoft.com/office/powerpoint/2010/main" val="27240803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345FBCD-67F9-4B50-BBF9-7EC8599E9056}" type="datetimeFigureOut">
              <a:rPr lang="en-GB" smtClean="0"/>
              <a:t>24/05/2019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4BF137-E5FF-42F2-8FC3-57BA01E581B9}" type="slidenum">
              <a:rPr lang="en-GB" smtClean="0"/>
              <a:t>‹#›</a:t>
            </a:fld>
            <a:endParaRPr lang="en-GB"/>
          </a:p>
        </p:txBody>
      </p:sp>
    </p:spTree>
    <p:extLst>
      <p:ext uri="{BB962C8B-B14F-4D97-AF65-F5344CB8AC3E}">
        <p14:creationId xmlns:p14="http://schemas.microsoft.com/office/powerpoint/2010/main" val="2229392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345FBCD-67F9-4B50-BBF9-7EC8599E9056}" type="datetimeFigureOut">
              <a:rPr lang="en-GB" smtClean="0"/>
              <a:t>24/05/2019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E04BF137-E5FF-42F2-8FC3-57BA01E581B9}" type="slidenum">
              <a:rPr lang="en-GB" smtClean="0"/>
              <a:t>‹#›</a:t>
            </a:fld>
            <a:endParaRPr lang="en-GB"/>
          </a:p>
        </p:txBody>
      </p:sp>
    </p:spTree>
    <p:extLst>
      <p:ext uri="{BB962C8B-B14F-4D97-AF65-F5344CB8AC3E}">
        <p14:creationId xmlns:p14="http://schemas.microsoft.com/office/powerpoint/2010/main" val="33311842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345FBCD-67F9-4B50-BBF9-7EC8599E9056}" type="datetimeFigureOut">
              <a:rPr lang="en-GB" smtClean="0"/>
              <a:t>24/05/2019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E04BF137-E5FF-42F2-8FC3-57BA01E581B9}"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746007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3345FBCD-67F9-4B50-BBF9-7EC8599E9056}" type="datetimeFigureOut">
              <a:rPr lang="en-GB" smtClean="0"/>
              <a:t>24/05/2019</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E04BF137-E5FF-42F2-8FC3-57BA01E581B9}" type="slidenum">
              <a:rPr lang="en-GB" smtClean="0"/>
              <a:t>‹#›</a:t>
            </a:fld>
            <a:endParaRPr lang="en-GB"/>
          </a:p>
        </p:txBody>
      </p:sp>
    </p:spTree>
    <p:extLst>
      <p:ext uri="{BB962C8B-B14F-4D97-AF65-F5344CB8AC3E}">
        <p14:creationId xmlns:p14="http://schemas.microsoft.com/office/powerpoint/2010/main" val="918955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345FBCD-67F9-4B50-BBF9-7EC8599E9056}" type="datetimeFigureOut">
              <a:rPr lang="en-GB" smtClean="0"/>
              <a:t>24/05/2019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4BF137-E5FF-42F2-8FC3-57BA01E581B9}" type="slidenum">
              <a:rPr lang="en-GB" smtClean="0"/>
              <a:t>‹#›</a:t>
            </a:fld>
            <a:endParaRPr lang="en-GB"/>
          </a:p>
        </p:txBody>
      </p:sp>
    </p:spTree>
    <p:extLst>
      <p:ext uri="{BB962C8B-B14F-4D97-AF65-F5344CB8AC3E}">
        <p14:creationId xmlns:p14="http://schemas.microsoft.com/office/powerpoint/2010/main" val="38333078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345FBCD-67F9-4B50-BBF9-7EC8599E9056}" type="datetimeFigureOut">
              <a:rPr lang="en-GB" smtClean="0"/>
              <a:t>24/05/2019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4BF137-E5FF-42F2-8FC3-57BA01E581B9}" type="slidenum">
              <a:rPr lang="en-GB" smtClean="0"/>
              <a:t>‹#›</a:t>
            </a:fld>
            <a:endParaRPr lang="en-GB"/>
          </a:p>
        </p:txBody>
      </p:sp>
    </p:spTree>
    <p:extLst>
      <p:ext uri="{BB962C8B-B14F-4D97-AF65-F5344CB8AC3E}">
        <p14:creationId xmlns:p14="http://schemas.microsoft.com/office/powerpoint/2010/main" val="16099728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45FBCD-67F9-4B50-BBF9-7EC8599E9056}" type="datetimeFigureOut">
              <a:rPr lang="en-GB" smtClean="0"/>
              <a:t>24/05/2019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4BF137-E5FF-42F2-8FC3-57BA01E581B9}" type="slidenum">
              <a:rPr lang="en-GB" smtClean="0"/>
              <a:t>‹#›</a:t>
            </a:fld>
            <a:endParaRPr lang="en-GB"/>
          </a:p>
        </p:txBody>
      </p:sp>
    </p:spTree>
    <p:extLst>
      <p:ext uri="{BB962C8B-B14F-4D97-AF65-F5344CB8AC3E}">
        <p14:creationId xmlns:p14="http://schemas.microsoft.com/office/powerpoint/2010/main" val="31233642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3345FBCD-67F9-4B50-BBF9-7EC8599E9056}" type="datetimeFigureOut">
              <a:rPr lang="en-GB" smtClean="0"/>
              <a:t>24/05/2019</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E04BF137-E5FF-42F2-8FC3-57BA01E581B9}" type="slidenum">
              <a:rPr lang="en-GB" smtClean="0"/>
              <a:t>‹#›</a:t>
            </a:fld>
            <a:endParaRPr lang="en-GB"/>
          </a:p>
        </p:txBody>
      </p:sp>
    </p:spTree>
    <p:extLst>
      <p:ext uri="{BB962C8B-B14F-4D97-AF65-F5344CB8AC3E}">
        <p14:creationId xmlns:p14="http://schemas.microsoft.com/office/powerpoint/2010/main" val="7592346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345FBCD-67F9-4B50-BBF9-7EC8599E9056}" type="datetimeFigureOut">
              <a:rPr lang="en-GB" smtClean="0"/>
              <a:t>24/05/2019</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04BF137-E5FF-42F2-8FC3-57BA01E581B9}" type="slidenum">
              <a:rPr lang="en-GB" smtClean="0"/>
              <a:t>‹#›</a:t>
            </a:fld>
            <a:endParaRPr lang="en-GB"/>
          </a:p>
        </p:txBody>
      </p:sp>
    </p:spTree>
    <p:extLst>
      <p:ext uri="{BB962C8B-B14F-4D97-AF65-F5344CB8AC3E}">
        <p14:creationId xmlns:p14="http://schemas.microsoft.com/office/powerpoint/2010/main" val="3467513887"/>
      </p:ext>
    </p:extLst>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 id="2147483876" r:id="rId12"/>
    <p:sldLayoutId id="2147483877" r:id="rId13"/>
    <p:sldLayoutId id="2147483878" r:id="rId14"/>
    <p:sldLayoutId id="2147483879" r:id="rId15"/>
    <p:sldLayoutId id="2147483880" r:id="rId16"/>
    <p:sldLayoutId id="2147483881"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package" Target="../embeddings/Microsoft_Word_Document.docx"/><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9.emf"/></Relationships>
</file>

<file path=ppt/slides/_rels/slide8.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png"/><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DE040-ABD6-4F88-AFB5-64DD69920955}"/>
              </a:ext>
            </a:extLst>
          </p:cNvPr>
          <p:cNvSpPr>
            <a:spLocks noGrp="1"/>
          </p:cNvSpPr>
          <p:nvPr>
            <p:ph type="ctrTitle"/>
          </p:nvPr>
        </p:nvSpPr>
        <p:spPr>
          <a:xfrm>
            <a:off x="4687410" y="1803405"/>
            <a:ext cx="6132990" cy="1825096"/>
          </a:xfrm>
        </p:spPr>
        <p:txBody>
          <a:bodyPr>
            <a:normAutofit fontScale="90000"/>
          </a:bodyPr>
          <a:lstStyle/>
          <a:p>
            <a:pPr algn="ctr"/>
            <a:r>
              <a:rPr lang="en-US" sz="3300" dirty="0"/>
              <a:t>Socio-Demographic Differences in Mental Health Literacy and Attitude Across England and Wales </a:t>
            </a:r>
            <a:endParaRPr lang="en-GB" sz="3300" dirty="0"/>
          </a:p>
        </p:txBody>
      </p:sp>
      <p:pic>
        <p:nvPicPr>
          <p:cNvPr id="4" name="Picture 3">
            <a:extLst>
              <a:ext uri="{FF2B5EF4-FFF2-40B4-BE49-F238E27FC236}">
                <a16:creationId xmlns:a16="http://schemas.microsoft.com/office/drawing/2014/main" id="{6825AA65-3823-45D5-8761-FD994BF4DB88}"/>
              </a:ext>
            </a:extLst>
          </p:cNvPr>
          <p:cNvPicPr>
            <a:picLocks noChangeAspect="1"/>
          </p:cNvPicPr>
          <p:nvPr/>
        </p:nvPicPr>
        <p:blipFill rotWithShape="1">
          <a:blip r:embed="rId2"/>
          <a:srcRect l="18760" r="14240"/>
          <a:stretch/>
        </p:blipFill>
        <p:spPr>
          <a:xfrm>
            <a:off x="1441659" y="1543049"/>
            <a:ext cx="2662321" cy="2662321"/>
          </a:xfrm>
          <a:prstGeom prst="rect">
            <a:avLst/>
          </a:prstGeom>
        </p:spPr>
      </p:pic>
    </p:spTree>
    <p:extLst>
      <p:ext uri="{BB962C8B-B14F-4D97-AF65-F5344CB8AC3E}">
        <p14:creationId xmlns:p14="http://schemas.microsoft.com/office/powerpoint/2010/main" val="18290936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CC82757-F96F-41CB-B2B8-49689F4362A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FA37F53D-999D-4551-B3F8-064DBF31556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21" name="Picture 20">
            <a:extLst>
              <a:ext uri="{FF2B5EF4-FFF2-40B4-BE49-F238E27FC236}">
                <a16:creationId xmlns:a16="http://schemas.microsoft.com/office/drawing/2014/main" id="{A9C99389-A1E4-4A6F-BF8E-9013FF049140}"/>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7" name="Title 6">
            <a:extLst>
              <a:ext uri="{FF2B5EF4-FFF2-40B4-BE49-F238E27FC236}">
                <a16:creationId xmlns:a16="http://schemas.microsoft.com/office/drawing/2014/main" id="{C864BF90-7B75-45AE-B52A-02EEAEF0D63E}"/>
              </a:ext>
            </a:extLst>
          </p:cNvPr>
          <p:cNvSpPr>
            <a:spLocks noGrp="1"/>
          </p:cNvSpPr>
          <p:nvPr>
            <p:ph type="title"/>
          </p:nvPr>
        </p:nvSpPr>
        <p:spPr>
          <a:xfrm>
            <a:off x="685800" y="1066163"/>
            <a:ext cx="3306744" cy="5148371"/>
          </a:xfrm>
        </p:spPr>
        <p:txBody>
          <a:bodyPr>
            <a:normAutofit/>
          </a:bodyPr>
          <a:lstStyle/>
          <a:p>
            <a:r>
              <a:rPr lang="en-GB" sz="2800">
                <a:solidFill>
                  <a:schemeClr val="bg1"/>
                </a:solidFill>
              </a:rPr>
              <a:t>Background…</a:t>
            </a:r>
          </a:p>
        </p:txBody>
      </p:sp>
      <p:graphicFrame>
        <p:nvGraphicFramePr>
          <p:cNvPr id="10" name="Content Placeholder 7">
            <a:extLst>
              <a:ext uri="{FF2B5EF4-FFF2-40B4-BE49-F238E27FC236}">
                <a16:creationId xmlns:a16="http://schemas.microsoft.com/office/drawing/2014/main" id="{570C377E-C910-4D80-B81D-A872CAFA19E9}"/>
              </a:ext>
            </a:extLst>
          </p:cNvPr>
          <p:cNvGraphicFramePr>
            <a:graphicFrameLocks noGrp="1"/>
          </p:cNvGraphicFramePr>
          <p:nvPr>
            <p:ph idx="1"/>
            <p:extLst>
              <p:ext uri="{D42A27DB-BD31-4B8C-83A1-F6EECF244321}">
                <p14:modId xmlns:p14="http://schemas.microsoft.com/office/powerpoint/2010/main" val="3493129865"/>
              </p:ext>
            </p:extLst>
          </p:nvPr>
        </p:nvGraphicFramePr>
        <p:xfrm>
          <a:off x="5279472" y="746125"/>
          <a:ext cx="6290226" cy="56546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67599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8CBC491E-4797-40B1-B154-37483E548208}"/>
              </a:ext>
            </a:extLst>
          </p:cNvPr>
          <p:cNvSpPr>
            <a:spLocks noGrp="1"/>
          </p:cNvSpPr>
          <p:nvPr>
            <p:ph type="body" idx="1"/>
          </p:nvPr>
        </p:nvSpPr>
        <p:spPr>
          <a:xfrm>
            <a:off x="685799" y="2192132"/>
            <a:ext cx="3456432" cy="617320"/>
          </a:xfrm>
        </p:spPr>
        <p:txBody>
          <a:bodyPr/>
          <a:lstStyle/>
          <a:p>
            <a:r>
              <a:rPr lang="en-GB" dirty="0"/>
              <a:t>Gender 	</a:t>
            </a:r>
          </a:p>
        </p:txBody>
      </p:sp>
      <p:sp>
        <p:nvSpPr>
          <p:cNvPr id="6" name="Text Placeholder 5">
            <a:extLst>
              <a:ext uri="{FF2B5EF4-FFF2-40B4-BE49-F238E27FC236}">
                <a16:creationId xmlns:a16="http://schemas.microsoft.com/office/drawing/2014/main" id="{1185F119-5543-41F6-91E9-0388D85A8CF2}"/>
              </a:ext>
            </a:extLst>
          </p:cNvPr>
          <p:cNvSpPr>
            <a:spLocks noGrp="1"/>
          </p:cNvSpPr>
          <p:nvPr>
            <p:ph type="body" sz="quarter" idx="3"/>
          </p:nvPr>
        </p:nvSpPr>
        <p:spPr>
          <a:xfrm>
            <a:off x="4366858" y="1056861"/>
            <a:ext cx="3456432" cy="626534"/>
          </a:xfrm>
        </p:spPr>
        <p:txBody>
          <a:bodyPr/>
          <a:lstStyle/>
          <a:p>
            <a:r>
              <a:rPr lang="en-GB" dirty="0"/>
              <a:t>Education</a:t>
            </a:r>
          </a:p>
        </p:txBody>
      </p:sp>
      <p:sp>
        <p:nvSpPr>
          <p:cNvPr id="7" name="Text Placeholder 6">
            <a:extLst>
              <a:ext uri="{FF2B5EF4-FFF2-40B4-BE49-F238E27FC236}">
                <a16:creationId xmlns:a16="http://schemas.microsoft.com/office/drawing/2014/main" id="{A5297AEC-8FB4-4AE9-98D3-679397E8A40C}"/>
              </a:ext>
            </a:extLst>
          </p:cNvPr>
          <p:cNvSpPr>
            <a:spLocks noGrp="1"/>
          </p:cNvSpPr>
          <p:nvPr>
            <p:ph type="body" sz="quarter" idx="13"/>
          </p:nvPr>
        </p:nvSpPr>
        <p:spPr>
          <a:xfrm>
            <a:off x="8047917" y="284553"/>
            <a:ext cx="3456432" cy="626534"/>
          </a:xfrm>
        </p:spPr>
        <p:txBody>
          <a:bodyPr/>
          <a:lstStyle/>
          <a:p>
            <a:r>
              <a:rPr lang="en-GB" dirty="0"/>
              <a:t>Location &amp; Age </a:t>
            </a:r>
          </a:p>
        </p:txBody>
      </p:sp>
      <p:sp>
        <p:nvSpPr>
          <p:cNvPr id="8" name="Text Placeholder 7">
            <a:extLst>
              <a:ext uri="{FF2B5EF4-FFF2-40B4-BE49-F238E27FC236}">
                <a16:creationId xmlns:a16="http://schemas.microsoft.com/office/drawing/2014/main" id="{EE83DA69-D574-4EE2-9577-3FB2794DDFBF}"/>
              </a:ext>
            </a:extLst>
          </p:cNvPr>
          <p:cNvSpPr>
            <a:spLocks noGrp="1"/>
          </p:cNvSpPr>
          <p:nvPr>
            <p:ph type="body" sz="half" idx="15"/>
          </p:nvPr>
        </p:nvSpPr>
        <p:spPr>
          <a:xfrm>
            <a:off x="685799" y="2948966"/>
            <a:ext cx="3456432" cy="3314132"/>
          </a:xfrm>
        </p:spPr>
        <p:txBody>
          <a:bodyPr/>
          <a:lstStyle/>
          <a:p>
            <a:pPr marL="285750" indent="-285750">
              <a:buFont typeface="Arial" panose="020B0604020202020204" pitchFamily="34" charset="0"/>
              <a:buChar char="•"/>
            </a:pPr>
            <a:r>
              <a:rPr lang="en-GB" dirty="0"/>
              <a:t>Kaneko and </a:t>
            </a:r>
            <a:r>
              <a:rPr lang="en-GB" dirty="0" err="1"/>
              <a:t>Motohashi</a:t>
            </a:r>
            <a:r>
              <a:rPr lang="en-GB" dirty="0"/>
              <a:t> (2007) suggest that poor mental health knowledge is strongly associated with males</a:t>
            </a:r>
          </a:p>
          <a:p>
            <a:pPr marL="285750" indent="-285750">
              <a:buFont typeface="Arial" panose="020B0604020202020204" pitchFamily="34" charset="0"/>
              <a:buChar char="•"/>
            </a:pPr>
            <a:r>
              <a:rPr lang="en-GB" dirty="0" err="1"/>
              <a:t>Bener</a:t>
            </a:r>
            <a:r>
              <a:rPr lang="en-GB" dirty="0"/>
              <a:t> and </a:t>
            </a:r>
            <a:r>
              <a:rPr lang="en-GB" dirty="0" err="1"/>
              <a:t>Ghuloum</a:t>
            </a:r>
            <a:r>
              <a:rPr lang="en-GB" dirty="0"/>
              <a:t> (2010) found gender differences have a significant impact on attitude (Males exhibit poorer literacy)</a:t>
            </a:r>
          </a:p>
          <a:p>
            <a:pPr marL="285750" indent="-285750">
              <a:buFont typeface="Arial" panose="020B0604020202020204" pitchFamily="34" charset="0"/>
              <a:buChar char="•"/>
            </a:pPr>
            <a:r>
              <a:rPr lang="en-GB" dirty="0"/>
              <a:t>Supporting; Significant sex differences in mental health attitudes and literacy; Gibbons et al (2015)</a:t>
            </a:r>
          </a:p>
          <a:p>
            <a:pPr marL="285750" indent="-285750">
              <a:buFont typeface="Arial" panose="020B0604020202020204" pitchFamily="34" charset="0"/>
              <a:buChar char="•"/>
            </a:pPr>
            <a:endParaRPr lang="en-GB" dirty="0"/>
          </a:p>
        </p:txBody>
      </p:sp>
      <p:sp>
        <p:nvSpPr>
          <p:cNvPr id="9" name="Text Placeholder 8">
            <a:extLst>
              <a:ext uri="{FF2B5EF4-FFF2-40B4-BE49-F238E27FC236}">
                <a16:creationId xmlns:a16="http://schemas.microsoft.com/office/drawing/2014/main" id="{5FE914A6-3A54-4329-BE0F-B9FD129D57D4}"/>
              </a:ext>
            </a:extLst>
          </p:cNvPr>
          <p:cNvSpPr>
            <a:spLocks noGrp="1"/>
          </p:cNvSpPr>
          <p:nvPr>
            <p:ph type="body" sz="half" idx="16"/>
          </p:nvPr>
        </p:nvSpPr>
        <p:spPr>
          <a:xfrm>
            <a:off x="4366858" y="1894088"/>
            <a:ext cx="3456432" cy="3314618"/>
          </a:xfrm>
        </p:spPr>
        <p:txBody>
          <a:bodyPr/>
          <a:lstStyle/>
          <a:p>
            <a:pPr marL="285750" indent="-285750">
              <a:buFont typeface="Arial" panose="020B0604020202020204" pitchFamily="34" charset="0"/>
              <a:buChar char="•"/>
            </a:pPr>
            <a:r>
              <a:rPr lang="en-GB" dirty="0"/>
              <a:t>Irena and Gabriella (2017) highlighted that those with low or little educational attributions were discriminated against in treatment for lack of knowledge</a:t>
            </a:r>
          </a:p>
          <a:p>
            <a:pPr marL="285750" indent="-285750">
              <a:buFont typeface="Arial" panose="020B0604020202020204" pitchFamily="34" charset="0"/>
              <a:buChar char="•"/>
            </a:pPr>
            <a:r>
              <a:rPr lang="en-GB" dirty="0"/>
              <a:t>Rhodes, Goering, To &amp; Williams (2002) studied the above predictors and found that certain barriers prevent those of poor educational status seeking out psychiatric help and knowledge of mental illness</a:t>
            </a:r>
          </a:p>
          <a:p>
            <a:pPr marL="285750" indent="-285750">
              <a:buFont typeface="Arial" panose="020B0604020202020204" pitchFamily="34" charset="0"/>
              <a:buChar char="•"/>
            </a:pPr>
            <a:endParaRPr lang="en-GB" dirty="0"/>
          </a:p>
        </p:txBody>
      </p:sp>
      <p:sp>
        <p:nvSpPr>
          <p:cNvPr id="10" name="Text Placeholder 9">
            <a:extLst>
              <a:ext uri="{FF2B5EF4-FFF2-40B4-BE49-F238E27FC236}">
                <a16:creationId xmlns:a16="http://schemas.microsoft.com/office/drawing/2014/main" id="{F1D891B0-C9AD-4B17-8EB4-4263953E963B}"/>
              </a:ext>
            </a:extLst>
          </p:cNvPr>
          <p:cNvSpPr>
            <a:spLocks noGrp="1"/>
          </p:cNvSpPr>
          <p:nvPr>
            <p:ph type="body" sz="half" idx="17"/>
          </p:nvPr>
        </p:nvSpPr>
        <p:spPr>
          <a:xfrm>
            <a:off x="8047917" y="1056861"/>
            <a:ext cx="3456432" cy="3314132"/>
          </a:xfrm>
        </p:spPr>
        <p:txBody>
          <a:bodyPr/>
          <a:lstStyle/>
          <a:p>
            <a:pPr marL="285750" indent="-285750">
              <a:buFont typeface="Arial" panose="020B0604020202020204" pitchFamily="34" charset="0"/>
              <a:buChar char="•"/>
            </a:pPr>
            <a:r>
              <a:rPr lang="en-GB" dirty="0"/>
              <a:t>rural communities have higher stigmatization towards mentally ill individuals (</a:t>
            </a:r>
            <a:r>
              <a:rPr lang="en-GB" dirty="0" err="1"/>
              <a:t>Girma</a:t>
            </a:r>
            <a:r>
              <a:rPr lang="en-GB" dirty="0"/>
              <a:t> et al., 2013)</a:t>
            </a:r>
          </a:p>
          <a:p>
            <a:pPr marL="285750" indent="-285750">
              <a:buFont typeface="Arial" panose="020B0604020202020204" pitchFamily="34" charset="0"/>
              <a:buChar char="•"/>
            </a:pPr>
            <a:r>
              <a:rPr lang="en-GB" dirty="0"/>
              <a:t>Rural communities find it difficult to access mental healthcare (Morgan, 1999) </a:t>
            </a:r>
          </a:p>
          <a:p>
            <a:pPr marL="285750" indent="-285750">
              <a:buFont typeface="Arial" panose="020B0604020202020204" pitchFamily="34" charset="0"/>
              <a:buChar char="•"/>
            </a:pPr>
            <a:r>
              <a:rPr lang="en-GB" dirty="0"/>
              <a:t>Older adults, who are not accustomed to the focus on mental healthcare like the younger generation, view mental illness as a personal weakness, and not as a psychological problem (</a:t>
            </a:r>
            <a:r>
              <a:rPr lang="en-GB" dirty="0" err="1"/>
              <a:t>Birren</a:t>
            </a:r>
            <a:r>
              <a:rPr lang="en-GB" dirty="0"/>
              <a:t> &amp; Renner, 1979)</a:t>
            </a:r>
          </a:p>
          <a:p>
            <a:pPr marL="285750" indent="-285750">
              <a:buFont typeface="Arial" panose="020B0604020202020204" pitchFamily="34" charset="0"/>
              <a:buChar char="•"/>
            </a:pPr>
            <a:endParaRPr lang="en-GB" dirty="0"/>
          </a:p>
        </p:txBody>
      </p:sp>
      <p:sp>
        <p:nvSpPr>
          <p:cNvPr id="12" name="Rectangle 11">
            <a:extLst>
              <a:ext uri="{FF2B5EF4-FFF2-40B4-BE49-F238E27FC236}">
                <a16:creationId xmlns:a16="http://schemas.microsoft.com/office/drawing/2014/main" id="{125CB66C-0E54-41A2-AF2A-6EEC27E9FC35}"/>
              </a:ext>
            </a:extLst>
          </p:cNvPr>
          <p:cNvSpPr/>
          <p:nvPr/>
        </p:nvSpPr>
        <p:spPr>
          <a:xfrm>
            <a:off x="2265808" y="5208706"/>
            <a:ext cx="11564218" cy="954107"/>
          </a:xfrm>
          <a:prstGeom prst="rect">
            <a:avLst/>
          </a:prstGeom>
          <a:noFill/>
          <a:ln>
            <a:noFill/>
          </a:ln>
        </p:spPr>
        <p:txBody>
          <a:bodyPr wrap="square" lIns="91440" tIns="45720" rIns="91440" bIns="45720">
            <a:spAutoFit/>
          </a:bodyPr>
          <a:lstStyle/>
          <a:p>
            <a:pPr algn="ctr"/>
            <a:r>
              <a:rPr lang="en-US" sz="2800" b="1" cap="none" spc="0" dirty="0">
                <a:ln w="22225">
                  <a:solidFill>
                    <a:schemeClr val="accent2"/>
                  </a:solidFill>
                  <a:prstDash val="solid"/>
                </a:ln>
                <a:solidFill>
                  <a:schemeClr val="accent5">
                    <a:lumMod val="50000"/>
                  </a:schemeClr>
                </a:solidFill>
                <a:effectLst/>
              </a:rPr>
              <a:t>The aims of the present study were based </a:t>
            </a:r>
          </a:p>
          <a:p>
            <a:pPr algn="ctr"/>
            <a:r>
              <a:rPr lang="en-US" sz="2800" b="1" cap="none" spc="0" dirty="0">
                <a:ln w="22225">
                  <a:solidFill>
                    <a:schemeClr val="accent2"/>
                  </a:solidFill>
                  <a:prstDash val="solid"/>
                </a:ln>
                <a:solidFill>
                  <a:schemeClr val="accent5">
                    <a:lumMod val="50000"/>
                  </a:schemeClr>
                </a:solidFill>
                <a:effectLst/>
              </a:rPr>
              <a:t>upon these findings…</a:t>
            </a:r>
          </a:p>
        </p:txBody>
      </p:sp>
    </p:spTree>
    <p:extLst>
      <p:ext uri="{BB962C8B-B14F-4D97-AF65-F5344CB8AC3E}">
        <p14:creationId xmlns:p14="http://schemas.microsoft.com/office/powerpoint/2010/main" val="33704782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6184FA60-56E6-4C39-B1D1-F8DA36DE1F3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9">
            <a:extLst>
              <a:ext uri="{FF2B5EF4-FFF2-40B4-BE49-F238E27FC236}">
                <a16:creationId xmlns:a16="http://schemas.microsoft.com/office/drawing/2014/main" id="{FA596657-B904-4480-A3AC-E645187078E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43730" b="12276"/>
          <a:stretch/>
        </p:blipFill>
        <p:spPr>
          <a:xfrm rot="16200000">
            <a:off x="7672787" y="2341160"/>
            <a:ext cx="6860373" cy="2178053"/>
          </a:xfrm>
          <a:prstGeom prst="rect">
            <a:avLst/>
          </a:prstGeom>
        </p:spPr>
      </p:pic>
      <p:sp>
        <p:nvSpPr>
          <p:cNvPr id="2" name="Title 1">
            <a:extLst>
              <a:ext uri="{FF2B5EF4-FFF2-40B4-BE49-F238E27FC236}">
                <a16:creationId xmlns:a16="http://schemas.microsoft.com/office/drawing/2014/main" id="{3E729DCB-CFC2-414D-83D7-DAE04DE45FFD}"/>
              </a:ext>
            </a:extLst>
          </p:cNvPr>
          <p:cNvSpPr>
            <a:spLocks noGrp="1"/>
          </p:cNvSpPr>
          <p:nvPr>
            <p:ph type="title"/>
          </p:nvPr>
        </p:nvSpPr>
        <p:spPr>
          <a:xfrm>
            <a:off x="509117" y="312450"/>
            <a:ext cx="9845190" cy="1293028"/>
          </a:xfrm>
        </p:spPr>
        <p:txBody>
          <a:bodyPr>
            <a:normAutofit/>
          </a:bodyPr>
          <a:lstStyle/>
          <a:p>
            <a:pPr algn="l"/>
            <a:r>
              <a:rPr lang="en-GB" dirty="0"/>
              <a:t>Aims</a:t>
            </a:r>
          </a:p>
        </p:txBody>
      </p:sp>
      <p:graphicFrame>
        <p:nvGraphicFramePr>
          <p:cNvPr id="5" name="Diagram 4">
            <a:extLst>
              <a:ext uri="{FF2B5EF4-FFF2-40B4-BE49-F238E27FC236}">
                <a16:creationId xmlns:a16="http://schemas.microsoft.com/office/drawing/2014/main" id="{A075EB07-D308-4CB6-A009-10A400A95165}"/>
              </a:ext>
            </a:extLst>
          </p:cNvPr>
          <p:cNvGraphicFramePr/>
          <p:nvPr>
            <p:extLst>
              <p:ext uri="{D42A27DB-BD31-4B8C-83A1-F6EECF244321}">
                <p14:modId xmlns:p14="http://schemas.microsoft.com/office/powerpoint/2010/main" val="4284981135"/>
              </p:ext>
            </p:extLst>
          </p:nvPr>
        </p:nvGraphicFramePr>
        <p:xfrm>
          <a:off x="1409830" y="1251283"/>
          <a:ext cx="9650883" cy="34019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3B7B85D9-5585-4C3D-825C-72F48143C68B}"/>
              </a:ext>
            </a:extLst>
          </p:cNvPr>
          <p:cNvSpPr txBox="1"/>
          <p:nvPr/>
        </p:nvSpPr>
        <p:spPr>
          <a:xfrm>
            <a:off x="2456597" y="4299045"/>
            <a:ext cx="7557350" cy="1200329"/>
          </a:xfrm>
          <a:prstGeom prst="rect">
            <a:avLst/>
          </a:prstGeom>
          <a:noFill/>
        </p:spPr>
        <p:txBody>
          <a:bodyPr wrap="square" rtlCol="0">
            <a:spAutoFit/>
          </a:bodyPr>
          <a:lstStyle/>
          <a:p>
            <a:pPr algn="ctr"/>
            <a:r>
              <a:rPr lang="en-GB" dirty="0"/>
              <a:t>If public knowledge is not improved, it may hinder the acceptance of community based mental healthcare and have a negative effect on the amount of social support for mentally ill individuals living in communities</a:t>
            </a:r>
          </a:p>
        </p:txBody>
      </p:sp>
    </p:spTree>
    <p:extLst>
      <p:ext uri="{BB962C8B-B14F-4D97-AF65-F5344CB8AC3E}">
        <p14:creationId xmlns:p14="http://schemas.microsoft.com/office/powerpoint/2010/main" val="866394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8AF4CD7-7C19-4DCE-B3E4-3841534D53F0}"/>
              </a:ext>
            </a:extLst>
          </p:cNvPr>
          <p:cNvSpPr txBox="1"/>
          <p:nvPr/>
        </p:nvSpPr>
        <p:spPr>
          <a:xfrm>
            <a:off x="4658139" y="463827"/>
            <a:ext cx="2875721" cy="646331"/>
          </a:xfrm>
          <a:prstGeom prst="rect">
            <a:avLst/>
          </a:prstGeom>
          <a:noFill/>
        </p:spPr>
        <p:txBody>
          <a:bodyPr wrap="square" rtlCol="0">
            <a:spAutoFit/>
          </a:bodyPr>
          <a:lstStyle/>
          <a:p>
            <a:r>
              <a:rPr lang="en-GB" sz="3600" dirty="0"/>
              <a:t>HYPOTHESIS </a:t>
            </a:r>
          </a:p>
        </p:txBody>
      </p:sp>
      <p:graphicFrame>
        <p:nvGraphicFramePr>
          <p:cNvPr id="7" name="Diagram 6">
            <a:extLst>
              <a:ext uri="{FF2B5EF4-FFF2-40B4-BE49-F238E27FC236}">
                <a16:creationId xmlns:a16="http://schemas.microsoft.com/office/drawing/2014/main" id="{B7029DF7-9FE9-4D53-BA22-5DAEB86239CC}"/>
              </a:ext>
            </a:extLst>
          </p:cNvPr>
          <p:cNvGraphicFramePr/>
          <p:nvPr>
            <p:extLst>
              <p:ext uri="{D42A27DB-BD31-4B8C-83A1-F6EECF244321}">
                <p14:modId xmlns:p14="http://schemas.microsoft.com/office/powerpoint/2010/main" val="1492727062"/>
              </p:ext>
            </p:extLst>
          </p:nvPr>
        </p:nvGraphicFramePr>
        <p:xfrm>
          <a:off x="2032000" y="1484242"/>
          <a:ext cx="8795026" cy="38298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1013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289BC-C933-40AC-A86D-D1A1CF5A6D2F}"/>
              </a:ext>
            </a:extLst>
          </p:cNvPr>
          <p:cNvSpPr>
            <a:spLocks noGrp="1"/>
          </p:cNvSpPr>
          <p:nvPr>
            <p:ph type="title"/>
          </p:nvPr>
        </p:nvSpPr>
        <p:spPr/>
        <p:txBody>
          <a:bodyPr/>
          <a:lstStyle/>
          <a:p>
            <a:pPr algn="l"/>
            <a:r>
              <a:rPr lang="en-GB" dirty="0"/>
              <a:t>methodology</a:t>
            </a:r>
          </a:p>
        </p:txBody>
      </p:sp>
      <p:sp>
        <p:nvSpPr>
          <p:cNvPr id="13" name="TextBox 12">
            <a:extLst>
              <a:ext uri="{FF2B5EF4-FFF2-40B4-BE49-F238E27FC236}">
                <a16:creationId xmlns:a16="http://schemas.microsoft.com/office/drawing/2014/main" id="{9FF5C7BD-3DF6-4740-A900-B0E7F99F80E5}"/>
              </a:ext>
            </a:extLst>
          </p:cNvPr>
          <p:cNvSpPr txBox="1"/>
          <p:nvPr/>
        </p:nvSpPr>
        <p:spPr>
          <a:xfrm>
            <a:off x="1298713" y="1948070"/>
            <a:ext cx="10031896" cy="4308872"/>
          </a:xfrm>
          <a:prstGeom prst="rect">
            <a:avLst/>
          </a:prstGeom>
          <a:noFill/>
        </p:spPr>
        <p:txBody>
          <a:bodyPr wrap="square" rtlCol="0">
            <a:spAutoFit/>
          </a:bodyPr>
          <a:lstStyle/>
          <a:p>
            <a:r>
              <a:rPr lang="en-GB" sz="1600" i="1" dirty="0"/>
              <a:t>Design</a:t>
            </a:r>
          </a:p>
          <a:p>
            <a:endParaRPr lang="en-GB" sz="1600" dirty="0"/>
          </a:p>
          <a:p>
            <a:pPr marL="285750" indent="-285750">
              <a:buFont typeface="Arial" panose="020B0604020202020204" pitchFamily="34" charset="0"/>
              <a:buChar char="•"/>
            </a:pPr>
            <a:r>
              <a:rPr lang="en-GB" sz="1600" dirty="0"/>
              <a:t>Independent Measure</a:t>
            </a:r>
          </a:p>
          <a:p>
            <a:pPr marL="285750" indent="-285750">
              <a:buFont typeface="Arial" panose="020B0604020202020204" pitchFamily="34" charset="0"/>
              <a:buChar char="•"/>
            </a:pPr>
            <a:r>
              <a:rPr lang="en-GB" sz="1600" dirty="0"/>
              <a:t>4 independent variables (Age, Gender, Location and Educational attainment </a:t>
            </a:r>
          </a:p>
          <a:p>
            <a:pPr marL="285750" indent="-285750">
              <a:buFont typeface="Arial" panose="020B0604020202020204" pitchFamily="34" charset="0"/>
              <a:buChar char="•"/>
            </a:pPr>
            <a:r>
              <a:rPr lang="en-GB" sz="1600" dirty="0"/>
              <a:t>Location recoded to make two extra variables; Rurality and Country </a:t>
            </a:r>
          </a:p>
          <a:p>
            <a:pPr marL="285750" indent="-285750">
              <a:buFont typeface="Arial" panose="020B0604020202020204" pitchFamily="34" charset="0"/>
              <a:buChar char="•"/>
            </a:pPr>
            <a:r>
              <a:rPr lang="en-GB" sz="1600" dirty="0"/>
              <a:t>Dependant variables; Attitudes towards Mental health and Mental health literacy</a:t>
            </a:r>
          </a:p>
          <a:p>
            <a:pPr marL="285750" indent="-285750">
              <a:buFont typeface="Arial" panose="020B0604020202020204" pitchFamily="34" charset="0"/>
              <a:buChar char="•"/>
            </a:pPr>
            <a:r>
              <a:rPr lang="en-GB" sz="1600" dirty="0"/>
              <a:t>Likert scale questionnaires</a:t>
            </a:r>
          </a:p>
          <a:p>
            <a:pPr marL="285750" indent="-285750">
              <a:buFont typeface="Arial" panose="020B0604020202020204" pitchFamily="34" charset="0"/>
              <a:buChar char="•"/>
            </a:pPr>
            <a:r>
              <a:rPr lang="en-GB" sz="1600" dirty="0"/>
              <a:t>CAMI - (Community Attitudes towards Mentally Ill) (Taylor and Dear, 1981)</a:t>
            </a:r>
          </a:p>
          <a:p>
            <a:pPr marL="285750" indent="-285750">
              <a:buFont typeface="Arial" panose="020B0604020202020204" pitchFamily="34" charset="0"/>
              <a:buChar char="•"/>
            </a:pPr>
            <a:r>
              <a:rPr lang="en-GB" sz="1600" dirty="0"/>
              <a:t>MAKS - (Mental health Knowledge Schedule) (Evans-</a:t>
            </a:r>
            <a:r>
              <a:rPr lang="en-GB" sz="1600" dirty="0" err="1"/>
              <a:t>Lacko</a:t>
            </a:r>
            <a:r>
              <a:rPr lang="en-GB" sz="1600" dirty="0"/>
              <a:t> et al, 2010)</a:t>
            </a:r>
          </a:p>
          <a:p>
            <a:pPr marL="285750" indent="-285750">
              <a:buFont typeface="Arial" panose="020B0604020202020204" pitchFamily="34" charset="0"/>
              <a:buChar char="•"/>
            </a:pPr>
            <a:endParaRPr lang="en-GB" sz="1600" dirty="0"/>
          </a:p>
          <a:p>
            <a:r>
              <a:rPr lang="en-GB" sz="1600" i="1" dirty="0"/>
              <a:t>Analysis </a:t>
            </a:r>
          </a:p>
          <a:p>
            <a:endParaRPr lang="en-GB" sz="1600" dirty="0"/>
          </a:p>
          <a:p>
            <a:pPr marL="285750" indent="-285750">
              <a:buFont typeface="Arial" panose="020B0604020202020204" pitchFamily="34" charset="0"/>
              <a:buChar char="•"/>
            </a:pPr>
            <a:r>
              <a:rPr lang="en-GB" sz="1600" dirty="0"/>
              <a:t>Performed using IBM Statistical Package for the Social Sciences (SPSS) version 24</a:t>
            </a:r>
          </a:p>
          <a:p>
            <a:pPr marL="285750" indent="-285750">
              <a:buFont typeface="Arial" panose="020B0604020202020204" pitchFamily="34" charset="0"/>
              <a:buChar char="•"/>
            </a:pPr>
            <a:r>
              <a:rPr lang="en-GB" sz="1600" dirty="0"/>
              <a:t>Two 3-way </a:t>
            </a:r>
            <a:r>
              <a:rPr lang="en-GB" sz="1600" dirty="0" err="1"/>
              <a:t>Anova</a:t>
            </a:r>
            <a:r>
              <a:rPr lang="en-GB" sz="1600" dirty="0"/>
              <a:t> for primary analysis</a:t>
            </a:r>
          </a:p>
          <a:p>
            <a:pPr marL="285750" indent="-285750">
              <a:buFont typeface="Arial" panose="020B0604020202020204" pitchFamily="34" charset="0"/>
              <a:buChar char="•"/>
            </a:pPr>
            <a:r>
              <a:rPr lang="en-GB" sz="1600" dirty="0"/>
              <a:t>Independent T-test’ for secondary analysis </a:t>
            </a:r>
          </a:p>
          <a:p>
            <a:pPr marL="285750" indent="-285750">
              <a:buFont typeface="Arial" panose="020B0604020202020204" pitchFamily="34" charset="0"/>
              <a:buChar char="•"/>
            </a:pPr>
            <a:r>
              <a:rPr lang="en-GB" sz="1600" dirty="0"/>
              <a:t>Statistical data used to support primary and secondary analysis</a:t>
            </a:r>
          </a:p>
          <a:p>
            <a:pPr marL="285750" indent="-285750">
              <a:buFont typeface="Arial" panose="020B0604020202020204" pitchFamily="34" charset="0"/>
              <a:buChar char="•"/>
            </a:pPr>
            <a:endParaRPr lang="en-GB" dirty="0"/>
          </a:p>
        </p:txBody>
      </p:sp>
      <p:sp>
        <p:nvSpPr>
          <p:cNvPr id="15" name="Thought Bubble: Cloud 14">
            <a:extLst>
              <a:ext uri="{FF2B5EF4-FFF2-40B4-BE49-F238E27FC236}">
                <a16:creationId xmlns:a16="http://schemas.microsoft.com/office/drawing/2014/main" id="{BFCD42F1-947A-4DB7-8B23-7C651B3608AD}"/>
              </a:ext>
            </a:extLst>
          </p:cNvPr>
          <p:cNvSpPr/>
          <p:nvPr/>
        </p:nvSpPr>
        <p:spPr>
          <a:xfrm>
            <a:off x="8984974" y="181277"/>
            <a:ext cx="3101009" cy="2283627"/>
          </a:xfrm>
          <a:prstGeom prst="cloudCallout">
            <a:avLst/>
          </a:prstGeom>
          <a:solidFill>
            <a:schemeClr val="accent5">
              <a:lumMod val="20000"/>
              <a:lumOff val="80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18B17A72-D319-46F5-AA21-0E6CD90EBB0A}"/>
              </a:ext>
            </a:extLst>
          </p:cNvPr>
          <p:cNvSpPr txBox="1"/>
          <p:nvPr/>
        </p:nvSpPr>
        <p:spPr>
          <a:xfrm>
            <a:off x="9468678" y="709351"/>
            <a:ext cx="2445026" cy="1200329"/>
          </a:xfrm>
          <a:prstGeom prst="rect">
            <a:avLst/>
          </a:prstGeom>
          <a:noFill/>
        </p:spPr>
        <p:txBody>
          <a:bodyPr wrap="square" rtlCol="0">
            <a:spAutoFit/>
          </a:bodyPr>
          <a:lstStyle/>
          <a:p>
            <a:r>
              <a:rPr lang="en-US" dirty="0"/>
              <a:t>E.g. The mentally ill should be isolated from the rest of the community.</a:t>
            </a:r>
            <a:endParaRPr lang="en-GB" sz="1400" dirty="0"/>
          </a:p>
        </p:txBody>
      </p:sp>
      <p:sp>
        <p:nvSpPr>
          <p:cNvPr id="17" name="Thought Bubble: Cloud 16">
            <a:extLst>
              <a:ext uri="{FF2B5EF4-FFF2-40B4-BE49-F238E27FC236}">
                <a16:creationId xmlns:a16="http://schemas.microsoft.com/office/drawing/2014/main" id="{B302972D-2FB4-4D1B-940C-100E4C8D4ACE}"/>
              </a:ext>
            </a:extLst>
          </p:cNvPr>
          <p:cNvSpPr/>
          <p:nvPr/>
        </p:nvSpPr>
        <p:spPr>
          <a:xfrm rot="8190192">
            <a:off x="9585904" y="4417481"/>
            <a:ext cx="2614767" cy="1881816"/>
          </a:xfrm>
          <a:prstGeom prst="cloudCallout">
            <a:avLst/>
          </a:prstGeom>
          <a:solidFill>
            <a:schemeClr val="accent5">
              <a:lumMod val="20000"/>
              <a:lumOff val="80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1E330139-EF10-4F35-8718-FE8C9B3CCE64}"/>
              </a:ext>
            </a:extLst>
          </p:cNvPr>
          <p:cNvSpPr txBox="1"/>
          <p:nvPr/>
        </p:nvSpPr>
        <p:spPr>
          <a:xfrm>
            <a:off x="10204174" y="4800600"/>
            <a:ext cx="1457739" cy="1477328"/>
          </a:xfrm>
          <a:prstGeom prst="rect">
            <a:avLst/>
          </a:prstGeom>
          <a:noFill/>
        </p:spPr>
        <p:txBody>
          <a:bodyPr wrap="square" rtlCol="0">
            <a:spAutoFit/>
          </a:bodyPr>
          <a:lstStyle/>
          <a:p>
            <a:r>
              <a:rPr lang="en-US"/>
              <a:t>The mentally ill are a burden on society.</a:t>
            </a:r>
            <a:endParaRPr lang="en-GB" dirty="0"/>
          </a:p>
        </p:txBody>
      </p:sp>
    </p:spTree>
    <p:extLst>
      <p:ext uri="{BB962C8B-B14F-4D97-AF65-F5344CB8AC3E}">
        <p14:creationId xmlns:p14="http://schemas.microsoft.com/office/powerpoint/2010/main" val="3724368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D486841-4DA3-481E-95DF-C4B761AFE776}"/>
              </a:ext>
            </a:extLst>
          </p:cNvPr>
          <p:cNvSpPr txBox="1"/>
          <p:nvPr/>
        </p:nvSpPr>
        <p:spPr>
          <a:xfrm>
            <a:off x="1217569" y="1972995"/>
            <a:ext cx="10031896" cy="4493538"/>
          </a:xfrm>
          <a:prstGeom prst="rect">
            <a:avLst/>
          </a:prstGeom>
          <a:noFill/>
        </p:spPr>
        <p:txBody>
          <a:bodyPr wrap="square" rtlCol="0">
            <a:spAutoFit/>
          </a:bodyPr>
          <a:lstStyle/>
          <a:p>
            <a:r>
              <a:rPr lang="en-GB" i="1" dirty="0"/>
              <a:t>Participants </a:t>
            </a:r>
          </a:p>
          <a:p>
            <a:endParaRPr lang="en-GB" dirty="0"/>
          </a:p>
          <a:p>
            <a:pPr marL="285750" indent="-285750">
              <a:buFont typeface="Arial" panose="020B0604020202020204" pitchFamily="34" charset="0"/>
              <a:buChar char="•"/>
            </a:pPr>
            <a:r>
              <a:rPr lang="en-GB" dirty="0"/>
              <a:t>400 participants initially, reduced to 280 </a:t>
            </a:r>
          </a:p>
          <a:p>
            <a:pPr marL="285750" indent="-285750">
              <a:buFont typeface="Arial" panose="020B0604020202020204" pitchFamily="34" charset="0"/>
              <a:buChar char="•"/>
            </a:pPr>
            <a:r>
              <a:rPr lang="en-GB" dirty="0"/>
              <a:t>70 from each county </a:t>
            </a:r>
          </a:p>
          <a:p>
            <a:pPr marL="285750" indent="-285750">
              <a:buFont typeface="Arial" panose="020B0604020202020204" pitchFamily="34" charset="0"/>
              <a:buChar char="•"/>
            </a:pPr>
            <a:r>
              <a:rPr lang="en-GB" dirty="0"/>
              <a:t>Opportunity sampling via social media channels</a:t>
            </a:r>
          </a:p>
          <a:p>
            <a:pPr marL="285750" indent="-285750">
              <a:buFont typeface="Arial" panose="020B0604020202020204" pitchFamily="34" charset="0"/>
              <a:buChar char="•"/>
            </a:pPr>
            <a:r>
              <a:rPr lang="en-GB" dirty="0"/>
              <a:t>3 age groups; 18-30; 31-50; 50+</a:t>
            </a:r>
          </a:p>
          <a:p>
            <a:pPr marL="285750" indent="-285750">
              <a:buFont typeface="Arial" panose="020B0604020202020204" pitchFamily="34" charset="0"/>
              <a:buChar char="•"/>
            </a:pPr>
            <a:endParaRPr lang="en-GB" dirty="0"/>
          </a:p>
          <a:p>
            <a:r>
              <a:rPr lang="en-GB" i="1" dirty="0"/>
              <a:t>Materials  </a:t>
            </a:r>
          </a:p>
          <a:p>
            <a:endParaRPr lang="en-GB" dirty="0"/>
          </a:p>
          <a:p>
            <a:pPr marL="285750" indent="-285750">
              <a:buFont typeface="Arial" panose="020B0604020202020204" pitchFamily="34" charset="0"/>
              <a:buChar char="•"/>
            </a:pPr>
            <a:r>
              <a:rPr lang="en-GB" dirty="0" err="1"/>
              <a:t>Qualtrix</a:t>
            </a:r>
            <a:r>
              <a:rPr lang="en-GB" dirty="0"/>
              <a:t> – questionnaire design </a:t>
            </a:r>
          </a:p>
          <a:p>
            <a:pPr marL="285750" indent="-285750">
              <a:buFont typeface="Arial" panose="020B0604020202020204" pitchFamily="34" charset="0"/>
              <a:buChar char="•"/>
            </a:pPr>
            <a:r>
              <a:rPr lang="en-GB" dirty="0"/>
              <a:t>IBM Statistical Package for the Social Sciences (SPSS) </a:t>
            </a:r>
          </a:p>
          <a:p>
            <a:r>
              <a:rPr lang="en-GB" dirty="0"/>
              <a:t>    version 24</a:t>
            </a:r>
          </a:p>
          <a:p>
            <a:pPr marL="285750" indent="-285750">
              <a:buFont typeface="Arial" panose="020B0604020202020204" pitchFamily="34" charset="0"/>
              <a:buChar char="•"/>
            </a:pPr>
            <a:r>
              <a:rPr lang="en-GB" dirty="0"/>
              <a:t>Microsoft Word </a:t>
            </a:r>
          </a:p>
          <a:p>
            <a:pPr marL="285750" indent="-285750">
              <a:buFont typeface="Arial" panose="020B0604020202020204" pitchFamily="34" charset="0"/>
              <a:buChar char="•"/>
            </a:pPr>
            <a:r>
              <a:rPr lang="en-GB" dirty="0"/>
              <a:t>CAMI &amp; MAKS questionnaires </a:t>
            </a:r>
          </a:p>
          <a:p>
            <a:pPr marL="285750" indent="-285750">
              <a:buFont typeface="Arial" panose="020B0604020202020204" pitchFamily="34" charset="0"/>
              <a:buChar char="•"/>
            </a:pPr>
            <a:endParaRPr lang="en-GB" sz="1600" dirty="0"/>
          </a:p>
          <a:p>
            <a:endParaRPr lang="en-GB" dirty="0"/>
          </a:p>
        </p:txBody>
      </p:sp>
      <p:graphicFrame>
        <p:nvGraphicFramePr>
          <p:cNvPr id="8" name="Object 7">
            <a:extLst>
              <a:ext uri="{FF2B5EF4-FFF2-40B4-BE49-F238E27FC236}">
                <a16:creationId xmlns:a16="http://schemas.microsoft.com/office/drawing/2014/main" id="{65AC2723-0008-4B2F-8765-17BD9BBFAA3C}"/>
              </a:ext>
            </a:extLst>
          </p:cNvPr>
          <p:cNvGraphicFramePr>
            <a:graphicFrameLocks noChangeAspect="1"/>
          </p:cNvGraphicFramePr>
          <p:nvPr>
            <p:extLst>
              <p:ext uri="{D42A27DB-BD31-4B8C-83A1-F6EECF244321}">
                <p14:modId xmlns:p14="http://schemas.microsoft.com/office/powerpoint/2010/main" val="3581974669"/>
              </p:ext>
            </p:extLst>
          </p:nvPr>
        </p:nvGraphicFramePr>
        <p:xfrm>
          <a:off x="6957391" y="159026"/>
          <a:ext cx="5203335" cy="6698974"/>
        </p:xfrm>
        <a:graphic>
          <a:graphicData uri="http://schemas.openxmlformats.org/presentationml/2006/ole">
            <mc:AlternateContent xmlns:mc="http://schemas.openxmlformats.org/markup-compatibility/2006">
              <mc:Choice xmlns:v="urn:schemas-microsoft-com:vml" Requires="v">
                <p:oleObj spid="_x0000_s1036" name="Document" r:id="rId3" imgW="5730832" imgH="7379453" progId="Word.Document.12">
                  <p:embed/>
                </p:oleObj>
              </mc:Choice>
              <mc:Fallback>
                <p:oleObj name="Document" r:id="rId3" imgW="5730832" imgH="7379453" progId="Word.Document.12">
                  <p:embed/>
                  <p:pic>
                    <p:nvPicPr>
                      <p:cNvPr id="0" name=""/>
                      <p:cNvPicPr/>
                      <p:nvPr/>
                    </p:nvPicPr>
                    <p:blipFill>
                      <a:blip r:embed="rId4"/>
                      <a:stretch>
                        <a:fillRect/>
                      </a:stretch>
                    </p:blipFill>
                    <p:spPr>
                      <a:xfrm>
                        <a:off x="6957391" y="159026"/>
                        <a:ext cx="5203335" cy="6698974"/>
                      </a:xfrm>
                      <a:prstGeom prst="rect">
                        <a:avLst/>
                      </a:prstGeom>
                    </p:spPr>
                  </p:pic>
                </p:oleObj>
              </mc:Fallback>
            </mc:AlternateContent>
          </a:graphicData>
        </a:graphic>
      </p:graphicFrame>
    </p:spTree>
    <p:extLst>
      <p:ext uri="{BB962C8B-B14F-4D97-AF65-F5344CB8AC3E}">
        <p14:creationId xmlns:p14="http://schemas.microsoft.com/office/powerpoint/2010/main" val="6303538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FF21FA-B75C-461A-A77B-75A1AB5560E8}"/>
              </a:ext>
            </a:extLst>
          </p:cNvPr>
          <p:cNvSpPr txBox="1"/>
          <p:nvPr/>
        </p:nvSpPr>
        <p:spPr>
          <a:xfrm>
            <a:off x="1179443" y="1521349"/>
            <a:ext cx="10349948" cy="5632311"/>
          </a:xfrm>
          <a:prstGeom prst="rect">
            <a:avLst/>
          </a:prstGeom>
          <a:noFill/>
        </p:spPr>
        <p:txBody>
          <a:bodyPr wrap="square" rtlCol="0">
            <a:spAutoFit/>
          </a:bodyPr>
          <a:lstStyle/>
          <a:p>
            <a:endParaRPr lang="en-GB" i="1" dirty="0"/>
          </a:p>
          <a:p>
            <a:endParaRPr lang="en-GB" i="1" dirty="0"/>
          </a:p>
          <a:p>
            <a:endParaRPr lang="en-GB" i="1" dirty="0"/>
          </a:p>
          <a:p>
            <a:r>
              <a:rPr lang="en-GB" i="1" dirty="0"/>
              <a:t>Ethical procedure </a:t>
            </a:r>
          </a:p>
          <a:p>
            <a:endParaRPr lang="en-GB" i="1" dirty="0"/>
          </a:p>
          <a:p>
            <a:pPr marL="285750" indent="-285750">
              <a:buFont typeface="Arial" panose="020B0604020202020204" pitchFamily="34" charset="0"/>
              <a:buChar char="•"/>
            </a:pPr>
            <a:r>
              <a:rPr lang="en-GB" dirty="0"/>
              <a:t>Full Ethical approval gained from University Wales Trinity St David Ethics Board</a:t>
            </a:r>
          </a:p>
          <a:p>
            <a:pPr marL="285750" indent="-285750">
              <a:buFont typeface="Arial" panose="020B0604020202020204" pitchFamily="34" charset="0"/>
              <a:buChar char="•"/>
            </a:pPr>
            <a:r>
              <a:rPr lang="en-GB" dirty="0"/>
              <a:t>Right to withdraw at any time </a:t>
            </a:r>
          </a:p>
          <a:p>
            <a:pPr marL="285750" indent="-285750">
              <a:buFont typeface="Arial" panose="020B0604020202020204" pitchFamily="34" charset="0"/>
              <a:buChar char="•"/>
            </a:pPr>
            <a:r>
              <a:rPr lang="en-GB" dirty="0"/>
              <a:t>True nature of study revealed to participants</a:t>
            </a:r>
          </a:p>
          <a:p>
            <a:pPr marL="285750" indent="-285750">
              <a:buFont typeface="Arial" panose="020B0604020202020204" pitchFamily="34" charset="0"/>
              <a:buChar char="•"/>
            </a:pPr>
            <a:r>
              <a:rPr lang="en-GB" dirty="0"/>
              <a:t>Consent and debrief </a:t>
            </a:r>
          </a:p>
          <a:p>
            <a:pPr marL="285750" indent="-285750">
              <a:buFont typeface="Arial" panose="020B0604020202020204" pitchFamily="34" charset="0"/>
              <a:buChar char="•"/>
            </a:pPr>
            <a:r>
              <a:rPr lang="en-GB" dirty="0"/>
              <a:t>Data was stored confidentially, participants were anonymous </a:t>
            </a:r>
          </a:p>
          <a:p>
            <a:pPr marL="285750" indent="-285750">
              <a:buFont typeface="Arial" panose="020B0604020202020204" pitchFamily="34" charset="0"/>
              <a:buChar char="•"/>
            </a:pPr>
            <a:endParaRPr lang="en-GB" dirty="0"/>
          </a:p>
          <a:p>
            <a:r>
              <a:rPr lang="en-GB" i="1" dirty="0"/>
              <a:t>Procedure</a:t>
            </a:r>
            <a:r>
              <a:rPr lang="en-GB" dirty="0"/>
              <a:t> </a:t>
            </a:r>
          </a:p>
          <a:p>
            <a:endParaRPr lang="en-GB" dirty="0"/>
          </a:p>
          <a:p>
            <a:pPr marL="285750" indent="-285750">
              <a:buFont typeface="Arial" panose="020B0604020202020204" pitchFamily="34" charset="0"/>
              <a:buChar char="•"/>
            </a:pPr>
            <a:r>
              <a:rPr lang="en-GB" dirty="0"/>
              <a:t>Questionnaire created using </a:t>
            </a:r>
            <a:r>
              <a:rPr lang="en-GB" dirty="0" err="1"/>
              <a:t>Qualtrix</a:t>
            </a:r>
            <a:r>
              <a:rPr lang="en-GB" dirty="0"/>
              <a:t> and distributed via social media channels</a:t>
            </a:r>
          </a:p>
          <a:p>
            <a:pPr marL="285750" indent="-285750">
              <a:buFont typeface="Arial" panose="020B0604020202020204" pitchFamily="34" charset="0"/>
              <a:buChar char="•"/>
            </a:pPr>
            <a:r>
              <a:rPr lang="en-GB" dirty="0"/>
              <a:t>280 participants used out of 400</a:t>
            </a:r>
          </a:p>
          <a:p>
            <a:pPr marL="285750" indent="-285750">
              <a:buFont typeface="Arial" panose="020B0604020202020204" pitchFamily="34" charset="0"/>
              <a:buChar char="•"/>
            </a:pPr>
            <a:r>
              <a:rPr lang="en-GB" dirty="0"/>
              <a:t>Data collected from questionnaires and pooled for analysis (using IBM Statistics)</a:t>
            </a:r>
          </a:p>
          <a:p>
            <a:pPr marL="285750" indent="-285750">
              <a:buFont typeface="Arial" panose="020B0604020202020204" pitchFamily="34" charset="0"/>
              <a:buChar char="•"/>
            </a:pPr>
            <a:r>
              <a:rPr lang="en-GB" dirty="0"/>
              <a:t>ANOVA and T-test’s ran on datasets </a:t>
            </a:r>
          </a:p>
          <a:p>
            <a:pPr marL="285750" indent="-285750">
              <a:buFont typeface="Arial" panose="020B0604020202020204" pitchFamily="34" charset="0"/>
              <a:buChar char="•"/>
            </a:pPr>
            <a:r>
              <a:rPr lang="en-GB" dirty="0"/>
              <a:t>Results shown In study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4" name="Picture 3">
            <a:extLst>
              <a:ext uri="{FF2B5EF4-FFF2-40B4-BE49-F238E27FC236}">
                <a16:creationId xmlns:a16="http://schemas.microsoft.com/office/drawing/2014/main" id="{C1C7D3FB-718B-4F86-B716-219AED5651CF}"/>
              </a:ext>
            </a:extLst>
          </p:cNvPr>
          <p:cNvPicPr>
            <a:picLocks noChangeAspect="1"/>
          </p:cNvPicPr>
          <p:nvPr/>
        </p:nvPicPr>
        <p:blipFill>
          <a:blip r:embed="rId2"/>
          <a:stretch>
            <a:fillRect/>
          </a:stretch>
        </p:blipFill>
        <p:spPr>
          <a:xfrm>
            <a:off x="6254637" y="345908"/>
            <a:ext cx="5375072" cy="2350881"/>
          </a:xfrm>
          <a:prstGeom prst="rect">
            <a:avLst/>
          </a:prstGeom>
        </p:spPr>
      </p:pic>
    </p:spTree>
    <p:extLst>
      <p:ext uri="{BB962C8B-B14F-4D97-AF65-F5344CB8AC3E}">
        <p14:creationId xmlns:p14="http://schemas.microsoft.com/office/powerpoint/2010/main" val="1329964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5DE20DFA-89DB-4DCD-9C6A-E6F94CA7549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20" name="Picture 19">
            <a:extLst>
              <a:ext uri="{FF2B5EF4-FFF2-40B4-BE49-F238E27FC236}">
                <a16:creationId xmlns:a16="http://schemas.microsoft.com/office/drawing/2014/main" id="{B606DC21-B3AA-4AE9-844F-E667E84438D4}"/>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FC400F8A-A682-44E5-8EE0-B81BA41A7C09}"/>
              </a:ext>
            </a:extLst>
          </p:cNvPr>
          <p:cNvSpPr>
            <a:spLocks noGrp="1"/>
          </p:cNvSpPr>
          <p:nvPr>
            <p:ph type="title"/>
          </p:nvPr>
        </p:nvSpPr>
        <p:spPr>
          <a:xfrm>
            <a:off x="4687410" y="1803405"/>
            <a:ext cx="6132990" cy="1825096"/>
          </a:xfrm>
        </p:spPr>
        <p:txBody>
          <a:bodyPr vert="horz" lIns="91440" tIns="45720" rIns="91440" bIns="45720" rtlCol="0" anchor="b">
            <a:normAutofit/>
          </a:bodyPr>
          <a:lstStyle/>
          <a:p>
            <a:pPr algn="ctr"/>
            <a:r>
              <a:rPr lang="en-US" sz="6000" dirty="0"/>
              <a:t>		Results</a:t>
            </a:r>
          </a:p>
        </p:txBody>
      </p:sp>
      <p:pic>
        <p:nvPicPr>
          <p:cNvPr id="3" name="Picture 2">
            <a:extLst>
              <a:ext uri="{FF2B5EF4-FFF2-40B4-BE49-F238E27FC236}">
                <a16:creationId xmlns:a16="http://schemas.microsoft.com/office/drawing/2014/main" id="{9A67D147-6603-4642-B5ED-BC5764CD56F0}"/>
              </a:ext>
            </a:extLst>
          </p:cNvPr>
          <p:cNvPicPr>
            <a:picLocks noChangeAspect="1"/>
          </p:cNvPicPr>
          <p:nvPr/>
        </p:nvPicPr>
        <p:blipFill rotWithShape="1">
          <a:blip r:embed="rId4"/>
          <a:srcRect l="24040" r="19958" b="-3"/>
          <a:stretch/>
        </p:blipFill>
        <p:spPr>
          <a:xfrm>
            <a:off x="3356249" y="1803405"/>
            <a:ext cx="2662321" cy="2662321"/>
          </a:xfrm>
          <a:prstGeom prst="rect">
            <a:avLst/>
          </a:prstGeom>
        </p:spPr>
      </p:pic>
    </p:spTree>
    <p:extLst>
      <p:ext uri="{BB962C8B-B14F-4D97-AF65-F5344CB8AC3E}">
        <p14:creationId xmlns:p14="http://schemas.microsoft.com/office/powerpoint/2010/main" val="27067675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6817BFA-9939-42FC-97E6-1DDD23A38E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A4C4F977-CDDE-402E-B4F0-84B5572E77C3}"/>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8EB6B7EF-2F47-49E7-BF47-AFF125D37D87}"/>
              </a:ext>
            </a:extLst>
          </p:cNvPr>
          <p:cNvSpPr>
            <a:spLocks noGrp="1"/>
          </p:cNvSpPr>
          <p:nvPr>
            <p:ph type="title"/>
          </p:nvPr>
        </p:nvSpPr>
        <p:spPr>
          <a:xfrm>
            <a:off x="1779453" y="1210666"/>
            <a:ext cx="3977639" cy="366961"/>
          </a:xfrm>
        </p:spPr>
        <p:txBody>
          <a:bodyPr anchor="b">
            <a:normAutofit/>
          </a:bodyPr>
          <a:lstStyle/>
          <a:p>
            <a:pPr algn="l"/>
            <a:r>
              <a:rPr lang="en-GB" sz="1800" b="1" dirty="0"/>
              <a:t>…Cami scores</a:t>
            </a:r>
          </a:p>
        </p:txBody>
      </p:sp>
      <p:sp>
        <p:nvSpPr>
          <p:cNvPr id="9" name="Content Placeholder 8">
            <a:extLst>
              <a:ext uri="{FF2B5EF4-FFF2-40B4-BE49-F238E27FC236}">
                <a16:creationId xmlns:a16="http://schemas.microsoft.com/office/drawing/2014/main" id="{8534B90E-3376-4FE3-8AD6-59AD2BAC5CCD}"/>
              </a:ext>
            </a:extLst>
          </p:cNvPr>
          <p:cNvSpPr>
            <a:spLocks noGrp="1"/>
          </p:cNvSpPr>
          <p:nvPr>
            <p:ph idx="1"/>
          </p:nvPr>
        </p:nvSpPr>
        <p:spPr>
          <a:xfrm>
            <a:off x="671732" y="1793222"/>
            <a:ext cx="3977639" cy="4766604"/>
          </a:xfrm>
        </p:spPr>
        <p:txBody>
          <a:bodyPr>
            <a:normAutofit/>
          </a:bodyPr>
          <a:lstStyle/>
          <a:p>
            <a:r>
              <a:rPr lang="en-US" sz="1600" dirty="0"/>
              <a:t>This is an example of a graph generated using IBM SPSS Statistics, showing the mean CAMI scores for each independent variable</a:t>
            </a:r>
          </a:p>
          <a:p>
            <a:r>
              <a:rPr lang="en-US" sz="1600" dirty="0"/>
              <a:t>CAMI mean scores (the lower the score, the less favorable attitude individuals hold towards mentally ill) suggested that English residents were more accepting of mental health illness than welsh residents.  </a:t>
            </a:r>
          </a:p>
          <a:p>
            <a:r>
              <a:rPr lang="en-US" sz="1600" dirty="0"/>
              <a:t>We can also see that male participants had a lower score than females also, indicating they have less acceptive views of mental health </a:t>
            </a:r>
          </a:p>
        </p:txBody>
      </p:sp>
      <p:pic>
        <p:nvPicPr>
          <p:cNvPr id="6" name="Picture 5">
            <a:extLst>
              <a:ext uri="{FF2B5EF4-FFF2-40B4-BE49-F238E27FC236}">
                <a16:creationId xmlns:a16="http://schemas.microsoft.com/office/drawing/2014/main" id="{7375EDC3-6A5F-49A5-8C67-CD0CBC5919C2}"/>
              </a:ext>
            </a:extLst>
          </p:cNvPr>
          <p:cNvPicPr>
            <a:picLocks noChangeAspect="1"/>
          </p:cNvPicPr>
          <p:nvPr/>
        </p:nvPicPr>
        <p:blipFill>
          <a:blip r:embed="rId3"/>
          <a:stretch>
            <a:fillRect/>
          </a:stretch>
        </p:blipFill>
        <p:spPr>
          <a:xfrm>
            <a:off x="5950412" y="166140"/>
            <a:ext cx="5742101" cy="6858000"/>
          </a:xfrm>
          <a:prstGeom prst="rect">
            <a:avLst/>
          </a:prstGeom>
        </p:spPr>
      </p:pic>
      <p:cxnSp>
        <p:nvCxnSpPr>
          <p:cNvPr id="10" name="Straight Arrow Connector 9">
            <a:extLst>
              <a:ext uri="{FF2B5EF4-FFF2-40B4-BE49-F238E27FC236}">
                <a16:creationId xmlns:a16="http://schemas.microsoft.com/office/drawing/2014/main" id="{47796506-9D82-4872-8C18-C397FAD35B54}"/>
              </a:ext>
            </a:extLst>
          </p:cNvPr>
          <p:cNvCxnSpPr>
            <a:cxnSpLocks/>
          </p:cNvCxnSpPr>
          <p:nvPr/>
        </p:nvCxnSpPr>
        <p:spPr>
          <a:xfrm>
            <a:off x="4267200" y="3538330"/>
            <a:ext cx="1683212" cy="21090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FC3D936-CF35-41FD-841C-47814E23580F}"/>
              </a:ext>
            </a:extLst>
          </p:cNvPr>
          <p:cNvCxnSpPr>
            <a:cxnSpLocks/>
          </p:cNvCxnSpPr>
          <p:nvPr/>
        </p:nvCxnSpPr>
        <p:spPr>
          <a:xfrm flipV="1">
            <a:off x="4267200" y="2345635"/>
            <a:ext cx="1683212" cy="20673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3447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4B5AC-0C80-40B0-A517-F04F3C437E1A}"/>
              </a:ext>
            </a:extLst>
          </p:cNvPr>
          <p:cNvSpPr>
            <a:spLocks noGrp="1"/>
          </p:cNvSpPr>
          <p:nvPr>
            <p:ph type="title"/>
          </p:nvPr>
        </p:nvSpPr>
        <p:spPr>
          <a:xfrm>
            <a:off x="8335617" y="154773"/>
            <a:ext cx="3170583" cy="1293028"/>
          </a:xfrm>
        </p:spPr>
        <p:txBody>
          <a:bodyPr>
            <a:normAutofit/>
          </a:bodyPr>
          <a:lstStyle/>
          <a:p>
            <a:r>
              <a:rPr lang="en-GB" sz="1800" dirty="0"/>
              <a:t>CAMI SCORES CONTINUED </a:t>
            </a:r>
          </a:p>
        </p:txBody>
      </p:sp>
      <p:sp>
        <p:nvSpPr>
          <p:cNvPr id="5" name="Content Placeholder 4">
            <a:extLst>
              <a:ext uri="{FF2B5EF4-FFF2-40B4-BE49-F238E27FC236}">
                <a16:creationId xmlns:a16="http://schemas.microsoft.com/office/drawing/2014/main" id="{141B4196-81D2-4210-9FA5-368FB54721A1}"/>
              </a:ext>
            </a:extLst>
          </p:cNvPr>
          <p:cNvSpPr>
            <a:spLocks noGrp="1"/>
          </p:cNvSpPr>
          <p:nvPr>
            <p:ph idx="1"/>
          </p:nvPr>
        </p:nvSpPr>
        <p:spPr>
          <a:xfrm>
            <a:off x="685800" y="1325218"/>
            <a:ext cx="10820400" cy="4893468"/>
          </a:xfrm>
        </p:spPr>
        <p:txBody>
          <a:bodyPr/>
          <a:lstStyle/>
          <a:p>
            <a:r>
              <a:rPr lang="en-US" sz="2400" dirty="0"/>
              <a:t>However. Upon ANOVA testing of each of the variables, the significance level of ‘country’ was not statistically significant (0.84) this hypothesis was not supported</a:t>
            </a:r>
          </a:p>
          <a:p>
            <a:endParaRPr lang="en-US" sz="2400" dirty="0"/>
          </a:p>
          <a:p>
            <a:r>
              <a:rPr lang="en-US" sz="2400" dirty="0"/>
              <a:t>There was a statistically significant main effect of gender (&lt;0.05) meaning hypothesis 3 was supported! </a:t>
            </a:r>
            <a:r>
              <a:rPr lang="en-US" sz="2000" dirty="0"/>
              <a:t>Although the effect size was small and a more stringent significance level was applied (</a:t>
            </a:r>
            <a:r>
              <a:rPr lang="en-US" sz="2000" dirty="0" err="1"/>
              <a:t>Levenes</a:t>
            </a:r>
            <a:r>
              <a:rPr lang="en-US" sz="2000" dirty="0"/>
              <a:t> test was conducted to assume equal variance &amp; was significant) it was still a significant main effect! </a:t>
            </a:r>
          </a:p>
          <a:p>
            <a:endParaRPr lang="en-US" sz="2400" dirty="0"/>
          </a:p>
          <a:p>
            <a:r>
              <a:rPr lang="en-US" sz="2400" dirty="0" err="1"/>
              <a:t>Furthur</a:t>
            </a:r>
            <a:r>
              <a:rPr lang="en-US" sz="2400" dirty="0"/>
              <a:t> analysis was performed to compare the attitude scores between gender. This was also of significance (</a:t>
            </a:r>
            <a:r>
              <a:rPr lang="en-GB" sz="2400" i="1" dirty="0"/>
              <a:t>t = -4.80, df = 278, p&lt;0.001, two-tailed)</a:t>
            </a:r>
            <a:endParaRPr lang="en-US" sz="2000" dirty="0"/>
          </a:p>
          <a:p>
            <a:pPr marL="0" indent="0">
              <a:buNone/>
            </a:pPr>
            <a:endParaRPr lang="en-US" sz="2400" dirty="0"/>
          </a:p>
          <a:p>
            <a:endParaRPr lang="en-GB" dirty="0"/>
          </a:p>
        </p:txBody>
      </p:sp>
    </p:spTree>
    <p:extLst>
      <p:ext uri="{BB962C8B-B14F-4D97-AF65-F5344CB8AC3E}">
        <p14:creationId xmlns:p14="http://schemas.microsoft.com/office/powerpoint/2010/main" val="1592494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3BE55-F985-4607-8E7D-98F99B1E648A}"/>
              </a:ext>
            </a:extLst>
          </p:cNvPr>
          <p:cNvSpPr>
            <a:spLocks noGrp="1"/>
          </p:cNvSpPr>
          <p:nvPr>
            <p:ph type="title"/>
          </p:nvPr>
        </p:nvSpPr>
        <p:spPr>
          <a:xfrm>
            <a:off x="2895600" y="256221"/>
            <a:ext cx="8610600" cy="1293028"/>
          </a:xfrm>
        </p:spPr>
        <p:txBody>
          <a:bodyPr>
            <a:normAutofit/>
          </a:bodyPr>
          <a:lstStyle/>
          <a:p>
            <a:r>
              <a:rPr lang="en-GB" sz="2000" dirty="0"/>
              <a:t>Between-subjects effects – </a:t>
            </a:r>
            <a:r>
              <a:rPr lang="en-GB" sz="2000" dirty="0" err="1"/>
              <a:t>Maks</a:t>
            </a:r>
            <a:r>
              <a:rPr lang="en-GB" sz="2000" dirty="0"/>
              <a:t> questionnaire  </a:t>
            </a:r>
          </a:p>
        </p:txBody>
      </p:sp>
      <p:graphicFrame>
        <p:nvGraphicFramePr>
          <p:cNvPr id="4" name="Content Placeholder 3">
            <a:extLst>
              <a:ext uri="{FF2B5EF4-FFF2-40B4-BE49-F238E27FC236}">
                <a16:creationId xmlns:a16="http://schemas.microsoft.com/office/drawing/2014/main" id="{B1C4E8F1-D241-4A75-AE49-84C3D1FCD906}"/>
              </a:ext>
            </a:extLst>
          </p:cNvPr>
          <p:cNvGraphicFramePr>
            <a:graphicFrameLocks noGrp="1"/>
          </p:cNvGraphicFramePr>
          <p:nvPr>
            <p:ph idx="1"/>
            <p:extLst>
              <p:ext uri="{D42A27DB-BD31-4B8C-83A1-F6EECF244321}">
                <p14:modId xmlns:p14="http://schemas.microsoft.com/office/powerpoint/2010/main" val="903535793"/>
              </p:ext>
            </p:extLst>
          </p:nvPr>
        </p:nvGraphicFramePr>
        <p:xfrm>
          <a:off x="2743200" y="1338471"/>
          <a:ext cx="6553200" cy="2453375"/>
        </p:xfrm>
        <a:graphic>
          <a:graphicData uri="http://schemas.openxmlformats.org/drawingml/2006/table">
            <a:tbl>
              <a:tblPr firstRow="1" firstCol="1" bandRow="1"/>
              <a:tblGrid>
                <a:gridCol w="2574212">
                  <a:extLst>
                    <a:ext uri="{9D8B030D-6E8A-4147-A177-3AD203B41FA5}">
                      <a16:colId xmlns:a16="http://schemas.microsoft.com/office/drawing/2014/main" val="2583093136"/>
                    </a:ext>
                  </a:extLst>
                </a:gridCol>
                <a:gridCol w="926833">
                  <a:extLst>
                    <a:ext uri="{9D8B030D-6E8A-4147-A177-3AD203B41FA5}">
                      <a16:colId xmlns:a16="http://schemas.microsoft.com/office/drawing/2014/main" val="2547395154"/>
                    </a:ext>
                  </a:extLst>
                </a:gridCol>
                <a:gridCol w="1441094">
                  <a:extLst>
                    <a:ext uri="{9D8B030D-6E8A-4147-A177-3AD203B41FA5}">
                      <a16:colId xmlns:a16="http://schemas.microsoft.com/office/drawing/2014/main" val="2601963512"/>
                    </a:ext>
                  </a:extLst>
                </a:gridCol>
                <a:gridCol w="828048">
                  <a:extLst>
                    <a:ext uri="{9D8B030D-6E8A-4147-A177-3AD203B41FA5}">
                      <a16:colId xmlns:a16="http://schemas.microsoft.com/office/drawing/2014/main" val="4086196337"/>
                    </a:ext>
                  </a:extLst>
                </a:gridCol>
                <a:gridCol w="783013">
                  <a:extLst>
                    <a:ext uri="{9D8B030D-6E8A-4147-A177-3AD203B41FA5}">
                      <a16:colId xmlns:a16="http://schemas.microsoft.com/office/drawing/2014/main" val="1994443915"/>
                    </a:ext>
                  </a:extLst>
                </a:gridCol>
              </a:tblGrid>
              <a:tr h="373655">
                <a:tc>
                  <a:txBody>
                    <a:bodyPr/>
                    <a:lstStyle/>
                    <a:p>
                      <a:pPr algn="l">
                        <a:lnSpc>
                          <a:spcPct val="150000"/>
                        </a:lnSpc>
                        <a:spcAft>
                          <a:spcPts val="0"/>
                        </a:spcAft>
                      </a:pPr>
                      <a:r>
                        <a:rPr lang="en-GB" sz="1200" b="1">
                          <a:effectLst/>
                          <a:latin typeface="Times New Roman" panose="02020603050405020304" pitchFamily="18" charset="0"/>
                          <a:ea typeface="Calibri" panose="020F0502020204030204" pitchFamily="34" charset="0"/>
                          <a:cs typeface="Times New Roman" panose="02020603050405020304" pitchFamily="18" charset="0"/>
                        </a:rPr>
                        <a:t>Demographics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200" b="1">
                          <a:effectLst/>
                          <a:latin typeface="Times New Roman" panose="02020603050405020304" pitchFamily="18" charset="0"/>
                          <a:ea typeface="Calibri" panose="020F0502020204030204" pitchFamily="34" charset="0"/>
                          <a:cs typeface="Times New Roman" panose="02020603050405020304" pitchFamily="18" charset="0"/>
                        </a:rPr>
                        <a:t> DF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200" b="1">
                          <a:effectLst/>
                          <a:latin typeface="Times New Roman" panose="02020603050405020304" pitchFamily="18" charset="0"/>
                          <a:ea typeface="Calibri" panose="020F0502020204030204" pitchFamily="34" charset="0"/>
                          <a:cs typeface="Times New Roman" panose="02020603050405020304" pitchFamily="18" charset="0"/>
                        </a:rPr>
                        <a:t>Mean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200" b="1">
                          <a:effectLst/>
                          <a:latin typeface="Times New Roman" panose="02020603050405020304" pitchFamily="18" charset="0"/>
                          <a:ea typeface="Calibri" panose="020F0502020204030204" pitchFamily="34" charset="0"/>
                          <a:cs typeface="Times New Roman" panose="02020603050405020304" pitchFamily="18" charset="0"/>
                        </a:rPr>
                        <a:t>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200" b="1">
                          <a:effectLst/>
                          <a:latin typeface="Times New Roman" panose="02020603050405020304" pitchFamily="18" charset="0"/>
                          <a:ea typeface="Calibri" panose="020F0502020204030204" pitchFamily="34" charset="0"/>
                          <a:cs typeface="Times New Roman" panose="02020603050405020304" pitchFamily="18" charset="0"/>
                        </a:rPr>
                        <a:t>Sig.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31459386"/>
                  </a:ext>
                </a:extLst>
              </a:tr>
              <a:tr h="346620">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Education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7.19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a:lstStyle/>
                    <a:p>
                      <a:pPr algn="l">
                        <a:lnSpc>
                          <a:spcPct val="150000"/>
                        </a:lnSpc>
                        <a:spcAft>
                          <a:spcPts val="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0.70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0.55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w="1270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179216566"/>
                  </a:ext>
                </a:extLst>
              </a:tr>
              <a:tr h="346620">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Gender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1.27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0.12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0.72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extLst>
                  <a:ext uri="{0D108BD9-81ED-4DB2-BD59-A6C34878D82A}">
                    <a16:rowId xmlns:a16="http://schemas.microsoft.com/office/drawing/2014/main" val="162173355"/>
                  </a:ext>
                </a:extLst>
              </a:tr>
              <a:tr h="346620">
                <a:tc>
                  <a:txBody>
                    <a:bodyPr/>
                    <a:lstStyle/>
                    <a:p>
                      <a:pPr algn="l">
                        <a:lnSpc>
                          <a:spcPct val="150000"/>
                        </a:lnSpc>
                        <a:spcAft>
                          <a:spcPts val="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Location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l">
                        <a:lnSpc>
                          <a:spcPct val="150000"/>
                        </a:lnSpc>
                        <a:spcAft>
                          <a:spcPts val="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2.87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0.28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0.83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extLst>
                  <a:ext uri="{0D108BD9-81ED-4DB2-BD59-A6C34878D82A}">
                    <a16:rowId xmlns:a16="http://schemas.microsoft.com/office/drawing/2014/main" val="3626863909"/>
                  </a:ext>
                </a:extLst>
              </a:tr>
              <a:tr h="346620">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Age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15.12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1.48</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0.23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extLst>
                  <a:ext uri="{0D108BD9-81ED-4DB2-BD59-A6C34878D82A}">
                    <a16:rowId xmlns:a16="http://schemas.microsoft.com/office/drawing/2014/main" val="2705560061"/>
                  </a:ext>
                </a:extLst>
              </a:tr>
              <a:tr h="346620">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Country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1.03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0.09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0.75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a:noFill/>
                    </a:lnB>
                  </a:tcPr>
                </a:tc>
                <a:extLst>
                  <a:ext uri="{0D108BD9-81ED-4DB2-BD59-A6C34878D82A}">
                    <a16:rowId xmlns:a16="http://schemas.microsoft.com/office/drawing/2014/main" val="3491025606"/>
                  </a:ext>
                </a:extLst>
              </a:tr>
              <a:tr h="346620">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Population Density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200">
                          <a:effectLst/>
                          <a:latin typeface="Times New Roman" panose="02020603050405020304" pitchFamily="18" charset="0"/>
                          <a:ea typeface="Calibri" panose="020F0502020204030204" pitchFamily="34" charset="0"/>
                          <a:cs typeface="Times New Roman" panose="02020603050405020304" pitchFamily="18" charset="0"/>
                        </a:rPr>
                        <a:t>0.00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0.98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a:noFill/>
                    </a:lnL>
                    <a:lnR>
                      <a:noFill/>
                    </a:lnR>
                    <a:lnT>
                      <a:noFill/>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20802230"/>
                  </a:ext>
                </a:extLst>
              </a:tr>
            </a:tbl>
          </a:graphicData>
        </a:graphic>
      </p:graphicFrame>
      <p:sp>
        <p:nvSpPr>
          <p:cNvPr id="7" name="TextBox 6">
            <a:extLst>
              <a:ext uri="{FF2B5EF4-FFF2-40B4-BE49-F238E27FC236}">
                <a16:creationId xmlns:a16="http://schemas.microsoft.com/office/drawing/2014/main" id="{6212AB5B-A289-41DF-A7FB-45B9B5E66F44}"/>
              </a:ext>
            </a:extLst>
          </p:cNvPr>
          <p:cNvSpPr txBox="1"/>
          <p:nvPr/>
        </p:nvSpPr>
        <p:spPr>
          <a:xfrm>
            <a:off x="954157" y="4200939"/>
            <a:ext cx="10455965" cy="1754326"/>
          </a:xfrm>
          <a:prstGeom prst="rect">
            <a:avLst/>
          </a:prstGeom>
          <a:noFill/>
        </p:spPr>
        <p:txBody>
          <a:bodyPr wrap="square" rtlCol="0">
            <a:spAutoFit/>
          </a:bodyPr>
          <a:lstStyle/>
          <a:p>
            <a:pPr marL="285750" indent="-285750">
              <a:buFont typeface="Arial" panose="020B0604020202020204" pitchFamily="34" charset="0"/>
              <a:buChar char="•"/>
            </a:pPr>
            <a:r>
              <a:rPr lang="en-GB" dirty="0"/>
              <a:t>Looking at the graph above, which shows between-subject’s effects of the MAKS questionnaire, it is suggested that education is a significant predictor of predicting mental health literacy – hypothesis 2 was supported! </a:t>
            </a:r>
          </a:p>
          <a:p>
            <a:pPr marL="285750" indent="-285750">
              <a:buFont typeface="Arial" panose="020B0604020202020204" pitchFamily="34" charset="0"/>
              <a:buChar char="•"/>
            </a:pPr>
            <a:r>
              <a:rPr lang="en-GB" dirty="0"/>
              <a:t>There were also significant interactions between variables (Location*Age*Education) which suggest that these factors may also influence mental health literacy, although individually, the variables were not of significance.  </a:t>
            </a:r>
          </a:p>
        </p:txBody>
      </p:sp>
      <p:sp>
        <p:nvSpPr>
          <p:cNvPr id="8" name="Oval 7">
            <a:extLst>
              <a:ext uri="{FF2B5EF4-FFF2-40B4-BE49-F238E27FC236}">
                <a16:creationId xmlns:a16="http://schemas.microsoft.com/office/drawing/2014/main" id="{02C24FDC-2573-44B8-B5B9-C9A9F4470C1C}"/>
              </a:ext>
            </a:extLst>
          </p:cNvPr>
          <p:cNvSpPr/>
          <p:nvPr/>
        </p:nvSpPr>
        <p:spPr>
          <a:xfrm>
            <a:off x="8335617" y="1549249"/>
            <a:ext cx="834887" cy="54459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Connector: Curved 10">
            <a:extLst>
              <a:ext uri="{FF2B5EF4-FFF2-40B4-BE49-F238E27FC236}">
                <a16:creationId xmlns:a16="http://schemas.microsoft.com/office/drawing/2014/main" id="{B374C881-97D5-408A-8FF5-408829F20912}"/>
              </a:ext>
            </a:extLst>
          </p:cNvPr>
          <p:cNvCxnSpPr/>
          <p:nvPr/>
        </p:nvCxnSpPr>
        <p:spPr>
          <a:xfrm rot="16200000" flipH="1">
            <a:off x="9090990" y="2314564"/>
            <a:ext cx="2146852" cy="1524000"/>
          </a:xfrm>
          <a:prstGeom prst="curvedConnector3">
            <a:avLst>
              <a:gd name="adj1" fmla="val 32099"/>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38216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7626C8E-FB50-4909-8D9D-09E34A8DBFAB}"/>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CF89FED5-C66F-4FC1-BE2A-A1CA2910A6B1}"/>
              </a:ext>
            </a:extLst>
          </p:cNvPr>
          <p:cNvSpPr>
            <a:spLocks noGrp="1"/>
          </p:cNvSpPr>
          <p:nvPr>
            <p:ph type="title"/>
          </p:nvPr>
        </p:nvSpPr>
        <p:spPr>
          <a:xfrm>
            <a:off x="2188633" y="1654630"/>
            <a:ext cx="8610600" cy="1293028"/>
          </a:xfrm>
        </p:spPr>
        <p:txBody>
          <a:bodyPr vert="horz" lIns="91440" tIns="45720" rIns="91440" bIns="45720" rtlCol="0" anchor="ctr">
            <a:normAutofit/>
          </a:bodyPr>
          <a:lstStyle/>
          <a:p>
            <a:r>
              <a:rPr lang="en-US" dirty="0"/>
              <a:t>DISCUSSION</a:t>
            </a:r>
            <a:br>
              <a:rPr lang="en-US" dirty="0"/>
            </a:br>
            <a:endParaRPr lang="en-US" dirty="0"/>
          </a:p>
        </p:txBody>
      </p:sp>
      <p:sp>
        <p:nvSpPr>
          <p:cNvPr id="4" name="Content Placeholder 3">
            <a:extLst>
              <a:ext uri="{FF2B5EF4-FFF2-40B4-BE49-F238E27FC236}">
                <a16:creationId xmlns:a16="http://schemas.microsoft.com/office/drawing/2014/main" id="{1E897EB5-B3F1-4DD6-AEAB-996C497E70E4}"/>
              </a:ext>
            </a:extLst>
          </p:cNvPr>
          <p:cNvSpPr>
            <a:spLocks noGrp="1"/>
          </p:cNvSpPr>
          <p:nvPr>
            <p:ph sz="half" idx="2"/>
          </p:nvPr>
        </p:nvSpPr>
        <p:spPr>
          <a:xfrm>
            <a:off x="677333" y="1654630"/>
            <a:ext cx="5816600" cy="4564056"/>
          </a:xfrm>
        </p:spPr>
        <p:txBody>
          <a:bodyPr vert="horz" lIns="91440" tIns="45720" rIns="91440" bIns="45720" rtlCol="0">
            <a:normAutofit fontScale="92500" lnSpcReduction="10000"/>
          </a:bodyPr>
          <a:lstStyle/>
          <a:p>
            <a:r>
              <a:rPr lang="en-US" sz="1800" dirty="0"/>
              <a:t>What did these results suggest?</a:t>
            </a:r>
          </a:p>
          <a:p>
            <a:r>
              <a:rPr lang="en-US" sz="1800" dirty="0"/>
              <a:t>Supportive of current studies mentioned in the literature that males have less favorable attitudes towards mental health! (</a:t>
            </a:r>
            <a:r>
              <a:rPr lang="en-GB" sz="1800" dirty="0"/>
              <a:t>Kaneko and </a:t>
            </a:r>
            <a:r>
              <a:rPr lang="en-GB" sz="1800" dirty="0" err="1"/>
              <a:t>Motohashi</a:t>
            </a:r>
            <a:r>
              <a:rPr lang="en-GB" sz="1800" dirty="0"/>
              <a:t>, 2007; Gibbons et al., 2015)</a:t>
            </a:r>
          </a:p>
          <a:p>
            <a:r>
              <a:rPr lang="en-GB" sz="1800" dirty="0"/>
              <a:t>Also supportive of educational attainment being a predictor of mental health attitudes (Irena and Gabriella, 2017; Rhodes, Goering, To &amp; Williams, 2002)</a:t>
            </a:r>
          </a:p>
          <a:p>
            <a:r>
              <a:rPr lang="en-GB" sz="1800" dirty="0"/>
              <a:t>Location was not a significant predictor; which contradicts Mehta et al (2009) (English less favourable attitude than welsh) </a:t>
            </a:r>
          </a:p>
          <a:p>
            <a:r>
              <a:rPr lang="en-GB" sz="1800" dirty="0"/>
              <a:t>Rurality was a predictor; rural communities in this study had lower mental health literacy, although ANOVA testing did not reveal significance, which supports </a:t>
            </a:r>
            <a:r>
              <a:rPr lang="en-GB" sz="1800" dirty="0" err="1"/>
              <a:t>Letvak</a:t>
            </a:r>
            <a:r>
              <a:rPr lang="en-GB" sz="1800" dirty="0"/>
              <a:t> (2002) – rural communities no difference. </a:t>
            </a:r>
          </a:p>
          <a:p>
            <a:r>
              <a:rPr lang="en-GB" sz="1800" dirty="0"/>
              <a:t>What does this mean? </a:t>
            </a:r>
          </a:p>
          <a:p>
            <a:endParaRPr lang="en-GB" dirty="0"/>
          </a:p>
          <a:p>
            <a:endParaRPr lang="en-GB" dirty="0"/>
          </a:p>
          <a:p>
            <a:endParaRPr lang="en-GB" dirty="0"/>
          </a:p>
          <a:p>
            <a:endParaRPr lang="en-GB" dirty="0"/>
          </a:p>
          <a:p>
            <a:endParaRPr lang="en-GB" dirty="0"/>
          </a:p>
          <a:p>
            <a:endParaRPr lang="en-US" dirty="0"/>
          </a:p>
          <a:p>
            <a:endParaRPr lang="en-US" dirty="0"/>
          </a:p>
        </p:txBody>
      </p:sp>
      <p:pic>
        <p:nvPicPr>
          <p:cNvPr id="7" name="Content Placeholder 6">
            <a:extLst>
              <a:ext uri="{FF2B5EF4-FFF2-40B4-BE49-F238E27FC236}">
                <a16:creationId xmlns:a16="http://schemas.microsoft.com/office/drawing/2014/main" id="{888EE75F-385F-4572-A447-6AA7CD29DDED}"/>
              </a:ext>
            </a:extLst>
          </p:cNvPr>
          <p:cNvPicPr>
            <a:picLocks noGrp="1" noChangeAspect="1"/>
          </p:cNvPicPr>
          <p:nvPr>
            <p:ph sz="quarter" idx="4"/>
          </p:nvPr>
        </p:nvPicPr>
        <p:blipFill>
          <a:blip r:embed="rId3"/>
          <a:stretch>
            <a:fillRect/>
          </a:stretch>
        </p:blipFill>
        <p:spPr>
          <a:xfrm>
            <a:off x="6985000" y="2511172"/>
            <a:ext cx="4521200" cy="3390900"/>
          </a:xfrm>
          <a:prstGeom prst="rect">
            <a:avLst/>
          </a:prstGeom>
        </p:spPr>
      </p:pic>
    </p:spTree>
    <p:extLst>
      <p:ext uri="{BB962C8B-B14F-4D97-AF65-F5344CB8AC3E}">
        <p14:creationId xmlns:p14="http://schemas.microsoft.com/office/powerpoint/2010/main" val="42757446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7626C8E-FB50-4909-8D9D-09E34A8DBFAB}"/>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7" name="Content Placeholder 6">
            <a:extLst>
              <a:ext uri="{FF2B5EF4-FFF2-40B4-BE49-F238E27FC236}">
                <a16:creationId xmlns:a16="http://schemas.microsoft.com/office/drawing/2014/main" id="{720F89E8-D08F-4296-9ACD-514C66018ED3}"/>
              </a:ext>
            </a:extLst>
          </p:cNvPr>
          <p:cNvPicPr>
            <a:picLocks noGrp="1" noChangeAspect="1"/>
          </p:cNvPicPr>
          <p:nvPr>
            <p:ph sz="quarter" idx="4"/>
          </p:nvPr>
        </p:nvPicPr>
        <p:blipFill>
          <a:blip r:embed="rId3"/>
          <a:stretch>
            <a:fillRect/>
          </a:stretch>
        </p:blipFill>
        <p:spPr>
          <a:xfrm>
            <a:off x="453571" y="1888559"/>
            <a:ext cx="4521200" cy="2147570"/>
          </a:xfrm>
          <a:prstGeom prst="rect">
            <a:avLst/>
          </a:prstGeom>
        </p:spPr>
      </p:pic>
      <p:sp>
        <p:nvSpPr>
          <p:cNvPr id="4" name="Content Placeholder 3">
            <a:extLst>
              <a:ext uri="{FF2B5EF4-FFF2-40B4-BE49-F238E27FC236}">
                <a16:creationId xmlns:a16="http://schemas.microsoft.com/office/drawing/2014/main" id="{69747C28-67A4-4802-892C-A682490918B3}"/>
              </a:ext>
            </a:extLst>
          </p:cNvPr>
          <p:cNvSpPr>
            <a:spLocks noGrp="1"/>
          </p:cNvSpPr>
          <p:nvPr>
            <p:ph sz="half" idx="2"/>
          </p:nvPr>
        </p:nvSpPr>
        <p:spPr>
          <a:xfrm>
            <a:off x="6226631" y="1888559"/>
            <a:ext cx="5486400" cy="5480127"/>
          </a:xfrm>
        </p:spPr>
        <p:txBody>
          <a:bodyPr vert="horz" lIns="91440" tIns="45720" rIns="91440" bIns="45720" rtlCol="0">
            <a:normAutofit/>
          </a:bodyPr>
          <a:lstStyle/>
          <a:p>
            <a:r>
              <a:rPr lang="en-US" dirty="0"/>
              <a:t>location is thought to affect mental health attitude and literacy, due to lack of mental healthcare availability and travel </a:t>
            </a:r>
            <a:r>
              <a:rPr lang="en-US" dirty="0" err="1"/>
              <a:t>etc</a:t>
            </a:r>
            <a:r>
              <a:rPr lang="en-US" dirty="0"/>
              <a:t> (Stuart et al, 2001; schizophrenic)</a:t>
            </a:r>
          </a:p>
          <a:p>
            <a:r>
              <a:rPr lang="en-US" dirty="0"/>
              <a:t>Rural residents show increased need of distance from mentally ill (Stuart &amp; </a:t>
            </a:r>
            <a:r>
              <a:rPr lang="en-US" dirty="0" err="1"/>
              <a:t>Arboleda-Florez</a:t>
            </a:r>
            <a:r>
              <a:rPr lang="en-US" dirty="0"/>
              <a:t>, 2001)</a:t>
            </a:r>
          </a:p>
          <a:p>
            <a:r>
              <a:rPr lang="en-US" dirty="0"/>
              <a:t>Rural communities face more obstacles (Morgan, 1999) </a:t>
            </a:r>
          </a:p>
          <a:p>
            <a:endParaRPr lang="en-US" dirty="0"/>
          </a:p>
          <a:p>
            <a:endParaRPr lang="en-US" dirty="0"/>
          </a:p>
          <a:p>
            <a:endParaRPr lang="en-US" dirty="0"/>
          </a:p>
        </p:txBody>
      </p:sp>
      <p:pic>
        <p:nvPicPr>
          <p:cNvPr id="8" name="Picture 7">
            <a:extLst>
              <a:ext uri="{FF2B5EF4-FFF2-40B4-BE49-F238E27FC236}">
                <a16:creationId xmlns:a16="http://schemas.microsoft.com/office/drawing/2014/main" id="{6D3CCDC5-8986-417E-A333-D6279FA12927}"/>
              </a:ext>
            </a:extLst>
          </p:cNvPr>
          <p:cNvPicPr>
            <a:picLocks noChangeAspect="1"/>
          </p:cNvPicPr>
          <p:nvPr/>
        </p:nvPicPr>
        <p:blipFill>
          <a:blip r:embed="rId4"/>
          <a:stretch>
            <a:fillRect/>
          </a:stretch>
        </p:blipFill>
        <p:spPr>
          <a:xfrm>
            <a:off x="1629228" y="3588656"/>
            <a:ext cx="4191000" cy="2288507"/>
          </a:xfrm>
          <a:prstGeom prst="rect">
            <a:avLst/>
          </a:prstGeom>
        </p:spPr>
      </p:pic>
    </p:spTree>
    <p:extLst>
      <p:ext uri="{BB962C8B-B14F-4D97-AF65-F5344CB8AC3E}">
        <p14:creationId xmlns:p14="http://schemas.microsoft.com/office/powerpoint/2010/main" val="34396822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9774F46-3FA3-432F-A165-97851A6F060F}"/>
              </a:ext>
            </a:extLst>
          </p:cNvPr>
          <p:cNvSpPr>
            <a:spLocks noGrp="1"/>
          </p:cNvSpPr>
          <p:nvPr>
            <p:ph type="title"/>
          </p:nvPr>
        </p:nvSpPr>
        <p:spPr>
          <a:xfrm>
            <a:off x="367748" y="322920"/>
            <a:ext cx="4114800" cy="632791"/>
          </a:xfrm>
        </p:spPr>
        <p:txBody>
          <a:bodyPr/>
          <a:lstStyle/>
          <a:p>
            <a:r>
              <a:rPr lang="en-GB" dirty="0"/>
              <a:t>Limitations </a:t>
            </a:r>
          </a:p>
        </p:txBody>
      </p:sp>
      <p:graphicFrame>
        <p:nvGraphicFramePr>
          <p:cNvPr id="10" name="Content Placeholder 9">
            <a:extLst>
              <a:ext uri="{FF2B5EF4-FFF2-40B4-BE49-F238E27FC236}">
                <a16:creationId xmlns:a16="http://schemas.microsoft.com/office/drawing/2014/main" id="{84083FBE-9086-4B9D-8B32-B008A038DC9F}"/>
              </a:ext>
            </a:extLst>
          </p:cNvPr>
          <p:cNvGraphicFramePr>
            <a:graphicFrameLocks noGrp="1"/>
          </p:cNvGraphicFramePr>
          <p:nvPr>
            <p:ph idx="1"/>
            <p:extLst>
              <p:ext uri="{D42A27DB-BD31-4B8C-83A1-F6EECF244321}">
                <p14:modId xmlns:p14="http://schemas.microsoft.com/office/powerpoint/2010/main" val="1641790471"/>
              </p:ext>
            </p:extLst>
          </p:nvPr>
        </p:nvGraphicFramePr>
        <p:xfrm>
          <a:off x="4995863" y="746125"/>
          <a:ext cx="6510337" cy="54721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 Placeholder 8">
            <a:extLst>
              <a:ext uri="{FF2B5EF4-FFF2-40B4-BE49-F238E27FC236}">
                <a16:creationId xmlns:a16="http://schemas.microsoft.com/office/drawing/2014/main" id="{A6F17953-23F3-461E-8D40-571F011DA425}"/>
              </a:ext>
            </a:extLst>
          </p:cNvPr>
          <p:cNvSpPr>
            <a:spLocks noGrp="1"/>
          </p:cNvSpPr>
          <p:nvPr>
            <p:ph type="body" sz="half" idx="2"/>
          </p:nvPr>
        </p:nvSpPr>
        <p:spPr>
          <a:xfrm>
            <a:off x="685800" y="1457739"/>
            <a:ext cx="4114800" cy="4760945"/>
          </a:xfrm>
        </p:spPr>
        <p:txBody>
          <a:bodyPr/>
          <a:lstStyle/>
          <a:p>
            <a:r>
              <a:rPr lang="en-GB" dirty="0"/>
              <a:t>Gender imbalance may have impacted on data; F:M 80:20</a:t>
            </a:r>
          </a:p>
          <a:p>
            <a:r>
              <a:rPr lang="en-GB" dirty="0"/>
              <a:t>Age categories; middle aged category made up almost 50% </a:t>
            </a:r>
          </a:p>
          <a:p>
            <a:r>
              <a:rPr lang="en-GB" dirty="0"/>
              <a:t>Sampling – opportunity – rules out those who do not use social media</a:t>
            </a:r>
          </a:p>
          <a:p>
            <a:r>
              <a:rPr lang="en-GB" dirty="0"/>
              <a:t>Data collection was lengthy; 400 cut down to 280, difficult process</a:t>
            </a:r>
          </a:p>
          <a:p>
            <a:r>
              <a:rPr lang="en-GB" dirty="0"/>
              <a:t>Individual differences not accounted for; religion, income, language</a:t>
            </a:r>
          </a:p>
          <a:p>
            <a:r>
              <a:rPr lang="en-GB" dirty="0"/>
              <a:t>Self reported surveys – risk factor – best data collection? Deception?</a:t>
            </a:r>
          </a:p>
          <a:p>
            <a:r>
              <a:rPr lang="en-GB" dirty="0"/>
              <a:t>Overall lack of research in the UK combining counties and country</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2358010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59C04A2-70C9-44B7-86AE-BF3BD77F209E}"/>
              </a:ext>
            </a:extLst>
          </p:cNvPr>
          <p:cNvSpPr>
            <a:spLocks noGrp="1"/>
          </p:cNvSpPr>
          <p:nvPr>
            <p:ph type="title"/>
          </p:nvPr>
        </p:nvSpPr>
        <p:spPr>
          <a:xfrm>
            <a:off x="3257195" y="406400"/>
            <a:ext cx="8610600" cy="1293028"/>
          </a:xfrm>
        </p:spPr>
        <p:txBody>
          <a:bodyPr/>
          <a:lstStyle/>
          <a:p>
            <a:r>
              <a:rPr lang="en-GB" dirty="0"/>
              <a:t>Further research &amp; ideas </a:t>
            </a:r>
          </a:p>
        </p:txBody>
      </p:sp>
      <p:graphicFrame>
        <p:nvGraphicFramePr>
          <p:cNvPr id="7" name="Content Placeholder 6">
            <a:extLst>
              <a:ext uri="{FF2B5EF4-FFF2-40B4-BE49-F238E27FC236}">
                <a16:creationId xmlns:a16="http://schemas.microsoft.com/office/drawing/2014/main" id="{D0A9407A-117A-4153-A2F1-BEA3F304DDE7}"/>
              </a:ext>
            </a:extLst>
          </p:cNvPr>
          <p:cNvGraphicFramePr>
            <a:graphicFrameLocks noGrp="1"/>
          </p:cNvGraphicFramePr>
          <p:nvPr>
            <p:ph idx="1"/>
            <p:extLst>
              <p:ext uri="{D42A27DB-BD31-4B8C-83A1-F6EECF244321}">
                <p14:modId xmlns:p14="http://schemas.microsoft.com/office/powerpoint/2010/main" val="4137365223"/>
              </p:ext>
            </p:extLst>
          </p:nvPr>
        </p:nvGraphicFramePr>
        <p:xfrm>
          <a:off x="685800" y="1523999"/>
          <a:ext cx="10820400" cy="46942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17692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4FF8C0C-94CF-4858-8BF1-FBE678657FBA}"/>
              </a:ext>
            </a:extLst>
          </p:cNvPr>
          <p:cNvSpPr>
            <a:spLocks noGrp="1"/>
          </p:cNvSpPr>
          <p:nvPr>
            <p:ph type="title"/>
          </p:nvPr>
        </p:nvSpPr>
        <p:spPr/>
        <p:txBody>
          <a:bodyPr/>
          <a:lstStyle/>
          <a:p>
            <a:r>
              <a:rPr lang="en-GB" dirty="0"/>
              <a:t>CONCLUSIONS</a:t>
            </a:r>
          </a:p>
        </p:txBody>
      </p:sp>
      <p:sp>
        <p:nvSpPr>
          <p:cNvPr id="2" name="TextBox 1">
            <a:extLst>
              <a:ext uri="{FF2B5EF4-FFF2-40B4-BE49-F238E27FC236}">
                <a16:creationId xmlns:a16="http://schemas.microsoft.com/office/drawing/2014/main" id="{555602BB-A3E9-4F61-8CCD-6B3C6950FB8B}"/>
              </a:ext>
            </a:extLst>
          </p:cNvPr>
          <p:cNvSpPr txBox="1"/>
          <p:nvPr/>
        </p:nvSpPr>
        <p:spPr>
          <a:xfrm>
            <a:off x="928914" y="2057401"/>
            <a:ext cx="10577286" cy="3693319"/>
          </a:xfrm>
          <a:prstGeom prst="rect">
            <a:avLst/>
          </a:prstGeom>
          <a:noFill/>
        </p:spPr>
        <p:txBody>
          <a:bodyPr wrap="square" rtlCol="0">
            <a:spAutoFit/>
          </a:bodyPr>
          <a:lstStyle/>
          <a:p>
            <a:r>
              <a:rPr lang="en-US" dirty="0"/>
              <a:t>An individuals Gender, Age, Location or Educational attainment SHOULD NOT affect their rights to information regarding mental health, attitude or knowledge, But it can, and it does, this study supports this.  </a:t>
            </a:r>
          </a:p>
          <a:p>
            <a:endParaRPr lang="en-US" dirty="0"/>
          </a:p>
          <a:p>
            <a:r>
              <a:rPr lang="en-GB" dirty="0"/>
              <a:t>Studies into mental health literacy and knowledge does not have a long history (around 20 years). However, considerate findings warrant further study in this topic area.</a:t>
            </a:r>
          </a:p>
          <a:p>
            <a:endParaRPr lang="en-GB" dirty="0"/>
          </a:p>
          <a:p>
            <a:r>
              <a:rPr lang="en-GB" dirty="0"/>
              <a:t> Further studies could examine the relationship between severity of mental illness, and attitudes towards them, and possibly expand on the effects that stigma has on individuals suffering from Mental health illness, with the goal of having a prejudice-free community for all mentally ill individuals, to have wide-spread knowledge of mental illness achieved across the UK, and ultimately having as much support as possible where mental illness is apparent. </a:t>
            </a:r>
          </a:p>
          <a:p>
            <a:endParaRPr lang="en-US" dirty="0"/>
          </a:p>
        </p:txBody>
      </p:sp>
    </p:spTree>
    <p:extLst>
      <p:ext uri="{BB962C8B-B14F-4D97-AF65-F5344CB8AC3E}">
        <p14:creationId xmlns:p14="http://schemas.microsoft.com/office/powerpoint/2010/main" val="25097067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6A3F16E-CC60-4737-8CBB-9568A351D3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4AF5C4DD-A206-42FF-A779-2DE2D54BE7F5}"/>
              </a:ext>
            </a:extLst>
          </p:cNvPr>
          <p:cNvSpPr>
            <a:spLocks noGrp="1"/>
          </p:cNvSpPr>
          <p:nvPr>
            <p:ph type="title"/>
          </p:nvPr>
        </p:nvSpPr>
        <p:spPr>
          <a:xfrm>
            <a:off x="4081318" y="623430"/>
            <a:ext cx="7434070" cy="498371"/>
          </a:xfrm>
        </p:spPr>
        <p:txBody>
          <a:bodyPr>
            <a:normAutofit fontScale="90000"/>
          </a:bodyPr>
          <a:lstStyle/>
          <a:p>
            <a:pPr algn="l"/>
            <a:r>
              <a:rPr lang="en-GB" dirty="0"/>
              <a:t>references</a:t>
            </a:r>
          </a:p>
        </p:txBody>
      </p:sp>
      <p:sp>
        <p:nvSpPr>
          <p:cNvPr id="20" name="Rectangle 19">
            <a:extLst>
              <a:ext uri="{FF2B5EF4-FFF2-40B4-BE49-F238E27FC236}">
                <a16:creationId xmlns:a16="http://schemas.microsoft.com/office/drawing/2014/main" id="{C0DABE73-66EA-42B0-AB0A-9FB1C0AD7AE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2" name="Picture 21">
            <a:extLst>
              <a:ext uri="{FF2B5EF4-FFF2-40B4-BE49-F238E27FC236}">
                <a16:creationId xmlns:a16="http://schemas.microsoft.com/office/drawing/2014/main" id="{336C8DBA-D7B5-4A9A-845B-43FBEA62A99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43730"/>
          <a:stretch/>
        </p:blipFill>
        <p:spPr>
          <a:xfrm rot="16200000">
            <a:off x="-1266906" y="2188762"/>
            <a:ext cx="6860373" cy="2482850"/>
          </a:xfrm>
          <a:prstGeom prst="rect">
            <a:avLst/>
          </a:prstGeom>
        </p:spPr>
      </p:pic>
      <p:sp>
        <p:nvSpPr>
          <p:cNvPr id="4" name="Content Placeholder 3">
            <a:extLst>
              <a:ext uri="{FF2B5EF4-FFF2-40B4-BE49-F238E27FC236}">
                <a16:creationId xmlns:a16="http://schemas.microsoft.com/office/drawing/2014/main" id="{5ADEC22F-552F-4FEE-83BF-68616B13FC3D}"/>
              </a:ext>
            </a:extLst>
          </p:cNvPr>
          <p:cNvSpPr>
            <a:spLocks noGrp="1"/>
          </p:cNvSpPr>
          <p:nvPr>
            <p:ph idx="1"/>
          </p:nvPr>
        </p:nvSpPr>
        <p:spPr>
          <a:xfrm>
            <a:off x="4090507" y="1262744"/>
            <a:ext cx="7454077" cy="4955942"/>
          </a:xfrm>
        </p:spPr>
        <p:txBody>
          <a:bodyPr>
            <a:normAutofit lnSpcReduction="10000"/>
          </a:bodyPr>
          <a:lstStyle/>
          <a:p>
            <a:r>
              <a:rPr lang="en-GB" sz="1200" dirty="0"/>
              <a:t>Gibbons, R. J., </a:t>
            </a:r>
            <a:r>
              <a:rPr lang="en-GB" sz="1200" dirty="0" err="1"/>
              <a:t>Thorsteinsson</a:t>
            </a:r>
            <a:r>
              <a:rPr lang="en-GB" sz="1200" dirty="0"/>
              <a:t>, E. B., &amp; </a:t>
            </a:r>
            <a:r>
              <a:rPr lang="en-GB" sz="1200" dirty="0" err="1"/>
              <a:t>Loi</a:t>
            </a:r>
            <a:r>
              <a:rPr lang="en-GB" sz="1200" dirty="0"/>
              <a:t>, N. M. (2015). Beliefs and attitudes towards mental illness: an examination of the sex differences in mental health literacy in a community sample. </a:t>
            </a:r>
            <a:r>
              <a:rPr lang="en-GB" sz="1200" i="1" dirty="0" err="1"/>
              <a:t>PeerJ</a:t>
            </a:r>
            <a:r>
              <a:rPr lang="en-GB" sz="1200" dirty="0"/>
              <a:t>, </a:t>
            </a:r>
            <a:r>
              <a:rPr lang="en-GB" sz="1200" i="1" dirty="0"/>
              <a:t>3</a:t>
            </a:r>
            <a:r>
              <a:rPr lang="en-GB" sz="1200" dirty="0"/>
              <a:t>, e1004.</a:t>
            </a:r>
          </a:p>
          <a:p>
            <a:r>
              <a:rPr lang="en-GB" sz="1200" dirty="0" err="1"/>
              <a:t>Girma</a:t>
            </a:r>
            <a:r>
              <a:rPr lang="en-GB" sz="1200" dirty="0"/>
              <a:t>, E., Tesfaye, M., </a:t>
            </a:r>
            <a:r>
              <a:rPr lang="en-GB" sz="1200" dirty="0" err="1"/>
              <a:t>Froeschl</a:t>
            </a:r>
            <a:r>
              <a:rPr lang="en-GB" sz="1200" dirty="0"/>
              <a:t>, G., </a:t>
            </a:r>
            <a:r>
              <a:rPr lang="en-GB" sz="1200" dirty="0" err="1"/>
              <a:t>Möller-Leimkühler</a:t>
            </a:r>
            <a:r>
              <a:rPr lang="en-GB" sz="1200" dirty="0"/>
              <a:t>, A. M., Müller, N., &amp; </a:t>
            </a:r>
            <a:r>
              <a:rPr lang="en-GB" sz="1200" dirty="0" err="1"/>
              <a:t>Dehning</a:t>
            </a:r>
            <a:r>
              <a:rPr lang="en-GB" sz="1200" dirty="0"/>
              <a:t>, S. (2013). Public stigma against people with mental illness in the </a:t>
            </a:r>
            <a:r>
              <a:rPr lang="en-GB" sz="1200" dirty="0" err="1"/>
              <a:t>Gilgel</a:t>
            </a:r>
            <a:r>
              <a:rPr lang="en-GB" sz="1200" dirty="0"/>
              <a:t> Gibe Field Research </a:t>
            </a:r>
            <a:r>
              <a:rPr lang="en-GB" sz="1200" dirty="0" err="1"/>
              <a:t>Center</a:t>
            </a:r>
            <a:r>
              <a:rPr lang="en-GB" sz="1200" dirty="0"/>
              <a:t> (GGFRC) in Southwest Ethiopia. </a:t>
            </a:r>
            <a:r>
              <a:rPr lang="en-GB" sz="1200" i="1" dirty="0" err="1"/>
              <a:t>PLoS</a:t>
            </a:r>
            <a:r>
              <a:rPr lang="en-GB" sz="1200" i="1" dirty="0"/>
              <a:t> One</a:t>
            </a:r>
            <a:r>
              <a:rPr lang="en-GB" sz="1200" dirty="0"/>
              <a:t>, </a:t>
            </a:r>
            <a:r>
              <a:rPr lang="en-GB" sz="1200" i="1" dirty="0"/>
              <a:t>8</a:t>
            </a:r>
            <a:r>
              <a:rPr lang="en-GB" sz="1200" dirty="0"/>
              <a:t>(12), e82116.</a:t>
            </a:r>
          </a:p>
          <a:p>
            <a:r>
              <a:rPr lang="en-GB" sz="1200" dirty="0"/>
              <a:t>Likert, R. (1974). A method of constructing an attitude scale. </a:t>
            </a:r>
            <a:r>
              <a:rPr lang="en-GB" sz="1200" i="1" dirty="0"/>
              <a:t>Scaling: A sourcebook for </a:t>
            </a:r>
            <a:r>
              <a:rPr lang="en-GB" sz="1200" i="1" dirty="0" err="1"/>
              <a:t>behavioral</a:t>
            </a:r>
            <a:r>
              <a:rPr lang="en-GB" sz="1200" i="1" dirty="0"/>
              <a:t> scientists</a:t>
            </a:r>
            <a:r>
              <a:rPr lang="en-GB" sz="1200" dirty="0"/>
              <a:t>, 233-243.</a:t>
            </a:r>
          </a:p>
          <a:p>
            <a:r>
              <a:rPr lang="en-GB" sz="1200" dirty="0"/>
              <a:t>McManus S, Bebbington P, Jenkins R, </a:t>
            </a:r>
            <a:r>
              <a:rPr lang="en-GB" sz="1200" dirty="0" err="1"/>
              <a:t>Brugha</a:t>
            </a:r>
            <a:r>
              <a:rPr lang="en-GB" sz="1200" dirty="0"/>
              <a:t> T. (eds.) (2016) Mental health and wellbeing in England: Adult Psychiatric Morbidity Survey 2014. Leeds: NHS Digital. Available </a:t>
            </a:r>
          </a:p>
          <a:p>
            <a:r>
              <a:rPr lang="en-GB" sz="1200" dirty="0"/>
              <a:t>McManus, S., Meltzer, H., </a:t>
            </a:r>
            <a:r>
              <a:rPr lang="en-GB" sz="1200" dirty="0" err="1"/>
              <a:t>Brugha</a:t>
            </a:r>
            <a:r>
              <a:rPr lang="en-GB" sz="1200" dirty="0"/>
              <a:t>, T. S., Bebbington, P. E., &amp; Jenkins, R. (2009). Adult psychiatric morbidity in England, 2007: results of a household survey. The NHS Information Centre for health and social care.</a:t>
            </a:r>
          </a:p>
          <a:p>
            <a:pPr fontAlgn="base"/>
            <a:r>
              <a:rPr lang="en-GB" sz="1200" dirty="0"/>
              <a:t>Mehta, N., Kassam, A., Leese, M., Butler, G., &amp; Thornicroft, G. (2009). Public attitudes towards people with mental illness in England and Scotland, 1994–2003. </a:t>
            </a:r>
            <a:r>
              <a:rPr lang="en-GB" sz="1200" i="1" dirty="0"/>
              <a:t>British Journal of Psychiatry,</a:t>
            </a:r>
            <a:r>
              <a:rPr lang="en-GB" sz="1200" dirty="0"/>
              <a:t> </a:t>
            </a:r>
            <a:r>
              <a:rPr lang="en-GB" sz="1200" i="1" dirty="0"/>
              <a:t>194</a:t>
            </a:r>
            <a:r>
              <a:rPr lang="en-GB" sz="1200" dirty="0"/>
              <a:t>(3), 278-284. doi:10.1192/bjp.bp.108.052654</a:t>
            </a:r>
          </a:p>
          <a:p>
            <a:pPr fontAlgn="base"/>
            <a:r>
              <a:rPr lang="en-US" sz="1200" dirty="0"/>
              <a:t>Rhodes, A. E., Goering, P. N., To, T., &amp; Williams, J. I. (2002). Gender and outpatient mental health service use. </a:t>
            </a:r>
            <a:r>
              <a:rPr lang="en-US" sz="1200" i="1" dirty="0"/>
              <a:t>Social science &amp; medicine</a:t>
            </a:r>
            <a:r>
              <a:rPr lang="en-US" sz="1200" dirty="0"/>
              <a:t>, </a:t>
            </a:r>
            <a:r>
              <a:rPr lang="en-US" sz="1200" i="1" dirty="0"/>
              <a:t>54</a:t>
            </a:r>
            <a:r>
              <a:rPr lang="en-US" sz="1200" dirty="0"/>
              <a:t>(1), 1-10.</a:t>
            </a:r>
            <a:endParaRPr lang="en-GB" sz="1200" dirty="0"/>
          </a:p>
          <a:p>
            <a:r>
              <a:rPr lang="en-GB" sz="1200" dirty="0"/>
              <a:t>Stuart, H., &amp; </a:t>
            </a:r>
            <a:r>
              <a:rPr lang="en-GB" sz="1200" dirty="0" err="1"/>
              <a:t>Arboleda-Florez</a:t>
            </a:r>
            <a:r>
              <a:rPr lang="en-GB" sz="1200" dirty="0"/>
              <a:t>, J. (2001). Community attitudes toward people with schizophrenia. </a:t>
            </a:r>
            <a:r>
              <a:rPr lang="en-GB" sz="1200" i="1" dirty="0"/>
              <a:t>The Canadian Journal of Psychiatry</a:t>
            </a:r>
            <a:r>
              <a:rPr lang="en-GB" sz="1200" dirty="0"/>
              <a:t>, </a:t>
            </a:r>
            <a:r>
              <a:rPr lang="en-GB" sz="1200" i="1" dirty="0"/>
              <a:t>46</a:t>
            </a:r>
            <a:r>
              <a:rPr lang="en-GB" sz="1200" dirty="0"/>
              <a:t>(3), 245-252.</a:t>
            </a:r>
          </a:p>
          <a:p>
            <a:r>
              <a:rPr lang="en-GB" sz="1200" dirty="0"/>
              <a:t>Szasz, T. S. (Ed.). (1975). The age of madness: the history of involuntary mental hospitalization, presented in selected texts. Taylor &amp; Francis.</a:t>
            </a:r>
          </a:p>
          <a:p>
            <a:r>
              <a:rPr lang="en-GB" sz="1200" dirty="0"/>
              <a:t>Taylor, S. M., &amp; Dear, M. J. (1981). Scaling community attitudes toward the mentally ill. </a:t>
            </a:r>
            <a:r>
              <a:rPr lang="en-GB" sz="1200" i="1" dirty="0"/>
              <a:t>Schizophrenia bulletin</a:t>
            </a:r>
            <a:r>
              <a:rPr lang="en-GB" sz="1200" dirty="0"/>
              <a:t>, </a:t>
            </a:r>
            <a:r>
              <a:rPr lang="en-GB" sz="1200" i="1" dirty="0"/>
              <a:t>7</a:t>
            </a:r>
            <a:r>
              <a:rPr lang="en-GB" sz="1200" dirty="0"/>
              <a:t>(2), 225-240.</a:t>
            </a:r>
          </a:p>
          <a:p>
            <a:endParaRPr lang="en-GB" sz="800" dirty="0"/>
          </a:p>
        </p:txBody>
      </p:sp>
    </p:spTree>
    <p:extLst>
      <p:ext uri="{BB962C8B-B14F-4D97-AF65-F5344CB8AC3E}">
        <p14:creationId xmlns:p14="http://schemas.microsoft.com/office/powerpoint/2010/main" val="2634623931"/>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otalTime>0</TotalTime>
  <Words>1886</Words>
  <Application>Microsoft Office PowerPoint</Application>
  <PresentationFormat>Widescreen</PresentationFormat>
  <Paragraphs>186</Paragraphs>
  <Slides>18</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18</vt:i4>
      </vt:variant>
    </vt:vector>
  </HeadingPairs>
  <TitlesOfParts>
    <vt:vector size="24" baseType="lpstr">
      <vt:lpstr>Arial</vt:lpstr>
      <vt:lpstr>Calibri</vt:lpstr>
      <vt:lpstr>Century Gothic</vt:lpstr>
      <vt:lpstr>Times New Roman</vt:lpstr>
      <vt:lpstr>Vapor Trail</vt:lpstr>
      <vt:lpstr>Document</vt:lpstr>
      <vt:lpstr>Socio-Demographic Differences in Mental Health Literacy and Attitude Across England and Wales </vt:lpstr>
      <vt:lpstr>Background…</vt:lpstr>
      <vt:lpstr>PowerPoint Presentation</vt:lpstr>
      <vt:lpstr>Aims</vt:lpstr>
      <vt:lpstr>PowerPoint Presentation</vt:lpstr>
      <vt:lpstr>methodology</vt:lpstr>
      <vt:lpstr>PowerPoint Presentation</vt:lpstr>
      <vt:lpstr>PowerPoint Presentation</vt:lpstr>
      <vt:lpstr>  Results</vt:lpstr>
      <vt:lpstr>…Cami scores</vt:lpstr>
      <vt:lpstr>CAMI SCORES CONTINUED </vt:lpstr>
      <vt:lpstr>Between-subjects effects – Maks questionnaire  </vt:lpstr>
      <vt:lpstr>DISCUSSION </vt:lpstr>
      <vt:lpstr>PowerPoint Presentation</vt:lpstr>
      <vt:lpstr>Limitations </vt:lpstr>
      <vt:lpstr>Further research &amp; ideas </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Socio-Demographic Differences in Mental Health Literacy and Attitude Across England and Wales</dc:title>
  <dc:creator>Abigail Burgess</dc:creator>
  <cp:lastModifiedBy>Abigail Burgess (1502485)</cp:lastModifiedBy>
  <cp:revision>2</cp:revision>
  <dcterms:created xsi:type="dcterms:W3CDTF">2019-05-24T09:42:01Z</dcterms:created>
  <dcterms:modified xsi:type="dcterms:W3CDTF">2019-05-24T12:19:30Z</dcterms:modified>
</cp:coreProperties>
</file>