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4"/>
    <p:sldMasterId id="2147483660" r:id="rId5"/>
  </p:sldMasterIdLst>
  <p:notesMasterIdLst>
    <p:notesMasterId r:id="rId39"/>
  </p:notesMasterIdLst>
  <p:sldIdLst>
    <p:sldId id="286" r:id="rId6"/>
    <p:sldId id="256" r:id="rId7"/>
    <p:sldId id="287" r:id="rId8"/>
    <p:sldId id="297" r:id="rId9"/>
    <p:sldId id="340" r:id="rId10"/>
    <p:sldId id="312" r:id="rId11"/>
    <p:sldId id="288" r:id="rId12"/>
    <p:sldId id="318" r:id="rId13"/>
    <p:sldId id="339" r:id="rId14"/>
    <p:sldId id="289" r:id="rId15"/>
    <p:sldId id="319" r:id="rId16"/>
    <p:sldId id="320" r:id="rId17"/>
    <p:sldId id="344" r:id="rId18"/>
    <p:sldId id="345" r:id="rId19"/>
    <p:sldId id="321" r:id="rId20"/>
    <p:sldId id="322" r:id="rId21"/>
    <p:sldId id="323" r:id="rId22"/>
    <p:sldId id="324" r:id="rId23"/>
    <p:sldId id="325" r:id="rId24"/>
    <p:sldId id="326" r:id="rId25"/>
    <p:sldId id="327" r:id="rId26"/>
    <p:sldId id="328" r:id="rId27"/>
    <p:sldId id="331" r:id="rId28"/>
    <p:sldId id="335" r:id="rId29"/>
    <p:sldId id="330" r:id="rId30"/>
    <p:sldId id="336" r:id="rId31"/>
    <p:sldId id="337" r:id="rId32"/>
    <p:sldId id="332" r:id="rId33"/>
    <p:sldId id="338" r:id="rId34"/>
    <p:sldId id="342" r:id="rId35"/>
    <p:sldId id="313" r:id="rId36"/>
    <p:sldId id="317" r:id="rId37"/>
    <p:sldId id="305"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077" autoAdjust="0"/>
  </p:normalViewPr>
  <p:slideViewPr>
    <p:cSldViewPr>
      <p:cViewPr>
        <p:scale>
          <a:sx n="79" d="100"/>
          <a:sy n="79" d="100"/>
        </p:scale>
        <p:origin x="1494" y="10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notesMaster" Target="notesMasters/notesMaster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C4F1E7-632E-4EFC-8D9D-F492D50888A9}" type="datetimeFigureOut">
              <a:rPr lang="en-US" smtClean="0"/>
              <a:pPr/>
              <a:t>9/15/2026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C473D7-50BF-4AD3-B2BA-EE8A81C88AF5}" type="slidenum">
              <a:rPr lang="en-US" smtClean="0"/>
              <a:pPr/>
              <a:t>‹#›</a:t>
            </a:fld>
            <a:endParaRPr lang="en-US"/>
          </a:p>
        </p:txBody>
      </p:sp>
    </p:spTree>
    <p:extLst>
      <p:ext uri="{BB962C8B-B14F-4D97-AF65-F5344CB8AC3E}">
        <p14:creationId xmlns:p14="http://schemas.microsoft.com/office/powerpoint/2010/main" val="403167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s://en.wikipedia.org/wiki/Thailand" TargetMode="External"/><Relationship Id="rId13" Type="http://schemas.openxmlformats.org/officeDocument/2006/relationships/hyperlink" Target="https://en.wikipedia.org/wiki/Papua_New_Guinea" TargetMode="External"/><Relationship Id="rId18" Type="http://schemas.openxmlformats.org/officeDocument/2006/relationships/hyperlink" Target="https://en.wikipedia.org/wiki/India" TargetMode="External"/><Relationship Id="rId26" Type="http://schemas.openxmlformats.org/officeDocument/2006/relationships/hyperlink" Target="https://en.wikipedia.org/wiki/Saudi_Arabia" TargetMode="External"/><Relationship Id="rId3" Type="http://schemas.openxmlformats.org/officeDocument/2006/relationships/hyperlink" Target="https://en.wikipedia.org/wiki/Brunei" TargetMode="External"/><Relationship Id="rId21" Type="http://schemas.openxmlformats.org/officeDocument/2006/relationships/hyperlink" Target="https://en.wikipedia.org/wiki/New_Zealand" TargetMode="External"/><Relationship Id="rId7" Type="http://schemas.openxmlformats.org/officeDocument/2006/relationships/hyperlink" Target="https://en.wikipedia.org/wiki/Singapore" TargetMode="External"/><Relationship Id="rId12" Type="http://schemas.openxmlformats.org/officeDocument/2006/relationships/hyperlink" Target="https://en.wikipedia.org/wiki/Cambodia" TargetMode="External"/><Relationship Id="rId17" Type="http://schemas.openxmlformats.org/officeDocument/2006/relationships/hyperlink" Target="https://en.wikipedia.org/wiki/Japan" TargetMode="External"/><Relationship Id="rId25" Type="http://schemas.openxmlformats.org/officeDocument/2006/relationships/hyperlink" Target="https://en.wikipedia.org/wiki/Qatar" TargetMode="External"/><Relationship Id="rId2" Type="http://schemas.openxmlformats.org/officeDocument/2006/relationships/slide" Target="../slides/slide18.xml"/><Relationship Id="rId16" Type="http://schemas.openxmlformats.org/officeDocument/2006/relationships/hyperlink" Target="https://en.wikipedia.org/wiki/South_Korea" TargetMode="External"/><Relationship Id="rId20" Type="http://schemas.openxmlformats.org/officeDocument/2006/relationships/hyperlink" Target="https://en.wikipedia.org/wiki/Australia" TargetMode="External"/><Relationship Id="rId1" Type="http://schemas.openxmlformats.org/officeDocument/2006/relationships/notesMaster" Target="../notesMasters/notesMaster1.xml"/><Relationship Id="rId6" Type="http://schemas.openxmlformats.org/officeDocument/2006/relationships/hyperlink" Target="https://en.wikipedia.org/wiki/Philippines" TargetMode="External"/><Relationship Id="rId11" Type="http://schemas.openxmlformats.org/officeDocument/2006/relationships/hyperlink" Target="https://en.wikipedia.org/wiki/Myanmar" TargetMode="External"/><Relationship Id="rId24" Type="http://schemas.openxmlformats.org/officeDocument/2006/relationships/hyperlink" Target="https://en.wikipedia.org/wiki/Oman" TargetMode="External"/><Relationship Id="rId5" Type="http://schemas.openxmlformats.org/officeDocument/2006/relationships/hyperlink" Target="https://en.wikipedia.org/wiki/Malaysia" TargetMode="External"/><Relationship Id="rId15" Type="http://schemas.openxmlformats.org/officeDocument/2006/relationships/hyperlink" Target="https://en.wikipedia.org/wiki/China" TargetMode="External"/><Relationship Id="rId23" Type="http://schemas.openxmlformats.org/officeDocument/2006/relationships/hyperlink" Target="https://en.wikipedia.org/wiki/Kuwait" TargetMode="External"/><Relationship Id="rId10" Type="http://schemas.openxmlformats.org/officeDocument/2006/relationships/hyperlink" Target="https://en.wikipedia.org/wiki/Laos" TargetMode="External"/><Relationship Id="rId19" Type="http://schemas.openxmlformats.org/officeDocument/2006/relationships/hyperlink" Target="https://en.wikipedia.org/wiki/Russia" TargetMode="External"/><Relationship Id="rId4" Type="http://schemas.openxmlformats.org/officeDocument/2006/relationships/hyperlink" Target="https://en.wikipedia.org/wiki/Indonesia" TargetMode="External"/><Relationship Id="rId9" Type="http://schemas.openxmlformats.org/officeDocument/2006/relationships/hyperlink" Target="https://en.wikipedia.org/wiki/Vietnam" TargetMode="External"/><Relationship Id="rId14" Type="http://schemas.openxmlformats.org/officeDocument/2006/relationships/hyperlink" Target="https://en.wikipedia.org/wiki/Timor-Leste" TargetMode="External"/><Relationship Id="rId22" Type="http://schemas.openxmlformats.org/officeDocument/2006/relationships/hyperlink" Target="https://en.wikipedia.org/wiki/Bahrain" TargetMode="External"/><Relationship Id="rId27" Type="http://schemas.openxmlformats.org/officeDocument/2006/relationships/hyperlink" Target="https://en.wikipedia.org/wiki/United_Arab_Emirates"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a:t>
            </a:fld>
            <a:endParaRPr lang="en-US"/>
          </a:p>
        </p:txBody>
      </p:sp>
    </p:spTree>
    <p:extLst>
      <p:ext uri="{BB962C8B-B14F-4D97-AF65-F5344CB8AC3E}">
        <p14:creationId xmlns:p14="http://schemas.microsoft.com/office/powerpoint/2010/main" val="4126936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3B7CFF-A680-478E-A79C-342858E768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1B02AE-2B5F-98DE-4CB8-44E142C654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91E0BF-15DF-6B87-0A30-97CEA60F1A2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C948E0D-AFA4-07EB-6957-B233A0AE8FFE}"/>
              </a:ext>
            </a:extLst>
          </p:cNvPr>
          <p:cNvSpPr>
            <a:spLocks noGrp="1"/>
          </p:cNvSpPr>
          <p:nvPr>
            <p:ph type="sldNum" sz="quarter" idx="5"/>
          </p:nvPr>
        </p:nvSpPr>
        <p:spPr/>
        <p:txBody>
          <a:bodyPr/>
          <a:lstStyle/>
          <a:p>
            <a:fld id="{23C473D7-50BF-4AD3-B2BA-EE8A81C88AF5}" type="slidenum">
              <a:rPr lang="en-US" smtClean="0"/>
              <a:pPr/>
              <a:t>5</a:t>
            </a:fld>
            <a:endParaRPr lang="en-US"/>
          </a:p>
        </p:txBody>
      </p:sp>
    </p:spTree>
    <p:extLst>
      <p:ext uri="{BB962C8B-B14F-4D97-AF65-F5344CB8AC3E}">
        <p14:creationId xmlns:p14="http://schemas.microsoft.com/office/powerpoint/2010/main" val="1412283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5CF950-AC03-08A0-C171-3FA54B563D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5A0337-09B3-AD5D-5C34-DE7CFD3EB9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ADB5F3-7B30-D519-7463-38754531BBB4}"/>
              </a:ext>
            </a:extLst>
          </p:cNvPr>
          <p:cNvSpPr>
            <a:spLocks noGrp="1"/>
          </p:cNvSpPr>
          <p:nvPr>
            <p:ph type="body" idx="1"/>
          </p:nvPr>
        </p:nvSpPr>
        <p:spPr/>
        <p:txBody>
          <a:bodyPr/>
          <a:lstStyle/>
          <a:p>
            <a:r>
              <a:rPr lang="en-GB" dirty="0"/>
              <a:t>This model is similar to PESTLE, with more emphasis on Social/ cultural (socio-cultural), Legal, Political, Economic, and Technological forces</a:t>
            </a:r>
          </a:p>
        </p:txBody>
      </p:sp>
      <p:sp>
        <p:nvSpPr>
          <p:cNvPr id="4" name="Slide Number Placeholder 3">
            <a:extLst>
              <a:ext uri="{FF2B5EF4-FFF2-40B4-BE49-F238E27FC236}">
                <a16:creationId xmlns:a16="http://schemas.microsoft.com/office/drawing/2014/main" id="{53A4FE2C-E02B-6AA1-4572-8E33768EE97D}"/>
              </a:ext>
            </a:extLst>
          </p:cNvPr>
          <p:cNvSpPr>
            <a:spLocks noGrp="1"/>
          </p:cNvSpPr>
          <p:nvPr>
            <p:ph type="sldNum" sz="quarter" idx="5"/>
          </p:nvPr>
        </p:nvSpPr>
        <p:spPr/>
        <p:txBody>
          <a:bodyPr/>
          <a:lstStyle/>
          <a:p>
            <a:fld id="{23C473D7-50BF-4AD3-B2BA-EE8A81C88AF5}" type="slidenum">
              <a:rPr lang="en-US" smtClean="0"/>
              <a:pPr/>
              <a:t>7</a:t>
            </a:fld>
            <a:endParaRPr lang="en-US"/>
          </a:p>
        </p:txBody>
      </p:sp>
    </p:spTree>
    <p:extLst>
      <p:ext uri="{BB962C8B-B14F-4D97-AF65-F5344CB8AC3E}">
        <p14:creationId xmlns:p14="http://schemas.microsoft.com/office/powerpoint/2010/main" val="4148151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6E4893-E790-80C3-8CB3-6D392C88F7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72D0D6-8704-D7D1-BCA6-E118892115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8D16E6-13BB-CC85-ABAF-219F0B027521}"/>
              </a:ext>
            </a:extLst>
          </p:cNvPr>
          <p:cNvSpPr>
            <a:spLocks noGrp="1"/>
          </p:cNvSpPr>
          <p:nvPr>
            <p:ph type="body" idx="1"/>
          </p:nvPr>
        </p:nvSpPr>
        <p:spPr/>
        <p:txBody>
          <a:bodyPr/>
          <a:lstStyle/>
          <a:p>
            <a:r>
              <a:rPr lang="en-GB" dirty="0"/>
              <a:t>Data: Some countries may have outdated market data or may not have it available. Different regulations on data privacy </a:t>
            </a:r>
          </a:p>
        </p:txBody>
      </p:sp>
      <p:sp>
        <p:nvSpPr>
          <p:cNvPr id="4" name="Slide Number Placeholder 3">
            <a:extLst>
              <a:ext uri="{FF2B5EF4-FFF2-40B4-BE49-F238E27FC236}">
                <a16:creationId xmlns:a16="http://schemas.microsoft.com/office/drawing/2014/main" id="{673017A3-681D-3177-5023-5B92E8545E17}"/>
              </a:ext>
            </a:extLst>
          </p:cNvPr>
          <p:cNvSpPr>
            <a:spLocks noGrp="1"/>
          </p:cNvSpPr>
          <p:nvPr>
            <p:ph type="sldNum" sz="quarter" idx="5"/>
          </p:nvPr>
        </p:nvSpPr>
        <p:spPr/>
        <p:txBody>
          <a:bodyPr/>
          <a:lstStyle/>
          <a:p>
            <a:fld id="{23C473D7-50BF-4AD3-B2BA-EE8A81C88AF5}" type="slidenum">
              <a:rPr lang="en-US" smtClean="0"/>
              <a:pPr/>
              <a:t>8</a:t>
            </a:fld>
            <a:endParaRPr lang="en-US"/>
          </a:p>
        </p:txBody>
      </p:sp>
    </p:spTree>
    <p:extLst>
      <p:ext uri="{BB962C8B-B14F-4D97-AF65-F5344CB8AC3E}">
        <p14:creationId xmlns:p14="http://schemas.microsoft.com/office/powerpoint/2010/main" val="2378435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A4AC0-5563-C3C8-A8DB-87DB308099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6653F1-6D4F-6506-ABC9-F73EDE70D3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E259B3-5CCE-200D-E851-FB11C7266A9D}"/>
              </a:ext>
            </a:extLst>
          </p:cNvPr>
          <p:cNvSpPr>
            <a:spLocks noGrp="1"/>
          </p:cNvSpPr>
          <p:nvPr>
            <p:ph type="body" idx="1"/>
          </p:nvPr>
        </p:nvSpPr>
        <p:spPr/>
        <p:txBody>
          <a:bodyPr/>
          <a:lstStyle/>
          <a:p>
            <a:r>
              <a:rPr lang="en-GB" dirty="0"/>
              <a:t>Data: Some countries may have outdated market data or may be unavailable. Different regulations on data privacy </a:t>
            </a:r>
          </a:p>
        </p:txBody>
      </p:sp>
      <p:sp>
        <p:nvSpPr>
          <p:cNvPr id="4" name="Slide Number Placeholder 3">
            <a:extLst>
              <a:ext uri="{FF2B5EF4-FFF2-40B4-BE49-F238E27FC236}">
                <a16:creationId xmlns:a16="http://schemas.microsoft.com/office/drawing/2014/main" id="{1F60D433-6C92-00AE-B828-5488514F9398}"/>
              </a:ext>
            </a:extLst>
          </p:cNvPr>
          <p:cNvSpPr>
            <a:spLocks noGrp="1"/>
          </p:cNvSpPr>
          <p:nvPr>
            <p:ph type="sldNum" sz="quarter" idx="5"/>
          </p:nvPr>
        </p:nvSpPr>
        <p:spPr/>
        <p:txBody>
          <a:bodyPr/>
          <a:lstStyle/>
          <a:p>
            <a:fld id="{23C473D7-50BF-4AD3-B2BA-EE8A81C88AF5}" type="slidenum">
              <a:rPr lang="en-US" smtClean="0"/>
              <a:pPr/>
              <a:t>9</a:t>
            </a:fld>
            <a:endParaRPr lang="en-US"/>
          </a:p>
        </p:txBody>
      </p:sp>
    </p:spTree>
    <p:extLst>
      <p:ext uri="{BB962C8B-B14F-4D97-AF65-F5344CB8AC3E}">
        <p14:creationId xmlns:p14="http://schemas.microsoft.com/office/powerpoint/2010/main" val="20199742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FE6F68-8DB7-2597-BDD1-44B522DEA3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EBBF4C-EB18-D862-319D-DB9FBD73A7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D396C5-CCAC-3FB4-4800-C027A28FF0F2}"/>
              </a:ext>
            </a:extLst>
          </p:cNvPr>
          <p:cNvSpPr>
            <a:spLocks noGrp="1"/>
          </p:cNvSpPr>
          <p:nvPr>
            <p:ph type="body" idx="1"/>
          </p:nvPr>
        </p:nvSpPr>
        <p:spPr/>
        <p:txBody>
          <a:bodyPr/>
          <a:lstStyle/>
          <a:p>
            <a:r>
              <a:rPr lang="en-GB" dirty="0"/>
              <a:t>Centrally planned example: China (The government dictates what to do with the resources, including private resources)</a:t>
            </a:r>
          </a:p>
          <a:p>
            <a:r>
              <a:rPr lang="en-GB" dirty="0"/>
              <a:t>Market socialism example: Russia – Government-owned resources, but allocated/ operated by the private sector. Hence Oligarch</a:t>
            </a:r>
          </a:p>
          <a:p>
            <a:r>
              <a:rPr lang="en-GB" dirty="0"/>
              <a:t>Market capitalism: US</a:t>
            </a:r>
          </a:p>
          <a:p>
            <a:r>
              <a:rPr lang="en-GB" dirty="0"/>
              <a:t>Centrally panned socialism: North </a:t>
            </a:r>
            <a:r>
              <a:rPr lang="en-GB" dirty="0" err="1"/>
              <a:t>korea</a:t>
            </a:r>
            <a:r>
              <a:rPr lang="en-GB" dirty="0"/>
              <a:t>, </a:t>
            </a:r>
            <a:r>
              <a:rPr lang="en-GB" dirty="0" err="1"/>
              <a:t>cuba</a:t>
            </a:r>
            <a:endParaRPr lang="en-GB" dirty="0"/>
          </a:p>
          <a:p>
            <a:endParaRPr lang="en-GB" dirty="0"/>
          </a:p>
        </p:txBody>
      </p:sp>
      <p:sp>
        <p:nvSpPr>
          <p:cNvPr id="4" name="Slide Number Placeholder 3">
            <a:extLst>
              <a:ext uri="{FF2B5EF4-FFF2-40B4-BE49-F238E27FC236}">
                <a16:creationId xmlns:a16="http://schemas.microsoft.com/office/drawing/2014/main" id="{9BA1EFC1-C8EE-28D7-71AC-44D83BBB753E}"/>
              </a:ext>
            </a:extLst>
          </p:cNvPr>
          <p:cNvSpPr>
            <a:spLocks noGrp="1"/>
          </p:cNvSpPr>
          <p:nvPr>
            <p:ph type="sldNum" sz="quarter" idx="5"/>
          </p:nvPr>
        </p:nvSpPr>
        <p:spPr/>
        <p:txBody>
          <a:bodyPr/>
          <a:lstStyle/>
          <a:p>
            <a:fld id="{23C473D7-50BF-4AD3-B2BA-EE8A81C88AF5}" type="slidenum">
              <a:rPr lang="en-US" smtClean="0"/>
              <a:pPr/>
              <a:t>10</a:t>
            </a:fld>
            <a:endParaRPr lang="en-US"/>
          </a:p>
        </p:txBody>
      </p:sp>
    </p:spTree>
    <p:extLst>
      <p:ext uri="{BB962C8B-B14F-4D97-AF65-F5344CB8AC3E}">
        <p14:creationId xmlns:p14="http://schemas.microsoft.com/office/powerpoint/2010/main" val="42837135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NAFTA: North American Free Trade Area</a:t>
            </a:r>
          </a:p>
          <a:p>
            <a:r>
              <a:rPr lang="en-GB" dirty="0"/>
              <a:t>EU: European Union</a:t>
            </a:r>
          </a:p>
        </p:txBody>
      </p:sp>
      <p:sp>
        <p:nvSpPr>
          <p:cNvPr id="4" name="Slide Number Placeholder 3"/>
          <p:cNvSpPr>
            <a:spLocks noGrp="1"/>
          </p:cNvSpPr>
          <p:nvPr>
            <p:ph type="sldNum" sz="quarter" idx="5"/>
          </p:nvPr>
        </p:nvSpPr>
        <p:spPr/>
        <p:txBody>
          <a:bodyPr/>
          <a:lstStyle/>
          <a:p>
            <a:fld id="{23C473D7-50BF-4AD3-B2BA-EE8A81C88AF5}" type="slidenum">
              <a:rPr lang="en-US" smtClean="0"/>
              <a:pPr/>
              <a:t>15</a:t>
            </a:fld>
            <a:endParaRPr lang="en-US"/>
          </a:p>
        </p:txBody>
      </p:sp>
    </p:spTree>
    <p:extLst>
      <p:ext uri="{BB962C8B-B14F-4D97-AF65-F5344CB8AC3E}">
        <p14:creationId xmlns:p14="http://schemas.microsoft.com/office/powerpoint/2010/main" val="31889477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16</a:t>
            </a:fld>
            <a:endParaRPr lang="en-US"/>
          </a:p>
        </p:txBody>
      </p:sp>
    </p:spTree>
    <p:extLst>
      <p:ext uri="{BB962C8B-B14F-4D97-AF65-F5344CB8AC3E}">
        <p14:creationId xmlns:p14="http://schemas.microsoft.com/office/powerpoint/2010/main" val="2178744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r>
              <a:rPr lang="en-GB" dirty="0"/>
              <a:t>Stage of integration: FTA, customs union, common market, economic union</a:t>
            </a:r>
          </a:p>
          <a:p>
            <a:endParaRPr lang="en-GB" dirty="0"/>
          </a:p>
          <a:p>
            <a:r>
              <a:rPr lang="en-GB" dirty="0"/>
              <a:t>NAFTA – Free Trade Area: </a:t>
            </a:r>
          </a:p>
          <a:p>
            <a:r>
              <a:rPr lang="en-GB" b="0" i="0" dirty="0">
                <a:solidFill>
                  <a:srgbClr val="000000"/>
                </a:solidFill>
                <a:effectLst/>
                <a:latin typeface="Arial" panose="020B0604020202020204" pitchFamily="34" charset="0"/>
              </a:rPr>
              <a:t>Canada</a:t>
            </a:r>
            <a:br>
              <a:rPr lang="en-GB" dirty="0"/>
            </a:br>
            <a:r>
              <a:rPr lang="en-GB" b="0" i="0" dirty="0">
                <a:solidFill>
                  <a:srgbClr val="000000"/>
                </a:solidFill>
                <a:effectLst/>
                <a:latin typeface="Arial" panose="020B0604020202020204" pitchFamily="34" charset="0"/>
              </a:rPr>
              <a:t>Mexico</a:t>
            </a:r>
            <a:br>
              <a:rPr lang="en-GB" dirty="0"/>
            </a:br>
            <a:r>
              <a:rPr lang="en-GB" b="0" i="0" dirty="0">
                <a:solidFill>
                  <a:srgbClr val="000000"/>
                </a:solidFill>
                <a:effectLst/>
                <a:latin typeface="Arial" panose="020B0604020202020204" pitchFamily="34" charset="0"/>
              </a:rPr>
              <a:t>United States</a:t>
            </a:r>
          </a:p>
          <a:p>
            <a:endParaRPr lang="en-GB" b="0" i="0" dirty="0">
              <a:solidFill>
                <a:srgbClr val="000000"/>
              </a:solidFill>
              <a:effectLst/>
              <a:latin typeface="Arial" panose="020B0604020202020204" pitchFamily="34" charset="0"/>
            </a:endParaRPr>
          </a:p>
          <a:p>
            <a:r>
              <a:rPr lang="en-GB" b="0" i="0" dirty="0">
                <a:solidFill>
                  <a:srgbClr val="000000"/>
                </a:solidFill>
                <a:effectLst/>
                <a:latin typeface="Arial" panose="020B0604020202020204" pitchFamily="34" charset="0"/>
              </a:rPr>
              <a:t>Mercosur – Custom Union</a:t>
            </a:r>
          </a:p>
          <a:p>
            <a:r>
              <a:rPr lang="en-GB" b="0" i="0" dirty="0">
                <a:solidFill>
                  <a:srgbClr val="202122"/>
                </a:solidFill>
                <a:effectLst/>
                <a:latin typeface="Arial" panose="020B0604020202020204" pitchFamily="34" charset="0"/>
              </a:rPr>
              <a:t>Full member: Argentina, Bolivia, Brazil, Paraguay, Uruguay and Venezuela (suspended since December 2016); </a:t>
            </a:r>
          </a:p>
          <a:p>
            <a:r>
              <a:rPr lang="en-GB" b="0" i="0" dirty="0">
                <a:solidFill>
                  <a:srgbClr val="202122"/>
                </a:solidFill>
                <a:effectLst/>
                <a:latin typeface="Arial" panose="020B0604020202020204" pitchFamily="34" charset="0"/>
              </a:rPr>
              <a:t>Seven associated states: Suriname, Guyana, Colombia, Ecuador, Panama, Peru and Chile; </a:t>
            </a:r>
          </a:p>
          <a:p>
            <a:r>
              <a:rPr lang="en-GB" b="0" i="0" dirty="0">
                <a:solidFill>
                  <a:srgbClr val="202122"/>
                </a:solidFill>
                <a:effectLst/>
                <a:latin typeface="Arial" panose="020B0604020202020204" pitchFamily="34" charset="0"/>
              </a:rPr>
              <a:t>Plus two observer states: Mexico and New Zealand.</a:t>
            </a:r>
          </a:p>
          <a:p>
            <a:endParaRPr lang="en-GB" b="0" i="0" dirty="0">
              <a:solidFill>
                <a:srgbClr val="202122"/>
              </a:solidFill>
              <a:effectLst/>
              <a:latin typeface="Arial" panose="020B0604020202020204" pitchFamily="34" charset="0"/>
            </a:endParaRPr>
          </a:p>
          <a:p>
            <a:r>
              <a:rPr lang="en-GB" b="0" i="0" dirty="0">
                <a:solidFill>
                  <a:srgbClr val="202122"/>
                </a:solidFill>
                <a:effectLst/>
                <a:latin typeface="Arial" panose="020B0604020202020204" pitchFamily="34" charset="0"/>
              </a:rPr>
              <a:t>ASEAN –Free trade</a:t>
            </a:r>
          </a:p>
          <a:p>
            <a:pPr algn="l">
              <a:buFont typeface="Arial" panose="020B0604020202020204" pitchFamily="34" charset="0"/>
              <a:buChar char="•"/>
            </a:pP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3" tooltip="Brunei"/>
              </a:rPr>
              <a:t>Brunei</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4" tooltip="Indonesia"/>
              </a:rPr>
              <a:t>Indonesia</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5" tooltip="Malaysia"/>
              </a:rPr>
              <a:t>Malaysia</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6" tooltip="Philippines"/>
              </a:rPr>
              <a:t>Philippines</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7" tooltip="Singapore"/>
              </a:rPr>
              <a:t>Singapore</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8" tooltip="Thailand"/>
              </a:rPr>
              <a:t>Thailand</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9" tooltip="Vietnam"/>
              </a:rPr>
              <a:t>Vietnam</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10" tooltip="Laos"/>
              </a:rPr>
              <a:t>Laos</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11" tooltip="Myanmar"/>
              </a:rPr>
              <a:t>Myanmar</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12" tooltip="Cambodia"/>
              </a:rPr>
              <a:t>Cambodia</a:t>
            </a:r>
            <a:endParaRPr lang="en-GB" b="0" i="0" dirty="0">
              <a:solidFill>
                <a:srgbClr val="202122"/>
              </a:solidFill>
              <a:effectLst/>
              <a:latin typeface="Arial" panose="020B0604020202020204" pitchFamily="34" charset="0"/>
            </a:endParaRPr>
          </a:p>
          <a:p>
            <a:pPr algn="l">
              <a:buNone/>
            </a:pPr>
            <a:r>
              <a:rPr lang="en-GB" b="0" i="0" dirty="0">
                <a:solidFill>
                  <a:srgbClr val="202122"/>
                </a:solidFill>
                <a:effectLst/>
                <a:latin typeface="Arial" panose="020B0604020202020204" pitchFamily="34" charset="0"/>
              </a:rPr>
              <a:t>Regular Observers</a:t>
            </a:r>
          </a:p>
          <a:p>
            <a:pPr algn="l">
              <a:buFont typeface="Arial" panose="020B0604020202020204" pitchFamily="34" charset="0"/>
              <a:buChar char="•"/>
            </a:pP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13" tooltip="Papua New Guinea"/>
              </a:rPr>
              <a:t>Papua New Guinea</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14" tooltip="Timor-Leste"/>
              </a:rPr>
              <a:t>Timor-Leste</a:t>
            </a:r>
            <a:endParaRPr lang="en-GB" b="0" i="0" dirty="0">
              <a:solidFill>
                <a:srgbClr val="202122"/>
              </a:solidFill>
              <a:effectLst/>
              <a:latin typeface="Arial" panose="020B0604020202020204" pitchFamily="34" charset="0"/>
            </a:endParaRPr>
          </a:p>
          <a:p>
            <a:pPr algn="l">
              <a:buNone/>
            </a:pPr>
            <a:r>
              <a:rPr lang="en-GB" b="0" i="0" dirty="0">
                <a:solidFill>
                  <a:srgbClr val="202122"/>
                </a:solidFill>
                <a:effectLst/>
                <a:latin typeface="Arial" panose="020B0604020202020204" pitchFamily="34" charset="0"/>
              </a:rPr>
              <a:t>The most recent ASEAN meeting was also observed by:</a:t>
            </a:r>
          </a:p>
          <a:p>
            <a:pPr algn="l">
              <a:buFont typeface="Arial" panose="020B0604020202020204" pitchFamily="34" charset="0"/>
              <a:buChar char="•"/>
            </a:pP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15" tooltip="China"/>
              </a:rPr>
              <a:t>China</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16" tooltip="South Korea"/>
              </a:rPr>
              <a:t>South Korea</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17" tooltip="Japan"/>
              </a:rPr>
              <a:t>Japan</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18" tooltip="India"/>
              </a:rPr>
              <a:t>India</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19" tooltip="Russia"/>
              </a:rPr>
              <a:t>Russia</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20" tooltip="Australia"/>
              </a:rPr>
              <a:t>Australia</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21" tooltip="New Zealand"/>
              </a:rPr>
              <a:t>New Zealand</a:t>
            </a:r>
            <a:endParaRPr lang="en-GB" b="0" i="0" u="none" strike="noStrike" dirty="0">
              <a:solidFill>
                <a:srgbClr val="3366CC"/>
              </a:solidFill>
              <a:effectLst/>
              <a:latin typeface="Arial" panose="020B0604020202020204" pitchFamily="34" charset="0"/>
            </a:endParaRPr>
          </a:p>
          <a:p>
            <a:pPr algn="l">
              <a:buFont typeface="Arial" panose="020B0604020202020204" pitchFamily="34" charset="0"/>
              <a:buChar char="•"/>
            </a:pPr>
            <a:endParaRPr lang="en-GB" b="0" i="0" u="none" strike="noStrike" dirty="0">
              <a:solidFill>
                <a:srgbClr val="3366CC"/>
              </a:solidFill>
              <a:effectLst/>
              <a:latin typeface="Arial" panose="020B0604020202020204" pitchFamily="34" charset="0"/>
            </a:endParaRPr>
          </a:p>
          <a:p>
            <a:pPr algn="l">
              <a:buFont typeface="Arial" panose="020B0604020202020204" pitchFamily="34" charset="0"/>
              <a:buChar char="•"/>
            </a:pPr>
            <a:endParaRPr lang="en-GB" b="0" i="0" u="none" strike="noStrike" dirty="0">
              <a:solidFill>
                <a:srgbClr val="3366CC"/>
              </a:solidFill>
              <a:effectLst/>
              <a:latin typeface="Arial" panose="020B0604020202020204" pitchFamily="34" charset="0"/>
            </a:endParaRPr>
          </a:p>
          <a:p>
            <a:pPr algn="l">
              <a:buFont typeface="Arial" panose="020B0604020202020204" pitchFamily="34" charset="0"/>
              <a:buNone/>
            </a:pPr>
            <a:r>
              <a:rPr lang="en-GB" b="0" i="0" u="none" strike="noStrike" dirty="0">
                <a:solidFill>
                  <a:srgbClr val="3366CC"/>
                </a:solidFill>
                <a:effectLst/>
                <a:latin typeface="Arial" panose="020B0604020202020204" pitchFamily="34" charset="0"/>
              </a:rPr>
              <a:t>EU (European Union)– is a political and Economic Union</a:t>
            </a:r>
          </a:p>
          <a:p>
            <a:r>
              <a:rPr lang="en-GB" sz="1200" b="0" kern="1200" dirty="0">
                <a:solidFill>
                  <a:schemeClr val="tx1"/>
                </a:solidFill>
                <a:effectLst/>
                <a:latin typeface="+mn-lt"/>
                <a:ea typeface="+mn-ea"/>
                <a:cs typeface="+mn-cs"/>
              </a:rPr>
              <a:t>Austria</a:t>
            </a:r>
          </a:p>
          <a:p>
            <a:r>
              <a:rPr lang="en-GB" sz="1200" b="0" kern="1200" dirty="0">
                <a:solidFill>
                  <a:schemeClr val="tx1"/>
                </a:solidFill>
                <a:effectLst/>
                <a:latin typeface="+mn-lt"/>
                <a:ea typeface="+mn-ea"/>
                <a:cs typeface="+mn-cs"/>
              </a:rPr>
              <a:t>Belgium</a:t>
            </a:r>
          </a:p>
          <a:p>
            <a:r>
              <a:rPr lang="en-GB" sz="1200" b="0" kern="1200" dirty="0">
                <a:solidFill>
                  <a:schemeClr val="tx1"/>
                </a:solidFill>
                <a:effectLst/>
                <a:latin typeface="+mn-lt"/>
                <a:ea typeface="+mn-ea"/>
                <a:cs typeface="+mn-cs"/>
              </a:rPr>
              <a:t>Bulgaria</a:t>
            </a:r>
          </a:p>
          <a:p>
            <a:r>
              <a:rPr lang="en-GB" sz="1200" b="0" kern="1200" dirty="0">
                <a:solidFill>
                  <a:schemeClr val="tx1"/>
                </a:solidFill>
                <a:effectLst/>
                <a:latin typeface="+mn-lt"/>
                <a:ea typeface="+mn-ea"/>
                <a:cs typeface="+mn-cs"/>
              </a:rPr>
              <a:t>Croatia</a:t>
            </a:r>
          </a:p>
          <a:p>
            <a:r>
              <a:rPr lang="en-GB" sz="1200" b="0" kern="1200" dirty="0">
                <a:solidFill>
                  <a:schemeClr val="tx1"/>
                </a:solidFill>
                <a:effectLst/>
                <a:latin typeface="+mn-lt"/>
                <a:ea typeface="+mn-ea"/>
                <a:cs typeface="+mn-cs"/>
              </a:rPr>
              <a:t>Cyprus</a:t>
            </a:r>
          </a:p>
          <a:p>
            <a:r>
              <a:rPr lang="en-GB" sz="1200" b="0" kern="1200" dirty="0">
                <a:solidFill>
                  <a:schemeClr val="tx1"/>
                </a:solidFill>
                <a:effectLst/>
                <a:latin typeface="+mn-lt"/>
                <a:ea typeface="+mn-ea"/>
                <a:cs typeface="+mn-cs"/>
              </a:rPr>
              <a:t>Czechia</a:t>
            </a:r>
          </a:p>
          <a:p>
            <a:r>
              <a:rPr lang="en-GB" sz="1200" b="0" kern="1200" dirty="0">
                <a:solidFill>
                  <a:schemeClr val="tx1"/>
                </a:solidFill>
                <a:effectLst/>
                <a:latin typeface="+mn-lt"/>
                <a:ea typeface="+mn-ea"/>
                <a:cs typeface="+mn-cs"/>
              </a:rPr>
              <a:t>Denmark</a:t>
            </a:r>
          </a:p>
          <a:p>
            <a:r>
              <a:rPr lang="en-GB" sz="1200" b="0" kern="1200" dirty="0">
                <a:solidFill>
                  <a:schemeClr val="tx1"/>
                </a:solidFill>
                <a:effectLst/>
                <a:latin typeface="+mn-lt"/>
                <a:ea typeface="+mn-ea"/>
                <a:cs typeface="+mn-cs"/>
              </a:rPr>
              <a:t>Estonia</a:t>
            </a:r>
          </a:p>
          <a:p>
            <a:r>
              <a:rPr lang="en-GB" sz="1200" b="0" kern="1200" dirty="0">
                <a:solidFill>
                  <a:schemeClr val="tx1"/>
                </a:solidFill>
                <a:effectLst/>
                <a:latin typeface="+mn-lt"/>
                <a:ea typeface="+mn-ea"/>
                <a:cs typeface="+mn-cs"/>
              </a:rPr>
              <a:t>Finland</a:t>
            </a:r>
          </a:p>
          <a:p>
            <a:r>
              <a:rPr lang="en-GB" sz="1200" b="0" kern="1200" dirty="0">
                <a:solidFill>
                  <a:schemeClr val="tx1"/>
                </a:solidFill>
                <a:effectLst/>
                <a:latin typeface="+mn-lt"/>
                <a:ea typeface="+mn-ea"/>
                <a:cs typeface="+mn-cs"/>
              </a:rPr>
              <a:t>France</a:t>
            </a:r>
          </a:p>
          <a:p>
            <a:r>
              <a:rPr lang="en-GB" sz="1200" b="0" kern="1200" dirty="0">
                <a:solidFill>
                  <a:schemeClr val="tx1"/>
                </a:solidFill>
                <a:effectLst/>
                <a:latin typeface="+mn-lt"/>
                <a:ea typeface="+mn-ea"/>
                <a:cs typeface="+mn-cs"/>
              </a:rPr>
              <a:t>Germany</a:t>
            </a:r>
          </a:p>
          <a:p>
            <a:r>
              <a:rPr lang="en-GB" sz="1200" b="0" kern="1200" dirty="0">
                <a:solidFill>
                  <a:schemeClr val="tx1"/>
                </a:solidFill>
                <a:effectLst/>
                <a:latin typeface="+mn-lt"/>
                <a:ea typeface="+mn-ea"/>
                <a:cs typeface="+mn-cs"/>
              </a:rPr>
              <a:t>Greece</a:t>
            </a:r>
          </a:p>
          <a:p>
            <a:r>
              <a:rPr lang="en-GB" sz="1200" b="0" kern="1200" dirty="0">
                <a:solidFill>
                  <a:schemeClr val="tx1"/>
                </a:solidFill>
                <a:effectLst/>
                <a:latin typeface="+mn-lt"/>
                <a:ea typeface="+mn-ea"/>
                <a:cs typeface="+mn-cs"/>
              </a:rPr>
              <a:t>Hungary</a:t>
            </a:r>
          </a:p>
          <a:p>
            <a:r>
              <a:rPr lang="en-GB" sz="1200" b="0" kern="1200" dirty="0">
                <a:solidFill>
                  <a:schemeClr val="tx1"/>
                </a:solidFill>
                <a:effectLst/>
                <a:latin typeface="+mn-lt"/>
                <a:ea typeface="+mn-ea"/>
                <a:cs typeface="+mn-cs"/>
              </a:rPr>
              <a:t>Ireland</a:t>
            </a:r>
          </a:p>
          <a:p>
            <a:r>
              <a:rPr lang="en-GB" sz="1200" b="0" kern="1200" dirty="0">
                <a:solidFill>
                  <a:schemeClr val="tx1"/>
                </a:solidFill>
                <a:effectLst/>
                <a:latin typeface="+mn-lt"/>
                <a:ea typeface="+mn-ea"/>
                <a:cs typeface="+mn-cs"/>
              </a:rPr>
              <a:t>Italy</a:t>
            </a:r>
          </a:p>
          <a:p>
            <a:r>
              <a:rPr lang="en-GB" sz="1200" b="0" kern="1200" dirty="0">
                <a:solidFill>
                  <a:schemeClr val="tx1"/>
                </a:solidFill>
                <a:effectLst/>
                <a:latin typeface="+mn-lt"/>
                <a:ea typeface="+mn-ea"/>
                <a:cs typeface="+mn-cs"/>
              </a:rPr>
              <a:t>Latvia</a:t>
            </a:r>
          </a:p>
          <a:p>
            <a:r>
              <a:rPr lang="en-GB" sz="1200" b="0" kern="1200" dirty="0">
                <a:solidFill>
                  <a:schemeClr val="tx1"/>
                </a:solidFill>
                <a:effectLst/>
                <a:latin typeface="+mn-lt"/>
                <a:ea typeface="+mn-ea"/>
                <a:cs typeface="+mn-cs"/>
              </a:rPr>
              <a:t>Lithuania</a:t>
            </a:r>
          </a:p>
          <a:p>
            <a:r>
              <a:rPr lang="en-GB" sz="1200" b="0" kern="1200" dirty="0">
                <a:solidFill>
                  <a:schemeClr val="tx1"/>
                </a:solidFill>
                <a:effectLst/>
                <a:latin typeface="+mn-lt"/>
                <a:ea typeface="+mn-ea"/>
                <a:cs typeface="+mn-cs"/>
              </a:rPr>
              <a:t>Luxembourg</a:t>
            </a:r>
          </a:p>
          <a:p>
            <a:r>
              <a:rPr lang="en-GB" sz="1200" b="0" kern="1200" dirty="0">
                <a:solidFill>
                  <a:schemeClr val="tx1"/>
                </a:solidFill>
                <a:effectLst/>
                <a:latin typeface="+mn-lt"/>
                <a:ea typeface="+mn-ea"/>
                <a:cs typeface="+mn-cs"/>
              </a:rPr>
              <a:t>Malta</a:t>
            </a:r>
          </a:p>
          <a:p>
            <a:r>
              <a:rPr lang="en-GB" sz="1200" b="0" kern="1200" dirty="0">
                <a:solidFill>
                  <a:schemeClr val="tx1"/>
                </a:solidFill>
                <a:effectLst/>
                <a:latin typeface="+mn-lt"/>
                <a:ea typeface="+mn-ea"/>
                <a:cs typeface="+mn-cs"/>
              </a:rPr>
              <a:t>Netherlands</a:t>
            </a:r>
          </a:p>
          <a:p>
            <a:r>
              <a:rPr lang="en-GB" sz="1200" b="0" kern="1200" dirty="0">
                <a:solidFill>
                  <a:schemeClr val="tx1"/>
                </a:solidFill>
                <a:effectLst/>
                <a:latin typeface="+mn-lt"/>
                <a:ea typeface="+mn-ea"/>
                <a:cs typeface="+mn-cs"/>
              </a:rPr>
              <a:t>Poland</a:t>
            </a:r>
          </a:p>
          <a:p>
            <a:r>
              <a:rPr lang="en-GB" sz="1200" b="0" kern="1200" dirty="0">
                <a:solidFill>
                  <a:schemeClr val="tx1"/>
                </a:solidFill>
                <a:effectLst/>
                <a:latin typeface="+mn-lt"/>
                <a:ea typeface="+mn-ea"/>
                <a:cs typeface="+mn-cs"/>
              </a:rPr>
              <a:t>Portugal</a:t>
            </a:r>
          </a:p>
          <a:p>
            <a:r>
              <a:rPr lang="en-GB" sz="1200" b="0" kern="1200" dirty="0">
                <a:solidFill>
                  <a:schemeClr val="tx1"/>
                </a:solidFill>
                <a:effectLst/>
                <a:latin typeface="+mn-lt"/>
                <a:ea typeface="+mn-ea"/>
                <a:cs typeface="+mn-cs"/>
              </a:rPr>
              <a:t>Romania</a:t>
            </a:r>
          </a:p>
          <a:p>
            <a:r>
              <a:rPr lang="en-GB" sz="1200" b="0" kern="1200" dirty="0">
                <a:solidFill>
                  <a:schemeClr val="tx1"/>
                </a:solidFill>
                <a:effectLst/>
                <a:latin typeface="+mn-lt"/>
                <a:ea typeface="+mn-ea"/>
                <a:cs typeface="+mn-cs"/>
              </a:rPr>
              <a:t>Slovakia</a:t>
            </a:r>
          </a:p>
          <a:p>
            <a:r>
              <a:rPr lang="en-GB" sz="1200" b="0" kern="1200" dirty="0">
                <a:solidFill>
                  <a:schemeClr val="tx1"/>
                </a:solidFill>
                <a:effectLst/>
                <a:latin typeface="+mn-lt"/>
                <a:ea typeface="+mn-ea"/>
                <a:cs typeface="+mn-cs"/>
              </a:rPr>
              <a:t>Slovenia</a:t>
            </a:r>
          </a:p>
          <a:p>
            <a:r>
              <a:rPr lang="en-GB" sz="1200" b="0" kern="1200" dirty="0">
                <a:solidFill>
                  <a:schemeClr val="tx1"/>
                </a:solidFill>
                <a:effectLst/>
                <a:latin typeface="+mn-lt"/>
                <a:ea typeface="+mn-ea"/>
                <a:cs typeface="+mn-cs"/>
              </a:rPr>
              <a:t>Spain</a:t>
            </a:r>
          </a:p>
          <a:p>
            <a:r>
              <a:rPr lang="en-GB" sz="1200" b="0" kern="1200" dirty="0">
                <a:solidFill>
                  <a:schemeClr val="tx1"/>
                </a:solidFill>
                <a:effectLst/>
                <a:latin typeface="+mn-lt"/>
                <a:ea typeface="+mn-ea"/>
                <a:cs typeface="+mn-cs"/>
              </a:rPr>
              <a:t>Sweden</a:t>
            </a:r>
          </a:p>
          <a:p>
            <a:pPr algn="l">
              <a:buFont typeface="Arial" panose="020B0604020202020204" pitchFamily="34" charset="0"/>
              <a:buNone/>
            </a:pPr>
            <a:endParaRPr lang="en-GB" b="0" i="0" u="none" strike="noStrike" dirty="0">
              <a:solidFill>
                <a:srgbClr val="3366CC"/>
              </a:solidFill>
              <a:effectLst/>
              <a:latin typeface="Arial" panose="020B0604020202020204" pitchFamily="34" charset="0"/>
            </a:endParaRPr>
          </a:p>
          <a:p>
            <a:pPr algn="l">
              <a:buFont typeface="Arial" panose="020B0604020202020204" pitchFamily="34" charset="0"/>
              <a:buNone/>
            </a:pPr>
            <a:endParaRPr lang="en-GB" b="0" i="0" u="none" strike="noStrike" dirty="0">
              <a:solidFill>
                <a:srgbClr val="3366CC"/>
              </a:solidFill>
              <a:effectLst/>
              <a:latin typeface="Arial" panose="020B0604020202020204" pitchFamily="34" charset="0"/>
            </a:endParaRPr>
          </a:p>
          <a:p>
            <a:pPr algn="l">
              <a:buFont typeface="Arial" panose="020B0604020202020204" pitchFamily="34" charset="0"/>
              <a:buNone/>
            </a:pPr>
            <a:r>
              <a:rPr lang="en-GB" b="0" i="0" u="none" strike="noStrike" dirty="0">
                <a:solidFill>
                  <a:srgbClr val="3366CC"/>
                </a:solidFill>
                <a:effectLst/>
                <a:latin typeface="Arial" panose="020B0604020202020204" pitchFamily="34" charset="0"/>
              </a:rPr>
              <a:t>GCC (gulf cooperation council) – political and economic union</a:t>
            </a:r>
            <a:endParaRPr lang="en-GB" b="0" i="0" dirty="0">
              <a:solidFill>
                <a:srgbClr val="202122"/>
              </a:solidFill>
              <a:effectLst/>
              <a:latin typeface="Arial" panose="020B0604020202020204" pitchFamily="34" charset="0"/>
            </a:endParaRPr>
          </a:p>
          <a:p>
            <a:r>
              <a:rPr lang="en-GB" b="0" i="0" u="none" strike="noStrike" dirty="0">
                <a:solidFill>
                  <a:srgbClr val="3366CC"/>
                </a:solidFill>
                <a:effectLst/>
                <a:latin typeface="Arial" panose="020B0604020202020204" pitchFamily="34" charset="0"/>
                <a:hlinkClick r:id="rId22" tooltip="Bahrain"/>
              </a:rPr>
              <a:t>Bahrain</a:t>
            </a: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23" tooltip="Kuwait"/>
              </a:rPr>
              <a:t>Kuwait</a:t>
            </a: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24" tooltip="Oman"/>
              </a:rPr>
              <a:t>Oman</a:t>
            </a: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25" tooltip="Qatar"/>
              </a:rPr>
              <a:t>Qatar</a:t>
            </a: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26" tooltip="Saudi Arabia"/>
              </a:rPr>
              <a:t>Saudi Arabia</a:t>
            </a:r>
            <a:r>
              <a:rPr lang="en-GB" b="0" i="0" dirty="0">
                <a:solidFill>
                  <a:srgbClr val="202122"/>
                </a:solidFill>
                <a:effectLst/>
                <a:latin typeface="Arial" panose="020B0604020202020204" pitchFamily="34" charset="0"/>
              </a:rPr>
              <a:t>, and the </a:t>
            </a:r>
            <a:r>
              <a:rPr lang="en-GB" b="0" i="0" u="none" strike="noStrike" dirty="0">
                <a:solidFill>
                  <a:srgbClr val="3366CC"/>
                </a:solidFill>
                <a:effectLst/>
                <a:latin typeface="Arial" panose="020B0604020202020204" pitchFamily="34" charset="0"/>
                <a:hlinkClick r:id="rId27" tooltip="United Arab Emirates"/>
              </a:rPr>
              <a:t>United Arab Emirates</a:t>
            </a:r>
            <a:endParaRPr lang="en-GB" b="0" i="0" dirty="0">
              <a:solidFill>
                <a:srgbClr val="202122"/>
              </a:solidFill>
              <a:effectLst/>
              <a:latin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18</a:t>
            </a:fld>
            <a:endParaRPr lang="en-US"/>
          </a:p>
        </p:txBody>
      </p:sp>
    </p:spTree>
    <p:extLst>
      <p:ext uri="{BB962C8B-B14F-4D97-AF65-F5344CB8AC3E}">
        <p14:creationId xmlns:p14="http://schemas.microsoft.com/office/powerpoint/2010/main" val="11938429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C3C1C-4552-F601-7759-11387C59BC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64E77C-5656-85DE-6E97-26F18642A4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542749-FEB6-2E13-7976-A4D256B58E7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FCC4A8E-736D-A098-224B-6F00BD29BAC7}"/>
              </a:ext>
            </a:extLst>
          </p:cNvPr>
          <p:cNvSpPr>
            <a:spLocks noGrp="1"/>
          </p:cNvSpPr>
          <p:nvPr>
            <p:ph type="sldNum" sz="quarter" idx="5"/>
          </p:nvPr>
        </p:nvSpPr>
        <p:spPr/>
        <p:txBody>
          <a:bodyPr/>
          <a:lstStyle/>
          <a:p>
            <a:fld id="{23C473D7-50BF-4AD3-B2BA-EE8A81C88AF5}" type="slidenum">
              <a:rPr lang="en-US" smtClean="0"/>
              <a:pPr/>
              <a:t>20</a:t>
            </a:fld>
            <a:endParaRPr lang="en-US"/>
          </a:p>
        </p:txBody>
      </p:sp>
    </p:spTree>
    <p:extLst>
      <p:ext uri="{BB962C8B-B14F-4D97-AF65-F5344CB8AC3E}">
        <p14:creationId xmlns:p14="http://schemas.microsoft.com/office/powerpoint/2010/main" val="27561311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53AB02-A8E5-4BAC-2778-CCBB86B437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0233F7-822C-E2D9-8848-DA9A84269F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D33016-E630-96C2-B5D0-3D4CE48C0B7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F6395C1-339B-4B1D-A75F-2DF0B8FCC14B}"/>
              </a:ext>
            </a:extLst>
          </p:cNvPr>
          <p:cNvSpPr>
            <a:spLocks noGrp="1"/>
          </p:cNvSpPr>
          <p:nvPr>
            <p:ph type="sldNum" sz="quarter" idx="5"/>
          </p:nvPr>
        </p:nvSpPr>
        <p:spPr/>
        <p:txBody>
          <a:bodyPr/>
          <a:lstStyle/>
          <a:p>
            <a:fld id="{23C473D7-50BF-4AD3-B2BA-EE8A81C88AF5}" type="slidenum">
              <a:rPr lang="en-US" smtClean="0"/>
              <a:pPr/>
              <a:t>21</a:t>
            </a:fld>
            <a:endParaRPr lang="en-US"/>
          </a:p>
        </p:txBody>
      </p:sp>
    </p:spTree>
    <p:extLst>
      <p:ext uri="{BB962C8B-B14F-4D97-AF65-F5344CB8AC3E}">
        <p14:creationId xmlns:p14="http://schemas.microsoft.com/office/powerpoint/2010/main" val="4342117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B432D3-FCF2-A7F0-D6F7-88655D4248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AAE734-9DAD-CAB7-0D4C-497B1E709B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492F4F-19FD-5926-54E5-89C3569E29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FC3FE4-049D-16B2-76D7-33C952453F52}"/>
              </a:ext>
            </a:extLst>
          </p:cNvPr>
          <p:cNvSpPr>
            <a:spLocks noGrp="1"/>
          </p:cNvSpPr>
          <p:nvPr>
            <p:ph type="sldNum" sz="quarter" idx="5"/>
          </p:nvPr>
        </p:nvSpPr>
        <p:spPr/>
        <p:txBody>
          <a:bodyPr/>
          <a:lstStyle/>
          <a:p>
            <a:fld id="{23C473D7-50BF-4AD3-B2BA-EE8A81C88AF5}" type="slidenum">
              <a:rPr lang="en-US" smtClean="0"/>
              <a:pPr/>
              <a:t>22</a:t>
            </a:fld>
            <a:endParaRPr lang="en-US"/>
          </a:p>
        </p:txBody>
      </p:sp>
    </p:spTree>
    <p:extLst>
      <p:ext uri="{BB962C8B-B14F-4D97-AF65-F5344CB8AC3E}">
        <p14:creationId xmlns:p14="http://schemas.microsoft.com/office/powerpoint/2010/main" val="18276144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85CBE9-B98A-D3FC-6CDB-80154AC787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C8E59B-CCC7-E239-F3EB-742E9069F8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1337A2-162E-4D84-6888-5964A83F1F4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9BF8643-7208-0C35-FEC3-FEA48455EDFA}"/>
              </a:ext>
            </a:extLst>
          </p:cNvPr>
          <p:cNvSpPr>
            <a:spLocks noGrp="1"/>
          </p:cNvSpPr>
          <p:nvPr>
            <p:ph type="sldNum" sz="quarter" idx="5"/>
          </p:nvPr>
        </p:nvSpPr>
        <p:spPr/>
        <p:txBody>
          <a:bodyPr/>
          <a:lstStyle/>
          <a:p>
            <a:fld id="{23C473D7-50BF-4AD3-B2BA-EE8A81C88AF5}" type="slidenum">
              <a:rPr lang="en-US" smtClean="0"/>
              <a:pPr/>
              <a:t>23</a:t>
            </a:fld>
            <a:endParaRPr lang="en-US"/>
          </a:p>
        </p:txBody>
      </p:sp>
    </p:spTree>
    <p:extLst>
      <p:ext uri="{BB962C8B-B14F-4D97-AF65-F5344CB8AC3E}">
        <p14:creationId xmlns:p14="http://schemas.microsoft.com/office/powerpoint/2010/main" val="33585231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483E5F-53DA-5D86-3554-3E9021F85C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C85A36-0E3B-3A3A-2FC7-F062523090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5D8560-742C-C270-6F27-999C333E3D3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FEF6FBC-5072-C383-2C4D-385DF24D8E0C}"/>
              </a:ext>
            </a:extLst>
          </p:cNvPr>
          <p:cNvSpPr>
            <a:spLocks noGrp="1"/>
          </p:cNvSpPr>
          <p:nvPr>
            <p:ph type="sldNum" sz="quarter" idx="5"/>
          </p:nvPr>
        </p:nvSpPr>
        <p:spPr/>
        <p:txBody>
          <a:bodyPr/>
          <a:lstStyle/>
          <a:p>
            <a:fld id="{23C473D7-50BF-4AD3-B2BA-EE8A81C88AF5}" type="slidenum">
              <a:rPr lang="en-US" smtClean="0"/>
              <a:pPr/>
              <a:t>24</a:t>
            </a:fld>
            <a:endParaRPr lang="en-US"/>
          </a:p>
        </p:txBody>
      </p:sp>
    </p:spTree>
    <p:extLst>
      <p:ext uri="{BB962C8B-B14F-4D97-AF65-F5344CB8AC3E}">
        <p14:creationId xmlns:p14="http://schemas.microsoft.com/office/powerpoint/2010/main" val="1922589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33AE6-8710-4F26-F8F9-9F68DE0008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B570D6-AE9F-6848-2812-01B43C3121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BA92CE-98A6-A86E-F5C0-B17AB030382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8FD535E-7860-364F-3EC7-07E3BFF07A8A}"/>
              </a:ext>
            </a:extLst>
          </p:cNvPr>
          <p:cNvSpPr>
            <a:spLocks noGrp="1"/>
          </p:cNvSpPr>
          <p:nvPr>
            <p:ph type="sldNum" sz="quarter" idx="5"/>
          </p:nvPr>
        </p:nvSpPr>
        <p:spPr/>
        <p:txBody>
          <a:bodyPr/>
          <a:lstStyle/>
          <a:p>
            <a:fld id="{23C473D7-50BF-4AD3-B2BA-EE8A81C88AF5}" type="slidenum">
              <a:rPr lang="en-US" smtClean="0"/>
              <a:pPr/>
              <a:t>25</a:t>
            </a:fld>
            <a:endParaRPr lang="en-US"/>
          </a:p>
        </p:txBody>
      </p:sp>
    </p:spTree>
    <p:extLst>
      <p:ext uri="{BB962C8B-B14F-4D97-AF65-F5344CB8AC3E}">
        <p14:creationId xmlns:p14="http://schemas.microsoft.com/office/powerpoint/2010/main" val="2761239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F68BBD-D5A8-8C36-E1E4-57A8BA4F2B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993B2F-024C-5DC8-B1F5-6174A827CE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1E78AB-5988-71BD-CFEF-6E55EE73899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B60499A-249C-60DA-9716-D6FE63ADF260}"/>
              </a:ext>
            </a:extLst>
          </p:cNvPr>
          <p:cNvSpPr>
            <a:spLocks noGrp="1"/>
          </p:cNvSpPr>
          <p:nvPr>
            <p:ph type="sldNum" sz="quarter" idx="5"/>
          </p:nvPr>
        </p:nvSpPr>
        <p:spPr/>
        <p:txBody>
          <a:bodyPr/>
          <a:lstStyle/>
          <a:p>
            <a:fld id="{23C473D7-50BF-4AD3-B2BA-EE8A81C88AF5}" type="slidenum">
              <a:rPr lang="en-US" smtClean="0"/>
              <a:pPr/>
              <a:t>26</a:t>
            </a:fld>
            <a:endParaRPr lang="en-US"/>
          </a:p>
        </p:txBody>
      </p:sp>
    </p:spTree>
    <p:extLst>
      <p:ext uri="{BB962C8B-B14F-4D97-AF65-F5344CB8AC3E}">
        <p14:creationId xmlns:p14="http://schemas.microsoft.com/office/powerpoint/2010/main" val="12513005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EB32F-5B65-666E-3388-A017EF52E4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B1E636-C425-4A01-59D5-A367A66386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77537E-92B3-174F-8549-B0925760A83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7197E40-2D59-6B23-7603-2FF72E7F05DA}"/>
              </a:ext>
            </a:extLst>
          </p:cNvPr>
          <p:cNvSpPr>
            <a:spLocks noGrp="1"/>
          </p:cNvSpPr>
          <p:nvPr>
            <p:ph type="sldNum" sz="quarter" idx="5"/>
          </p:nvPr>
        </p:nvSpPr>
        <p:spPr/>
        <p:txBody>
          <a:bodyPr/>
          <a:lstStyle/>
          <a:p>
            <a:fld id="{23C473D7-50BF-4AD3-B2BA-EE8A81C88AF5}" type="slidenum">
              <a:rPr lang="en-US" smtClean="0"/>
              <a:pPr/>
              <a:t>27</a:t>
            </a:fld>
            <a:endParaRPr lang="en-US"/>
          </a:p>
        </p:txBody>
      </p:sp>
    </p:spTree>
    <p:extLst>
      <p:ext uri="{BB962C8B-B14F-4D97-AF65-F5344CB8AC3E}">
        <p14:creationId xmlns:p14="http://schemas.microsoft.com/office/powerpoint/2010/main" val="14649442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217460-8CFE-C718-CBAA-9E2FAB0987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C86B1A-D629-8D75-D824-0D2B2437CC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017CB9-4A74-BD73-8080-505EFAA5970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C9225B6-2A0E-A69A-2AA7-2CC26100008C}"/>
              </a:ext>
            </a:extLst>
          </p:cNvPr>
          <p:cNvSpPr>
            <a:spLocks noGrp="1"/>
          </p:cNvSpPr>
          <p:nvPr>
            <p:ph type="sldNum" sz="quarter" idx="5"/>
          </p:nvPr>
        </p:nvSpPr>
        <p:spPr/>
        <p:txBody>
          <a:bodyPr/>
          <a:lstStyle/>
          <a:p>
            <a:fld id="{23C473D7-50BF-4AD3-B2BA-EE8A81C88AF5}" type="slidenum">
              <a:rPr lang="en-US" smtClean="0"/>
              <a:pPr/>
              <a:t>28</a:t>
            </a:fld>
            <a:endParaRPr lang="en-US"/>
          </a:p>
        </p:txBody>
      </p:sp>
    </p:spTree>
    <p:extLst>
      <p:ext uri="{BB962C8B-B14F-4D97-AF65-F5344CB8AC3E}">
        <p14:creationId xmlns:p14="http://schemas.microsoft.com/office/powerpoint/2010/main" val="37964136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CA9F23-E11C-9195-95B5-BDF3885370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A20A4D-8656-F1BD-61AC-DBC7329FA2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635DB1-39A0-6891-BE77-CCEB1892EBA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77B41EE-7268-5EF3-7F9E-A604C91498B5}"/>
              </a:ext>
            </a:extLst>
          </p:cNvPr>
          <p:cNvSpPr>
            <a:spLocks noGrp="1"/>
          </p:cNvSpPr>
          <p:nvPr>
            <p:ph type="sldNum" sz="quarter" idx="5"/>
          </p:nvPr>
        </p:nvSpPr>
        <p:spPr/>
        <p:txBody>
          <a:bodyPr/>
          <a:lstStyle/>
          <a:p>
            <a:fld id="{23C473D7-50BF-4AD3-B2BA-EE8A81C88AF5}" type="slidenum">
              <a:rPr lang="en-US" smtClean="0"/>
              <a:pPr/>
              <a:t>29</a:t>
            </a:fld>
            <a:endParaRPr lang="en-US"/>
          </a:p>
        </p:txBody>
      </p:sp>
    </p:spTree>
    <p:extLst>
      <p:ext uri="{BB962C8B-B14F-4D97-AF65-F5344CB8AC3E}">
        <p14:creationId xmlns:p14="http://schemas.microsoft.com/office/powerpoint/2010/main" val="24432459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CD0057-39CC-FDB8-E1AB-1BD9C2BF77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608F23-BD7D-47E3-2324-5F4735EFBC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E928B8-5CCC-B7A0-3C28-806F887F44C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E4929D0-620B-1AA7-C97E-ED47D8B5D40D}"/>
              </a:ext>
            </a:extLst>
          </p:cNvPr>
          <p:cNvSpPr>
            <a:spLocks noGrp="1"/>
          </p:cNvSpPr>
          <p:nvPr>
            <p:ph type="sldNum" sz="quarter" idx="5"/>
          </p:nvPr>
        </p:nvSpPr>
        <p:spPr/>
        <p:txBody>
          <a:bodyPr/>
          <a:lstStyle/>
          <a:p>
            <a:fld id="{23C473D7-50BF-4AD3-B2BA-EE8A81C88AF5}" type="slidenum">
              <a:rPr lang="en-US" smtClean="0"/>
              <a:pPr/>
              <a:t>30</a:t>
            </a:fld>
            <a:endParaRPr lang="en-US"/>
          </a:p>
        </p:txBody>
      </p:sp>
    </p:spTree>
    <p:extLst>
      <p:ext uri="{BB962C8B-B14F-4D97-AF65-F5344CB8AC3E}">
        <p14:creationId xmlns:p14="http://schemas.microsoft.com/office/powerpoint/2010/main" val="9992336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A blue and white background">
            <a:extLst>
              <a:ext uri="{FF2B5EF4-FFF2-40B4-BE49-F238E27FC236}">
                <a16:creationId xmlns:a16="http://schemas.microsoft.com/office/drawing/2014/main" id="{6A6D4F36-BF2E-B68C-43EF-D8262E60A69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1">
            <a:extLst>
              <a:ext uri="{FF2B5EF4-FFF2-40B4-BE49-F238E27FC236}">
                <a16:creationId xmlns:a16="http://schemas.microsoft.com/office/drawing/2014/main" id="{9422A405-80A5-9493-8090-0F1E647C05C4}"/>
              </a:ext>
            </a:extLst>
          </p:cNvPr>
          <p:cNvSpPr>
            <a:spLocks noGrp="1"/>
          </p:cNvSpPr>
          <p:nvPr>
            <p:ph type="ctrTitle"/>
          </p:nvPr>
        </p:nvSpPr>
        <p:spPr>
          <a:xfrm>
            <a:off x="1143000" y="1122363"/>
            <a:ext cx="6858000" cy="2387600"/>
          </a:xfrm>
        </p:spPr>
        <p:txBody>
          <a:bodyPr anchor="b"/>
          <a:lstStyle>
            <a:lvl1pPr algn="ctr">
              <a:defRPr sz="6000" b="1">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53BB9B3F-3061-4BC2-770C-DC75D7BEA1F2}"/>
              </a:ext>
            </a:extLst>
          </p:cNvPr>
          <p:cNvSpPr>
            <a:spLocks noGrp="1"/>
          </p:cNvSpPr>
          <p:nvPr>
            <p:ph type="subTitle" idx="1"/>
          </p:nvPr>
        </p:nvSpPr>
        <p:spPr>
          <a:xfrm>
            <a:off x="1143000" y="3602038"/>
            <a:ext cx="6858000" cy="1655762"/>
          </a:xfrm>
        </p:spPr>
        <p:txBody>
          <a:bodyPr>
            <a:normAutofit/>
          </a:bodyPr>
          <a:lstStyle>
            <a:lvl1pPr marL="0" indent="0" algn="ctr">
              <a:buNone/>
              <a:defRPr sz="32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949FA97C-CF47-C5F2-48D8-CDB381EDF78F}"/>
              </a:ext>
            </a:extLst>
          </p:cNvPr>
          <p:cNvSpPr>
            <a:spLocks noGrp="1"/>
          </p:cNvSpPr>
          <p:nvPr>
            <p:ph type="dt" sz="half" idx="10"/>
          </p:nvPr>
        </p:nvSpPr>
        <p:spPr/>
        <p:txBody>
          <a:bodyPr/>
          <a:lstStyle/>
          <a:p>
            <a:fld id="{904CF764-6536-4DB0-B2B5-0387957011F9}" type="datetimeFigureOut">
              <a:rPr lang="en-GB" smtClean="0"/>
              <a:t>15/09/2026</a:t>
            </a:fld>
            <a:endParaRPr lang="en-GB"/>
          </a:p>
        </p:txBody>
      </p:sp>
      <p:sp>
        <p:nvSpPr>
          <p:cNvPr id="5" name="Footer Placeholder 4">
            <a:extLst>
              <a:ext uri="{FF2B5EF4-FFF2-40B4-BE49-F238E27FC236}">
                <a16:creationId xmlns:a16="http://schemas.microsoft.com/office/drawing/2014/main" id="{1AA90846-A3AA-932A-D777-DFD6C467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CE940-8C24-93DE-376C-DC0F5CC2DBA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844514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E4072-EAC4-284A-A542-05D7A538F5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B4DEF2-D51D-AF96-4853-C844D3FFD5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EAC53-3E62-BE33-A640-7C7B30CC14F9}"/>
              </a:ext>
            </a:extLst>
          </p:cNvPr>
          <p:cNvSpPr>
            <a:spLocks noGrp="1"/>
          </p:cNvSpPr>
          <p:nvPr>
            <p:ph type="dt" sz="half" idx="10"/>
          </p:nvPr>
        </p:nvSpPr>
        <p:spPr/>
        <p:txBody>
          <a:bodyPr/>
          <a:lstStyle/>
          <a:p>
            <a:fld id="{904CF764-6536-4DB0-B2B5-0387957011F9}" type="datetimeFigureOut">
              <a:rPr lang="en-GB" smtClean="0"/>
              <a:t>15/09/2026</a:t>
            </a:fld>
            <a:endParaRPr lang="en-GB"/>
          </a:p>
        </p:txBody>
      </p:sp>
      <p:sp>
        <p:nvSpPr>
          <p:cNvPr id="5" name="Footer Placeholder 4">
            <a:extLst>
              <a:ext uri="{FF2B5EF4-FFF2-40B4-BE49-F238E27FC236}">
                <a16:creationId xmlns:a16="http://schemas.microsoft.com/office/drawing/2014/main" id="{0CEFA273-3C5E-85DC-D5F3-327857CE6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4CF6A-522E-E1CE-1C80-CDC7A1153CB7}"/>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555030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CBC9-F0FA-7BDC-CE16-AD951B72621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15260D-BAB0-318A-47EE-1E8125537CD4}"/>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357B5C-45AD-D0F9-3F32-B79D2C0E00A9}"/>
              </a:ext>
            </a:extLst>
          </p:cNvPr>
          <p:cNvSpPr>
            <a:spLocks noGrp="1"/>
          </p:cNvSpPr>
          <p:nvPr>
            <p:ph type="dt" sz="half" idx="10"/>
          </p:nvPr>
        </p:nvSpPr>
        <p:spPr/>
        <p:txBody>
          <a:bodyPr/>
          <a:lstStyle/>
          <a:p>
            <a:fld id="{904CF764-6536-4DB0-B2B5-0387957011F9}" type="datetimeFigureOut">
              <a:rPr lang="en-GB" smtClean="0"/>
              <a:t>15/09/2026</a:t>
            </a:fld>
            <a:endParaRPr lang="en-GB"/>
          </a:p>
        </p:txBody>
      </p:sp>
      <p:sp>
        <p:nvSpPr>
          <p:cNvPr id="5" name="Footer Placeholder 4">
            <a:extLst>
              <a:ext uri="{FF2B5EF4-FFF2-40B4-BE49-F238E27FC236}">
                <a16:creationId xmlns:a16="http://schemas.microsoft.com/office/drawing/2014/main" id="{37AFE921-D1B4-6ABA-C628-C7376A864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C3C66-81C6-EF71-B402-97542AEA0F7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70974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7459-A5AE-09E8-E7D2-116B1D193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1A17F-B740-6C93-276A-21961D2AC0C9}"/>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FE4A48-F86A-7C75-3CC3-5453FF117CB1}"/>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4815FE-B276-33FB-3CCB-519598A82278}"/>
              </a:ext>
            </a:extLst>
          </p:cNvPr>
          <p:cNvSpPr>
            <a:spLocks noGrp="1"/>
          </p:cNvSpPr>
          <p:nvPr>
            <p:ph type="dt" sz="half" idx="10"/>
          </p:nvPr>
        </p:nvSpPr>
        <p:spPr/>
        <p:txBody>
          <a:bodyPr/>
          <a:lstStyle/>
          <a:p>
            <a:fld id="{904CF764-6536-4DB0-B2B5-0387957011F9}" type="datetimeFigureOut">
              <a:rPr lang="en-GB" smtClean="0"/>
              <a:t>15/09/2026</a:t>
            </a:fld>
            <a:endParaRPr lang="en-GB"/>
          </a:p>
        </p:txBody>
      </p:sp>
      <p:sp>
        <p:nvSpPr>
          <p:cNvPr id="6" name="Footer Placeholder 5">
            <a:extLst>
              <a:ext uri="{FF2B5EF4-FFF2-40B4-BE49-F238E27FC236}">
                <a16:creationId xmlns:a16="http://schemas.microsoft.com/office/drawing/2014/main" id="{183D01D9-3A5F-51AC-555F-B10B809E1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F3694-2173-A985-FEFD-720BBAB723CE}"/>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11621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9B47-B33C-F6E2-6D3D-8F83403261F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913CB-5D92-C570-17C3-F5C8D8075B0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545C7-56C9-3501-8918-7FCD18759A1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B7F240-CBF3-91B3-0258-A73B7F1BC93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DF9CC-2FEC-E875-F9E7-B005BDF13B8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5DA4E-5F80-7D4D-9119-FF66BB1639EF}"/>
              </a:ext>
            </a:extLst>
          </p:cNvPr>
          <p:cNvSpPr>
            <a:spLocks noGrp="1"/>
          </p:cNvSpPr>
          <p:nvPr>
            <p:ph type="dt" sz="half" idx="10"/>
          </p:nvPr>
        </p:nvSpPr>
        <p:spPr/>
        <p:txBody>
          <a:bodyPr/>
          <a:lstStyle/>
          <a:p>
            <a:fld id="{904CF764-6536-4DB0-B2B5-0387957011F9}" type="datetimeFigureOut">
              <a:rPr lang="en-GB" smtClean="0"/>
              <a:t>15/09/2026</a:t>
            </a:fld>
            <a:endParaRPr lang="en-GB"/>
          </a:p>
        </p:txBody>
      </p:sp>
      <p:sp>
        <p:nvSpPr>
          <p:cNvPr id="8" name="Footer Placeholder 7">
            <a:extLst>
              <a:ext uri="{FF2B5EF4-FFF2-40B4-BE49-F238E27FC236}">
                <a16:creationId xmlns:a16="http://schemas.microsoft.com/office/drawing/2014/main" id="{E8FEA97B-A84D-EAF3-9821-033A06AEA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5F78BC-2D8C-0FD2-917C-AB96DAB23A9C}"/>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96212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BB43-3C7A-2B44-8187-F1931C366F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C2C2BC-76BF-6659-43A3-4D48322C81AD}"/>
              </a:ext>
            </a:extLst>
          </p:cNvPr>
          <p:cNvSpPr>
            <a:spLocks noGrp="1"/>
          </p:cNvSpPr>
          <p:nvPr>
            <p:ph type="dt" sz="half" idx="10"/>
          </p:nvPr>
        </p:nvSpPr>
        <p:spPr/>
        <p:txBody>
          <a:bodyPr/>
          <a:lstStyle/>
          <a:p>
            <a:fld id="{904CF764-6536-4DB0-B2B5-0387957011F9}" type="datetimeFigureOut">
              <a:rPr lang="en-GB" smtClean="0"/>
              <a:t>15/09/2026</a:t>
            </a:fld>
            <a:endParaRPr lang="en-GB"/>
          </a:p>
        </p:txBody>
      </p:sp>
      <p:sp>
        <p:nvSpPr>
          <p:cNvPr id="4" name="Footer Placeholder 3">
            <a:extLst>
              <a:ext uri="{FF2B5EF4-FFF2-40B4-BE49-F238E27FC236}">
                <a16:creationId xmlns:a16="http://schemas.microsoft.com/office/drawing/2014/main" id="{DCCDCFDB-514B-A17A-219C-948302A2F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AFFFEE-3AEB-B29A-9A70-AB6B3621080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17052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39FAC-5266-EDE7-E5E5-0F8D8C675AE6}"/>
              </a:ext>
            </a:extLst>
          </p:cNvPr>
          <p:cNvSpPr>
            <a:spLocks noGrp="1"/>
          </p:cNvSpPr>
          <p:nvPr>
            <p:ph type="dt" sz="half" idx="10"/>
          </p:nvPr>
        </p:nvSpPr>
        <p:spPr/>
        <p:txBody>
          <a:bodyPr/>
          <a:lstStyle/>
          <a:p>
            <a:fld id="{904CF764-6536-4DB0-B2B5-0387957011F9}" type="datetimeFigureOut">
              <a:rPr lang="en-GB" smtClean="0"/>
              <a:t>15/09/2026</a:t>
            </a:fld>
            <a:endParaRPr lang="en-GB"/>
          </a:p>
        </p:txBody>
      </p:sp>
      <p:sp>
        <p:nvSpPr>
          <p:cNvPr id="3" name="Footer Placeholder 2">
            <a:extLst>
              <a:ext uri="{FF2B5EF4-FFF2-40B4-BE49-F238E27FC236}">
                <a16:creationId xmlns:a16="http://schemas.microsoft.com/office/drawing/2014/main" id="{5CB932DC-AF04-DB0A-0B33-82AEE165FD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95A193-9012-D234-21C1-AE274DA78EF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669987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43F0-A3B1-0D0E-2264-C8429064E7D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B72D0-1C2F-B1AE-86D7-CC9013A82A2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7700C-B517-B736-4580-74BC59C389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4FB02-1DFD-86BB-5825-5F22BDDC70AC}"/>
              </a:ext>
            </a:extLst>
          </p:cNvPr>
          <p:cNvSpPr>
            <a:spLocks noGrp="1"/>
          </p:cNvSpPr>
          <p:nvPr>
            <p:ph type="dt" sz="half" idx="10"/>
          </p:nvPr>
        </p:nvSpPr>
        <p:spPr/>
        <p:txBody>
          <a:bodyPr/>
          <a:lstStyle/>
          <a:p>
            <a:fld id="{904CF764-6536-4DB0-B2B5-0387957011F9}" type="datetimeFigureOut">
              <a:rPr lang="en-GB" smtClean="0"/>
              <a:t>15/09/2026</a:t>
            </a:fld>
            <a:endParaRPr lang="en-GB"/>
          </a:p>
        </p:txBody>
      </p:sp>
      <p:sp>
        <p:nvSpPr>
          <p:cNvPr id="6" name="Footer Placeholder 5">
            <a:extLst>
              <a:ext uri="{FF2B5EF4-FFF2-40B4-BE49-F238E27FC236}">
                <a16:creationId xmlns:a16="http://schemas.microsoft.com/office/drawing/2014/main" id="{AF986DD5-B991-1427-0298-E9A50D1E6A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C4FC2-7F05-C96D-6431-9A46FEE30B4B}"/>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426945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E6AC8-7527-D886-8B60-594495CBEB9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79C348-9B62-6412-6603-CAB348339B5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E6B25A-BA6E-E654-DE58-BFF30D52AEA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DD27-63A7-4CE6-7335-9EA54A4998D0}"/>
              </a:ext>
            </a:extLst>
          </p:cNvPr>
          <p:cNvSpPr>
            <a:spLocks noGrp="1"/>
          </p:cNvSpPr>
          <p:nvPr>
            <p:ph type="dt" sz="half" idx="10"/>
          </p:nvPr>
        </p:nvSpPr>
        <p:spPr/>
        <p:txBody>
          <a:bodyPr/>
          <a:lstStyle/>
          <a:p>
            <a:fld id="{904CF764-6536-4DB0-B2B5-0387957011F9}" type="datetimeFigureOut">
              <a:rPr lang="en-GB" smtClean="0"/>
              <a:t>15/09/2026</a:t>
            </a:fld>
            <a:endParaRPr lang="en-GB"/>
          </a:p>
        </p:txBody>
      </p:sp>
      <p:sp>
        <p:nvSpPr>
          <p:cNvPr id="6" name="Footer Placeholder 5">
            <a:extLst>
              <a:ext uri="{FF2B5EF4-FFF2-40B4-BE49-F238E27FC236}">
                <a16:creationId xmlns:a16="http://schemas.microsoft.com/office/drawing/2014/main" id="{F0671B3C-EE27-231F-89CA-0B4F92B380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DBACD4-856E-EF97-9EBA-21084F748B5D}"/>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37461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A8488-F747-7E3F-472A-D273F54E04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C32737-6DE1-94D9-3BAB-D61FF7982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D2ED3-3538-ACB4-BB51-5C5B94B58EE7}"/>
              </a:ext>
            </a:extLst>
          </p:cNvPr>
          <p:cNvSpPr>
            <a:spLocks noGrp="1"/>
          </p:cNvSpPr>
          <p:nvPr>
            <p:ph type="dt" sz="half" idx="10"/>
          </p:nvPr>
        </p:nvSpPr>
        <p:spPr/>
        <p:txBody>
          <a:bodyPr/>
          <a:lstStyle/>
          <a:p>
            <a:fld id="{904CF764-6536-4DB0-B2B5-0387957011F9}" type="datetimeFigureOut">
              <a:rPr lang="en-GB" smtClean="0"/>
              <a:t>15/09/2026</a:t>
            </a:fld>
            <a:endParaRPr lang="en-GB"/>
          </a:p>
        </p:txBody>
      </p:sp>
      <p:sp>
        <p:nvSpPr>
          <p:cNvPr id="5" name="Footer Placeholder 4">
            <a:extLst>
              <a:ext uri="{FF2B5EF4-FFF2-40B4-BE49-F238E27FC236}">
                <a16:creationId xmlns:a16="http://schemas.microsoft.com/office/drawing/2014/main" id="{CC683975-4CD1-7984-F0F0-BDEC86CEA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7E646-FF73-720F-7467-0E4A8CA29AB3}"/>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833726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7482B-FF40-39AF-C947-2F282AF26F2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8E75B-04D9-EBD4-A4C4-5DE3CF6B577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DC54D-B69B-DDCC-82D7-AC63D198248E}"/>
              </a:ext>
            </a:extLst>
          </p:cNvPr>
          <p:cNvSpPr>
            <a:spLocks noGrp="1"/>
          </p:cNvSpPr>
          <p:nvPr>
            <p:ph type="dt" sz="half" idx="10"/>
          </p:nvPr>
        </p:nvSpPr>
        <p:spPr/>
        <p:txBody>
          <a:bodyPr/>
          <a:lstStyle/>
          <a:p>
            <a:fld id="{904CF764-6536-4DB0-B2B5-0387957011F9}" type="datetimeFigureOut">
              <a:rPr lang="en-GB" smtClean="0"/>
              <a:t>15/09/2026</a:t>
            </a:fld>
            <a:endParaRPr lang="en-GB"/>
          </a:p>
        </p:txBody>
      </p:sp>
      <p:sp>
        <p:nvSpPr>
          <p:cNvPr id="5" name="Footer Placeholder 4">
            <a:extLst>
              <a:ext uri="{FF2B5EF4-FFF2-40B4-BE49-F238E27FC236}">
                <a16:creationId xmlns:a16="http://schemas.microsoft.com/office/drawing/2014/main" id="{A62D1FFD-51FA-56E5-2FFC-6EED317EA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E92DF-068C-8967-2F64-F9130FE4B4E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6457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4104-DC2A-1991-0C75-40A70920F4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82CA62-E9F4-2B7E-94F4-A0832EEBADA1}"/>
              </a:ext>
            </a:extLst>
          </p:cNvPr>
          <p:cNvSpPr>
            <a:spLocks noGrp="1"/>
          </p:cNvSpPr>
          <p:nvPr>
            <p:ph type="dt" sz="half" idx="10"/>
          </p:nvPr>
        </p:nvSpPr>
        <p:spPr/>
        <p:txBody>
          <a:bodyPr/>
          <a:lstStyle/>
          <a:p>
            <a:fld id="{904CF764-6536-4DB0-B2B5-0387957011F9}" type="datetimeFigureOut">
              <a:rPr lang="en-GB" smtClean="0"/>
              <a:t>15/09/2026</a:t>
            </a:fld>
            <a:endParaRPr lang="en-GB"/>
          </a:p>
        </p:txBody>
      </p:sp>
      <p:sp>
        <p:nvSpPr>
          <p:cNvPr id="4" name="Footer Placeholder 3">
            <a:extLst>
              <a:ext uri="{FF2B5EF4-FFF2-40B4-BE49-F238E27FC236}">
                <a16:creationId xmlns:a16="http://schemas.microsoft.com/office/drawing/2014/main" id="{5485FDAA-ED5B-833D-BDDC-D7529B66C3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B5CE30-D92B-859D-B677-075E373DEE1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05786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362732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130049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811434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3706911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03295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46C078-FADC-8768-DDE6-30254F3A22D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CD416-FBDF-E5B2-36B0-B185923E92B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A71F6-84F8-8804-18EF-9EF37E0F0E5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4CF764-6536-4DB0-B2B5-0387957011F9}" type="datetimeFigureOut">
              <a:rPr lang="en-GB" smtClean="0"/>
              <a:t>15/09/2026</a:t>
            </a:fld>
            <a:endParaRPr lang="en-GB"/>
          </a:p>
        </p:txBody>
      </p:sp>
      <p:sp>
        <p:nvSpPr>
          <p:cNvPr id="5" name="Footer Placeholder 4">
            <a:extLst>
              <a:ext uri="{FF2B5EF4-FFF2-40B4-BE49-F238E27FC236}">
                <a16:creationId xmlns:a16="http://schemas.microsoft.com/office/drawing/2014/main" id="{9E532126-4C5C-E356-1F07-A8326CCD465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3D5DFD-28C6-E521-6ED7-71C57E690B7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501F6E-FD55-48BA-AB13-579BA5A735E0}" type="slidenum">
              <a:rPr lang="en-GB" smtClean="0"/>
              <a:t>‹#›</a:t>
            </a:fld>
            <a:endParaRPr lang="en-GB"/>
          </a:p>
        </p:txBody>
      </p:sp>
    </p:spTree>
    <p:extLst>
      <p:ext uri="{BB962C8B-B14F-4D97-AF65-F5344CB8AC3E}">
        <p14:creationId xmlns:p14="http://schemas.microsoft.com/office/powerpoint/2010/main" val="119960182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background with blue and black text&#10;&#10;AI-generated content may be incorrect.">
            <a:extLst>
              <a:ext uri="{FF2B5EF4-FFF2-40B4-BE49-F238E27FC236}">
                <a16:creationId xmlns:a16="http://schemas.microsoft.com/office/drawing/2014/main" id="{333356E3-EE59-4083-FFE1-52D3993B6275}"/>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Placeholder 1"/>
          <p:cNvSpPr>
            <a:spLocks noGrp="1"/>
          </p:cNvSpPr>
          <p:nvPr>
            <p:ph type="title"/>
          </p:nvPr>
        </p:nvSpPr>
        <p:spPr>
          <a:xfrm>
            <a:off x="628650" y="533400"/>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57400"/>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2F59-9C4E-4709-9842-9496C6D856C6}" type="slidenum">
              <a:rPr lang="en-US" smtClean="0"/>
              <a:pPr/>
              <a:t>‹#›</a:t>
            </a:fld>
            <a:endParaRPr lang="en-US"/>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3" r:id="rId1"/>
    <p:sldLayoutId id="2147483661" r:id="rId2"/>
    <p:sldLayoutId id="2147483662" r:id="rId3"/>
    <p:sldLayoutId id="2147483665" r:id="rId4"/>
    <p:sldLayoutId id="2147483666" r:id="rId5"/>
    <p:sldLayoutId id="2147483667" r:id="rId6"/>
    <p:sldLayoutId id="2147483668" r:id="rId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hyperlink" Target="https://worldpopulationreview.com/country-rankings/highest-taxed-countries" TargetMode="External"/><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hyperlink" Target="https://librarysearch.uwtsd.ac.uk/permalink/44WHELF_UWTSD/11c0l68/alma99100269479002421"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9FEC7-1822-AE1C-8626-751136DADA6A}"/>
              </a:ext>
            </a:extLst>
          </p:cNvPr>
          <p:cNvSpPr>
            <a:spLocks noGrp="1"/>
          </p:cNvSpPr>
          <p:nvPr>
            <p:ph type="ctrTitle"/>
          </p:nvPr>
        </p:nvSpPr>
        <p:spPr/>
        <p:txBody>
          <a:bodyPr>
            <a:normAutofit fontScale="90000"/>
          </a:bodyPr>
          <a:lstStyle/>
          <a:p>
            <a:r>
              <a:rPr lang="en-GB" sz="5300" dirty="0"/>
              <a:t>International Marketing: Principles and Practices</a:t>
            </a:r>
            <a:br>
              <a:rPr lang="en-GB" dirty="0"/>
            </a:br>
            <a:r>
              <a:rPr lang="en-GB" sz="3600" dirty="0"/>
              <a:t>LCMB 7026</a:t>
            </a:r>
            <a:endParaRPr lang="en-GB" dirty="0"/>
          </a:p>
        </p:txBody>
      </p:sp>
      <p:sp>
        <p:nvSpPr>
          <p:cNvPr id="3" name="Subtitle 2">
            <a:extLst>
              <a:ext uri="{FF2B5EF4-FFF2-40B4-BE49-F238E27FC236}">
                <a16:creationId xmlns:a16="http://schemas.microsoft.com/office/drawing/2014/main" id="{34B7AD84-1DC5-3A74-362C-755C412535C2}"/>
              </a:ext>
            </a:extLst>
          </p:cNvPr>
          <p:cNvSpPr>
            <a:spLocks noGrp="1"/>
          </p:cNvSpPr>
          <p:nvPr>
            <p:ph type="subTitle" idx="1"/>
          </p:nvPr>
        </p:nvSpPr>
        <p:spPr/>
        <p:txBody>
          <a:bodyPr>
            <a:normAutofit/>
          </a:bodyPr>
          <a:lstStyle/>
          <a:p>
            <a:endParaRPr lang="en-GB" dirty="0"/>
          </a:p>
          <a:p>
            <a:r>
              <a:rPr lang="en-GB" dirty="0"/>
              <a:t>WEEK 2</a:t>
            </a:r>
          </a:p>
          <a:p>
            <a:endParaRPr lang="en-GB" dirty="0"/>
          </a:p>
        </p:txBody>
      </p:sp>
    </p:spTree>
    <p:extLst>
      <p:ext uri="{BB962C8B-B14F-4D97-AF65-F5344CB8AC3E}">
        <p14:creationId xmlns:p14="http://schemas.microsoft.com/office/powerpoint/2010/main" val="251155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7772400" cy="914400"/>
          </a:xfrm>
        </p:spPr>
        <p:txBody>
          <a:bodyPr anchor="t">
            <a:noAutofit/>
          </a:bodyPr>
          <a:lstStyle/>
          <a:p>
            <a:r>
              <a:rPr lang="en-US" sz="4800" b="1" dirty="0">
                <a:highlight>
                  <a:srgbClr val="FFFF00"/>
                </a:highlight>
              </a:rPr>
              <a:t>Week two</a:t>
            </a:r>
          </a:p>
        </p:txBody>
      </p:sp>
      <p:sp>
        <p:nvSpPr>
          <p:cNvPr id="5" name="Subtitle 4"/>
          <p:cNvSpPr>
            <a:spLocks noGrp="1"/>
          </p:cNvSpPr>
          <p:nvPr>
            <p:ph type="subTitle" idx="1"/>
          </p:nvPr>
        </p:nvSpPr>
        <p:spPr>
          <a:xfrm>
            <a:off x="533400" y="2133600"/>
            <a:ext cx="8229600" cy="1066800"/>
          </a:xfrm>
        </p:spPr>
        <p:txBody>
          <a:bodyPr>
            <a:normAutofit/>
          </a:bodyPr>
          <a:lstStyle/>
          <a:p>
            <a:pPr algn="l"/>
            <a:r>
              <a:rPr lang="en-US" sz="3600" b="1" dirty="0"/>
              <a:t>International Marketing Environment</a:t>
            </a:r>
          </a:p>
        </p:txBody>
      </p:sp>
    </p:spTree>
    <p:extLst>
      <p:ext uri="{BB962C8B-B14F-4D97-AF65-F5344CB8AC3E}">
        <p14:creationId xmlns:p14="http://schemas.microsoft.com/office/powerpoint/2010/main" val="274965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51F7F-6DF7-DE54-0134-5ADFC2668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C3BDD-AC04-29F2-0AF6-6DE3C2E43EE8}"/>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Last week</a:t>
            </a:r>
          </a:p>
        </p:txBody>
      </p:sp>
      <p:sp>
        <p:nvSpPr>
          <p:cNvPr id="5" name="Subtitle 4">
            <a:extLst>
              <a:ext uri="{FF2B5EF4-FFF2-40B4-BE49-F238E27FC236}">
                <a16:creationId xmlns:a16="http://schemas.microsoft.com/office/drawing/2014/main" id="{A09CADA7-44A3-5A66-193B-3509E6245004}"/>
              </a:ext>
            </a:extLst>
          </p:cNvPr>
          <p:cNvSpPr>
            <a:spLocks noGrp="1"/>
          </p:cNvSpPr>
          <p:nvPr>
            <p:ph type="subTitle" idx="1"/>
          </p:nvPr>
        </p:nvSpPr>
        <p:spPr>
          <a:xfrm>
            <a:off x="336897" y="1311477"/>
            <a:ext cx="6858000" cy="585152"/>
          </a:xfrm>
        </p:spPr>
        <p:txBody>
          <a:bodyPr>
            <a:normAutofit/>
          </a:bodyPr>
          <a:lstStyle/>
          <a:p>
            <a:pPr algn="l"/>
            <a:r>
              <a:rPr lang="en-US" sz="2800" b="1" dirty="0"/>
              <a:t>We have covered</a:t>
            </a:r>
          </a:p>
        </p:txBody>
      </p:sp>
      <p:sp>
        <p:nvSpPr>
          <p:cNvPr id="3" name="Content Placeholder 2">
            <a:extLst>
              <a:ext uri="{FF2B5EF4-FFF2-40B4-BE49-F238E27FC236}">
                <a16:creationId xmlns:a16="http://schemas.microsoft.com/office/drawing/2014/main" id="{D4DC0839-B218-566C-2843-A374FFDADB46}"/>
              </a:ext>
            </a:extLst>
          </p:cNvPr>
          <p:cNvSpPr>
            <a:spLocks noGrp="1"/>
          </p:cNvSpPr>
          <p:nvPr/>
        </p:nvSpPr>
        <p:spPr>
          <a:xfrm>
            <a:off x="336897" y="2133600"/>
            <a:ext cx="8458200" cy="3276600"/>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Clr>
                <a:srgbClr val="002060"/>
              </a:buClr>
              <a:buFont typeface="Wingdings" panose="05000000000000000000" pitchFamily="2" charset="2"/>
              <a:buChar char="q"/>
            </a:pPr>
            <a:r>
              <a:rPr lang="en-GB" sz="2400" dirty="0"/>
              <a:t>The terms “international marketing,” “multinational corporation,” “born-global,” “home country,” and “host country”</a:t>
            </a:r>
          </a:p>
          <a:p>
            <a:pPr>
              <a:buClr>
                <a:srgbClr val="0070C0"/>
              </a:buClr>
              <a:buFont typeface="Wingdings" panose="05000000000000000000" pitchFamily="2" charset="2"/>
              <a:buChar char="q"/>
            </a:pPr>
            <a:endParaRPr lang="en-GB" sz="2400" dirty="0"/>
          </a:p>
          <a:p>
            <a:pPr>
              <a:lnSpc>
                <a:spcPct val="90000"/>
              </a:lnSpc>
              <a:buClr>
                <a:srgbClr val="0070C0"/>
              </a:buClr>
              <a:buFont typeface="Wingdings" panose="05000000000000000000" pitchFamily="2" charset="2"/>
              <a:buChar char="q"/>
            </a:pPr>
            <a:r>
              <a:rPr lang="en-GB" sz="2400" dirty="0"/>
              <a:t>Explore how the drivers of globalisation have influenced international marketing.</a:t>
            </a:r>
          </a:p>
          <a:p>
            <a:pPr>
              <a:lnSpc>
                <a:spcPct val="90000"/>
              </a:lnSpc>
              <a:buClr>
                <a:srgbClr val="0070C0"/>
              </a:buClr>
              <a:buFont typeface="Wingdings" panose="05000000000000000000" pitchFamily="2" charset="2"/>
              <a:buChar char="q"/>
            </a:pPr>
            <a:endParaRPr lang="en-GB" sz="2400" dirty="0"/>
          </a:p>
          <a:p>
            <a:pPr>
              <a:buClr>
                <a:srgbClr val="0070C0"/>
              </a:buClr>
              <a:buFont typeface="Wingdings" panose="05000000000000000000" pitchFamily="2" charset="2"/>
              <a:buChar char="q"/>
            </a:pPr>
            <a:r>
              <a:rPr lang="en-GB" sz="2400" dirty="0"/>
              <a:t>Discuss how the factors that create international marketing complexity are linked to creating a global mindset for marketing activities</a:t>
            </a:r>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Tree>
    <p:extLst>
      <p:ext uri="{BB962C8B-B14F-4D97-AF65-F5344CB8AC3E}">
        <p14:creationId xmlns:p14="http://schemas.microsoft.com/office/powerpoint/2010/main" val="762420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E63B6B6-2308-75A2-4077-4F635D522B60}"/>
              </a:ext>
            </a:extLst>
          </p:cNvPr>
          <p:cNvSpPr>
            <a:spLocks noGrp="1"/>
          </p:cNvSpPr>
          <p:nvPr/>
        </p:nvSpPr>
        <p:spPr>
          <a:xfrm>
            <a:off x="190500" y="1143000"/>
            <a:ext cx="8763000" cy="44958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2800" dirty="0"/>
              <a:t>After reading and studying this session, you will be able to:</a:t>
            </a:r>
          </a:p>
          <a:p>
            <a:pPr marL="0" indent="0">
              <a:lnSpc>
                <a:spcPct val="90000"/>
              </a:lnSpc>
              <a:buNone/>
            </a:pPr>
            <a:endParaRPr lang="en-GB" sz="2800" dirty="0"/>
          </a:p>
          <a:p>
            <a:pPr marL="216000">
              <a:spcBef>
                <a:spcPts val="0"/>
              </a:spcBef>
              <a:spcAft>
                <a:spcPts val="600"/>
              </a:spcAft>
              <a:buClr>
                <a:srgbClr val="0070C0"/>
              </a:buClr>
              <a:buFont typeface="Wingdings" panose="05000000000000000000" pitchFamily="2" charset="2"/>
              <a:buChar char="q"/>
            </a:pPr>
            <a:r>
              <a:rPr lang="en-GB" sz="2800" dirty="0"/>
              <a:t>Compare and contrast the main types of economic systems in different regions of the world</a:t>
            </a:r>
          </a:p>
          <a:p>
            <a:pPr marL="216000">
              <a:spcBef>
                <a:spcPts val="0"/>
              </a:spcBef>
              <a:spcAft>
                <a:spcPts val="600"/>
              </a:spcAft>
              <a:buClr>
                <a:srgbClr val="0070C0"/>
              </a:buClr>
              <a:buFont typeface="Wingdings" panose="05000000000000000000" pitchFamily="2" charset="2"/>
              <a:buChar char="q"/>
            </a:pPr>
            <a:endParaRPr lang="en-GB" sz="2800" dirty="0"/>
          </a:p>
          <a:p>
            <a:pPr marL="216000">
              <a:lnSpc>
                <a:spcPct val="90000"/>
              </a:lnSpc>
              <a:spcBef>
                <a:spcPts val="0"/>
              </a:spcBef>
              <a:spcAft>
                <a:spcPts val="600"/>
              </a:spcAft>
              <a:buClr>
                <a:srgbClr val="0070C0"/>
              </a:buClr>
              <a:buFont typeface="Wingdings" panose="05000000000000000000" pitchFamily="2" charset="2"/>
              <a:buChar char="q"/>
            </a:pPr>
            <a:r>
              <a:rPr lang="en-GB" sz="2800" dirty="0"/>
              <a:t>Identify four main categories of preferential trade agreements </a:t>
            </a:r>
          </a:p>
          <a:p>
            <a:pPr marL="216000">
              <a:lnSpc>
                <a:spcPct val="90000"/>
              </a:lnSpc>
              <a:spcBef>
                <a:spcPts val="0"/>
              </a:spcBef>
              <a:spcAft>
                <a:spcPts val="600"/>
              </a:spcAft>
              <a:buClr>
                <a:srgbClr val="0070C0"/>
              </a:buClr>
              <a:buFont typeface="Wingdings" panose="05000000000000000000" pitchFamily="2" charset="2"/>
              <a:buChar char="q"/>
            </a:pPr>
            <a:endParaRPr lang="en-GB" sz="2800" dirty="0"/>
          </a:p>
          <a:p>
            <a:pPr marL="216000">
              <a:lnSpc>
                <a:spcPct val="90000"/>
              </a:lnSpc>
              <a:spcBef>
                <a:spcPts val="0"/>
              </a:spcBef>
              <a:spcAft>
                <a:spcPts val="600"/>
              </a:spcAft>
              <a:buClr>
                <a:srgbClr val="0070C0"/>
              </a:buClr>
              <a:buFont typeface="Wingdings" panose="05000000000000000000" pitchFamily="2" charset="2"/>
              <a:buChar char="q"/>
            </a:pPr>
            <a:r>
              <a:rPr lang="en-GB" sz="2800" dirty="0"/>
              <a:t>Understand the elements of a country’s political and legal environments that can impact international marketing activities</a:t>
            </a:r>
          </a:p>
          <a:p>
            <a:pPr marL="0" indent="0">
              <a:buClr>
                <a:srgbClr val="0070C0"/>
              </a:buClr>
              <a:buNone/>
            </a:pPr>
            <a:endParaRPr lang="en-GB" sz="2800" dirty="0"/>
          </a:p>
          <a:p>
            <a:pPr>
              <a:buClr>
                <a:srgbClr val="0070C0"/>
              </a:buClr>
              <a:buFont typeface="Wingdings" panose="05000000000000000000" pitchFamily="2" charset="2"/>
              <a:buChar char="q"/>
            </a:pPr>
            <a:endParaRPr lang="en-GB" sz="2400" i="1" dirty="0"/>
          </a:p>
          <a:p>
            <a:pPr marL="0" indent="0">
              <a:buNone/>
            </a:pPr>
            <a:endParaRPr lang="en-GB" sz="2800" dirty="0"/>
          </a:p>
        </p:txBody>
      </p:sp>
      <p:sp>
        <p:nvSpPr>
          <p:cNvPr id="3" name="TextBox 3">
            <a:extLst>
              <a:ext uri="{FF2B5EF4-FFF2-40B4-BE49-F238E27FC236}">
                <a16:creationId xmlns:a16="http://schemas.microsoft.com/office/drawing/2014/main" id="{A0B6E651-E7C8-6D20-D087-480AE61A779C}"/>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2858292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9AD717-4255-1F4A-9573-A8C7DD619F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E044E5-40EC-04D1-A2FF-3A3D88FFE4B7}"/>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Marketing environment </a:t>
            </a:r>
          </a:p>
        </p:txBody>
      </p:sp>
      <p:sp>
        <p:nvSpPr>
          <p:cNvPr id="3" name="Content Placeholder 2">
            <a:extLst>
              <a:ext uri="{FF2B5EF4-FFF2-40B4-BE49-F238E27FC236}">
                <a16:creationId xmlns:a16="http://schemas.microsoft.com/office/drawing/2014/main" id="{AEF34CFD-6D67-D1A2-64C7-E8630051D241}"/>
              </a:ext>
            </a:extLst>
          </p:cNvPr>
          <p:cNvSpPr>
            <a:spLocks noGrp="1"/>
          </p:cNvSpPr>
          <p:nvPr/>
        </p:nvSpPr>
        <p:spPr>
          <a:xfrm>
            <a:off x="304800" y="1219200"/>
            <a:ext cx="8686800" cy="403860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spcBef>
                <a:spcPts val="0"/>
              </a:spcBef>
            </a:pPr>
            <a:r>
              <a:rPr lang="en-GB" sz="3000" dirty="0"/>
              <a:t>Organisations do not operate in isolation. Their activity both impacts and is influenced by the environment within which they operate. </a:t>
            </a:r>
          </a:p>
          <a:p>
            <a:pPr>
              <a:lnSpc>
                <a:spcPct val="120000"/>
              </a:lnSpc>
              <a:spcBef>
                <a:spcPts val="0"/>
              </a:spcBef>
            </a:pPr>
            <a:r>
              <a:rPr lang="en-GB" sz="3000" dirty="0"/>
              <a:t>The marketing environment consists of the </a:t>
            </a:r>
            <a:r>
              <a:rPr lang="en-GB" sz="3000" b="1" dirty="0"/>
              <a:t>microenvironment</a:t>
            </a:r>
            <a:r>
              <a:rPr lang="en-GB" sz="3000" dirty="0"/>
              <a:t> and </a:t>
            </a:r>
            <a:r>
              <a:rPr lang="en-GB" sz="3000" b="1" dirty="0"/>
              <a:t>macroenvironment.</a:t>
            </a:r>
          </a:p>
          <a:p>
            <a:pPr>
              <a:lnSpc>
                <a:spcPct val="120000"/>
              </a:lnSpc>
              <a:spcBef>
                <a:spcPts val="0"/>
              </a:spcBef>
            </a:pPr>
            <a:r>
              <a:rPr lang="en-GB" sz="3000" dirty="0"/>
              <a:t>The </a:t>
            </a:r>
            <a:r>
              <a:rPr lang="en-GB" sz="3000" b="1" dirty="0"/>
              <a:t>microenvironment</a:t>
            </a:r>
            <a:r>
              <a:rPr lang="en-GB" sz="3000" dirty="0"/>
              <a:t> consists of the actors close to the company that affect its ability to engage and serve its customers, such as the company, suppliers, marketing intermediaries, competitors, publics and customers. </a:t>
            </a:r>
          </a:p>
          <a:p>
            <a:pPr>
              <a:lnSpc>
                <a:spcPct val="120000"/>
              </a:lnSpc>
              <a:spcBef>
                <a:spcPts val="0"/>
              </a:spcBef>
            </a:pPr>
            <a:r>
              <a:rPr lang="en-GB" sz="3000" dirty="0"/>
              <a:t>The </a:t>
            </a:r>
            <a:r>
              <a:rPr lang="en-GB" sz="3000" b="1" dirty="0"/>
              <a:t>macroenvironment</a:t>
            </a:r>
            <a:r>
              <a:rPr lang="en-GB" sz="3000" dirty="0"/>
              <a:t> consists of larger societal forces that affect the microenvironment. </a:t>
            </a:r>
          </a:p>
          <a:p>
            <a:pPr>
              <a:lnSpc>
                <a:spcPct val="120000"/>
              </a:lnSpc>
              <a:spcBef>
                <a:spcPts val="0"/>
              </a:spcBef>
            </a:pPr>
            <a:endParaRPr lang="en-GB" sz="3000" dirty="0"/>
          </a:p>
          <a:p>
            <a:pPr marL="0" indent="0">
              <a:lnSpc>
                <a:spcPct val="120000"/>
              </a:lnSpc>
              <a:spcBef>
                <a:spcPts val="0"/>
              </a:spcBef>
              <a:buNone/>
            </a:pPr>
            <a:endParaRPr lang="en-GB" sz="3000" dirty="0"/>
          </a:p>
          <a:p>
            <a:pPr marL="0" indent="0">
              <a:lnSpc>
                <a:spcPct val="120000"/>
              </a:lnSpc>
              <a:spcBef>
                <a:spcPts val="0"/>
              </a:spcBef>
              <a:buClr>
                <a:srgbClr val="0070C0"/>
              </a:buClr>
              <a:buNone/>
            </a:pPr>
            <a:endParaRPr lang="en-GB" sz="3000" dirty="0"/>
          </a:p>
          <a:p>
            <a:pPr marL="0" indent="0">
              <a:lnSpc>
                <a:spcPct val="120000"/>
              </a:lnSpc>
              <a:spcBef>
                <a:spcPts val="0"/>
              </a:spcBef>
              <a:buClr>
                <a:srgbClr val="0070C0"/>
              </a:buClr>
              <a:buNone/>
            </a:pPr>
            <a:endParaRPr lang="en-GB" sz="30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dirty="0"/>
          </a:p>
        </p:txBody>
      </p:sp>
    </p:spTree>
    <p:extLst>
      <p:ext uri="{BB962C8B-B14F-4D97-AF65-F5344CB8AC3E}">
        <p14:creationId xmlns:p14="http://schemas.microsoft.com/office/powerpoint/2010/main" val="2923398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90FFD-04F6-D6D0-2A9A-CAB3E668713E}"/>
              </a:ext>
            </a:extLst>
          </p:cNvPr>
          <p:cNvSpPr>
            <a:spLocks noGrp="1"/>
          </p:cNvSpPr>
          <p:nvPr>
            <p:ph type="title"/>
          </p:nvPr>
        </p:nvSpPr>
        <p:spPr>
          <a:xfrm>
            <a:off x="457200" y="274638"/>
            <a:ext cx="8229600" cy="1143000"/>
          </a:xfrm>
        </p:spPr>
        <p:txBody>
          <a:bodyPr wrap="square" anchor="ctr">
            <a:normAutofit/>
          </a:bodyPr>
          <a:lstStyle/>
          <a:p>
            <a:pPr algn="ctr"/>
            <a:r>
              <a:rPr lang="en-GB" sz="3600" b="1" dirty="0"/>
              <a:t>PESTLE Analysis </a:t>
            </a:r>
            <a:br>
              <a:rPr lang="en-GB" sz="3600" b="1" dirty="0"/>
            </a:br>
            <a:r>
              <a:rPr lang="en-GB" sz="3600" b="1" dirty="0"/>
              <a:t>for Macroenvironment</a:t>
            </a:r>
          </a:p>
        </p:txBody>
      </p:sp>
      <p:pic>
        <p:nvPicPr>
          <p:cNvPr id="2052" name="Picture 4" descr="PESTLE Analysis. How to Conduct a ...">
            <a:extLst>
              <a:ext uri="{FF2B5EF4-FFF2-40B4-BE49-F238E27FC236}">
                <a16:creationId xmlns:a16="http://schemas.microsoft.com/office/drawing/2014/main" id="{55FEFF5F-A233-BA55-9FDA-68178BCBCCB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2140561"/>
            <a:ext cx="8229600" cy="2836311"/>
          </a:xfrm>
          <a:prstGeom prst="rect">
            <a:avLst/>
          </a:prstGeom>
          <a:solidFill>
            <a:srgbClr val="FFFFFF"/>
          </a:solidFill>
        </p:spPr>
      </p:pic>
      <p:sp>
        <p:nvSpPr>
          <p:cNvPr id="4" name="Date Placeholder 3">
            <a:extLst>
              <a:ext uri="{FF2B5EF4-FFF2-40B4-BE49-F238E27FC236}">
                <a16:creationId xmlns:a16="http://schemas.microsoft.com/office/drawing/2014/main" id="{D7AD9A3B-890D-651D-B9D0-F78AF590C662}"/>
              </a:ext>
            </a:extLst>
          </p:cNvPr>
          <p:cNvSpPr>
            <a:spLocks noGrp="1"/>
          </p:cNvSpPr>
          <p:nvPr>
            <p:ph type="dt" sz="half" idx="10"/>
          </p:nvPr>
        </p:nvSpPr>
        <p:spPr>
          <a:xfrm>
            <a:off x="250825" y="6524625"/>
            <a:ext cx="971550" cy="219075"/>
          </a:xfrm>
          <a:prstGeom prst="rect">
            <a:avLst/>
          </a:prstGeom>
        </p:spPr>
        <p:txBody>
          <a:bodyPr vert="horz" lIns="91440" tIns="45720" rIns="91440" bIns="45720" rtlCol="0" anchor="ctr">
            <a:normAutofit fontScale="92500" lnSpcReduction="10000"/>
          </a:bodyP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nSpc>
                <a:spcPct val="90000"/>
              </a:lnSpc>
              <a:spcAft>
                <a:spcPts val="600"/>
              </a:spcAft>
              <a:defRPr/>
            </a:pPr>
            <a:fld id="{2303D31F-598B-47EE-BA37-93F097A3D676}" type="datetime1">
              <a:rPr lang="en-GB" altLang="en-US" smtClean="0"/>
              <a:pPr>
                <a:lnSpc>
                  <a:spcPct val="90000"/>
                </a:lnSpc>
                <a:spcAft>
                  <a:spcPts val="600"/>
                </a:spcAft>
                <a:defRPr/>
              </a:pPr>
              <a:t>15/09/2026</a:t>
            </a:fld>
            <a:endParaRPr lang="en-GB" altLang="en-US" sz="900"/>
          </a:p>
        </p:txBody>
      </p:sp>
      <p:sp>
        <p:nvSpPr>
          <p:cNvPr id="5" name="Slide Number Placeholder 4">
            <a:extLst>
              <a:ext uri="{FF2B5EF4-FFF2-40B4-BE49-F238E27FC236}">
                <a16:creationId xmlns:a16="http://schemas.microsoft.com/office/drawing/2014/main" id="{FBF96F32-0C01-2740-2429-ADE6959848A0}"/>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37104722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B69F9-92A8-D197-0A8E-3B1EEC7A92CD}"/>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43E9D080-3225-AA63-ECB1-CBFD1788E8F2}"/>
              </a:ext>
            </a:extLst>
          </p:cNvPr>
          <p:cNvPicPr>
            <a:picLocks noChangeAspect="1"/>
          </p:cNvPicPr>
          <p:nvPr/>
        </p:nvPicPr>
        <p:blipFill>
          <a:blip r:embed="rId3"/>
          <a:stretch>
            <a:fillRect/>
          </a:stretch>
        </p:blipFill>
        <p:spPr>
          <a:xfrm>
            <a:off x="692331" y="1295400"/>
            <a:ext cx="7751221" cy="4329429"/>
          </a:xfrm>
          <a:prstGeom prst="rect">
            <a:avLst/>
          </a:prstGeom>
        </p:spPr>
      </p:pic>
      <p:sp>
        <p:nvSpPr>
          <p:cNvPr id="8" name="Title 1">
            <a:extLst>
              <a:ext uri="{FF2B5EF4-FFF2-40B4-BE49-F238E27FC236}">
                <a16:creationId xmlns:a16="http://schemas.microsoft.com/office/drawing/2014/main" id="{EABB473F-1FD2-8165-60CD-6672DFB5C005}"/>
              </a:ext>
            </a:extLst>
          </p:cNvPr>
          <p:cNvSpPr txBox="1">
            <a:spLocks/>
          </p:cNvSpPr>
          <p:nvPr/>
        </p:nvSpPr>
        <p:spPr>
          <a:xfrm>
            <a:off x="685800" y="181291"/>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The macroenvironmental influences on international marketing</a:t>
            </a:r>
            <a:endParaRPr lang="en-US" sz="3600" b="1" dirty="0">
              <a:highlight>
                <a:srgbClr val="FFFF00"/>
              </a:highlight>
            </a:endParaRPr>
          </a:p>
        </p:txBody>
      </p:sp>
      <p:sp>
        <p:nvSpPr>
          <p:cNvPr id="11" name="TextBox 10">
            <a:extLst>
              <a:ext uri="{FF2B5EF4-FFF2-40B4-BE49-F238E27FC236}">
                <a16:creationId xmlns:a16="http://schemas.microsoft.com/office/drawing/2014/main" id="{3261E583-8C0B-E7CF-3C0D-9485A662FC73}"/>
              </a:ext>
            </a:extLst>
          </p:cNvPr>
          <p:cNvSpPr txBox="1"/>
          <p:nvPr/>
        </p:nvSpPr>
        <p:spPr>
          <a:xfrm>
            <a:off x="6827023" y="5367556"/>
            <a:ext cx="2314303" cy="369332"/>
          </a:xfrm>
          <a:prstGeom prst="rect">
            <a:avLst/>
          </a:prstGeom>
          <a:solidFill>
            <a:schemeClr val="bg1"/>
          </a:solidFill>
        </p:spPr>
        <p:txBody>
          <a:bodyPr wrap="square" rtlCol="0">
            <a:spAutoFit/>
          </a:bodyPr>
          <a:lstStyle/>
          <a:p>
            <a:r>
              <a:rPr lang="en-GB" dirty="0"/>
              <a:t>Doole &amp; Lowe, 2012</a:t>
            </a:r>
          </a:p>
        </p:txBody>
      </p:sp>
      <p:sp>
        <p:nvSpPr>
          <p:cNvPr id="3" name="Arrow: Left 2">
            <a:extLst>
              <a:ext uri="{FF2B5EF4-FFF2-40B4-BE49-F238E27FC236}">
                <a16:creationId xmlns:a16="http://schemas.microsoft.com/office/drawing/2014/main" id="{27DF7448-FCBE-37DF-1D2F-D694507B48FC}"/>
              </a:ext>
            </a:extLst>
          </p:cNvPr>
          <p:cNvSpPr/>
          <p:nvPr/>
        </p:nvSpPr>
        <p:spPr>
          <a:xfrm>
            <a:off x="8005994" y="2135262"/>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Left 3">
            <a:extLst>
              <a:ext uri="{FF2B5EF4-FFF2-40B4-BE49-F238E27FC236}">
                <a16:creationId xmlns:a16="http://schemas.microsoft.com/office/drawing/2014/main" id="{2D81E862-6613-EABE-1F33-4CE6BE89A9B4}"/>
              </a:ext>
            </a:extLst>
          </p:cNvPr>
          <p:cNvSpPr/>
          <p:nvPr/>
        </p:nvSpPr>
        <p:spPr>
          <a:xfrm>
            <a:off x="5319352" y="1715581"/>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Left 4">
            <a:extLst>
              <a:ext uri="{FF2B5EF4-FFF2-40B4-BE49-F238E27FC236}">
                <a16:creationId xmlns:a16="http://schemas.microsoft.com/office/drawing/2014/main" id="{E8184E3F-E7AC-03B5-4758-5EC781BD4275}"/>
              </a:ext>
            </a:extLst>
          </p:cNvPr>
          <p:cNvSpPr/>
          <p:nvPr/>
        </p:nvSpPr>
        <p:spPr>
          <a:xfrm>
            <a:off x="2861902" y="3783859"/>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ubtitle 4">
            <a:extLst>
              <a:ext uri="{FF2B5EF4-FFF2-40B4-BE49-F238E27FC236}">
                <a16:creationId xmlns:a16="http://schemas.microsoft.com/office/drawing/2014/main" id="{F131C1F2-80F8-A677-9086-836239D97EE0}"/>
              </a:ext>
            </a:extLst>
          </p:cNvPr>
          <p:cNvSpPr txBox="1">
            <a:spLocks/>
          </p:cNvSpPr>
          <p:nvPr/>
        </p:nvSpPr>
        <p:spPr>
          <a:xfrm>
            <a:off x="5504409" y="2041442"/>
            <a:ext cx="838200" cy="55851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00" dirty="0"/>
              <a:t>Today’s session</a:t>
            </a:r>
          </a:p>
        </p:txBody>
      </p:sp>
      <p:sp>
        <p:nvSpPr>
          <p:cNvPr id="10" name="Subtitle 4">
            <a:extLst>
              <a:ext uri="{FF2B5EF4-FFF2-40B4-BE49-F238E27FC236}">
                <a16:creationId xmlns:a16="http://schemas.microsoft.com/office/drawing/2014/main" id="{B73BFBD4-4C24-A8DE-6618-447DE59F72FF}"/>
              </a:ext>
            </a:extLst>
          </p:cNvPr>
          <p:cNvSpPr txBox="1">
            <a:spLocks/>
          </p:cNvSpPr>
          <p:nvPr/>
        </p:nvSpPr>
        <p:spPr>
          <a:xfrm>
            <a:off x="2995252" y="4164859"/>
            <a:ext cx="800100" cy="55851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00" dirty="0"/>
              <a:t>Today’s session</a:t>
            </a:r>
          </a:p>
        </p:txBody>
      </p:sp>
      <p:sp>
        <p:nvSpPr>
          <p:cNvPr id="12" name="Subtitle 4">
            <a:extLst>
              <a:ext uri="{FF2B5EF4-FFF2-40B4-BE49-F238E27FC236}">
                <a16:creationId xmlns:a16="http://schemas.microsoft.com/office/drawing/2014/main" id="{1AD6DF25-D70A-25C8-AFB5-AFAC5C784EB1}"/>
              </a:ext>
            </a:extLst>
          </p:cNvPr>
          <p:cNvSpPr txBox="1">
            <a:spLocks/>
          </p:cNvSpPr>
          <p:nvPr/>
        </p:nvSpPr>
        <p:spPr>
          <a:xfrm>
            <a:off x="7984175" y="1711219"/>
            <a:ext cx="838200" cy="55851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00" dirty="0"/>
              <a:t>Today’s session</a:t>
            </a:r>
          </a:p>
        </p:txBody>
      </p:sp>
    </p:spTree>
    <p:extLst>
      <p:ext uri="{BB962C8B-B14F-4D97-AF65-F5344CB8AC3E}">
        <p14:creationId xmlns:p14="http://schemas.microsoft.com/office/powerpoint/2010/main" val="1119174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B9699D-C5B0-270A-9387-52A078B6B8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F14355-84F8-4C78-F1CC-C772B7A3216A}"/>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International vs domestic </a:t>
            </a:r>
            <a:br>
              <a:rPr lang="en-US" sz="3600" b="1" dirty="0">
                <a:highlight>
                  <a:srgbClr val="FFFF00"/>
                </a:highlight>
              </a:rPr>
            </a:br>
            <a:r>
              <a:rPr lang="en-US" sz="3600" b="1" dirty="0">
                <a:highlight>
                  <a:srgbClr val="FFFF00"/>
                </a:highlight>
              </a:rPr>
              <a:t>marketing environment </a:t>
            </a:r>
          </a:p>
        </p:txBody>
      </p:sp>
      <p:sp>
        <p:nvSpPr>
          <p:cNvPr id="3" name="Content Placeholder 2">
            <a:extLst>
              <a:ext uri="{FF2B5EF4-FFF2-40B4-BE49-F238E27FC236}">
                <a16:creationId xmlns:a16="http://schemas.microsoft.com/office/drawing/2014/main" id="{3316E3F0-A99D-7850-071C-E0F241B707C9}"/>
              </a:ext>
            </a:extLst>
          </p:cNvPr>
          <p:cNvSpPr>
            <a:spLocks noGrp="1"/>
          </p:cNvSpPr>
          <p:nvPr/>
        </p:nvSpPr>
        <p:spPr>
          <a:xfrm>
            <a:off x="304800" y="1600200"/>
            <a:ext cx="8686800" cy="4038600"/>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20000"/>
              </a:lnSpc>
              <a:spcBef>
                <a:spcPts val="0"/>
              </a:spcBef>
              <a:buNone/>
            </a:pPr>
            <a:r>
              <a:rPr lang="en-GB" sz="3000" dirty="0"/>
              <a:t>The key difference between domestic marketing and marketing on an international scale is the </a:t>
            </a:r>
            <a:r>
              <a:rPr lang="en-GB" sz="3000" b="1" dirty="0"/>
              <a:t>multidimensionality and complexity</a:t>
            </a:r>
            <a:r>
              <a:rPr lang="en-GB" sz="3000" dirty="0"/>
              <a:t> of the many foreign country markets.</a:t>
            </a:r>
          </a:p>
          <a:p>
            <a:pPr marL="0" indent="0">
              <a:lnSpc>
                <a:spcPct val="120000"/>
              </a:lnSpc>
              <a:spcBef>
                <a:spcPts val="0"/>
              </a:spcBef>
              <a:buNone/>
            </a:pPr>
            <a:endParaRPr lang="en-GB" sz="3000" dirty="0"/>
          </a:p>
          <a:p>
            <a:pPr>
              <a:lnSpc>
                <a:spcPct val="120000"/>
              </a:lnSpc>
              <a:spcBef>
                <a:spcPts val="0"/>
              </a:spcBef>
              <a:buClr>
                <a:srgbClr val="0070C0"/>
              </a:buClr>
              <a:buFont typeface="Wingdings" panose="05000000000000000000" pitchFamily="2" charset="2"/>
              <a:buChar char="q"/>
            </a:pPr>
            <a:r>
              <a:rPr lang="en-GB" sz="3000" b="1" dirty="0"/>
              <a:t>Culture</a:t>
            </a:r>
            <a:r>
              <a:rPr lang="en-GB" sz="3000" dirty="0"/>
              <a:t>: Often diverse and multicultural markets</a:t>
            </a:r>
          </a:p>
          <a:p>
            <a:pPr>
              <a:lnSpc>
                <a:spcPct val="120000"/>
              </a:lnSpc>
              <a:spcBef>
                <a:spcPts val="0"/>
              </a:spcBef>
              <a:buClr>
                <a:srgbClr val="0070C0"/>
              </a:buClr>
              <a:buFont typeface="Wingdings" panose="05000000000000000000" pitchFamily="2" charset="2"/>
              <a:buChar char="q"/>
            </a:pPr>
            <a:r>
              <a:rPr lang="en-GB" sz="3000" b="1" dirty="0"/>
              <a:t>Markets</a:t>
            </a:r>
            <a:r>
              <a:rPr lang="en-GB" sz="3000" dirty="0"/>
              <a:t>: Widespread and sometimes fragmented</a:t>
            </a:r>
          </a:p>
          <a:p>
            <a:pPr>
              <a:lnSpc>
                <a:spcPct val="120000"/>
              </a:lnSpc>
              <a:spcBef>
                <a:spcPts val="0"/>
              </a:spcBef>
              <a:buClr>
                <a:srgbClr val="0070C0"/>
              </a:buClr>
              <a:buFont typeface="Wingdings" panose="05000000000000000000" pitchFamily="2" charset="2"/>
              <a:buChar char="q"/>
            </a:pPr>
            <a:r>
              <a:rPr lang="en-GB" sz="3000" b="1" dirty="0"/>
              <a:t>Data</a:t>
            </a:r>
            <a:r>
              <a:rPr lang="en-GB" sz="3000" dirty="0"/>
              <a:t>: Difficult to obtain and often expensive</a:t>
            </a:r>
          </a:p>
          <a:p>
            <a:pPr>
              <a:lnSpc>
                <a:spcPct val="120000"/>
              </a:lnSpc>
              <a:spcBef>
                <a:spcPts val="0"/>
              </a:spcBef>
              <a:buClr>
                <a:srgbClr val="0070C0"/>
              </a:buClr>
              <a:buFont typeface="Wingdings" panose="05000000000000000000" pitchFamily="2" charset="2"/>
              <a:buChar char="q"/>
            </a:pPr>
            <a:r>
              <a:rPr lang="en-GB" sz="3000" b="1" dirty="0"/>
              <a:t>Politics</a:t>
            </a:r>
            <a:r>
              <a:rPr lang="en-GB" sz="3000" dirty="0"/>
              <a:t>: Regimes vary in their stability. Political risk should be considered</a:t>
            </a:r>
          </a:p>
          <a:p>
            <a:pPr>
              <a:lnSpc>
                <a:spcPct val="120000"/>
              </a:lnSpc>
              <a:spcBef>
                <a:spcPts val="0"/>
              </a:spcBef>
              <a:buClr>
                <a:srgbClr val="0070C0"/>
              </a:buClr>
              <a:buFont typeface="Wingdings" panose="05000000000000000000" pitchFamily="2" charset="2"/>
              <a:buChar char="q"/>
            </a:pPr>
            <a:r>
              <a:rPr lang="en-GB" sz="3000" b="1" dirty="0"/>
              <a:t>Economies</a:t>
            </a:r>
            <a:r>
              <a:rPr lang="en-GB" sz="3000" dirty="0"/>
              <a:t>: Varying levels of development and unstable currencies</a:t>
            </a:r>
          </a:p>
          <a:p>
            <a:pPr>
              <a:lnSpc>
                <a:spcPct val="120000"/>
              </a:lnSpc>
              <a:spcBef>
                <a:spcPts val="0"/>
              </a:spcBef>
              <a:buClr>
                <a:srgbClr val="0070C0"/>
              </a:buClr>
              <a:buFont typeface="Wingdings" panose="05000000000000000000" pitchFamily="2" charset="2"/>
              <a:buChar char="q"/>
            </a:pPr>
            <a:r>
              <a:rPr lang="en-GB" sz="3000" b="1" dirty="0"/>
              <a:t>Finance</a:t>
            </a:r>
            <a:r>
              <a:rPr lang="en-GB" sz="3000" dirty="0"/>
              <a:t>: Differing finance systems and regulatory bodies</a:t>
            </a:r>
          </a:p>
          <a:p>
            <a:pPr>
              <a:lnSpc>
                <a:spcPct val="120000"/>
              </a:lnSpc>
              <a:spcBef>
                <a:spcPts val="0"/>
              </a:spcBef>
              <a:buClr>
                <a:srgbClr val="0070C0"/>
              </a:buClr>
              <a:buFont typeface="Wingdings" panose="05000000000000000000" pitchFamily="2" charset="2"/>
              <a:buChar char="q"/>
            </a:pPr>
            <a:r>
              <a:rPr lang="en-GB" sz="3000" b="1" dirty="0"/>
              <a:t>Control</a:t>
            </a:r>
            <a:r>
              <a:rPr lang="en-GB" sz="3000" dirty="0"/>
              <a:t>: Difficult to control and coordinate across the market</a:t>
            </a:r>
          </a:p>
          <a:p>
            <a:pPr marL="0" indent="0">
              <a:lnSpc>
                <a:spcPct val="120000"/>
              </a:lnSpc>
              <a:spcBef>
                <a:spcPts val="0"/>
              </a:spcBef>
              <a:buClr>
                <a:srgbClr val="0070C0"/>
              </a:buClr>
              <a:buNone/>
            </a:pPr>
            <a:endParaRPr lang="en-GB" sz="3000" dirty="0"/>
          </a:p>
          <a:p>
            <a:pPr marL="0" indent="0">
              <a:lnSpc>
                <a:spcPct val="120000"/>
              </a:lnSpc>
              <a:spcBef>
                <a:spcPts val="0"/>
              </a:spcBef>
              <a:buClr>
                <a:srgbClr val="0070C0"/>
              </a:buClr>
              <a:buNone/>
            </a:pPr>
            <a:endParaRPr lang="en-GB" sz="30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dirty="0"/>
          </a:p>
        </p:txBody>
      </p:sp>
    </p:spTree>
    <p:extLst>
      <p:ext uri="{BB962C8B-B14F-4D97-AF65-F5344CB8AC3E}">
        <p14:creationId xmlns:p14="http://schemas.microsoft.com/office/powerpoint/2010/main" val="2052560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43623E-215C-7813-4605-07DAE53E1C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45DB31-B5E8-0265-4AD5-29D97948776A}"/>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International</a:t>
            </a:r>
            <a:br>
              <a:rPr lang="en-US" sz="3600" b="1" dirty="0">
                <a:highlight>
                  <a:srgbClr val="FFFF00"/>
                </a:highlight>
              </a:rPr>
            </a:br>
            <a:r>
              <a:rPr lang="en-US" sz="3600" b="1" dirty="0">
                <a:highlight>
                  <a:srgbClr val="FFFF00"/>
                </a:highlight>
              </a:rPr>
              <a:t>marketing Decisions </a:t>
            </a:r>
          </a:p>
        </p:txBody>
      </p:sp>
      <p:sp>
        <p:nvSpPr>
          <p:cNvPr id="3" name="Content Placeholder 2">
            <a:extLst>
              <a:ext uri="{FF2B5EF4-FFF2-40B4-BE49-F238E27FC236}">
                <a16:creationId xmlns:a16="http://schemas.microsoft.com/office/drawing/2014/main" id="{19E9C98D-95B0-A7DB-B522-7885B70F1A86}"/>
              </a:ext>
            </a:extLst>
          </p:cNvPr>
          <p:cNvSpPr>
            <a:spLocks noGrp="1"/>
          </p:cNvSpPr>
          <p:nvPr/>
        </p:nvSpPr>
        <p:spPr>
          <a:xfrm>
            <a:off x="304800" y="1600200"/>
            <a:ext cx="8686800" cy="403860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20000"/>
              </a:lnSpc>
              <a:spcBef>
                <a:spcPts val="0"/>
              </a:spcBef>
              <a:buNone/>
            </a:pPr>
            <a:r>
              <a:rPr lang="en-GB" sz="3000" dirty="0"/>
              <a:t>International marketing decisions are based on the following variables that need to be studied by companies:</a:t>
            </a:r>
          </a:p>
          <a:p>
            <a:pPr marL="0" indent="0">
              <a:lnSpc>
                <a:spcPct val="120000"/>
              </a:lnSpc>
              <a:spcBef>
                <a:spcPts val="0"/>
              </a:spcBef>
              <a:buNone/>
            </a:pPr>
            <a:endParaRPr lang="en-GB" sz="3000" dirty="0"/>
          </a:p>
          <a:p>
            <a:pPr>
              <a:lnSpc>
                <a:spcPct val="120000"/>
              </a:lnSpc>
              <a:spcBef>
                <a:spcPts val="0"/>
              </a:spcBef>
              <a:buClr>
                <a:srgbClr val="0070C0"/>
              </a:buClr>
              <a:buFont typeface="Wingdings" panose="05000000000000000000" pitchFamily="2" charset="2"/>
              <a:buChar char="q"/>
            </a:pPr>
            <a:r>
              <a:rPr lang="en-GB" sz="3000" b="1" dirty="0"/>
              <a:t>Local demand </a:t>
            </a:r>
            <a:r>
              <a:rPr lang="en-GB" sz="2300" dirty="0"/>
              <a:t>(will you go international if the local demand is low or high?)</a:t>
            </a:r>
            <a:endParaRPr lang="en-GB" sz="3000" b="1" dirty="0"/>
          </a:p>
          <a:p>
            <a:pPr>
              <a:lnSpc>
                <a:spcPct val="120000"/>
              </a:lnSpc>
              <a:spcBef>
                <a:spcPts val="0"/>
              </a:spcBef>
              <a:buClr>
                <a:srgbClr val="0070C0"/>
              </a:buClr>
              <a:buFont typeface="Wingdings" panose="05000000000000000000" pitchFamily="2" charset="2"/>
              <a:buChar char="q"/>
            </a:pPr>
            <a:r>
              <a:rPr lang="en-GB" sz="3000" b="1" dirty="0"/>
              <a:t>International demand country-wise</a:t>
            </a:r>
          </a:p>
          <a:p>
            <a:pPr>
              <a:lnSpc>
                <a:spcPct val="120000"/>
              </a:lnSpc>
              <a:spcBef>
                <a:spcPts val="0"/>
              </a:spcBef>
              <a:buClr>
                <a:srgbClr val="0070C0"/>
              </a:buClr>
              <a:buFont typeface="Wingdings" panose="05000000000000000000" pitchFamily="2" charset="2"/>
              <a:buChar char="q"/>
            </a:pPr>
            <a:r>
              <a:rPr lang="en-GB" sz="3000" b="1" dirty="0"/>
              <a:t>Location of the manufacturing bases</a:t>
            </a:r>
          </a:p>
          <a:p>
            <a:pPr>
              <a:lnSpc>
                <a:spcPct val="120000"/>
              </a:lnSpc>
              <a:spcBef>
                <a:spcPts val="0"/>
              </a:spcBef>
              <a:buClr>
                <a:srgbClr val="0070C0"/>
              </a:buClr>
              <a:buFont typeface="Wingdings" panose="05000000000000000000" pitchFamily="2" charset="2"/>
              <a:buChar char="q"/>
            </a:pPr>
            <a:r>
              <a:rPr lang="en-GB" sz="3000" b="1" dirty="0"/>
              <a:t>Competitive manufacturing bases</a:t>
            </a:r>
          </a:p>
          <a:p>
            <a:pPr>
              <a:lnSpc>
                <a:spcPct val="120000"/>
              </a:lnSpc>
              <a:spcBef>
                <a:spcPts val="0"/>
              </a:spcBef>
              <a:buClr>
                <a:srgbClr val="0070C0"/>
              </a:buClr>
              <a:buFont typeface="Wingdings" panose="05000000000000000000" pitchFamily="2" charset="2"/>
              <a:buChar char="q"/>
            </a:pPr>
            <a:r>
              <a:rPr lang="en-GB" sz="3000" b="1" dirty="0"/>
              <a:t>Distance between the manufacturing base and the market (Company and its competitor)</a:t>
            </a:r>
          </a:p>
          <a:p>
            <a:pPr>
              <a:lnSpc>
                <a:spcPct val="120000"/>
              </a:lnSpc>
              <a:spcBef>
                <a:spcPts val="0"/>
              </a:spcBef>
              <a:buClr>
                <a:srgbClr val="0070C0"/>
              </a:buClr>
              <a:buFont typeface="Wingdings" panose="05000000000000000000" pitchFamily="2" charset="2"/>
              <a:buChar char="q"/>
            </a:pPr>
            <a:r>
              <a:rPr lang="en-GB" sz="3000" b="1" dirty="0"/>
              <a:t>The existing economies of scale or its possibilities</a:t>
            </a:r>
          </a:p>
          <a:p>
            <a:pPr marL="0" indent="0">
              <a:lnSpc>
                <a:spcPct val="120000"/>
              </a:lnSpc>
              <a:spcBef>
                <a:spcPts val="0"/>
              </a:spcBef>
              <a:buClr>
                <a:srgbClr val="0070C0"/>
              </a:buClr>
              <a:buNone/>
            </a:pPr>
            <a:endParaRPr lang="en-GB" sz="3000" dirty="0"/>
          </a:p>
          <a:p>
            <a:pPr marL="0" indent="0">
              <a:lnSpc>
                <a:spcPct val="120000"/>
              </a:lnSpc>
              <a:spcBef>
                <a:spcPts val="0"/>
              </a:spcBef>
              <a:buClr>
                <a:srgbClr val="0070C0"/>
              </a:buClr>
              <a:buNone/>
            </a:pPr>
            <a:endParaRPr lang="en-GB" sz="30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dirty="0"/>
          </a:p>
        </p:txBody>
      </p:sp>
    </p:spTree>
    <p:extLst>
      <p:ext uri="{BB962C8B-B14F-4D97-AF65-F5344CB8AC3E}">
        <p14:creationId xmlns:p14="http://schemas.microsoft.com/office/powerpoint/2010/main" val="3783018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63EFF9-882A-87D5-859B-1CF6AF9E50FB}"/>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DC937DC0-5F87-CA9A-9EAE-7656CD979B7F}"/>
              </a:ext>
            </a:extLst>
          </p:cNvPr>
          <p:cNvPicPr>
            <a:picLocks noChangeAspect="1"/>
          </p:cNvPicPr>
          <p:nvPr/>
        </p:nvPicPr>
        <p:blipFill>
          <a:blip r:embed="rId3"/>
          <a:stretch>
            <a:fillRect/>
          </a:stretch>
        </p:blipFill>
        <p:spPr>
          <a:xfrm>
            <a:off x="304800" y="914400"/>
            <a:ext cx="8839200" cy="4118561"/>
          </a:xfrm>
          <a:prstGeom prst="rect">
            <a:avLst/>
          </a:prstGeom>
        </p:spPr>
      </p:pic>
      <p:sp>
        <p:nvSpPr>
          <p:cNvPr id="10" name="Title 1">
            <a:extLst>
              <a:ext uri="{FF2B5EF4-FFF2-40B4-BE49-F238E27FC236}">
                <a16:creationId xmlns:a16="http://schemas.microsoft.com/office/drawing/2014/main" id="{B86E90F4-1AD6-4CF4-1DB2-F753A856F5A4}"/>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Economic system </a:t>
            </a:r>
            <a:r>
              <a:rPr lang="en-US" sz="2800" dirty="0">
                <a:highlight>
                  <a:srgbClr val="FFFF00"/>
                </a:highlight>
              </a:rPr>
              <a:t> </a:t>
            </a:r>
            <a:r>
              <a:rPr lang="en-US" sz="1800" dirty="0"/>
              <a:t>1 of 3</a:t>
            </a:r>
            <a:endParaRPr lang="en-US" sz="3600" b="1" dirty="0"/>
          </a:p>
        </p:txBody>
      </p:sp>
      <p:sp>
        <p:nvSpPr>
          <p:cNvPr id="11" name="TextBox 10">
            <a:extLst>
              <a:ext uri="{FF2B5EF4-FFF2-40B4-BE49-F238E27FC236}">
                <a16:creationId xmlns:a16="http://schemas.microsoft.com/office/drawing/2014/main" id="{273D4C61-B334-91CF-F17C-6FE9DB4EB183}"/>
              </a:ext>
            </a:extLst>
          </p:cNvPr>
          <p:cNvSpPr txBox="1"/>
          <p:nvPr/>
        </p:nvSpPr>
        <p:spPr>
          <a:xfrm>
            <a:off x="6248400" y="5308649"/>
            <a:ext cx="2314303" cy="369332"/>
          </a:xfrm>
          <a:prstGeom prst="rect">
            <a:avLst/>
          </a:prstGeom>
          <a:noFill/>
        </p:spPr>
        <p:txBody>
          <a:bodyPr wrap="square" rtlCol="0">
            <a:spAutoFit/>
          </a:bodyPr>
          <a:lstStyle/>
          <a:p>
            <a:r>
              <a:rPr lang="en-GB" dirty="0"/>
              <a:t>Keegan, 2013</a:t>
            </a:r>
          </a:p>
        </p:txBody>
      </p:sp>
    </p:spTree>
    <p:extLst>
      <p:ext uri="{BB962C8B-B14F-4D97-AF65-F5344CB8AC3E}">
        <p14:creationId xmlns:p14="http://schemas.microsoft.com/office/powerpoint/2010/main" val="1068426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549B3F-D9B5-C185-8B60-3E39689DEE35}"/>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651D6FB4-84BE-D6EA-4367-9CE638925FDA}"/>
              </a:ext>
            </a:extLst>
          </p:cNvPr>
          <p:cNvSpPr>
            <a:spLocks noGrp="1"/>
          </p:cNvSpPr>
          <p:nvPr/>
        </p:nvSpPr>
        <p:spPr>
          <a:xfrm>
            <a:off x="127427" y="1447800"/>
            <a:ext cx="9016573" cy="3962400"/>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b="1" dirty="0"/>
              <a:t>Market capitalism</a:t>
            </a:r>
          </a:p>
          <a:p>
            <a:pPr marL="0" indent="0">
              <a:buClr>
                <a:srgbClr val="0070C0"/>
              </a:buClr>
              <a:buNone/>
            </a:pPr>
            <a:r>
              <a:rPr lang="en-GB" sz="2000" dirty="0"/>
              <a:t>Widely practised around the world. Individuals and firms allocate resources and privately own production resources. Consumers decide what goods they desire. Firms decide what to produce and how much. The state promotes competition among firms and protects consumers.</a:t>
            </a:r>
          </a:p>
          <a:p>
            <a:pPr marL="0" indent="0">
              <a:buClr>
                <a:srgbClr val="0070C0"/>
              </a:buClr>
              <a:buNone/>
            </a:pPr>
            <a:endParaRPr lang="en-GB" sz="1900" dirty="0"/>
          </a:p>
          <a:p>
            <a:pPr>
              <a:buClr>
                <a:srgbClr val="0070C0"/>
              </a:buClr>
              <a:buFont typeface="Wingdings" panose="05000000000000000000" pitchFamily="2" charset="2"/>
              <a:buChar char="q"/>
            </a:pPr>
            <a:r>
              <a:rPr lang="en-GB" sz="2800" b="1" dirty="0"/>
              <a:t>Centrally planned socialism</a:t>
            </a:r>
          </a:p>
          <a:p>
            <a:pPr marL="0" indent="0">
              <a:buClr>
                <a:srgbClr val="0070C0"/>
              </a:buClr>
              <a:buNone/>
            </a:pPr>
            <a:r>
              <a:rPr lang="en-GB" sz="1900" dirty="0"/>
              <a:t>The state has broad power and decides what goods and services are produced and in what quantities. The government owns the entire industry and individual enterprises. Formerly adopted by China, the Soviet Union, and India. Now North Korea?</a:t>
            </a:r>
          </a:p>
          <a:p>
            <a:pPr marL="0" indent="0">
              <a:buClr>
                <a:srgbClr val="0070C0"/>
              </a:buClr>
              <a:buNone/>
            </a:pPr>
            <a:endParaRPr lang="en-GB" sz="1900" dirty="0"/>
          </a:p>
          <a:p>
            <a:pPr>
              <a:buClr>
                <a:srgbClr val="0070C0"/>
              </a:buClr>
              <a:buFont typeface="Wingdings" panose="05000000000000000000" pitchFamily="2" charset="2"/>
              <a:buChar char="q"/>
            </a:pPr>
            <a:r>
              <a:rPr lang="en-GB" sz="2800" b="1" dirty="0"/>
              <a:t>Centrally planned capitalism and Market socialism</a:t>
            </a:r>
          </a:p>
          <a:p>
            <a:pPr marL="0" indent="0">
              <a:buClr>
                <a:srgbClr val="0070C0"/>
              </a:buClr>
              <a:buNone/>
            </a:pPr>
            <a:r>
              <a:rPr lang="en-GB" sz="2100" dirty="0"/>
              <a:t>Market socialism (Russia?) and centrally planned socialism (China?) do not exist in pure.</a:t>
            </a:r>
          </a:p>
          <a:p>
            <a:pPr marL="0" indent="0">
              <a:buClr>
                <a:srgbClr val="0070C0"/>
              </a:buClr>
              <a:buNone/>
            </a:pPr>
            <a:endParaRPr lang="en-GB" sz="2400" dirty="0"/>
          </a:p>
          <a:p>
            <a:pPr marL="0" indent="0">
              <a:buNone/>
            </a:pPr>
            <a:endParaRPr lang="en-GB" dirty="0"/>
          </a:p>
        </p:txBody>
      </p:sp>
      <p:sp>
        <p:nvSpPr>
          <p:cNvPr id="2" name="Title 1">
            <a:extLst>
              <a:ext uri="{FF2B5EF4-FFF2-40B4-BE49-F238E27FC236}">
                <a16:creationId xmlns:a16="http://schemas.microsoft.com/office/drawing/2014/main" id="{D554EA06-19A0-78B9-5F60-2E3BB33A09ED}"/>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Economic system </a:t>
            </a:r>
            <a:r>
              <a:rPr lang="en-US" sz="2800" dirty="0">
                <a:highlight>
                  <a:srgbClr val="FFFF00"/>
                </a:highlight>
              </a:rPr>
              <a:t> </a:t>
            </a:r>
            <a:r>
              <a:rPr lang="en-US" sz="1800" dirty="0"/>
              <a:t>2 of 3</a:t>
            </a:r>
            <a:endParaRPr lang="en-US" sz="3600" b="1" dirty="0"/>
          </a:p>
        </p:txBody>
      </p:sp>
    </p:spTree>
    <p:extLst>
      <p:ext uri="{BB962C8B-B14F-4D97-AF65-F5344CB8AC3E}">
        <p14:creationId xmlns:p14="http://schemas.microsoft.com/office/powerpoint/2010/main" val="1171438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480926-B481-8559-588B-1B511E83E60A}"/>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006A43BD-E69D-6EEA-3F4E-A3A95C816E51}"/>
              </a:ext>
            </a:extLst>
          </p:cNvPr>
          <p:cNvSpPr>
            <a:spLocks noGrp="1"/>
          </p:cNvSpPr>
          <p:nvPr/>
        </p:nvSpPr>
        <p:spPr>
          <a:xfrm>
            <a:off x="127427" y="1224008"/>
            <a:ext cx="3911173" cy="52859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400" b="1" dirty="0"/>
              <a:t>Western Market System</a:t>
            </a:r>
          </a:p>
          <a:p>
            <a:pPr marL="0" indent="0">
              <a:buClr>
                <a:srgbClr val="0070C0"/>
              </a:buClr>
              <a:buNone/>
            </a:pPr>
            <a:endParaRPr lang="en-GB" sz="2000" dirty="0"/>
          </a:p>
          <a:p>
            <a:pPr marL="0" indent="0">
              <a:buNone/>
            </a:pPr>
            <a:endParaRPr lang="en-GB" sz="2800" dirty="0"/>
          </a:p>
        </p:txBody>
      </p:sp>
      <p:sp>
        <p:nvSpPr>
          <p:cNvPr id="2" name="Title 1">
            <a:extLst>
              <a:ext uri="{FF2B5EF4-FFF2-40B4-BE49-F238E27FC236}">
                <a16:creationId xmlns:a16="http://schemas.microsoft.com/office/drawing/2014/main" id="{4DB0485D-07E7-4A86-D558-FDD65C5D944A}"/>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Economic system </a:t>
            </a:r>
            <a:r>
              <a:rPr lang="en-US" sz="2800" dirty="0">
                <a:highlight>
                  <a:srgbClr val="FFFF00"/>
                </a:highlight>
              </a:rPr>
              <a:t> </a:t>
            </a:r>
            <a:r>
              <a:rPr lang="en-US" sz="1800" dirty="0"/>
              <a:t>3 of 3</a:t>
            </a:r>
            <a:endParaRPr lang="en-US" sz="3600" b="1" dirty="0"/>
          </a:p>
        </p:txBody>
      </p:sp>
      <p:pic>
        <p:nvPicPr>
          <p:cNvPr id="4" name="Picture 3">
            <a:extLst>
              <a:ext uri="{FF2B5EF4-FFF2-40B4-BE49-F238E27FC236}">
                <a16:creationId xmlns:a16="http://schemas.microsoft.com/office/drawing/2014/main" id="{65C65AC0-68DB-27DA-8446-1A354F4DDCFB}"/>
              </a:ext>
            </a:extLst>
          </p:cNvPr>
          <p:cNvPicPr>
            <a:picLocks noChangeAspect="1"/>
          </p:cNvPicPr>
          <p:nvPr/>
        </p:nvPicPr>
        <p:blipFill>
          <a:blip r:embed="rId2"/>
          <a:stretch>
            <a:fillRect/>
          </a:stretch>
        </p:blipFill>
        <p:spPr>
          <a:xfrm>
            <a:off x="144844" y="1818817"/>
            <a:ext cx="8564170" cy="3286584"/>
          </a:xfrm>
          <a:prstGeom prst="rect">
            <a:avLst/>
          </a:prstGeom>
        </p:spPr>
      </p:pic>
      <p:sp>
        <p:nvSpPr>
          <p:cNvPr id="6" name="TextBox 5">
            <a:extLst>
              <a:ext uri="{FF2B5EF4-FFF2-40B4-BE49-F238E27FC236}">
                <a16:creationId xmlns:a16="http://schemas.microsoft.com/office/drawing/2014/main" id="{56A3E35C-31B3-A5A7-3F45-F5D6635C0747}"/>
              </a:ext>
            </a:extLst>
          </p:cNvPr>
          <p:cNvSpPr txBox="1"/>
          <p:nvPr/>
        </p:nvSpPr>
        <p:spPr>
          <a:xfrm>
            <a:off x="6829697" y="5171618"/>
            <a:ext cx="2314303" cy="369332"/>
          </a:xfrm>
          <a:prstGeom prst="rect">
            <a:avLst/>
          </a:prstGeom>
          <a:noFill/>
        </p:spPr>
        <p:txBody>
          <a:bodyPr wrap="square" rtlCol="0">
            <a:spAutoFit/>
          </a:bodyPr>
          <a:lstStyle/>
          <a:p>
            <a:r>
              <a:rPr lang="en-GB" dirty="0"/>
              <a:t>Keegan, 2013</a:t>
            </a:r>
          </a:p>
        </p:txBody>
      </p:sp>
    </p:spTree>
    <p:extLst>
      <p:ext uri="{BB962C8B-B14F-4D97-AF65-F5344CB8AC3E}">
        <p14:creationId xmlns:p14="http://schemas.microsoft.com/office/powerpoint/2010/main" val="10311598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9DFC706-0C7D-1457-B0DE-52291355A1B6}"/>
              </a:ext>
            </a:extLst>
          </p:cNvPr>
          <p:cNvSpPr txBox="1"/>
          <p:nvPr/>
        </p:nvSpPr>
        <p:spPr>
          <a:xfrm>
            <a:off x="1752600" y="1676400"/>
            <a:ext cx="5638800" cy="2062103"/>
          </a:xfrm>
          <a:prstGeom prst="rect">
            <a:avLst/>
          </a:prstGeom>
          <a:noFill/>
        </p:spPr>
        <p:txBody>
          <a:bodyPr wrap="square">
            <a:spAutoFit/>
          </a:bodyPr>
          <a:lstStyle/>
          <a:p>
            <a:r>
              <a:rPr lang="en-US" sz="3200" b="1" dirty="0">
                <a:highlight>
                  <a:srgbClr val="FFFF00"/>
                </a:highlight>
              </a:rPr>
              <a:t>Why is it important for international marketers to understand the Economic system?</a:t>
            </a:r>
            <a:endParaRPr lang="en-GB" sz="3200" dirty="0"/>
          </a:p>
        </p:txBody>
      </p:sp>
    </p:spTree>
    <p:extLst>
      <p:ext uri="{BB962C8B-B14F-4D97-AF65-F5344CB8AC3E}">
        <p14:creationId xmlns:p14="http://schemas.microsoft.com/office/powerpoint/2010/main" val="2660475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B40F5E-C6BC-0A1F-1FC4-C390B6B99967}"/>
              </a:ext>
            </a:extLst>
          </p:cNvPr>
          <p:cNvSpPr txBox="1"/>
          <p:nvPr/>
        </p:nvSpPr>
        <p:spPr>
          <a:xfrm>
            <a:off x="1143000" y="1066800"/>
            <a:ext cx="7353300" cy="3539430"/>
          </a:xfrm>
          <a:prstGeom prst="rect">
            <a:avLst/>
          </a:prstGeom>
          <a:noFill/>
        </p:spPr>
        <p:txBody>
          <a:bodyPr wrap="square">
            <a:spAutoFit/>
          </a:bodyPr>
          <a:lstStyle/>
          <a:p>
            <a:endParaRPr lang="en-GB" sz="3200" dirty="0"/>
          </a:p>
          <a:p>
            <a:r>
              <a:rPr lang="en-GB" sz="3200" b="1" dirty="0"/>
              <a:t>Understand the economic system: </a:t>
            </a:r>
          </a:p>
          <a:p>
            <a:endParaRPr lang="en-GB" sz="3200" b="1" dirty="0"/>
          </a:p>
          <a:p>
            <a:r>
              <a:rPr lang="en-GB" sz="3200" b="1" dirty="0">
                <a:highlight>
                  <a:srgbClr val="FFFF00"/>
                </a:highlight>
              </a:rPr>
              <a:t>It enables marketers to navigate legal barriers, optimise 4(7)Ps, adapt to local infrastructures, and avoid critical financial risks abroad</a:t>
            </a:r>
          </a:p>
        </p:txBody>
      </p:sp>
    </p:spTree>
    <p:extLst>
      <p:ext uri="{BB962C8B-B14F-4D97-AF65-F5344CB8AC3E}">
        <p14:creationId xmlns:p14="http://schemas.microsoft.com/office/powerpoint/2010/main" val="1330101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ECD363-41BD-BDFB-4F95-C093BDEF517C}"/>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7C806859-EC84-0B10-2219-8E79B1876AAF}"/>
              </a:ext>
            </a:extLst>
          </p:cNvPr>
          <p:cNvSpPr>
            <a:spLocks noGrp="1"/>
          </p:cNvSpPr>
          <p:nvPr/>
        </p:nvSpPr>
        <p:spPr>
          <a:xfrm>
            <a:off x="139913" y="1181100"/>
            <a:ext cx="8864173" cy="28194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600" b="1" dirty="0"/>
              <a:t>The developed economies</a:t>
            </a:r>
          </a:p>
          <a:p>
            <a:pPr marL="0" indent="0">
              <a:buClr>
                <a:srgbClr val="0070C0"/>
              </a:buClr>
              <a:buNone/>
            </a:pPr>
            <a:r>
              <a:rPr lang="en-GB" sz="2000" dirty="0"/>
              <a:t>High-income countries. NAFTA, EU and Japan account for 80% of world trade</a:t>
            </a:r>
            <a:endParaRPr lang="en-GB" sz="4800" dirty="0"/>
          </a:p>
          <a:p>
            <a:pPr>
              <a:buClr>
                <a:srgbClr val="0070C0"/>
              </a:buClr>
              <a:buFont typeface="Wingdings" panose="05000000000000000000" pitchFamily="2" charset="2"/>
              <a:buChar char="q"/>
            </a:pPr>
            <a:r>
              <a:rPr lang="en-GB" sz="2600" b="1" dirty="0"/>
              <a:t>Emerging economies </a:t>
            </a:r>
          </a:p>
          <a:p>
            <a:pPr marL="0" indent="0">
              <a:buClr>
                <a:srgbClr val="0070C0"/>
              </a:buClr>
              <a:buNone/>
            </a:pPr>
            <a:r>
              <a:rPr lang="en-GB" sz="1900" dirty="0"/>
              <a:t>Upper-middle income countries. Brazil, Russia, India and China (BRIC economies) are viewed as a key growth market</a:t>
            </a:r>
          </a:p>
          <a:p>
            <a:pPr>
              <a:buClr>
                <a:srgbClr val="0070C0"/>
              </a:buClr>
              <a:buFont typeface="Wingdings" panose="05000000000000000000" pitchFamily="2" charset="2"/>
              <a:buChar char="q"/>
            </a:pPr>
            <a:r>
              <a:rPr lang="en-GB" sz="2600" b="1" dirty="0"/>
              <a:t>Less developed countries</a:t>
            </a:r>
          </a:p>
          <a:p>
            <a:pPr marL="0" indent="0">
              <a:buClr>
                <a:srgbClr val="0070C0"/>
              </a:buClr>
              <a:buNone/>
            </a:pPr>
            <a:r>
              <a:rPr lang="en-GB" sz="2100" dirty="0"/>
              <a:t>Low and lower-middle-income countries. Low GDP per capita, limited amount of manufacturing activity, poor and fragmented infrastructure.</a:t>
            </a:r>
          </a:p>
        </p:txBody>
      </p:sp>
      <p:sp>
        <p:nvSpPr>
          <p:cNvPr id="2" name="Title 1">
            <a:extLst>
              <a:ext uri="{FF2B5EF4-FFF2-40B4-BE49-F238E27FC236}">
                <a16:creationId xmlns:a16="http://schemas.microsoft.com/office/drawing/2014/main" id="{5E17F51C-F01C-DED3-B08A-7CA267C65A91}"/>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Stage of market development</a:t>
            </a:r>
            <a:endParaRPr lang="en-US" sz="3600" b="1" dirty="0"/>
          </a:p>
        </p:txBody>
      </p:sp>
      <p:sp>
        <p:nvSpPr>
          <p:cNvPr id="3" name="Content Placeholder 2">
            <a:extLst>
              <a:ext uri="{FF2B5EF4-FFF2-40B4-BE49-F238E27FC236}">
                <a16:creationId xmlns:a16="http://schemas.microsoft.com/office/drawing/2014/main" id="{5051AA62-B65E-B0CD-8658-68253DB258ED}"/>
              </a:ext>
            </a:extLst>
          </p:cNvPr>
          <p:cNvSpPr>
            <a:spLocks noGrp="1"/>
          </p:cNvSpPr>
          <p:nvPr/>
        </p:nvSpPr>
        <p:spPr>
          <a:xfrm>
            <a:off x="762001" y="4267200"/>
            <a:ext cx="8077200" cy="28194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highlight>
                  <a:srgbClr val="FFFF00"/>
                </a:highlight>
              </a:rPr>
              <a:t>Marketing implication</a:t>
            </a:r>
          </a:p>
          <a:p>
            <a:pPr marL="0" indent="0">
              <a:buClr>
                <a:srgbClr val="0070C0"/>
              </a:buClr>
              <a:buNone/>
            </a:pPr>
            <a:r>
              <a:rPr lang="en-GB" sz="1800" dirty="0"/>
              <a:t>The stage of market development can serve as a guide to marketers in evaluating the product saturation level. E.g., The saturation level of private vehicles in China is low; 1 car for every 43000 Chinese.</a:t>
            </a:r>
          </a:p>
          <a:p>
            <a:pPr marL="0" indent="0">
              <a:buClr>
                <a:srgbClr val="0070C0"/>
              </a:buClr>
              <a:buNone/>
            </a:pPr>
            <a:endParaRPr lang="en-GB" sz="2400" dirty="0"/>
          </a:p>
          <a:p>
            <a:pPr marL="0" indent="0">
              <a:buNone/>
            </a:pPr>
            <a:endParaRPr lang="en-GB" dirty="0"/>
          </a:p>
        </p:txBody>
      </p:sp>
    </p:spTree>
    <p:extLst>
      <p:ext uri="{BB962C8B-B14F-4D97-AF65-F5344CB8AC3E}">
        <p14:creationId xmlns:p14="http://schemas.microsoft.com/office/powerpoint/2010/main" val="13586061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737DC5-B215-D7A4-92B0-00DA61D1CD54}"/>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45BE0845-06B8-AA17-AA17-5CACA398AF11}"/>
              </a:ext>
            </a:extLst>
          </p:cNvPr>
          <p:cNvSpPr>
            <a:spLocks noGrp="1"/>
          </p:cNvSpPr>
          <p:nvPr/>
        </p:nvSpPr>
        <p:spPr>
          <a:xfrm>
            <a:off x="127427" y="1447800"/>
            <a:ext cx="9016573" cy="36004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b="1" dirty="0"/>
              <a:t>World Trade Organisation (WTO) </a:t>
            </a:r>
            <a:r>
              <a:rPr lang="en-GB" sz="2800" dirty="0"/>
              <a:t>promotes free trade on a global basis</a:t>
            </a:r>
          </a:p>
          <a:p>
            <a:pPr>
              <a:buClr>
                <a:srgbClr val="0070C0"/>
              </a:buClr>
              <a:buFont typeface="Wingdings" panose="05000000000000000000" pitchFamily="2" charset="2"/>
              <a:buChar char="q"/>
            </a:pPr>
            <a:r>
              <a:rPr lang="en-GB" sz="2800" b="1" dirty="0"/>
              <a:t>Free trade area (FTA): </a:t>
            </a:r>
            <a:r>
              <a:rPr lang="en-GB" sz="2800" dirty="0"/>
              <a:t>two or more countries agree to eliminate tariffs or other trade barriers (UK –OZ)</a:t>
            </a:r>
          </a:p>
          <a:p>
            <a:pPr>
              <a:buClr>
                <a:srgbClr val="0070C0"/>
              </a:buClr>
              <a:buFont typeface="Wingdings" panose="05000000000000000000" pitchFamily="2" charset="2"/>
              <a:buChar char="q"/>
            </a:pPr>
            <a:r>
              <a:rPr lang="en-GB" sz="2800" b="1" dirty="0"/>
              <a:t>Custom union: </a:t>
            </a:r>
            <a:r>
              <a:rPr lang="en-GB" sz="2800" dirty="0"/>
              <a:t>A group of countries agree to apply preferential tariff rates or a free trade agreement (OPEC)</a:t>
            </a:r>
          </a:p>
          <a:p>
            <a:pPr>
              <a:buClr>
                <a:srgbClr val="0070C0"/>
              </a:buClr>
              <a:buFont typeface="Wingdings" panose="05000000000000000000" pitchFamily="2" charset="2"/>
              <a:buChar char="q"/>
            </a:pPr>
            <a:r>
              <a:rPr lang="en-GB" sz="2800" b="1" dirty="0"/>
              <a:t>Common market: </a:t>
            </a:r>
            <a:r>
              <a:rPr lang="en-GB" sz="2800" dirty="0"/>
              <a:t>Allows free movement of factors of production (e.g., labour and capital)</a:t>
            </a:r>
          </a:p>
          <a:p>
            <a:pPr>
              <a:buClr>
                <a:srgbClr val="0070C0"/>
              </a:buClr>
              <a:buFont typeface="Wingdings" panose="05000000000000000000" pitchFamily="2" charset="2"/>
              <a:buChar char="q"/>
            </a:pPr>
            <a:r>
              <a:rPr lang="en-GB" sz="2800" b="1" dirty="0"/>
              <a:t> Economic union: </a:t>
            </a:r>
            <a:r>
              <a:rPr lang="en-GB" sz="2800" dirty="0"/>
              <a:t>A common marketplace for goods, services, and capital. (EU)</a:t>
            </a:r>
          </a:p>
          <a:p>
            <a:pPr>
              <a:buClr>
                <a:srgbClr val="0070C0"/>
              </a:buClr>
              <a:buFont typeface="Wingdings" panose="05000000000000000000" pitchFamily="2" charset="2"/>
              <a:buChar char="q"/>
            </a:pPr>
            <a:endParaRPr lang="en-GB" sz="2800" b="1" dirty="0"/>
          </a:p>
          <a:p>
            <a:pPr marL="0" indent="0">
              <a:buClr>
                <a:srgbClr val="0070C0"/>
              </a:buClr>
              <a:buNone/>
            </a:pPr>
            <a:endParaRPr lang="en-GB" sz="2400" dirty="0"/>
          </a:p>
          <a:p>
            <a:pPr marL="0" indent="0">
              <a:buNone/>
            </a:pPr>
            <a:endParaRPr lang="en-GB" dirty="0"/>
          </a:p>
        </p:txBody>
      </p:sp>
      <p:sp>
        <p:nvSpPr>
          <p:cNvPr id="2" name="Title 1">
            <a:extLst>
              <a:ext uri="{FF2B5EF4-FFF2-40B4-BE49-F238E27FC236}">
                <a16:creationId xmlns:a16="http://schemas.microsoft.com/office/drawing/2014/main" id="{75B714BC-A97F-AF48-47A9-48078A09DF43}"/>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Preferential Trade Agreement </a:t>
            </a:r>
            <a:r>
              <a:rPr lang="en-US" sz="1600" dirty="0"/>
              <a:t>1 of 2</a:t>
            </a:r>
            <a:r>
              <a:rPr lang="en-US" sz="1600" dirty="0">
                <a:highlight>
                  <a:srgbClr val="FFFF00"/>
                </a:highlight>
              </a:rPr>
              <a:t> </a:t>
            </a:r>
            <a:endParaRPr lang="en-US" sz="3600" b="1" dirty="0"/>
          </a:p>
        </p:txBody>
      </p:sp>
    </p:spTree>
    <p:extLst>
      <p:ext uri="{BB962C8B-B14F-4D97-AF65-F5344CB8AC3E}">
        <p14:creationId xmlns:p14="http://schemas.microsoft.com/office/powerpoint/2010/main" val="2324932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A80175-D9E9-B341-F0DB-F22F1AB640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F4AFB8-1A51-468C-F98C-2D49BB420437}"/>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Preferential Trade Agreement</a:t>
            </a:r>
            <a:r>
              <a:rPr lang="en-US" sz="3200" b="1" dirty="0"/>
              <a:t> </a:t>
            </a:r>
            <a:r>
              <a:rPr lang="en-US" sz="1800" dirty="0"/>
              <a:t>2 of 2</a:t>
            </a:r>
            <a:r>
              <a:rPr lang="en-US" sz="1800" dirty="0">
                <a:highlight>
                  <a:srgbClr val="FFFF00"/>
                </a:highlight>
              </a:rPr>
              <a:t>  </a:t>
            </a:r>
            <a:endParaRPr lang="en-US" sz="3600" dirty="0"/>
          </a:p>
        </p:txBody>
      </p:sp>
      <p:pic>
        <p:nvPicPr>
          <p:cNvPr id="13" name="Picture 12">
            <a:extLst>
              <a:ext uri="{FF2B5EF4-FFF2-40B4-BE49-F238E27FC236}">
                <a16:creationId xmlns:a16="http://schemas.microsoft.com/office/drawing/2014/main" id="{1740819D-C40F-BB37-41FC-D52D9874868F}"/>
              </a:ext>
            </a:extLst>
          </p:cNvPr>
          <p:cNvPicPr>
            <a:picLocks noChangeAspect="1"/>
          </p:cNvPicPr>
          <p:nvPr/>
        </p:nvPicPr>
        <p:blipFill>
          <a:blip r:embed="rId2"/>
          <a:stretch>
            <a:fillRect/>
          </a:stretch>
        </p:blipFill>
        <p:spPr>
          <a:xfrm>
            <a:off x="13138" y="836194"/>
            <a:ext cx="7010400" cy="5656312"/>
          </a:xfrm>
          <a:prstGeom prst="rect">
            <a:avLst/>
          </a:prstGeom>
        </p:spPr>
      </p:pic>
      <p:sp>
        <p:nvSpPr>
          <p:cNvPr id="14" name="Content Placeholder 2">
            <a:extLst>
              <a:ext uri="{FF2B5EF4-FFF2-40B4-BE49-F238E27FC236}">
                <a16:creationId xmlns:a16="http://schemas.microsoft.com/office/drawing/2014/main" id="{FADE9AA9-70B2-A981-E893-EB9AF11F589D}"/>
              </a:ext>
            </a:extLst>
          </p:cNvPr>
          <p:cNvSpPr>
            <a:spLocks noGrp="1"/>
          </p:cNvSpPr>
          <p:nvPr/>
        </p:nvSpPr>
        <p:spPr>
          <a:xfrm>
            <a:off x="6172200" y="2512745"/>
            <a:ext cx="2438400" cy="528592"/>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400" b="1" dirty="0"/>
              <a:t>Hierarchy of preferential </a:t>
            </a:r>
          </a:p>
          <a:p>
            <a:pPr marL="0" indent="0">
              <a:buClr>
                <a:srgbClr val="0070C0"/>
              </a:buClr>
              <a:buNone/>
            </a:pPr>
            <a:r>
              <a:rPr lang="en-GB" sz="2400" b="1" dirty="0"/>
              <a:t>trade agreements</a:t>
            </a:r>
            <a:endParaRPr lang="en-GB" sz="2000" dirty="0"/>
          </a:p>
          <a:p>
            <a:pPr marL="0" indent="0">
              <a:buNone/>
            </a:pPr>
            <a:endParaRPr lang="en-GB" sz="2800" dirty="0"/>
          </a:p>
        </p:txBody>
      </p:sp>
      <p:sp>
        <p:nvSpPr>
          <p:cNvPr id="3" name="TextBox 2">
            <a:extLst>
              <a:ext uri="{FF2B5EF4-FFF2-40B4-BE49-F238E27FC236}">
                <a16:creationId xmlns:a16="http://schemas.microsoft.com/office/drawing/2014/main" id="{1F93852E-CEFF-D95D-35BA-4FD442D79536}"/>
              </a:ext>
            </a:extLst>
          </p:cNvPr>
          <p:cNvSpPr txBox="1"/>
          <p:nvPr/>
        </p:nvSpPr>
        <p:spPr>
          <a:xfrm>
            <a:off x="7391400" y="5105400"/>
            <a:ext cx="2314303" cy="369332"/>
          </a:xfrm>
          <a:prstGeom prst="rect">
            <a:avLst/>
          </a:prstGeom>
          <a:noFill/>
        </p:spPr>
        <p:txBody>
          <a:bodyPr wrap="square" rtlCol="0">
            <a:spAutoFit/>
          </a:bodyPr>
          <a:lstStyle/>
          <a:p>
            <a:r>
              <a:rPr lang="en-GB" dirty="0"/>
              <a:t>Baack, 2018</a:t>
            </a:r>
          </a:p>
        </p:txBody>
      </p:sp>
    </p:spTree>
    <p:extLst>
      <p:ext uri="{BB962C8B-B14F-4D97-AF65-F5344CB8AC3E}">
        <p14:creationId xmlns:p14="http://schemas.microsoft.com/office/powerpoint/2010/main" val="16569485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374305-D943-CF68-6046-F588C5D6CA19}"/>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DD20DEF-EB68-749F-BF02-5560DE139DAD}"/>
              </a:ext>
            </a:extLst>
          </p:cNvPr>
          <p:cNvSpPr>
            <a:spLocks noGrp="1"/>
          </p:cNvSpPr>
          <p:nvPr/>
        </p:nvSpPr>
        <p:spPr>
          <a:xfrm>
            <a:off x="127427" y="1447800"/>
            <a:ext cx="9016573" cy="39624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800" dirty="0"/>
              <a:t>Research the following regional economic integrations: </a:t>
            </a:r>
            <a:r>
              <a:rPr lang="en-GB" sz="2800" b="1" dirty="0"/>
              <a:t>NAFTA/ USMCA, MERCOSUR, ASEAN, EU, and GCC. </a:t>
            </a:r>
          </a:p>
          <a:p>
            <a:pPr marL="0" indent="0">
              <a:buClr>
                <a:srgbClr val="0070C0"/>
              </a:buClr>
              <a:buNone/>
            </a:pPr>
            <a:endParaRPr lang="en-GB" sz="2800" b="1" dirty="0"/>
          </a:p>
          <a:p>
            <a:pPr marL="0" indent="0">
              <a:buClr>
                <a:srgbClr val="0070C0"/>
              </a:buClr>
              <a:buNone/>
            </a:pPr>
            <a:r>
              <a:rPr lang="en-GB" sz="2800" b="1" dirty="0"/>
              <a:t>Answer the following questions:</a:t>
            </a:r>
          </a:p>
          <a:p>
            <a:pPr marL="0" indent="0">
              <a:buClr>
                <a:srgbClr val="0070C0"/>
              </a:buClr>
              <a:buNone/>
            </a:pPr>
            <a:endParaRPr lang="en-GB" sz="2800" b="1" dirty="0"/>
          </a:p>
          <a:p>
            <a:pPr marL="514350" indent="-514350">
              <a:buClr>
                <a:srgbClr val="0070C0"/>
              </a:buClr>
              <a:buFont typeface="+mj-lt"/>
              <a:buAutoNum type="arabicPeriod"/>
            </a:pPr>
            <a:r>
              <a:rPr lang="en-GB" sz="2800" dirty="0"/>
              <a:t>Which countries are the members of USMCA, MERCOSUR, ASEAN, EU and GCC?</a:t>
            </a:r>
          </a:p>
          <a:p>
            <a:pPr marL="514350" indent="-514350">
              <a:buClr>
                <a:srgbClr val="0070C0"/>
              </a:buClr>
              <a:buFont typeface="+mj-lt"/>
              <a:buAutoNum type="arabicPeriod"/>
            </a:pPr>
            <a:r>
              <a:rPr lang="en-GB" sz="2800" dirty="0"/>
              <a:t>What stage of integration are USMCA, MERCOSUR, ASEAN, EU and GCC </a:t>
            </a:r>
            <a:br>
              <a:rPr lang="en-GB" sz="2800" b="1" dirty="0"/>
            </a:br>
            <a:endParaRPr lang="en-GB" sz="2800" b="1" dirty="0"/>
          </a:p>
          <a:p>
            <a:pPr>
              <a:buClr>
                <a:srgbClr val="0070C0"/>
              </a:buClr>
              <a:buFont typeface="Wingdings" panose="05000000000000000000" pitchFamily="2" charset="2"/>
              <a:buChar char="q"/>
            </a:pPr>
            <a:endParaRPr lang="en-GB" sz="2800" b="1" dirty="0"/>
          </a:p>
          <a:p>
            <a:pPr marL="0" indent="0">
              <a:buClr>
                <a:srgbClr val="0070C0"/>
              </a:buClr>
              <a:buNone/>
            </a:pPr>
            <a:endParaRPr lang="en-GB" sz="2400" dirty="0"/>
          </a:p>
          <a:p>
            <a:pPr marL="0" indent="0">
              <a:buNone/>
            </a:pPr>
            <a:endParaRPr lang="en-GB" dirty="0"/>
          </a:p>
        </p:txBody>
      </p:sp>
      <p:sp>
        <p:nvSpPr>
          <p:cNvPr id="2" name="Title 1">
            <a:extLst>
              <a:ext uri="{FF2B5EF4-FFF2-40B4-BE49-F238E27FC236}">
                <a16:creationId xmlns:a16="http://schemas.microsoft.com/office/drawing/2014/main" id="{0FF96281-3C35-4DA5-2967-1C44928FBB5E}"/>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Activities – in pairs – </a:t>
            </a:r>
            <a:r>
              <a:rPr lang="en-US" sz="2800" dirty="0">
                <a:highlight>
                  <a:srgbClr val="FFFF00"/>
                </a:highlight>
              </a:rPr>
              <a:t>20 min</a:t>
            </a:r>
            <a:endParaRPr lang="en-US" sz="3600" dirty="0"/>
          </a:p>
        </p:txBody>
      </p:sp>
    </p:spTree>
    <p:extLst>
      <p:ext uri="{BB962C8B-B14F-4D97-AF65-F5344CB8AC3E}">
        <p14:creationId xmlns:p14="http://schemas.microsoft.com/office/powerpoint/2010/main" val="32308795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2CF7E7-EB4E-B5C3-1EA3-ED70E5C197F2}"/>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4F34936-719F-558A-939B-AD33B69F8481}"/>
              </a:ext>
            </a:extLst>
          </p:cNvPr>
          <p:cNvSpPr txBox="1">
            <a:spLocks/>
          </p:cNvSpPr>
          <p:nvPr/>
        </p:nvSpPr>
        <p:spPr>
          <a:xfrm>
            <a:off x="659130" y="2945130"/>
            <a:ext cx="7886700" cy="1905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6000" b="1" dirty="0">
                <a:highlight>
                  <a:srgbClr val="FFFF00"/>
                </a:highlight>
              </a:rPr>
              <a:t>BREAK</a:t>
            </a:r>
            <a:endParaRPr lang="en-US" sz="6000" dirty="0">
              <a:highlight>
                <a:srgbClr val="FFFF00"/>
              </a:highlight>
            </a:endParaRPr>
          </a:p>
        </p:txBody>
      </p:sp>
    </p:spTree>
    <p:extLst>
      <p:ext uri="{BB962C8B-B14F-4D97-AF65-F5344CB8AC3E}">
        <p14:creationId xmlns:p14="http://schemas.microsoft.com/office/powerpoint/2010/main" val="25232419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C43755-D15E-7BF3-E44C-631793872356}"/>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DC57807B-C637-975A-7311-8CEFD77F8B94}"/>
              </a:ext>
            </a:extLst>
          </p:cNvPr>
          <p:cNvSpPr>
            <a:spLocks noGrp="1"/>
          </p:cNvSpPr>
          <p:nvPr/>
        </p:nvSpPr>
        <p:spPr>
          <a:xfrm>
            <a:off x="609600" y="1447800"/>
            <a:ext cx="8077200" cy="34290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dirty="0"/>
              <a:t>Each nation has a</a:t>
            </a:r>
            <a:r>
              <a:rPr lang="en-GB" sz="2600" b="1" dirty="0"/>
              <a:t> political culture – </a:t>
            </a:r>
            <a:r>
              <a:rPr lang="en-GB" sz="2600" dirty="0"/>
              <a:t>the relative importance of the government and legal system.</a:t>
            </a:r>
          </a:p>
          <a:p>
            <a:pPr marL="0" indent="0">
              <a:buClr>
                <a:srgbClr val="0070C0"/>
              </a:buClr>
              <a:buNone/>
            </a:pPr>
            <a:r>
              <a:rPr lang="en-GB" sz="2600" dirty="0"/>
              <a:t>These include the government party’s attitudes toward </a:t>
            </a:r>
            <a:r>
              <a:rPr lang="en-GB" sz="2600" b="1" dirty="0"/>
              <a:t>sovereignty, political risk, taxes, and asset seizure.</a:t>
            </a:r>
            <a:endParaRPr lang="en-GB" sz="2100" b="1" dirty="0"/>
          </a:p>
        </p:txBody>
      </p:sp>
      <p:sp>
        <p:nvSpPr>
          <p:cNvPr id="2" name="Title 1">
            <a:extLst>
              <a:ext uri="{FF2B5EF4-FFF2-40B4-BE49-F238E27FC236}">
                <a16:creationId xmlns:a16="http://schemas.microsoft.com/office/drawing/2014/main" id="{44991635-7B56-B722-197A-035054FD5F1C}"/>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Political Environment</a:t>
            </a:r>
            <a:endParaRPr lang="en-US" sz="3600" b="1" dirty="0"/>
          </a:p>
        </p:txBody>
      </p:sp>
    </p:spTree>
    <p:extLst>
      <p:ext uri="{BB962C8B-B14F-4D97-AF65-F5344CB8AC3E}">
        <p14:creationId xmlns:p14="http://schemas.microsoft.com/office/powerpoint/2010/main" val="15553791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0C2F41-9A8B-E84A-0706-BFACAC235C63}"/>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417D48E0-0718-81C5-CD38-F7C9690B53EC}"/>
              </a:ext>
            </a:extLst>
          </p:cNvPr>
          <p:cNvSpPr>
            <a:spLocks noGrp="1"/>
          </p:cNvSpPr>
          <p:nvPr/>
        </p:nvSpPr>
        <p:spPr>
          <a:xfrm>
            <a:off x="609600" y="1181100"/>
            <a:ext cx="8077200" cy="40767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Sovereignty:  </a:t>
            </a:r>
            <a:r>
              <a:rPr lang="en-GB" sz="2600" dirty="0"/>
              <a:t>supreme and independent political authority. </a:t>
            </a:r>
          </a:p>
          <a:p>
            <a:pPr>
              <a:buClr>
                <a:srgbClr val="0070C0"/>
              </a:buClr>
            </a:pPr>
            <a:r>
              <a:rPr lang="en-GB" sz="2600" dirty="0"/>
              <a:t>Implies a state's complete self-sufficiency within a certain territory</a:t>
            </a:r>
          </a:p>
          <a:p>
            <a:pPr>
              <a:buClr>
                <a:srgbClr val="0070C0"/>
              </a:buClr>
            </a:pPr>
            <a:r>
              <a:rPr lang="en-GB" sz="2600" dirty="0"/>
              <a:t>Privatization impacts how the government exercise its sovereign power (e.g. shifting government responsibility and function to the private sector)</a:t>
            </a:r>
          </a:p>
          <a:p>
            <a:pPr>
              <a:buClr>
                <a:srgbClr val="0070C0"/>
              </a:buClr>
            </a:pPr>
            <a:r>
              <a:rPr lang="en-GB" sz="2600" dirty="0"/>
              <a:t>Global market integration erodes national economic sovereignty (e.g., the EU uses the Euro instead of a local currency. Can the government of an EU member control monetary policy and manage currency risk?)</a:t>
            </a:r>
          </a:p>
          <a:p>
            <a:pPr marL="0" indent="0">
              <a:buClr>
                <a:srgbClr val="0070C0"/>
              </a:buClr>
              <a:buNone/>
            </a:pPr>
            <a:endParaRPr lang="en-GB" sz="2600" dirty="0"/>
          </a:p>
          <a:p>
            <a:pPr marL="0" indent="0">
              <a:buClr>
                <a:srgbClr val="0070C0"/>
              </a:buClr>
              <a:buNone/>
            </a:pPr>
            <a:endParaRPr lang="en-GB" sz="2100" b="1" dirty="0"/>
          </a:p>
        </p:txBody>
      </p:sp>
      <p:sp>
        <p:nvSpPr>
          <p:cNvPr id="2" name="Title 1">
            <a:extLst>
              <a:ext uri="{FF2B5EF4-FFF2-40B4-BE49-F238E27FC236}">
                <a16:creationId xmlns:a16="http://schemas.microsoft.com/office/drawing/2014/main" id="{51C2B308-A802-C9F3-78F5-2916161B37A8}"/>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Political Environment</a:t>
            </a:r>
            <a:endParaRPr lang="en-US" sz="3600" b="1" dirty="0"/>
          </a:p>
        </p:txBody>
      </p:sp>
    </p:spTree>
    <p:extLst>
      <p:ext uri="{BB962C8B-B14F-4D97-AF65-F5344CB8AC3E}">
        <p14:creationId xmlns:p14="http://schemas.microsoft.com/office/powerpoint/2010/main" val="40664977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35B0B3-6273-9DB0-5B43-A21B9FC3DDC2}"/>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AA3B1072-F69F-60C5-67D3-DB841795A40C}"/>
              </a:ext>
            </a:extLst>
          </p:cNvPr>
          <p:cNvSpPr>
            <a:spLocks noGrp="1"/>
          </p:cNvSpPr>
          <p:nvPr/>
        </p:nvSpPr>
        <p:spPr>
          <a:xfrm>
            <a:off x="609600" y="1181100"/>
            <a:ext cx="8077200" cy="18669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Political risk:  </a:t>
            </a:r>
            <a:r>
              <a:rPr lang="en-GB" sz="2600" dirty="0"/>
              <a:t>The possibility of a change in a country’s political environment or government policy that would adversely affect a company’s ability to operate effectively and profitably (Keegan, 2015)</a:t>
            </a:r>
          </a:p>
          <a:p>
            <a:pPr marL="0" indent="0">
              <a:buClr>
                <a:srgbClr val="0070C0"/>
              </a:buClr>
              <a:buNone/>
            </a:pPr>
            <a:endParaRPr lang="en-GB" sz="2100" b="1" dirty="0"/>
          </a:p>
        </p:txBody>
      </p:sp>
      <p:sp>
        <p:nvSpPr>
          <p:cNvPr id="2" name="Title 1">
            <a:extLst>
              <a:ext uri="{FF2B5EF4-FFF2-40B4-BE49-F238E27FC236}">
                <a16:creationId xmlns:a16="http://schemas.microsoft.com/office/drawing/2014/main" id="{30C59E5C-C852-09A6-5AB4-FDA83D73E35B}"/>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Political Environment</a:t>
            </a:r>
            <a:endParaRPr lang="en-US" sz="3600" b="1" dirty="0"/>
          </a:p>
        </p:txBody>
      </p:sp>
      <p:sp>
        <p:nvSpPr>
          <p:cNvPr id="3" name="Content Placeholder 2">
            <a:extLst>
              <a:ext uri="{FF2B5EF4-FFF2-40B4-BE49-F238E27FC236}">
                <a16:creationId xmlns:a16="http://schemas.microsoft.com/office/drawing/2014/main" id="{80FE64B8-B80C-70D3-A738-2906BEA85D7C}"/>
              </a:ext>
            </a:extLst>
          </p:cNvPr>
          <p:cNvSpPr>
            <a:spLocks noGrp="1"/>
          </p:cNvSpPr>
          <p:nvPr/>
        </p:nvSpPr>
        <p:spPr>
          <a:xfrm>
            <a:off x="609600" y="3238500"/>
            <a:ext cx="8077200" cy="107877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Taxes:  </a:t>
            </a:r>
            <a:r>
              <a:rPr lang="en-GB" sz="2600" dirty="0"/>
              <a:t>High taxes encourage enterprises to engage in cash/ barter transactions.</a:t>
            </a:r>
          </a:p>
          <a:p>
            <a:pPr marL="0" indent="0">
              <a:buClr>
                <a:srgbClr val="0070C0"/>
              </a:buClr>
              <a:buNone/>
            </a:pPr>
            <a:endParaRPr lang="en-GB" sz="2100" b="1" dirty="0"/>
          </a:p>
        </p:txBody>
      </p:sp>
      <p:sp>
        <p:nvSpPr>
          <p:cNvPr id="4" name="TextBox 3">
            <a:extLst>
              <a:ext uri="{FF2B5EF4-FFF2-40B4-BE49-F238E27FC236}">
                <a16:creationId xmlns:a16="http://schemas.microsoft.com/office/drawing/2014/main" id="{408FA0A9-A251-7D65-08C0-C169477DD103}"/>
              </a:ext>
            </a:extLst>
          </p:cNvPr>
          <p:cNvSpPr txBox="1"/>
          <p:nvPr/>
        </p:nvSpPr>
        <p:spPr>
          <a:xfrm>
            <a:off x="1371600" y="4507774"/>
            <a:ext cx="5032147" cy="646331"/>
          </a:xfrm>
          <a:prstGeom prst="rect">
            <a:avLst/>
          </a:prstGeom>
          <a:noFill/>
        </p:spPr>
        <p:txBody>
          <a:bodyPr wrap="none" rtlCol="0">
            <a:spAutoFit/>
          </a:bodyPr>
          <a:lstStyle/>
          <a:p>
            <a:r>
              <a:rPr lang="en-GB" dirty="0"/>
              <a:t>What country is considered to have high taxes?</a:t>
            </a:r>
          </a:p>
          <a:p>
            <a:r>
              <a:rPr lang="en-GB" dirty="0">
                <a:hlinkClick r:id="rId3"/>
              </a:rPr>
              <a:t>Highest Taxed Countries 2026</a:t>
            </a:r>
            <a:endParaRPr lang="en-GB" dirty="0"/>
          </a:p>
        </p:txBody>
      </p:sp>
    </p:spTree>
    <p:extLst>
      <p:ext uri="{BB962C8B-B14F-4D97-AF65-F5344CB8AC3E}">
        <p14:creationId xmlns:p14="http://schemas.microsoft.com/office/powerpoint/2010/main" val="2180944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A0E218-8AC5-F1CB-17D9-ED65953A23E4}"/>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C4BB8353-2CDA-5951-FAFF-BA9442E72F37}"/>
              </a:ext>
            </a:extLst>
          </p:cNvPr>
          <p:cNvSpPr>
            <a:spLocks noGrp="1"/>
          </p:cNvSpPr>
          <p:nvPr/>
        </p:nvSpPr>
        <p:spPr>
          <a:xfrm>
            <a:off x="609600" y="1181100"/>
            <a:ext cx="8077200" cy="4229100"/>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Seizure of assets:</a:t>
            </a:r>
          </a:p>
          <a:p>
            <a:pPr marL="0" indent="0">
              <a:buClr>
                <a:srgbClr val="0070C0"/>
              </a:buClr>
              <a:buNone/>
            </a:pPr>
            <a:endParaRPr lang="en-GB" sz="2600" b="1" dirty="0"/>
          </a:p>
          <a:p>
            <a:pPr>
              <a:buClr>
                <a:srgbClr val="0070C0"/>
              </a:buClr>
            </a:pPr>
            <a:r>
              <a:rPr lang="en-GB" sz="2600" b="1" dirty="0"/>
              <a:t>Expropriation: </a:t>
            </a:r>
            <a:r>
              <a:rPr lang="en-GB" sz="2600" dirty="0"/>
              <a:t>Government action to dispossess a foreign company or investor; compensation is provided.</a:t>
            </a:r>
            <a:endParaRPr lang="en-GB" sz="2600" b="1" dirty="0"/>
          </a:p>
          <a:p>
            <a:pPr>
              <a:buClr>
                <a:srgbClr val="0070C0"/>
              </a:buClr>
            </a:pPr>
            <a:r>
              <a:rPr lang="en-GB" sz="2600" b="1" dirty="0"/>
              <a:t>Confiscation: </a:t>
            </a:r>
            <a:r>
              <a:rPr lang="en-GB" sz="2600" dirty="0"/>
              <a:t>Expropriatio</a:t>
            </a:r>
            <a:r>
              <a:rPr lang="en-GB" sz="2600" b="1" dirty="0"/>
              <a:t>n</a:t>
            </a:r>
            <a:r>
              <a:rPr lang="en-GB" sz="2600" dirty="0"/>
              <a:t> without any compensation </a:t>
            </a:r>
            <a:r>
              <a:rPr lang="en-GB" sz="2200" dirty="0"/>
              <a:t>(</a:t>
            </a:r>
            <a:r>
              <a:rPr lang="en-GB" sz="2200" dirty="0" err="1"/>
              <a:t>e.g</a:t>
            </a:r>
            <a:r>
              <a:rPr lang="en-GB" sz="2200" dirty="0"/>
              <a:t> </a:t>
            </a:r>
            <a:r>
              <a:rPr lang="en-GB" sz="2600" dirty="0"/>
              <a:t>Russian Oligarch Assets – Chelsea football club)</a:t>
            </a:r>
            <a:endParaRPr lang="en-GB" sz="2600" b="1" dirty="0"/>
          </a:p>
          <a:p>
            <a:pPr>
              <a:buClr>
                <a:srgbClr val="0070C0"/>
              </a:buClr>
            </a:pPr>
            <a:r>
              <a:rPr lang="en-GB" sz="2600" b="1" dirty="0"/>
              <a:t> Nationalisation: </a:t>
            </a:r>
            <a:r>
              <a:rPr lang="en-GB" sz="2600" dirty="0"/>
              <a:t>A larger scale of expropriation; the government takes control of some or all enterprises in a particular industry (Danone and Volkswagen nationalised in Russia)</a:t>
            </a:r>
            <a:endParaRPr lang="en-GB" sz="2100" b="1" dirty="0"/>
          </a:p>
        </p:txBody>
      </p:sp>
      <p:sp>
        <p:nvSpPr>
          <p:cNvPr id="2" name="Title 1">
            <a:extLst>
              <a:ext uri="{FF2B5EF4-FFF2-40B4-BE49-F238E27FC236}">
                <a16:creationId xmlns:a16="http://schemas.microsoft.com/office/drawing/2014/main" id="{21AFD26F-816C-BC04-2F9D-982D4B614CD3}"/>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Political Environment</a:t>
            </a:r>
            <a:endParaRPr lang="en-US" sz="3600" b="1" dirty="0"/>
          </a:p>
        </p:txBody>
      </p:sp>
    </p:spTree>
    <p:extLst>
      <p:ext uri="{BB962C8B-B14F-4D97-AF65-F5344CB8AC3E}">
        <p14:creationId xmlns:p14="http://schemas.microsoft.com/office/powerpoint/2010/main" val="21542734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31EA8D-7059-6DA7-3FDA-23A9368F43B5}"/>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D3876C3F-A137-C5DD-A1F8-0E3BCD0FCC88}"/>
              </a:ext>
            </a:extLst>
          </p:cNvPr>
          <p:cNvSpPr>
            <a:spLocks noGrp="1"/>
          </p:cNvSpPr>
          <p:nvPr/>
        </p:nvSpPr>
        <p:spPr>
          <a:xfrm>
            <a:off x="609600" y="1181100"/>
            <a:ext cx="8077200" cy="42291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Marketing implications</a:t>
            </a:r>
          </a:p>
          <a:p>
            <a:pPr marL="0" indent="0">
              <a:buClr>
                <a:srgbClr val="0070C0"/>
              </a:buClr>
              <a:buNone/>
            </a:pPr>
            <a:endParaRPr lang="en-GB" sz="2600" b="1" dirty="0"/>
          </a:p>
          <a:p>
            <a:pPr>
              <a:buClr>
                <a:srgbClr val="0070C0"/>
              </a:buClr>
            </a:pPr>
            <a:r>
              <a:rPr lang="en-GB" sz="2600" dirty="0"/>
              <a:t>The international marketer should carefully examine the political climate in the international market before committing to that country, because the political situation may not be compatible with profitable business</a:t>
            </a:r>
            <a:endParaRPr lang="en-GB" sz="2100" b="1" dirty="0"/>
          </a:p>
        </p:txBody>
      </p:sp>
      <p:sp>
        <p:nvSpPr>
          <p:cNvPr id="2" name="Title 1">
            <a:extLst>
              <a:ext uri="{FF2B5EF4-FFF2-40B4-BE49-F238E27FC236}">
                <a16:creationId xmlns:a16="http://schemas.microsoft.com/office/drawing/2014/main" id="{444A6164-94DA-1296-F999-17EF002ED227}"/>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Political Environment</a:t>
            </a:r>
            <a:endParaRPr lang="en-US" sz="3600" b="1" dirty="0"/>
          </a:p>
        </p:txBody>
      </p:sp>
    </p:spTree>
    <p:extLst>
      <p:ext uri="{BB962C8B-B14F-4D97-AF65-F5344CB8AC3E}">
        <p14:creationId xmlns:p14="http://schemas.microsoft.com/office/powerpoint/2010/main" val="13085816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128C44-C24F-44EE-373F-0FDD21F661A7}"/>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39A0A4A0-FFBE-DFEB-7FF4-F718BA29AB82}"/>
              </a:ext>
            </a:extLst>
          </p:cNvPr>
          <p:cNvSpPr>
            <a:spLocks noGrp="1"/>
          </p:cNvSpPr>
          <p:nvPr/>
        </p:nvSpPr>
        <p:spPr>
          <a:xfrm>
            <a:off x="609600" y="1181100"/>
            <a:ext cx="8077200" cy="18669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Intellectual property - Patents, Trademarks, and Copyright: </a:t>
            </a:r>
            <a:r>
              <a:rPr lang="en-GB" sz="2600" dirty="0"/>
              <a:t>Patents and trademarks that are protected in one country are not necessarily protected in another (Samsung vs Apple: Pinch to zoom – different countries, different court results)</a:t>
            </a:r>
            <a:endParaRPr lang="en-GB" sz="2100" dirty="0"/>
          </a:p>
        </p:txBody>
      </p:sp>
      <p:sp>
        <p:nvSpPr>
          <p:cNvPr id="2" name="Title 1">
            <a:extLst>
              <a:ext uri="{FF2B5EF4-FFF2-40B4-BE49-F238E27FC236}">
                <a16:creationId xmlns:a16="http://schemas.microsoft.com/office/drawing/2014/main" id="{EDE394F2-D9C9-5A29-DBA6-AD539FA90333}"/>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Legal problems as the business issues </a:t>
            </a:r>
            <a:endParaRPr lang="en-US" sz="3600" b="1" dirty="0"/>
          </a:p>
        </p:txBody>
      </p:sp>
      <p:sp>
        <p:nvSpPr>
          <p:cNvPr id="3" name="Content Placeholder 2">
            <a:extLst>
              <a:ext uri="{FF2B5EF4-FFF2-40B4-BE49-F238E27FC236}">
                <a16:creationId xmlns:a16="http://schemas.microsoft.com/office/drawing/2014/main" id="{17C0F7AA-9BFE-8EB4-FC75-73A37E74666A}"/>
              </a:ext>
            </a:extLst>
          </p:cNvPr>
          <p:cNvSpPr>
            <a:spLocks noGrp="1"/>
          </p:cNvSpPr>
          <p:nvPr/>
        </p:nvSpPr>
        <p:spPr>
          <a:xfrm>
            <a:off x="624840" y="2964180"/>
            <a:ext cx="8077200" cy="18669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Licensing: </a:t>
            </a:r>
            <a:r>
              <a:rPr lang="en-GB" sz="2600" dirty="0"/>
              <a:t>Contractual agreement in which a licensor allows a licensee to use patents, trademarks, technology or other tangible assets in return for royalty or other forms of compensation.</a:t>
            </a:r>
            <a:endParaRPr lang="en-GB" sz="2100" b="1" dirty="0"/>
          </a:p>
        </p:txBody>
      </p:sp>
      <p:sp>
        <p:nvSpPr>
          <p:cNvPr id="7" name="Content Placeholder 2">
            <a:extLst>
              <a:ext uri="{FF2B5EF4-FFF2-40B4-BE49-F238E27FC236}">
                <a16:creationId xmlns:a16="http://schemas.microsoft.com/office/drawing/2014/main" id="{01502EFA-366E-6421-D795-3B7FCCDA3424}"/>
              </a:ext>
            </a:extLst>
          </p:cNvPr>
          <p:cNvSpPr>
            <a:spLocks noGrp="1"/>
          </p:cNvSpPr>
          <p:nvPr/>
        </p:nvSpPr>
        <p:spPr>
          <a:xfrm>
            <a:off x="624840" y="4991100"/>
            <a:ext cx="8077200" cy="93345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Bribery and Corruptions</a:t>
            </a:r>
            <a:endParaRPr lang="en-GB" sz="2100" b="1" dirty="0"/>
          </a:p>
        </p:txBody>
      </p:sp>
    </p:spTree>
    <p:extLst>
      <p:ext uri="{BB962C8B-B14F-4D97-AF65-F5344CB8AC3E}">
        <p14:creationId xmlns:p14="http://schemas.microsoft.com/office/powerpoint/2010/main" val="9004879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662856-EA24-951C-A4AE-53649B2735ED}"/>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EBBAAAE3-8389-F712-375A-33C680AA8E1A}"/>
              </a:ext>
            </a:extLst>
          </p:cNvPr>
          <p:cNvSpPr>
            <a:spLocks noGrp="1"/>
          </p:cNvSpPr>
          <p:nvPr/>
        </p:nvSpPr>
        <p:spPr>
          <a:xfrm>
            <a:off x="609600" y="1181100"/>
            <a:ext cx="8077200" cy="42291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800" b="1" dirty="0"/>
              <a:t>Product: </a:t>
            </a:r>
            <a:r>
              <a:rPr lang="en-GB" sz="2800" dirty="0"/>
              <a:t>Laws seeking to protect consumers affect a product's physical and chemical aspects. The standards to which the products must conform can vary in different countries. </a:t>
            </a:r>
            <a:r>
              <a:rPr lang="en-GB" sz="2800" dirty="0">
                <a:highlight>
                  <a:srgbClr val="FFFF00"/>
                </a:highlight>
              </a:rPr>
              <a:t>(Week 6)</a:t>
            </a:r>
          </a:p>
          <a:p>
            <a:pPr marL="0" indent="0">
              <a:buClr>
                <a:srgbClr val="0070C0"/>
              </a:buClr>
              <a:buNone/>
            </a:pPr>
            <a:r>
              <a:rPr lang="en-GB" sz="2800" b="1" dirty="0"/>
              <a:t>Packaging and labelling</a:t>
            </a:r>
            <a:r>
              <a:rPr lang="en-GB" sz="2800" dirty="0"/>
              <a:t>: Various regulations between countries on packaging materials and labelling </a:t>
            </a:r>
            <a:r>
              <a:rPr lang="en-GB" sz="2800" dirty="0">
                <a:highlight>
                  <a:srgbClr val="FFFF00"/>
                </a:highlight>
              </a:rPr>
              <a:t>(Week 6)</a:t>
            </a:r>
            <a:endParaRPr lang="en-GB" sz="2800" dirty="0"/>
          </a:p>
          <a:p>
            <a:pPr marL="0" indent="0">
              <a:buClr>
                <a:srgbClr val="0070C0"/>
              </a:buClr>
              <a:buNone/>
            </a:pPr>
            <a:r>
              <a:rPr lang="en-GB" sz="2800" b="1" dirty="0"/>
              <a:t>Price: </a:t>
            </a:r>
            <a:r>
              <a:rPr lang="en-GB" sz="2800" dirty="0"/>
              <a:t>The</a:t>
            </a:r>
            <a:r>
              <a:rPr lang="en-GB" sz="2800" b="1" dirty="0"/>
              <a:t> </a:t>
            </a:r>
            <a:r>
              <a:rPr lang="en-GB" sz="2800" dirty="0"/>
              <a:t>Free market system does not always operate in a country. Government price controls could impact prices charged to the international market. </a:t>
            </a:r>
            <a:r>
              <a:rPr lang="en-GB" sz="2800" dirty="0">
                <a:highlight>
                  <a:srgbClr val="FFFF00"/>
                </a:highlight>
              </a:rPr>
              <a:t>(Week 7)</a:t>
            </a:r>
          </a:p>
          <a:p>
            <a:pPr marL="0" indent="0">
              <a:buClr>
                <a:srgbClr val="0070C0"/>
              </a:buClr>
              <a:buNone/>
            </a:pPr>
            <a:endParaRPr lang="en-GB" sz="2800" dirty="0"/>
          </a:p>
          <a:p>
            <a:pPr marL="0" indent="0">
              <a:buClr>
                <a:srgbClr val="0070C0"/>
              </a:buClr>
              <a:buNone/>
            </a:pPr>
            <a:endParaRPr lang="en-GB" sz="2100" dirty="0"/>
          </a:p>
        </p:txBody>
      </p:sp>
      <p:sp>
        <p:nvSpPr>
          <p:cNvPr id="2" name="Title 1">
            <a:extLst>
              <a:ext uri="{FF2B5EF4-FFF2-40B4-BE49-F238E27FC236}">
                <a16:creationId xmlns:a16="http://schemas.microsoft.com/office/drawing/2014/main" id="{C3D7B11C-FB6E-1725-A5DB-7BBDE148D6A0}"/>
              </a:ext>
            </a:extLst>
          </p:cNvPr>
          <p:cNvSpPr txBox="1">
            <a:spLocks/>
          </p:cNvSpPr>
          <p:nvPr/>
        </p:nvSpPr>
        <p:spPr>
          <a:xfrm>
            <a:off x="609600" y="311785"/>
            <a:ext cx="80010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Law and the international marketing mix</a:t>
            </a:r>
            <a:endParaRPr lang="en-US" sz="3600" b="1" dirty="0"/>
          </a:p>
        </p:txBody>
      </p:sp>
      <p:sp>
        <p:nvSpPr>
          <p:cNvPr id="3" name="Content Placeholder 2">
            <a:extLst>
              <a:ext uri="{FF2B5EF4-FFF2-40B4-BE49-F238E27FC236}">
                <a16:creationId xmlns:a16="http://schemas.microsoft.com/office/drawing/2014/main" id="{27F6D490-8A35-D633-2F8A-CDAF3A0EA4E3}"/>
              </a:ext>
            </a:extLst>
          </p:cNvPr>
          <p:cNvSpPr>
            <a:spLocks noGrp="1"/>
          </p:cNvSpPr>
          <p:nvPr/>
        </p:nvSpPr>
        <p:spPr>
          <a:xfrm>
            <a:off x="624840" y="2964180"/>
            <a:ext cx="8077200" cy="137922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endParaRPr lang="en-GB" sz="2100" b="1" dirty="0"/>
          </a:p>
        </p:txBody>
      </p:sp>
    </p:spTree>
    <p:extLst>
      <p:ext uri="{BB962C8B-B14F-4D97-AF65-F5344CB8AC3E}">
        <p14:creationId xmlns:p14="http://schemas.microsoft.com/office/powerpoint/2010/main" val="10276633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F74B59-B6BF-01A5-C445-4F8D2E64A0B4}"/>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052CE02B-033B-D454-0002-1F4E77108BE0}"/>
              </a:ext>
            </a:extLst>
          </p:cNvPr>
          <p:cNvSpPr>
            <a:spLocks noGrp="1"/>
          </p:cNvSpPr>
          <p:nvPr/>
        </p:nvSpPr>
        <p:spPr>
          <a:xfrm>
            <a:off x="609600" y="1524000"/>
            <a:ext cx="8077200" cy="35433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Distribution: There are </a:t>
            </a:r>
            <a:r>
              <a:rPr lang="en-GB" sz="2600" dirty="0"/>
              <a:t>laws in most countries covering the physical distribution of products and channel activities. </a:t>
            </a:r>
            <a:r>
              <a:rPr lang="en-GB" sz="2600" dirty="0">
                <a:highlight>
                  <a:srgbClr val="FFFF00"/>
                </a:highlight>
              </a:rPr>
              <a:t>(Week 8)</a:t>
            </a:r>
          </a:p>
          <a:p>
            <a:pPr marL="0" indent="0">
              <a:buClr>
                <a:srgbClr val="0070C0"/>
              </a:buClr>
              <a:buNone/>
            </a:pPr>
            <a:r>
              <a:rPr lang="en-GB" sz="2600" b="1" dirty="0"/>
              <a:t>Promotion</a:t>
            </a:r>
            <a:r>
              <a:rPr lang="en-GB" sz="2600" dirty="0"/>
              <a:t>: Promotion is a highly regulated element of the marketing mix in many countries. Various regulations between countries on packaging materials and labelling </a:t>
            </a:r>
            <a:r>
              <a:rPr lang="en-GB" sz="2600" dirty="0">
                <a:highlight>
                  <a:srgbClr val="FFFF00"/>
                </a:highlight>
              </a:rPr>
              <a:t>(Week 7)</a:t>
            </a:r>
            <a:endParaRPr lang="en-GB" sz="2600" dirty="0"/>
          </a:p>
          <a:p>
            <a:pPr marL="0" indent="0">
              <a:buClr>
                <a:srgbClr val="0070C0"/>
              </a:buClr>
              <a:buNone/>
            </a:pPr>
            <a:endParaRPr lang="en-GB" sz="2600" dirty="0"/>
          </a:p>
          <a:p>
            <a:pPr marL="0" indent="0">
              <a:buClr>
                <a:srgbClr val="0070C0"/>
              </a:buClr>
              <a:buNone/>
            </a:pPr>
            <a:endParaRPr lang="en-GB" sz="2600" dirty="0"/>
          </a:p>
        </p:txBody>
      </p:sp>
      <p:sp>
        <p:nvSpPr>
          <p:cNvPr id="2" name="Title 1">
            <a:extLst>
              <a:ext uri="{FF2B5EF4-FFF2-40B4-BE49-F238E27FC236}">
                <a16:creationId xmlns:a16="http://schemas.microsoft.com/office/drawing/2014/main" id="{8462E4C4-784A-D7D4-1735-007B427A0B5E}"/>
              </a:ext>
            </a:extLst>
          </p:cNvPr>
          <p:cNvSpPr txBox="1">
            <a:spLocks/>
          </p:cNvSpPr>
          <p:nvPr/>
        </p:nvSpPr>
        <p:spPr>
          <a:xfrm>
            <a:off x="609600" y="311785"/>
            <a:ext cx="80010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Law and the international marketing mix</a:t>
            </a:r>
            <a:endParaRPr lang="en-US" sz="3600" b="1" dirty="0"/>
          </a:p>
        </p:txBody>
      </p:sp>
      <p:sp>
        <p:nvSpPr>
          <p:cNvPr id="3" name="Content Placeholder 2">
            <a:extLst>
              <a:ext uri="{FF2B5EF4-FFF2-40B4-BE49-F238E27FC236}">
                <a16:creationId xmlns:a16="http://schemas.microsoft.com/office/drawing/2014/main" id="{1EBBC6C6-7055-0422-26A6-DF2F7DE16812}"/>
              </a:ext>
            </a:extLst>
          </p:cNvPr>
          <p:cNvSpPr>
            <a:spLocks noGrp="1"/>
          </p:cNvSpPr>
          <p:nvPr/>
        </p:nvSpPr>
        <p:spPr>
          <a:xfrm>
            <a:off x="624840" y="2964180"/>
            <a:ext cx="8077200" cy="137922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endParaRPr lang="en-GB" sz="2100" b="1" dirty="0"/>
          </a:p>
        </p:txBody>
      </p:sp>
    </p:spTree>
    <p:extLst>
      <p:ext uri="{BB962C8B-B14F-4D97-AF65-F5344CB8AC3E}">
        <p14:creationId xmlns:p14="http://schemas.microsoft.com/office/powerpoint/2010/main" val="9397331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D8E37B-A909-8526-AE57-55A10622956C}"/>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E2FA450-B79F-41EC-C597-1247BF3C980C}"/>
              </a:ext>
            </a:extLst>
          </p:cNvPr>
          <p:cNvPicPr>
            <a:picLocks noChangeAspect="1"/>
          </p:cNvPicPr>
          <p:nvPr/>
        </p:nvPicPr>
        <p:blipFill>
          <a:blip r:embed="rId3"/>
          <a:stretch>
            <a:fillRect/>
          </a:stretch>
        </p:blipFill>
        <p:spPr>
          <a:xfrm>
            <a:off x="23949" y="3413760"/>
            <a:ext cx="8783276" cy="2200582"/>
          </a:xfrm>
          <a:prstGeom prst="rect">
            <a:avLst/>
          </a:prstGeom>
        </p:spPr>
      </p:pic>
      <p:sp>
        <p:nvSpPr>
          <p:cNvPr id="5" name="Content Placeholder 2">
            <a:extLst>
              <a:ext uri="{FF2B5EF4-FFF2-40B4-BE49-F238E27FC236}">
                <a16:creationId xmlns:a16="http://schemas.microsoft.com/office/drawing/2014/main" id="{0D999033-4676-3F9B-D3A9-BF91D522361C}"/>
              </a:ext>
            </a:extLst>
          </p:cNvPr>
          <p:cNvSpPr>
            <a:spLocks noGrp="1"/>
          </p:cNvSpPr>
          <p:nvPr/>
        </p:nvSpPr>
        <p:spPr>
          <a:xfrm>
            <a:off x="129604" y="1066800"/>
            <a:ext cx="9016573" cy="32004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400" b="1" dirty="0"/>
              <a:t>Access this book (library login needed): </a:t>
            </a:r>
          </a:p>
          <a:p>
            <a:pPr marL="0" indent="0">
              <a:buClr>
                <a:srgbClr val="0070C0"/>
              </a:buClr>
              <a:buNone/>
            </a:pPr>
            <a:r>
              <a:rPr lang="en-GB" sz="1800" b="0" i="0" dirty="0">
                <a:solidFill>
                  <a:srgbClr val="3A3A3A"/>
                </a:solidFill>
                <a:effectLst/>
              </a:rPr>
              <a:t>De </a:t>
            </a:r>
            <a:r>
              <a:rPr lang="en-GB" sz="1800" b="0" i="0" dirty="0" err="1">
                <a:solidFill>
                  <a:srgbClr val="3A3A3A"/>
                </a:solidFill>
                <a:effectLst/>
              </a:rPr>
              <a:t>Búrca</a:t>
            </a:r>
            <a:r>
              <a:rPr lang="en-GB" sz="1800" b="0" i="0" dirty="0">
                <a:solidFill>
                  <a:srgbClr val="3A3A3A"/>
                </a:solidFill>
                <a:effectLst/>
              </a:rPr>
              <a:t>, S., Fletcher, R. and Brown, L. (2004) </a:t>
            </a:r>
            <a:r>
              <a:rPr lang="en-GB" sz="1800" b="0" i="1" dirty="0">
                <a:solidFill>
                  <a:srgbClr val="3A3A3A"/>
                </a:solidFill>
                <a:effectLst/>
              </a:rPr>
              <a:t>International marketing : an SME perspective</a:t>
            </a:r>
            <a:r>
              <a:rPr lang="en-GB" sz="1800" b="0" i="0" dirty="0">
                <a:solidFill>
                  <a:srgbClr val="3A3A3A"/>
                </a:solidFill>
                <a:effectLst/>
              </a:rPr>
              <a:t>. 1st ed. Harlow, England: FT Prentice Hall.</a:t>
            </a:r>
            <a:endParaRPr lang="en-GB" b="1" dirty="0"/>
          </a:p>
          <a:p>
            <a:pPr marL="0" indent="0">
              <a:buClr>
                <a:srgbClr val="0070C0"/>
              </a:buClr>
              <a:buNone/>
            </a:pPr>
            <a:r>
              <a:rPr lang="en-GB" sz="2400" dirty="0">
                <a:hlinkClick r:id="rId4"/>
              </a:rPr>
              <a:t>https://librarysearch.uwtsd.ac.uk/permalink/44WHELF_UWTSD/11c0l68/alma99100269479002421</a:t>
            </a:r>
            <a:endParaRPr lang="en-GB" sz="2400" dirty="0"/>
          </a:p>
          <a:p>
            <a:pPr marL="0" indent="0">
              <a:buClr>
                <a:srgbClr val="0070C0"/>
              </a:buClr>
              <a:buNone/>
            </a:pPr>
            <a:endParaRPr lang="en-GB" sz="2000" b="1" dirty="0"/>
          </a:p>
          <a:p>
            <a:pPr marL="0" indent="0">
              <a:buClr>
                <a:srgbClr val="0070C0"/>
              </a:buClr>
              <a:buNone/>
            </a:pPr>
            <a:r>
              <a:rPr lang="en-GB" sz="2400" b="1" dirty="0"/>
              <a:t>Go to page 132  (Web workout) and answer this question.</a:t>
            </a:r>
          </a:p>
          <a:p>
            <a:pPr marL="0" indent="0">
              <a:buClr>
                <a:srgbClr val="0070C0"/>
              </a:buClr>
              <a:buNone/>
            </a:pPr>
            <a:endParaRPr lang="en-GB" sz="2800" b="1" dirty="0"/>
          </a:p>
          <a:p>
            <a:pPr marL="0" indent="0">
              <a:buClr>
                <a:srgbClr val="0070C0"/>
              </a:buClr>
              <a:buNone/>
            </a:pPr>
            <a:endParaRPr lang="en-GB" sz="2400" dirty="0"/>
          </a:p>
          <a:p>
            <a:pPr marL="0" indent="0">
              <a:buNone/>
            </a:pPr>
            <a:endParaRPr lang="en-GB" dirty="0"/>
          </a:p>
        </p:txBody>
      </p:sp>
      <p:sp>
        <p:nvSpPr>
          <p:cNvPr id="2" name="Title 1">
            <a:extLst>
              <a:ext uri="{FF2B5EF4-FFF2-40B4-BE49-F238E27FC236}">
                <a16:creationId xmlns:a16="http://schemas.microsoft.com/office/drawing/2014/main" id="{09B8DAF1-B832-250C-64AF-727CBB70041C}"/>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Activities – group– </a:t>
            </a:r>
            <a:r>
              <a:rPr lang="en-US" sz="2800" dirty="0">
                <a:highlight>
                  <a:srgbClr val="FFFF00"/>
                </a:highlight>
              </a:rPr>
              <a:t>30 min </a:t>
            </a:r>
            <a:r>
              <a:rPr lang="en-US" sz="1800" dirty="0"/>
              <a:t>1 of 2</a:t>
            </a:r>
            <a:endParaRPr lang="en-US" sz="3600" dirty="0"/>
          </a:p>
        </p:txBody>
      </p:sp>
    </p:spTree>
    <p:extLst>
      <p:ext uri="{BB962C8B-B14F-4D97-AF65-F5344CB8AC3E}">
        <p14:creationId xmlns:p14="http://schemas.microsoft.com/office/powerpoint/2010/main" val="34332663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D9D508-57F3-B933-6A81-EA872FD53D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6935B1-C03E-A065-2431-1BC8B2CB1ECB}"/>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Activities – group– </a:t>
            </a:r>
            <a:r>
              <a:rPr lang="en-US" sz="2800" dirty="0">
                <a:highlight>
                  <a:srgbClr val="FFFF00"/>
                </a:highlight>
              </a:rPr>
              <a:t>30 min </a:t>
            </a:r>
            <a:r>
              <a:rPr lang="en-US" sz="1800" dirty="0"/>
              <a:t>2 of 2</a:t>
            </a:r>
            <a:endParaRPr lang="en-US" sz="3600" dirty="0"/>
          </a:p>
        </p:txBody>
      </p:sp>
      <p:sp>
        <p:nvSpPr>
          <p:cNvPr id="6" name="Content Placeholder 2">
            <a:extLst>
              <a:ext uri="{FF2B5EF4-FFF2-40B4-BE49-F238E27FC236}">
                <a16:creationId xmlns:a16="http://schemas.microsoft.com/office/drawing/2014/main" id="{E0FDD076-999A-CE3A-78AE-8438F145C22F}"/>
              </a:ext>
            </a:extLst>
          </p:cNvPr>
          <p:cNvSpPr>
            <a:spLocks noGrp="1"/>
          </p:cNvSpPr>
          <p:nvPr/>
        </p:nvSpPr>
        <p:spPr>
          <a:xfrm>
            <a:off x="419100" y="1228362"/>
            <a:ext cx="8305800" cy="609600"/>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400" b="1" dirty="0"/>
              <a:t>Use these websites or any relevant websites  (use at least 2 websites) to find the data about Brazil</a:t>
            </a:r>
            <a:endParaRPr lang="en-GB" sz="2800" b="1" dirty="0"/>
          </a:p>
          <a:p>
            <a:pPr>
              <a:buClr>
                <a:srgbClr val="0070C0"/>
              </a:buClr>
              <a:buFont typeface="Wingdings" panose="05000000000000000000" pitchFamily="2" charset="2"/>
              <a:buChar char="q"/>
            </a:pPr>
            <a:endParaRPr lang="en-GB" sz="2800" b="1" dirty="0"/>
          </a:p>
          <a:p>
            <a:pPr marL="0" indent="0">
              <a:buClr>
                <a:srgbClr val="0070C0"/>
              </a:buClr>
              <a:buNone/>
            </a:pPr>
            <a:endParaRPr lang="en-GB" sz="2400" dirty="0"/>
          </a:p>
          <a:p>
            <a:pPr marL="0" indent="0">
              <a:buNone/>
            </a:pPr>
            <a:endParaRPr lang="en-GB" dirty="0"/>
          </a:p>
        </p:txBody>
      </p:sp>
      <p:grpSp>
        <p:nvGrpSpPr>
          <p:cNvPr id="11" name="Group 10">
            <a:extLst>
              <a:ext uri="{FF2B5EF4-FFF2-40B4-BE49-F238E27FC236}">
                <a16:creationId xmlns:a16="http://schemas.microsoft.com/office/drawing/2014/main" id="{AAA90A29-C213-4689-E1F9-8583E22DADC7}"/>
              </a:ext>
            </a:extLst>
          </p:cNvPr>
          <p:cNvGrpSpPr/>
          <p:nvPr/>
        </p:nvGrpSpPr>
        <p:grpSpPr>
          <a:xfrm>
            <a:off x="809110" y="2066640"/>
            <a:ext cx="7373379" cy="2953399"/>
            <a:chOff x="809110" y="1837962"/>
            <a:chExt cx="7373379" cy="2953399"/>
          </a:xfrm>
        </p:grpSpPr>
        <p:pic>
          <p:nvPicPr>
            <p:cNvPr id="8" name="Picture 7">
              <a:extLst>
                <a:ext uri="{FF2B5EF4-FFF2-40B4-BE49-F238E27FC236}">
                  <a16:creationId xmlns:a16="http://schemas.microsoft.com/office/drawing/2014/main" id="{BED01F5E-5CBD-1B4F-FE4F-148CD0BE5F3E}"/>
                </a:ext>
              </a:extLst>
            </p:cNvPr>
            <p:cNvPicPr>
              <a:picLocks noChangeAspect="1"/>
            </p:cNvPicPr>
            <p:nvPr/>
          </p:nvPicPr>
          <p:blipFill>
            <a:blip r:embed="rId3"/>
            <a:stretch>
              <a:fillRect/>
            </a:stretch>
          </p:blipFill>
          <p:spPr>
            <a:xfrm>
              <a:off x="838200" y="1837962"/>
              <a:ext cx="5496692" cy="1143160"/>
            </a:xfrm>
            <a:prstGeom prst="rect">
              <a:avLst/>
            </a:prstGeom>
          </p:spPr>
        </p:pic>
        <p:pic>
          <p:nvPicPr>
            <p:cNvPr id="10" name="Picture 9">
              <a:extLst>
                <a:ext uri="{FF2B5EF4-FFF2-40B4-BE49-F238E27FC236}">
                  <a16:creationId xmlns:a16="http://schemas.microsoft.com/office/drawing/2014/main" id="{56E1C1D8-C328-30AB-93A0-F0AC60A34A9E}"/>
                </a:ext>
              </a:extLst>
            </p:cNvPr>
            <p:cNvPicPr>
              <a:picLocks noChangeAspect="1"/>
            </p:cNvPicPr>
            <p:nvPr/>
          </p:nvPicPr>
          <p:blipFill>
            <a:blip r:embed="rId4"/>
            <a:stretch>
              <a:fillRect/>
            </a:stretch>
          </p:blipFill>
          <p:spPr>
            <a:xfrm>
              <a:off x="809110" y="2743200"/>
              <a:ext cx="7373379" cy="2048161"/>
            </a:xfrm>
            <a:prstGeom prst="rect">
              <a:avLst/>
            </a:prstGeom>
          </p:spPr>
        </p:pic>
      </p:grpSp>
    </p:spTree>
    <p:extLst>
      <p:ext uri="{BB962C8B-B14F-4D97-AF65-F5344CB8AC3E}">
        <p14:creationId xmlns:p14="http://schemas.microsoft.com/office/powerpoint/2010/main" val="14092954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469EAA-1428-6D19-470A-242F5B3AEB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E06EB3-629C-B974-A8C7-61BF875FE44C}"/>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Activities – group– </a:t>
            </a:r>
            <a:r>
              <a:rPr lang="en-US" sz="2800" dirty="0">
                <a:highlight>
                  <a:srgbClr val="FFFF00"/>
                </a:highlight>
              </a:rPr>
              <a:t>30 min </a:t>
            </a:r>
            <a:r>
              <a:rPr lang="en-US" sz="1800" dirty="0"/>
              <a:t>2 of 2</a:t>
            </a:r>
            <a:endParaRPr lang="en-US" sz="3600" dirty="0"/>
          </a:p>
        </p:txBody>
      </p:sp>
      <p:sp>
        <p:nvSpPr>
          <p:cNvPr id="6" name="Content Placeholder 2">
            <a:extLst>
              <a:ext uri="{FF2B5EF4-FFF2-40B4-BE49-F238E27FC236}">
                <a16:creationId xmlns:a16="http://schemas.microsoft.com/office/drawing/2014/main" id="{4E5D66D3-19CE-1B3C-CD82-E9BF34E50723}"/>
              </a:ext>
            </a:extLst>
          </p:cNvPr>
          <p:cNvSpPr>
            <a:spLocks noGrp="1"/>
          </p:cNvSpPr>
          <p:nvPr/>
        </p:nvSpPr>
        <p:spPr>
          <a:xfrm>
            <a:off x="419100" y="1228362"/>
            <a:ext cx="8305800" cy="334363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pPr>
            <a:r>
              <a:rPr lang="en-GB" sz="2400" b="1" dirty="0"/>
              <a:t>Decide the security equipment you want to market to Brazil</a:t>
            </a:r>
          </a:p>
          <a:p>
            <a:pPr>
              <a:buClr>
                <a:srgbClr val="0070C0"/>
              </a:buClr>
            </a:pPr>
            <a:r>
              <a:rPr lang="en-GB" sz="2400" b="1" dirty="0"/>
              <a:t>Use any relevant websites  (use at least 2 websites) to find the data about Brazil:</a:t>
            </a:r>
          </a:p>
          <a:p>
            <a:pPr lvl="1">
              <a:buClr>
                <a:srgbClr val="0070C0"/>
              </a:buClr>
            </a:pPr>
            <a:r>
              <a:rPr lang="en-GB" sz="2000" b="1" dirty="0"/>
              <a:t>Investment opportunity</a:t>
            </a:r>
          </a:p>
          <a:p>
            <a:pPr lvl="1">
              <a:buClr>
                <a:srgbClr val="0070C0"/>
              </a:buClr>
            </a:pPr>
            <a:r>
              <a:rPr lang="en-GB" sz="2000" b="1" dirty="0"/>
              <a:t>Political climate</a:t>
            </a:r>
          </a:p>
          <a:p>
            <a:pPr lvl="1">
              <a:buClr>
                <a:srgbClr val="0070C0"/>
              </a:buClr>
            </a:pPr>
            <a:r>
              <a:rPr lang="en-GB" sz="2000" b="1" dirty="0"/>
              <a:t>Will it be easy to market your product?</a:t>
            </a:r>
          </a:p>
          <a:p>
            <a:pPr lvl="1">
              <a:buClr>
                <a:srgbClr val="0070C0"/>
              </a:buClr>
            </a:pPr>
            <a:r>
              <a:rPr lang="en-GB" sz="2000" b="1" dirty="0"/>
              <a:t>Is the political environment support long term investment</a:t>
            </a:r>
          </a:p>
          <a:p>
            <a:pPr>
              <a:buClr>
                <a:srgbClr val="0070C0"/>
              </a:buClr>
            </a:pPr>
            <a:endParaRPr lang="en-GB" sz="2400" b="1" dirty="0"/>
          </a:p>
          <a:p>
            <a:pPr marL="0" indent="0">
              <a:buClr>
                <a:srgbClr val="0070C0"/>
              </a:buClr>
              <a:buNone/>
            </a:pPr>
            <a:endParaRPr lang="en-GB" sz="2800" b="1" dirty="0"/>
          </a:p>
          <a:p>
            <a:pPr>
              <a:buClr>
                <a:srgbClr val="0070C0"/>
              </a:buClr>
              <a:buFont typeface="Wingdings" panose="05000000000000000000" pitchFamily="2" charset="2"/>
              <a:buChar char="q"/>
            </a:pPr>
            <a:endParaRPr lang="en-GB" sz="2800" b="1" dirty="0"/>
          </a:p>
          <a:p>
            <a:pPr marL="0" indent="0">
              <a:buClr>
                <a:srgbClr val="0070C0"/>
              </a:buClr>
              <a:buNone/>
            </a:pPr>
            <a:endParaRPr lang="en-GB" sz="2400" dirty="0"/>
          </a:p>
          <a:p>
            <a:pPr marL="0" indent="0">
              <a:buNone/>
            </a:pPr>
            <a:endParaRPr lang="en-GB" dirty="0"/>
          </a:p>
        </p:txBody>
      </p:sp>
      <p:sp>
        <p:nvSpPr>
          <p:cNvPr id="3" name="Title 1">
            <a:extLst>
              <a:ext uri="{FF2B5EF4-FFF2-40B4-BE49-F238E27FC236}">
                <a16:creationId xmlns:a16="http://schemas.microsoft.com/office/drawing/2014/main" id="{76B30C61-B1CC-1446-06AF-731B7AFD005B}"/>
              </a:ext>
            </a:extLst>
          </p:cNvPr>
          <p:cNvSpPr txBox="1">
            <a:spLocks/>
          </p:cNvSpPr>
          <p:nvPr/>
        </p:nvSpPr>
        <p:spPr>
          <a:xfrm>
            <a:off x="609600" y="4557562"/>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Answer in Max 4 slides + title slide + reference slide</a:t>
            </a:r>
          </a:p>
          <a:p>
            <a:r>
              <a:rPr lang="en-US" sz="2400" b="1" dirty="0">
                <a:highlight>
                  <a:srgbClr val="FFFF00"/>
                </a:highlight>
              </a:rPr>
              <a:t>(max 6 slides in total)</a:t>
            </a:r>
            <a:endParaRPr lang="en-US" sz="3200" dirty="0"/>
          </a:p>
        </p:txBody>
      </p:sp>
    </p:spTree>
    <p:extLst>
      <p:ext uri="{BB962C8B-B14F-4D97-AF65-F5344CB8AC3E}">
        <p14:creationId xmlns:p14="http://schemas.microsoft.com/office/powerpoint/2010/main" val="26664327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9B7CE-3609-3597-BC4E-58A12F2794FC}"/>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961CEB0-4FFD-17A1-EEFD-852702B71570}"/>
              </a:ext>
            </a:extLst>
          </p:cNvPr>
          <p:cNvSpPr>
            <a:spLocks noGrp="1"/>
          </p:cNvSpPr>
          <p:nvPr/>
        </p:nvSpPr>
        <p:spPr>
          <a:xfrm>
            <a:off x="0" y="662958"/>
            <a:ext cx="9144000" cy="4823442"/>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3000" dirty="0"/>
              <a:t>:</a:t>
            </a:r>
          </a:p>
          <a:p>
            <a:pPr marL="0" indent="0">
              <a:lnSpc>
                <a:spcPct val="90000"/>
              </a:lnSpc>
              <a:buNone/>
            </a:pPr>
            <a:endParaRPr lang="en-GB" sz="3000" dirty="0"/>
          </a:p>
          <a:p>
            <a:pPr marL="216000">
              <a:spcBef>
                <a:spcPts val="0"/>
              </a:spcBef>
              <a:spcAft>
                <a:spcPts val="600"/>
              </a:spcAft>
              <a:buClr>
                <a:srgbClr val="0070C0"/>
              </a:buClr>
              <a:buFont typeface="Wingdings" panose="05000000000000000000" pitchFamily="2" charset="2"/>
              <a:buChar char="q"/>
            </a:pPr>
            <a:r>
              <a:rPr lang="en-GB" sz="3200" dirty="0"/>
              <a:t>The main types of economic systems in different regions of the world</a:t>
            </a:r>
          </a:p>
          <a:p>
            <a:pPr marL="216000">
              <a:spcBef>
                <a:spcPts val="0"/>
              </a:spcBef>
              <a:spcAft>
                <a:spcPts val="600"/>
              </a:spcAft>
              <a:buClr>
                <a:srgbClr val="0070C0"/>
              </a:buClr>
              <a:buFont typeface="Wingdings" panose="05000000000000000000" pitchFamily="2" charset="2"/>
              <a:buChar char="q"/>
            </a:pPr>
            <a:endParaRPr lang="en-GB" sz="3200" dirty="0"/>
          </a:p>
          <a:p>
            <a:pPr marL="216000">
              <a:lnSpc>
                <a:spcPct val="90000"/>
              </a:lnSpc>
              <a:spcBef>
                <a:spcPts val="0"/>
              </a:spcBef>
              <a:spcAft>
                <a:spcPts val="600"/>
              </a:spcAft>
              <a:buClr>
                <a:srgbClr val="0070C0"/>
              </a:buClr>
              <a:buFont typeface="Wingdings" panose="05000000000000000000" pitchFamily="2" charset="2"/>
              <a:buChar char="q"/>
            </a:pPr>
            <a:r>
              <a:rPr lang="en-GB" sz="3200" dirty="0"/>
              <a:t>Four main categories of preferential trade agreements </a:t>
            </a:r>
          </a:p>
          <a:p>
            <a:pPr marL="216000">
              <a:lnSpc>
                <a:spcPct val="90000"/>
              </a:lnSpc>
              <a:spcBef>
                <a:spcPts val="0"/>
              </a:spcBef>
              <a:spcAft>
                <a:spcPts val="600"/>
              </a:spcAft>
              <a:buClr>
                <a:srgbClr val="0070C0"/>
              </a:buClr>
              <a:buFont typeface="Wingdings" panose="05000000000000000000" pitchFamily="2" charset="2"/>
              <a:buChar char="q"/>
            </a:pPr>
            <a:endParaRPr lang="en-GB" sz="3200" dirty="0"/>
          </a:p>
          <a:p>
            <a:pPr marL="216000">
              <a:lnSpc>
                <a:spcPct val="90000"/>
              </a:lnSpc>
              <a:spcBef>
                <a:spcPts val="0"/>
              </a:spcBef>
              <a:spcAft>
                <a:spcPts val="600"/>
              </a:spcAft>
              <a:buClr>
                <a:srgbClr val="0070C0"/>
              </a:buClr>
              <a:buFont typeface="Wingdings" panose="05000000000000000000" pitchFamily="2" charset="2"/>
              <a:buChar char="q"/>
            </a:pPr>
            <a:r>
              <a:rPr lang="en-GB" sz="3200" dirty="0"/>
              <a:t>The elements of a country’s political and legal environments that can impact international marketing activities</a:t>
            </a:r>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3" name="TextBox 3">
            <a:extLst>
              <a:ext uri="{FF2B5EF4-FFF2-40B4-BE49-F238E27FC236}">
                <a16:creationId xmlns:a16="http://schemas.microsoft.com/office/drawing/2014/main" id="{BAD9C39D-4285-C6F3-6565-15536B5739CA}"/>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Today we covered</a:t>
            </a:r>
            <a:endParaRPr lang="en-GB" sz="3600" b="1" dirty="0">
              <a:highlight>
                <a:srgbClr val="FFFF00"/>
              </a:highlight>
            </a:endParaRPr>
          </a:p>
        </p:txBody>
      </p:sp>
    </p:spTree>
    <p:extLst>
      <p:ext uri="{BB962C8B-B14F-4D97-AF65-F5344CB8AC3E}">
        <p14:creationId xmlns:p14="http://schemas.microsoft.com/office/powerpoint/2010/main" val="9882077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0257-8615-1ED0-1A83-1CA7674F23EF}"/>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52875F1-6CAB-7F65-9041-0DBD6DE9E63F}"/>
              </a:ext>
            </a:extLst>
          </p:cNvPr>
          <p:cNvSpPr>
            <a:spLocks noGrp="1"/>
          </p:cNvSpPr>
          <p:nvPr/>
        </p:nvSpPr>
        <p:spPr>
          <a:xfrm>
            <a:off x="2971800" y="3810000"/>
            <a:ext cx="5806988" cy="140551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800" dirty="0"/>
              <a:t>Next week we will study</a:t>
            </a:r>
          </a:p>
          <a:p>
            <a:pPr marL="0" indent="0" algn="ctr">
              <a:buNone/>
            </a:pPr>
            <a:r>
              <a:rPr lang="en-GB" sz="2800" b="1"/>
              <a:t>Socio-cultural environment in </a:t>
            </a:r>
            <a:r>
              <a:rPr lang="en-GB" sz="2800" b="1" dirty="0"/>
              <a:t>international marketing</a:t>
            </a:r>
          </a:p>
          <a:p>
            <a:pPr algn="ctr">
              <a:buFont typeface="Wingdings" pitchFamily="2" charset="2"/>
              <a:buChar char="v"/>
            </a:pPr>
            <a:endParaRPr lang="en-GB" dirty="0"/>
          </a:p>
          <a:p>
            <a:pPr algn="ctr">
              <a:buFont typeface="Wingdings" pitchFamily="2" charset="2"/>
              <a:buChar char="v"/>
            </a:pPr>
            <a:endParaRPr lang="en-GB" dirty="0"/>
          </a:p>
          <a:p>
            <a:pPr algn="ctr"/>
            <a:endParaRPr lang="en-GB" dirty="0"/>
          </a:p>
        </p:txBody>
      </p:sp>
      <p:sp>
        <p:nvSpPr>
          <p:cNvPr id="3" name="TextBox 4">
            <a:extLst>
              <a:ext uri="{FF2B5EF4-FFF2-40B4-BE49-F238E27FC236}">
                <a16:creationId xmlns:a16="http://schemas.microsoft.com/office/drawing/2014/main" id="{5120C0F2-0D23-0ED8-9D89-4B66AD19E2BC}"/>
              </a:ext>
            </a:extLst>
          </p:cNvPr>
          <p:cNvSpPr txBox="1"/>
          <p:nvPr/>
        </p:nvSpPr>
        <p:spPr>
          <a:xfrm>
            <a:off x="76200" y="457200"/>
            <a:ext cx="4112213"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Any 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73F1C5A4-488F-D9AA-47DC-B20F8A7F7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87" y="1075346"/>
            <a:ext cx="3500026" cy="211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0710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09BC-F1AB-3DBA-E0C8-F4028AE8E5BD}"/>
              </a:ext>
            </a:extLst>
          </p:cNvPr>
          <p:cNvSpPr txBox="1">
            <a:spLocks/>
          </p:cNvSpPr>
          <p:nvPr/>
        </p:nvSpPr>
        <p:spPr>
          <a:xfrm>
            <a:off x="628650" y="5334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References</a:t>
            </a:r>
          </a:p>
        </p:txBody>
      </p:sp>
      <p:sp>
        <p:nvSpPr>
          <p:cNvPr id="3" name="Content Placeholder 2">
            <a:extLst>
              <a:ext uri="{FF2B5EF4-FFF2-40B4-BE49-F238E27FC236}">
                <a16:creationId xmlns:a16="http://schemas.microsoft.com/office/drawing/2014/main" id="{1C3DF2C6-A3C3-EDAD-D110-1452F43595EE}"/>
              </a:ext>
            </a:extLst>
          </p:cNvPr>
          <p:cNvSpPr txBox="1">
            <a:spLocks/>
          </p:cNvSpPr>
          <p:nvPr/>
        </p:nvSpPr>
        <p:spPr>
          <a:xfrm>
            <a:off x="628650" y="1352524"/>
            <a:ext cx="7886700" cy="4152952"/>
          </a:xfrm>
          <a:prstGeom prst="rect">
            <a:avLst/>
          </a:prstGeom>
        </p:spPr>
        <p:txBody>
          <a:bodyPr>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 typeface="Arial" panose="020B0604020202020204" pitchFamily="34" charset="0"/>
              <a:buNone/>
            </a:pPr>
            <a:endParaRPr lang="en-GB" sz="1400" b="0" i="0" dirty="0">
              <a:effectLst/>
              <a:latin typeface="Aptos" panose="020B0004020202020204" pitchFamily="34" charset="0"/>
            </a:endParaRPr>
          </a:p>
          <a:p>
            <a:pPr marL="0" indent="0">
              <a:spcBef>
                <a:spcPts val="0"/>
              </a:spcBef>
              <a:spcAft>
                <a:spcPts val="600"/>
              </a:spcAft>
              <a:buFont typeface="Arial" panose="020B0604020202020204" pitchFamily="34" charset="0"/>
              <a:buNone/>
            </a:pPr>
            <a:r>
              <a:rPr lang="en-GB" sz="1400" b="0" i="0" dirty="0">
                <a:effectLst/>
                <a:latin typeface="Aptos" panose="020B0004020202020204" pitchFamily="34" charset="0"/>
              </a:rPr>
              <a:t>Baack, D. G. (2018). </a:t>
            </a:r>
            <a:r>
              <a:rPr lang="en-GB" sz="1400" b="0" i="1" dirty="0">
                <a:effectLst/>
                <a:latin typeface="Aptos" panose="020B0004020202020204" pitchFamily="34" charset="0"/>
              </a:rPr>
              <a:t>International marketing</a:t>
            </a:r>
            <a:r>
              <a:rPr lang="en-GB" sz="1400" b="0" i="0" dirty="0">
                <a:effectLst/>
                <a:latin typeface="Aptos" panose="020B0004020202020204" pitchFamily="34" charset="0"/>
              </a:rPr>
              <a:t>., 2nd edition. London: SAGE Publications.</a:t>
            </a:r>
          </a:p>
          <a:p>
            <a:pPr marL="0" indent="0">
              <a:spcBef>
                <a:spcPts val="0"/>
              </a:spcBef>
              <a:spcAft>
                <a:spcPts val="600"/>
              </a:spcAft>
              <a:buNone/>
            </a:pPr>
            <a:r>
              <a:rPr lang="en-GB" sz="1400" dirty="0" err="1">
                <a:latin typeface="Aptos" panose="020B0004020202020204" pitchFamily="34" charset="0"/>
              </a:rPr>
              <a:t>Czinkota</a:t>
            </a:r>
            <a:r>
              <a:rPr lang="en-GB" sz="1400" dirty="0">
                <a:latin typeface="Aptos" panose="020B0004020202020204" pitchFamily="34" charset="0"/>
              </a:rPr>
              <a:t>, M.R. (2011) </a:t>
            </a:r>
            <a:r>
              <a:rPr lang="en-GB" sz="1400" i="1" dirty="0">
                <a:latin typeface="Aptos" panose="020B0004020202020204" pitchFamily="34" charset="0"/>
              </a:rPr>
              <a:t>International Marketing</a:t>
            </a:r>
            <a:r>
              <a:rPr lang="en-GB" sz="1400" dirty="0">
                <a:latin typeface="Aptos" panose="020B0004020202020204" pitchFamily="34" charset="0"/>
              </a:rPr>
              <a:t>. </a:t>
            </a:r>
            <a:r>
              <a:rPr lang="en-GB" sz="1400" dirty="0" err="1">
                <a:latin typeface="Aptos" panose="020B0004020202020204" pitchFamily="34" charset="0"/>
              </a:rPr>
              <a:t>Hampsire</a:t>
            </a:r>
            <a:r>
              <a:rPr lang="en-GB" sz="1400" dirty="0">
                <a:latin typeface="Aptos" panose="020B0004020202020204" pitchFamily="34" charset="0"/>
              </a:rPr>
              <a:t>: Cengage Learning.</a:t>
            </a:r>
          </a:p>
          <a:p>
            <a:pPr marL="0" indent="0">
              <a:spcBef>
                <a:spcPts val="0"/>
              </a:spcBef>
              <a:spcAft>
                <a:spcPts val="600"/>
              </a:spcAft>
              <a:buNone/>
            </a:pPr>
            <a:r>
              <a:rPr lang="en-GB" sz="1400" b="0" i="0" dirty="0">
                <a:solidFill>
                  <a:srgbClr val="3A3A3A"/>
                </a:solidFill>
                <a:effectLst/>
                <a:latin typeface="Aptos" panose="020B0004020202020204" pitchFamily="34" charset="0"/>
              </a:rPr>
              <a:t>De </a:t>
            </a:r>
            <a:r>
              <a:rPr lang="en-GB" sz="1400" b="0" i="0" dirty="0" err="1">
                <a:solidFill>
                  <a:srgbClr val="3A3A3A"/>
                </a:solidFill>
                <a:effectLst/>
                <a:latin typeface="Aptos" panose="020B0004020202020204" pitchFamily="34" charset="0"/>
              </a:rPr>
              <a:t>Búrca</a:t>
            </a:r>
            <a:r>
              <a:rPr lang="en-GB" sz="1400" b="0" i="0" dirty="0">
                <a:solidFill>
                  <a:srgbClr val="3A3A3A"/>
                </a:solidFill>
                <a:effectLst/>
                <a:latin typeface="Aptos" panose="020B0004020202020204" pitchFamily="34" charset="0"/>
              </a:rPr>
              <a:t>, S., Fletcher, R. and Brown, L. (2004) </a:t>
            </a:r>
            <a:r>
              <a:rPr lang="en-GB" sz="1400" b="0" i="1" dirty="0">
                <a:solidFill>
                  <a:srgbClr val="3A3A3A"/>
                </a:solidFill>
                <a:effectLst/>
                <a:latin typeface="Aptos" panose="020B0004020202020204" pitchFamily="34" charset="0"/>
              </a:rPr>
              <a:t>International marketing : an SME perspective</a:t>
            </a:r>
            <a:r>
              <a:rPr lang="en-GB" sz="1400" b="0" i="0" dirty="0">
                <a:solidFill>
                  <a:srgbClr val="3A3A3A"/>
                </a:solidFill>
                <a:effectLst/>
                <a:latin typeface="Aptos" panose="020B0004020202020204" pitchFamily="34" charset="0"/>
              </a:rPr>
              <a:t>. 1st ed. Harlow, England: FT Prentice Hall.</a:t>
            </a:r>
            <a:endParaRPr lang="en-GB" sz="1400" dirty="0">
              <a:latin typeface="Aptos" panose="020B0004020202020204" pitchFamily="34" charset="0"/>
            </a:endParaRPr>
          </a:p>
          <a:p>
            <a:pPr marL="0" indent="0">
              <a:spcBef>
                <a:spcPts val="0"/>
              </a:spcBef>
              <a:spcAft>
                <a:spcPts val="600"/>
              </a:spcAft>
              <a:buNone/>
            </a:pPr>
            <a:r>
              <a:rPr lang="en-GB" sz="1400" dirty="0">
                <a:latin typeface="Aptos" panose="020B0004020202020204" pitchFamily="34" charset="0"/>
              </a:rPr>
              <a:t>Doole, I. and Lowe, R. (2012) </a:t>
            </a:r>
            <a:r>
              <a:rPr lang="en-GB" sz="1400" i="1" dirty="0">
                <a:latin typeface="Aptos" panose="020B0004020202020204" pitchFamily="34" charset="0"/>
              </a:rPr>
              <a:t>International marketing strategy : analysis, development and implementation</a:t>
            </a:r>
            <a:r>
              <a:rPr lang="en-GB" sz="1400" dirty="0">
                <a:latin typeface="Aptos" panose="020B0004020202020204" pitchFamily="34" charset="0"/>
              </a:rPr>
              <a:t>. Cengage Learning.</a:t>
            </a:r>
          </a:p>
          <a:p>
            <a:pPr marL="0" indent="0">
              <a:spcBef>
                <a:spcPts val="0"/>
              </a:spcBef>
              <a:spcAft>
                <a:spcPts val="600"/>
              </a:spcAft>
              <a:buNone/>
            </a:pPr>
            <a:r>
              <a:rPr lang="en-GB" sz="1400" dirty="0">
                <a:latin typeface="Aptos" panose="020B0004020202020204" pitchFamily="34" charset="0"/>
              </a:rPr>
              <a:t>Keegan, W.J. and Green, M.C. (2013) </a:t>
            </a:r>
            <a:r>
              <a:rPr lang="en-GB" sz="1400" i="1" dirty="0">
                <a:latin typeface="Aptos" panose="020B0004020202020204" pitchFamily="34" charset="0"/>
              </a:rPr>
              <a:t>Global marketing</a:t>
            </a:r>
            <a:r>
              <a:rPr lang="en-GB" sz="1400" dirty="0">
                <a:latin typeface="Aptos" panose="020B0004020202020204" pitchFamily="34" charset="0"/>
              </a:rPr>
              <a:t>. 7th ed., global ed. Boston, Mass. ; London: Pearson.</a:t>
            </a:r>
          </a:p>
          <a:p>
            <a:pPr marL="0" indent="0">
              <a:spcBef>
                <a:spcPts val="0"/>
              </a:spcBef>
              <a:spcAft>
                <a:spcPts val="600"/>
              </a:spcAft>
              <a:buNone/>
            </a:pPr>
            <a:r>
              <a:rPr lang="en-GB" sz="1400" dirty="0">
                <a:latin typeface="Aptos" panose="020B0004020202020204" pitchFamily="34" charset="0"/>
              </a:rPr>
              <a:t> Kotler, P., Armstrong, G. (Gary M. ), Balasubramanian, S., &amp; Kotler, P. (2023). Principles of marketing. (Nineteenth edition / Philip Kotler, Gary Armstrong, Sridhar Balasubramanian.). Pearson.</a:t>
            </a:r>
          </a:p>
          <a:p>
            <a:pPr marL="0" indent="0">
              <a:spcBef>
                <a:spcPts val="0"/>
              </a:spcBef>
              <a:spcAft>
                <a:spcPts val="600"/>
              </a:spcAft>
              <a:buNone/>
            </a:pPr>
            <a:r>
              <a:rPr lang="en-GB" sz="1400" dirty="0">
                <a:latin typeface="Aptos" panose="020B0004020202020204" pitchFamily="34" charset="0"/>
              </a:rPr>
              <a:t>Mathur, U. C. (2008). </a:t>
            </a:r>
            <a:r>
              <a:rPr lang="en-GB" sz="1400" i="1" dirty="0">
                <a:latin typeface="Aptos" panose="020B0004020202020204" pitchFamily="34" charset="0"/>
              </a:rPr>
              <a:t>International marketing management : text and cases</a:t>
            </a:r>
            <a:r>
              <a:rPr lang="en-GB" sz="1400" dirty="0">
                <a:latin typeface="Aptos" panose="020B0004020202020204" pitchFamily="34" charset="0"/>
              </a:rPr>
              <a:t>. SAGE.</a:t>
            </a:r>
          </a:p>
          <a:p>
            <a:pPr marL="0" indent="0">
              <a:spcBef>
                <a:spcPts val="0"/>
              </a:spcBef>
              <a:spcAft>
                <a:spcPts val="600"/>
              </a:spcAft>
              <a:buNone/>
            </a:pPr>
            <a:endParaRPr lang="en-GB" sz="1400" dirty="0">
              <a:latin typeface="Aptos" panose="020B0004020202020204" pitchFamily="34" charset="0"/>
            </a:endParaRPr>
          </a:p>
        </p:txBody>
      </p:sp>
    </p:spTree>
    <p:extLst>
      <p:ext uri="{BB962C8B-B14F-4D97-AF65-F5344CB8AC3E}">
        <p14:creationId xmlns:p14="http://schemas.microsoft.com/office/powerpoint/2010/main" val="221667886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17F0BAA444E2C478D04B3C300BA99D3" ma:contentTypeVersion="11" ma:contentTypeDescription="Create a new document." ma:contentTypeScope="" ma:versionID="b3e034b9cfe95bf25d9ebd403f11ceb7">
  <xsd:schema xmlns:xsd="http://www.w3.org/2001/XMLSchema" xmlns:xs="http://www.w3.org/2001/XMLSchema" xmlns:p="http://schemas.microsoft.com/office/2006/metadata/properties" xmlns:ns3="d97129d6-5105-44aa-8953-de11b416c376" targetNamespace="http://schemas.microsoft.com/office/2006/metadata/properties" ma:root="true" ma:fieldsID="80a173d080483538636c9b385a11b276" ns3:_="">
    <xsd:import namespace="d97129d6-5105-44aa-8953-de11b416c37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7129d6-5105-44aa-8953-de11b416c37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d97129d6-5105-44aa-8953-de11b416c376"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EBEC5B2-6AAE-4625-A1D9-B3C66A8BDD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7129d6-5105-44aa-8953-de11b416c3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2B03477-239A-4E28-826C-268C7514CBE5}">
  <ds:schemaRefs>
    <ds:schemaRef ds:uri="http://purl.org/dc/terms/"/>
    <ds:schemaRef ds:uri="http://purl.org/dc/dcmitype/"/>
    <ds:schemaRef ds:uri="http://schemas.microsoft.com/office/infopath/2007/PartnerControls"/>
    <ds:schemaRef ds:uri="http://schemas.microsoft.com/office/2006/metadata/properties"/>
    <ds:schemaRef ds:uri="http://purl.org/dc/elements/1.1/"/>
    <ds:schemaRef ds:uri="http://www.w3.org/XML/1998/namespace"/>
    <ds:schemaRef ds:uri="http://schemas.microsoft.com/office/2006/documentManagement/types"/>
    <ds:schemaRef ds:uri="http://schemas.openxmlformats.org/package/2006/metadata/core-properties"/>
    <ds:schemaRef ds:uri="d97129d6-5105-44aa-8953-de11b416c376"/>
  </ds:schemaRefs>
</ds:datastoreItem>
</file>

<file path=customXml/itemProps3.xml><?xml version="1.0" encoding="utf-8"?>
<ds:datastoreItem xmlns:ds="http://schemas.openxmlformats.org/officeDocument/2006/customXml" ds:itemID="{F9A7D19B-ED38-432F-8411-427F984F8A5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CW_TEMPLATE_PPTX</Template>
  <TotalTime>3582</TotalTime>
  <Words>2164</Words>
  <Application>Microsoft Office PowerPoint</Application>
  <PresentationFormat>On-screen Show (4:3)</PresentationFormat>
  <Paragraphs>283</Paragraphs>
  <Slides>33</Slides>
  <Notes>20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33</vt:i4>
      </vt:variant>
    </vt:vector>
  </HeadingPairs>
  <TitlesOfParts>
    <vt:vector size="41" baseType="lpstr">
      <vt:lpstr>Aptos</vt:lpstr>
      <vt:lpstr>Aptos Display</vt:lpstr>
      <vt:lpstr>Arial</vt:lpstr>
      <vt:lpstr>Calibri</vt:lpstr>
      <vt:lpstr>Courier New</vt:lpstr>
      <vt:lpstr>Wingdings</vt:lpstr>
      <vt:lpstr>Custom Design</vt:lpstr>
      <vt:lpstr>CDC PPT master theme</vt:lpstr>
      <vt:lpstr>International Marketing: Principles and Practices LCMB 7026</vt:lpstr>
      <vt:lpstr>Week two</vt:lpstr>
      <vt:lpstr>Last week</vt:lpstr>
      <vt:lpstr>PowerPoint Presentation</vt:lpstr>
      <vt:lpstr>Marketing environment </vt:lpstr>
      <vt:lpstr>PESTLE Analysis  for Macroenvironment</vt:lpstr>
      <vt:lpstr>PowerPoint Presentation</vt:lpstr>
      <vt:lpstr>International vs domestic  marketing environment </vt:lpstr>
      <vt:lpstr>International marketing Decisions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 Essentials of International Marketing   Chapter One Introduction to International Marketing</dc:title>
  <dc:creator>Dan Baack</dc:creator>
  <cp:lastModifiedBy>Dian Mayasari</cp:lastModifiedBy>
  <cp:revision>484</cp:revision>
  <dcterms:created xsi:type="dcterms:W3CDTF">2011-10-11T02:36:14Z</dcterms:created>
  <dcterms:modified xsi:type="dcterms:W3CDTF">2026-09-15T11:59:04Z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0x010100F17F0BAA444E2C478D04B3C300BA99D3</vt:lpwstr>
  </property>
</Properties>
</file>