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67" r:id="rId2"/>
    <p:sldId id="257" r:id="rId3"/>
    <p:sldId id="258" r:id="rId4"/>
    <p:sldId id="259" r:id="rId5"/>
    <p:sldId id="268" r:id="rId6"/>
    <p:sldId id="260" r:id="rId7"/>
    <p:sldId id="261"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044" autoAdjust="0"/>
  </p:normalViewPr>
  <p:slideViewPr>
    <p:cSldViewPr snapToGrid="0">
      <p:cViewPr>
        <p:scale>
          <a:sx n="73" d="100"/>
          <a:sy n="73" d="100"/>
        </p:scale>
        <p:origin x="107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93A04-2985-4C71-8275-AB4EB3E28D0D}"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703DE-C37B-42BF-8D30-D097ADCBFC98}" type="slidenum">
              <a:rPr lang="en-GB" smtClean="0"/>
              <a:t>‹#›</a:t>
            </a:fld>
            <a:endParaRPr lang="en-GB"/>
          </a:p>
        </p:txBody>
      </p:sp>
    </p:spTree>
    <p:extLst>
      <p:ext uri="{BB962C8B-B14F-4D97-AF65-F5344CB8AC3E}">
        <p14:creationId xmlns:p14="http://schemas.microsoft.com/office/powerpoint/2010/main" val="958895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investigator is going to present a “personal SWOT analysis” to achieve professional development in the “UK Health and Social Care sector”. I am going to describe their “strengths, weaknesses, opportunities and threats”. The learner is going to explain how they use training to overcome their weaknesses. The study will also show how the learner utilises opportunities to support their career growth.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3</a:t>
            </a:fld>
            <a:endParaRPr lang="en-GB"/>
          </a:p>
        </p:txBody>
      </p:sp>
    </p:spTree>
    <p:extLst>
      <p:ext uri="{BB962C8B-B14F-4D97-AF65-F5344CB8AC3E}">
        <p14:creationId xmlns:p14="http://schemas.microsoft.com/office/powerpoint/2010/main" val="239956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Regarding my </a:t>
            </a:r>
            <a:r>
              <a:rPr lang="en-GB" sz="1200" b="1" kern="1200" dirty="0">
                <a:solidFill>
                  <a:schemeClr val="tx1"/>
                </a:solidFill>
                <a:effectLst/>
                <a:latin typeface="+mn-lt"/>
                <a:ea typeface="+mn-ea"/>
                <a:cs typeface="+mn-cs"/>
              </a:rPr>
              <a:t>strengths</a:t>
            </a:r>
            <a:r>
              <a:rPr lang="en-GB" sz="1200" kern="1200" dirty="0">
                <a:solidFill>
                  <a:schemeClr val="tx1"/>
                </a:solidFill>
                <a:effectLst/>
                <a:latin typeface="+mn-lt"/>
                <a:ea typeface="+mn-ea"/>
                <a:cs typeface="+mn-cs"/>
              </a:rPr>
              <a:t>, I feel that I am empathetic as well as understanding towards patients, alongside colleagues. I feel that I have strong skills regarding communication. It effectively allows an individual to explain information clearly (</a:t>
            </a:r>
            <a:r>
              <a:rPr lang="en-GB" sz="1200" kern="1200" dirty="0" err="1">
                <a:solidFill>
                  <a:schemeClr val="tx1"/>
                </a:solidFill>
                <a:effectLst/>
                <a:latin typeface="+mn-lt"/>
                <a:ea typeface="+mn-ea"/>
                <a:cs typeface="+mn-cs"/>
              </a:rPr>
              <a:t>Saxena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I feel that I work well in a team as well as offer support to others when required. I feel that I am quite reliable, which helps to promote trust with others. Regarding </a:t>
            </a:r>
            <a:r>
              <a:rPr lang="en-GB" sz="1200" b="1"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I feel that I struggle sometimes with time management during busy shifts. Apart from these, I feel that I have limited experience in performing leadership roles. I have also found out that I am quite shy while speaking in meetings or addressing large groups. </a:t>
            </a:r>
          </a:p>
          <a:p>
            <a:r>
              <a:rPr lang="en-GB" sz="1200" kern="1200" dirty="0">
                <a:solidFill>
                  <a:schemeClr val="tx1"/>
                </a:solidFill>
                <a:effectLst/>
                <a:latin typeface="+mn-lt"/>
                <a:ea typeface="+mn-ea"/>
                <a:cs typeface="+mn-cs"/>
              </a:rPr>
              <a:t>Speaking about the </a:t>
            </a:r>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I think I need to attend relevant CPD courses as well as training to improve my skills. Looking for mentorship opportunities from experienced professionals in health and social care is quite useful (</a:t>
            </a:r>
            <a:r>
              <a:rPr lang="en-GB" sz="1200" kern="1200" dirty="0" err="1">
                <a:solidFill>
                  <a:schemeClr val="tx1"/>
                </a:solidFill>
                <a:effectLst/>
                <a:latin typeface="+mn-lt"/>
                <a:ea typeface="+mn-ea"/>
                <a:cs typeface="+mn-cs"/>
              </a:rPr>
              <a:t>Juntunen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 feel that career progression is quite possible through relevant learning as well as experience. Regarding </a:t>
            </a:r>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there is availability of high competition for advanced roles in the sector. Changes in both policy as well as funding are likely to affect the stability of the job. Additionally, the presence of stressful working environments could negatively impact performance.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4</a:t>
            </a:fld>
            <a:endParaRPr lang="en-GB"/>
          </a:p>
        </p:txBody>
      </p:sp>
    </p:spTree>
    <p:extLst>
      <p:ext uri="{BB962C8B-B14F-4D97-AF65-F5344CB8AC3E}">
        <p14:creationId xmlns:p14="http://schemas.microsoft.com/office/powerpoint/2010/main" val="2468589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feel that I need to use my strong skills regarding communication to ask for guidance. It can help an individual to overcome their limited leadership experience (Salim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My teamwork capabilities, as well as reliability, can actively allow me to manage tasks better. It can eventually help me to improve my time management competency during busy shifts. I feel that empathy can allow me to promote good relationships with colleagues. It is likely to assist me in reducing stress in challenging environments. I can use my strength to learn from mentors as well as training, which can allow me to handle competition as well as adapt to policy changes. The practical example is assisting a new team member to improve my confidence as well as leadership capabilities.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6</a:t>
            </a:fld>
            <a:endParaRPr lang="en-GB"/>
          </a:p>
        </p:txBody>
      </p:sp>
    </p:spTree>
    <p:extLst>
      <p:ext uri="{BB962C8B-B14F-4D97-AF65-F5344CB8AC3E}">
        <p14:creationId xmlns:p14="http://schemas.microsoft.com/office/powerpoint/2010/main" val="2425432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presence of CPD and training courses is available, which is likely to assist in the improvement of professional skills (Magwenya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I can effectively use my strong communication capabilities to ask questions as well as learn efficiently. The presence of mentorship opportunities is likely to assist me in gaining guidance from experienced professionals. I am looking to apply both empathy as well as steam work to develop good relationships. It can assist me in making the most of networking. Career progression is found to be possible, as I need to use my dedication as well as reliability to achieve promotion in the Health and Social Care sector.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7</a:t>
            </a:fld>
            <a:endParaRPr lang="en-GB"/>
          </a:p>
        </p:txBody>
      </p:sp>
    </p:spTree>
    <p:extLst>
      <p:ext uri="{BB962C8B-B14F-4D97-AF65-F5344CB8AC3E}">
        <p14:creationId xmlns:p14="http://schemas.microsoft.com/office/powerpoint/2010/main" val="3769688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“personal SWOT analysis” assisted the investigator in identifying strengths like communication. The investigator used strengths to actively improve skills as well as overcome weaknesses. Opportunities available, like mentorship alongside training, help to support growth in a career. Using the strength can effectively ensure professional development in the sector.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8</a:t>
            </a:fld>
            <a:endParaRPr lang="en-GB"/>
          </a:p>
        </p:txBody>
      </p:sp>
    </p:spTree>
    <p:extLst>
      <p:ext uri="{BB962C8B-B14F-4D97-AF65-F5344CB8AC3E}">
        <p14:creationId xmlns:p14="http://schemas.microsoft.com/office/powerpoint/2010/main" val="2334395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9</a:t>
            </a:fld>
            <a:endParaRPr lang="en-GB"/>
          </a:p>
        </p:txBody>
      </p:sp>
    </p:spTree>
    <p:extLst>
      <p:ext uri="{BB962C8B-B14F-4D97-AF65-F5344CB8AC3E}">
        <p14:creationId xmlns:p14="http://schemas.microsoft.com/office/powerpoint/2010/main" val="4233897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10</a:t>
            </a:fld>
            <a:endParaRPr lang="en-GB"/>
          </a:p>
        </p:txBody>
      </p:sp>
    </p:spTree>
    <p:extLst>
      <p:ext uri="{BB962C8B-B14F-4D97-AF65-F5344CB8AC3E}">
        <p14:creationId xmlns:p14="http://schemas.microsoft.com/office/powerpoint/2010/main" val="1069457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38581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113935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803746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3F51D8-06B5-4A5F-A927-CCF3EBEF6D07}"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019488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3F51D8-06B5-4A5F-A927-CCF3EBEF6D07}"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248727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3F51D8-06B5-4A5F-A927-CCF3EBEF6D07}"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721554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51D8-06B5-4A5F-A927-CCF3EBEF6D07}" type="datetimeFigureOut">
              <a:rPr lang="en-GB" smtClean="0"/>
              <a:t>04/11/2025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703186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4282468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243948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281102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640613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accent4">
                <a:lumMod val="60000"/>
                <a:lumOff val="40000"/>
              </a:schemeClr>
            </a:gs>
            <a:gs pos="93000">
              <a:schemeClr val="bg2">
                <a:lumMod val="9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F51D8-06B5-4A5F-A927-CCF3EBEF6D07}" type="datetimeFigureOut">
              <a:rPr lang="en-GB" smtClean="0"/>
              <a:t>04/11/2025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9918BC-0070-4979-9E76-535EDC4204F7}" type="slidenum">
              <a:rPr lang="en-GB" smtClean="0"/>
              <a:t>‹#›</a:t>
            </a:fld>
            <a:endParaRPr lang="en-GB"/>
          </a:p>
        </p:txBody>
      </p:sp>
    </p:spTree>
    <p:extLst>
      <p:ext uri="{BB962C8B-B14F-4D97-AF65-F5344CB8AC3E}">
        <p14:creationId xmlns:p14="http://schemas.microsoft.com/office/powerpoint/2010/main" val="37671653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08C26-7EC5-9667-4A64-BC0996516C1A}"/>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Module Title: </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Professional Career Development within H&amp;SC</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Module Number</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LCHS 4009 (LON)</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Assignment No</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ASSIGNMENT 1</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Student Name</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FELICITY  OPOKU</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Student ID:           </a:t>
            </a:r>
            <a:r>
              <a:rPr kumimoji="0" lang="en-GB" altLang="en-US" sz="3200" b="1" i="1" strike="noStrike" kern="1200" cap="none" spc="0" normalizeH="0" baseline="0" noProof="0" dirty="0">
                <a:ln>
                  <a:noFill/>
                </a:ln>
                <a:solidFill>
                  <a:prstClr val="black"/>
                </a:solidFill>
                <a:effectLst/>
                <a:uLnTx/>
                <a:uFillTx/>
                <a:latin typeface="Myriad Pro"/>
                <a:ea typeface="+mn-ea"/>
                <a:cs typeface="+mn-cs"/>
              </a:rPr>
              <a:t> 2427847</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Lecturer’s Name</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LOU  WELLS</a:t>
            </a:r>
            <a:endParaRPr lang="en-GB" dirty="0"/>
          </a:p>
        </p:txBody>
      </p:sp>
    </p:spTree>
    <p:extLst>
      <p:ext uri="{BB962C8B-B14F-4D97-AF65-F5344CB8AC3E}">
        <p14:creationId xmlns:p14="http://schemas.microsoft.com/office/powerpoint/2010/main" val="762293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2069" y="498044"/>
            <a:ext cx="9533466" cy="969818"/>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Table of Content</a:t>
            </a:r>
          </a:p>
        </p:txBody>
      </p:sp>
      <p:sp>
        <p:nvSpPr>
          <p:cNvPr id="4" name="Rectangle 3"/>
          <p:cNvSpPr/>
          <p:nvPr/>
        </p:nvSpPr>
        <p:spPr>
          <a:xfrm>
            <a:off x="1331495" y="1467862"/>
            <a:ext cx="8518358" cy="3970318"/>
          </a:xfrm>
          <a:prstGeom prst="rect">
            <a:avLst/>
          </a:prstGeom>
        </p:spPr>
        <p:txBody>
          <a:bodyPr wrap="square">
            <a:spAutoFit/>
          </a:bodyPr>
          <a:lstStyle/>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Introduction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Personal SWOT analysis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Leveraging strengths to overcome weaknesses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Opportunities available and utilising them with strengths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Conclusion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3109977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528" y="540794"/>
            <a:ext cx="10047272" cy="1005840"/>
          </a:xfrm>
        </p:spPr>
        <p:txBody>
          <a:bodyPr>
            <a:normAutofit/>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18340" y="1753112"/>
            <a:ext cx="6431389" cy="4945606"/>
          </a:xfrm>
        </p:spPr>
        <p:txBody>
          <a:bodyPr>
            <a:normAutofit/>
          </a:bodyPr>
          <a:lstStyle/>
          <a:p>
            <a:pPr marL="0" indent="0" algn="just">
              <a:lnSpc>
                <a:spcPct val="150000"/>
              </a:lnSpc>
              <a:buNone/>
            </a:pPr>
            <a:endParaRPr lang="en-GB"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 The learner is going to explain how they use training to overcome their weaknesses</a:t>
            </a:r>
          </a:p>
          <a:p>
            <a:pPr algn="just">
              <a:lnSpc>
                <a:spcPct val="150000"/>
              </a:lnSpc>
            </a:pPr>
            <a:r>
              <a:rPr lang="en-GB" sz="1800" dirty="0">
                <a:latin typeface="Times New Roman" panose="02020603050405020304" pitchFamily="18" charset="0"/>
                <a:cs typeface="Times New Roman" panose="02020603050405020304" pitchFamily="18" charset="0"/>
              </a:rPr>
              <a:t>The study will also show how the learner  utilise opportunities to support their career growth</a:t>
            </a:r>
          </a:p>
          <a:p>
            <a:pPr algn="just">
              <a:lnSpc>
                <a:spcPct val="150000"/>
              </a:lnSpc>
            </a:pPr>
            <a:r>
              <a:rPr lang="en-GB" sz="1800" dirty="0">
                <a:latin typeface="Times New Roman" panose="02020603050405020304" pitchFamily="18" charset="0"/>
                <a:cs typeface="Times New Roman" panose="02020603050405020304" pitchFamily="18" charset="0"/>
              </a:rPr>
              <a:t>The investigator is going to present a “personal SWOT analysis” to achieve professional development</a:t>
            </a:r>
          </a:p>
          <a:p>
            <a:pPr algn="just">
              <a:lnSpc>
                <a:spcPct val="150000"/>
              </a:lnSpc>
            </a:pPr>
            <a:r>
              <a:rPr lang="en-GB" sz="1800" dirty="0">
                <a:latin typeface="Times New Roman" panose="02020603050405020304" pitchFamily="18" charset="0"/>
                <a:cs typeface="Times New Roman" panose="02020603050405020304" pitchFamily="18" charset="0"/>
              </a:rPr>
              <a:t>The learner is going to describe their “strengths, weaknesses, opportunities and threats”</a:t>
            </a:r>
          </a:p>
          <a:p>
            <a:pPr algn="just">
              <a:lnSpc>
                <a:spcPct val="150000"/>
              </a:lnSpc>
            </a:pPr>
            <a:endParaRPr lang="en-GB" sz="1050" b="1"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7143"/>
          <a:stretch/>
        </p:blipFill>
        <p:spPr>
          <a:xfrm>
            <a:off x="7780422" y="1902994"/>
            <a:ext cx="4032810" cy="3615490"/>
          </a:xfrm>
          <a:prstGeom prst="rect">
            <a:avLst/>
          </a:prstGeom>
        </p:spPr>
      </p:pic>
    </p:spTree>
    <p:extLst>
      <p:ext uri="{BB962C8B-B14F-4D97-AF65-F5344CB8AC3E}">
        <p14:creationId xmlns:p14="http://schemas.microsoft.com/office/powerpoint/2010/main" val="27412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011" y="540794"/>
            <a:ext cx="10047272" cy="1005840"/>
          </a:xfrm>
        </p:spPr>
        <p:txBody>
          <a:bodyPr>
            <a:normAutofit fontScale="90000"/>
          </a:bodyPr>
          <a:lstStyle/>
          <a:p>
            <a:pPr algn="ctr">
              <a:lnSpc>
                <a:spcPct val="150000"/>
              </a:lnSpc>
            </a:pPr>
            <a:r>
              <a:rPr lang="en-GB" sz="3200" b="1" dirty="0">
                <a:latin typeface="Times New Roman" panose="02020603050405020304" pitchFamily="18" charset="0"/>
                <a:cs typeface="Times New Roman" panose="02020603050405020304" pitchFamily="18" charset="0"/>
              </a:rPr>
              <a:t>Personal SWOT analysis</a:t>
            </a:r>
            <a:br>
              <a:rPr lang="en-GB" sz="3200" b="1"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swot analysis – It can help you to understand where you need to improve and develop new skills.</a:t>
            </a:r>
            <a:endParaRPr lang="en-GB" sz="31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88845" y="2207172"/>
            <a:ext cx="6269156" cy="3983766"/>
          </a:xfrm>
        </p:spPr>
        <p:txBody>
          <a:bodyPr>
            <a:noAutofit/>
          </a:bodyPr>
          <a:lstStyle/>
          <a:p>
            <a:pPr algn="just">
              <a:lnSpc>
                <a:spcPct val="150000"/>
              </a:lnSpc>
            </a:pPr>
            <a:r>
              <a:rPr lang="en-GB" sz="2000" dirty="0">
                <a:latin typeface="Times New Roman" panose="02020603050405020304" pitchFamily="18" charset="0"/>
                <a:cs typeface="Times New Roman" panose="02020603050405020304" pitchFamily="18" charset="0"/>
              </a:rPr>
              <a:t>I have also found out that I am quite shy while speaking in meetings or addressing large groups</a:t>
            </a:r>
          </a:p>
          <a:p>
            <a:pPr marL="0" indent="0" algn="just">
              <a:lnSpc>
                <a:spcPct val="150000"/>
              </a:lnSpc>
              <a:buNone/>
            </a:pP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 It effectively allows an individual to explain information clearly (Saxena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a:t>
            </a:r>
          </a:p>
          <a:p>
            <a:pPr algn="just">
              <a:lnSpc>
                <a:spcPct val="150000"/>
              </a:lnSpc>
            </a:pPr>
            <a:r>
              <a:rPr lang="en-GB" sz="2000" dirty="0">
                <a:latin typeface="Times New Roman" panose="02020603050405020304" pitchFamily="18" charset="0"/>
                <a:cs typeface="Times New Roman" panose="02020603050405020304" pitchFamily="18" charset="0"/>
              </a:rPr>
              <a:t>I feel that career progression is quite possible through relevant learning as well as experience</a:t>
            </a:r>
            <a:endParaRPr lang="en-GB" sz="2000" b="1"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cstate="hqprint">
            <a:extLst>
              <a:ext uri="{28A0092B-C50C-407E-A947-70E740481C1C}">
                <a14:useLocalDpi xmlns:a14="http://schemas.microsoft.com/office/drawing/2010/main"/>
              </a:ext>
            </a:extLst>
          </a:blip>
          <a:srcRect b="4314"/>
          <a:stretch/>
        </p:blipFill>
        <p:spPr>
          <a:xfrm>
            <a:off x="7684168" y="1996966"/>
            <a:ext cx="4191587" cy="4085642"/>
          </a:xfrm>
          <a:prstGeom prst="rect">
            <a:avLst/>
          </a:prstGeom>
        </p:spPr>
      </p:pic>
    </p:spTree>
    <p:extLst>
      <p:ext uri="{BB962C8B-B14F-4D97-AF65-F5344CB8AC3E}">
        <p14:creationId xmlns:p14="http://schemas.microsoft.com/office/powerpoint/2010/main" val="198575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8924284-D823-1BE2-6A0E-5F2BFB8B8053}"/>
              </a:ext>
            </a:extLst>
          </p:cNvPr>
          <p:cNvPicPr>
            <a:picLocks noChangeAspect="1"/>
          </p:cNvPicPr>
          <p:nvPr/>
        </p:nvPicPr>
        <p:blipFill>
          <a:blip r:embed="rId2">
            <a:alphaModFix amt="20000"/>
          </a:blip>
          <a:stretch>
            <a:fillRect/>
          </a:stretch>
        </p:blipFill>
        <p:spPr>
          <a:xfrm>
            <a:off x="7693763" y="3483251"/>
            <a:ext cx="4309050" cy="3300413"/>
          </a:xfrm>
          <a:prstGeom prst="rect">
            <a:avLst/>
          </a:prstGeom>
        </p:spPr>
      </p:pic>
      <p:sp>
        <p:nvSpPr>
          <p:cNvPr id="2" name="Title 1">
            <a:extLst>
              <a:ext uri="{FF2B5EF4-FFF2-40B4-BE49-F238E27FC236}">
                <a16:creationId xmlns:a16="http://schemas.microsoft.com/office/drawing/2014/main" id="{2DD91E6D-AEBD-FE4D-8210-ACFA220946CE}"/>
              </a:ext>
            </a:extLst>
          </p:cNvPr>
          <p:cNvSpPr>
            <a:spLocks noGrp="1"/>
          </p:cNvSpPr>
          <p:nvPr>
            <p:ph type="title"/>
          </p:nvPr>
        </p:nvSpPr>
        <p:spPr>
          <a:xfrm>
            <a:off x="838200" y="237325"/>
            <a:ext cx="10515600" cy="485480"/>
          </a:xfrm>
        </p:spPr>
        <p:txBody>
          <a:bodyPr>
            <a:normAutofit fontScale="90000"/>
          </a:bodyPr>
          <a:lstStyle/>
          <a:p>
            <a:pPr algn="ctr"/>
            <a:r>
              <a:rPr lang="en-GB" b="1" dirty="0"/>
              <a:t>SWOT ANALYSIS</a:t>
            </a:r>
          </a:p>
        </p:txBody>
      </p:sp>
      <p:sp>
        <p:nvSpPr>
          <p:cNvPr id="3" name="Content Placeholder 2">
            <a:extLst>
              <a:ext uri="{FF2B5EF4-FFF2-40B4-BE49-F238E27FC236}">
                <a16:creationId xmlns:a16="http://schemas.microsoft.com/office/drawing/2014/main" id="{07F3823D-13F5-8FBD-74EC-7BC900E3C7BF}"/>
              </a:ext>
            </a:extLst>
          </p:cNvPr>
          <p:cNvSpPr>
            <a:spLocks noGrp="1"/>
          </p:cNvSpPr>
          <p:nvPr>
            <p:ph sz="half" idx="1"/>
          </p:nvPr>
        </p:nvSpPr>
        <p:spPr>
          <a:xfrm>
            <a:off x="790353" y="899648"/>
            <a:ext cx="5305647" cy="2175669"/>
          </a:xfrm>
        </p:spPr>
        <p:txBody>
          <a:bodyPr>
            <a:normAutofit/>
          </a:bodyPr>
          <a:lstStyle/>
          <a:p>
            <a:pPr marL="0" indent="0" algn="ctr">
              <a:buNone/>
            </a:pPr>
            <a:r>
              <a:rPr lang="en-GB" sz="1600" dirty="0"/>
              <a:t>Strengths </a:t>
            </a:r>
          </a:p>
          <a:p>
            <a:pPr algn="just">
              <a:lnSpc>
                <a:spcPct val="150000"/>
              </a:lnSpc>
            </a:pPr>
            <a:r>
              <a:rPr lang="en-GB" sz="1600" dirty="0">
                <a:latin typeface="Times New Roman" panose="02020603050405020304" pitchFamily="18" charset="0"/>
                <a:cs typeface="Times New Roman" panose="02020603050405020304" pitchFamily="18" charset="0"/>
              </a:rPr>
              <a:t>I feel that I have strong skills regarding communication</a:t>
            </a:r>
          </a:p>
          <a:p>
            <a:pPr algn="just">
              <a:lnSpc>
                <a:spcPct val="150000"/>
              </a:lnSpc>
            </a:pPr>
            <a:r>
              <a:rPr lang="en-GB" sz="1600" dirty="0">
                <a:latin typeface="Times New Roman" panose="02020603050405020304" pitchFamily="18" charset="0"/>
                <a:cs typeface="Times New Roman" panose="02020603050405020304" pitchFamily="18" charset="0"/>
              </a:rPr>
              <a:t> It effectively allows an individual to explain information clearly (Saxena </a:t>
            </a:r>
            <a:r>
              <a:rPr lang="en-GB" sz="1600" i="1" dirty="0">
                <a:latin typeface="Times New Roman" panose="02020603050405020304" pitchFamily="18" charset="0"/>
                <a:cs typeface="Times New Roman" panose="02020603050405020304" pitchFamily="18" charset="0"/>
              </a:rPr>
              <a:t>et al., </a:t>
            </a:r>
            <a:r>
              <a:rPr lang="en-GB" sz="1600" dirty="0">
                <a:latin typeface="Times New Roman" panose="02020603050405020304" pitchFamily="18" charset="0"/>
                <a:cs typeface="Times New Roman" panose="02020603050405020304" pitchFamily="18" charset="0"/>
              </a:rPr>
              <a:t>2022). </a:t>
            </a:r>
          </a:p>
          <a:p>
            <a:pPr marL="0" indent="0">
              <a:buNone/>
            </a:pPr>
            <a:endParaRPr lang="en-GB" dirty="0"/>
          </a:p>
        </p:txBody>
      </p:sp>
      <p:sp>
        <p:nvSpPr>
          <p:cNvPr id="4" name="Content Placeholder 3">
            <a:extLst>
              <a:ext uri="{FF2B5EF4-FFF2-40B4-BE49-F238E27FC236}">
                <a16:creationId xmlns:a16="http://schemas.microsoft.com/office/drawing/2014/main" id="{DCA38CA3-DEB1-6FF2-EB94-29030E4F6A72}"/>
              </a:ext>
            </a:extLst>
          </p:cNvPr>
          <p:cNvSpPr>
            <a:spLocks noGrp="1"/>
          </p:cNvSpPr>
          <p:nvPr>
            <p:ph sz="half" idx="2"/>
          </p:nvPr>
        </p:nvSpPr>
        <p:spPr>
          <a:xfrm>
            <a:off x="6623808" y="905917"/>
            <a:ext cx="5181600" cy="1998828"/>
          </a:xfrm>
        </p:spPr>
        <p:txBody>
          <a:bodyPr>
            <a:normAutofit/>
          </a:bodyPr>
          <a:lstStyle/>
          <a:p>
            <a:pPr marL="0" indent="0" algn="ctr">
              <a:buNone/>
            </a:pPr>
            <a:r>
              <a:rPr lang="en-GB" sz="1600" dirty="0"/>
              <a:t>Weaknesses</a:t>
            </a:r>
          </a:p>
          <a:p>
            <a:pPr algn="just">
              <a:lnSpc>
                <a:spcPct val="150000"/>
              </a:lnSpc>
            </a:pPr>
            <a:r>
              <a:rPr lang="en-GB" sz="1600" dirty="0"/>
              <a:t>-</a:t>
            </a:r>
            <a:r>
              <a:rPr lang="en-GB" sz="1600" dirty="0">
                <a:latin typeface="Times New Roman" panose="02020603050405020304" pitchFamily="18" charset="0"/>
                <a:cs typeface="Times New Roman" panose="02020603050405020304" pitchFamily="18" charset="0"/>
              </a:rPr>
              <a:t>I have also found out that I am quite shy while speaking in meetings or addressing large groups</a:t>
            </a:r>
          </a:p>
          <a:p>
            <a:pPr marL="0" indent="0">
              <a:buNone/>
            </a:pPr>
            <a:endParaRPr lang="en-GB" sz="1600" dirty="0"/>
          </a:p>
        </p:txBody>
      </p:sp>
      <p:sp>
        <p:nvSpPr>
          <p:cNvPr id="6" name="TextBox 5">
            <a:extLst>
              <a:ext uri="{FF2B5EF4-FFF2-40B4-BE49-F238E27FC236}">
                <a16:creationId xmlns:a16="http://schemas.microsoft.com/office/drawing/2014/main" id="{810CEFED-CA92-E759-3047-E54040C6653D}"/>
              </a:ext>
            </a:extLst>
          </p:cNvPr>
          <p:cNvSpPr txBox="1"/>
          <p:nvPr/>
        </p:nvSpPr>
        <p:spPr>
          <a:xfrm>
            <a:off x="790353" y="2760006"/>
            <a:ext cx="5470205" cy="4801314"/>
          </a:xfrm>
          <a:prstGeom prst="rect">
            <a:avLst/>
          </a:prstGeom>
          <a:noFill/>
        </p:spPr>
        <p:txBody>
          <a:bodyPr wrap="square">
            <a:spAutoFit/>
          </a:bodyPr>
          <a:lstStyle/>
          <a:p>
            <a:pPr algn="ctr"/>
            <a:r>
              <a:rPr lang="en-GB" sz="1600" dirty="0"/>
              <a:t>Opportunities</a:t>
            </a: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lang="en-GB" sz="1600" dirty="0"/>
              <a:t>  </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presence of mentorship opportunities is likely to assist me in gaining guidance from experienced professionals</a:t>
            </a: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 am looking to apply both empathy as well as team work to develop good relationships</a:t>
            </a:r>
          </a:p>
          <a:p>
            <a:pPr algn="just">
              <a:lnSpc>
                <a:spcPct val="150000"/>
              </a:lnSpc>
            </a:pPr>
            <a:r>
              <a:rPr lang="en-GB" sz="1600" dirty="0">
                <a:latin typeface="Times New Roman" panose="02020603050405020304" pitchFamily="18" charset="0"/>
                <a:cs typeface="Times New Roman" panose="02020603050405020304" pitchFamily="18" charset="0"/>
              </a:rPr>
              <a:t>The presence of CPD and training courses is available, which is likely to assist in the improvement of professional skills (Magwenya </a:t>
            </a:r>
            <a:r>
              <a:rPr lang="en-GB" sz="1600" i="1" dirty="0">
                <a:latin typeface="Times New Roman" panose="02020603050405020304" pitchFamily="18" charset="0"/>
                <a:cs typeface="Times New Roman" panose="02020603050405020304" pitchFamily="18" charset="0"/>
              </a:rPr>
              <a:t>et al., </a:t>
            </a:r>
            <a:r>
              <a:rPr lang="en-GB" sz="1600" dirty="0">
                <a:latin typeface="Times New Roman" panose="02020603050405020304" pitchFamily="18" charset="0"/>
                <a:cs typeface="Times New Roman" panose="02020603050405020304" pitchFamily="18" charset="0"/>
              </a:rPr>
              <a:t>2023). </a:t>
            </a:r>
          </a:p>
          <a:p>
            <a:pPr algn="just">
              <a:lnSpc>
                <a:spcPct val="150000"/>
              </a:lnSpc>
            </a:pPr>
            <a:r>
              <a:rPr lang="en-GB" sz="1600" dirty="0">
                <a:latin typeface="Times New Roman" panose="02020603050405020304" pitchFamily="18" charset="0"/>
                <a:cs typeface="Times New Roman" panose="02020603050405020304" pitchFamily="18" charset="0"/>
              </a:rPr>
              <a:t>I can effectively use my strong communication capabilities to ask questions as well as learn efficiently</a:t>
            </a: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sz="2800" dirty="0"/>
          </a:p>
        </p:txBody>
      </p:sp>
      <p:sp>
        <p:nvSpPr>
          <p:cNvPr id="8" name="TextBox 7">
            <a:extLst>
              <a:ext uri="{FF2B5EF4-FFF2-40B4-BE49-F238E27FC236}">
                <a16:creationId xmlns:a16="http://schemas.microsoft.com/office/drawing/2014/main" id="{E75DE40C-9D69-0279-0577-59F3DACC4D7E}"/>
              </a:ext>
            </a:extLst>
          </p:cNvPr>
          <p:cNvSpPr txBox="1"/>
          <p:nvPr/>
        </p:nvSpPr>
        <p:spPr>
          <a:xfrm>
            <a:off x="6426403" y="2898476"/>
            <a:ext cx="5576410" cy="2308324"/>
          </a:xfrm>
          <a:prstGeom prst="rect">
            <a:avLst/>
          </a:prstGeom>
          <a:noFill/>
        </p:spPr>
        <p:txBody>
          <a:bodyPr wrap="square">
            <a:spAutoFit/>
          </a:bodyPr>
          <a:lstStyle/>
          <a:p>
            <a:pPr algn="ctr"/>
            <a:r>
              <a:rPr lang="en-GB" sz="1600" dirty="0"/>
              <a:t>Threats</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a:t> Competition for attention of staff.</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a:t>Regulatory changes affecting staffing.</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endParaRPr lang="en-GB" sz="1600" dirty="0"/>
          </a:p>
          <a:p>
            <a:endParaRPr lang="en-GB" sz="1600" dirty="0"/>
          </a:p>
        </p:txBody>
      </p:sp>
    </p:spTree>
    <p:extLst>
      <p:ext uri="{BB962C8B-B14F-4D97-AF65-F5344CB8AC3E}">
        <p14:creationId xmlns:p14="http://schemas.microsoft.com/office/powerpoint/2010/main" val="566947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1799" y="496549"/>
            <a:ext cx="10047272" cy="1005840"/>
          </a:xfrm>
        </p:spPr>
        <p:txBody>
          <a:bodyPr>
            <a:normAutofit/>
          </a:bodyPr>
          <a:lstStyle/>
          <a:p>
            <a:pPr algn="ctr">
              <a:lnSpc>
                <a:spcPct val="150000"/>
              </a:lnSpc>
            </a:pPr>
            <a:r>
              <a:rPr lang="en-US" sz="3200" b="1" dirty="0">
                <a:latin typeface="Times New Roman" panose="02020603050405020304" pitchFamily="18" charset="0"/>
                <a:cs typeface="Times New Roman" panose="02020603050405020304" pitchFamily="18" charset="0"/>
              </a:rPr>
              <a:t>Leveraging strengths to overcome weaknesses</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5251" y="1912394"/>
            <a:ext cx="6621824"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My teamwork capabilities, as well as reliability, can actively allow me to manage tasks better</a:t>
            </a:r>
          </a:p>
          <a:p>
            <a:pPr algn="just">
              <a:lnSpc>
                <a:spcPct val="150000"/>
              </a:lnSpc>
            </a:pPr>
            <a:r>
              <a:rPr lang="en-GB" sz="1800" dirty="0">
                <a:latin typeface="Times New Roman" panose="02020603050405020304" pitchFamily="18" charset="0"/>
                <a:cs typeface="Times New Roman" panose="02020603050405020304" pitchFamily="18" charset="0"/>
              </a:rPr>
              <a:t>It can eventually help me to improve my time management competency during busy shifts</a:t>
            </a:r>
          </a:p>
          <a:p>
            <a:pPr algn="just">
              <a:lnSpc>
                <a:spcPct val="150000"/>
              </a:lnSpc>
            </a:pPr>
            <a:r>
              <a:rPr lang="en-GB" sz="1800" dirty="0">
                <a:latin typeface="Times New Roman" panose="02020603050405020304" pitchFamily="18" charset="0"/>
                <a:cs typeface="Times New Roman" panose="02020603050405020304" pitchFamily="18" charset="0"/>
              </a:rPr>
              <a:t>I feel that I need to use my strong skills regarding communication to ask for guidance</a:t>
            </a:r>
          </a:p>
          <a:p>
            <a:pPr algn="just">
              <a:lnSpc>
                <a:spcPct val="150000"/>
              </a:lnSpc>
            </a:pPr>
            <a:r>
              <a:rPr lang="en-GB" sz="1800" dirty="0">
                <a:latin typeface="Times New Roman" panose="02020603050405020304" pitchFamily="18" charset="0"/>
                <a:cs typeface="Times New Roman" panose="02020603050405020304" pitchFamily="18" charset="0"/>
              </a:rPr>
              <a:t>It can help an individual to overcome their limited leadership experience (Salim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2023). </a:t>
            </a:r>
          </a:p>
        </p:txBody>
      </p:sp>
      <p:pic>
        <p:nvPicPr>
          <p:cNvPr id="4" name="Picture 3"/>
          <p:cNvPicPr>
            <a:picLocks noChangeAspect="1"/>
          </p:cNvPicPr>
          <p:nvPr/>
        </p:nvPicPr>
        <p:blipFill>
          <a:blip r:embed="rId3"/>
          <a:stretch>
            <a:fillRect/>
          </a:stretch>
        </p:blipFill>
        <p:spPr>
          <a:xfrm>
            <a:off x="7860631" y="1912394"/>
            <a:ext cx="3887452" cy="3597442"/>
          </a:xfrm>
          <a:prstGeom prst="rect">
            <a:avLst/>
          </a:prstGeom>
        </p:spPr>
      </p:pic>
    </p:spTree>
    <p:extLst>
      <p:ext uri="{BB962C8B-B14F-4D97-AF65-F5344CB8AC3E}">
        <p14:creationId xmlns:p14="http://schemas.microsoft.com/office/powerpoint/2010/main" val="621264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282" y="496549"/>
            <a:ext cx="10047272" cy="1005840"/>
          </a:xfrm>
        </p:spPr>
        <p:txBody>
          <a:bodyPr>
            <a:normAutofit/>
          </a:bodyPr>
          <a:lstStyle/>
          <a:p>
            <a:pPr algn="ctr">
              <a:lnSpc>
                <a:spcPct val="150000"/>
              </a:lnSpc>
            </a:pPr>
            <a:r>
              <a:rPr lang="en-US" sz="2800" b="1" dirty="0">
                <a:latin typeface="Times New Roman" panose="02020603050405020304" pitchFamily="18" charset="0"/>
                <a:cs typeface="Times New Roman" panose="02020603050405020304" pitchFamily="18" charset="0"/>
              </a:rPr>
              <a:t>Opportunities available and utilising them with strengths</a:t>
            </a: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1503" y="1739140"/>
            <a:ext cx="6653908"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presence of mentorship opportunities is likely to assist me in gaining guidance from experienced professionals</a:t>
            </a:r>
          </a:p>
          <a:p>
            <a:pPr algn="just">
              <a:lnSpc>
                <a:spcPct val="150000"/>
              </a:lnSpc>
            </a:pPr>
            <a:r>
              <a:rPr lang="en-GB" sz="1800" dirty="0">
                <a:latin typeface="Times New Roman" panose="02020603050405020304" pitchFamily="18" charset="0"/>
                <a:cs typeface="Times New Roman" panose="02020603050405020304" pitchFamily="18" charset="0"/>
              </a:rPr>
              <a:t>I am looking to apply both empathy as well as team work to develop good relationships</a:t>
            </a:r>
          </a:p>
          <a:p>
            <a:pPr algn="just">
              <a:lnSpc>
                <a:spcPct val="150000"/>
              </a:lnSpc>
            </a:pPr>
            <a:r>
              <a:rPr lang="en-GB" sz="1800" dirty="0">
                <a:latin typeface="Times New Roman" panose="02020603050405020304" pitchFamily="18" charset="0"/>
                <a:cs typeface="Times New Roman" panose="02020603050405020304" pitchFamily="18" charset="0"/>
              </a:rPr>
              <a:t>The presence of CPD and training courses is available, which is likely to assist in the improvement of professional skills (Magwenya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2023). </a:t>
            </a:r>
          </a:p>
          <a:p>
            <a:pPr algn="just">
              <a:lnSpc>
                <a:spcPct val="150000"/>
              </a:lnSpc>
            </a:pPr>
            <a:r>
              <a:rPr lang="en-GB" sz="1800" dirty="0">
                <a:latin typeface="Times New Roman" panose="02020603050405020304" pitchFamily="18" charset="0"/>
                <a:cs typeface="Times New Roman" panose="02020603050405020304" pitchFamily="18" charset="0"/>
              </a:rPr>
              <a:t>I can effectively use my strong communication capabilities to ask questions as well as learn efficiently</a:t>
            </a:r>
          </a:p>
        </p:txBody>
      </p:sp>
      <p:pic>
        <p:nvPicPr>
          <p:cNvPr id="4" name="Picture 3"/>
          <p:cNvPicPr>
            <a:picLocks noChangeAspect="1"/>
          </p:cNvPicPr>
          <p:nvPr/>
        </p:nvPicPr>
        <p:blipFill>
          <a:blip r:embed="rId3"/>
          <a:stretch>
            <a:fillRect/>
          </a:stretch>
        </p:blipFill>
        <p:spPr>
          <a:xfrm>
            <a:off x="7661860" y="2250156"/>
            <a:ext cx="4309050" cy="3300413"/>
          </a:xfrm>
          <a:prstGeom prst="rect">
            <a:avLst/>
          </a:prstGeom>
        </p:spPr>
      </p:pic>
    </p:spTree>
    <p:extLst>
      <p:ext uri="{BB962C8B-B14F-4D97-AF65-F5344CB8AC3E}">
        <p14:creationId xmlns:p14="http://schemas.microsoft.com/office/powerpoint/2010/main" val="536901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2301" y="467052"/>
            <a:ext cx="10047272" cy="1005840"/>
          </a:xfrm>
        </p:spPr>
        <p:txBody>
          <a:bodyPr>
            <a:normAutofit/>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a:xfrm>
            <a:off x="677335" y="1893370"/>
            <a:ext cx="6669950"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Opportunities available, like mentorship alongside training, help to support growth in a career</a:t>
            </a:r>
          </a:p>
          <a:p>
            <a:pPr algn="just">
              <a:lnSpc>
                <a:spcPct val="150000"/>
              </a:lnSpc>
            </a:pPr>
            <a:r>
              <a:rPr lang="en-GB" sz="1800" dirty="0">
                <a:latin typeface="Times New Roman" panose="02020603050405020304" pitchFamily="18" charset="0"/>
                <a:cs typeface="Times New Roman" panose="02020603050405020304" pitchFamily="18" charset="0"/>
              </a:rPr>
              <a:t>Using the strength can effectively ensure professional development in the sector</a:t>
            </a:r>
          </a:p>
          <a:p>
            <a:pPr algn="just">
              <a:lnSpc>
                <a:spcPct val="150000"/>
              </a:lnSpc>
            </a:pPr>
            <a:r>
              <a:rPr lang="en-GB" sz="1800" dirty="0">
                <a:latin typeface="Times New Roman" panose="02020603050405020304" pitchFamily="18" charset="0"/>
                <a:cs typeface="Times New Roman" panose="02020603050405020304" pitchFamily="18" charset="0"/>
              </a:rPr>
              <a:t>The “personal SWOT analysis” assisted the investigator in identifying strengths like communication</a:t>
            </a:r>
          </a:p>
          <a:p>
            <a:pPr algn="just">
              <a:lnSpc>
                <a:spcPct val="150000"/>
              </a:lnSpc>
            </a:pPr>
            <a:r>
              <a:rPr lang="en-GB" sz="1800" dirty="0">
                <a:latin typeface="Times New Roman" panose="02020603050405020304" pitchFamily="18" charset="0"/>
                <a:cs typeface="Times New Roman" panose="02020603050405020304" pitchFamily="18" charset="0"/>
              </a:rPr>
              <a:t>The investigator used strengths to actively improve skills as well as overcome weaknesses</a:t>
            </a:r>
          </a:p>
          <a:p>
            <a:pPr algn="just">
              <a:lnSpc>
                <a:spcPct val="150000"/>
              </a:lnSpc>
            </a:pP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2050" name="Picture 2" descr="Conclusion Banner Template. Conclusion Ribbon Label Stock Vector -  Illustration of graphic, isolated: 1796664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667" y="2103267"/>
            <a:ext cx="3976658" cy="3591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993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375" y="489515"/>
            <a:ext cx="10047272" cy="1005840"/>
          </a:xfrm>
        </p:spPr>
        <p:txBody>
          <a:bodyPr>
            <a:normAutofit/>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64715" y="1726743"/>
            <a:ext cx="11902593" cy="4945606"/>
          </a:xfrm>
        </p:spPr>
        <p:txBody>
          <a:bodyPr>
            <a:noAutofit/>
          </a:bodyPr>
          <a:lstStyle/>
          <a:p>
            <a:pPr algn="just">
              <a:lnSpc>
                <a:spcPct val="150000"/>
              </a:lnSpc>
            </a:pPr>
            <a:r>
              <a:rPr lang="en-GB" sz="1800" dirty="0" err="1">
                <a:latin typeface="Times New Roman" panose="02020603050405020304" pitchFamily="18" charset="0"/>
                <a:cs typeface="Times New Roman" panose="02020603050405020304" pitchFamily="18" charset="0"/>
              </a:rPr>
              <a:t>Juntunen</a:t>
            </a:r>
            <a:r>
              <a:rPr lang="en-GB" sz="1800" dirty="0">
                <a:latin typeface="Times New Roman" panose="02020603050405020304" pitchFamily="18" charset="0"/>
                <a:cs typeface="Times New Roman" panose="02020603050405020304" pitchFamily="18" charset="0"/>
              </a:rPr>
              <a:t>, J., </a:t>
            </a:r>
            <a:r>
              <a:rPr lang="en-GB" sz="1800" dirty="0" err="1">
                <a:latin typeface="Times New Roman" panose="02020603050405020304" pitchFamily="18" charset="0"/>
                <a:cs typeface="Times New Roman" panose="02020603050405020304" pitchFamily="18" charset="0"/>
              </a:rPr>
              <a:t>Tuomikoski</a:t>
            </a:r>
            <a:r>
              <a:rPr lang="en-GB" sz="1800" dirty="0">
                <a:latin typeface="Times New Roman" panose="02020603050405020304" pitchFamily="18" charset="0"/>
                <a:cs typeface="Times New Roman" panose="02020603050405020304" pitchFamily="18" charset="0"/>
              </a:rPr>
              <a:t>, A.M., </a:t>
            </a:r>
            <a:r>
              <a:rPr lang="en-GB" sz="1800" dirty="0" err="1">
                <a:latin typeface="Times New Roman" panose="02020603050405020304" pitchFamily="18" charset="0"/>
                <a:cs typeface="Times New Roman" panose="02020603050405020304" pitchFamily="18" charset="0"/>
              </a:rPr>
              <a:t>Pramila‐Savukoski</a:t>
            </a:r>
            <a:r>
              <a:rPr lang="en-GB" sz="1800" dirty="0">
                <a:latin typeface="Times New Roman" panose="02020603050405020304" pitchFamily="18" charset="0"/>
                <a:cs typeface="Times New Roman" panose="02020603050405020304" pitchFamily="18" charset="0"/>
              </a:rPr>
              <a:t>, S., </a:t>
            </a:r>
            <a:r>
              <a:rPr lang="en-GB" sz="1800" dirty="0" err="1">
                <a:latin typeface="Times New Roman" panose="02020603050405020304" pitchFamily="18" charset="0"/>
                <a:cs typeface="Times New Roman" panose="02020603050405020304" pitchFamily="18" charset="0"/>
              </a:rPr>
              <a:t>Kaarlela</a:t>
            </a:r>
            <a:r>
              <a:rPr lang="en-GB" sz="1800" dirty="0">
                <a:latin typeface="Times New Roman" panose="02020603050405020304" pitchFamily="18" charset="0"/>
                <a:cs typeface="Times New Roman" panose="02020603050405020304" pitchFamily="18" charset="0"/>
              </a:rPr>
              <a:t>, V., </a:t>
            </a:r>
            <a:r>
              <a:rPr lang="en-GB" sz="1800" dirty="0" err="1">
                <a:latin typeface="Times New Roman" panose="02020603050405020304" pitchFamily="18" charset="0"/>
                <a:cs typeface="Times New Roman" panose="02020603050405020304" pitchFamily="18" charset="0"/>
              </a:rPr>
              <a:t>Keinänen</a:t>
            </a:r>
            <a:r>
              <a:rPr lang="en-GB" sz="1800" dirty="0">
                <a:latin typeface="Times New Roman" panose="02020603050405020304" pitchFamily="18" charset="0"/>
                <a:cs typeface="Times New Roman" panose="02020603050405020304" pitchFamily="18" charset="0"/>
              </a:rPr>
              <a:t>, A.L., </a:t>
            </a:r>
            <a:r>
              <a:rPr lang="en-GB" sz="1800" dirty="0" err="1">
                <a:latin typeface="Times New Roman" panose="02020603050405020304" pitchFamily="18" charset="0"/>
                <a:cs typeface="Times New Roman" panose="02020603050405020304" pitchFamily="18" charset="0"/>
              </a:rPr>
              <a:t>Kääriäinen</a:t>
            </a:r>
            <a:r>
              <a:rPr lang="en-GB" sz="1800" dirty="0">
                <a:latin typeface="Times New Roman" panose="02020603050405020304" pitchFamily="18" charset="0"/>
                <a:cs typeface="Times New Roman" panose="02020603050405020304" pitchFamily="18" charset="0"/>
              </a:rPr>
              <a:t>, M. and </a:t>
            </a:r>
            <a:r>
              <a:rPr lang="en-GB" sz="1800" dirty="0" err="1">
                <a:latin typeface="Times New Roman" panose="02020603050405020304" pitchFamily="18" charset="0"/>
                <a:cs typeface="Times New Roman" panose="02020603050405020304" pitchFamily="18" charset="0"/>
              </a:rPr>
              <a:t>Mikkonen</a:t>
            </a:r>
            <a:r>
              <a:rPr lang="en-GB" sz="1800" dirty="0">
                <a:latin typeface="Times New Roman" panose="02020603050405020304" pitchFamily="18" charset="0"/>
                <a:cs typeface="Times New Roman" panose="02020603050405020304" pitchFamily="18" charset="0"/>
              </a:rPr>
              <a:t>, K., 2025. Healthcare professionals' experiences of required competencies in mentoring of </a:t>
            </a:r>
            <a:r>
              <a:rPr lang="en-GB" sz="1800" dirty="0" err="1">
                <a:latin typeface="Times New Roman" panose="02020603050405020304" pitchFamily="18" charset="0"/>
                <a:cs typeface="Times New Roman" panose="02020603050405020304" pitchFamily="18" charset="0"/>
              </a:rPr>
              <a:t>interprofessional</a:t>
            </a:r>
            <a:r>
              <a:rPr lang="en-GB" sz="1800" dirty="0">
                <a:latin typeface="Times New Roman" panose="02020603050405020304" pitchFamily="18" charset="0"/>
                <a:cs typeface="Times New Roman" panose="02020603050405020304" pitchFamily="18" charset="0"/>
              </a:rPr>
              <a:t> students in clinical practice: A systematic review of qualitative studies. </a:t>
            </a:r>
            <a:r>
              <a:rPr lang="en-GB" sz="1800" i="1" dirty="0">
                <a:latin typeface="Times New Roman" panose="02020603050405020304" pitchFamily="18" charset="0"/>
                <a:cs typeface="Times New Roman" panose="02020603050405020304" pitchFamily="18" charset="0"/>
              </a:rPr>
              <a:t>Journal of Advanced Nursing</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81</a:t>
            </a:r>
            <a:r>
              <a:rPr lang="en-GB" sz="1800" dirty="0">
                <a:latin typeface="Times New Roman" panose="02020603050405020304" pitchFamily="18" charset="0"/>
                <a:cs typeface="Times New Roman" panose="02020603050405020304" pitchFamily="18" charset="0"/>
              </a:rPr>
              <a:t>(2), pp.701-729.</a:t>
            </a:r>
          </a:p>
          <a:p>
            <a:pPr algn="just">
              <a:lnSpc>
                <a:spcPct val="150000"/>
              </a:lnSpc>
            </a:pPr>
            <a:r>
              <a:rPr lang="en-GB" sz="1800" dirty="0">
                <a:latin typeface="Times New Roman" panose="02020603050405020304" pitchFamily="18" charset="0"/>
                <a:cs typeface="Times New Roman" panose="02020603050405020304" pitchFamily="18" charset="0"/>
              </a:rPr>
              <a:t>Magwenya, R.H., Ross, A.J. and </a:t>
            </a:r>
            <a:r>
              <a:rPr lang="en-GB" sz="1800" dirty="0" err="1">
                <a:latin typeface="Times New Roman" panose="02020603050405020304" pitchFamily="18" charset="0"/>
                <a:cs typeface="Times New Roman" panose="02020603050405020304" pitchFamily="18" charset="0"/>
              </a:rPr>
              <a:t>Ngatiane</a:t>
            </a:r>
            <a:r>
              <a:rPr lang="en-GB" sz="1800" dirty="0">
                <a:latin typeface="Times New Roman" panose="02020603050405020304" pitchFamily="18" charset="0"/>
                <a:cs typeface="Times New Roman" panose="02020603050405020304" pitchFamily="18" charset="0"/>
              </a:rPr>
              <a:t>, L.S., 2023. Continuing professional development in the last decade–a scoping review. </a:t>
            </a:r>
            <a:r>
              <a:rPr lang="en-GB" sz="1800" i="1" dirty="0">
                <a:latin typeface="Times New Roman" panose="02020603050405020304" pitchFamily="18" charset="0"/>
                <a:cs typeface="Times New Roman" panose="02020603050405020304" pitchFamily="18" charset="0"/>
              </a:rPr>
              <a:t>Journal of Adult and Continuing Education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29</a:t>
            </a:r>
            <a:r>
              <a:rPr lang="en-GB" sz="1800" dirty="0">
                <a:latin typeface="Times New Roman" panose="02020603050405020304" pitchFamily="18" charset="0"/>
                <a:cs typeface="Times New Roman" panose="02020603050405020304" pitchFamily="18" charset="0"/>
              </a:rPr>
              <a:t>(2), pp.408-437.</a:t>
            </a:r>
          </a:p>
          <a:p>
            <a:pPr algn="just">
              <a:lnSpc>
                <a:spcPct val="150000"/>
              </a:lnSpc>
            </a:pPr>
            <a:r>
              <a:rPr lang="en-GB" sz="1800" dirty="0">
                <a:latin typeface="Times New Roman" panose="02020603050405020304" pitchFamily="18" charset="0"/>
                <a:cs typeface="Times New Roman" panose="02020603050405020304" pitchFamily="18" charset="0"/>
              </a:rPr>
              <a:t>Salim, N.A., </a:t>
            </a:r>
            <a:r>
              <a:rPr lang="en-GB" sz="1800" dirty="0" err="1">
                <a:latin typeface="Times New Roman" panose="02020603050405020304" pitchFamily="18" charset="0"/>
                <a:cs typeface="Times New Roman" panose="02020603050405020304" pitchFamily="18" charset="0"/>
              </a:rPr>
              <a:t>Sallam</a:t>
            </a:r>
            <a:r>
              <a:rPr lang="en-GB" sz="1800" dirty="0">
                <a:latin typeface="Times New Roman" panose="02020603050405020304" pitchFamily="18" charset="0"/>
                <a:cs typeface="Times New Roman" panose="02020603050405020304" pitchFamily="18" charset="0"/>
              </a:rPr>
              <a:t>, M., </a:t>
            </a:r>
            <a:r>
              <a:rPr lang="en-GB" sz="1800" dirty="0" err="1">
                <a:latin typeface="Times New Roman" panose="02020603050405020304" pitchFamily="18" charset="0"/>
                <a:cs typeface="Times New Roman" panose="02020603050405020304" pitchFamily="18" charset="0"/>
              </a:rPr>
              <a:t>Aldweik</a:t>
            </a:r>
            <a:r>
              <a:rPr lang="en-GB" sz="1800" dirty="0">
                <a:latin typeface="Times New Roman" panose="02020603050405020304" pitchFamily="18" charset="0"/>
                <a:cs typeface="Times New Roman" panose="02020603050405020304" pitchFamily="18" charset="0"/>
              </a:rPr>
              <a:t>, R.E.H., </a:t>
            </a:r>
            <a:r>
              <a:rPr lang="en-GB" sz="1800" dirty="0" err="1">
                <a:latin typeface="Times New Roman" panose="02020603050405020304" pitchFamily="18" charset="0"/>
                <a:cs typeface="Times New Roman" panose="02020603050405020304" pitchFamily="18" charset="0"/>
              </a:rPr>
              <a:t>Sawair</a:t>
            </a:r>
            <a:r>
              <a:rPr lang="en-GB" sz="1800" dirty="0">
                <a:latin typeface="Times New Roman" panose="02020603050405020304" pitchFamily="18" charset="0"/>
                <a:cs typeface="Times New Roman" panose="02020603050405020304" pitchFamily="18" charset="0"/>
              </a:rPr>
              <a:t>, F.A., </a:t>
            </a:r>
            <a:r>
              <a:rPr lang="en-GB" sz="1800" dirty="0" err="1">
                <a:latin typeface="Times New Roman" panose="02020603050405020304" pitchFamily="18" charset="0"/>
                <a:cs typeface="Times New Roman" panose="02020603050405020304" pitchFamily="18" charset="0"/>
              </a:rPr>
              <a:t>Sharaireh</a:t>
            </a:r>
            <a:r>
              <a:rPr lang="en-GB" sz="1800" dirty="0">
                <a:latin typeface="Times New Roman" panose="02020603050405020304" pitchFamily="18" charset="0"/>
                <a:cs typeface="Times New Roman" panose="02020603050405020304" pitchFamily="18" charset="0"/>
              </a:rPr>
              <a:t>, A.M. and </a:t>
            </a:r>
            <a:r>
              <a:rPr lang="en-GB" sz="1800" dirty="0" err="1">
                <a:latin typeface="Times New Roman" panose="02020603050405020304" pitchFamily="18" charset="0"/>
                <a:cs typeface="Times New Roman" panose="02020603050405020304" pitchFamily="18" charset="0"/>
              </a:rPr>
              <a:t>Alabed</a:t>
            </a:r>
            <a:r>
              <a:rPr lang="en-GB" sz="1800" dirty="0">
                <a:latin typeface="Times New Roman" panose="02020603050405020304" pitchFamily="18" charset="0"/>
                <a:cs typeface="Times New Roman" panose="02020603050405020304" pitchFamily="18" charset="0"/>
              </a:rPr>
              <a:t>, A., 2023. Rating communication skills in dental practice: the impact of different sociodemographic factors. </a:t>
            </a:r>
            <a:r>
              <a:rPr lang="en-GB" sz="1800" i="1" dirty="0">
                <a:latin typeface="Times New Roman" panose="02020603050405020304" pitchFamily="18" charset="0"/>
                <a:cs typeface="Times New Roman" panose="02020603050405020304" pitchFamily="18" charset="0"/>
              </a:rPr>
              <a:t>BMC Medical Education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23</a:t>
            </a:r>
            <a:r>
              <a:rPr lang="en-GB" sz="1800" dirty="0">
                <a:latin typeface="Times New Roman" panose="02020603050405020304" pitchFamily="18" charset="0"/>
                <a:cs typeface="Times New Roman" panose="02020603050405020304" pitchFamily="18" charset="0"/>
              </a:rPr>
              <a:t>(1), p.950.</a:t>
            </a:r>
          </a:p>
          <a:p>
            <a:pPr algn="just">
              <a:lnSpc>
                <a:spcPct val="150000"/>
              </a:lnSpc>
            </a:pPr>
            <a:r>
              <a:rPr lang="en-GB" sz="1800" dirty="0" err="1">
                <a:latin typeface="Times New Roman" panose="02020603050405020304" pitchFamily="18" charset="0"/>
                <a:cs typeface="Times New Roman" panose="02020603050405020304" pitchFamily="18" charset="0"/>
              </a:rPr>
              <a:t>Saxena</a:t>
            </a:r>
            <a:r>
              <a:rPr lang="en-GB" sz="1800" dirty="0">
                <a:latin typeface="Times New Roman" panose="02020603050405020304" pitchFamily="18" charset="0"/>
                <a:cs typeface="Times New Roman" panose="02020603050405020304" pitchFamily="18" charset="0"/>
              </a:rPr>
              <a:t>, S., </a:t>
            </a:r>
            <a:r>
              <a:rPr lang="en-GB" sz="1800" dirty="0" err="1">
                <a:latin typeface="Times New Roman" panose="02020603050405020304" pitchFamily="18" charset="0"/>
                <a:cs typeface="Times New Roman" panose="02020603050405020304" pitchFamily="18" charset="0"/>
              </a:rPr>
              <a:t>Rastogi</a:t>
            </a:r>
            <a:r>
              <a:rPr lang="en-GB" sz="1800" dirty="0">
                <a:latin typeface="Times New Roman" panose="02020603050405020304" pitchFamily="18" charset="0"/>
                <a:cs typeface="Times New Roman" panose="02020603050405020304" pitchFamily="18" charset="0"/>
              </a:rPr>
              <a:t>, P., Gupta, S.S. and </a:t>
            </a:r>
            <a:r>
              <a:rPr lang="en-GB" sz="1800" dirty="0" err="1">
                <a:latin typeface="Times New Roman" panose="02020603050405020304" pitchFamily="18" charset="0"/>
                <a:cs typeface="Times New Roman" panose="02020603050405020304" pitchFamily="18" charset="0"/>
              </a:rPr>
              <a:t>Nesamony</a:t>
            </a:r>
            <a:r>
              <a:rPr lang="en-GB" sz="1800" dirty="0">
                <a:latin typeface="Times New Roman" panose="02020603050405020304" pitchFamily="18" charset="0"/>
                <a:cs typeface="Times New Roman" panose="02020603050405020304" pitchFamily="18" charset="0"/>
              </a:rPr>
              <a:t>, S.R., 2022. Role of Communication Skills: A Review. </a:t>
            </a:r>
            <a:r>
              <a:rPr lang="en-GB" sz="1800" i="1" dirty="0">
                <a:latin typeface="Times New Roman" panose="02020603050405020304" pitchFamily="18" charset="0"/>
                <a:cs typeface="Times New Roman" panose="02020603050405020304" pitchFamily="18" charset="0"/>
              </a:rPr>
              <a:t>World Journal of English Language</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12</a:t>
            </a:r>
            <a:r>
              <a:rPr lang="en-GB" sz="1800" dirty="0">
                <a:latin typeface="Times New Roman" panose="02020603050405020304" pitchFamily="18" charset="0"/>
                <a:cs typeface="Times New Roman" panose="02020603050405020304" pitchFamily="18" charset="0"/>
              </a:rPr>
              <a:t>(3), pp.18-24.</a:t>
            </a:r>
          </a:p>
          <a:p>
            <a:pPr marL="0" indent="0" algn="just">
              <a:lnSpc>
                <a:spcPct val="150000"/>
              </a:lnSpc>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8610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715" y="2321231"/>
            <a:ext cx="10047272" cy="1005840"/>
          </a:xfrm>
        </p:spPr>
        <p:txBody>
          <a:bodyPr>
            <a:noAutofit/>
          </a:bodyPr>
          <a:lstStyle/>
          <a:p>
            <a:pPr algn="ctr">
              <a:lnSpc>
                <a:spcPct val="150000"/>
              </a:lnSpc>
            </a:pPr>
            <a:r>
              <a:rPr lang="en-GB" sz="96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958659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8694</TotalTime>
  <Words>1410</Words>
  <Application>Microsoft Office PowerPoint</Application>
  <PresentationFormat>Widescreen</PresentationFormat>
  <Paragraphs>77</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Myriad Pro</vt:lpstr>
      <vt:lpstr>Times New Roman</vt:lpstr>
      <vt:lpstr>Office Theme</vt:lpstr>
      <vt:lpstr>PowerPoint Presentation</vt:lpstr>
      <vt:lpstr>Table of Content</vt:lpstr>
      <vt:lpstr>Introduction</vt:lpstr>
      <vt:lpstr>Personal SWOT analysis swot analysis – It can help you to understand where you need to improve and develop new skills.</vt:lpstr>
      <vt:lpstr>SWOT ANALYSIS</vt:lpstr>
      <vt:lpstr>Leveraging strengths to overcome weaknesses</vt:lpstr>
      <vt:lpstr>Opportunities available and utilising them with strengths</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Felicity Opoku</dc:creator>
  <cp:lastModifiedBy>Felicity Opoku</cp:lastModifiedBy>
  <cp:revision>4</cp:revision>
  <dcterms:created xsi:type="dcterms:W3CDTF">2023-11-02T04:49:31Z</dcterms:created>
  <dcterms:modified xsi:type="dcterms:W3CDTF">2025-11-10T13:57:31Z</dcterms:modified>
</cp:coreProperties>
</file>