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4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9D2B2B-85F7-AA4C-8570-3216CD2A4CED}" v="21" dt="2024-12-28T17:29:48.3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1"/>
    <p:restoredTop sz="78710"/>
  </p:normalViewPr>
  <p:slideViewPr>
    <p:cSldViewPr snapToGrid="0">
      <p:cViewPr>
        <p:scale>
          <a:sx n="72" d="100"/>
          <a:sy n="72" d="100"/>
        </p:scale>
        <p:origin x="1984"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1D016B-CFF2-AB4A-AA74-0C909C64EF00}" type="datetimeFigureOut">
              <a:rPr lang="en-US" smtClean="0"/>
              <a:t>12/28/24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E32C3-C5F0-534C-AB1C-2440F6ED4794}" type="slidenum">
              <a:rPr lang="en-US" smtClean="0"/>
              <a:t>‹#›</a:t>
            </a:fld>
            <a:endParaRPr lang="en-US"/>
          </a:p>
        </p:txBody>
      </p:sp>
    </p:spTree>
    <p:extLst>
      <p:ext uri="{BB962C8B-B14F-4D97-AF65-F5344CB8AC3E}">
        <p14:creationId xmlns:p14="http://schemas.microsoft.com/office/powerpoint/2010/main" val="1736976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wcavan.org/blog/2017/06/hypermasculinization-what-it-and-why-its-problem"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theconversation.com/the-hypermasculine-far-right-how-white-nationalists-tell-themselves-they-are-protecting-women-and-children-when-they-riot-236250"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flagshop.co.uk/union-jack-flag-9ft-x-4-5ft-rope-toggle.html"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freepik.com/vectors/thought-bubbl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reveillepress.com/p/8776293/your-country-needs-you---first-world-war-propaganda-poster.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oliticshome.com/news/article/boris-johnson-unveils-iconic-brexit-blue-passport-design"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z5Z2pydF_hw"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uk/2011/feb/27/support-poll-support-far-righ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inkedin.com/pulse/art-asking-questions-bala-pitchandi"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Photo reference: Hypermasculinization: What It Is and Why It’s a Problem</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(2021).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3"/>
              </a:rPr>
              <a:t>https://ywcavan.org/blog/2017/06/hypermasculinization-what-it-and-why-its-problem</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64E32C3-C5F0-534C-AB1C-2440F6ED4794}" type="slidenum">
              <a:rPr lang="en-US" smtClean="0"/>
              <a:t>1</a:t>
            </a:fld>
            <a:endParaRPr lang="en-US"/>
          </a:p>
        </p:txBody>
      </p:sp>
    </p:spTree>
    <p:extLst>
      <p:ext uri="{BB962C8B-B14F-4D97-AF65-F5344CB8AC3E}">
        <p14:creationId xmlns:p14="http://schemas.microsoft.com/office/powerpoint/2010/main" val="475827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students to lecture….</a:t>
            </a:r>
            <a:r>
              <a:rPr lang="en-GB" b="0" i="0" u="none" strike="noStrike" dirty="0">
                <a:solidFill>
                  <a:srgbClr val="000000"/>
                </a:solidFill>
                <a:effectLst/>
                <a:latin typeface="-webkit-standard"/>
              </a:rPr>
              <a:t> Explain that we are going to explore how British national identity has been shaped by ideas of masculinity, particularly hyper-masculinity, and how these overlap with nationalism and racism…….outline the session, how it will examine both historical and contemporary examples to understand how national pride can sometimes lead to beliefs that exclude others…..</a:t>
            </a:r>
          </a:p>
          <a:p>
            <a:r>
              <a:rPr lang="en-US" b="0" i="0" u="none" strike="noStrike" dirty="0">
                <a:solidFill>
                  <a:srgbClr val="000000"/>
                </a:solidFill>
                <a:effectLst/>
                <a:latin typeface="-webkit-standard"/>
              </a:rPr>
              <a:t>National identity serves as collective framework, individuals relate to a shared history, culture, and set of values………. In context of UK, national identity has long been shaped by history of empire and self-perception as a global leader…. Hyper-masculinity emphasizes dominance, aggression and control…. </a:t>
            </a:r>
          </a:p>
          <a:p>
            <a:endParaRPr lang="en-US" b="0" i="0" u="none" strike="noStrike" dirty="0">
              <a:solidFill>
                <a:srgbClr val="000000"/>
              </a:solidFill>
              <a:effectLst/>
              <a:latin typeface="-webkit-standar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1" u="none" strike="noStrike" dirty="0">
                <a:solidFill>
                  <a:srgbClr val="000000"/>
                </a:solidFill>
                <a:effectLst/>
                <a:latin typeface="-webkit-standard"/>
              </a:rPr>
              <a:t>Photo reference: </a:t>
            </a:r>
            <a:r>
              <a:rPr lang="en-GB" dirty="0">
                <a:effectLst/>
              </a:rPr>
              <a:t>Pearson, E. (2024) </a:t>
            </a:r>
            <a:r>
              <a:rPr lang="en-GB" i="1" dirty="0">
                <a:effectLst/>
              </a:rPr>
              <a:t>The hypermasculine far right: how white nationalists tell themselves they are ‘protecting’ women and children when they riot</a:t>
            </a:r>
            <a:r>
              <a:rPr lang="en-GB" dirty="0">
                <a:effectLst/>
              </a:rPr>
              <a:t>. Available at: </a:t>
            </a:r>
            <a:r>
              <a:rPr lang="en-GB" dirty="0">
                <a:effectLst/>
                <a:hlinkClick r:id="rId3"/>
              </a:rPr>
              <a:t>http://theconversation.com/the-hypermasculine-far-right-how-white-nationalists-tell-themselves-they-are-protecting-women-and-children-when-they-riot-236250</a:t>
            </a:r>
            <a:r>
              <a:rPr lang="en-GB" dirty="0">
                <a:effectLst/>
              </a:rPr>
              <a:t> (Accessed: 18 December 2024).</a:t>
            </a:r>
          </a:p>
          <a:p>
            <a:endParaRPr lang="en-US" b="0" i="1"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fld id="{C64E32C3-C5F0-534C-AB1C-2440F6ED4794}" type="slidenum">
              <a:rPr lang="en-US" smtClean="0"/>
              <a:t>2</a:t>
            </a:fld>
            <a:endParaRPr lang="en-US"/>
          </a:p>
        </p:txBody>
      </p:sp>
    </p:spTree>
    <p:extLst>
      <p:ext uri="{BB962C8B-B14F-4D97-AF65-F5344CB8AC3E}">
        <p14:creationId xmlns:p14="http://schemas.microsoft.com/office/powerpoint/2010/main" val="1554613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consider these questions throughout lecture to be discussed at the end….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i="1" dirty="0">
                <a:effectLst/>
              </a:rPr>
              <a:t>Union Jack Flag 3 yard | Rope &amp; Toggle - The Flag Shop</a:t>
            </a:r>
            <a:r>
              <a:rPr lang="en-GB" dirty="0">
                <a:effectLst/>
              </a:rPr>
              <a:t> ([no date]). Available at: </a:t>
            </a:r>
            <a:r>
              <a:rPr lang="en-GB" dirty="0">
                <a:effectLst/>
                <a:hlinkClick r:id="rId3"/>
              </a:rPr>
              <a:t>https://www.theflagshop.co.uk/union-jack-flag-9ft-x-4-5ft-rope-toggle.html</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3</a:t>
            </a:fld>
            <a:endParaRPr lang="en-US"/>
          </a:p>
        </p:txBody>
      </p:sp>
    </p:spTree>
    <p:extLst>
      <p:ext uri="{BB962C8B-B14F-4D97-AF65-F5344CB8AC3E}">
        <p14:creationId xmlns:p14="http://schemas.microsoft.com/office/powerpoint/2010/main" val="49594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what each are and their key concepts...</a:t>
            </a:r>
          </a:p>
          <a:p>
            <a:r>
              <a:rPr lang="en-GB" b="0" i="0" u="none" strike="noStrike" dirty="0">
                <a:solidFill>
                  <a:srgbClr val="000000"/>
                </a:solidFill>
                <a:effectLst/>
                <a:latin typeface="-webkit-standard"/>
              </a:rPr>
              <a:t>discuss how regional differences also play a significant role in contemporary national identity…. </a:t>
            </a:r>
          </a:p>
          <a:p>
            <a:endParaRPr lang="en-GB" b="0" i="0" u="none" strike="noStrike" dirty="0">
              <a:solidFill>
                <a:srgbClr val="000000"/>
              </a:solidFill>
              <a:effectLst/>
              <a:latin typeface="-webkit-standard"/>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strike="noStrike" dirty="0">
                <a:solidFill>
                  <a:srgbClr val="000000"/>
                </a:solidFill>
                <a:effectLst/>
                <a:latin typeface="-webkit-standard"/>
              </a:rPr>
              <a:t>Photo reference: </a:t>
            </a:r>
            <a:r>
              <a:rPr lang="en-GB" i="1" dirty="0">
                <a:effectLst/>
              </a:rPr>
              <a:t>Thought Bubble Vectors &amp; Illustrations for Free Download | </a:t>
            </a:r>
            <a:r>
              <a:rPr lang="en-GB" i="1" dirty="0" err="1">
                <a:effectLst/>
              </a:rPr>
              <a:t>Freepik</a:t>
            </a:r>
            <a:r>
              <a:rPr lang="en-GB" dirty="0">
                <a:effectLst/>
              </a:rPr>
              <a:t> ([no date]). Available at: </a:t>
            </a:r>
            <a:r>
              <a:rPr lang="en-GB" dirty="0">
                <a:effectLst/>
                <a:hlinkClick r:id="rId3"/>
              </a:rPr>
              <a:t>https://www.freepik.com/vectors/thought-bubble</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4</a:t>
            </a:fld>
            <a:endParaRPr lang="en-US"/>
          </a:p>
        </p:txBody>
      </p:sp>
    </p:spTree>
    <p:extLst>
      <p:ext uri="{BB962C8B-B14F-4D97-AF65-F5344CB8AC3E}">
        <p14:creationId xmlns:p14="http://schemas.microsoft.com/office/powerpoint/2010/main" val="2387027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these key events over history…. Discuss the 1914 poster of Lord Kitchener and its effectiveness evoking patriotism… British empire played key role in shaping UK’s national identity, with masculinity embedded at its core….. Explain link between Britishness and power…talk about poster and how men were called to defend nation which linked their masculinity to service, loyalty and sacrifice….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i="1" dirty="0">
                <a:effectLst/>
              </a:rPr>
              <a:t>YOUR COUNTRY NEEDS YOU - First World War Propaganda Poster reveillepress.shop033.com</a:t>
            </a:r>
            <a:r>
              <a:rPr lang="en-GB" dirty="0">
                <a:effectLst/>
              </a:rPr>
              <a:t> ([no date]). Available at: </a:t>
            </a:r>
            <a:r>
              <a:rPr lang="en-GB" dirty="0">
                <a:effectLst/>
                <a:hlinkClick r:id="rId3"/>
              </a:rPr>
              <a:t>http://www.reveillepress.com/p/8776293/your-country-needs-you---first-world-war-propaganda-poster.html</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5</a:t>
            </a:fld>
            <a:endParaRPr lang="en-US"/>
          </a:p>
        </p:txBody>
      </p:sp>
    </p:spTree>
    <p:extLst>
      <p:ext uri="{BB962C8B-B14F-4D97-AF65-F5344CB8AC3E}">
        <p14:creationId xmlns:p14="http://schemas.microsoft.com/office/powerpoint/2010/main" val="1353999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and discuss football hooliganism- prominent example where masculine aggression is intertwined with nationalist sentiment…. and masculinity in national pride…. Also discuss the British masculinity in films like James Bond (how media representations of Britishness frequently draw on hyper-masculine archetypes with bond embodying traits of dominance, control, and resilience, presenting model of Britishness that is idealized) and the 1990’s ‘</a:t>
            </a:r>
            <a:r>
              <a:rPr lang="en-US" i="1" dirty="0"/>
              <a:t>laddish culture’</a:t>
            </a:r>
            <a:r>
              <a:rPr lang="en-US" i="0" dirty="0"/>
              <a:t>…….discuss how Brexit stirred up strong nationalist views from ‘taking back control’, ‘protecting borders’, and ‘regaining a British identity’….. </a:t>
            </a:r>
          </a:p>
          <a:p>
            <a:r>
              <a:rPr lang="en-US" i="0" dirty="0"/>
              <a:t>Then discuss Boris Johnson and his impact on the publics national pride…..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i="1" dirty="0">
                <a:effectLst/>
              </a:rPr>
              <a:t>Boris Johnson unveils ‘iconic’ Brexit blue passport design</a:t>
            </a:r>
            <a:r>
              <a:rPr lang="en-GB" dirty="0">
                <a:effectLst/>
              </a:rPr>
              <a:t> (2020). Available at: </a:t>
            </a:r>
            <a:r>
              <a:rPr lang="en-GB" dirty="0">
                <a:effectLst/>
                <a:hlinkClick r:id="rId3"/>
              </a:rPr>
              <a:t>https://www.politicshome.com/news/article/boris-johnson-unveils-iconic-brexit-blue-passport-design</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6</a:t>
            </a:fld>
            <a:endParaRPr lang="en-US"/>
          </a:p>
        </p:txBody>
      </p:sp>
    </p:spTree>
    <p:extLst>
      <p:ext uri="{BB962C8B-B14F-4D97-AF65-F5344CB8AC3E}">
        <p14:creationId xmlns:p14="http://schemas.microsoft.com/office/powerpoint/2010/main" val="1375952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what really is the difference between nationalism and racism… what the Windrush scandal was and how British identity and immigration policies shaped racial exclusion…discuss far –right movements e.g. English Defense League (who often position white, working class men as the “real” British under threat from immigrants and multiculturalism) and Britain First….. Also look at the medias narrative of framing migrants as threats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i="1" dirty="0">
                <a:effectLst/>
              </a:rPr>
              <a:t>The politics of nationalism and racism in post-Brexit Britain | LSE Research</a:t>
            </a:r>
            <a:r>
              <a:rPr lang="en-GB" dirty="0">
                <a:effectLst/>
              </a:rPr>
              <a:t> (2020). Available at: </a:t>
            </a:r>
            <a:r>
              <a:rPr lang="en-GB" dirty="0">
                <a:effectLst/>
                <a:hlinkClick r:id="rId3"/>
              </a:rPr>
              <a:t>https://www.youtube.com/watch?v=z5Z2pydF_hw</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7</a:t>
            </a:fld>
            <a:endParaRPr lang="en-US"/>
          </a:p>
        </p:txBody>
      </p:sp>
    </p:spTree>
    <p:extLst>
      <p:ext uri="{BB962C8B-B14F-4D97-AF65-F5344CB8AC3E}">
        <p14:creationId xmlns:p14="http://schemas.microsoft.com/office/powerpoint/2010/main" val="734742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how populist ideas often appeal to male fears of losing power and status, reinforcing traditional gender roles….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dirty="0">
                <a:effectLst/>
              </a:rPr>
              <a:t>Townsend, M. (2011) ‘Searchlight poll finds huge support for far right “if they gave up violence”’. </a:t>
            </a:r>
            <a:r>
              <a:rPr lang="en-GB" i="1" dirty="0">
                <a:effectLst/>
              </a:rPr>
              <a:t>The Observer</a:t>
            </a:r>
            <a:r>
              <a:rPr lang="en-GB" dirty="0">
                <a:effectLst/>
              </a:rPr>
              <a:t> 26 February. Available at: </a:t>
            </a:r>
            <a:r>
              <a:rPr lang="en-GB" dirty="0">
                <a:effectLst/>
                <a:hlinkClick r:id="rId3"/>
              </a:rPr>
              <a:t>https://www.theguardian.com/uk/2011/feb/27/support-poll-support-far-right</a:t>
            </a:r>
            <a:r>
              <a:rPr lang="en-GB" dirty="0">
                <a:effectLst/>
              </a:rPr>
              <a:t> (Accessed: 28 December 2024).</a:t>
            </a:r>
          </a:p>
          <a:p>
            <a:endParaRPr lang="en-US" i="1" dirty="0"/>
          </a:p>
          <a:p>
            <a:endParaRPr lang="en-US" dirty="0"/>
          </a:p>
        </p:txBody>
      </p:sp>
      <p:sp>
        <p:nvSpPr>
          <p:cNvPr id="4" name="Slide Number Placeholder 3"/>
          <p:cNvSpPr>
            <a:spLocks noGrp="1"/>
          </p:cNvSpPr>
          <p:nvPr>
            <p:ph type="sldNum" sz="quarter" idx="5"/>
          </p:nvPr>
        </p:nvSpPr>
        <p:spPr/>
        <p:txBody>
          <a:bodyPr/>
          <a:lstStyle/>
          <a:p>
            <a:fld id="{C64E32C3-C5F0-534C-AB1C-2440F6ED4794}" type="slidenum">
              <a:rPr lang="en-US" smtClean="0"/>
              <a:t>8</a:t>
            </a:fld>
            <a:endParaRPr lang="en-US"/>
          </a:p>
        </p:txBody>
      </p:sp>
    </p:spTree>
    <p:extLst>
      <p:ext uri="{BB962C8B-B14F-4D97-AF65-F5344CB8AC3E}">
        <p14:creationId xmlns:p14="http://schemas.microsoft.com/office/powerpoint/2010/main" val="2336960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Flip back to question slide and get students to discuss with people around them… then feed back to class…..Discuss original questions from start of lecture…. What do real world examples suggest with regards to the influence of masculinity, nationalism and racism on national identity etc.….. Do we acknowledge that there is a very thin line between nationalism and racism….. </a:t>
            </a:r>
          </a:p>
          <a:p>
            <a:r>
              <a:rPr lang="en-US" dirty="0"/>
              <a:t>Conclude with discussion on relationship between national identity, hyper-masculinity, and racism in the UK and how its deeply intertwined…. Talk about how its rooted in historical legacies……national pride can serve as a unifying force but there is a risk of it becoming a tool for exclusion when tied to hyper-masculine ideals and fear of ‘other’….. However, it is important to note that it is possible to foster a national identity that reflects the diversity and complexity of modern Britain….. Positives include sense of belonging, cultural diversity, celebrating traditions of different regions</a:t>
            </a:r>
          </a:p>
          <a:p>
            <a:r>
              <a:rPr lang="en-US" dirty="0"/>
              <a:t>State how it is important to promote alternative visions of national identity that celebrate diversity and inclusivity…. Requires challenging nostalgic narratives that glorify imperial masculinity and instead embracing more nuanced understanding of Britishness.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1" dirty="0"/>
              <a:t>Photo reference: </a:t>
            </a:r>
            <a:r>
              <a:rPr lang="en-GB" i="1" dirty="0">
                <a:effectLst/>
              </a:rPr>
              <a:t>The Art of Asking Questions</a:t>
            </a:r>
            <a:r>
              <a:rPr lang="en-GB" dirty="0">
                <a:effectLst/>
              </a:rPr>
              <a:t> ([no date]). Available at: </a:t>
            </a:r>
            <a:r>
              <a:rPr lang="en-GB" dirty="0">
                <a:effectLst/>
                <a:hlinkClick r:id="rId3"/>
              </a:rPr>
              <a:t>https://www.linkedin.com/pulse/art-asking-questions-bala-pitchandi</a:t>
            </a:r>
            <a:r>
              <a:rPr lang="en-GB" dirty="0">
                <a:effectLst/>
              </a:rPr>
              <a:t> (Accessed: 28 December 2024).</a:t>
            </a:r>
          </a:p>
          <a:p>
            <a:endParaRPr lang="en-US" i="1" dirty="0"/>
          </a:p>
        </p:txBody>
      </p:sp>
      <p:sp>
        <p:nvSpPr>
          <p:cNvPr id="4" name="Slide Number Placeholder 3"/>
          <p:cNvSpPr>
            <a:spLocks noGrp="1"/>
          </p:cNvSpPr>
          <p:nvPr>
            <p:ph type="sldNum" sz="quarter" idx="5"/>
          </p:nvPr>
        </p:nvSpPr>
        <p:spPr/>
        <p:txBody>
          <a:bodyPr/>
          <a:lstStyle/>
          <a:p>
            <a:fld id="{C64E32C3-C5F0-534C-AB1C-2440F6ED4794}" type="slidenum">
              <a:rPr lang="en-US" smtClean="0"/>
              <a:t>9</a:t>
            </a:fld>
            <a:endParaRPr lang="en-US"/>
          </a:p>
        </p:txBody>
      </p:sp>
    </p:spTree>
    <p:extLst>
      <p:ext uri="{BB962C8B-B14F-4D97-AF65-F5344CB8AC3E}">
        <p14:creationId xmlns:p14="http://schemas.microsoft.com/office/powerpoint/2010/main" val="362092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4E32C3-C5F0-534C-AB1C-2440F6ED4794}" type="slidenum">
              <a:rPr lang="en-US" smtClean="0"/>
              <a:t>10</a:t>
            </a:fld>
            <a:endParaRPr lang="en-US"/>
          </a:p>
        </p:txBody>
      </p:sp>
    </p:spTree>
    <p:extLst>
      <p:ext uri="{BB962C8B-B14F-4D97-AF65-F5344CB8AC3E}">
        <p14:creationId xmlns:p14="http://schemas.microsoft.com/office/powerpoint/2010/main" val="2920002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6884E-438E-E753-7A63-EFC21A73B7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27B144-077D-78FE-5C3E-B6E5C89FC4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CC8AB43-0677-8355-C278-772E6DE3FFD5}"/>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3D207D58-61A2-7B1D-5051-E7F2628CE5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9BC04-35E2-4326-B0DF-8970488E865E}"/>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3325757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B97D-6204-2012-57D5-71412D6FA3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84B917E-EDC0-1EAF-FD86-EC27DE3740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CB143D-9CCC-7A5F-B4EF-40291E5C2546}"/>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30B4337D-61CE-8417-F3DD-BBD9FEAD1B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B68709-77B4-CC0F-FB91-176B5F3A2C63}"/>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1024663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245F-966D-7401-943D-7B4B01B71B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9007AE3-7AFE-4DE0-49CD-3379BE2238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1A62C1-6797-98E7-EF92-E3999B43E38F}"/>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934CAE56-7B5F-AA47-F049-9E9EFFA1D4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C7C53F-12C3-0F6D-4CCB-3EEAC38BDB6D}"/>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164966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5EFD6-144F-7316-FAAC-D020DD3A54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A72D8E-4024-6075-37A7-E1503E3E8C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6D7F89F-3A82-5C6B-6E75-9478417164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3422C2-6345-03BA-55C7-0F0E86BE1CD7}"/>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6" name="Footer Placeholder 5">
            <a:extLst>
              <a:ext uri="{FF2B5EF4-FFF2-40B4-BE49-F238E27FC236}">
                <a16:creationId xmlns:a16="http://schemas.microsoft.com/office/drawing/2014/main" id="{D74F141D-E042-FD99-094D-A5F9DFF271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CA900E-050C-2C0D-D47D-A8EE5E616D34}"/>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2066749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F9E1-A95C-A74B-C59C-CF3DBE8151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83764F-16FC-90D1-08E8-4F657AC495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FBAADC0-6335-1D4B-506B-DD0A9B7D006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F19E8D-5E4F-E3B9-6A83-398EC95EA5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CFFCE9-4777-43ED-0C1F-B64B7D0BDD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B20AD4-FA33-5F0B-D858-832775ED5038}"/>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8" name="Footer Placeholder 7">
            <a:extLst>
              <a:ext uri="{FF2B5EF4-FFF2-40B4-BE49-F238E27FC236}">
                <a16:creationId xmlns:a16="http://schemas.microsoft.com/office/drawing/2014/main" id="{412BCA6C-0604-1E45-D66F-DD8E5016D8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C1E1D7-D803-FAD0-D28B-B78110F1C675}"/>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3069203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9DE3-5CBA-FC27-3564-E1F4E16957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433FDC-0D8B-C201-7181-C7B75520CD1C}"/>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4" name="Footer Placeholder 3">
            <a:extLst>
              <a:ext uri="{FF2B5EF4-FFF2-40B4-BE49-F238E27FC236}">
                <a16:creationId xmlns:a16="http://schemas.microsoft.com/office/drawing/2014/main" id="{5AC05433-C0AD-EA3F-007C-B47BEA564F7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92D398-E4DD-67B3-C6F0-CD0F46EA35FA}"/>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261171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B9C320-769B-8AFB-1EF7-D6DDD58264AC}"/>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3" name="Footer Placeholder 2">
            <a:extLst>
              <a:ext uri="{FF2B5EF4-FFF2-40B4-BE49-F238E27FC236}">
                <a16:creationId xmlns:a16="http://schemas.microsoft.com/office/drawing/2014/main" id="{E99FE6D4-5E0C-1BF3-66DC-4CF67A3E06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07A520-55C9-1671-2EC5-E56B8320253F}"/>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1875909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FCB03-67A5-037F-C72D-C992C15C4B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78B38ED-8398-313E-E020-3DEAFD5C3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F95B1A-493F-0675-CB10-0D3B4D77C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10F39-79A5-C7C5-EC7F-24E9F3EB5491}"/>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6" name="Footer Placeholder 5">
            <a:extLst>
              <a:ext uri="{FF2B5EF4-FFF2-40B4-BE49-F238E27FC236}">
                <a16:creationId xmlns:a16="http://schemas.microsoft.com/office/drawing/2014/main" id="{8A438966-109F-92CF-DCC3-A49F97C420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49370A-0454-92D5-BE82-8AE91FBCCF14}"/>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48539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14FAC-2852-8D23-BEFC-B715F03EC9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704DEF-5638-8CAD-993F-8E43340995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75CBD4-6339-BD34-E270-DBE1F00D07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CBA87C-2622-3D8B-5F81-8D2B6DB74984}"/>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6" name="Footer Placeholder 5">
            <a:extLst>
              <a:ext uri="{FF2B5EF4-FFF2-40B4-BE49-F238E27FC236}">
                <a16:creationId xmlns:a16="http://schemas.microsoft.com/office/drawing/2014/main" id="{EF315863-4AB5-6596-D851-6C2FF4EF21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7E6C7A-9FCA-71B0-E930-037AE9037777}"/>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1785393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566F4-35A6-A033-1A38-2848924EDF6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140D9F-A19B-246C-D2A8-24729CF11E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289EE5-954D-34AD-79A9-CB68C94BF067}"/>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CDD8B1B2-7EE5-E26D-07FB-8ADB2004C8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26C6BF-DCF8-B7D5-CB7F-B42AD3392347}"/>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3661716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F399FA-73DC-3858-760C-FB34C0AEBBB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7AE1B9B-A4F7-1B41-6722-6B768B3814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542EA8-7A58-CE1F-7F10-317051CD8EB3}"/>
              </a:ext>
            </a:extLst>
          </p:cNvPr>
          <p:cNvSpPr>
            <a:spLocks noGrp="1"/>
          </p:cNvSpPr>
          <p:nvPr>
            <p:ph type="dt" sz="half" idx="10"/>
          </p:nvPr>
        </p:nvSpPr>
        <p:spPr/>
        <p:txBody>
          <a:body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07C0D7E6-48E2-8118-5E4E-247E290131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DE2D4B-4222-AA86-37E8-37B9FFC42CD8}"/>
              </a:ext>
            </a:extLst>
          </p:cNvPr>
          <p:cNvSpPr>
            <a:spLocks noGrp="1"/>
          </p:cNvSpPr>
          <p:nvPr>
            <p:ph type="sldNum" sz="quarter" idx="12"/>
          </p:nvPr>
        </p:nvSpPr>
        <p:spPr/>
        <p:txBody>
          <a:bodyPr/>
          <a:lstStyle/>
          <a:p>
            <a:fld id="{6A0072B3-C202-914E-AC53-F26365D5A41E}" type="slidenum">
              <a:rPr lang="en-US" smtClean="0"/>
              <a:t>‹#›</a:t>
            </a:fld>
            <a:endParaRPr lang="en-US"/>
          </a:p>
        </p:txBody>
      </p:sp>
    </p:spTree>
    <p:extLst>
      <p:ext uri="{BB962C8B-B14F-4D97-AF65-F5344CB8AC3E}">
        <p14:creationId xmlns:p14="http://schemas.microsoft.com/office/powerpoint/2010/main" val="3504520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CB26BC-AE37-74FC-DFE5-C58BC6B61A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8AE960-D8CE-F934-287D-B85486E266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76CCB3-7350-FAFF-EDAF-199BEDCB71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21925F-BECD-E242-83AA-37B21D354633}" type="datetimeFigureOut">
              <a:rPr lang="en-US" smtClean="0"/>
              <a:t>12/28/24</a:t>
            </a:fld>
            <a:endParaRPr lang="en-US"/>
          </a:p>
        </p:txBody>
      </p:sp>
      <p:sp>
        <p:nvSpPr>
          <p:cNvPr id="5" name="Footer Placeholder 4">
            <a:extLst>
              <a:ext uri="{FF2B5EF4-FFF2-40B4-BE49-F238E27FC236}">
                <a16:creationId xmlns:a16="http://schemas.microsoft.com/office/drawing/2014/main" id="{7A8F0F6F-9776-ADB1-565E-DE04D2168F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1D4D5CA-E120-00D5-7FFB-ABF1ADCD98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0072B3-C202-914E-AC53-F26365D5A41E}" type="slidenum">
              <a:rPr lang="en-US" smtClean="0"/>
              <a:t>‹#›</a:t>
            </a:fld>
            <a:endParaRPr lang="en-US"/>
          </a:p>
        </p:txBody>
      </p:sp>
    </p:spTree>
    <p:extLst>
      <p:ext uri="{BB962C8B-B14F-4D97-AF65-F5344CB8AC3E}">
        <p14:creationId xmlns:p14="http://schemas.microsoft.com/office/powerpoint/2010/main" val="10413568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moodle.uwtsd.ac.uk/course/view.php?id=13275&amp;section=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jstor.org/stable/j.ctv14t47tm.16" TargetMode="External"/><Relationship Id="rId3" Type="http://schemas.openxmlformats.org/officeDocument/2006/relationships/hyperlink" Target="https://ywcavan.org/blog/2017/06/hypermasculinization-what-it-and-why-its-problem" TargetMode="External"/><Relationship Id="rId7" Type="http://schemas.openxmlformats.org/officeDocument/2006/relationships/hyperlink" Target="https://doi.org/10.1017/nps.2021.6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aaihs.org/windrush-and-britains-long-history-of-racialized-belonging/,%20https:/www.aaihs.org/windrush-and-britains-long-history-of-racialized-belonging/" TargetMode="External"/><Relationship Id="rId11" Type="http://schemas.openxmlformats.org/officeDocument/2006/relationships/hyperlink" Target="https://theconversation.com/the-hypermasculine-far-right-how-white-nationalists-tell-themselves-they-are-protecting-women-and-children-when-they-riot-236250" TargetMode="External"/><Relationship Id="rId5" Type="http://schemas.openxmlformats.org/officeDocument/2006/relationships/hyperlink" Target="https://www.lse.ac.uk/research/research-for-the-world/politics/are-the-elites-driving-nationalism-in-post-brexit-britain" TargetMode="External"/><Relationship Id="rId10" Type="http://schemas.openxmlformats.org/officeDocument/2006/relationships/hyperlink" Target="https://www.nextgenmen.ca/blog/violence-hypermasculinity" TargetMode="External"/><Relationship Id="rId4" Type="http://schemas.openxmlformats.org/officeDocument/2006/relationships/hyperlink" Target="https://www.ons.gov.uk/census/maps/choropleth/identity/national-identity/national-identity-all-4a/one-or-more-uk-identity-only" TargetMode="External"/><Relationship Id="rId9" Type="http://schemas.openxmlformats.org/officeDocument/2006/relationships/hyperlink" Target="https://www.fairplanet.org/editors-pick/the-ethno-nationalist-project-at-the-heart-of-brex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64BB-E924-48F1-37E3-1A998F77DCC6}"/>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8429E648-1423-87F2-B029-EE5C7262BD66}"/>
              </a:ext>
            </a:extLst>
          </p:cNvPr>
          <p:cNvSpPr>
            <a:spLocks noGrp="1"/>
          </p:cNvSpPr>
          <p:nvPr>
            <p:ph type="subTitle" idx="1"/>
          </p:nvPr>
        </p:nvSpPr>
        <p:spPr/>
        <p:txBody>
          <a:bodyPr/>
          <a:lstStyle/>
          <a:p>
            <a:endParaRPr lang="en-US"/>
          </a:p>
        </p:txBody>
      </p:sp>
      <p:pic>
        <p:nvPicPr>
          <p:cNvPr id="10" name="Picture 9" descr="A child flexing his muscles&#10;&#10;Description automatically generated">
            <a:extLst>
              <a:ext uri="{FF2B5EF4-FFF2-40B4-BE49-F238E27FC236}">
                <a16:creationId xmlns:a16="http://schemas.microsoft.com/office/drawing/2014/main" id="{E82109BA-5DC1-496C-24EE-E37BE2ECC07F}"/>
              </a:ext>
            </a:extLst>
          </p:cNvPr>
          <p:cNvPicPr>
            <a:picLocks noChangeAspect="1"/>
          </p:cNvPicPr>
          <p:nvPr/>
        </p:nvPicPr>
        <p:blipFill rotWithShape="1">
          <a:blip r:embed="rId3"/>
          <a:srcRect b="18455"/>
          <a:stretch/>
        </p:blipFill>
        <p:spPr>
          <a:xfrm>
            <a:off x="0" y="0"/>
            <a:ext cx="12192000" cy="7243011"/>
          </a:xfrm>
          <a:prstGeom prst="rect">
            <a:avLst/>
          </a:prstGeom>
        </p:spPr>
      </p:pic>
      <p:sp>
        <p:nvSpPr>
          <p:cNvPr id="11" name="Rectangle 10">
            <a:extLst>
              <a:ext uri="{FF2B5EF4-FFF2-40B4-BE49-F238E27FC236}">
                <a16:creationId xmlns:a16="http://schemas.microsoft.com/office/drawing/2014/main" id="{1B42A452-4130-48DE-E74A-F3F72440867B}"/>
              </a:ext>
            </a:extLst>
          </p:cNvPr>
          <p:cNvSpPr/>
          <p:nvPr/>
        </p:nvSpPr>
        <p:spPr>
          <a:xfrm>
            <a:off x="-1123613" y="5488685"/>
            <a:ext cx="14439226" cy="1754326"/>
          </a:xfrm>
          <a:prstGeom prst="rect">
            <a:avLst/>
          </a:prstGeom>
          <a:noFill/>
        </p:spPr>
        <p:txBody>
          <a:bodyPr wrap="square" lIns="91440" tIns="45720" rIns="91440" bIns="45720">
            <a:spAutoFit/>
          </a:bodyPr>
          <a:lstStyle/>
          <a:p>
            <a:pPr algn="ctr"/>
            <a:r>
              <a:rPr lang="en-GB" sz="5400" b="1" i="0" u="sng" strike="noStrike" dirty="0">
                <a:solidFill>
                  <a:schemeClr val="bg1"/>
                </a:solidFill>
                <a:effectLst/>
                <a:latin typeface="-apple-system"/>
                <a:hlinkClick r:id="rId4">
                  <a:extLst>
                    <a:ext uri="{A12FA001-AC4F-418D-AE19-62706E023703}">
                      <ahyp:hlinkClr xmlns:ahyp="http://schemas.microsoft.com/office/drawing/2018/hyperlinkcolor" val="tx"/>
                    </a:ext>
                  </a:extLst>
                </a:hlinkClick>
              </a:rPr>
              <a:t>National identity in the United Kingdom: </a:t>
            </a:r>
          </a:p>
          <a:p>
            <a:pPr algn="ctr"/>
            <a:r>
              <a:rPr lang="en-GB" sz="5400" b="1" i="0" u="sng" strike="noStrike" dirty="0">
                <a:solidFill>
                  <a:schemeClr val="bg1"/>
                </a:solidFill>
                <a:effectLst/>
                <a:latin typeface="-apple-system"/>
                <a:hlinkClick r:id="rId4">
                  <a:extLst>
                    <a:ext uri="{A12FA001-AC4F-418D-AE19-62706E023703}">
                      <ahyp:hlinkClr xmlns:ahyp="http://schemas.microsoft.com/office/drawing/2018/hyperlinkcolor" val="tx"/>
                    </a:ext>
                  </a:extLst>
                </a:hlinkClick>
              </a:rPr>
              <a:t>Hyper-masculinity</a:t>
            </a:r>
            <a:endParaRPr lang="en-GB" sz="5400" b="1" i="0" u="sng" strike="noStrike" dirty="0">
              <a:solidFill>
                <a:schemeClr val="bg1"/>
              </a:solidFill>
              <a:effectLst/>
              <a:latin typeface="-apple-system"/>
            </a:endParaRPr>
          </a:p>
        </p:txBody>
      </p:sp>
    </p:spTree>
    <p:extLst>
      <p:ext uri="{BB962C8B-B14F-4D97-AF65-F5344CB8AC3E}">
        <p14:creationId xmlns:p14="http://schemas.microsoft.com/office/powerpoint/2010/main" val="1257560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person in a flag with a person standing in front of a crowd of police&#10;&#10;Description automatically generated">
            <a:extLst>
              <a:ext uri="{FF2B5EF4-FFF2-40B4-BE49-F238E27FC236}">
                <a16:creationId xmlns:a16="http://schemas.microsoft.com/office/drawing/2014/main" id="{3B4BA9B7-A180-48ED-1466-BD078EA566BA}"/>
              </a:ext>
            </a:extLst>
          </p:cNvPr>
          <p:cNvPicPr>
            <a:picLocks noChangeAspect="1"/>
          </p:cNvPicPr>
          <p:nvPr/>
        </p:nvPicPr>
        <p:blipFill>
          <a:blip r:embed="rId3"/>
          <a:srcRect r="6237"/>
          <a:stretch/>
        </p:blipFill>
        <p:spPr>
          <a:xfrm>
            <a:off x="3390592"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itle 1">
            <a:extLst>
              <a:ext uri="{FF2B5EF4-FFF2-40B4-BE49-F238E27FC236}">
                <a16:creationId xmlns:a16="http://schemas.microsoft.com/office/drawing/2014/main" id="{9DE5BF43-3F55-0942-43A2-E338C82B054A}"/>
              </a:ext>
            </a:extLst>
          </p:cNvPr>
          <p:cNvSpPr>
            <a:spLocks noGrp="1"/>
          </p:cNvSpPr>
          <p:nvPr>
            <p:ph type="title"/>
          </p:nvPr>
        </p:nvSpPr>
        <p:spPr>
          <a:xfrm>
            <a:off x="208547" y="242758"/>
            <a:ext cx="3822189" cy="1899912"/>
          </a:xfrm>
        </p:spPr>
        <p:txBody>
          <a:bodyPr>
            <a:normAutofit/>
          </a:bodyPr>
          <a:lstStyle/>
          <a:p>
            <a:r>
              <a:rPr lang="en-US" sz="4000" dirty="0"/>
              <a:t>Introduction : </a:t>
            </a:r>
          </a:p>
        </p:txBody>
      </p:sp>
      <p:sp>
        <p:nvSpPr>
          <p:cNvPr id="17" name="Content Placeholder 16">
            <a:extLst>
              <a:ext uri="{FF2B5EF4-FFF2-40B4-BE49-F238E27FC236}">
                <a16:creationId xmlns:a16="http://schemas.microsoft.com/office/drawing/2014/main" id="{7CCFE46C-9A5D-FB23-28AE-27FDC954C36E}"/>
              </a:ext>
            </a:extLst>
          </p:cNvPr>
          <p:cNvSpPr>
            <a:spLocks noGrp="1"/>
          </p:cNvSpPr>
          <p:nvPr>
            <p:ph idx="1"/>
          </p:nvPr>
        </p:nvSpPr>
        <p:spPr>
          <a:xfrm>
            <a:off x="188494" y="1849688"/>
            <a:ext cx="10515600" cy="4351338"/>
          </a:xfrm>
        </p:spPr>
        <p:txBody>
          <a:bodyPr/>
          <a:lstStyle/>
          <a:p>
            <a:pPr marL="0" indent="0">
              <a:buNone/>
            </a:pPr>
            <a:endParaRPr lang="en-US" dirty="0"/>
          </a:p>
          <a:p>
            <a:pPr marL="0" indent="0">
              <a:buNone/>
            </a:pPr>
            <a:r>
              <a:rPr lang="en-US" dirty="0"/>
              <a:t>- Explore how National Identity </a:t>
            </a:r>
          </a:p>
          <a:p>
            <a:pPr marL="0" indent="0">
              <a:buNone/>
            </a:pPr>
            <a:r>
              <a:rPr lang="en-US" dirty="0"/>
              <a:t>in the UK overlaps with</a:t>
            </a:r>
          </a:p>
          <a:p>
            <a:pPr marL="0" indent="0">
              <a:buNone/>
            </a:pPr>
            <a:r>
              <a:rPr lang="en-US" dirty="0"/>
              <a:t>Hyper-Masculinity and Nationalism.</a:t>
            </a:r>
          </a:p>
          <a:p>
            <a:pPr marL="0" indent="0">
              <a:buNone/>
            </a:pPr>
            <a:endParaRPr lang="en-US" dirty="0"/>
          </a:p>
          <a:p>
            <a:pPr marL="0" indent="0">
              <a:buNone/>
            </a:pPr>
            <a:r>
              <a:rPr lang="en-US" dirty="0"/>
              <a:t>- How do these ideas go on to shape</a:t>
            </a:r>
          </a:p>
          <a:p>
            <a:pPr marL="0" indent="0">
              <a:buNone/>
            </a:pPr>
            <a:r>
              <a:rPr lang="en-US" dirty="0"/>
              <a:t>attitudes towards race and exclusion?</a:t>
            </a:r>
          </a:p>
        </p:txBody>
      </p:sp>
    </p:spTree>
    <p:extLst>
      <p:ext uri="{BB962C8B-B14F-4D97-AF65-F5344CB8AC3E}">
        <p14:creationId xmlns:p14="http://schemas.microsoft.com/office/powerpoint/2010/main" val="3899638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flag of the united kingdom&#10;&#10;Description automatically generated">
            <a:extLst>
              <a:ext uri="{FF2B5EF4-FFF2-40B4-BE49-F238E27FC236}">
                <a16:creationId xmlns:a16="http://schemas.microsoft.com/office/drawing/2014/main" id="{3776343D-E92F-C2EE-5D4C-710B0014952D}"/>
              </a:ext>
            </a:extLst>
          </p:cNvPr>
          <p:cNvPicPr>
            <a:picLocks noGrp="1" noChangeAspect="1"/>
          </p:cNvPicPr>
          <p:nvPr>
            <p:ph idx="1"/>
          </p:nvPr>
        </p:nvPicPr>
        <p:blipFill rotWithShape="1">
          <a:blip r:embed="rId3">
            <a:alphaModFix amt="70000"/>
          </a:blip>
          <a:srcRect t="14463" b="15720"/>
          <a:stretch/>
        </p:blipFill>
        <p:spPr>
          <a:xfrm>
            <a:off x="0" y="96252"/>
            <a:ext cx="12192000" cy="6665495"/>
          </a:xfrm>
        </p:spPr>
      </p:pic>
      <p:sp>
        <p:nvSpPr>
          <p:cNvPr id="7" name="Rectangle 6">
            <a:extLst>
              <a:ext uri="{FF2B5EF4-FFF2-40B4-BE49-F238E27FC236}">
                <a16:creationId xmlns:a16="http://schemas.microsoft.com/office/drawing/2014/main" id="{F46BE62B-AA05-E1DD-52A9-F227B8949670}"/>
              </a:ext>
            </a:extLst>
          </p:cNvPr>
          <p:cNvSpPr/>
          <p:nvPr/>
        </p:nvSpPr>
        <p:spPr>
          <a:xfrm>
            <a:off x="1748783" y="96252"/>
            <a:ext cx="8429933" cy="923330"/>
          </a:xfrm>
          <a:prstGeom prst="rect">
            <a:avLst/>
          </a:prstGeom>
          <a:noFill/>
        </p:spPr>
        <p:txBody>
          <a:bodyPr wrap="square" lIns="91440" tIns="45720" rIns="91440" bIns="45720">
            <a:spAutoFit/>
          </a:bodyPr>
          <a:lstStyle/>
          <a:p>
            <a:pPr lvl="1" algn="ctr"/>
            <a:r>
              <a:rPr lang="en-GB" sz="5400" b="1" u="sng" cap="none" spc="0" dirty="0">
                <a:ln w="0"/>
                <a:effectLst>
                  <a:outerShdw blurRad="38100" dist="19050" dir="2700000" algn="tl" rotWithShape="0">
                    <a:schemeClr val="dk1">
                      <a:alpha val="40000"/>
                    </a:schemeClr>
                  </a:outerShdw>
                </a:effectLst>
              </a:rPr>
              <a:t>Questions to consider: </a:t>
            </a:r>
          </a:p>
        </p:txBody>
      </p:sp>
      <p:sp>
        <p:nvSpPr>
          <p:cNvPr id="9" name="Rectangle 8">
            <a:extLst>
              <a:ext uri="{FF2B5EF4-FFF2-40B4-BE49-F238E27FC236}">
                <a16:creationId xmlns:a16="http://schemas.microsoft.com/office/drawing/2014/main" id="{C5DD8938-42A8-A823-E3A0-81FD5D7437DF}"/>
              </a:ext>
            </a:extLst>
          </p:cNvPr>
          <p:cNvSpPr/>
          <p:nvPr/>
        </p:nvSpPr>
        <p:spPr>
          <a:xfrm>
            <a:off x="-1588169" y="2274241"/>
            <a:ext cx="13030350" cy="2862322"/>
          </a:xfrm>
          <a:prstGeom prst="rect">
            <a:avLst/>
          </a:prstGeom>
          <a:noFill/>
        </p:spPr>
        <p:txBody>
          <a:bodyPr wrap="square" lIns="91440" tIns="45720" rIns="91440" bIns="45720">
            <a:spAutoFit/>
          </a:bodyPr>
          <a:lstStyle/>
          <a:p>
            <a:pPr algn="ctr"/>
            <a:r>
              <a:rPr lang="en-GB" sz="3600" b="1" dirty="0">
                <a:ln w="0"/>
                <a:effectLst>
                  <a:outerShdw blurRad="38100" dist="19050" dir="2700000" algn="tl" rotWithShape="0">
                    <a:schemeClr val="dk1">
                      <a:alpha val="40000"/>
                    </a:schemeClr>
                  </a:outerShdw>
                </a:effectLst>
              </a:rPr>
              <a:t>                    - How does masculinity influence national identity?</a:t>
            </a:r>
          </a:p>
          <a:p>
            <a:pPr algn="ctr"/>
            <a:endParaRPr lang="en-GB" sz="3600" b="1" dirty="0">
              <a:ln w="0"/>
              <a:effectLst>
                <a:outerShdw blurRad="38100" dist="19050" dir="2700000" algn="tl" rotWithShape="0">
                  <a:schemeClr val="dk1">
                    <a:alpha val="40000"/>
                  </a:schemeClr>
                </a:outerShdw>
              </a:effectLst>
            </a:endParaRPr>
          </a:p>
          <a:p>
            <a:pPr algn="ctr"/>
            <a:r>
              <a:rPr lang="en-GB" sz="3600" b="1" dirty="0">
                <a:ln w="0"/>
                <a:effectLst>
                  <a:outerShdw blurRad="38100" dist="19050" dir="2700000" algn="tl" rotWithShape="0">
                    <a:schemeClr val="dk1">
                      <a:alpha val="40000"/>
                    </a:schemeClr>
                  </a:outerShdw>
                </a:effectLst>
              </a:rPr>
              <a:t>- How do nationalism and racism overlap?</a:t>
            </a:r>
          </a:p>
          <a:p>
            <a:pPr algn="ctr"/>
            <a:r>
              <a:rPr lang="en-GB" sz="3600" b="1" dirty="0">
                <a:ln w="0"/>
                <a:effectLst>
                  <a:outerShdw blurRad="38100" dist="19050" dir="2700000" algn="tl" rotWithShape="0">
                    <a:schemeClr val="dk1">
                      <a:alpha val="40000"/>
                    </a:schemeClr>
                  </a:outerShdw>
                </a:effectLst>
              </a:rPr>
              <a:t>       </a:t>
            </a:r>
          </a:p>
          <a:p>
            <a:pPr algn="ctr"/>
            <a:r>
              <a:rPr lang="en-GB" sz="3600" b="1" dirty="0">
                <a:ln w="0"/>
                <a:effectLst>
                  <a:outerShdw blurRad="38100" dist="19050" dir="2700000" algn="tl" rotWithShape="0">
                    <a:schemeClr val="dk1">
                      <a:alpha val="40000"/>
                    </a:schemeClr>
                  </a:outerShdw>
                </a:effectLst>
              </a:rPr>
              <a:t>     - Can national pride exclude certain groups? </a:t>
            </a:r>
          </a:p>
        </p:txBody>
      </p:sp>
    </p:spTree>
    <p:extLst>
      <p:ext uri="{BB962C8B-B14F-4D97-AF65-F5344CB8AC3E}">
        <p14:creationId xmlns:p14="http://schemas.microsoft.com/office/powerpoint/2010/main" val="520631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7" name="Rectangle 1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BFED-2DDF-A3E7-6028-619EE6F5C411}"/>
              </a:ext>
            </a:extLst>
          </p:cNvPr>
          <p:cNvSpPr>
            <a:spLocks noGrp="1"/>
          </p:cNvSpPr>
          <p:nvPr>
            <p:ph type="title"/>
          </p:nvPr>
        </p:nvSpPr>
        <p:spPr>
          <a:xfrm>
            <a:off x="1228517" y="100552"/>
            <a:ext cx="4646904" cy="1624520"/>
          </a:xfrm>
        </p:spPr>
        <p:txBody>
          <a:bodyPr anchor="ctr">
            <a:normAutofit/>
          </a:bodyPr>
          <a:lstStyle/>
          <a:p>
            <a:r>
              <a:rPr lang="en-US" sz="4000" b="1" dirty="0"/>
              <a:t>Key concepts: </a:t>
            </a:r>
          </a:p>
        </p:txBody>
      </p:sp>
      <p:graphicFrame>
        <p:nvGraphicFramePr>
          <p:cNvPr id="7" name="Content Placeholder 6">
            <a:extLst>
              <a:ext uri="{FF2B5EF4-FFF2-40B4-BE49-F238E27FC236}">
                <a16:creationId xmlns:a16="http://schemas.microsoft.com/office/drawing/2014/main" id="{2D77625E-AD8A-1D40-6155-8A7F933A4780}"/>
              </a:ext>
            </a:extLst>
          </p:cNvPr>
          <p:cNvGraphicFramePr>
            <a:graphicFrameLocks noGrp="1"/>
          </p:cNvGraphicFramePr>
          <p:nvPr>
            <p:ph idx="1"/>
            <p:extLst>
              <p:ext uri="{D42A27DB-BD31-4B8C-83A1-F6EECF244321}">
                <p14:modId xmlns:p14="http://schemas.microsoft.com/office/powerpoint/2010/main" val="3329843817"/>
              </p:ext>
            </p:extLst>
          </p:nvPr>
        </p:nvGraphicFramePr>
        <p:xfrm>
          <a:off x="213755" y="1384732"/>
          <a:ext cx="6102826" cy="5425440"/>
        </p:xfrm>
        <a:graphic>
          <a:graphicData uri="http://schemas.openxmlformats.org/drawingml/2006/table">
            <a:tbl>
              <a:tblPr firstRow="1" bandRow="1">
                <a:tableStyleId>{5C22544A-7EE6-4342-B048-85BDC9FD1C3A}</a:tableStyleId>
              </a:tblPr>
              <a:tblGrid>
                <a:gridCol w="3051413">
                  <a:extLst>
                    <a:ext uri="{9D8B030D-6E8A-4147-A177-3AD203B41FA5}">
                      <a16:colId xmlns:a16="http://schemas.microsoft.com/office/drawing/2014/main" val="1265834766"/>
                    </a:ext>
                  </a:extLst>
                </a:gridCol>
                <a:gridCol w="3051413">
                  <a:extLst>
                    <a:ext uri="{9D8B030D-6E8A-4147-A177-3AD203B41FA5}">
                      <a16:colId xmlns:a16="http://schemas.microsoft.com/office/drawing/2014/main" val="3003380456"/>
                    </a:ext>
                  </a:extLst>
                </a:gridCol>
              </a:tblGrid>
              <a:tr h="706924">
                <a:tc>
                  <a:txBody>
                    <a:bodyPr/>
                    <a:lstStyle/>
                    <a:p>
                      <a:r>
                        <a:rPr lang="en-US" sz="2400" dirty="0">
                          <a:solidFill>
                            <a:schemeClr val="tx1"/>
                          </a:solidFill>
                        </a:rPr>
                        <a:t>   </a:t>
                      </a:r>
                      <a:r>
                        <a:rPr lang="en-US" sz="2400" u="sng" dirty="0">
                          <a:solidFill>
                            <a:schemeClr val="tx1"/>
                          </a:solidFill>
                        </a:rPr>
                        <a:t>National identity</a:t>
                      </a:r>
                      <a:r>
                        <a:rPr lang="en-US" sz="2400" dirty="0">
                          <a:solidFill>
                            <a:schemeClr val="tx1"/>
                          </a:solidFill>
                        </a:rPr>
                        <a:t>:</a:t>
                      </a:r>
                    </a:p>
                    <a:p>
                      <a:endParaRPr lang="en-US" sz="2000" dirty="0">
                        <a:solidFill>
                          <a:schemeClr val="tx1"/>
                        </a:solidFill>
                      </a:endParaRPr>
                    </a:p>
                  </a:txBody>
                  <a:tcPr>
                    <a:solidFill>
                      <a:schemeClr val="bg1">
                        <a:alpha val="61000"/>
                      </a:schemeClr>
                    </a:solidFill>
                  </a:tcPr>
                </a:tc>
                <a:tc>
                  <a:txBody>
                    <a:bodyPr/>
                    <a:lstStyle/>
                    <a:p>
                      <a:r>
                        <a:rPr lang="en-US" sz="2000" dirty="0">
                          <a:solidFill>
                            <a:schemeClr val="tx1"/>
                          </a:solidFill>
                        </a:rPr>
                        <a:t>   </a:t>
                      </a:r>
                      <a:r>
                        <a:rPr lang="en-US" sz="2400" u="sng" dirty="0">
                          <a:solidFill>
                            <a:schemeClr val="tx1"/>
                          </a:solidFill>
                        </a:rPr>
                        <a:t>Hyper-Masculinity</a:t>
                      </a:r>
                      <a:r>
                        <a:rPr lang="en-US" sz="2400" dirty="0">
                          <a:solidFill>
                            <a:schemeClr val="tx1"/>
                          </a:solidFill>
                        </a:rPr>
                        <a:t>:</a:t>
                      </a:r>
                      <a:endParaRPr lang="en-US" sz="2000" dirty="0">
                        <a:solidFill>
                          <a:schemeClr val="tx1"/>
                        </a:solidFill>
                      </a:endParaRPr>
                    </a:p>
                  </a:txBody>
                  <a:tcPr>
                    <a:solidFill>
                      <a:schemeClr val="bg1">
                        <a:alpha val="61000"/>
                      </a:schemeClr>
                    </a:solidFill>
                  </a:tcPr>
                </a:tc>
                <a:extLst>
                  <a:ext uri="{0D108BD9-81ED-4DB2-BD59-A6C34878D82A}">
                    <a16:rowId xmlns:a16="http://schemas.microsoft.com/office/drawing/2014/main" val="990194830"/>
                  </a:ext>
                </a:extLst>
              </a:tr>
              <a:tr h="3647729">
                <a:tc>
                  <a:txBody>
                    <a:bodyPr/>
                    <a:lstStyle/>
                    <a:p>
                      <a:r>
                        <a:rPr lang="en-US" sz="2400" b="1" dirty="0"/>
                        <a:t>- Shared sense of        belonging </a:t>
                      </a:r>
                    </a:p>
                    <a:p>
                      <a:endParaRPr lang="en-US" b="1" dirty="0"/>
                    </a:p>
                    <a:p>
                      <a:endParaRPr lang="en-US" b="1" dirty="0"/>
                    </a:p>
                    <a:p>
                      <a:endParaRPr lang="en-US" b="1" dirty="0"/>
                    </a:p>
                    <a:p>
                      <a:endParaRPr lang="en-US" b="1" dirty="0"/>
                    </a:p>
                    <a:p>
                      <a:r>
                        <a:rPr lang="en-US" sz="2400" b="1" dirty="0"/>
                        <a:t>- influenced by history, culture and politics</a:t>
                      </a:r>
                    </a:p>
                  </a:txBody>
                  <a:tcPr>
                    <a:solidFill>
                      <a:schemeClr val="bg1">
                        <a:alpha val="61000"/>
                      </a:schemeClr>
                    </a:solidFill>
                  </a:tcPr>
                </a:tc>
                <a:tc>
                  <a:txBody>
                    <a:bodyPr/>
                    <a:lstStyle/>
                    <a:p>
                      <a:r>
                        <a:rPr lang="en-US" sz="2400" dirty="0"/>
                        <a:t>-</a:t>
                      </a:r>
                      <a:r>
                        <a:rPr lang="en-US" sz="2400" b="1" dirty="0"/>
                        <a:t> Exaggerated stereotypical male traits like dominance, aggression </a:t>
                      </a:r>
                    </a:p>
                    <a:p>
                      <a:endParaRPr lang="en-US" b="1" dirty="0"/>
                    </a:p>
                    <a:p>
                      <a:endParaRPr lang="en-US" b="1" dirty="0"/>
                    </a:p>
                    <a:p>
                      <a:r>
                        <a:rPr lang="en-US" sz="2400" b="1" dirty="0"/>
                        <a:t>- Linked to national pride and the ideas of strength and control</a:t>
                      </a:r>
                      <a:endParaRPr lang="en-US" sz="2400" dirty="0"/>
                    </a:p>
                  </a:txBody>
                  <a:tcPr>
                    <a:solidFill>
                      <a:schemeClr val="bg1">
                        <a:alpha val="61000"/>
                      </a:schemeClr>
                    </a:solidFill>
                  </a:tcPr>
                </a:tc>
                <a:extLst>
                  <a:ext uri="{0D108BD9-81ED-4DB2-BD59-A6C34878D82A}">
                    <a16:rowId xmlns:a16="http://schemas.microsoft.com/office/drawing/2014/main" val="2942484585"/>
                  </a:ext>
                </a:extLst>
              </a:tr>
              <a:tr h="342739">
                <a:tc>
                  <a:txBody>
                    <a:bodyPr/>
                    <a:lstStyle/>
                    <a:p>
                      <a:endParaRPr lang="en-US" dirty="0"/>
                    </a:p>
                  </a:txBody>
                  <a:tcPr>
                    <a:solidFill>
                      <a:schemeClr val="bg1">
                        <a:alpha val="61000"/>
                      </a:schemeClr>
                    </a:solidFill>
                  </a:tcPr>
                </a:tc>
                <a:tc>
                  <a:txBody>
                    <a:bodyPr/>
                    <a:lstStyle/>
                    <a:p>
                      <a:endParaRPr lang="en-US" dirty="0"/>
                    </a:p>
                  </a:txBody>
                  <a:tcPr>
                    <a:solidFill>
                      <a:schemeClr val="bg1">
                        <a:alpha val="61000"/>
                      </a:schemeClr>
                    </a:solidFill>
                  </a:tcPr>
                </a:tc>
                <a:extLst>
                  <a:ext uri="{0D108BD9-81ED-4DB2-BD59-A6C34878D82A}">
                    <a16:rowId xmlns:a16="http://schemas.microsoft.com/office/drawing/2014/main" val="2675462549"/>
                  </a:ext>
                </a:extLst>
              </a:tr>
              <a:tr h="342739">
                <a:tc>
                  <a:txBody>
                    <a:bodyPr/>
                    <a:lstStyle/>
                    <a:p>
                      <a:endParaRPr lang="en-US" dirty="0"/>
                    </a:p>
                  </a:txBody>
                  <a:tcPr>
                    <a:solidFill>
                      <a:schemeClr val="bg1">
                        <a:alpha val="61000"/>
                      </a:schemeClr>
                    </a:solidFill>
                  </a:tcPr>
                </a:tc>
                <a:tc>
                  <a:txBody>
                    <a:bodyPr/>
                    <a:lstStyle/>
                    <a:p>
                      <a:endParaRPr lang="en-US" dirty="0"/>
                    </a:p>
                  </a:txBody>
                  <a:tcPr>
                    <a:solidFill>
                      <a:schemeClr val="bg1">
                        <a:alpha val="61000"/>
                      </a:schemeClr>
                    </a:solidFill>
                  </a:tcPr>
                </a:tc>
                <a:extLst>
                  <a:ext uri="{0D108BD9-81ED-4DB2-BD59-A6C34878D82A}">
                    <a16:rowId xmlns:a16="http://schemas.microsoft.com/office/drawing/2014/main" val="360943013"/>
                  </a:ext>
                </a:extLst>
              </a:tr>
            </a:tbl>
          </a:graphicData>
        </a:graphic>
      </p:graphicFrame>
      <p:pic>
        <p:nvPicPr>
          <p:cNvPr id="5" name="Content Placeholder 4" descr="A cloud with a white background&#10;&#10;Description automatically generated with medium confidence">
            <a:extLst>
              <a:ext uri="{FF2B5EF4-FFF2-40B4-BE49-F238E27FC236}">
                <a16:creationId xmlns:a16="http://schemas.microsoft.com/office/drawing/2014/main" id="{8E429F26-FC68-A34F-ADE0-8854129A575F}"/>
              </a:ext>
            </a:extLst>
          </p:cNvPr>
          <p:cNvPicPr>
            <a:picLocks noChangeAspect="1"/>
          </p:cNvPicPr>
          <p:nvPr/>
        </p:nvPicPr>
        <p:blipFill>
          <a:blip r:embed="rId3"/>
          <a:srcRect l="6107" r="4905"/>
          <a:stretch/>
        </p:blipFill>
        <p:spPr>
          <a:xfrm>
            <a:off x="6316581" y="0"/>
            <a:ext cx="6102825" cy="6858000"/>
          </a:xfrm>
          <a:prstGeom prst="rect">
            <a:avLst/>
          </a:prstGeom>
        </p:spPr>
      </p:pic>
    </p:spTree>
    <p:extLst>
      <p:ext uri="{BB962C8B-B14F-4D97-AF65-F5344CB8AC3E}">
        <p14:creationId xmlns:p14="http://schemas.microsoft.com/office/powerpoint/2010/main" val="2205923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9630A-92F5-910D-13BE-5BCBE3A3D42E}"/>
              </a:ext>
            </a:extLst>
          </p:cNvPr>
          <p:cNvSpPr>
            <a:spLocks noGrp="1"/>
          </p:cNvSpPr>
          <p:nvPr>
            <p:ph type="title"/>
          </p:nvPr>
        </p:nvSpPr>
        <p:spPr>
          <a:xfrm>
            <a:off x="7579895" y="2579223"/>
            <a:ext cx="3031958" cy="1325563"/>
          </a:xfrm>
        </p:spPr>
        <p:txBody>
          <a:bodyPr>
            <a:normAutofit fontScale="90000"/>
          </a:bodyPr>
          <a:lstStyle/>
          <a:p>
            <a:r>
              <a:rPr lang="en-US" dirty="0"/>
              <a:t>What are the historical foundations? </a:t>
            </a:r>
          </a:p>
        </p:txBody>
      </p:sp>
      <p:pic>
        <p:nvPicPr>
          <p:cNvPr id="7" name="Content Placeholder 6" descr="A person in a military uniform pointing his finger&#10;&#10;Description automatically generated">
            <a:extLst>
              <a:ext uri="{FF2B5EF4-FFF2-40B4-BE49-F238E27FC236}">
                <a16:creationId xmlns:a16="http://schemas.microsoft.com/office/drawing/2014/main" id="{49CDE83A-3A9C-CD12-C115-E63C4EA419F8}"/>
              </a:ext>
            </a:extLst>
          </p:cNvPr>
          <p:cNvPicPr>
            <a:picLocks noGrp="1" noChangeAspect="1"/>
          </p:cNvPicPr>
          <p:nvPr>
            <p:ph idx="1"/>
          </p:nvPr>
        </p:nvPicPr>
        <p:blipFill>
          <a:blip r:embed="rId3"/>
          <a:stretch>
            <a:fillRect/>
          </a:stretch>
        </p:blipFill>
        <p:spPr>
          <a:xfrm>
            <a:off x="0" y="0"/>
            <a:ext cx="6096000" cy="6882163"/>
          </a:xfrm>
        </p:spPr>
      </p:pic>
      <p:cxnSp>
        <p:nvCxnSpPr>
          <p:cNvPr id="11" name="Straight Arrow Connector 10">
            <a:extLst>
              <a:ext uri="{FF2B5EF4-FFF2-40B4-BE49-F238E27FC236}">
                <a16:creationId xmlns:a16="http://schemas.microsoft.com/office/drawing/2014/main" id="{0694AE02-A312-97F1-D963-EA8BA74EDBED}"/>
              </a:ext>
            </a:extLst>
          </p:cNvPr>
          <p:cNvCxnSpPr>
            <a:cxnSpLocks/>
          </p:cNvCxnSpPr>
          <p:nvPr/>
        </p:nvCxnSpPr>
        <p:spPr>
          <a:xfrm flipV="1">
            <a:off x="9793704" y="1443789"/>
            <a:ext cx="577517" cy="85424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292423F7-FA32-010E-B034-19155A42B06E}"/>
              </a:ext>
            </a:extLst>
          </p:cNvPr>
          <p:cNvSpPr txBox="1"/>
          <p:nvPr/>
        </p:nvSpPr>
        <p:spPr>
          <a:xfrm>
            <a:off x="9288379" y="419742"/>
            <a:ext cx="2646948" cy="1384995"/>
          </a:xfrm>
          <a:prstGeom prst="rect">
            <a:avLst/>
          </a:prstGeom>
          <a:noFill/>
        </p:spPr>
        <p:txBody>
          <a:bodyPr wrap="square" rtlCol="0">
            <a:spAutoFit/>
          </a:bodyPr>
          <a:lstStyle/>
          <a:p>
            <a:r>
              <a:rPr lang="en-US" sz="2400" b="1" dirty="0"/>
              <a:t>British Empire: </a:t>
            </a:r>
            <a:r>
              <a:rPr lang="en-US" sz="2400" dirty="0"/>
              <a:t>pride and identity</a:t>
            </a:r>
          </a:p>
          <a:p>
            <a:endParaRPr lang="en-US" sz="1800" dirty="0"/>
          </a:p>
          <a:p>
            <a:endParaRPr lang="en-US" sz="1800" dirty="0"/>
          </a:p>
        </p:txBody>
      </p:sp>
      <p:cxnSp>
        <p:nvCxnSpPr>
          <p:cNvPr id="16" name="Straight Arrow Connector 15">
            <a:extLst>
              <a:ext uri="{FF2B5EF4-FFF2-40B4-BE49-F238E27FC236}">
                <a16:creationId xmlns:a16="http://schemas.microsoft.com/office/drawing/2014/main" id="{6FA25456-DD9F-953F-036D-0BE2916BD0FF}"/>
              </a:ext>
            </a:extLst>
          </p:cNvPr>
          <p:cNvCxnSpPr>
            <a:cxnSpLocks/>
          </p:cNvCxnSpPr>
          <p:nvPr/>
        </p:nvCxnSpPr>
        <p:spPr>
          <a:xfrm flipH="1" flipV="1">
            <a:off x="8422104" y="1532474"/>
            <a:ext cx="577517" cy="7655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72007849-1F5D-A90E-53FB-65F6EC7FD439}"/>
              </a:ext>
            </a:extLst>
          </p:cNvPr>
          <p:cNvSpPr txBox="1"/>
          <p:nvPr/>
        </p:nvSpPr>
        <p:spPr>
          <a:xfrm>
            <a:off x="6096001" y="419742"/>
            <a:ext cx="2903620" cy="1569660"/>
          </a:xfrm>
          <a:prstGeom prst="rect">
            <a:avLst/>
          </a:prstGeom>
          <a:noFill/>
        </p:spPr>
        <p:txBody>
          <a:bodyPr wrap="square" rtlCol="0">
            <a:spAutoFit/>
          </a:bodyPr>
          <a:lstStyle/>
          <a:p>
            <a:r>
              <a:rPr lang="en-US" sz="2400" b="1" dirty="0"/>
              <a:t>Imperialism: </a:t>
            </a:r>
            <a:r>
              <a:rPr lang="en-US" sz="2400" dirty="0"/>
              <a:t>Masculine ideas of conquest, control and discipline</a:t>
            </a:r>
          </a:p>
        </p:txBody>
      </p:sp>
      <p:cxnSp>
        <p:nvCxnSpPr>
          <p:cNvPr id="20" name="Straight Arrow Connector 19">
            <a:extLst>
              <a:ext uri="{FF2B5EF4-FFF2-40B4-BE49-F238E27FC236}">
                <a16:creationId xmlns:a16="http://schemas.microsoft.com/office/drawing/2014/main" id="{C2C3A4A1-EA39-8BCC-519C-9B01E060C588}"/>
              </a:ext>
            </a:extLst>
          </p:cNvPr>
          <p:cNvCxnSpPr>
            <a:cxnSpLocks/>
          </p:cNvCxnSpPr>
          <p:nvPr/>
        </p:nvCxnSpPr>
        <p:spPr>
          <a:xfrm>
            <a:off x="9095874" y="4133233"/>
            <a:ext cx="0" cy="101628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24A64391-7426-AF29-7C2D-C84F1FCCF79A}"/>
              </a:ext>
            </a:extLst>
          </p:cNvPr>
          <p:cNvSpPr txBox="1"/>
          <p:nvPr/>
        </p:nvSpPr>
        <p:spPr>
          <a:xfrm>
            <a:off x="6328632" y="4687113"/>
            <a:ext cx="5606695" cy="1938992"/>
          </a:xfrm>
          <a:prstGeom prst="rect">
            <a:avLst/>
          </a:prstGeom>
          <a:noFill/>
        </p:spPr>
        <p:txBody>
          <a:bodyPr wrap="square" rtlCol="0">
            <a:spAutoFit/>
          </a:bodyPr>
          <a:lstStyle/>
          <a:p>
            <a:r>
              <a:rPr lang="en-US" sz="2400" b="1" dirty="0"/>
              <a:t>Post war changes:</a:t>
            </a:r>
          </a:p>
          <a:p>
            <a:r>
              <a:rPr lang="en-US" sz="2400" dirty="0"/>
              <a:t>-  the decline of the empire and its impact on national identity</a:t>
            </a:r>
          </a:p>
          <a:p>
            <a:r>
              <a:rPr lang="en-US" sz="2400" dirty="0"/>
              <a:t>- Nostalgia for imperial masculinity during decolonization and immigration </a:t>
            </a:r>
          </a:p>
        </p:txBody>
      </p:sp>
    </p:spTree>
    <p:extLst>
      <p:ext uri="{BB962C8B-B14F-4D97-AF65-F5344CB8AC3E}">
        <p14:creationId xmlns:p14="http://schemas.microsoft.com/office/powerpoint/2010/main" val="1103580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suit holding a passport&#10;&#10;Description automatically generated">
            <a:extLst>
              <a:ext uri="{FF2B5EF4-FFF2-40B4-BE49-F238E27FC236}">
                <a16:creationId xmlns:a16="http://schemas.microsoft.com/office/drawing/2014/main" id="{E3A0548E-EA7C-58BD-1D61-99B1C0577A38}"/>
              </a:ext>
            </a:extLst>
          </p:cNvPr>
          <p:cNvPicPr>
            <a:picLocks noChangeAspect="1"/>
          </p:cNvPicPr>
          <p:nvPr/>
        </p:nvPicPr>
        <p:blipFill>
          <a:blip r:embed="rId3"/>
          <a:srcRect l="3299" r="21298"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9" name="Freeform: Shape 13">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F46B32-2A08-7408-B22A-CA7F854EDF18}"/>
              </a:ext>
            </a:extLst>
          </p:cNvPr>
          <p:cNvSpPr>
            <a:spLocks noGrp="1"/>
          </p:cNvSpPr>
          <p:nvPr>
            <p:ph type="title"/>
          </p:nvPr>
        </p:nvSpPr>
        <p:spPr>
          <a:xfrm>
            <a:off x="374904" y="856488"/>
            <a:ext cx="4992624" cy="1243584"/>
          </a:xfrm>
        </p:spPr>
        <p:txBody>
          <a:bodyPr anchor="ctr">
            <a:normAutofit/>
          </a:bodyPr>
          <a:lstStyle/>
          <a:p>
            <a:r>
              <a:rPr lang="en-US" sz="3400" b="1" dirty="0"/>
              <a:t>Contemporary Britain:</a:t>
            </a:r>
          </a:p>
        </p:txBody>
      </p:sp>
      <p:sp>
        <p:nvSpPr>
          <p:cNvPr id="18" name="Rectangle 17">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Content Placeholder 8">
            <a:extLst>
              <a:ext uri="{FF2B5EF4-FFF2-40B4-BE49-F238E27FC236}">
                <a16:creationId xmlns:a16="http://schemas.microsoft.com/office/drawing/2014/main" id="{C651EB9A-2983-3620-48DB-6932AF803621}"/>
              </a:ext>
            </a:extLst>
          </p:cNvPr>
          <p:cNvSpPr>
            <a:spLocks noGrp="1"/>
          </p:cNvSpPr>
          <p:nvPr>
            <p:ph idx="1"/>
          </p:nvPr>
        </p:nvSpPr>
        <p:spPr>
          <a:xfrm>
            <a:off x="374904" y="2522949"/>
            <a:ext cx="5065776" cy="3402363"/>
          </a:xfrm>
        </p:spPr>
        <p:txBody>
          <a:bodyPr anchor="t">
            <a:normAutofit/>
          </a:bodyPr>
          <a:lstStyle/>
          <a:p>
            <a:pPr lvl="1"/>
            <a:endParaRPr lang="en-US" sz="2200" dirty="0"/>
          </a:p>
          <a:p>
            <a:pPr lvl="1"/>
            <a:r>
              <a:rPr lang="en-US" sz="2200" dirty="0"/>
              <a:t>Nationalism in popular culture like sport and media </a:t>
            </a:r>
          </a:p>
          <a:p>
            <a:pPr lvl="1"/>
            <a:endParaRPr lang="en-US" sz="2200" dirty="0"/>
          </a:p>
          <a:p>
            <a:pPr lvl="1"/>
            <a:r>
              <a:rPr lang="en-US" sz="2200" dirty="0"/>
              <a:t>Nationalism in politics</a:t>
            </a:r>
          </a:p>
          <a:p>
            <a:pPr lvl="2"/>
            <a:r>
              <a:rPr lang="en-US" sz="2200" dirty="0"/>
              <a:t>Brexit </a:t>
            </a:r>
          </a:p>
          <a:p>
            <a:pPr lvl="2"/>
            <a:r>
              <a:rPr lang="en-US" sz="2200" dirty="0"/>
              <a:t>Hyper-Masculine leaders </a:t>
            </a:r>
          </a:p>
          <a:p>
            <a:pPr lvl="2"/>
            <a:endParaRPr lang="en-US" dirty="0"/>
          </a:p>
          <a:p>
            <a:pPr lvl="2"/>
            <a:endParaRPr lang="en-US" dirty="0"/>
          </a:p>
        </p:txBody>
      </p:sp>
    </p:spTree>
    <p:extLst>
      <p:ext uri="{BB962C8B-B14F-4D97-AF65-F5344CB8AC3E}">
        <p14:creationId xmlns:p14="http://schemas.microsoft.com/office/powerpoint/2010/main" val="697448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1428-6121-F646-C174-E7FCB384FE83}"/>
              </a:ext>
            </a:extLst>
          </p:cNvPr>
          <p:cNvSpPr>
            <a:spLocks noGrp="1"/>
          </p:cNvSpPr>
          <p:nvPr>
            <p:ph type="title"/>
          </p:nvPr>
        </p:nvSpPr>
        <p:spPr>
          <a:xfrm>
            <a:off x="8807044" y="4287660"/>
            <a:ext cx="3563573" cy="1436323"/>
          </a:xfrm>
        </p:spPr>
        <p:txBody>
          <a:bodyPr anchor="b">
            <a:noAutofit/>
          </a:bodyPr>
          <a:lstStyle/>
          <a:p>
            <a:r>
              <a:rPr lang="en-US" sz="2600" b="1" dirty="0"/>
              <a:t>The thin line between Nationalism and Racism: </a:t>
            </a:r>
            <a:br>
              <a:rPr lang="en-US" sz="2400" dirty="0"/>
            </a:br>
            <a:br>
              <a:rPr lang="en-US" sz="2400" dirty="0"/>
            </a:br>
            <a:r>
              <a:rPr lang="en-US" sz="2400" dirty="0"/>
              <a:t>Nationalism can be either inclusive or exclusive...but..</a:t>
            </a:r>
            <a:br>
              <a:rPr lang="en-US" sz="2400" dirty="0"/>
            </a:br>
            <a:r>
              <a:rPr lang="en-US" sz="2400" dirty="0"/>
              <a:t>Racism is only exclusive </a:t>
            </a:r>
            <a:br>
              <a:rPr lang="en-US" sz="2400" dirty="0"/>
            </a:br>
            <a:br>
              <a:rPr lang="en-US" sz="2400" dirty="0"/>
            </a:br>
            <a:r>
              <a:rPr lang="en-US" sz="2400" dirty="0"/>
              <a:t>Examples: </a:t>
            </a:r>
            <a:br>
              <a:rPr lang="en-US" sz="2400" dirty="0"/>
            </a:br>
            <a:r>
              <a:rPr lang="en-US" sz="2400" dirty="0"/>
              <a:t>- Windrush Scandal </a:t>
            </a:r>
            <a:br>
              <a:rPr lang="en-US" sz="2400" dirty="0"/>
            </a:br>
            <a:br>
              <a:rPr lang="en-US" sz="2400" dirty="0"/>
            </a:br>
            <a:r>
              <a:rPr lang="en-US" sz="2400" dirty="0"/>
              <a:t>- Far-Right movements </a:t>
            </a:r>
            <a:br>
              <a:rPr lang="en-US" sz="2400" dirty="0"/>
            </a:br>
            <a:br>
              <a:rPr lang="en-US" sz="2400" dirty="0"/>
            </a:br>
            <a:r>
              <a:rPr lang="en-US" sz="2400" dirty="0"/>
              <a:t>- Media framing migrants as threats</a:t>
            </a:r>
          </a:p>
        </p:txBody>
      </p:sp>
      <p:pic>
        <p:nvPicPr>
          <p:cNvPr id="5" name="Content Placeholder 4" descr="A map with white text&#10;&#10;Description automatically generated">
            <a:extLst>
              <a:ext uri="{FF2B5EF4-FFF2-40B4-BE49-F238E27FC236}">
                <a16:creationId xmlns:a16="http://schemas.microsoft.com/office/drawing/2014/main" id="{DF7A0B93-6715-7CEB-A904-DCD9637BE4A7}"/>
              </a:ext>
            </a:extLst>
          </p:cNvPr>
          <p:cNvPicPr>
            <a:picLocks noChangeAspect="1"/>
          </p:cNvPicPr>
          <p:nvPr/>
        </p:nvPicPr>
        <p:blipFill>
          <a:blip r:embed="rId3"/>
          <a:stretch>
            <a:fillRect/>
          </a:stretch>
        </p:blipFill>
        <p:spPr>
          <a:xfrm>
            <a:off x="0" y="116025"/>
            <a:ext cx="8638601" cy="6453217"/>
          </a:xfrm>
          <a:prstGeom prst="rect">
            <a:avLst/>
          </a:prstGeom>
        </p:spPr>
      </p:pic>
      <p:grpSp>
        <p:nvGrpSpPr>
          <p:cNvPr id="12" name="Group 11">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56501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wearing masks and holding a flag&#10;&#10;Description automatically generated">
            <a:extLst>
              <a:ext uri="{FF2B5EF4-FFF2-40B4-BE49-F238E27FC236}">
                <a16:creationId xmlns:a16="http://schemas.microsoft.com/office/drawing/2014/main" id="{8C1DD48D-B0BB-B6F2-01DD-0972BB7C51D7}"/>
              </a:ext>
            </a:extLst>
          </p:cNvPr>
          <p:cNvPicPr>
            <a:picLocks noChangeAspect="1"/>
          </p:cNvPicPr>
          <p:nvPr/>
        </p:nvPicPr>
        <p:blipFill>
          <a:blip r:embed="rId3"/>
          <a:srcRect l="12596" r="11565"/>
          <a:stretch/>
        </p:blipFill>
        <p:spPr>
          <a:xfrm>
            <a:off x="20" y="10"/>
            <a:ext cx="8668492" cy="6857990"/>
          </a:xfrm>
          <a:prstGeom prst="rect">
            <a:avLst/>
          </a:prstGeom>
        </p:spPr>
      </p:pic>
      <p:sp>
        <p:nvSpPr>
          <p:cNvPr id="14" name="Rectangle 13">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3051A1-20BF-2313-B55D-25098F7DE36F}"/>
              </a:ext>
            </a:extLst>
          </p:cNvPr>
          <p:cNvSpPr>
            <a:spLocks noGrp="1"/>
          </p:cNvSpPr>
          <p:nvPr>
            <p:ph type="title"/>
          </p:nvPr>
        </p:nvSpPr>
        <p:spPr>
          <a:xfrm>
            <a:off x="8370470" y="692658"/>
            <a:ext cx="3438144" cy="1124712"/>
          </a:xfrm>
        </p:spPr>
        <p:txBody>
          <a:bodyPr anchor="b">
            <a:normAutofit/>
          </a:bodyPr>
          <a:lstStyle/>
          <a:p>
            <a:r>
              <a:rPr lang="en-US" sz="2800" b="1" dirty="0"/>
              <a:t>Hyper-masculinity and the Far-right: </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937E0D5F-F76A-6061-8351-C60286E3B5FF}"/>
              </a:ext>
            </a:extLst>
          </p:cNvPr>
          <p:cNvSpPr>
            <a:spLocks noGrp="1"/>
          </p:cNvSpPr>
          <p:nvPr>
            <p:ph idx="1"/>
          </p:nvPr>
        </p:nvSpPr>
        <p:spPr>
          <a:xfrm>
            <a:off x="8370470" y="2718054"/>
            <a:ext cx="3438906" cy="3207258"/>
          </a:xfrm>
        </p:spPr>
        <p:txBody>
          <a:bodyPr anchor="t">
            <a:normAutofit lnSpcReduction="10000"/>
          </a:bodyPr>
          <a:lstStyle/>
          <a:p>
            <a:r>
              <a:rPr lang="en-US" sz="2000" dirty="0"/>
              <a:t>Far-right ideologies often present masculinity as under threat and use hyper-masculine language to rally support. </a:t>
            </a:r>
          </a:p>
          <a:p>
            <a:r>
              <a:rPr lang="en-US" sz="2000" dirty="0"/>
              <a:t>Far-right groups use narratives of ‘</a:t>
            </a:r>
            <a:r>
              <a:rPr lang="en-US" sz="2000" i="1" dirty="0"/>
              <a:t>manliness’</a:t>
            </a:r>
            <a:r>
              <a:rPr lang="en-US" sz="2000" dirty="0"/>
              <a:t> and national pride to justify exclusion</a:t>
            </a:r>
          </a:p>
          <a:p>
            <a:r>
              <a:rPr lang="en-US" sz="2000" dirty="0"/>
              <a:t>Gender and the rise of populism</a:t>
            </a:r>
          </a:p>
        </p:txBody>
      </p:sp>
    </p:spTree>
    <p:extLst>
      <p:ext uri="{BB962C8B-B14F-4D97-AF65-F5344CB8AC3E}">
        <p14:creationId xmlns:p14="http://schemas.microsoft.com/office/powerpoint/2010/main" val="3334347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any hands raising their hands&#10;&#10;Description automatically generated">
            <a:extLst>
              <a:ext uri="{FF2B5EF4-FFF2-40B4-BE49-F238E27FC236}">
                <a16:creationId xmlns:a16="http://schemas.microsoft.com/office/drawing/2014/main" id="{803C6A27-6AD2-AD83-41DF-CECD17A07EFB}"/>
              </a:ext>
            </a:extLst>
          </p:cNvPr>
          <p:cNvPicPr>
            <a:picLocks noChangeAspect="1"/>
          </p:cNvPicPr>
          <p:nvPr/>
        </p:nvPicPr>
        <p:blipFill>
          <a:blip r:embed="rId3"/>
          <a:srcRect l="8490" r="9027" b="1"/>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A60B85-D0E8-827B-7A5C-0070E4E9C493}"/>
              </a:ext>
            </a:extLst>
          </p:cNvPr>
          <p:cNvSpPr>
            <a:spLocks noGrp="1"/>
          </p:cNvSpPr>
          <p:nvPr>
            <p:ph type="title"/>
          </p:nvPr>
        </p:nvSpPr>
        <p:spPr>
          <a:xfrm>
            <a:off x="188495" y="495383"/>
            <a:ext cx="7390263" cy="5867233"/>
          </a:xfrm>
        </p:spPr>
        <p:txBody>
          <a:bodyPr>
            <a:normAutofit/>
          </a:bodyPr>
          <a:lstStyle/>
          <a:p>
            <a:r>
              <a:rPr lang="en-US" sz="4800" dirty="0"/>
              <a:t>     Conclusion</a:t>
            </a:r>
            <a:br>
              <a:rPr lang="en-US" sz="4800" dirty="0"/>
            </a:br>
            <a:r>
              <a:rPr lang="en-US" sz="4800" dirty="0"/>
              <a:t>             and</a:t>
            </a:r>
            <a:br>
              <a:rPr lang="en-US" sz="4800" dirty="0"/>
            </a:br>
            <a:r>
              <a:rPr lang="en-US" sz="4800" dirty="0"/>
              <a:t>      discussion</a:t>
            </a:r>
          </a:p>
        </p:txBody>
      </p:sp>
    </p:spTree>
    <p:extLst>
      <p:ext uri="{BB962C8B-B14F-4D97-AF65-F5344CB8AC3E}">
        <p14:creationId xmlns:p14="http://schemas.microsoft.com/office/powerpoint/2010/main" val="4114549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31E7-CA1F-4DBC-A7F5-D8ED027ED881}"/>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98708C7-47B6-F894-6EAC-5EB3312C274C}"/>
              </a:ext>
            </a:extLst>
          </p:cNvPr>
          <p:cNvSpPr>
            <a:spLocks noGrp="1"/>
          </p:cNvSpPr>
          <p:nvPr>
            <p:ph idx="1"/>
          </p:nvPr>
        </p:nvSpPr>
        <p:spPr/>
        <p:txBody>
          <a:bodyPr>
            <a:normAutofit fontScale="55000" lnSpcReduction="20000"/>
          </a:bodyPr>
          <a:lstStyle/>
          <a:p>
            <a:pPr>
              <a:lnSpc>
                <a:spcPct val="115000"/>
              </a:lnSpc>
              <a:spcAft>
                <a:spcPts val="800"/>
              </a:spcAft>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Hypermasculinization: What It Is and Why It’s a Problem</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(2021).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3"/>
              </a:rPr>
              <a:t>https://ywcavan.org/blog/2017/06/hypermasculinization-what-it-and-why-its-problem</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National identity - Census Maps, ONS</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([no date]).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4"/>
              </a:rPr>
              <a:t>https://www.ons.gov.uk/census/maps/choropleth/identity/national-identity/national-identity-all-4a/one-or-more-uk-identity-only</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1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Nationalism and racism in post-Brexit Britain | LSE Research</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(2021).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5"/>
              </a:rPr>
              <a:t>https://www.lse.ac.uk/research/research-for-the-world/politics/are-the-elites-driving-nationalism-in-post-brexit-britain</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Perry, C.F., Nicole Jackson, and </a:t>
            </a: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Kennetta</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Hammond (2018) </a:t>
            </a: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Windrush and Britain’s Long History of Racialized Belonging - AAIHS</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6"/>
              </a:rPr>
              <a:t>https://www.aaihs.org/windrush-and-britains-long-history-of-racialized-belonging/, https://www.aaihs.org/windrush-and-britains-long-history-of-racialized-belonging/</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Rutland, P. (2022) ‘Racism and Nationalism’. </a:t>
            </a: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Nationalities Papers</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50(4), pp. 629–642. </a:t>
            </a: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doi</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7"/>
              </a:rPr>
              <a:t>10.1017/nps.2021.60</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Shankley</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W. and Rhodes, J. (2020) ‘Racisms in contemporary Britain’. in </a:t>
            </a: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Shankley</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W., Byrne, B., Alexander, C., Khan, O., and </a:t>
            </a: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Nazro</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J. (eds.) </a:t>
            </a: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Ethnicity and Race in the UK</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State of the Nation. 1st </a:t>
            </a:r>
            <a:r>
              <a:rPr lang="en-GB" sz="1800" kern="0" dirty="0" err="1">
                <a:effectLst/>
                <a:latin typeface="Aptos Display" panose="020B0004020202020204" pitchFamily="34" charset="0"/>
                <a:ea typeface="Times New Roman" panose="02020603050405020304" pitchFamily="18" charset="0"/>
                <a:cs typeface="Times New Roman" panose="02020603050405020304" pitchFamily="18" charset="0"/>
              </a:rPr>
              <a:t>edn</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Bristol University Press, pp. 203–228.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8"/>
              </a:rPr>
              <a:t>https://www.jstor.org/stable/j.ctv14t47tm.16</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1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Singh, G. ([no date]) </a:t>
            </a: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The ethno-nationalist project at the heart of Brexit</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9"/>
              </a:rPr>
              <a:t>https://www.fairplanet.org/editors-pick/the-ethno-nationalist-project-at-the-heart-of-brexit/</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The Double Edged Sword of Hypermasculinity</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(2022).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10"/>
              </a:rPr>
              <a:t>https://www.nextgenmen.ca/blog/violence-hypermasculinity</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i="1" kern="0" dirty="0">
                <a:effectLst/>
                <a:latin typeface="Aptos Display" panose="020B0004020202020204" pitchFamily="34" charset="0"/>
                <a:ea typeface="Times New Roman" panose="02020603050405020304" pitchFamily="18" charset="0"/>
                <a:cs typeface="Times New Roman" panose="02020603050405020304" pitchFamily="18" charset="0"/>
              </a:rPr>
              <a:t>The hypermasculine far right: how white nationalists tell themselves they are ‘protecting’ women and children when they riot</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([no date]). Available at: </a:t>
            </a:r>
            <a:r>
              <a:rPr lang="en-GB" sz="1800" kern="0" dirty="0">
                <a:solidFill>
                  <a:srgbClr val="0000FF"/>
                </a:solidFill>
                <a:effectLst/>
                <a:latin typeface="Aptos Display" panose="020B0004020202020204" pitchFamily="34" charset="0"/>
                <a:ea typeface="Times New Roman" panose="02020603050405020304" pitchFamily="18" charset="0"/>
                <a:cs typeface="Times New Roman" panose="02020603050405020304" pitchFamily="18" charset="0"/>
                <a:hlinkClick r:id="rId11"/>
              </a:rPr>
              <a:t>https://theconversation.com/the-hypermasculine-far-right-how-white-nationalists-tell-themselves-they-are-protecting-women-and-children-when-they-riot-236250</a:t>
            </a:r>
            <a:r>
              <a:rPr lang="en-GB" sz="1800" kern="0" dirty="0">
                <a:effectLst/>
                <a:latin typeface="Aptos Display" panose="020B0004020202020204" pitchFamily="34" charset="0"/>
                <a:ea typeface="Times New Roman" panose="02020603050405020304" pitchFamily="18" charset="0"/>
                <a:cs typeface="Times New Roman" panose="02020603050405020304" pitchFamily="18" charset="0"/>
              </a:rPr>
              <a:t> (Accessed: 28 December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300679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278</TotalTime>
  <Words>1705</Words>
  <Application>Microsoft Macintosh PowerPoint</Application>
  <PresentationFormat>Widescreen</PresentationFormat>
  <Paragraphs>98</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-apple-system</vt:lpstr>
      <vt:lpstr>-webkit-standard</vt:lpstr>
      <vt:lpstr>Aptos</vt:lpstr>
      <vt:lpstr>Aptos Display</vt:lpstr>
      <vt:lpstr>Arial</vt:lpstr>
      <vt:lpstr>Calibri</vt:lpstr>
      <vt:lpstr>Office Theme</vt:lpstr>
      <vt:lpstr>PowerPoint Presentation</vt:lpstr>
      <vt:lpstr>Introduction : </vt:lpstr>
      <vt:lpstr>PowerPoint Presentation</vt:lpstr>
      <vt:lpstr>Key concepts: </vt:lpstr>
      <vt:lpstr>What are the historical foundations? </vt:lpstr>
      <vt:lpstr>Contemporary Britain:</vt:lpstr>
      <vt:lpstr>The thin line between Nationalism and Racism:   Nationalism can be either inclusive or exclusive...but.. Racism is only exclusive   Examples:  - Windrush Scandal   - Far-Right movements   - Media framing migrants as threats</vt:lpstr>
      <vt:lpstr>Hyper-masculinity and the Far-right: </vt:lpstr>
      <vt:lpstr>     Conclusion              and       discussion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Trudie Husnjak (2204195)</dc:creator>
  <cp:lastModifiedBy>Trudie Husnjak (2204195)</cp:lastModifiedBy>
  <cp:revision>2</cp:revision>
  <dcterms:created xsi:type="dcterms:W3CDTF">2024-12-28T13:29:26Z</dcterms:created>
  <dcterms:modified xsi:type="dcterms:W3CDTF">2024-12-28T18:08:01Z</dcterms:modified>
</cp:coreProperties>
</file>