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0"/>
  </p:notesMasterIdLst>
  <p:sldIdLst>
    <p:sldId id="256" r:id="rId2"/>
    <p:sldId id="260" r:id="rId3"/>
    <p:sldId id="261" r:id="rId4"/>
    <p:sldId id="263" r:id="rId5"/>
    <p:sldId id="272" r:id="rId6"/>
    <p:sldId id="273" r:id="rId7"/>
    <p:sldId id="274" r:id="rId8"/>
    <p:sldId id="262" r:id="rId9"/>
    <p:sldId id="276" r:id="rId10"/>
    <p:sldId id="277" r:id="rId11"/>
    <p:sldId id="278" r:id="rId12"/>
    <p:sldId id="279" r:id="rId13"/>
    <p:sldId id="280" r:id="rId14"/>
    <p:sldId id="281" r:id="rId15"/>
    <p:sldId id="287" r:id="rId16"/>
    <p:sldId id="282" r:id="rId17"/>
    <p:sldId id="283" r:id="rId18"/>
    <p:sldId id="284" r:id="rId19"/>
    <p:sldId id="285" r:id="rId20"/>
    <p:sldId id="286" r:id="rId21"/>
    <p:sldId id="288" r:id="rId22"/>
    <p:sldId id="264" r:id="rId23"/>
    <p:sldId id="265" r:id="rId24"/>
    <p:sldId id="271" r:id="rId25"/>
    <p:sldId id="289" r:id="rId26"/>
    <p:sldId id="268" r:id="rId27"/>
    <p:sldId id="269"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75000"/>
  </p:normalViewPr>
  <p:slideViewPr>
    <p:cSldViewPr snapToGrid="0" snapToObjects="1">
      <p:cViewPr varScale="1">
        <p:scale>
          <a:sx n="82" d="100"/>
          <a:sy n="82" d="100"/>
        </p:scale>
        <p:origin x="496"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5B01A2-79D3-3945-A08E-636E963EA88C}" type="datetimeFigureOut">
              <a:rPr lang="en-US" smtClean="0"/>
              <a:t>2/10/19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8BA62B-5402-3B43-B0FE-B8A073E2D859}" type="slidenum">
              <a:rPr lang="en-US" smtClean="0"/>
              <a:t>‹#›</a:t>
            </a:fld>
            <a:endParaRPr lang="en-US"/>
          </a:p>
        </p:txBody>
      </p:sp>
    </p:spTree>
    <p:extLst>
      <p:ext uri="{BB962C8B-B14F-4D97-AF65-F5344CB8AC3E}">
        <p14:creationId xmlns:p14="http://schemas.microsoft.com/office/powerpoint/2010/main" val="2091868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8BA62B-5402-3B43-B0FE-B8A073E2D859}" type="slidenum">
              <a:rPr lang="en-US" smtClean="0"/>
              <a:t>1</a:t>
            </a:fld>
            <a:endParaRPr lang="en-US"/>
          </a:p>
        </p:txBody>
      </p:sp>
    </p:spTree>
    <p:extLst>
      <p:ext uri="{BB962C8B-B14F-4D97-AF65-F5344CB8AC3E}">
        <p14:creationId xmlns:p14="http://schemas.microsoft.com/office/powerpoint/2010/main" val="52206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Filmmakers – directors, producers who choose to work in genres they wish to explore or are comfortable working within</a:t>
            </a:r>
          </a:p>
          <a:p>
            <a:pPr lvl="0"/>
            <a:r>
              <a:rPr lang="en-GB" sz="1200" kern="1200" dirty="0" smtClean="0">
                <a:solidFill>
                  <a:schemeClr val="tx1"/>
                </a:solidFill>
                <a:effectLst/>
                <a:latin typeface="+mn-lt"/>
                <a:ea typeface="+mn-ea"/>
                <a:cs typeface="+mn-cs"/>
              </a:rPr>
              <a:t>Film Industry – studios, distributors, censors, who use genre to decide what to make, how to market it, who to market it to</a:t>
            </a:r>
          </a:p>
          <a:p>
            <a:pPr lvl="0"/>
            <a:r>
              <a:rPr lang="en-GB" sz="1200" kern="1200" dirty="0" smtClean="0">
                <a:solidFill>
                  <a:schemeClr val="tx1"/>
                </a:solidFill>
                <a:effectLst/>
                <a:latin typeface="+mn-lt"/>
                <a:ea typeface="+mn-ea"/>
                <a:cs typeface="+mn-cs"/>
              </a:rPr>
              <a:t>Critics – some dismiss genre films as generic, others embrace specific genres as a specialism</a:t>
            </a:r>
          </a:p>
          <a:p>
            <a:pPr lvl="0"/>
            <a:r>
              <a:rPr lang="en-GB" sz="1200" kern="1200" dirty="0" smtClean="0">
                <a:solidFill>
                  <a:schemeClr val="tx1"/>
                </a:solidFill>
                <a:effectLst/>
                <a:latin typeface="+mn-lt"/>
                <a:ea typeface="+mn-ea"/>
                <a:cs typeface="+mn-cs"/>
              </a:rPr>
              <a:t>Audience – use genre to help make consumer choice</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3</a:t>
            </a:fld>
            <a:endParaRPr lang="en-US"/>
          </a:p>
        </p:txBody>
      </p:sp>
    </p:spTree>
    <p:extLst>
      <p:ext uri="{BB962C8B-B14F-4D97-AF65-F5344CB8AC3E}">
        <p14:creationId xmlns:p14="http://schemas.microsoft.com/office/powerpoint/2010/main" val="1191200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Evolution – early developments that build elements of the genre, such as silent Westerns of Tom Mix, Edwin S Porter</a:t>
            </a:r>
          </a:p>
          <a:p>
            <a:pPr lvl="0"/>
            <a:r>
              <a:rPr lang="en-GB" sz="1200" kern="1200" dirty="0" smtClean="0">
                <a:solidFill>
                  <a:schemeClr val="tx1"/>
                </a:solidFill>
                <a:effectLst/>
                <a:latin typeface="+mn-lt"/>
                <a:ea typeface="+mn-ea"/>
                <a:cs typeface="+mn-cs"/>
              </a:rPr>
              <a:t>Definition – the period where 'classics' are produced that establish the conventions that provide the essence of what genre is, such as the Westerns of the 1930s and 1940s, of the major studios and figures like John Ford and Howard Hawks</a:t>
            </a:r>
          </a:p>
          <a:p>
            <a:pPr lvl="0"/>
            <a:r>
              <a:rPr lang="en-GB" sz="1200" kern="1200" dirty="0" smtClean="0">
                <a:solidFill>
                  <a:schemeClr val="tx1"/>
                </a:solidFill>
                <a:effectLst/>
                <a:latin typeface="+mn-lt"/>
                <a:ea typeface="+mn-ea"/>
                <a:cs typeface="+mn-cs"/>
              </a:rPr>
              <a:t>Decline – the fall in popularity of Western movies in 1950s and 1960s, partially through decadence of genre, partially through TV series exhausting the genre, culminating in the parody of Blazing Saddles exposing the fascist heart of much of the Western myth</a:t>
            </a:r>
          </a:p>
          <a:p>
            <a:pPr lvl="0"/>
            <a:r>
              <a:rPr lang="en-GB" sz="1200" kern="1200" dirty="0" smtClean="0">
                <a:solidFill>
                  <a:schemeClr val="tx1"/>
                </a:solidFill>
                <a:effectLst/>
                <a:latin typeface="+mn-lt"/>
                <a:ea typeface="+mn-ea"/>
                <a:cs typeface="+mn-cs"/>
              </a:rPr>
              <a:t>Deviation – reinvention, reinterpretation, the mixing of genres, from Sam </a:t>
            </a:r>
            <a:r>
              <a:rPr lang="en-GB" sz="1200" kern="1200" dirty="0" err="1" smtClean="0">
                <a:solidFill>
                  <a:schemeClr val="tx1"/>
                </a:solidFill>
                <a:effectLst/>
                <a:latin typeface="+mn-lt"/>
                <a:ea typeface="+mn-ea"/>
                <a:cs typeface="+mn-cs"/>
              </a:rPr>
              <a:t>Peckinpah's</a:t>
            </a:r>
            <a:r>
              <a:rPr lang="en-GB" sz="1200" kern="1200" dirty="0" smtClean="0">
                <a:solidFill>
                  <a:schemeClr val="tx1"/>
                </a:solidFill>
                <a:effectLst/>
                <a:latin typeface="+mn-lt"/>
                <a:ea typeface="+mn-ea"/>
                <a:cs typeface="+mn-cs"/>
              </a:rPr>
              <a:t> work, to Spaghetti westerns to 'modern' westerns, from </a:t>
            </a:r>
            <a:r>
              <a:rPr lang="en-GB" sz="1200" kern="1200" dirty="0" err="1" smtClean="0">
                <a:solidFill>
                  <a:schemeClr val="tx1"/>
                </a:solidFill>
                <a:effectLst/>
                <a:latin typeface="+mn-lt"/>
                <a:ea typeface="+mn-ea"/>
                <a:cs typeface="+mn-cs"/>
              </a:rPr>
              <a:t>Hud</a:t>
            </a:r>
            <a:r>
              <a:rPr lang="en-GB" sz="1200" kern="1200" dirty="0" smtClean="0">
                <a:solidFill>
                  <a:schemeClr val="tx1"/>
                </a:solidFill>
                <a:effectLst/>
                <a:latin typeface="+mn-lt"/>
                <a:ea typeface="+mn-ea"/>
                <a:cs typeface="+mn-cs"/>
              </a:rPr>
              <a:t> to Brokeback Mountain</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4</a:t>
            </a:fld>
            <a:endParaRPr lang="en-US"/>
          </a:p>
        </p:txBody>
      </p:sp>
    </p:spTree>
    <p:extLst>
      <p:ext uri="{BB962C8B-B14F-4D97-AF65-F5344CB8AC3E}">
        <p14:creationId xmlns:p14="http://schemas.microsoft.com/office/powerpoint/2010/main" val="1805230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=e7p3ct5hcks</a:t>
            </a:r>
          </a:p>
          <a:p>
            <a:endParaRPr lang="en-US" dirty="0" smtClean="0"/>
          </a:p>
          <a:p>
            <a:r>
              <a:rPr lang="en-US" dirty="0" smtClean="0"/>
              <a:t>1:23-02</a:t>
            </a:r>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5</a:t>
            </a:fld>
            <a:endParaRPr lang="en-US"/>
          </a:p>
        </p:txBody>
      </p:sp>
    </p:spTree>
    <p:extLst>
      <p:ext uri="{BB962C8B-B14F-4D97-AF65-F5344CB8AC3E}">
        <p14:creationId xmlns:p14="http://schemas.microsoft.com/office/powerpoint/2010/main" val="1658894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=1qNeGSJaQ9Q</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6</a:t>
            </a:fld>
            <a:endParaRPr lang="en-US"/>
          </a:p>
        </p:txBody>
      </p:sp>
    </p:spTree>
    <p:extLst>
      <p:ext uri="{BB962C8B-B14F-4D97-AF65-F5344CB8AC3E}">
        <p14:creationId xmlns:p14="http://schemas.microsoft.com/office/powerpoint/2010/main" val="121140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=x0YLLkr7VfU</a:t>
            </a:r>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7</a:t>
            </a:fld>
            <a:endParaRPr lang="en-US"/>
          </a:p>
        </p:txBody>
      </p:sp>
    </p:spTree>
    <p:extLst>
      <p:ext uri="{BB962C8B-B14F-4D97-AF65-F5344CB8AC3E}">
        <p14:creationId xmlns:p14="http://schemas.microsoft.com/office/powerpoint/2010/main" val="975157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There is another cultural aspect to consider with respect to genre, and that is the role of genre as ritual, as ceremony.</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conventions of genre serve much the same purpose as rituals, both civil, like holidays, and religious. That word iconography is not used by accident, it is potent religious terminology for what are totemic images, symbols that are become a shorthand across films in a genre.</a:t>
            </a:r>
          </a:p>
          <a:p>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Reaffirm cultural values – heroism in war, romantic love triumphing, criminals punished</a:t>
            </a:r>
          </a:p>
          <a:p>
            <a:pPr lvl="0"/>
            <a:r>
              <a:rPr lang="en-GB" sz="1200" kern="1200" dirty="0" smtClean="0">
                <a:solidFill>
                  <a:schemeClr val="tx1"/>
                </a:solidFill>
                <a:effectLst/>
                <a:latin typeface="+mn-lt"/>
                <a:ea typeface="+mn-ea"/>
                <a:cs typeface="+mn-cs"/>
              </a:rPr>
              <a:t>Exploit ambivalent values – </a:t>
            </a:r>
            <a:r>
              <a:rPr lang="en-GB" sz="1200" kern="1200" dirty="0" err="1" smtClean="0">
                <a:solidFill>
                  <a:schemeClr val="tx1"/>
                </a:solidFill>
                <a:effectLst/>
                <a:latin typeface="+mn-lt"/>
                <a:ea typeface="+mn-ea"/>
                <a:cs typeface="+mn-cs"/>
              </a:rPr>
              <a:t>transgressive</a:t>
            </a:r>
            <a:r>
              <a:rPr lang="en-GB" sz="1200" kern="1200" dirty="0" smtClean="0">
                <a:solidFill>
                  <a:schemeClr val="tx1"/>
                </a:solidFill>
                <a:effectLst/>
                <a:latin typeface="+mn-lt"/>
                <a:ea typeface="+mn-ea"/>
                <a:cs typeface="+mn-cs"/>
              </a:rPr>
              <a:t> thrill in gangster's success, cathartic excitement of horror</a:t>
            </a:r>
          </a:p>
          <a:p>
            <a:pPr lvl="0"/>
            <a:r>
              <a:rPr lang="en-GB" sz="1200" kern="1200" dirty="0" smtClean="0">
                <a:solidFill>
                  <a:schemeClr val="tx1"/>
                </a:solidFill>
                <a:effectLst/>
                <a:latin typeface="+mn-lt"/>
                <a:ea typeface="+mn-ea"/>
                <a:cs typeface="+mn-cs"/>
              </a:rPr>
              <a:t>Validate changing values – Ripley in Alien series shows changing role of women, roles in Morgan Freeman's career show America's changing attitude to race (from pimp in Street Smart, to President in Deep Impact, to God in Bruce Almighty)</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8</a:t>
            </a:fld>
            <a:endParaRPr lang="en-US"/>
          </a:p>
        </p:txBody>
      </p:sp>
    </p:spTree>
    <p:extLst>
      <p:ext uri="{BB962C8B-B14F-4D97-AF65-F5344CB8AC3E}">
        <p14:creationId xmlns:p14="http://schemas.microsoft.com/office/powerpoint/2010/main" val="5212804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=ssvgMHCa45s</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9</a:t>
            </a:fld>
            <a:endParaRPr lang="en-US"/>
          </a:p>
        </p:txBody>
      </p:sp>
    </p:spTree>
    <p:extLst>
      <p:ext uri="{BB962C8B-B14F-4D97-AF65-F5344CB8AC3E}">
        <p14:creationId xmlns:p14="http://schemas.microsoft.com/office/powerpoint/2010/main" val="1285712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=-_f2Enn8x5s</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10</a:t>
            </a:fld>
            <a:endParaRPr lang="en-US"/>
          </a:p>
        </p:txBody>
      </p:sp>
    </p:spTree>
    <p:extLst>
      <p:ext uri="{BB962C8B-B14F-4D97-AF65-F5344CB8AC3E}">
        <p14:creationId xmlns:p14="http://schemas.microsoft.com/office/powerpoint/2010/main" val="453682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=hTj4jype5Ec</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11</a:t>
            </a:fld>
            <a:endParaRPr lang="en-US"/>
          </a:p>
        </p:txBody>
      </p:sp>
    </p:spTree>
    <p:extLst>
      <p:ext uri="{BB962C8B-B14F-4D97-AF65-F5344CB8AC3E}">
        <p14:creationId xmlns:p14="http://schemas.microsoft.com/office/powerpoint/2010/main" val="7974583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=_JUS23RCOfc</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12</a:t>
            </a:fld>
            <a:endParaRPr lang="en-US"/>
          </a:p>
        </p:txBody>
      </p:sp>
    </p:spTree>
    <p:extLst>
      <p:ext uri="{BB962C8B-B14F-4D97-AF65-F5344CB8AC3E}">
        <p14:creationId xmlns:p14="http://schemas.microsoft.com/office/powerpoint/2010/main" val="444216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=0xe0BayQQuc</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13</a:t>
            </a:fld>
            <a:endParaRPr lang="en-US"/>
          </a:p>
        </p:txBody>
      </p:sp>
    </p:spTree>
    <p:extLst>
      <p:ext uri="{BB962C8B-B14F-4D97-AF65-F5344CB8AC3E}">
        <p14:creationId xmlns:p14="http://schemas.microsoft.com/office/powerpoint/2010/main" val="20716836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=jXrhObXq42o</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14</a:t>
            </a:fld>
            <a:endParaRPr lang="en-US"/>
          </a:p>
        </p:txBody>
      </p:sp>
    </p:spTree>
    <p:extLst>
      <p:ext uri="{BB962C8B-B14F-4D97-AF65-F5344CB8AC3E}">
        <p14:creationId xmlns:p14="http://schemas.microsoft.com/office/powerpoint/2010/main" val="2088560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=dyucU5rtIu8</a:t>
            </a:r>
            <a:endParaRPr lang="en-US" dirty="0"/>
          </a:p>
        </p:txBody>
      </p:sp>
      <p:sp>
        <p:nvSpPr>
          <p:cNvPr id="4" name="Slide Number Placeholder 3"/>
          <p:cNvSpPr>
            <a:spLocks noGrp="1"/>
          </p:cNvSpPr>
          <p:nvPr>
            <p:ph type="sldNum" sz="quarter" idx="10"/>
          </p:nvPr>
        </p:nvSpPr>
        <p:spPr/>
        <p:txBody>
          <a:bodyPr/>
          <a:lstStyle/>
          <a:p>
            <a:fld id="{2C8BA62B-5402-3B43-B0FE-B8A073E2D859}" type="slidenum">
              <a:rPr lang="en-US" smtClean="0"/>
              <a:t>15</a:t>
            </a:fld>
            <a:endParaRPr lang="en-US"/>
          </a:p>
        </p:txBody>
      </p:sp>
    </p:spTree>
    <p:extLst>
      <p:ext uri="{BB962C8B-B14F-4D97-AF65-F5344CB8AC3E}">
        <p14:creationId xmlns:p14="http://schemas.microsoft.com/office/powerpoint/2010/main" val="1823524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=Hb7zhYzenhY</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16</a:t>
            </a:fld>
            <a:endParaRPr lang="en-US"/>
          </a:p>
        </p:txBody>
      </p:sp>
    </p:spTree>
    <p:extLst>
      <p:ext uri="{BB962C8B-B14F-4D97-AF65-F5344CB8AC3E}">
        <p14:creationId xmlns:p14="http://schemas.microsoft.com/office/powerpoint/2010/main" val="330903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=dnwsZc6gPdY</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17</a:t>
            </a:fld>
            <a:endParaRPr lang="en-US"/>
          </a:p>
        </p:txBody>
      </p:sp>
    </p:spTree>
    <p:extLst>
      <p:ext uri="{BB962C8B-B14F-4D97-AF65-F5344CB8AC3E}">
        <p14:creationId xmlns:p14="http://schemas.microsoft.com/office/powerpoint/2010/main" val="400230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=Sheczj5F9lY</a:t>
            </a:r>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18</a:t>
            </a:fld>
            <a:endParaRPr lang="en-US"/>
          </a:p>
        </p:txBody>
      </p:sp>
    </p:spTree>
    <p:extLst>
      <p:ext uri="{BB962C8B-B14F-4D97-AF65-F5344CB8AC3E}">
        <p14:creationId xmlns:p14="http://schemas.microsoft.com/office/powerpoint/2010/main" val="1006908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a:t>
            </a:r>
            <a:r>
              <a:rPr lang="en-US" dirty="0" err="1" smtClean="0"/>
              <a:t>BRGZbILssWo</a:t>
            </a:r>
            <a:endParaRPr lang="en-US" dirty="0" smtClean="0"/>
          </a:p>
          <a:p>
            <a:endParaRPr lang="en-US" dirty="0"/>
          </a:p>
        </p:txBody>
      </p:sp>
      <p:sp>
        <p:nvSpPr>
          <p:cNvPr id="4" name="Slide Number Placeholder 3"/>
          <p:cNvSpPr>
            <a:spLocks noGrp="1"/>
          </p:cNvSpPr>
          <p:nvPr>
            <p:ph type="sldNum" sz="quarter" idx="10"/>
          </p:nvPr>
        </p:nvSpPr>
        <p:spPr/>
        <p:txBody>
          <a:bodyPr/>
          <a:lstStyle/>
          <a:p>
            <a:fld id="{97A29913-ABDA-514C-83FD-A5AA31783C3D}" type="slidenum">
              <a:rPr lang="en-US" smtClean="0"/>
              <a:t>19</a:t>
            </a:fld>
            <a:endParaRPr lang="en-US"/>
          </a:p>
        </p:txBody>
      </p:sp>
    </p:spTree>
    <p:extLst>
      <p:ext uri="{BB962C8B-B14F-4D97-AF65-F5344CB8AC3E}">
        <p14:creationId xmlns:p14="http://schemas.microsoft.com/office/powerpoint/2010/main" val="7579420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=OT61p6s77_U</a:t>
            </a:r>
            <a:endParaRPr lang="en-US" dirty="0"/>
          </a:p>
        </p:txBody>
      </p:sp>
      <p:sp>
        <p:nvSpPr>
          <p:cNvPr id="4" name="Slide Number Placeholder 3"/>
          <p:cNvSpPr>
            <a:spLocks noGrp="1"/>
          </p:cNvSpPr>
          <p:nvPr>
            <p:ph type="sldNum" sz="quarter" idx="10"/>
          </p:nvPr>
        </p:nvSpPr>
        <p:spPr/>
        <p:txBody>
          <a:bodyPr/>
          <a:lstStyle/>
          <a:p>
            <a:fld id="{2C8BA62B-5402-3B43-B0FE-B8A073E2D859}" type="slidenum">
              <a:rPr lang="en-US" smtClean="0"/>
              <a:t>21</a:t>
            </a:fld>
            <a:endParaRPr lang="en-US"/>
          </a:p>
        </p:txBody>
      </p:sp>
    </p:spTree>
    <p:extLst>
      <p:ext uri="{BB962C8B-B14F-4D97-AF65-F5344CB8AC3E}">
        <p14:creationId xmlns:p14="http://schemas.microsoft.com/office/powerpoint/2010/main" val="18031661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At the smallest level, there is the subgenre, such as: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Vietnam war,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Torture porn,</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Spaghetti western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At the next level, is the genre, such as: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War,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Horror,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Western</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Above this, blanket genres, mega genres, very large and complex and containing genres and sub genres, such as:</a:t>
            </a:r>
          </a:p>
          <a:p>
            <a:pPr lvl="0"/>
            <a:r>
              <a:rPr lang="en-GB" sz="1200" kern="1200" dirty="0" smtClean="0">
                <a:solidFill>
                  <a:schemeClr val="tx1"/>
                </a:solidFill>
                <a:effectLst/>
                <a:latin typeface="+mn-lt"/>
                <a:ea typeface="+mn-ea"/>
                <a:cs typeface="+mn-cs"/>
              </a:rPr>
              <a:t>Comedy – romantic, screwball, gross out, black, western, war, horror and many more</a:t>
            </a:r>
          </a:p>
          <a:p>
            <a:pPr lvl="0"/>
            <a:r>
              <a:rPr lang="en-GB" sz="1200" kern="1200" dirty="0" smtClean="0">
                <a:solidFill>
                  <a:schemeClr val="tx1"/>
                </a:solidFill>
                <a:effectLst/>
                <a:latin typeface="+mn-lt"/>
                <a:ea typeface="+mn-ea"/>
                <a:cs typeface="+mn-cs"/>
              </a:rPr>
              <a:t>Crime – just switching the point of view of story gives us gangster, detective, courtroom drama, investigative reporter films, prison movies</a:t>
            </a:r>
          </a:p>
          <a:p>
            <a:r>
              <a:rPr lang="en-GB" sz="1200" kern="1200" dirty="0" smtClean="0">
                <a:solidFill>
                  <a:schemeClr val="tx1"/>
                </a:solidFill>
                <a:effectLst/>
                <a:latin typeface="+mn-lt"/>
                <a:ea typeface="+mn-ea"/>
                <a:cs typeface="+mn-cs"/>
              </a:rPr>
              <a:t> Action/adventure and social issue drama are similarly broad.</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And above even these are the supra-genres, styles, techniques, settings that can contain sub genres, genres and blanket genres, such as:</a:t>
            </a:r>
          </a:p>
          <a:p>
            <a:r>
              <a:rPr lang="en-GB" sz="1200" kern="1200" dirty="0" smtClean="0">
                <a:solidFill>
                  <a:schemeClr val="tx1"/>
                </a:solidFill>
                <a:effectLst/>
                <a:latin typeface="+mn-lt"/>
                <a:ea typeface="+mn-ea"/>
                <a:cs typeface="+mn-cs"/>
              </a:rPr>
              <a:t> </a:t>
            </a:r>
          </a:p>
          <a:p>
            <a:pPr lvl="0"/>
            <a:r>
              <a:rPr lang="en-GB" sz="1200" kern="1200" dirty="0" smtClean="0">
                <a:solidFill>
                  <a:schemeClr val="tx1"/>
                </a:solidFill>
                <a:effectLst/>
                <a:latin typeface="+mn-lt"/>
                <a:ea typeface="+mn-ea"/>
                <a:cs typeface="+mn-cs"/>
              </a:rPr>
              <a:t>Historical drama</a:t>
            </a:r>
          </a:p>
          <a:p>
            <a:pPr lvl="0"/>
            <a:r>
              <a:rPr lang="en-GB" sz="1200" kern="1200" dirty="0" smtClean="0">
                <a:solidFill>
                  <a:schemeClr val="tx1"/>
                </a:solidFill>
                <a:effectLst/>
                <a:latin typeface="+mn-lt"/>
                <a:ea typeface="+mn-ea"/>
                <a:cs typeface="+mn-cs"/>
              </a:rPr>
              <a:t>Biography</a:t>
            </a:r>
          </a:p>
          <a:p>
            <a:pPr lvl="0"/>
            <a:r>
              <a:rPr lang="en-GB" sz="1200" kern="1200" dirty="0" smtClean="0">
                <a:solidFill>
                  <a:schemeClr val="tx1"/>
                </a:solidFill>
                <a:effectLst/>
                <a:latin typeface="+mn-lt"/>
                <a:ea typeface="+mn-ea"/>
                <a:cs typeface="+mn-cs"/>
              </a:rPr>
              <a:t>Musical</a:t>
            </a:r>
          </a:p>
          <a:p>
            <a:pPr lvl="0"/>
            <a:r>
              <a:rPr lang="en-GB" sz="1200" kern="1200" dirty="0" smtClean="0">
                <a:solidFill>
                  <a:schemeClr val="tx1"/>
                </a:solidFill>
                <a:effectLst/>
                <a:latin typeface="+mn-lt"/>
                <a:ea typeface="+mn-ea"/>
                <a:cs typeface="+mn-cs"/>
              </a:rPr>
              <a:t>Science Fiction</a:t>
            </a:r>
          </a:p>
          <a:p>
            <a:pPr lvl="0"/>
            <a:r>
              <a:rPr lang="en-GB" sz="1200" kern="1200" dirty="0" smtClean="0">
                <a:solidFill>
                  <a:schemeClr val="tx1"/>
                </a:solidFill>
                <a:effectLst/>
                <a:latin typeface="+mn-lt"/>
                <a:ea typeface="+mn-ea"/>
                <a:cs typeface="+mn-cs"/>
              </a:rPr>
              <a:t>Animation</a:t>
            </a:r>
          </a:p>
          <a:p>
            <a:endParaRPr lang="en-US" dirty="0"/>
          </a:p>
        </p:txBody>
      </p:sp>
      <p:sp>
        <p:nvSpPr>
          <p:cNvPr id="4" name="Slide Number Placeholder 3"/>
          <p:cNvSpPr>
            <a:spLocks noGrp="1"/>
          </p:cNvSpPr>
          <p:nvPr>
            <p:ph type="sldNum" sz="quarter" idx="10"/>
          </p:nvPr>
        </p:nvSpPr>
        <p:spPr/>
        <p:txBody>
          <a:bodyPr/>
          <a:lstStyle/>
          <a:p>
            <a:fld id="{2C8BA62B-5402-3B43-B0FE-B8A073E2D859}" type="slidenum">
              <a:rPr lang="en-US" smtClean="0"/>
              <a:t>22</a:t>
            </a:fld>
            <a:endParaRPr lang="en-US"/>
          </a:p>
        </p:txBody>
      </p:sp>
    </p:spTree>
    <p:extLst>
      <p:ext uri="{BB962C8B-B14F-4D97-AF65-F5344CB8AC3E}">
        <p14:creationId xmlns:p14="http://schemas.microsoft.com/office/powerpoint/2010/main" val="767603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8BA62B-5402-3B43-B0FE-B8A073E2D859}" type="slidenum">
              <a:rPr lang="en-US" smtClean="0"/>
              <a:t>23</a:t>
            </a:fld>
            <a:endParaRPr lang="en-US"/>
          </a:p>
        </p:txBody>
      </p:sp>
    </p:spTree>
    <p:extLst>
      <p:ext uri="{BB962C8B-B14F-4D97-AF65-F5344CB8AC3E}">
        <p14:creationId xmlns:p14="http://schemas.microsoft.com/office/powerpoint/2010/main" val="9975969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8BA62B-5402-3B43-B0FE-B8A073E2D859}" type="slidenum">
              <a:rPr lang="en-US" smtClean="0"/>
              <a:t>26</a:t>
            </a:fld>
            <a:endParaRPr lang="en-US"/>
          </a:p>
        </p:txBody>
      </p:sp>
    </p:spTree>
    <p:extLst>
      <p:ext uri="{BB962C8B-B14F-4D97-AF65-F5344CB8AC3E}">
        <p14:creationId xmlns:p14="http://schemas.microsoft.com/office/powerpoint/2010/main" val="17880065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DAF12EE-EA78-CD46-99CD-D88E44FD0539}" type="datetimeFigureOut">
              <a:rPr lang="en-US" smtClean="0"/>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AF12EE-EA78-CD46-99CD-D88E44FD0539}" type="datetimeFigureOut">
              <a:rPr lang="en-US" smtClean="0"/>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AF12EE-EA78-CD46-99CD-D88E44FD0539}" type="datetimeFigureOut">
              <a:rPr lang="en-US" smtClean="0"/>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DAF12EE-EA78-CD46-99CD-D88E44FD0539}" type="datetimeFigureOut">
              <a:rPr lang="en-US" smtClean="0"/>
              <a:t>2/10/19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DAF12EE-EA78-CD46-99CD-D88E44FD0539}" type="datetimeFigureOut">
              <a:rPr lang="en-US" smtClean="0"/>
              <a:t>2/10/19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DAF12EE-EA78-CD46-99CD-D88E44FD0539}" type="datetimeFigureOut">
              <a:rPr lang="en-US" smtClean="0"/>
              <a:t>2/10/19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AF12EE-EA78-CD46-99CD-D88E44FD0539}" type="datetimeFigureOut">
              <a:rPr lang="en-US" smtClean="0"/>
              <a:t>2/10/19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AF12EE-EA78-CD46-99CD-D88E44FD0539}" type="datetimeFigureOut">
              <a:rPr lang="en-US" smtClean="0"/>
              <a:t>2/10/19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AF12EE-EA78-CD46-99CD-D88E44FD0539}" type="datetimeFigureOut">
              <a:rPr lang="en-US" smtClean="0"/>
              <a:t>2/10/19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AF12EE-EA78-CD46-99CD-D88E44FD0539}" type="datetimeFigureOut">
              <a:rPr lang="en-US" smtClean="0"/>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DAF12EE-EA78-CD46-99CD-D88E44FD0539}" type="datetimeFigureOut">
              <a:rPr lang="en-US" smtClean="0"/>
              <a:t>2/10/19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4A77C7-E9A4-5D45-92DB-0CFB7BB06D1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AF12EE-EA78-CD46-99CD-D88E44FD0539}" type="datetimeFigureOut">
              <a:rPr lang="en-US" smtClean="0"/>
              <a:t>2/10/19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4A77C7-E9A4-5D45-92DB-0CFB7BB06D1B}" type="slidenum">
              <a:rPr lang="en-US" smtClean="0"/>
              <a:t>‹#›</a:t>
            </a:fld>
            <a:endParaRPr lang="en-US"/>
          </a:p>
        </p:txBody>
      </p:sp>
    </p:spTree>
    <p:extLst>
      <p:ext uri="{BB962C8B-B14F-4D97-AF65-F5344CB8AC3E}">
        <p14:creationId xmlns:p14="http://schemas.microsoft.com/office/powerpoint/2010/main" val="160640888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Scriptwriting</a:t>
            </a:r>
          </a:p>
        </p:txBody>
      </p:sp>
      <p:sp>
        <p:nvSpPr>
          <p:cNvPr id="3" name="Subtitle 2"/>
          <p:cNvSpPr>
            <a:spLocks noGrp="1"/>
          </p:cNvSpPr>
          <p:nvPr>
            <p:ph type="subTitle" idx="1"/>
          </p:nvPr>
        </p:nvSpPr>
        <p:spPr/>
        <p:txBody>
          <a:bodyPr/>
          <a:lstStyle/>
          <a:p>
            <a:r>
              <a:rPr lang="en-US" dirty="0" smtClean="0"/>
              <a:t>M4X01654</a:t>
            </a:r>
            <a:endParaRPr lang="en-US" dirty="0"/>
          </a:p>
        </p:txBody>
      </p:sp>
    </p:spTree>
    <p:extLst>
      <p:ext uri="{BB962C8B-B14F-4D97-AF65-F5344CB8AC3E}">
        <p14:creationId xmlns:p14="http://schemas.microsoft.com/office/powerpoint/2010/main" val="534692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Genre &amp; Scriptwriting</a:t>
            </a:r>
            <a:endParaRPr lang="en-US" dirty="0"/>
          </a:p>
        </p:txBody>
      </p:sp>
      <p:sp>
        <p:nvSpPr>
          <p:cNvPr id="3" name="Text Placeholder 2"/>
          <p:cNvSpPr>
            <a:spLocks noGrp="1"/>
          </p:cNvSpPr>
          <p:nvPr>
            <p:ph type="body" idx="1"/>
          </p:nvPr>
        </p:nvSpPr>
        <p:spPr/>
        <p:txBody>
          <a:bodyPr/>
          <a:lstStyle/>
          <a:p>
            <a:r>
              <a:rPr lang="en-US" dirty="0" smtClean="0"/>
              <a:t>Conventional wisdom</a:t>
            </a:r>
            <a:endParaRPr lang="en-US" dirty="0"/>
          </a:p>
        </p:txBody>
      </p:sp>
    </p:spTree>
    <p:extLst>
      <p:ext uri="{BB962C8B-B14F-4D97-AF65-F5344CB8AC3E}">
        <p14:creationId xmlns:p14="http://schemas.microsoft.com/office/powerpoint/2010/main" val="1616825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What is genre?</a:t>
            </a:r>
            <a:endParaRPr lang="en-US" dirty="0"/>
          </a:p>
        </p:txBody>
      </p:sp>
      <p:sp>
        <p:nvSpPr>
          <p:cNvPr id="3" name="Content Placeholder 2"/>
          <p:cNvSpPr>
            <a:spLocks noGrp="1"/>
          </p:cNvSpPr>
          <p:nvPr>
            <p:ph idx="1"/>
          </p:nvPr>
        </p:nvSpPr>
        <p:spPr/>
        <p:txBody>
          <a:bodyPr/>
          <a:lstStyle/>
          <a:p>
            <a:r>
              <a:rPr lang="en-US" dirty="0" smtClean="0"/>
              <a:t>Genre is a set of conventions between:</a:t>
            </a:r>
          </a:p>
          <a:p>
            <a:pPr lvl="1"/>
            <a:r>
              <a:rPr lang="en-US" dirty="0" smtClean="0"/>
              <a:t>Filmmakers</a:t>
            </a:r>
          </a:p>
          <a:p>
            <a:pPr lvl="1"/>
            <a:r>
              <a:rPr lang="en-US" dirty="0" smtClean="0"/>
              <a:t>Industry</a:t>
            </a:r>
          </a:p>
          <a:p>
            <a:pPr lvl="1"/>
            <a:r>
              <a:rPr lang="en-US" dirty="0" smtClean="0"/>
              <a:t>Critics</a:t>
            </a:r>
          </a:p>
          <a:p>
            <a:pPr lvl="1"/>
            <a:r>
              <a:rPr lang="en-US" dirty="0"/>
              <a:t>Audience</a:t>
            </a:r>
            <a:endParaRPr lang="en-US" dirty="0" smtClean="0"/>
          </a:p>
          <a:p>
            <a:pPr lvl="1"/>
            <a:endParaRPr lang="en-US" dirty="0"/>
          </a:p>
        </p:txBody>
      </p:sp>
    </p:spTree>
    <p:extLst>
      <p:ext uri="{BB962C8B-B14F-4D97-AF65-F5344CB8AC3E}">
        <p14:creationId xmlns:p14="http://schemas.microsoft.com/office/powerpoint/2010/main" val="107400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How do genres develop?</a:t>
            </a:r>
            <a:endParaRPr lang="en-US" dirty="0"/>
          </a:p>
        </p:txBody>
      </p:sp>
      <p:sp>
        <p:nvSpPr>
          <p:cNvPr id="3" name="Content Placeholder 2"/>
          <p:cNvSpPr>
            <a:spLocks noGrp="1"/>
          </p:cNvSpPr>
          <p:nvPr>
            <p:ph idx="1"/>
          </p:nvPr>
        </p:nvSpPr>
        <p:spPr/>
        <p:txBody>
          <a:bodyPr/>
          <a:lstStyle/>
          <a:p>
            <a:r>
              <a:rPr lang="en-US" dirty="0" smtClean="0"/>
              <a:t>Genres do not arrive fully formed and develop through different phases:</a:t>
            </a:r>
          </a:p>
          <a:p>
            <a:pPr lvl="1"/>
            <a:r>
              <a:rPr lang="en-US" dirty="0" smtClean="0"/>
              <a:t>Evolution</a:t>
            </a:r>
          </a:p>
          <a:p>
            <a:pPr lvl="1"/>
            <a:r>
              <a:rPr lang="en-US" dirty="0" smtClean="0"/>
              <a:t>Definition</a:t>
            </a:r>
          </a:p>
          <a:p>
            <a:pPr lvl="1"/>
            <a:r>
              <a:rPr lang="en-US" dirty="0" smtClean="0"/>
              <a:t>Decline</a:t>
            </a:r>
          </a:p>
          <a:p>
            <a:pPr lvl="1"/>
            <a:r>
              <a:rPr lang="en-US" dirty="0" smtClean="0"/>
              <a:t>Deviation</a:t>
            </a:r>
          </a:p>
          <a:p>
            <a:pPr marL="457200" lvl="1" indent="0">
              <a:buNone/>
            </a:pPr>
            <a:endParaRPr lang="en-US" dirty="0" smtClean="0"/>
          </a:p>
          <a:p>
            <a:endParaRPr lang="en-US" dirty="0"/>
          </a:p>
        </p:txBody>
      </p:sp>
    </p:spTree>
    <p:extLst>
      <p:ext uri="{BB962C8B-B14F-4D97-AF65-F5344CB8AC3E}">
        <p14:creationId xmlns:p14="http://schemas.microsoft.com/office/powerpoint/2010/main" val="1575550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Nosferatu</a:t>
            </a:r>
            <a:r>
              <a:rPr lang="en-US" dirty="0" smtClean="0"/>
              <a:t> (1922)</a:t>
            </a:r>
            <a:endParaRPr lang="en-US" dirty="0"/>
          </a:p>
        </p:txBody>
      </p:sp>
      <p:pic>
        <p:nvPicPr>
          <p:cNvPr id="4" name="Content Placeholder 3" descr="nosferatu-shadow.jpg"/>
          <p:cNvPicPr preferRelativeResize="0">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3263900" y="1872120"/>
            <a:ext cx="5664200" cy="3797300"/>
          </a:xfrm>
        </p:spPr>
      </p:pic>
    </p:spTree>
    <p:extLst>
      <p:ext uri="{BB962C8B-B14F-4D97-AF65-F5344CB8AC3E}">
        <p14:creationId xmlns:p14="http://schemas.microsoft.com/office/powerpoint/2010/main" val="465320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Frankenstein (1932)</a:t>
            </a:r>
            <a:endParaRPr lang="en-US" dirty="0"/>
          </a:p>
        </p:txBody>
      </p:sp>
      <p:pic>
        <p:nvPicPr>
          <p:cNvPr id="4" name="Content Placeholder 3" descr="Frankenstein_main.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30500" y="1825625"/>
            <a:ext cx="6731000" cy="4445000"/>
          </a:xfrm>
        </p:spPr>
      </p:pic>
    </p:spTree>
    <p:extLst>
      <p:ext uri="{BB962C8B-B14F-4D97-AF65-F5344CB8AC3E}">
        <p14:creationId xmlns:p14="http://schemas.microsoft.com/office/powerpoint/2010/main" val="267118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Abbott And Costello Meet Frankenstein And The </a:t>
            </a:r>
            <a:r>
              <a:rPr lang="en-US" dirty="0" err="1" smtClean="0"/>
              <a:t>Wolfman</a:t>
            </a:r>
            <a:r>
              <a:rPr lang="en-US" dirty="0" smtClean="0"/>
              <a:t> (1945)</a:t>
            </a:r>
            <a:endParaRPr lang="en-US" dirty="0"/>
          </a:p>
        </p:txBody>
      </p:sp>
      <p:pic>
        <p:nvPicPr>
          <p:cNvPr id="4" name="Content Placeholder 3" descr="abbott_and_costello_wolf_man_chaney.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841500" y="1951554"/>
            <a:ext cx="8509000" cy="4241800"/>
          </a:xfrm>
        </p:spPr>
      </p:pic>
    </p:spTree>
    <p:extLst>
      <p:ext uri="{BB962C8B-B14F-4D97-AF65-F5344CB8AC3E}">
        <p14:creationId xmlns:p14="http://schemas.microsoft.com/office/powerpoint/2010/main" val="1918188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cultural functions of genre</a:t>
            </a:r>
            <a:endParaRPr lang="en-US" dirty="0"/>
          </a:p>
        </p:txBody>
      </p:sp>
      <p:sp>
        <p:nvSpPr>
          <p:cNvPr id="3" name="Content Placeholder 2"/>
          <p:cNvSpPr>
            <a:spLocks noGrp="1"/>
          </p:cNvSpPr>
          <p:nvPr>
            <p:ph idx="1"/>
          </p:nvPr>
        </p:nvSpPr>
        <p:spPr/>
        <p:txBody>
          <a:bodyPr/>
          <a:lstStyle/>
          <a:p>
            <a:r>
              <a:rPr lang="en-US" dirty="0" smtClean="0"/>
              <a:t>Genres have iconography – what else does?</a:t>
            </a:r>
          </a:p>
          <a:p>
            <a:r>
              <a:rPr lang="en-US" dirty="0" smtClean="0"/>
              <a:t>Genres address commonly held values:</a:t>
            </a:r>
          </a:p>
          <a:p>
            <a:pPr lvl="1"/>
            <a:r>
              <a:rPr lang="en-US" dirty="0" smtClean="0"/>
              <a:t>Reaffirm cultural values</a:t>
            </a:r>
          </a:p>
          <a:p>
            <a:pPr lvl="1"/>
            <a:r>
              <a:rPr lang="en-US" dirty="0" smtClean="0"/>
              <a:t>Exploit ambivalent values</a:t>
            </a:r>
          </a:p>
          <a:p>
            <a:pPr lvl="1"/>
            <a:r>
              <a:rPr lang="en-US" dirty="0" smtClean="0"/>
              <a:t>Validate changing values</a:t>
            </a:r>
            <a:endParaRPr lang="en-US" dirty="0"/>
          </a:p>
        </p:txBody>
      </p:sp>
    </p:spTree>
    <p:extLst>
      <p:ext uri="{BB962C8B-B14F-4D97-AF65-F5344CB8AC3E}">
        <p14:creationId xmlns:p14="http://schemas.microsoft.com/office/powerpoint/2010/main" val="1663893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Dracula (1958)</a:t>
            </a:r>
            <a:endParaRPr lang="en-US" dirty="0"/>
          </a:p>
        </p:txBody>
      </p:sp>
      <p:pic>
        <p:nvPicPr>
          <p:cNvPr id="4" name="Content Placeholder 3" descr="dracula-1958-attack.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55225" y="1872119"/>
            <a:ext cx="8128000" cy="4572000"/>
          </a:xfrm>
        </p:spPr>
      </p:pic>
    </p:spTree>
    <p:extLst>
      <p:ext uri="{BB962C8B-B14F-4D97-AF65-F5344CB8AC3E}">
        <p14:creationId xmlns:p14="http://schemas.microsoft.com/office/powerpoint/2010/main" val="1904024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Night Of The Living Dead (1968)</a:t>
            </a:r>
            <a:endParaRPr lang="en-US" dirty="0"/>
          </a:p>
        </p:txBody>
      </p:sp>
      <p:pic>
        <p:nvPicPr>
          <p:cNvPr id="4" name="Content Placeholder 3" descr="nightofthelivingdead_3.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3917" y="1928235"/>
            <a:ext cx="8604166" cy="4302083"/>
          </a:xfrm>
        </p:spPr>
      </p:pic>
    </p:spTree>
    <p:extLst>
      <p:ext uri="{BB962C8B-B14F-4D97-AF65-F5344CB8AC3E}">
        <p14:creationId xmlns:p14="http://schemas.microsoft.com/office/powerpoint/2010/main" val="985413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The Texas Chainsaw Massacre (1974)</a:t>
            </a:r>
            <a:endParaRPr lang="en-US" dirty="0"/>
          </a:p>
        </p:txBody>
      </p:sp>
      <p:pic>
        <p:nvPicPr>
          <p:cNvPr id="4" name="Content Placeholder 3" descr="The-Texas-Chain-Saw-Massacre-1.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34611" y="1613938"/>
            <a:ext cx="9322777" cy="4631879"/>
          </a:xfrm>
        </p:spPr>
      </p:pic>
    </p:spTree>
    <p:extLst>
      <p:ext uri="{BB962C8B-B14F-4D97-AF65-F5344CB8AC3E}">
        <p14:creationId xmlns:p14="http://schemas.microsoft.com/office/powerpoint/2010/main" val="1480427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Exorcist (1973)</a:t>
            </a:r>
            <a:endParaRPr lang="en-US" dirty="0"/>
          </a:p>
        </p:txBody>
      </p:sp>
      <p:pic>
        <p:nvPicPr>
          <p:cNvPr id="4" name="Content Placeholder 3" descr="the-exorcist-3.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82304" y="1489210"/>
            <a:ext cx="8941977" cy="5027407"/>
          </a:xfrm>
        </p:spPr>
      </p:pic>
    </p:spTree>
    <p:extLst>
      <p:ext uri="{BB962C8B-B14F-4D97-AF65-F5344CB8AC3E}">
        <p14:creationId xmlns:p14="http://schemas.microsoft.com/office/powerpoint/2010/main" val="436627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Carrie (1976)</a:t>
            </a:r>
            <a:endParaRPr lang="en-US" dirty="0"/>
          </a:p>
        </p:txBody>
      </p:sp>
      <p:pic>
        <p:nvPicPr>
          <p:cNvPr id="4" name="Content Placeholder 3" descr="carrie.p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08842" y="1690688"/>
            <a:ext cx="8124825" cy="4572000"/>
          </a:xfrm>
        </p:spPr>
      </p:pic>
    </p:spTree>
    <p:extLst>
      <p:ext uri="{BB962C8B-B14F-4D97-AF65-F5344CB8AC3E}">
        <p14:creationId xmlns:p14="http://schemas.microsoft.com/office/powerpoint/2010/main" val="1285776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Halloween (1978)</a:t>
            </a:r>
            <a:endParaRPr lang="en-US" dirty="0"/>
          </a:p>
        </p:txBody>
      </p:sp>
      <p:pic>
        <p:nvPicPr>
          <p:cNvPr id="4" name="Content Placeholder 3" descr="halloween 1978.p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45138" y="1255363"/>
            <a:ext cx="9398056" cy="5279999"/>
          </a:xfrm>
        </p:spPr>
      </p:pic>
    </p:spTree>
    <p:extLst>
      <p:ext uri="{BB962C8B-B14F-4D97-AF65-F5344CB8AC3E}">
        <p14:creationId xmlns:p14="http://schemas.microsoft.com/office/powerpoint/2010/main" val="16354930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Dawn Of The Dead (1978)</a:t>
            </a:r>
            <a:endParaRPr lang="en-US"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25965" y="1825625"/>
            <a:ext cx="7940070" cy="4351338"/>
          </a:xfrm>
        </p:spPr>
      </p:pic>
    </p:spTree>
    <p:extLst>
      <p:ext uri="{BB962C8B-B14F-4D97-AF65-F5344CB8AC3E}">
        <p14:creationId xmlns:p14="http://schemas.microsoft.com/office/powerpoint/2010/main" val="1602896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t>An American Werewolf In London (1981)</a:t>
            </a:r>
            <a:endParaRPr lang="en-US" sz="3600" dirty="0"/>
          </a:p>
        </p:txBody>
      </p:sp>
      <p:pic>
        <p:nvPicPr>
          <p:cNvPr id="4" name="Content Placeholder 3" descr="An american werewolf.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83022" y="1582202"/>
            <a:ext cx="7025956" cy="4720165"/>
          </a:xfrm>
        </p:spPr>
      </p:pic>
    </p:spTree>
    <p:extLst>
      <p:ext uri="{BB962C8B-B14F-4D97-AF65-F5344CB8AC3E}">
        <p14:creationId xmlns:p14="http://schemas.microsoft.com/office/powerpoint/2010/main" val="1818214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Cannibal Holocaust (1980)</a:t>
            </a:r>
            <a:endParaRPr lang="en-US"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28144" y="1825625"/>
            <a:ext cx="7735712" cy="4351338"/>
          </a:xfrm>
        </p:spPr>
      </p:pic>
    </p:spTree>
    <p:extLst>
      <p:ext uri="{BB962C8B-B14F-4D97-AF65-F5344CB8AC3E}">
        <p14:creationId xmlns:p14="http://schemas.microsoft.com/office/powerpoint/2010/main" val="2098059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Hostel (2005)</a:t>
            </a:r>
            <a:endParaRPr lang="en-US" dirty="0"/>
          </a:p>
        </p:txBody>
      </p:sp>
      <p:pic>
        <p:nvPicPr>
          <p:cNvPr id="4" name="Content Placeholder 3" descr="hostel-2005-movie-7.jp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05092" y="1690688"/>
            <a:ext cx="6974337" cy="4541068"/>
          </a:xfrm>
        </p:spPr>
      </p:pic>
    </p:spTree>
    <p:extLst>
      <p:ext uri="{BB962C8B-B14F-4D97-AF65-F5344CB8AC3E}">
        <p14:creationId xmlns:p14="http://schemas.microsoft.com/office/powerpoint/2010/main" val="749651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It Follows (2013)</a:t>
            </a:r>
            <a:endParaRPr lang="en-US" dirty="0"/>
          </a:p>
        </p:txBody>
      </p:sp>
      <p:pic>
        <p:nvPicPr>
          <p:cNvPr id="4" name="Content Placeholder 3" descr="it-follows-8.p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37038" y="1690688"/>
            <a:ext cx="10734064" cy="4471217"/>
          </a:xfrm>
        </p:spPr>
      </p:pic>
    </p:spTree>
    <p:extLst>
      <p:ext uri="{BB962C8B-B14F-4D97-AF65-F5344CB8AC3E}">
        <p14:creationId xmlns:p14="http://schemas.microsoft.com/office/powerpoint/2010/main" val="94086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dirty="0"/>
              <a:t>A Girl Walks Home Alone At Night (2014)</a:t>
            </a:r>
            <a:endParaRPr lang="en-US" sz="3600" dirty="0"/>
          </a:p>
        </p:txBody>
      </p:sp>
      <p:pic>
        <p:nvPicPr>
          <p:cNvPr id="4" name="Content Placeholder 3" descr="girl-walks-home-alone-at-night-a-2014-004-girl-walking-at-night_1.jp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9349" y="1903819"/>
            <a:ext cx="9679122" cy="3978119"/>
          </a:xfrm>
        </p:spPr>
      </p:pic>
    </p:spTree>
    <p:extLst>
      <p:ext uri="{BB962C8B-B14F-4D97-AF65-F5344CB8AC3E}">
        <p14:creationId xmlns:p14="http://schemas.microsoft.com/office/powerpoint/2010/main" val="2006540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Get Out (2017)</a:t>
            </a: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228144" y="1825625"/>
            <a:ext cx="7735712" cy="4351338"/>
          </a:xfrm>
        </p:spPr>
      </p:pic>
    </p:spTree>
    <p:extLst>
      <p:ext uri="{BB962C8B-B14F-4D97-AF65-F5344CB8AC3E}">
        <p14:creationId xmlns:p14="http://schemas.microsoft.com/office/powerpoint/2010/main" val="12436662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Levels of genre</a:t>
            </a:r>
            <a:endParaRPr lang="en-US" dirty="0"/>
          </a:p>
        </p:txBody>
      </p:sp>
      <p:sp>
        <p:nvSpPr>
          <p:cNvPr id="3" name="Content Placeholder 2"/>
          <p:cNvSpPr>
            <a:spLocks noGrp="1"/>
          </p:cNvSpPr>
          <p:nvPr>
            <p:ph idx="1"/>
          </p:nvPr>
        </p:nvSpPr>
        <p:spPr/>
        <p:txBody>
          <a:bodyPr/>
          <a:lstStyle/>
          <a:p>
            <a:r>
              <a:rPr lang="en-US" dirty="0" smtClean="0"/>
              <a:t>Sub-genre</a:t>
            </a:r>
          </a:p>
          <a:p>
            <a:r>
              <a:rPr lang="en-US" dirty="0" smtClean="0"/>
              <a:t>Genre</a:t>
            </a:r>
          </a:p>
          <a:p>
            <a:r>
              <a:rPr lang="en-US" dirty="0" smtClean="0"/>
              <a:t>Blanket genre</a:t>
            </a:r>
          </a:p>
          <a:p>
            <a:r>
              <a:rPr lang="en-US" dirty="0" smtClean="0"/>
              <a:t>Supra-genres</a:t>
            </a:r>
            <a:endParaRPr lang="en-US" dirty="0"/>
          </a:p>
        </p:txBody>
      </p:sp>
    </p:spTree>
    <p:extLst>
      <p:ext uri="{BB962C8B-B14F-4D97-AF65-F5344CB8AC3E}">
        <p14:creationId xmlns:p14="http://schemas.microsoft.com/office/powerpoint/2010/main" val="8608890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Genre conventions</a:t>
            </a:r>
            <a:endParaRPr lang="en-US" dirty="0"/>
          </a:p>
        </p:txBody>
      </p:sp>
      <p:sp>
        <p:nvSpPr>
          <p:cNvPr id="3" name="Content Placeholder 2"/>
          <p:cNvSpPr>
            <a:spLocks noGrp="1"/>
          </p:cNvSpPr>
          <p:nvPr>
            <p:ph idx="1"/>
          </p:nvPr>
        </p:nvSpPr>
        <p:spPr/>
        <p:txBody>
          <a:bodyPr>
            <a:noAutofit/>
          </a:bodyPr>
          <a:lstStyle/>
          <a:p>
            <a:r>
              <a:rPr lang="en-GB" sz="2400" dirty="0"/>
              <a:t>A genre is defined by various conventions</a:t>
            </a:r>
            <a:r>
              <a:rPr lang="en-GB" sz="2400" dirty="0" smtClean="0"/>
              <a:t>:</a:t>
            </a:r>
            <a:endParaRPr lang="en-GB" sz="2400" dirty="0"/>
          </a:p>
          <a:p>
            <a:pPr lvl="1"/>
            <a:r>
              <a:rPr lang="en-GB" dirty="0"/>
              <a:t>By subject or theme – gangster films concentrate on activities of criminal underworld, typically a gangster's rise and fall, science fiction films are about technology beyond what is currently available</a:t>
            </a:r>
          </a:p>
          <a:p>
            <a:pPr lvl="1"/>
            <a:r>
              <a:rPr lang="en-GB" dirty="0"/>
              <a:t>By presentation – in musical films, characters express themselves through song and dance as well as dialogue</a:t>
            </a:r>
          </a:p>
          <a:p>
            <a:pPr lvl="1"/>
            <a:r>
              <a:rPr lang="en-GB" dirty="0"/>
              <a:t>By narrative form – the mystery or detective film is plot centred around severely restricted narration</a:t>
            </a:r>
          </a:p>
          <a:p>
            <a:pPr lvl="1"/>
            <a:r>
              <a:rPr lang="en-GB" dirty="0"/>
              <a:t>By technical application – the 3D film, the phantom ride film, the digital backlot film, the </a:t>
            </a:r>
            <a:r>
              <a:rPr lang="en-GB" dirty="0" err="1"/>
              <a:t>Dogme</a:t>
            </a:r>
            <a:r>
              <a:rPr lang="en-GB" dirty="0"/>
              <a:t> 95 film</a:t>
            </a:r>
          </a:p>
          <a:p>
            <a:pPr lvl="1"/>
            <a:r>
              <a:rPr lang="en-GB" dirty="0"/>
              <a:t>By emotional response – the comedy offers laughs, the thriller offers tension</a:t>
            </a:r>
          </a:p>
          <a:p>
            <a:endParaRPr lang="en-US" sz="2400" dirty="0"/>
          </a:p>
        </p:txBody>
      </p:sp>
    </p:spTree>
    <p:extLst>
      <p:ext uri="{BB962C8B-B14F-4D97-AF65-F5344CB8AC3E}">
        <p14:creationId xmlns:p14="http://schemas.microsoft.com/office/powerpoint/2010/main" val="588550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genre scriptwriter’s dilemma</a:t>
            </a:r>
            <a:endParaRPr lang="en-US" dirty="0"/>
          </a:p>
        </p:txBody>
      </p:sp>
      <p:sp>
        <p:nvSpPr>
          <p:cNvPr id="3" name="Content Placeholder 2"/>
          <p:cNvSpPr>
            <a:spLocks noGrp="1"/>
          </p:cNvSpPr>
          <p:nvPr>
            <p:ph idx="1"/>
          </p:nvPr>
        </p:nvSpPr>
        <p:spPr/>
        <p:txBody>
          <a:bodyPr/>
          <a:lstStyle/>
          <a:p>
            <a:r>
              <a:rPr lang="en-US" dirty="0" smtClean="0"/>
              <a:t>Stick too closely to conventions:</a:t>
            </a:r>
          </a:p>
          <a:p>
            <a:pPr lvl="1"/>
            <a:r>
              <a:rPr lang="en-US" dirty="0" smtClean="0"/>
              <a:t>Lapse into cliché</a:t>
            </a:r>
          </a:p>
          <a:p>
            <a:pPr lvl="1"/>
            <a:r>
              <a:rPr lang="en-US" dirty="0" smtClean="0"/>
              <a:t>Limit funding opportunities</a:t>
            </a:r>
          </a:p>
          <a:p>
            <a:pPr lvl="1"/>
            <a:r>
              <a:rPr lang="en-US" dirty="0" smtClean="0"/>
              <a:t>Limit audience to die-hard fans</a:t>
            </a:r>
          </a:p>
          <a:p>
            <a:pPr lvl="1"/>
            <a:endParaRPr lang="en-US" dirty="0" smtClean="0"/>
          </a:p>
          <a:p>
            <a:r>
              <a:rPr lang="en-US" dirty="0" smtClean="0"/>
              <a:t>Veer too far from conventions:</a:t>
            </a:r>
          </a:p>
          <a:p>
            <a:pPr lvl="1"/>
            <a:r>
              <a:rPr lang="en-US" dirty="0" smtClean="0"/>
              <a:t>Confuse readers</a:t>
            </a:r>
            <a:endParaRPr lang="en-US" dirty="0"/>
          </a:p>
          <a:p>
            <a:pPr lvl="1"/>
            <a:r>
              <a:rPr lang="en-US" dirty="0" smtClean="0"/>
              <a:t>Deter an audience</a:t>
            </a:r>
          </a:p>
          <a:p>
            <a:pPr lvl="1"/>
            <a:r>
              <a:rPr lang="en-US" dirty="0" smtClean="0"/>
              <a:t>Limit funding opportunities</a:t>
            </a:r>
          </a:p>
          <a:p>
            <a:pPr lvl="1"/>
            <a:endParaRPr lang="en-US" dirty="0"/>
          </a:p>
        </p:txBody>
      </p:sp>
    </p:spTree>
    <p:extLst>
      <p:ext uri="{BB962C8B-B14F-4D97-AF65-F5344CB8AC3E}">
        <p14:creationId xmlns:p14="http://schemas.microsoft.com/office/powerpoint/2010/main" val="1117589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Working with genre</a:t>
            </a:r>
            <a:endParaRPr lang="en-US" dirty="0"/>
          </a:p>
        </p:txBody>
      </p:sp>
      <p:sp>
        <p:nvSpPr>
          <p:cNvPr id="3" name="Content Placeholder 2"/>
          <p:cNvSpPr>
            <a:spLocks noGrp="1"/>
          </p:cNvSpPr>
          <p:nvPr>
            <p:ph idx="1"/>
          </p:nvPr>
        </p:nvSpPr>
        <p:spPr/>
        <p:txBody>
          <a:bodyPr/>
          <a:lstStyle/>
          <a:p>
            <a:r>
              <a:rPr lang="en-US" dirty="0" smtClean="0"/>
              <a:t>Genre films are inherently intertextual</a:t>
            </a:r>
          </a:p>
          <a:p>
            <a:r>
              <a:rPr lang="en-US" dirty="0" smtClean="0"/>
              <a:t>Genre films are, to an extent, hybrids</a:t>
            </a:r>
          </a:p>
          <a:p>
            <a:r>
              <a:rPr lang="en-US" dirty="0" smtClean="0"/>
              <a:t>Genre films are necessarily self-conscious</a:t>
            </a:r>
          </a:p>
          <a:p>
            <a:endParaRPr lang="en-US" dirty="0"/>
          </a:p>
          <a:p>
            <a:r>
              <a:rPr lang="en-US" dirty="0" smtClean="0"/>
              <a:t>To what extent is </a:t>
            </a:r>
            <a:r>
              <a:rPr lang="en-US" smtClean="0"/>
              <a:t>every film a genre film?</a:t>
            </a:r>
            <a:endParaRPr lang="en-US" dirty="0"/>
          </a:p>
        </p:txBody>
      </p:sp>
    </p:spTree>
    <p:extLst>
      <p:ext uri="{BB962C8B-B14F-4D97-AF65-F5344CB8AC3E}">
        <p14:creationId xmlns:p14="http://schemas.microsoft.com/office/powerpoint/2010/main" val="13094451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Workshop exercise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Take the one of the three genres you have been assigned for the portfolio and create a genre image kit identifying the following key conventions:</a:t>
            </a:r>
          </a:p>
          <a:p>
            <a:endParaRPr lang="en-US" dirty="0" smtClean="0"/>
          </a:p>
          <a:p>
            <a:pPr lvl="1"/>
            <a:r>
              <a:rPr lang="en-US" dirty="0" smtClean="0"/>
              <a:t>Characters</a:t>
            </a:r>
          </a:p>
          <a:p>
            <a:pPr lvl="1"/>
            <a:r>
              <a:rPr lang="en-US" dirty="0" smtClean="0"/>
              <a:t>Locations</a:t>
            </a:r>
          </a:p>
          <a:p>
            <a:pPr lvl="1"/>
            <a:r>
              <a:rPr lang="en-US" dirty="0" smtClean="0"/>
              <a:t>Objects</a:t>
            </a:r>
          </a:p>
          <a:p>
            <a:pPr lvl="1"/>
            <a:r>
              <a:rPr lang="en-US" dirty="0" smtClean="0"/>
              <a:t>Events</a:t>
            </a:r>
          </a:p>
          <a:p>
            <a:pPr lvl="1"/>
            <a:endParaRPr lang="en-US" dirty="0" smtClean="0"/>
          </a:p>
          <a:p>
            <a:r>
              <a:rPr lang="en-US" dirty="0" smtClean="0"/>
              <a:t>Use a digital format (create a doc, use Pinterest, etc.)</a:t>
            </a:r>
          </a:p>
          <a:p>
            <a:endParaRPr lang="en-US" dirty="0" smtClean="0"/>
          </a:p>
          <a:p>
            <a:r>
              <a:rPr lang="en-US" dirty="0" smtClean="0"/>
              <a:t>You have 20 minutes</a:t>
            </a:r>
            <a:endParaRPr lang="en-US" dirty="0"/>
          </a:p>
        </p:txBody>
      </p:sp>
    </p:spTree>
    <p:extLst>
      <p:ext uri="{BB962C8B-B14F-4D97-AF65-F5344CB8AC3E}">
        <p14:creationId xmlns:p14="http://schemas.microsoft.com/office/powerpoint/2010/main" val="1032441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Workshop exercise</a:t>
            </a:r>
            <a:endParaRPr lang="en-US" dirty="0"/>
          </a:p>
        </p:txBody>
      </p:sp>
      <p:sp>
        <p:nvSpPr>
          <p:cNvPr id="3" name="Content Placeholder 2"/>
          <p:cNvSpPr>
            <a:spLocks noGrp="1"/>
          </p:cNvSpPr>
          <p:nvPr>
            <p:ph idx="1"/>
          </p:nvPr>
        </p:nvSpPr>
        <p:spPr/>
        <p:txBody>
          <a:bodyPr/>
          <a:lstStyle/>
          <a:p>
            <a:r>
              <a:rPr lang="en-US" dirty="0" smtClean="0"/>
              <a:t>Using the assignment brief as a guide, select the required number of characters and locations from your genre image kit</a:t>
            </a:r>
          </a:p>
          <a:p>
            <a:r>
              <a:rPr lang="en-US" dirty="0" smtClean="0"/>
              <a:t>Select an event and an object from your genre image kit</a:t>
            </a:r>
          </a:p>
          <a:p>
            <a:r>
              <a:rPr lang="en-US" dirty="0" smtClean="0"/>
              <a:t>Brainstorm a short story idea for a script</a:t>
            </a:r>
          </a:p>
          <a:p>
            <a:endParaRPr lang="en-US" dirty="0"/>
          </a:p>
          <a:p>
            <a:r>
              <a:rPr lang="en-US" dirty="0" smtClean="0"/>
              <a:t>You have 20 minutes</a:t>
            </a:r>
            <a:endParaRPr lang="en-US" dirty="0"/>
          </a:p>
        </p:txBody>
      </p:sp>
    </p:spTree>
    <p:extLst>
      <p:ext uri="{BB962C8B-B14F-4D97-AF65-F5344CB8AC3E}">
        <p14:creationId xmlns:p14="http://schemas.microsoft.com/office/powerpoint/2010/main" val="2142092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Workshop exercise</a:t>
            </a:r>
            <a:endParaRPr lang="en-US" dirty="0"/>
          </a:p>
        </p:txBody>
      </p:sp>
      <p:sp>
        <p:nvSpPr>
          <p:cNvPr id="3" name="Content Placeholder 2"/>
          <p:cNvSpPr>
            <a:spLocks noGrp="1"/>
          </p:cNvSpPr>
          <p:nvPr>
            <p:ph idx="1"/>
          </p:nvPr>
        </p:nvSpPr>
        <p:spPr/>
        <p:txBody>
          <a:bodyPr/>
          <a:lstStyle/>
          <a:p>
            <a:r>
              <a:rPr lang="en-US" dirty="0" smtClean="0"/>
              <a:t>Choose at least one of the conventions </a:t>
            </a:r>
          </a:p>
          <a:p>
            <a:r>
              <a:rPr lang="en-US" dirty="0" smtClean="0"/>
              <a:t>Brainstorm how you might subvert this convention</a:t>
            </a:r>
          </a:p>
          <a:p>
            <a:pPr lvl="1"/>
            <a:r>
              <a:rPr lang="en-US" dirty="0" smtClean="0"/>
              <a:t>Switch identity (gender, sexuality, race, class)</a:t>
            </a:r>
          </a:p>
          <a:p>
            <a:pPr lvl="1"/>
            <a:r>
              <a:rPr lang="en-US" dirty="0" smtClean="0"/>
              <a:t>New location</a:t>
            </a:r>
          </a:p>
          <a:p>
            <a:pPr lvl="1"/>
            <a:r>
              <a:rPr lang="en-US" dirty="0" smtClean="0"/>
              <a:t>Blend with conventions of a different genre</a:t>
            </a:r>
          </a:p>
          <a:p>
            <a:pPr lvl="1"/>
            <a:endParaRPr lang="en-US" dirty="0" smtClean="0"/>
          </a:p>
          <a:p>
            <a:r>
              <a:rPr lang="en-US" dirty="0" smtClean="0"/>
              <a:t>Rewrite your story pitch</a:t>
            </a:r>
          </a:p>
          <a:p>
            <a:endParaRPr lang="en-US" dirty="0"/>
          </a:p>
          <a:p>
            <a:r>
              <a:rPr lang="en-US" dirty="0" smtClean="0"/>
              <a:t>You have 20 minutes</a:t>
            </a:r>
            <a:endParaRPr lang="en-US" dirty="0"/>
          </a:p>
        </p:txBody>
      </p:sp>
    </p:spTree>
    <p:extLst>
      <p:ext uri="{BB962C8B-B14F-4D97-AF65-F5344CB8AC3E}">
        <p14:creationId xmlns:p14="http://schemas.microsoft.com/office/powerpoint/2010/main" val="9561030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938</TotalTime>
  <Words>824</Words>
  <Application>Microsoft Macintosh PowerPoint</Application>
  <PresentationFormat>Widescreen</PresentationFormat>
  <Paragraphs>163</Paragraphs>
  <Slides>28</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Calibri</vt:lpstr>
      <vt:lpstr>Calibri Light</vt:lpstr>
      <vt:lpstr>Arial</vt:lpstr>
      <vt:lpstr>Office Theme</vt:lpstr>
      <vt:lpstr>Scriptwriting</vt:lpstr>
      <vt:lpstr>Genre &amp; Scriptwriting</vt:lpstr>
      <vt:lpstr>What is genre?</vt:lpstr>
      <vt:lpstr>How do genres develop?</vt:lpstr>
      <vt:lpstr>Nosferatu (1922)</vt:lpstr>
      <vt:lpstr>Frankenstein (1932)</vt:lpstr>
      <vt:lpstr>Abbott And Costello Meet Frankenstein And The Wolfman (1945)</vt:lpstr>
      <vt:lpstr>The cultural functions of genre</vt:lpstr>
      <vt:lpstr>Dracula (1958)</vt:lpstr>
      <vt:lpstr>Night Of The Living Dead (1968)</vt:lpstr>
      <vt:lpstr>The Texas Chainsaw Massacre (1974)</vt:lpstr>
      <vt:lpstr>The Exorcist (1973)</vt:lpstr>
      <vt:lpstr>Carrie (1976)</vt:lpstr>
      <vt:lpstr>Halloween (1978)</vt:lpstr>
      <vt:lpstr>Dawn Of The Dead (1978)</vt:lpstr>
      <vt:lpstr>An American Werewolf In London (1981)</vt:lpstr>
      <vt:lpstr>Cannibal Holocaust (1980)</vt:lpstr>
      <vt:lpstr>Hostel (2005)</vt:lpstr>
      <vt:lpstr>It Follows (2013)</vt:lpstr>
      <vt:lpstr>A Girl Walks Home Alone At Night (2014)</vt:lpstr>
      <vt:lpstr>Get Out (2017)</vt:lpstr>
      <vt:lpstr>Levels of genre</vt:lpstr>
      <vt:lpstr>Genre conventions</vt:lpstr>
      <vt:lpstr>The genre scriptwriter’s dilemma</vt:lpstr>
      <vt:lpstr>Working with genre</vt:lpstr>
      <vt:lpstr>Workshop exercise</vt:lpstr>
      <vt:lpstr>Workshop exercise</vt:lpstr>
      <vt:lpstr>Workshop exercise</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Scriptwriting</dc:title>
  <dc:creator>Christopher Buxton</dc:creator>
  <cp:lastModifiedBy>Christopher Buxton</cp:lastModifiedBy>
  <cp:revision>34</cp:revision>
  <dcterms:created xsi:type="dcterms:W3CDTF">2017-10-07T15:09:11Z</dcterms:created>
  <dcterms:modified xsi:type="dcterms:W3CDTF">2019-02-10T15:46:35Z</dcterms:modified>
</cp:coreProperties>
</file>