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handoutMasterIdLst>
    <p:handoutMasterId r:id="rId21"/>
  </p:handoutMasterIdLst>
  <p:sldIdLst>
    <p:sldId id="256" r:id="rId2"/>
    <p:sldId id="272" r:id="rId3"/>
    <p:sldId id="273" r:id="rId4"/>
    <p:sldId id="274" r:id="rId5"/>
    <p:sldId id="275" r:id="rId6"/>
    <p:sldId id="276" r:id="rId7"/>
    <p:sldId id="271" r:id="rId8"/>
    <p:sldId id="259" r:id="rId9"/>
    <p:sldId id="257" r:id="rId10"/>
    <p:sldId id="258" r:id="rId11"/>
    <p:sldId id="277" r:id="rId12"/>
    <p:sldId id="260" r:id="rId13"/>
    <p:sldId id="261" r:id="rId14"/>
    <p:sldId id="262" r:id="rId15"/>
    <p:sldId id="263" r:id="rId16"/>
    <p:sldId id="264" r:id="rId17"/>
    <p:sldId id="269" r:id="rId18"/>
    <p:sldId id="270" r:id="rId1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7773A9-CC36-EF45-36E7-DDB162878624}" v="2968" dt="2024-01-07T18:21:09.529"/>
    <p1510:client id="{42A6CEF2-0827-8B6C-974C-511879940ECC}" v="267" dt="2024-01-05T16:15:21.787"/>
    <p1510:client id="{4ECCBE2A-7A5C-CD68-FF86-C98690BBE372}" v="2" dt="2023-12-30T16:54:14.382"/>
    <p1510:client id="{71E6D495-491C-44E2-E93D-8DC185DF3704}" v="1482" dt="2024-01-07T17:45:48.336"/>
    <p1510:client id="{C5F01980-8D1C-EF53-FA34-F839EC2EF0E2}" v="53" dt="2024-01-08T13:10:34.739"/>
    <p1510:client id="{D8DC7857-7FF6-4FC2-A0F0-5EFD5EB0626A}" v="20" dt="2023-12-31T21:44:03.587"/>
    <p1510:client id="{DF25426B-3935-11AB-9E94-200F566AE491}" v="35" dt="2024-01-08T21:37:24.104"/>
    <p1510:client id="{F1B47DD6-2DCF-4E87-82CE-66E4AAE8328A}" v="83" dt="2023-12-29T15:17:05.401"/>
    <p1510:client id="{F742363C-100E-434D-8F30-A181442EFE56}" v="91" dt="2024-01-08T20:03:49.461"/>
    <p1510:client id="{F8C1C6A6-841F-49D0-BBAA-1690AF35BC54}" v="37" dt="2023-12-30T16:52:59.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xml" Id="rId3" /><Relationship Type="http://schemas.openxmlformats.org/officeDocument/2006/relationships/handoutMaster" Target="handoutMasters/handoutMaster1.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tableStyles" Target="tableStyles.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notesMaster" Target="notesMasters/notesMaster1.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theme" Target="theme/theme1.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viewProps" Target="viewProps.xml" Id="rId23"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presProps" Target="presProps.xml" Id="rId22" /><Relationship Type="http://schemas.microsoft.com/office/2015/10/relationships/revisionInfo" Target="revisionInfo.xml" Id="rId27"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F6789-4D93-43D8-B60D-0C5DEF3B64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D7B4A1-1589-4B83-9C22-DE251D95D0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975488-675E-48BA-A9A2-BA0F5A60D82B}" type="datetime1">
              <a:rPr lang="en-GB" smtClean="0"/>
              <a:t>08/01/2024</a:t>
            </a:fld>
            <a:endParaRPr lang="en-GB"/>
          </a:p>
        </p:txBody>
      </p:sp>
      <p:sp>
        <p:nvSpPr>
          <p:cNvPr id="4" name="Footer Placeholder 3">
            <a:extLst>
              <a:ext uri="{FF2B5EF4-FFF2-40B4-BE49-F238E27FC236}">
                <a16:creationId xmlns:a16="http://schemas.microsoft.com/office/drawing/2014/main" id="{024E724B-3C88-4DC9-855B-56F49D64A6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A42BBB-95F1-40A0-9691-67EFE9D0B76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C577BD-BE37-474B-8112-471F6F640A97}" type="slidenum">
              <a:rPr lang="en-GB" smtClean="0"/>
              <a:t>‹#›</a:t>
            </a:fld>
            <a:endParaRPr lang="en-GB"/>
          </a:p>
        </p:txBody>
      </p:sp>
    </p:spTree>
    <p:extLst>
      <p:ext uri="{BB962C8B-B14F-4D97-AF65-F5344CB8AC3E}">
        <p14:creationId xmlns:p14="http://schemas.microsoft.com/office/powerpoint/2010/main" val="2932508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9F49-C6C7-4BCF-B5B6-94EE3C9CB663}" type="datetime1">
              <a:rPr lang="en-GB" smtClean="0"/>
              <a:pPr/>
              <a:t>08/01/2024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EB474-4500-4CA8-A4FE-2423436EBB0B}" type="slidenum">
              <a:rPr lang="en-GB" noProof="0" smtClean="0"/>
              <a:t>‹#›</a:t>
            </a:fld>
            <a:endParaRPr lang="en-GB" noProof="0"/>
          </a:p>
        </p:txBody>
      </p:sp>
    </p:spTree>
    <p:extLst>
      <p:ext uri="{BB962C8B-B14F-4D97-AF65-F5344CB8AC3E}">
        <p14:creationId xmlns:p14="http://schemas.microsoft.com/office/powerpoint/2010/main" val="7965424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a:t>
            </a:fld>
            <a:endParaRPr lang="en-GB"/>
          </a:p>
        </p:txBody>
      </p:sp>
    </p:spTree>
    <p:extLst>
      <p:ext uri="{BB962C8B-B14F-4D97-AF65-F5344CB8AC3E}">
        <p14:creationId xmlns:p14="http://schemas.microsoft.com/office/powerpoint/2010/main" val="39530837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rtlCol="0" anchor="b">
            <a:normAutofit/>
          </a:bodyPr>
          <a:lstStyle>
            <a:lvl1pPr algn="r">
              <a:defRPr sz="4800">
                <a:effectLst/>
              </a:defRPr>
            </a:lvl1pPr>
          </a:lstStyle>
          <a:p>
            <a:pPr rtl="0"/>
            <a:r>
              <a:rPr lang="en-GB" noProof="0"/>
              <a:t>Click to edit Master title style</a:t>
            </a:r>
          </a:p>
        </p:txBody>
      </p:sp>
      <p:sp>
        <p:nvSpPr>
          <p:cNvPr id="3" name="Subtitle 2"/>
          <p:cNvSpPr>
            <a:spLocks noGrp="1"/>
          </p:cNvSpPr>
          <p:nvPr>
            <p:ph type="subTitle" idx="1"/>
          </p:nvPr>
        </p:nvSpPr>
        <p:spPr>
          <a:xfrm>
            <a:off x="3962399" y="4385732"/>
            <a:ext cx="7197726" cy="1405467"/>
          </a:xfrm>
        </p:spPr>
        <p:txBody>
          <a:bodyPr rtlCol="0"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a:xfrm>
            <a:off x="8932558" y="5870575"/>
            <a:ext cx="1600200" cy="377825"/>
          </a:xfrm>
        </p:spPr>
        <p:txBody>
          <a:bodyPr rtlCol="0"/>
          <a:lstStyle/>
          <a:p>
            <a:pPr rtl="0"/>
            <a:fld id="{20EB6F31-46FF-4378-AD2F-B0202579A16F}" type="datetime1">
              <a:rPr lang="en-GB" noProof="0" smtClean="0"/>
              <a:t>08/01/2024</a:t>
            </a:fld>
            <a:endParaRPr lang="en-GB" noProof="0"/>
          </a:p>
        </p:txBody>
      </p:sp>
      <p:sp>
        <p:nvSpPr>
          <p:cNvPr id="5" name="Footer Placeholder 4"/>
          <p:cNvSpPr>
            <a:spLocks noGrp="1"/>
          </p:cNvSpPr>
          <p:nvPr>
            <p:ph type="ftr" sz="quarter" idx="11"/>
          </p:nvPr>
        </p:nvSpPr>
        <p:spPr>
          <a:xfrm>
            <a:off x="3962399" y="5870575"/>
            <a:ext cx="4893958" cy="377825"/>
          </a:xfrm>
        </p:spPr>
        <p:txBody>
          <a:bodyPr rtlCol="0"/>
          <a:lstStyle/>
          <a:p>
            <a:pPr rtl="0"/>
            <a:endParaRPr lang="en-GB" noProof="0"/>
          </a:p>
        </p:txBody>
      </p:sp>
      <p:sp>
        <p:nvSpPr>
          <p:cNvPr id="6" name="Slide Number Placeholder 5"/>
          <p:cNvSpPr>
            <a:spLocks noGrp="1"/>
          </p:cNvSpPr>
          <p:nvPr>
            <p:ph type="sldNum" sz="quarter" idx="12"/>
          </p:nvPr>
        </p:nvSpPr>
        <p:spPr>
          <a:xfrm>
            <a:off x="10608958" y="5870575"/>
            <a:ext cx="551167" cy="377825"/>
          </a:xfrm>
        </p:spPr>
        <p:txBody>
          <a:bodyPr rtlCol="0"/>
          <a:lstStyle/>
          <a:p>
            <a:pPr rtl="0"/>
            <a:fld id="{D57F1E4F-1CFF-5643-939E-217C01CDF565}" type="slidenum">
              <a:rPr lang="en-GB" noProof="0" smtClean="0"/>
              <a:pPr rtl="0"/>
              <a:t>‹#›</a:t>
            </a:fld>
            <a:endParaRPr lang="en-GB" noProof="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496D72D-012B-414A-BA9B-B09FD8FB2C0E}"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rtlCol="0" anchor="b"/>
          <a:lstStyle>
            <a:lvl1pPr algn="l">
              <a:defRPr sz="4000" b="0" cap="all"/>
            </a:lvl1pPr>
          </a:lstStyle>
          <a:p>
            <a:pPr rtl="0"/>
            <a:r>
              <a:rPr lang="en-GB" noProof="0"/>
              <a:t>Click to edit Master title style</a:t>
            </a:r>
          </a:p>
        </p:txBody>
      </p:sp>
      <p:sp>
        <p:nvSpPr>
          <p:cNvPr id="3" name="Text Placeholder 2"/>
          <p:cNvSpPr>
            <a:spLocks noGrp="1"/>
          </p:cNvSpPr>
          <p:nvPr>
            <p:ph type="body" idx="1"/>
          </p:nvPr>
        </p:nvSpPr>
        <p:spPr>
          <a:xfrm>
            <a:off x="685799" y="4777381"/>
            <a:ext cx="10131428" cy="860400"/>
          </a:xfrm>
        </p:spPr>
        <p:txBody>
          <a:bodyPr rtlCol="0"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89A7C7E1-C3BA-4F9C-9AA9-A8C8EF630546}"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85802" y="2142067"/>
            <a:ext cx="4995334" cy="3649134"/>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5821895" y="2142067"/>
            <a:ext cx="4995332" cy="3649133"/>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FC6AE549-7457-465A-A17C-C880CFA36D3D}" type="datetime1">
              <a:rPr lang="en-GB" noProof="0" smtClean="0"/>
              <a:t>08/01/2024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hasCustomPrompt="1"/>
          </p:nvPr>
        </p:nvSpPr>
        <p:spPr>
          <a:xfrm>
            <a:off x="973670" y="2218267"/>
            <a:ext cx="4709054" cy="576262"/>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85801" y="2870201"/>
            <a:ext cx="4996923" cy="2920998"/>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096003" y="2226734"/>
            <a:ext cx="4722813" cy="576262"/>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5823483" y="2870201"/>
            <a:ext cx="4995334" cy="2920998"/>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744528C0-5DCD-4232-972B-92660DD6DA5A}" type="datetime1">
              <a:rPr lang="en-GB" noProof="0" smtClean="0"/>
              <a:pPr rtl="0"/>
              <a:t>08/01/2024</a:t>
            </a:fld>
            <a:r>
              <a:rPr lang="en-GB" noProof="0"/>
              <a:t>9/11/2014</a:t>
            </a:r>
            <a:fld id="{B61BEF0D-F0BB-DE4B-95CE-6DB70DBA9567}" type="datetimeFigureOut">
              <a:rPr lang="en-GB" noProof="0" smtClean="0"/>
              <a:pPr rtl="0"/>
              <a:t>08/01/2024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r>
              <a:rPr lang="en-GB" noProof="0"/>
              <a:t>‹#›</a:t>
            </a:r>
            <a:fld id="{D57F1E4F-1CFF-5643-939E-217C01CDF565}" type="slidenum">
              <a:rPr lang="en-GB" noProof="0" smtClean="0"/>
              <a:pPr rtl="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7A888FE8-E837-4E92-9E6B-F828D8FC42DD}" type="datetime1">
              <a:rPr lang="en-GB" noProof="0" smtClean="0"/>
              <a:t>08/01/2024</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rtlCol="0"/>
          <a:lstStyle/>
          <a:p>
            <a:pPr rtl="0"/>
            <a:fld id="{5AEFC04D-1873-46D6-99CB-4614417A9244}" type="datetime1">
              <a:rPr lang="en-GB" noProof="0" smtClean="0"/>
              <a:t>08/01/2024</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rtlCol="0" anchor="b">
            <a:normAutofit/>
          </a:bodyPr>
          <a:lstStyle>
            <a:lvl1pPr algn="l">
              <a:defRPr sz="2400" b="0"/>
            </a:lvl1pPr>
          </a:lstStyle>
          <a:p>
            <a:pPr rtl="0"/>
            <a:r>
              <a:rPr lang="en-GB" noProof="0"/>
              <a:t>Click to edit Master title style</a:t>
            </a:r>
          </a:p>
        </p:txBody>
      </p:sp>
      <p:sp>
        <p:nvSpPr>
          <p:cNvPr id="3" name="Content Placeholder 2"/>
          <p:cNvSpPr>
            <a:spLocks noGrp="1"/>
          </p:cNvSpPr>
          <p:nvPr>
            <p:ph idx="1"/>
          </p:nvPr>
        </p:nvSpPr>
        <p:spPr>
          <a:xfrm>
            <a:off x="4648201" y="609601"/>
            <a:ext cx="6169026" cy="5181600"/>
          </a:xfrm>
        </p:spPr>
        <p:txBody>
          <a:bodyPr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85800" y="3445933"/>
            <a:ext cx="3680885" cy="1828800"/>
          </a:xfrm>
        </p:spPr>
        <p:txBody>
          <a:bodyPr rtlCol="0"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7157BA5E-DA1B-42A3-B8BF-159DA407E301}" type="datetime1">
              <a:rPr lang="en-GB" noProof="0" smtClean="0"/>
              <a:t>08/01/2024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rtlCol="0" anchor="b">
            <a:normAutofit/>
          </a:bodyPr>
          <a:lstStyle>
            <a:lvl1pPr algn="l">
              <a:defRPr sz="2800" b="0"/>
            </a:lvl1pPr>
          </a:lstStyle>
          <a:p>
            <a:pPr rtl="0"/>
            <a:r>
              <a:rPr lang="en-GB" noProof="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85800" y="2971800"/>
            <a:ext cx="6164653" cy="1828800"/>
          </a:xfrm>
        </p:spPr>
        <p:txBody>
          <a:bodyPr rtlCol="0"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1AC465C-DC72-4783-A79E-5E0F119FB6B9}" type="datetime1">
              <a:rPr lang="en-GB" noProof="0" smtClean="0"/>
              <a:t>08/01/2024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85800" y="5299603"/>
            <a:ext cx="10131427" cy="49371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F2ABDB91-EF8B-471F-8BB1-BA6322193C3D}" type="datetime1">
              <a:rPr lang="en-GB" noProof="0" smtClean="0"/>
              <a:t>08/01/2024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rtlCol="0" anchor="ctr">
            <a:normAutofit/>
          </a:bodyPr>
          <a:lstStyle>
            <a:lvl1pPr algn="l">
              <a:defRPr sz="3200" b="0" cap="none"/>
            </a:lvl1pPr>
          </a:lstStyle>
          <a:p>
            <a:pPr rtl="0"/>
            <a:r>
              <a:rPr lang="en-GB" noProof="0"/>
              <a:t>Click to edit Master title style</a:t>
            </a:r>
          </a:p>
        </p:txBody>
      </p:sp>
      <p:sp>
        <p:nvSpPr>
          <p:cNvPr id="3" name="Text Placeholder 2"/>
          <p:cNvSpPr>
            <a:spLocks noGrp="1"/>
          </p:cNvSpPr>
          <p:nvPr>
            <p:ph type="body" idx="1"/>
          </p:nvPr>
        </p:nvSpPr>
        <p:spPr>
          <a:xfrm>
            <a:off x="685800" y="4343400"/>
            <a:ext cx="10131428" cy="1447800"/>
          </a:xfrm>
        </p:spPr>
        <p:txBody>
          <a:bodyPr rtlCol="0"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C68D8D3C-C929-4B22-B432-C18E6107316B}"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2" name="Title 1"/>
          <p:cNvSpPr>
            <a:spLocks noGrp="1"/>
          </p:cNvSpPr>
          <p:nvPr>
            <p:ph type="title"/>
          </p:nvPr>
        </p:nvSpPr>
        <p:spPr>
          <a:xfrm>
            <a:off x="992267" y="609601"/>
            <a:ext cx="9550399" cy="2743199"/>
          </a:xfrm>
        </p:spPr>
        <p:txBody>
          <a:bodyPr rtlCol="0" anchor="ctr">
            <a:normAutofit/>
          </a:bodyPr>
          <a:lstStyle>
            <a:lvl1pPr algn="l">
              <a:defRPr sz="3200" b="0" cap="none">
                <a:solidFill>
                  <a:schemeClr val="tx1"/>
                </a:solidFill>
              </a:defRPr>
            </a:lvl1pPr>
          </a:lstStyle>
          <a:p>
            <a:pPr rtl="0"/>
            <a:r>
              <a:rPr lang="en-GB" noProof="0"/>
              <a:t>Click to edit Master title style</a:t>
            </a:r>
          </a:p>
        </p:txBody>
      </p:sp>
      <p:sp>
        <p:nvSpPr>
          <p:cNvPr id="10" name="Text Placeholder 9"/>
          <p:cNvSpPr>
            <a:spLocks noGrp="1"/>
          </p:cNvSpPr>
          <p:nvPr>
            <p:ph type="body" sz="quarter" idx="13"/>
          </p:nvPr>
        </p:nvSpPr>
        <p:spPr>
          <a:xfrm>
            <a:off x="1097875" y="3352800"/>
            <a:ext cx="9339184" cy="381000"/>
          </a:xfrm>
        </p:spPr>
        <p:txBody>
          <a:bodyPr rtlCol="0"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87465" y="4343400"/>
            <a:ext cx="10152367" cy="1447800"/>
          </a:xfrm>
        </p:spPr>
        <p:txBody>
          <a:bodyPr rtlCol="0"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B5DF9645-F524-4AE1-BFDA-2F246537BA79}"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rtlCol="0" anchor="b">
            <a:normAutofit/>
          </a:bodyPr>
          <a:lstStyle>
            <a:lvl1pPr algn="l">
              <a:defRPr sz="3200" b="0" cap="none"/>
            </a:lvl1pPr>
          </a:lstStyle>
          <a:p>
            <a:pPr rtl="0"/>
            <a:r>
              <a:rPr lang="en-GB" noProof="0"/>
              <a:t>Click to edit Master title style</a:t>
            </a:r>
          </a:p>
        </p:txBody>
      </p:sp>
      <p:sp>
        <p:nvSpPr>
          <p:cNvPr id="3" name="Text Placeholder 2"/>
          <p:cNvSpPr>
            <a:spLocks noGrp="1"/>
          </p:cNvSpPr>
          <p:nvPr>
            <p:ph type="body" idx="1"/>
          </p:nvPr>
        </p:nvSpPr>
        <p:spPr>
          <a:xfrm>
            <a:off x="685801" y="4777381"/>
            <a:ext cx="10131426" cy="860400"/>
          </a:xfrm>
        </p:spPr>
        <p:txBody>
          <a:bodyPr rtlCol="0"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75700F84-3F48-4B42-B164-450168F2F264}"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16" name="Title 1"/>
          <p:cNvSpPr>
            <a:spLocks noGrp="1"/>
          </p:cNvSpPr>
          <p:nvPr>
            <p:ph type="title"/>
          </p:nvPr>
        </p:nvSpPr>
        <p:spPr>
          <a:xfrm>
            <a:off x="992267" y="609601"/>
            <a:ext cx="9550399" cy="2743199"/>
          </a:xfrm>
        </p:spPr>
        <p:txBody>
          <a:bodyPr rtlCol="0" anchor="ctr">
            <a:normAutofit/>
          </a:bodyPr>
          <a:lstStyle>
            <a:lvl1pPr algn="l">
              <a:defRPr sz="3200" b="0" cap="none">
                <a:solidFill>
                  <a:schemeClr val="tx1"/>
                </a:solidFill>
              </a:defRPr>
            </a:lvl1pPr>
          </a:lstStyle>
          <a:p>
            <a:pPr rtl="0"/>
            <a:r>
              <a:rPr lang="en-GB" noProof="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685799" y="4775200"/>
            <a:ext cx="10135436" cy="1016000"/>
          </a:xfrm>
        </p:spPr>
        <p:txBody>
          <a:bodyPr rtlCol="0"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DC43A55-3D5F-4695-8A29-DD635B46B36E}"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rtl="0"/>
            <a:r>
              <a:rPr lang="en-GB" noProof="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685800" y="4343400"/>
            <a:ext cx="10131428" cy="1447800"/>
          </a:xfrm>
        </p:spPr>
        <p:txBody>
          <a:bodyPr rtlCol="0"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A37FE856-2262-41C5-9189-227EE103247D}"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1E071FF-0DEB-4E9E-A043-C4D47ED3FA8B}"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
        <p:nvSpPr>
          <p:cNvPr id="8" name="Title 1"/>
          <p:cNvSpPr>
            <a:spLocks noGrp="1"/>
          </p:cNvSpPr>
          <p:nvPr>
            <p:ph type="title"/>
          </p:nvPr>
        </p:nvSpPr>
        <p:spPr>
          <a:xfrm>
            <a:off x="685801" y="609600"/>
            <a:ext cx="10131425" cy="1456267"/>
          </a:xfrm>
        </p:spPr>
        <p:txBody>
          <a:bodyPr rtlCol="0"/>
          <a:lstStyle/>
          <a:p>
            <a:pPr rtl="0"/>
            <a:r>
              <a:rPr lang="en-GB" noProof="0"/>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46E25212-35E3-4110-813C-88383A66A108}"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7358E855-6A6B-4C73-BEF0-001599AEF361}" type="datetime1">
              <a:rPr lang="en-GB" noProof="0" smtClean="0"/>
              <a:t>08/01/2024</a:t>
            </a:fld>
            <a:endParaRPr lang="en-GB" noProof="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rtl="0"/>
            <a:endParaRPr lang="en-GB" noProof="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D57F1E4F-1CFF-5643-939E-217C01CDF565}" type="slidenum">
              <a:rPr lang="en-GB" noProof="0" smtClean="0"/>
              <a:pPr rtl="0"/>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hyperlink" Target="http://www.pngall.com/environment-png"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hyperlink" Target="https://globalganjareport.com/content/the-rise-of-franken-cannabinoids" TargetMode="Externa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080/17405620701401846" TargetMode="External"/><Relationship Id="rId2" Type="http://schemas.openxmlformats.org/officeDocument/2006/relationships/hyperlink" Target="https://doi.org/10.1155/2019/1676285" TargetMode="External"/><Relationship Id="rId1" Type="http://schemas.openxmlformats.org/officeDocument/2006/relationships/slideLayout" Target="../slideLayouts/slideLayout2.xml"/><Relationship Id="rId4" Type="http://schemas.openxmlformats.org/officeDocument/2006/relationships/hyperlink" Target="https://www.apa.org/monitor/2014/06/negle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389280" y="5093478"/>
            <a:ext cx="5700416" cy="1412858"/>
          </a:xfrm>
        </p:spPr>
        <p:txBody>
          <a:bodyPr rtlCol="0">
            <a:normAutofit fontScale="90000"/>
          </a:bodyPr>
          <a:lstStyle/>
          <a:p>
            <a:r>
              <a:rPr lang="en-GB" sz="4000">
                <a:cs typeface="Calibri Light"/>
              </a:rPr>
              <a:t>Genes vs the environment, a psychological explanation of behaviour.</a:t>
            </a:r>
            <a:endParaRPr lang="en-GB" sz="4000"/>
          </a:p>
        </p:txBody>
      </p:sp>
      <p:grpSp>
        <p:nvGrpSpPr>
          <p:cNvPr id="13" name="Group 12">
            <a:extLst>
              <a:ext uri="{FF2B5EF4-FFF2-40B4-BE49-F238E27FC236}">
                <a16:creationId xmlns:a16="http://schemas.microsoft.com/office/drawing/2014/main" id="{DC1A4634-CF00-456C-BBEC-CEAAAAD06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1339066">
            <a:off x="6271701" y="-388326"/>
            <a:ext cx="4860947" cy="4224413"/>
            <a:chOff x="5281603" y="104899"/>
            <a:chExt cx="6910397" cy="6005491"/>
          </a:xfrm>
        </p:grpSpPr>
        <p:sp>
          <p:nvSpPr>
            <p:cNvPr id="14" name="Freeform 13">
              <a:extLst>
                <a:ext uri="{FF2B5EF4-FFF2-40B4-BE49-F238E27FC236}">
                  <a16:creationId xmlns:a16="http://schemas.microsoft.com/office/drawing/2014/main" id="{90EFC584-AC34-453E-8A9C-7BEB89F64A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35E9C08F-794C-4E4D-AFF0-0A985895667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6" name="Straight Connector 15">
                <a:extLst>
                  <a:ext uri="{FF2B5EF4-FFF2-40B4-BE49-F238E27FC236}">
                    <a16:creationId xmlns:a16="http://schemas.microsoft.com/office/drawing/2014/main" id="{F1C99F1A-BB7C-49E1-98CF-DE28920915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3B542F9-2D05-417C-A7AD-7AFFB7E0B0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FF1997A-17D4-4819-9FC2-B884E31044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21503FF-7286-464B-8630-3BA09AB8D0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8A67DC0-D5C3-472C-AEAD-035EED2C69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A07BA38-40D5-4536-B326-48FBBFA103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6D5E409-3A71-49C0-95CE-D1538BDE00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70021DA-07B9-4496-8207-A757FAB41D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B27B1A5-5C41-4BC2-9105-D39F5E0C4E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5B4BDD0-9FB4-452D-A638-BFD7F32AAC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CCF1E199-162B-4EAA-B5F7-D9163A1FF5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0AE6598-0863-406C-ADA1-A775032624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3371116-3488-4DB2-A304-1F3C5928D1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908A675-2DB3-443D-9FD0-66C85E1CE7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C278961-7F1D-429D-BEBE-98973C706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1ADF9F0-31DE-49C4-924E-888A58F0AC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107732-E440-421D-976A-BD8673768F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60366E1-EC44-4EFF-A8C6-ECDE627CB9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9A78416-2D8B-4B20-98C8-1029FD4603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7BE981C-5C80-4E13-9FD8-B35455F759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8F430D8-931C-4E93-9D8C-1357AD8DB0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4C41E18-8B54-480B-83D8-8176A0539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FC2AFA4-1C48-4D20-8B9F-8EEA48F3D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156742D-7511-44F3-BB8C-4F52C41B96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F5B4A8E-5A92-468F-AFA9-29EE21CAB3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B1B3F74-161B-4BC9-9E53-04EAF47627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DD4E709A-22B5-40DA-96AF-AC16C377B5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CE75552-806C-4FF6-A5C3-3B8DEA629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71B20381-8B16-4D78-9E15-1D8ED59DDB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0C44C95-4178-4E32-BB3A-33475943AF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8EE41B3A-EEFE-4CB9-872E-414F7958D5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52922CEA-12B3-483F-9178-4C62B3CF27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03F5F6A6-C06F-42AE-9FBD-4B3BCB4AC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661ED679-2530-4361-B95B-B05F1C9415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35C9826-4C9B-4A12-BC07-700ACCD405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3C2E88E6-BE2E-4523-962A-86D55D7D17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927BAF17-D38B-4F1C-B564-BC3B5E5A84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6FDD6921-0E35-49D0-B71C-28BBA43752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955FA46-DEA3-469F-B77D-93DC5E266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3669F542-38C0-48F1-8AAC-2969D20A50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B710B796-9CE4-4EB4-BF7F-11851B718E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8C0281A4-7AF1-4013-837D-31C95EEEC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EDB2E49-0514-48F8-BC6A-83DE95F117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B2B6D20-7D59-4DF1-BFD3-A4C5708CF7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5B00B150-B796-4C5C-AC31-98D060282F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89CD9D5-F74D-4CE0-9C43-EC23B03979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C1AB5F8-6407-403F-B281-8B192B383F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C7BFA8A-97EA-4088-A90E-A902C03FB2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8D2DC1CD-8EC5-4976-ADEB-2E06164C0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7277F67-4C66-4421-AE77-90895E800B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3E05E8F7-5B28-4E47-924C-90D8456CD7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5A85ACD6-DBB1-401A-BBBA-003F9B77AE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B2C7E58-C86A-4951-B94C-D73FA7FDA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D02D4B54-E8D9-4A8E-A8AF-D0BA9FDC4A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D90138EB-1F72-421B-AEFA-A5612839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5F559951-B6A6-4E50-BC91-2E2C2D55F2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77725C9-CDB3-41D2-AFD0-4BFC5F908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C36F5EB-F912-43CE-8DBF-86CBC786C6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35FAFC1-CD70-4F35-BEAC-92156D10F2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54F09C1-35B1-4C5D-AFCE-0FF5E4334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3EF58D0-8110-451E-82EC-9D42493F17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014D619-9F4F-484E-B941-8476F8B1B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2C3904F-B896-45BD-B89B-F91A955350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C857C33-5660-41D2-85EF-8DF89C7A18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CD37B5DF-F507-4477-BDDA-A16D866039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82059CCF-A142-4899-9CB2-96989FDB0C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9D54F23F-3CCE-4230-9450-7E0F57C832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A327725-CC82-4EC4-BC62-404DF8C92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43BC259-8300-4DA0-B0F4-9D4F96A76A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4587A259-7B5F-4BB1-ACBB-9F8AFE340E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2D793FA1-D76B-4059-9FC6-4A43614CD0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865E1101-60DE-4A2E-83CB-F2120F3EE8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5FC297E9-5BAF-4DFE-98C5-D210C07A62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3088415C-6522-4AB4-8D73-0BEFB4E71B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FCD617DB-B3D3-4213-A9DD-8BA7932B15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450E7E0-1ACD-47BB-9687-C3FBFEEE8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595F51C-2E95-4044-B3D8-A2F5964438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A87D73B1-3A33-491F-BA89-51B283910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3" descr="A close up of a dna&#10;&#10;Description automatically generated">
            <a:extLst>
              <a:ext uri="{FF2B5EF4-FFF2-40B4-BE49-F238E27FC236}">
                <a16:creationId xmlns:a16="http://schemas.microsoft.com/office/drawing/2014/main" id="{E3EC9927-DCC1-B5FF-5FBF-D2458A7519B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18950" r="7804" b="-1"/>
          <a:stretch/>
        </p:blipFill>
        <p:spPr>
          <a:xfrm>
            <a:off x="6080591" y="-2008"/>
            <a:ext cx="4787317" cy="3415082"/>
          </a:xfrm>
          <a:custGeom>
            <a:avLst/>
            <a:gdLst/>
            <a:ahLst/>
            <a:cxnLst/>
            <a:rect l="l" t="t" r="r" b="b"/>
            <a:pathLst>
              <a:path w="4411344" h="3146878">
                <a:moveTo>
                  <a:pt x="211873" y="0"/>
                </a:moveTo>
                <a:lnTo>
                  <a:pt x="4199471" y="0"/>
                </a:lnTo>
                <a:lnTo>
                  <a:pt x="4205314" y="11242"/>
                </a:lnTo>
                <a:cubicBezTo>
                  <a:pt x="4337510" y="294369"/>
                  <a:pt x="4411344" y="610214"/>
                  <a:pt x="4411344" y="943304"/>
                </a:cubicBezTo>
                <a:cubicBezTo>
                  <a:pt x="4411344" y="2085328"/>
                  <a:pt x="3543413" y="3024636"/>
                  <a:pt x="2431189" y="3137588"/>
                </a:cubicBezTo>
                <a:lnTo>
                  <a:pt x="2247220" y="3146878"/>
                </a:lnTo>
                <a:lnTo>
                  <a:pt x="2164124" y="3146878"/>
                </a:lnTo>
                <a:lnTo>
                  <a:pt x="1980155" y="3137588"/>
                </a:lnTo>
                <a:cubicBezTo>
                  <a:pt x="867932" y="3024636"/>
                  <a:pt x="0" y="2085328"/>
                  <a:pt x="0" y="943304"/>
                </a:cubicBezTo>
                <a:cubicBezTo>
                  <a:pt x="0" y="610214"/>
                  <a:pt x="73835" y="294369"/>
                  <a:pt x="206030" y="11242"/>
                </a:cubicBezTo>
                <a:close/>
              </a:path>
            </a:pathLst>
          </a:custGeom>
        </p:spPr>
      </p:pic>
      <p:sp>
        <p:nvSpPr>
          <p:cNvPr id="95" name="Rectangle 94">
            <a:extLst>
              <a:ext uri="{FF2B5EF4-FFF2-40B4-BE49-F238E27FC236}">
                <a16:creationId xmlns:a16="http://schemas.microsoft.com/office/drawing/2014/main" id="{73710393-C767-43F2-8FBD-DFC6C6DE6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33" y="4357158"/>
            <a:ext cx="723900" cy="177800"/>
          </a:xfrm>
          <a:prstGeom prst="rect">
            <a:avLst/>
          </a:prstGeom>
          <a:solidFill>
            <a:schemeClr val="accent4">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97" name="Group 96">
            <a:extLst>
              <a:ext uri="{FF2B5EF4-FFF2-40B4-BE49-F238E27FC236}">
                <a16:creationId xmlns:a16="http://schemas.microsoft.com/office/drawing/2014/main" id="{24BFFD1D-EF0D-48A3-9398-5E7B376877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9884888">
            <a:off x="-455822" y="254671"/>
            <a:ext cx="6564414" cy="5704814"/>
            <a:chOff x="5281603" y="104899"/>
            <a:chExt cx="6910397" cy="6005491"/>
          </a:xfrm>
        </p:grpSpPr>
        <p:sp>
          <p:nvSpPr>
            <p:cNvPr id="98" name="Freeform 97">
              <a:extLst>
                <a:ext uri="{FF2B5EF4-FFF2-40B4-BE49-F238E27FC236}">
                  <a16:creationId xmlns:a16="http://schemas.microsoft.com/office/drawing/2014/main" id="{689353F2-B99A-4264-BFDB-C10D8AD9C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9" name="Group 98">
              <a:extLst>
                <a:ext uri="{FF2B5EF4-FFF2-40B4-BE49-F238E27FC236}">
                  <a16:creationId xmlns:a16="http://schemas.microsoft.com/office/drawing/2014/main" id="{9F98F031-719D-4CBA-9C8B-E0A16DED2CE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00" name="Straight Connector 99">
                <a:extLst>
                  <a:ext uri="{FF2B5EF4-FFF2-40B4-BE49-F238E27FC236}">
                    <a16:creationId xmlns:a16="http://schemas.microsoft.com/office/drawing/2014/main" id="{7F0BF977-B855-4AE5-99C3-F8550048EA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C05AF72D-9C25-41BB-AFCB-D81AB9F0D1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4409F544-D26B-4B8D-A0B1-2B69366CAF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6140E36F-2ED8-4E26-A0A6-22A45C16F0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B0B721E5-9AB8-40F1-B00D-6167560899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009CFBE9-3E08-47A9-B687-16CF8470F5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545ECBDB-CBEA-4FE2-9E19-DE507EB6AC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51074F87-299E-4574-9457-E4F77FCE15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E00CA3D-9F09-45AE-A510-200EA63E7B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63163250-DF2D-468F-B58F-00BAA42AA1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681CDB55-0C2A-4128-AFAE-E4E44AF7A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1A5269C-2089-465D-A3AE-65A3CE6CBB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8819BCAD-CAB9-4FE6-9F21-B85071FB5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FB5EC56C-C8D8-4050-A2D1-B7B3FCCAA1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54491DEA-A55D-4C28-8AA6-9691A9A623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C3D2A244-B4BB-40E3-B23C-5A15E1136B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A00BE7D9-15CD-4F76-8597-011B589BD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C2903E31-22BB-47A0-BDF6-353CA627E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28FBC987-7B23-444C-9FC8-ADF3DB98AC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2BD496B3-1F2A-4819-87F8-C5495A4478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78223F66-B81A-4BA8-898A-9296BA7715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4F6E2F1-3B98-4D0D-A2CC-CD3D340222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0B0DE108-EDF9-4067-B14D-3F17C4178F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F055FFCF-CA93-4598-B922-5EA1194432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87523144-7D36-41B0-86AA-C3B35B135F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9D512F63-F2C0-48C7-82E7-2A84D3F29F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D99DBCA8-4345-4F25-8A39-13AFB2301B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FE38C341-8388-4F81-8CBC-B056FC5B35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3D20619E-EAE0-4725-B705-3D96E4F2BC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C098F849-CF8B-4E75-97B7-14CB4C0AEE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CBDDB4DD-24C7-4C8F-BE07-DC216C48D2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6E2ABB4-F943-4C41-B285-49F7197BB0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203E42AE-9861-4212-A16A-678589A4A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35CD4731-613E-42C2-A908-A29E0AF020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11001F03-2B3E-4023-8260-E9EA19376B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D7702AAD-5D5B-43DA-8A9F-6221A6FBB7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76E0DD68-D9E9-4561-8866-9A2D4C773F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77220253-1375-4EAE-9C85-48074FA204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DAEA6172-DD83-42B0-A5F8-EF4B4CC9EF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43A7DA82-BA46-4425-BD0B-179C4381EB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BB050357-22AB-495E-B0C2-817819D207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95872618-FD07-41C6-A602-6BA800CA8D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260EBF58-84D1-4B32-9EC8-DF37EB906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46BFE94F-474A-453D-AE3A-E4D9D48B05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7B3DA309-9228-4CBE-874D-94C7DDF02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45109F74-E11C-47CD-8176-A40CB370C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8E8D113C-6520-46F0-95D7-D91F597A6A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3B703F40-0099-48A5-B79D-D7FF353A6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46DEE307-85EF-4D2A-A1B3-A8D009DE45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6600D9A5-388A-4962-914B-1E57A004C8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D1D8C77F-83F8-4142-8766-2CDD2E28EA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1214FE36-2FD1-49AD-AA59-F50D2BAB01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B59FD549-6C27-406B-8154-0FEEC74C27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ABBFD3F1-CDDE-47A0-89AD-80663926BF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B1AFA091-C2EE-45A9-9D47-6641B3D009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587CC879-926F-4955-AB23-62E0F3B6A4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4E6EA0EB-77AA-4D8F-A1C9-F0AFA039FC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EEDD9179-D665-453B-8A0D-C8AB157747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BBC4C827-7F4E-4E60-A479-6CCAAC82AD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B8DAB12A-BCD3-43ED-A83B-A624D1665F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50401A41-60CB-4425-AA21-70CDEE8B22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27DB940E-119E-46EA-8B0D-8048C979BF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9F999AF0-B77A-4AA0-9E7F-42E13BE7D2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5C14ECD8-D20A-4BB6-BF51-7CD2AF473C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01E0E2E8-C70C-4BAC-AB01-192030B0E1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1A03B16D-75A6-46C2-94F8-7606F808B6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E3410BDA-E31B-490A-B7C8-351F2FE9B7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43741A8F-ACE2-4F43-8F65-B04C4E633D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0EB9D00F-067B-4545-AC39-D926522168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B8D5F767-383B-4436-BEEA-66F30CACC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99361825-C629-4530-AE2C-7FC66CDDD6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7EE53B6E-474F-4D28-87BC-DB5811B9F0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6763B8F6-C347-40A9-B37B-4EECA39705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BC178CC7-64D9-4B97-B662-2114AEB8F24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3F746BDD-0A58-475C-88FC-C6DA717AE9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D7FA4519-C611-4777-AED5-EDDBCFDC1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6E45A983-6315-4DD7-9BB6-1F68AF308D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5FCA867F-6B2A-4332-98E3-F69F237772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7" name="Picture 6" descr="A green planet with a river and buildings&#10;&#10;Description automatically generated">
            <a:extLst>
              <a:ext uri="{FF2B5EF4-FFF2-40B4-BE49-F238E27FC236}">
                <a16:creationId xmlns:a16="http://schemas.microsoft.com/office/drawing/2014/main" id="{C5AADE39-8384-3715-DFA8-55396142EE8C}"/>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t="1021" r="-1" b="-1"/>
          <a:stretch/>
        </p:blipFill>
        <p:spPr>
          <a:xfrm>
            <a:off x="-2334" y="10"/>
            <a:ext cx="5441859" cy="5654930"/>
          </a:xfrm>
          <a:custGeom>
            <a:avLst/>
            <a:gdLst/>
            <a:ahLst/>
            <a:cxnLst/>
            <a:rect l="l" t="t" r="r" b="b"/>
            <a:pathLst>
              <a:path w="5067519" h="5265942">
                <a:moveTo>
                  <a:pt x="0" y="0"/>
                </a:moveTo>
                <a:lnTo>
                  <a:pt x="4097786" y="0"/>
                </a:lnTo>
                <a:lnTo>
                  <a:pt x="4176264" y="71326"/>
                </a:lnTo>
                <a:cubicBezTo>
                  <a:pt x="4726927" y="621989"/>
                  <a:pt x="5067519" y="1382723"/>
                  <a:pt x="5067519" y="2223006"/>
                </a:cubicBezTo>
                <a:cubicBezTo>
                  <a:pt x="5067519" y="3903573"/>
                  <a:pt x="3705150" y="5265942"/>
                  <a:pt x="2024583" y="5265942"/>
                </a:cubicBezTo>
                <a:cubicBezTo>
                  <a:pt x="1315594" y="5265942"/>
                  <a:pt x="663237" y="5023470"/>
                  <a:pt x="145914" y="4616926"/>
                </a:cubicBezTo>
                <a:lnTo>
                  <a:pt x="0" y="4489006"/>
                </a:lnTo>
                <a:close/>
              </a:path>
            </a:pathLst>
          </a:custGeom>
        </p:spPr>
      </p:pic>
      <p:sp>
        <p:nvSpPr>
          <p:cNvPr id="3" name="TextBox 2">
            <a:extLst>
              <a:ext uri="{FF2B5EF4-FFF2-40B4-BE49-F238E27FC236}">
                <a16:creationId xmlns:a16="http://schemas.microsoft.com/office/drawing/2014/main" id="{8D460724-2649-4CC5-D6CC-DBA46F2E0396}"/>
              </a:ext>
            </a:extLst>
          </p:cNvPr>
          <p:cNvSpPr txBox="1"/>
          <p:nvPr/>
        </p:nvSpPr>
        <p:spPr>
          <a:xfrm>
            <a:off x="10369378" y="5035378"/>
            <a:ext cx="167845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By Steffan Jones, Osian Lewis-Jones and Ethan Price.</a:t>
            </a:r>
            <a:endParaRPr lang="en-US"/>
          </a:p>
        </p:txBody>
      </p:sp>
    </p:spTree>
    <p:extLst>
      <p:ext uri="{BB962C8B-B14F-4D97-AF65-F5344CB8AC3E}">
        <p14:creationId xmlns:p14="http://schemas.microsoft.com/office/powerpoint/2010/main" val="2526593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28275B-9AA8-DAC1-8DAB-7007F754531D}"/>
              </a:ext>
            </a:extLst>
          </p:cNvPr>
          <p:cNvSpPr>
            <a:spLocks noGrp="1"/>
          </p:cNvSpPr>
          <p:nvPr>
            <p:ph type="title"/>
          </p:nvPr>
        </p:nvSpPr>
        <p:spPr>
          <a:xfrm>
            <a:off x="685799" y="1150076"/>
            <a:ext cx="3659389" cy="4557849"/>
          </a:xfrm>
        </p:spPr>
        <p:txBody>
          <a:bodyPr vert="horz" lIns="91440" tIns="45720" rIns="91440" bIns="45720" rtlCol="0" anchor="ctr">
            <a:normAutofit/>
          </a:bodyPr>
          <a:lstStyle/>
          <a:p>
            <a:pPr algn="r"/>
            <a:r>
              <a:rPr lang="en-US"/>
              <a:t>Genes</a:t>
            </a:r>
          </a:p>
        </p:txBody>
      </p:sp>
      <p:cxnSp>
        <p:nvCxnSpPr>
          <p:cNvPr id="11" name="Straight Connector 10">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CF71349-52D9-DF2A-256D-0CD36B3BF00A}"/>
              </a:ext>
            </a:extLst>
          </p:cNvPr>
          <p:cNvSpPr txBox="1"/>
          <p:nvPr/>
        </p:nvSpPr>
        <p:spPr>
          <a:xfrm>
            <a:off x="4988658" y="1150076"/>
            <a:ext cx="6517543" cy="45578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Aft>
                <a:spcPts val="1000"/>
              </a:spcAft>
              <a:buClr>
                <a:schemeClr val="tx1"/>
              </a:buClr>
              <a:buSzPct val="100000"/>
              <a:buFont typeface="Arial"/>
              <a:buChar char="•"/>
            </a:pPr>
            <a:r>
              <a:rPr lang="en-US" sz="2400"/>
              <a:t>"Nature vs Nurture" Francis Galton (1874)</a:t>
            </a:r>
            <a:endParaRPr lang="en-US" sz="2400">
              <a:cs typeface="Calibri"/>
            </a:endParaRPr>
          </a:p>
          <a:p>
            <a:pPr>
              <a:spcAft>
                <a:spcPts val="1000"/>
              </a:spcAft>
              <a:buClr>
                <a:schemeClr val="tx1"/>
              </a:buClr>
              <a:buSzPct val="100000"/>
              <a:buFont typeface="Arial"/>
              <a:buChar char="•"/>
            </a:pPr>
            <a:r>
              <a:rPr lang="en-US" sz="2400"/>
              <a:t>The "father" of eugenics.</a:t>
            </a:r>
            <a:endParaRPr lang="en-US" sz="2400">
              <a:cs typeface="Calibri"/>
            </a:endParaRPr>
          </a:p>
          <a:p>
            <a:pPr>
              <a:spcAft>
                <a:spcPts val="1000"/>
              </a:spcAft>
              <a:buClr>
                <a:schemeClr val="tx1"/>
              </a:buClr>
              <a:buSzPct val="100000"/>
              <a:buFont typeface="Arial"/>
              <a:buChar char="•"/>
            </a:pPr>
            <a:endParaRPr lang="en-US" sz="2400">
              <a:cs typeface="Calibri"/>
            </a:endParaRPr>
          </a:p>
          <a:p>
            <a:pPr>
              <a:spcAft>
                <a:spcPts val="1000"/>
              </a:spcAft>
              <a:buClr>
                <a:schemeClr val="tx1"/>
              </a:buClr>
              <a:buSzPct val="100000"/>
              <a:buFont typeface="Arial"/>
              <a:buChar char="•"/>
            </a:pPr>
            <a:r>
              <a:rPr lang="en-US" sz="2400"/>
              <a:t>"Nature is all that a man brings wit himself into the world; nurture is every influence without that affects him after his birth" Galton</a:t>
            </a:r>
            <a:r>
              <a:rPr lang="en-US"/>
              <a:t> </a:t>
            </a:r>
            <a:r>
              <a:rPr lang="en-US" sz="2400"/>
              <a:t>(1874)</a:t>
            </a:r>
            <a:endParaRPr lang="en-US">
              <a:cs typeface="Calibri"/>
            </a:endParaRPr>
          </a:p>
        </p:txBody>
      </p:sp>
    </p:spTree>
    <p:extLst>
      <p:ext uri="{BB962C8B-B14F-4D97-AF65-F5344CB8AC3E}">
        <p14:creationId xmlns:p14="http://schemas.microsoft.com/office/powerpoint/2010/main" val="3352107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3A54E-19CB-2EBB-1525-125056970FC9}"/>
              </a:ext>
            </a:extLst>
          </p:cNvPr>
          <p:cNvSpPr>
            <a:spLocks noGrp="1"/>
          </p:cNvSpPr>
          <p:nvPr>
            <p:ph type="title"/>
          </p:nvPr>
        </p:nvSpPr>
        <p:spPr/>
        <p:txBody>
          <a:bodyPr/>
          <a:lstStyle/>
          <a:p>
            <a:r>
              <a:rPr lang="en-US">
                <a:cs typeface="Calibri Light"/>
              </a:rPr>
              <a:t>ENVIRONMENT/NURTURE AND BEHAVIOURISM</a:t>
            </a:r>
            <a:endParaRPr lang="en-US"/>
          </a:p>
        </p:txBody>
      </p:sp>
      <p:sp>
        <p:nvSpPr>
          <p:cNvPr id="4" name="TextBox 3">
            <a:extLst>
              <a:ext uri="{FF2B5EF4-FFF2-40B4-BE49-F238E27FC236}">
                <a16:creationId xmlns:a16="http://schemas.microsoft.com/office/drawing/2014/main" id="{1F849EBF-C04D-52E3-92AA-C387A53E6BA6}"/>
              </a:ext>
            </a:extLst>
          </p:cNvPr>
          <p:cNvSpPr txBox="1"/>
          <p:nvPr/>
        </p:nvSpPr>
        <p:spPr>
          <a:xfrm>
            <a:off x="922084" y="2382050"/>
            <a:ext cx="9848369"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cs typeface="Calibri"/>
              </a:rPr>
              <a:t>John Locke- British Philosopher (1632-1704) suggested that we were all born as tabula rasa, with our minds as blank slates, and everything we become was a result of our experiences and environment.</a:t>
            </a:r>
          </a:p>
          <a:p>
            <a:r>
              <a:rPr lang="en-US" sz="2800">
                <a:cs typeface="Calibri"/>
              </a:rPr>
              <a:t>(</a:t>
            </a:r>
            <a:r>
              <a:rPr lang="en-US" sz="2800" err="1">
                <a:cs typeface="Calibri"/>
              </a:rPr>
              <a:t>Uzgalis</a:t>
            </a:r>
            <a:r>
              <a:rPr lang="en-US" sz="2800">
                <a:cs typeface="Calibri"/>
              </a:rPr>
              <a:t>, 2001)</a:t>
            </a:r>
          </a:p>
          <a:p>
            <a:endParaRPr lang="en-US" sz="2800">
              <a:cs typeface="Calibri"/>
            </a:endParaRPr>
          </a:p>
          <a:p>
            <a:r>
              <a:rPr lang="en-US" sz="2800">
                <a:cs typeface="Calibri"/>
              </a:rPr>
              <a:t>John B Watson (Watson, 2017) was also a behaviorist who believed that anyone could be taught or trained to do anything, no matter what their genetic makeup was.</a:t>
            </a:r>
          </a:p>
          <a:p>
            <a:endParaRPr lang="en-US">
              <a:cs typeface="Calibri"/>
            </a:endParaRPr>
          </a:p>
          <a:p>
            <a:endParaRPr lang="en-US">
              <a:cs typeface="Calibri"/>
            </a:endParaRPr>
          </a:p>
        </p:txBody>
      </p:sp>
    </p:spTree>
    <p:extLst>
      <p:ext uri="{BB962C8B-B14F-4D97-AF65-F5344CB8AC3E}">
        <p14:creationId xmlns:p14="http://schemas.microsoft.com/office/powerpoint/2010/main" val="805591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373F4-DEC3-9FA4-53F3-6958F7F4F11A}"/>
              </a:ext>
            </a:extLst>
          </p:cNvPr>
          <p:cNvSpPr>
            <a:spLocks noGrp="1"/>
          </p:cNvSpPr>
          <p:nvPr>
            <p:ph type="title"/>
          </p:nvPr>
        </p:nvSpPr>
        <p:spPr>
          <a:xfrm>
            <a:off x="2343650" y="417250"/>
            <a:ext cx="2136052" cy="1456267"/>
          </a:xfrm>
        </p:spPr>
        <p:txBody>
          <a:bodyPr/>
          <a:lstStyle/>
          <a:p>
            <a:r>
              <a:rPr lang="en-US">
                <a:cs typeface="Calibri Light"/>
              </a:rPr>
              <a:t>Genes</a:t>
            </a:r>
            <a:endParaRPr lang="en-US"/>
          </a:p>
        </p:txBody>
      </p:sp>
      <p:sp>
        <p:nvSpPr>
          <p:cNvPr id="7" name="Title 1">
            <a:extLst>
              <a:ext uri="{FF2B5EF4-FFF2-40B4-BE49-F238E27FC236}">
                <a16:creationId xmlns:a16="http://schemas.microsoft.com/office/drawing/2014/main" id="{3FC402E4-76AE-E42F-888A-85A29C0221F0}"/>
              </a:ext>
            </a:extLst>
          </p:cNvPr>
          <p:cNvSpPr txBox="1">
            <a:spLocks/>
          </p:cNvSpPr>
          <p:nvPr/>
        </p:nvSpPr>
        <p:spPr>
          <a:xfrm>
            <a:off x="6996245" y="415970"/>
            <a:ext cx="3127392" cy="14562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cs typeface="Calibri Light"/>
              </a:rPr>
              <a:t>Environment</a:t>
            </a:r>
            <a:endParaRPr lang="en-US"/>
          </a:p>
        </p:txBody>
      </p:sp>
      <p:pic>
        <p:nvPicPr>
          <p:cNvPr id="8" name="Picture 7">
            <a:extLst>
              <a:ext uri="{FF2B5EF4-FFF2-40B4-BE49-F238E27FC236}">
                <a16:creationId xmlns:a16="http://schemas.microsoft.com/office/drawing/2014/main" id="{0A79CC68-EB7D-9C81-739B-1E161779BD0D}"/>
              </a:ext>
            </a:extLst>
          </p:cNvPr>
          <p:cNvPicPr>
            <a:picLocks noChangeAspect="1"/>
          </p:cNvPicPr>
          <p:nvPr/>
        </p:nvPicPr>
        <p:blipFill>
          <a:blip r:embed="rId2"/>
          <a:stretch>
            <a:fillRect/>
          </a:stretch>
        </p:blipFill>
        <p:spPr>
          <a:xfrm>
            <a:off x="605998" y="1667916"/>
            <a:ext cx="4781550" cy="4593085"/>
          </a:xfrm>
          <a:prstGeom prst="rect">
            <a:avLst/>
          </a:prstGeom>
        </p:spPr>
      </p:pic>
      <p:pic>
        <p:nvPicPr>
          <p:cNvPr id="9" name="Picture 8" descr="A diagram of a diagram&#10;&#10;Description automatically generated">
            <a:extLst>
              <a:ext uri="{FF2B5EF4-FFF2-40B4-BE49-F238E27FC236}">
                <a16:creationId xmlns:a16="http://schemas.microsoft.com/office/drawing/2014/main" id="{91E363A4-BC8C-B283-DF48-CDD02E8930B9}"/>
              </a:ext>
            </a:extLst>
          </p:cNvPr>
          <p:cNvPicPr>
            <a:picLocks noChangeAspect="1"/>
          </p:cNvPicPr>
          <p:nvPr/>
        </p:nvPicPr>
        <p:blipFill>
          <a:blip r:embed="rId3"/>
          <a:stretch>
            <a:fillRect/>
          </a:stretch>
        </p:blipFill>
        <p:spPr>
          <a:xfrm>
            <a:off x="6228517" y="1668261"/>
            <a:ext cx="4284773" cy="4579401"/>
          </a:xfrm>
          <a:prstGeom prst="rect">
            <a:avLst/>
          </a:prstGeom>
        </p:spPr>
      </p:pic>
    </p:spTree>
    <p:extLst>
      <p:ext uri="{BB962C8B-B14F-4D97-AF65-F5344CB8AC3E}">
        <p14:creationId xmlns:p14="http://schemas.microsoft.com/office/powerpoint/2010/main" val="2926244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8B5329E1-99AB-2BED-58D4-51946BF229E3}"/>
              </a:ext>
            </a:extLst>
          </p:cNvPr>
          <p:cNvSpPr>
            <a:spLocks noGrp="1"/>
          </p:cNvSpPr>
          <p:nvPr>
            <p:ph type="title"/>
          </p:nvPr>
        </p:nvSpPr>
        <p:spPr>
          <a:xfrm>
            <a:off x="643464" y="639097"/>
            <a:ext cx="4789678" cy="3746634"/>
          </a:xfrm>
        </p:spPr>
        <p:txBody>
          <a:bodyPr vert="horz" lIns="91440" tIns="45720" rIns="91440" bIns="45720" rtlCol="0" anchor="b">
            <a:normAutofit/>
          </a:bodyPr>
          <a:lstStyle/>
          <a:p>
            <a:pPr algn="r">
              <a:lnSpc>
                <a:spcPct val="90000"/>
              </a:lnSpc>
            </a:pPr>
            <a:r>
              <a:rPr lang="en-US" sz="3700"/>
              <a:t>Genes  - environment – time </a:t>
            </a:r>
            <a:br>
              <a:rPr lang="en-US" sz="3700"/>
            </a:br>
            <a:r>
              <a:rPr lang="en-US" sz="3700"/>
              <a:t>                  epigenetics</a:t>
            </a:r>
          </a:p>
        </p:txBody>
      </p:sp>
      <p:pic>
        <p:nvPicPr>
          <p:cNvPr id="4" name="Picture 3">
            <a:extLst>
              <a:ext uri="{FF2B5EF4-FFF2-40B4-BE49-F238E27FC236}">
                <a16:creationId xmlns:a16="http://schemas.microsoft.com/office/drawing/2014/main" id="{F6B7D1AC-0F23-3BCB-B58E-AD7D38DC1EB8}"/>
              </a:ext>
            </a:extLst>
          </p:cNvPr>
          <p:cNvPicPr>
            <a:picLocks noChangeAspect="1"/>
          </p:cNvPicPr>
          <p:nvPr/>
        </p:nvPicPr>
        <p:blipFill>
          <a:blip r:embed="rId4"/>
          <a:stretch>
            <a:fillRect/>
          </a:stretch>
        </p:blipFill>
        <p:spPr>
          <a:xfrm>
            <a:off x="6076606" y="834491"/>
            <a:ext cx="5471927" cy="5184650"/>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016552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2" name="Picture 101">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AA0D8666-75FF-3265-9111-94AD75409D1B}"/>
              </a:ext>
            </a:extLst>
          </p:cNvPr>
          <p:cNvSpPr>
            <a:spLocks noGrp="1"/>
          </p:cNvSpPr>
          <p:nvPr>
            <p:ph type="title"/>
          </p:nvPr>
        </p:nvSpPr>
        <p:spPr>
          <a:xfrm>
            <a:off x="8180983" y="639097"/>
            <a:ext cx="3352256" cy="3746634"/>
          </a:xfrm>
        </p:spPr>
        <p:txBody>
          <a:bodyPr vert="horz" lIns="91440" tIns="45720" rIns="91440" bIns="45720" rtlCol="0" anchor="b">
            <a:normAutofit/>
          </a:bodyPr>
          <a:lstStyle/>
          <a:p>
            <a:pPr algn="r"/>
            <a:r>
              <a:rPr lang="en-US" sz="4400"/>
              <a:t>Epigenetics </a:t>
            </a:r>
          </a:p>
        </p:txBody>
      </p:sp>
      <p:pic>
        <p:nvPicPr>
          <p:cNvPr id="4" name="Picture 3">
            <a:extLst>
              <a:ext uri="{FF2B5EF4-FFF2-40B4-BE49-F238E27FC236}">
                <a16:creationId xmlns:a16="http://schemas.microsoft.com/office/drawing/2014/main" id="{F0873C4C-5D28-6116-600B-527F8D2CDF7A}"/>
              </a:ext>
            </a:extLst>
          </p:cNvPr>
          <p:cNvPicPr>
            <a:picLocks noChangeAspect="1"/>
          </p:cNvPicPr>
          <p:nvPr/>
        </p:nvPicPr>
        <p:blipFill>
          <a:blip r:embed="rId4"/>
          <a:stretch>
            <a:fillRect/>
          </a:stretch>
        </p:blipFill>
        <p:spPr>
          <a:xfrm>
            <a:off x="629810" y="835946"/>
            <a:ext cx="6921364" cy="519102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735411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B52C4-E4D4-1818-72FB-CB818CD855F7}"/>
              </a:ext>
            </a:extLst>
          </p:cNvPr>
          <p:cNvSpPr>
            <a:spLocks noGrp="1"/>
          </p:cNvSpPr>
          <p:nvPr>
            <p:ph type="title"/>
          </p:nvPr>
        </p:nvSpPr>
        <p:spPr>
          <a:xfrm>
            <a:off x="7865806" y="643463"/>
            <a:ext cx="3706762" cy="1608124"/>
          </a:xfrm>
        </p:spPr>
        <p:txBody>
          <a:bodyPr>
            <a:normAutofit/>
          </a:bodyPr>
          <a:lstStyle/>
          <a:p>
            <a:r>
              <a:rPr lang="en-US">
                <a:ea typeface="Calibri Light"/>
                <a:cs typeface="Calibri Light"/>
              </a:rPr>
              <a:t>Genetics- nature  </a:t>
            </a:r>
            <a:endParaRPr lang="en-US"/>
          </a:p>
        </p:txBody>
      </p:sp>
      <p:pic>
        <p:nvPicPr>
          <p:cNvPr id="4" name="Picture 3" descr="Genetics Unveiled: Unravelling the Impact of DNA on Health Check-ups">
            <a:extLst>
              <a:ext uri="{FF2B5EF4-FFF2-40B4-BE49-F238E27FC236}">
                <a16:creationId xmlns:a16="http://schemas.microsoft.com/office/drawing/2014/main" id="{33F832A4-081A-F72D-BA90-3C4C444FD26B}"/>
              </a:ext>
            </a:extLst>
          </p:cNvPr>
          <p:cNvPicPr>
            <a:picLocks noChangeAspect="1"/>
          </p:cNvPicPr>
          <p:nvPr/>
        </p:nvPicPr>
        <p:blipFill rotWithShape="1">
          <a:blip r:embed="rId3"/>
          <a:srcRect l="10617" r="27433"/>
          <a:stretch/>
        </p:blipFill>
        <p:spPr>
          <a:xfrm>
            <a:off x="20" y="975"/>
            <a:ext cx="7552924" cy="6858000"/>
          </a:xfrm>
          <a:prstGeom prst="rect">
            <a:avLst/>
          </a:prstGeom>
        </p:spPr>
      </p:pic>
      <p:sp>
        <p:nvSpPr>
          <p:cNvPr id="3" name="Content Placeholder 2">
            <a:extLst>
              <a:ext uri="{FF2B5EF4-FFF2-40B4-BE49-F238E27FC236}">
                <a16:creationId xmlns:a16="http://schemas.microsoft.com/office/drawing/2014/main" id="{E010F6C4-AA85-3843-2820-3FA5E29971C4}"/>
              </a:ext>
            </a:extLst>
          </p:cNvPr>
          <p:cNvSpPr>
            <a:spLocks noGrp="1"/>
          </p:cNvSpPr>
          <p:nvPr>
            <p:ph idx="1"/>
          </p:nvPr>
        </p:nvSpPr>
        <p:spPr>
          <a:xfrm>
            <a:off x="7865806" y="2251587"/>
            <a:ext cx="3706762" cy="3972232"/>
          </a:xfrm>
        </p:spPr>
        <p:txBody>
          <a:bodyPr vert="horz" lIns="91440" tIns="45720" rIns="91440" bIns="45720" rtlCol="0" anchor="ctr">
            <a:noAutofit/>
          </a:bodyPr>
          <a:lstStyle/>
          <a:p>
            <a:r>
              <a:rPr lang="en-US" sz="2000">
                <a:cs typeface="Calibri"/>
              </a:rPr>
              <a:t>nature refers mainly to genetic endorsement shaping human personality and development in addition to other heritability factors. </a:t>
            </a:r>
          </a:p>
          <a:p>
            <a:pPr>
              <a:buClr>
                <a:srgbClr val="FFFFFF"/>
              </a:buClr>
            </a:pPr>
            <a:r>
              <a:rPr lang="en-US" sz="2000">
                <a:cs typeface="Calibri"/>
              </a:rPr>
              <a:t>Some characteristics are primarily biologically determined like aye color and certain genetic diseases and others depend on the complex interaction between genetics an</a:t>
            </a:r>
            <a:r>
              <a:rPr lang="en-US" sz="1600">
                <a:cs typeface="Calibri"/>
              </a:rPr>
              <a:t>d</a:t>
            </a:r>
            <a:r>
              <a:rPr lang="en-US" sz="2000">
                <a:cs typeface="Calibri"/>
              </a:rPr>
              <a:t> the environm</a:t>
            </a:r>
            <a:r>
              <a:rPr lang="en-US" sz="1600">
                <a:cs typeface="Calibri"/>
              </a:rPr>
              <a:t>ent. </a:t>
            </a:r>
          </a:p>
          <a:p>
            <a:pPr>
              <a:buClr>
                <a:srgbClr val="FFFFFF"/>
              </a:buClr>
            </a:pPr>
            <a:endParaRPr lang="en-US" sz="1900">
              <a:cs typeface="Calibri"/>
            </a:endParaRPr>
          </a:p>
        </p:txBody>
      </p:sp>
    </p:spTree>
    <p:extLst>
      <p:ext uri="{BB962C8B-B14F-4D97-AF65-F5344CB8AC3E}">
        <p14:creationId xmlns:p14="http://schemas.microsoft.com/office/powerpoint/2010/main" val="2048123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F33A5-9004-76DD-A6D6-02B052B86D26}"/>
              </a:ext>
            </a:extLst>
          </p:cNvPr>
          <p:cNvSpPr>
            <a:spLocks noGrp="1"/>
          </p:cNvSpPr>
          <p:nvPr>
            <p:ph type="title"/>
          </p:nvPr>
        </p:nvSpPr>
        <p:spPr/>
        <p:txBody>
          <a:bodyPr/>
          <a:lstStyle/>
          <a:p>
            <a:r>
              <a:rPr lang="en-US">
                <a:cs typeface="Calibri Light"/>
              </a:rPr>
              <a:t>Gene Environmntal interaction </a:t>
            </a:r>
            <a:endParaRPr lang="en-US"/>
          </a:p>
        </p:txBody>
      </p:sp>
      <p:sp>
        <p:nvSpPr>
          <p:cNvPr id="3" name="Content Placeholder 2">
            <a:extLst>
              <a:ext uri="{FF2B5EF4-FFF2-40B4-BE49-F238E27FC236}">
                <a16:creationId xmlns:a16="http://schemas.microsoft.com/office/drawing/2014/main" id="{F471C876-27EB-A684-C580-231A8FC7E60F}"/>
              </a:ext>
            </a:extLst>
          </p:cNvPr>
          <p:cNvSpPr>
            <a:spLocks noGrp="1"/>
          </p:cNvSpPr>
          <p:nvPr>
            <p:ph idx="1"/>
          </p:nvPr>
        </p:nvSpPr>
        <p:spPr>
          <a:xfrm>
            <a:off x="642669" y="2070180"/>
            <a:ext cx="10131425" cy="3649133"/>
          </a:xfrm>
        </p:spPr>
        <p:txBody>
          <a:bodyPr>
            <a:normAutofit/>
          </a:bodyPr>
          <a:lstStyle/>
          <a:p>
            <a:pPr marL="0" indent="0">
              <a:buNone/>
            </a:pPr>
            <a:endParaRPr lang="en-US">
              <a:ea typeface="+mn-lt"/>
              <a:cs typeface="+mn-lt"/>
            </a:endParaRPr>
          </a:p>
          <a:p>
            <a:pPr>
              <a:buClr>
                <a:srgbClr val="FFFFFF"/>
              </a:buClr>
            </a:pPr>
            <a:r>
              <a:rPr lang="en-US">
                <a:ea typeface="+mn-lt"/>
                <a:cs typeface="+mn-lt"/>
              </a:rPr>
              <a:t>Passive gene environment interaction- phenotype corelates with the environment </a:t>
            </a:r>
          </a:p>
          <a:p>
            <a:pPr>
              <a:buClr>
                <a:srgbClr val="FFFFFF"/>
              </a:buClr>
            </a:pPr>
            <a:r>
              <a:rPr lang="en-US">
                <a:ea typeface="+mn-lt"/>
                <a:cs typeface="+mn-lt"/>
              </a:rPr>
              <a:t>Reactive gene environment - very small environment is genetically created so that a certain behavior produce a certain response like aggression </a:t>
            </a:r>
          </a:p>
          <a:p>
            <a:pPr>
              <a:buClr>
                <a:srgbClr val="FFFFFF"/>
              </a:buClr>
            </a:pPr>
            <a:r>
              <a:rPr lang="en-US">
                <a:ea typeface="+mn-lt"/>
                <a:cs typeface="+mn-lt"/>
              </a:rPr>
              <a:t>Active gene environment  interaction- experiences are constructed with a positive correlation for genetic predispositions </a:t>
            </a:r>
          </a:p>
          <a:p>
            <a:pPr>
              <a:buClr>
                <a:srgbClr val="FFFFFF"/>
              </a:buClr>
            </a:pPr>
            <a:endParaRPr lang="en-US">
              <a:cs typeface="Calibri"/>
            </a:endParaRPr>
          </a:p>
        </p:txBody>
      </p:sp>
    </p:spTree>
    <p:extLst>
      <p:ext uri="{BB962C8B-B14F-4D97-AF65-F5344CB8AC3E}">
        <p14:creationId xmlns:p14="http://schemas.microsoft.com/office/powerpoint/2010/main" val="2252243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F84D-BFA9-2F57-323F-B7FA918C0102}"/>
              </a:ext>
            </a:extLst>
          </p:cNvPr>
          <p:cNvSpPr>
            <a:spLocks noGrp="1"/>
          </p:cNvSpPr>
          <p:nvPr>
            <p:ph type="title"/>
          </p:nvPr>
        </p:nvSpPr>
        <p:spPr>
          <a:xfrm>
            <a:off x="6400800" y="609600"/>
            <a:ext cx="5147730" cy="1641987"/>
          </a:xfrm>
        </p:spPr>
        <p:txBody>
          <a:bodyPr>
            <a:normAutofit/>
          </a:bodyPr>
          <a:lstStyle/>
          <a:p>
            <a:r>
              <a:rPr lang="en-US">
                <a:cs typeface="Calibri Light"/>
              </a:rPr>
              <a:t>Mental health </a:t>
            </a:r>
            <a:endParaRPr lang="en-US"/>
          </a:p>
        </p:txBody>
      </p:sp>
      <p:sp>
        <p:nvSpPr>
          <p:cNvPr id="3" name="Content Placeholder 2">
            <a:extLst>
              <a:ext uri="{FF2B5EF4-FFF2-40B4-BE49-F238E27FC236}">
                <a16:creationId xmlns:a16="http://schemas.microsoft.com/office/drawing/2014/main" id="{21AA8EC4-34DE-6BE7-1981-74DDD328ADD7}"/>
              </a:ext>
            </a:extLst>
          </p:cNvPr>
          <p:cNvSpPr>
            <a:spLocks noGrp="1"/>
          </p:cNvSpPr>
          <p:nvPr>
            <p:ph idx="1"/>
          </p:nvPr>
        </p:nvSpPr>
        <p:spPr>
          <a:xfrm>
            <a:off x="6400800" y="2251587"/>
            <a:ext cx="5147730" cy="3637935"/>
          </a:xfrm>
        </p:spPr>
        <p:txBody>
          <a:bodyPr>
            <a:normAutofit/>
          </a:bodyPr>
          <a:lstStyle/>
          <a:p>
            <a:r>
              <a:rPr lang="en-US">
                <a:cs typeface="Calibri"/>
              </a:rPr>
              <a:t>2004 study </a:t>
            </a:r>
            <a:endParaRPr lang="en-US"/>
          </a:p>
          <a:p>
            <a:pPr>
              <a:buClr>
                <a:srgbClr val="FFFFFF"/>
              </a:buClr>
            </a:pPr>
            <a:r>
              <a:rPr lang="en-US">
                <a:cs typeface="Calibri"/>
              </a:rPr>
              <a:t>36.8% of adopted children with a biological mother with schizophrenia raised in a disturbed family environment had a greater chance of developing schizophrenia.</a:t>
            </a:r>
          </a:p>
          <a:p>
            <a:pPr>
              <a:buClr>
                <a:srgbClr val="FFFFFF"/>
              </a:buClr>
            </a:pPr>
            <a:r>
              <a:rPr lang="en-US">
                <a:cs typeface="Calibri"/>
              </a:rPr>
              <a:t> 5.8% of the children with biological mothers with schizophrenia raised in a positive environment developed the disorder </a:t>
            </a:r>
          </a:p>
          <a:p>
            <a:pPr>
              <a:buClr>
                <a:srgbClr val="FFFFFF"/>
              </a:buClr>
            </a:pPr>
            <a:r>
              <a:rPr lang="en-US">
                <a:cs typeface="Calibri"/>
              </a:rPr>
              <a:t>5.8% without a mother suffering from schizophrenia raised in a disturbing environment developed schizophrenia </a:t>
            </a:r>
          </a:p>
        </p:txBody>
      </p:sp>
      <p:pic>
        <p:nvPicPr>
          <p:cNvPr id="4" name="Picture 3" descr="What Do Twin Studies Prove About Genetic Influences on Psychiatric  Disorders? Absolutely Nothing - Mad In America">
            <a:extLst>
              <a:ext uri="{FF2B5EF4-FFF2-40B4-BE49-F238E27FC236}">
                <a16:creationId xmlns:a16="http://schemas.microsoft.com/office/drawing/2014/main" id="{D4A63203-BD83-DDD8-C79E-E089BC67535A}"/>
              </a:ext>
            </a:extLst>
          </p:cNvPr>
          <p:cNvPicPr>
            <a:picLocks noChangeAspect="1"/>
          </p:cNvPicPr>
          <p:nvPr/>
        </p:nvPicPr>
        <p:blipFill>
          <a:blip r:embed="rId3"/>
          <a:stretch>
            <a:fillRect/>
          </a:stretch>
        </p:blipFill>
        <p:spPr>
          <a:xfrm>
            <a:off x="648930" y="1293873"/>
            <a:ext cx="5447070" cy="394087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026796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ED231-39E7-2652-36EB-CADF8F3880D1}"/>
              </a:ext>
            </a:extLst>
          </p:cNvPr>
          <p:cNvSpPr>
            <a:spLocks noGrp="1"/>
          </p:cNvSpPr>
          <p:nvPr>
            <p:ph type="title"/>
          </p:nvPr>
        </p:nvSpPr>
        <p:spPr/>
        <p:txBody>
          <a:bodyPr/>
          <a:lstStyle/>
          <a:p>
            <a:r>
              <a:rPr lang="en-US">
                <a:cs typeface="Calibri Light"/>
              </a:rPr>
              <a:t>Twin studies </a:t>
            </a:r>
            <a:endParaRPr lang="en-US"/>
          </a:p>
        </p:txBody>
      </p:sp>
      <p:sp>
        <p:nvSpPr>
          <p:cNvPr id="3" name="Content Placeholder 2">
            <a:extLst>
              <a:ext uri="{FF2B5EF4-FFF2-40B4-BE49-F238E27FC236}">
                <a16:creationId xmlns:a16="http://schemas.microsoft.com/office/drawing/2014/main" id="{0E0963FB-4CB9-D6F4-424E-60DDEABFFEAF}"/>
              </a:ext>
            </a:extLst>
          </p:cNvPr>
          <p:cNvSpPr>
            <a:spLocks noGrp="1"/>
          </p:cNvSpPr>
          <p:nvPr>
            <p:ph idx="1"/>
          </p:nvPr>
        </p:nvSpPr>
        <p:spPr/>
        <p:txBody>
          <a:bodyPr/>
          <a:lstStyle/>
          <a:p>
            <a:r>
              <a:rPr lang="en-US" sz="2400">
                <a:cs typeface="Calibri"/>
              </a:rPr>
              <a:t>the same genetic information is shared, but gene expression, when information stored in a gene is transformed into a function, has variability. An example is found in pathology when seven-year-old aliya died from cancer however her identical twin now 19 years old never had cancer. These twins share the same genotype however their genotype isn't the same because of how the genetic information is expressed over time. </a:t>
            </a:r>
          </a:p>
          <a:p>
            <a:pPr>
              <a:buClr>
                <a:srgbClr val="FFFFFF"/>
              </a:buClr>
            </a:pPr>
            <a:endParaRPr lang="en-US" sz="2400">
              <a:cs typeface="Calibri"/>
            </a:endParaRPr>
          </a:p>
          <a:p>
            <a:pPr>
              <a:buClr>
                <a:srgbClr val="FFFFFF"/>
              </a:buClr>
            </a:pPr>
            <a:endParaRPr lang="en-US">
              <a:cs typeface="Calibri"/>
            </a:endParaRPr>
          </a:p>
        </p:txBody>
      </p:sp>
    </p:spTree>
    <p:extLst>
      <p:ext uri="{BB962C8B-B14F-4D97-AF65-F5344CB8AC3E}">
        <p14:creationId xmlns:p14="http://schemas.microsoft.com/office/powerpoint/2010/main" val="1245421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5BFB3-1B70-C0CE-A9BA-ECD2012F4D79}"/>
              </a:ext>
            </a:extLst>
          </p:cNvPr>
          <p:cNvSpPr>
            <a:spLocks noGrp="1"/>
          </p:cNvSpPr>
          <p:nvPr>
            <p:ph type="title"/>
          </p:nvPr>
        </p:nvSpPr>
        <p:spPr/>
        <p:txBody>
          <a:bodyPr/>
          <a:lstStyle/>
          <a:p>
            <a:r>
              <a:rPr lang="en-US">
                <a:cs typeface="Calibri Light"/>
              </a:rPr>
              <a:t>Twin studies </a:t>
            </a:r>
            <a:endParaRPr lang="en-US"/>
          </a:p>
        </p:txBody>
      </p:sp>
      <p:sp>
        <p:nvSpPr>
          <p:cNvPr id="3" name="Content Placeholder 2">
            <a:extLst>
              <a:ext uri="{FF2B5EF4-FFF2-40B4-BE49-F238E27FC236}">
                <a16:creationId xmlns:a16="http://schemas.microsoft.com/office/drawing/2014/main" id="{146C3E2E-385B-BB54-6557-DB2B0C28F032}"/>
              </a:ext>
            </a:extLst>
          </p:cNvPr>
          <p:cNvSpPr>
            <a:spLocks noGrp="1"/>
          </p:cNvSpPr>
          <p:nvPr>
            <p:ph idx="1"/>
          </p:nvPr>
        </p:nvSpPr>
        <p:spPr/>
        <p:txBody>
          <a:bodyPr>
            <a:normAutofit/>
          </a:bodyPr>
          <a:lstStyle/>
          <a:p>
            <a:r>
              <a:rPr lang="en-US" sz="2400" b="1">
                <a:cs typeface="Calibri"/>
              </a:rPr>
              <a:t>In identical twins the same genetic information is shared, but gene expression, when information stored in a gene is transformed into a function, has variability. An example is found in pathology when seven-year-old aliya died from cancer however her identical twin now 19 years old never had cancer. These twins share the same genotype however their genotype isn't the same because of how the genetic information is expressed over time. </a:t>
            </a:r>
          </a:p>
        </p:txBody>
      </p:sp>
    </p:spTree>
    <p:extLst>
      <p:ext uri="{BB962C8B-B14F-4D97-AF65-F5344CB8AC3E}">
        <p14:creationId xmlns:p14="http://schemas.microsoft.com/office/powerpoint/2010/main" val="2057228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6E5AFC-CB19-B38D-4031-4FBB9E01D87F}"/>
              </a:ext>
            </a:extLst>
          </p:cNvPr>
          <p:cNvSpPr>
            <a:spLocks noGrp="1"/>
          </p:cNvSpPr>
          <p:nvPr>
            <p:ph idx="1"/>
          </p:nvPr>
        </p:nvSpPr>
        <p:spPr>
          <a:xfrm>
            <a:off x="1096880" y="1159488"/>
            <a:ext cx="10131425" cy="1724082"/>
          </a:xfrm>
        </p:spPr>
        <p:txBody>
          <a:bodyPr>
            <a:normAutofit/>
          </a:bodyPr>
          <a:lstStyle/>
          <a:p>
            <a:pPr marL="0" indent="0" algn="ctr">
              <a:buNone/>
            </a:pPr>
            <a:r>
              <a:rPr lang="en-US" sz="3600" b="1">
                <a:cs typeface="Calibri" panose="020F0502020204030204"/>
              </a:rPr>
              <a:t>'Experience plays an essential role in building brain architecture after birth.' (Nelson et al, 2019 )</a:t>
            </a:r>
          </a:p>
          <a:p>
            <a:pPr marL="0" indent="0" algn="ctr">
              <a:buNone/>
            </a:pPr>
            <a:endParaRPr lang="en-US" sz="3600" b="1">
              <a:cs typeface="Calibri" panose="020F0502020204030204"/>
            </a:endParaRPr>
          </a:p>
          <a:p>
            <a:pPr marL="457200" indent="-457200" algn="ctr"/>
            <a:endParaRPr lang="en-US" sz="2800" b="1">
              <a:cs typeface="Calibri" panose="020F0502020204030204"/>
            </a:endParaRPr>
          </a:p>
          <a:p>
            <a:pPr marL="457200" indent="-457200" algn="ctr">
              <a:buClr>
                <a:srgbClr val="FFFFFF"/>
              </a:buClr>
            </a:pPr>
            <a:endParaRPr lang="en-US" sz="2800" b="1">
              <a:cs typeface="Calibri" panose="020F0502020204030204"/>
            </a:endParaRPr>
          </a:p>
        </p:txBody>
      </p:sp>
      <p:sp>
        <p:nvSpPr>
          <p:cNvPr id="4" name="TextBox 3">
            <a:extLst>
              <a:ext uri="{FF2B5EF4-FFF2-40B4-BE49-F238E27FC236}">
                <a16:creationId xmlns:a16="http://schemas.microsoft.com/office/drawing/2014/main" id="{664A8C62-39CF-189F-B886-E94AA96511AF}"/>
              </a:ext>
            </a:extLst>
          </p:cNvPr>
          <p:cNvSpPr txBox="1"/>
          <p:nvPr/>
        </p:nvSpPr>
        <p:spPr>
          <a:xfrm>
            <a:off x="370974" y="2092992"/>
            <a:ext cx="1145005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baseline="0">
                <a:solidFill>
                  <a:srgbClr val="FFFFFF"/>
                </a:solidFill>
                <a:latin typeface="Calibri"/>
              </a:rPr>
              <a:t>Deprivation can have both long and short-term effects on brain structure and function.</a:t>
            </a:r>
            <a:endParaRPr lang="en-US" sz="2400">
              <a:cs typeface="Calibri" panose="020F0502020204030204"/>
            </a:endParaRPr>
          </a:p>
        </p:txBody>
      </p:sp>
      <p:sp>
        <p:nvSpPr>
          <p:cNvPr id="5" name="TextBox 4">
            <a:extLst>
              <a:ext uri="{FF2B5EF4-FFF2-40B4-BE49-F238E27FC236}">
                <a16:creationId xmlns:a16="http://schemas.microsoft.com/office/drawing/2014/main" id="{AC48CF7A-F1FF-D532-3D1F-44C7175E9E70}"/>
              </a:ext>
            </a:extLst>
          </p:cNvPr>
          <p:cNvSpPr txBox="1"/>
          <p:nvPr/>
        </p:nvSpPr>
        <p:spPr>
          <a:xfrm>
            <a:off x="368468" y="3010402"/>
            <a:ext cx="113823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Can cause changes at both cellular and molecular levels and an abundance of issues with </a:t>
            </a:r>
            <a:r>
              <a:rPr lang="en-US" sz="2400" err="1">
                <a:cs typeface="Calibri"/>
              </a:rPr>
              <a:t>behaviour</a:t>
            </a:r>
            <a:r>
              <a:rPr lang="en-US" sz="2400">
                <a:cs typeface="Calibri"/>
              </a:rPr>
              <a:t> and psychological decay.</a:t>
            </a:r>
            <a:r>
              <a:rPr lang="en-US">
                <a:cs typeface="Calibri"/>
              </a:rPr>
              <a:t> </a:t>
            </a:r>
          </a:p>
        </p:txBody>
      </p:sp>
      <p:sp>
        <p:nvSpPr>
          <p:cNvPr id="6" name="TextBox 5">
            <a:extLst>
              <a:ext uri="{FF2B5EF4-FFF2-40B4-BE49-F238E27FC236}">
                <a16:creationId xmlns:a16="http://schemas.microsoft.com/office/drawing/2014/main" id="{9D2C35DA-BF1C-C0F0-EAFF-B429AB86954D}"/>
              </a:ext>
            </a:extLst>
          </p:cNvPr>
          <p:cNvSpPr txBox="1"/>
          <p:nvPr/>
        </p:nvSpPr>
        <p:spPr>
          <a:xfrm>
            <a:off x="368466" y="4098255"/>
            <a:ext cx="1089108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Timing and the nature of experiences are of immense importance to the developing brain.</a:t>
            </a:r>
            <a:endParaRPr lang="en-US">
              <a:cs typeface="Calibri"/>
            </a:endParaRPr>
          </a:p>
        </p:txBody>
      </p:sp>
      <p:sp>
        <p:nvSpPr>
          <p:cNvPr id="7" name="TextBox 6">
            <a:extLst>
              <a:ext uri="{FF2B5EF4-FFF2-40B4-BE49-F238E27FC236}">
                <a16:creationId xmlns:a16="http://schemas.microsoft.com/office/drawing/2014/main" id="{78572B44-44E8-B64C-FEDA-DC3854110CD5}"/>
              </a:ext>
            </a:extLst>
          </p:cNvPr>
          <p:cNvSpPr txBox="1"/>
          <p:nvPr/>
        </p:nvSpPr>
        <p:spPr>
          <a:xfrm>
            <a:off x="370974" y="5173578"/>
            <a:ext cx="1145255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cs typeface="Calibri"/>
              </a:rPr>
              <a:t>Maternal caregiving and socio-emotional development are considered and it is concluded that certain experiences must happen within a certain time frame or it may cause irreparable damage.</a:t>
            </a:r>
            <a:endParaRPr lang="en-US">
              <a:cs typeface="Calibri" panose="020F0502020204030204"/>
            </a:endParaRPr>
          </a:p>
        </p:txBody>
      </p:sp>
    </p:spTree>
    <p:extLst>
      <p:ext uri="{BB962C8B-B14F-4D97-AF65-F5344CB8AC3E}">
        <p14:creationId xmlns:p14="http://schemas.microsoft.com/office/powerpoint/2010/main" val="3678210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E30B8-3E4B-B7FD-2391-800FA0CD9F45}"/>
              </a:ext>
            </a:extLst>
          </p:cNvPr>
          <p:cNvSpPr>
            <a:spLocks noGrp="1"/>
          </p:cNvSpPr>
          <p:nvPr>
            <p:ph type="title"/>
          </p:nvPr>
        </p:nvSpPr>
        <p:spPr>
          <a:xfrm>
            <a:off x="2490538" y="198521"/>
            <a:ext cx="6882899" cy="1456267"/>
          </a:xfrm>
        </p:spPr>
        <p:txBody>
          <a:bodyPr/>
          <a:lstStyle/>
          <a:p>
            <a:r>
              <a:rPr lang="en-US">
                <a:cs typeface="Calibri Light"/>
              </a:rPr>
              <a:t>Studies of Romanian Orphans</a:t>
            </a:r>
            <a:endParaRPr lang="en-US"/>
          </a:p>
        </p:txBody>
      </p:sp>
      <p:sp>
        <p:nvSpPr>
          <p:cNvPr id="3" name="Content Placeholder 2">
            <a:extLst>
              <a:ext uri="{FF2B5EF4-FFF2-40B4-BE49-F238E27FC236}">
                <a16:creationId xmlns:a16="http://schemas.microsoft.com/office/drawing/2014/main" id="{4B99B707-A324-5BF1-D386-3E6A12ED1BBD}"/>
              </a:ext>
            </a:extLst>
          </p:cNvPr>
          <p:cNvSpPr>
            <a:spLocks noGrp="1"/>
          </p:cNvSpPr>
          <p:nvPr>
            <p:ph idx="1"/>
          </p:nvPr>
        </p:nvSpPr>
        <p:spPr>
          <a:xfrm>
            <a:off x="395038" y="1650778"/>
            <a:ext cx="11294477" cy="959722"/>
          </a:xfrm>
        </p:spPr>
        <p:txBody>
          <a:bodyPr/>
          <a:lstStyle/>
          <a:p>
            <a:r>
              <a:rPr lang="en-US" sz="2400">
                <a:cs typeface="Calibri"/>
              </a:rPr>
              <a:t>Rutter (2007) studied 165 Romanian orphans all of which were adopted by British families.</a:t>
            </a:r>
            <a:endParaRPr lang="en-US"/>
          </a:p>
        </p:txBody>
      </p:sp>
      <p:sp>
        <p:nvSpPr>
          <p:cNvPr id="4" name="TextBox 3">
            <a:extLst>
              <a:ext uri="{FF2B5EF4-FFF2-40B4-BE49-F238E27FC236}">
                <a16:creationId xmlns:a16="http://schemas.microsoft.com/office/drawing/2014/main" id="{6879F322-5A8B-0C43-2441-DF1B2E48C550}"/>
              </a:ext>
            </a:extLst>
          </p:cNvPr>
          <p:cNvSpPr txBox="1"/>
          <p:nvPr/>
        </p:nvSpPr>
        <p:spPr>
          <a:xfrm>
            <a:off x="391026" y="2757237"/>
            <a:ext cx="689409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58 were adopted before they were 6 months old,</a:t>
            </a:r>
            <a:endParaRPr lang="en-US">
              <a:cs typeface="Calibri"/>
            </a:endParaRPr>
          </a:p>
        </p:txBody>
      </p:sp>
      <p:sp>
        <p:nvSpPr>
          <p:cNvPr id="5" name="TextBox 4">
            <a:extLst>
              <a:ext uri="{FF2B5EF4-FFF2-40B4-BE49-F238E27FC236}">
                <a16:creationId xmlns:a16="http://schemas.microsoft.com/office/drawing/2014/main" id="{36F4E5B3-6CDB-46E7-A311-FDD6946D7DEA}"/>
              </a:ext>
            </a:extLst>
          </p:cNvPr>
          <p:cNvSpPr txBox="1"/>
          <p:nvPr/>
        </p:nvSpPr>
        <p:spPr>
          <a:xfrm>
            <a:off x="391025" y="3521743"/>
            <a:ext cx="64694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panose="020F0502020204030204"/>
              </a:rPr>
              <a:t>59 between 6 months and 1 year old, </a:t>
            </a:r>
          </a:p>
        </p:txBody>
      </p:sp>
      <p:sp>
        <p:nvSpPr>
          <p:cNvPr id="6" name="TextBox 5">
            <a:extLst>
              <a:ext uri="{FF2B5EF4-FFF2-40B4-BE49-F238E27FC236}">
                <a16:creationId xmlns:a16="http://schemas.microsoft.com/office/drawing/2014/main" id="{027F32F8-6890-97EB-8E0C-46F238B20634}"/>
              </a:ext>
            </a:extLst>
          </p:cNvPr>
          <p:cNvSpPr txBox="1"/>
          <p:nvPr/>
        </p:nvSpPr>
        <p:spPr>
          <a:xfrm>
            <a:off x="396039" y="4293769"/>
            <a:ext cx="642686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cs typeface="Calibri"/>
              </a:rPr>
              <a:t>48 were adopted between 2 and 4 years old.</a:t>
            </a:r>
          </a:p>
        </p:txBody>
      </p:sp>
      <p:sp>
        <p:nvSpPr>
          <p:cNvPr id="8" name="TextBox 7">
            <a:extLst>
              <a:ext uri="{FF2B5EF4-FFF2-40B4-BE49-F238E27FC236}">
                <a16:creationId xmlns:a16="http://schemas.microsoft.com/office/drawing/2014/main" id="{13736B2E-F0BA-5757-9409-795D5AEF9140}"/>
              </a:ext>
            </a:extLst>
          </p:cNvPr>
          <p:cNvSpPr txBox="1"/>
          <p:nvPr/>
        </p:nvSpPr>
        <p:spPr>
          <a:xfrm>
            <a:off x="398546" y="5025690"/>
            <a:ext cx="1086852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cs typeface="Calibri"/>
              </a:rPr>
              <a:t>52 English children who were adopted around the same time were also included as a control group.</a:t>
            </a:r>
          </a:p>
        </p:txBody>
      </p:sp>
      <p:pic>
        <p:nvPicPr>
          <p:cNvPr id="7" name="Picture 6" descr="A group of children in cribs&#10;&#10;Description automatically generated">
            <a:extLst>
              <a:ext uri="{FF2B5EF4-FFF2-40B4-BE49-F238E27FC236}">
                <a16:creationId xmlns:a16="http://schemas.microsoft.com/office/drawing/2014/main" id="{5ABB81E8-FB6D-C0FF-66AC-A71C2CEF07D6}"/>
              </a:ext>
            </a:extLst>
          </p:cNvPr>
          <p:cNvPicPr>
            <a:picLocks noChangeAspect="1"/>
          </p:cNvPicPr>
          <p:nvPr/>
        </p:nvPicPr>
        <p:blipFill>
          <a:blip r:embed="rId2"/>
          <a:stretch>
            <a:fillRect/>
          </a:stretch>
        </p:blipFill>
        <p:spPr>
          <a:xfrm>
            <a:off x="8233793" y="2306052"/>
            <a:ext cx="2873177" cy="2446422"/>
          </a:xfrm>
          <a:prstGeom prst="rect">
            <a:avLst/>
          </a:prstGeom>
        </p:spPr>
      </p:pic>
      <p:sp>
        <p:nvSpPr>
          <p:cNvPr id="9" name="TextBox 8">
            <a:extLst>
              <a:ext uri="{FF2B5EF4-FFF2-40B4-BE49-F238E27FC236}">
                <a16:creationId xmlns:a16="http://schemas.microsoft.com/office/drawing/2014/main" id="{2722447B-3E48-AEF0-45DE-1AC0CD04001E}"/>
              </a:ext>
            </a:extLst>
          </p:cNvPr>
          <p:cNvSpPr txBox="1"/>
          <p:nvPr/>
        </p:nvSpPr>
        <p:spPr>
          <a:xfrm>
            <a:off x="8517355" y="4795085"/>
            <a:ext cx="317082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Calibri"/>
              </a:rPr>
              <a:t>Fig.1. Nelson et al, (2014)</a:t>
            </a:r>
          </a:p>
        </p:txBody>
      </p:sp>
    </p:spTree>
    <p:extLst>
      <p:ext uri="{BB962C8B-B14F-4D97-AF65-F5344CB8AC3E}">
        <p14:creationId xmlns:p14="http://schemas.microsoft.com/office/powerpoint/2010/main" val="4944346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7CC49-0FA8-D6BE-6CAC-D2D2B85DE3EC}"/>
              </a:ext>
            </a:extLst>
          </p:cNvPr>
          <p:cNvSpPr>
            <a:spLocks noGrp="1"/>
          </p:cNvSpPr>
          <p:nvPr>
            <p:ph type="title"/>
          </p:nvPr>
        </p:nvSpPr>
        <p:spPr>
          <a:xfrm>
            <a:off x="5212977" y="295835"/>
            <a:ext cx="2074396" cy="895973"/>
          </a:xfrm>
        </p:spPr>
        <p:txBody>
          <a:bodyPr/>
          <a:lstStyle/>
          <a:p>
            <a:r>
              <a:rPr lang="en-US">
                <a:cs typeface="Calibri Light"/>
              </a:rPr>
              <a:t>Results</a:t>
            </a:r>
            <a:endParaRPr lang="en-US"/>
          </a:p>
        </p:txBody>
      </p:sp>
      <p:sp>
        <p:nvSpPr>
          <p:cNvPr id="3" name="Content Placeholder 2">
            <a:extLst>
              <a:ext uri="{FF2B5EF4-FFF2-40B4-BE49-F238E27FC236}">
                <a16:creationId xmlns:a16="http://schemas.microsoft.com/office/drawing/2014/main" id="{8CD4805B-D2AD-1C1D-FC58-7EF93CD8CDB9}"/>
              </a:ext>
            </a:extLst>
          </p:cNvPr>
          <p:cNvSpPr>
            <a:spLocks noGrp="1"/>
          </p:cNvSpPr>
          <p:nvPr>
            <p:ph idx="1"/>
          </p:nvPr>
        </p:nvSpPr>
        <p:spPr>
          <a:xfrm>
            <a:off x="495301" y="1256802"/>
            <a:ext cx="10826190" cy="802839"/>
          </a:xfrm>
        </p:spPr>
        <p:txBody>
          <a:bodyPr/>
          <a:lstStyle/>
          <a:p>
            <a:r>
              <a:rPr lang="en-US">
                <a:cs typeface="Calibri"/>
              </a:rPr>
              <a:t>58 who were adopted before they were 6 months old showed a 'normal' development with an average IQ of 102.</a:t>
            </a:r>
          </a:p>
        </p:txBody>
      </p:sp>
      <p:sp>
        <p:nvSpPr>
          <p:cNvPr id="4" name="TextBox 3">
            <a:extLst>
              <a:ext uri="{FF2B5EF4-FFF2-40B4-BE49-F238E27FC236}">
                <a16:creationId xmlns:a16="http://schemas.microsoft.com/office/drawing/2014/main" id="{B6C1AFCC-0B49-CE67-DAD6-B589D10C6CE6}"/>
              </a:ext>
            </a:extLst>
          </p:cNvPr>
          <p:cNvSpPr txBox="1"/>
          <p:nvPr/>
        </p:nvSpPr>
        <p:spPr>
          <a:xfrm>
            <a:off x="521367" y="2148138"/>
            <a:ext cx="108033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panose="020F0502020204030204"/>
              </a:rPr>
              <a:t>59 between 6 months and 1 year showed high levels of disinhibited attachment with an average IQ of 86.</a:t>
            </a:r>
          </a:p>
        </p:txBody>
      </p:sp>
      <p:sp>
        <p:nvSpPr>
          <p:cNvPr id="5" name="TextBox 4">
            <a:extLst>
              <a:ext uri="{FF2B5EF4-FFF2-40B4-BE49-F238E27FC236}">
                <a16:creationId xmlns:a16="http://schemas.microsoft.com/office/drawing/2014/main" id="{75954646-117B-E8DA-9093-310B71AA26FD}"/>
              </a:ext>
            </a:extLst>
          </p:cNvPr>
          <p:cNvSpPr txBox="1"/>
          <p:nvPr/>
        </p:nvSpPr>
        <p:spPr>
          <a:xfrm>
            <a:off x="521368" y="2744704"/>
            <a:ext cx="1043990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panose="020F0502020204030204"/>
              </a:rPr>
              <a:t>48 who were between 2 and 4 years old showed significantly higher levels of disinhibited attachment with an average IQ of 77.</a:t>
            </a:r>
          </a:p>
        </p:txBody>
      </p:sp>
      <p:sp>
        <p:nvSpPr>
          <p:cNvPr id="6" name="TextBox 5">
            <a:extLst>
              <a:ext uri="{FF2B5EF4-FFF2-40B4-BE49-F238E27FC236}">
                <a16:creationId xmlns:a16="http://schemas.microsoft.com/office/drawing/2014/main" id="{531F7926-49BD-1C1E-3196-F2AD0770C347}"/>
              </a:ext>
            </a:extLst>
          </p:cNvPr>
          <p:cNvSpPr txBox="1"/>
          <p:nvPr/>
        </p:nvSpPr>
        <p:spPr>
          <a:xfrm>
            <a:off x="498809" y="3531770"/>
            <a:ext cx="97756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panose="020F0502020204030204"/>
              </a:rPr>
              <a:t>Rutter found significant problems in some of the children who were adopted after 6 months.</a:t>
            </a:r>
          </a:p>
        </p:txBody>
      </p:sp>
      <p:sp>
        <p:nvSpPr>
          <p:cNvPr id="7" name="TextBox 6">
            <a:extLst>
              <a:ext uri="{FF2B5EF4-FFF2-40B4-BE49-F238E27FC236}">
                <a16:creationId xmlns:a16="http://schemas.microsoft.com/office/drawing/2014/main" id="{27AA85F5-C43C-E927-6E30-8EC9309C2983}"/>
              </a:ext>
            </a:extLst>
          </p:cNvPr>
          <p:cNvSpPr txBox="1"/>
          <p:nvPr/>
        </p:nvSpPr>
        <p:spPr>
          <a:xfrm>
            <a:off x="493796" y="4135854"/>
            <a:ext cx="107406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panose="020F0502020204030204"/>
              </a:rPr>
              <a:t>1/3 of the children developed problems requiring external intervention, such as educational, psychological and psychiatric. </a:t>
            </a:r>
          </a:p>
        </p:txBody>
      </p:sp>
      <p:sp>
        <p:nvSpPr>
          <p:cNvPr id="8" name="TextBox 7">
            <a:extLst>
              <a:ext uri="{FF2B5EF4-FFF2-40B4-BE49-F238E27FC236}">
                <a16:creationId xmlns:a16="http://schemas.microsoft.com/office/drawing/2014/main" id="{5784B49E-E8F8-9954-5B43-179B2CAAA8D2}"/>
              </a:ext>
            </a:extLst>
          </p:cNvPr>
          <p:cNvSpPr txBox="1"/>
          <p:nvPr/>
        </p:nvSpPr>
        <p:spPr>
          <a:xfrm>
            <a:off x="483770" y="4975558"/>
            <a:ext cx="105150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panose="020F0502020204030204"/>
              </a:rPr>
              <a:t>These difficulties were not witnessed within the control group.</a:t>
            </a:r>
          </a:p>
        </p:txBody>
      </p:sp>
      <p:sp>
        <p:nvSpPr>
          <p:cNvPr id="9" name="TextBox 8">
            <a:extLst>
              <a:ext uri="{FF2B5EF4-FFF2-40B4-BE49-F238E27FC236}">
                <a16:creationId xmlns:a16="http://schemas.microsoft.com/office/drawing/2014/main" id="{8E685B36-DE94-D06B-E56E-AE4316286CEC}"/>
              </a:ext>
            </a:extLst>
          </p:cNvPr>
          <p:cNvSpPr txBox="1"/>
          <p:nvPr/>
        </p:nvSpPr>
        <p:spPr>
          <a:xfrm>
            <a:off x="488782" y="5434262"/>
            <a:ext cx="110715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panose="020F0502020204030204"/>
              </a:rPr>
              <a:t>Concluded that </a:t>
            </a:r>
            <a:r>
              <a:rPr lang="en-US" err="1">
                <a:cs typeface="Calibri" panose="020F0502020204030204"/>
              </a:rPr>
              <a:t>institutionalisation</a:t>
            </a:r>
            <a:r>
              <a:rPr lang="en-US">
                <a:cs typeface="Calibri" panose="020F0502020204030204"/>
              </a:rPr>
              <a:t> and deprivation have severe long-term effects on the child's, social, emotional, cognitive, and intellectual development and that the earlier they were adopted the less severe the effects.</a:t>
            </a:r>
          </a:p>
        </p:txBody>
      </p:sp>
      <p:sp>
        <p:nvSpPr>
          <p:cNvPr id="10" name="TextBox 9">
            <a:extLst>
              <a:ext uri="{FF2B5EF4-FFF2-40B4-BE49-F238E27FC236}">
                <a16:creationId xmlns:a16="http://schemas.microsoft.com/office/drawing/2014/main" id="{FC4F8B63-051D-C125-7905-B61B9D7D824F}"/>
              </a:ext>
            </a:extLst>
          </p:cNvPr>
          <p:cNvSpPr txBox="1"/>
          <p:nvPr/>
        </p:nvSpPr>
        <p:spPr>
          <a:xfrm>
            <a:off x="488782" y="6379243"/>
            <a:ext cx="16418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Rutter, (2007)</a:t>
            </a:r>
            <a:endParaRPr lang="en-US"/>
          </a:p>
        </p:txBody>
      </p:sp>
    </p:spTree>
    <p:extLst>
      <p:ext uri="{BB962C8B-B14F-4D97-AF65-F5344CB8AC3E}">
        <p14:creationId xmlns:p14="http://schemas.microsoft.com/office/powerpoint/2010/main" val="2212154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EFA80-05B1-24BE-419B-8167BD620B50}"/>
              </a:ext>
            </a:extLst>
          </p:cNvPr>
          <p:cNvSpPr>
            <a:spLocks noGrp="1"/>
          </p:cNvSpPr>
          <p:nvPr>
            <p:ph type="title"/>
          </p:nvPr>
        </p:nvSpPr>
        <p:spPr>
          <a:xfrm>
            <a:off x="3603459" y="168442"/>
            <a:ext cx="5268662" cy="1456267"/>
          </a:xfrm>
        </p:spPr>
        <p:txBody>
          <a:bodyPr/>
          <a:lstStyle/>
          <a:p>
            <a:r>
              <a:rPr lang="en-US">
                <a:cs typeface="Calibri Light"/>
              </a:rPr>
              <a:t>The </a:t>
            </a:r>
            <a:r>
              <a:rPr lang="en-US" err="1">
                <a:cs typeface="Calibri Light"/>
              </a:rPr>
              <a:t>bucharest</a:t>
            </a:r>
            <a:r>
              <a:rPr lang="en-US">
                <a:cs typeface="Calibri Light"/>
              </a:rPr>
              <a:t> project</a:t>
            </a:r>
            <a:endParaRPr lang="en-US"/>
          </a:p>
        </p:txBody>
      </p:sp>
      <p:sp>
        <p:nvSpPr>
          <p:cNvPr id="3" name="Content Placeholder 2">
            <a:extLst>
              <a:ext uri="{FF2B5EF4-FFF2-40B4-BE49-F238E27FC236}">
                <a16:creationId xmlns:a16="http://schemas.microsoft.com/office/drawing/2014/main" id="{E29E1549-8724-E28F-4669-DB2DE549F29D}"/>
              </a:ext>
            </a:extLst>
          </p:cNvPr>
          <p:cNvSpPr>
            <a:spLocks noGrp="1"/>
          </p:cNvSpPr>
          <p:nvPr>
            <p:ph idx="1"/>
          </p:nvPr>
        </p:nvSpPr>
        <p:spPr>
          <a:xfrm>
            <a:off x="635669" y="1620699"/>
            <a:ext cx="10692899" cy="932001"/>
          </a:xfrm>
        </p:spPr>
        <p:txBody>
          <a:bodyPr vert="horz" lIns="91440" tIns="45720" rIns="91440" bIns="45720" rtlCol="0" anchor="ctr">
            <a:noAutofit/>
          </a:bodyPr>
          <a:lstStyle/>
          <a:p>
            <a:r>
              <a:rPr lang="en-US" sz="2400">
                <a:cs typeface="Calibri"/>
              </a:rPr>
              <a:t>136 children, aged between 6 months and 3 years, who had been </a:t>
            </a:r>
            <a:r>
              <a:rPr lang="en-US" sz="2400" err="1">
                <a:cs typeface="Calibri"/>
              </a:rPr>
              <a:t>institutionalised</a:t>
            </a:r>
            <a:r>
              <a:rPr lang="en-US" sz="2400">
                <a:cs typeface="Calibri"/>
              </a:rPr>
              <a:t> since birth and also a control group of local children.</a:t>
            </a:r>
          </a:p>
          <a:p>
            <a:pPr marL="0" indent="0">
              <a:buClr>
                <a:srgbClr val="FFFFFF"/>
              </a:buClr>
              <a:buNone/>
            </a:pPr>
            <a:endParaRPr lang="en-US">
              <a:cs typeface="Calibri"/>
            </a:endParaRPr>
          </a:p>
        </p:txBody>
      </p:sp>
      <p:sp>
        <p:nvSpPr>
          <p:cNvPr id="4" name="TextBox 3">
            <a:extLst>
              <a:ext uri="{FF2B5EF4-FFF2-40B4-BE49-F238E27FC236}">
                <a16:creationId xmlns:a16="http://schemas.microsoft.com/office/drawing/2014/main" id="{0B41C783-C40E-D7B3-00BE-03BB03B4F44A}"/>
              </a:ext>
            </a:extLst>
          </p:cNvPr>
          <p:cNvSpPr txBox="1"/>
          <p:nvPr/>
        </p:nvSpPr>
        <p:spPr>
          <a:xfrm>
            <a:off x="639177" y="2398796"/>
            <a:ext cx="1061536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The project at random, placed half of the children with Romanian foster families while the other half stayed in the institution.</a:t>
            </a:r>
          </a:p>
        </p:txBody>
      </p:sp>
      <p:sp>
        <p:nvSpPr>
          <p:cNvPr id="5" name="TextBox 4">
            <a:extLst>
              <a:ext uri="{FF2B5EF4-FFF2-40B4-BE49-F238E27FC236}">
                <a16:creationId xmlns:a16="http://schemas.microsoft.com/office/drawing/2014/main" id="{89EE02E3-6B51-5991-6425-CC3A9B65EAC2}"/>
              </a:ext>
            </a:extLst>
          </p:cNvPr>
          <p:cNvSpPr txBox="1"/>
          <p:nvPr/>
        </p:nvSpPr>
        <p:spPr>
          <a:xfrm>
            <a:off x="644190" y="3368841"/>
            <a:ext cx="1069055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panose="020F0502020204030204"/>
              </a:rPr>
              <a:t>Research found great problems amongst the institutionalized children.</a:t>
            </a:r>
          </a:p>
        </p:txBody>
      </p:sp>
      <p:sp>
        <p:nvSpPr>
          <p:cNvPr id="6" name="TextBox 5">
            <a:extLst>
              <a:ext uri="{FF2B5EF4-FFF2-40B4-BE49-F238E27FC236}">
                <a16:creationId xmlns:a16="http://schemas.microsoft.com/office/drawing/2014/main" id="{46BF4209-FA33-8B28-99CF-5DA683DFA25E}"/>
              </a:ext>
            </a:extLst>
          </p:cNvPr>
          <p:cNvSpPr txBox="1"/>
          <p:nvPr/>
        </p:nvSpPr>
        <p:spPr>
          <a:xfrm>
            <a:off x="641684" y="3972926"/>
            <a:ext cx="1076575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cs typeface="Calibri"/>
              </a:rPr>
              <a:t>Found 'changes in the patterns of electrical activity in their brains, as measured by EEG'.</a:t>
            </a:r>
          </a:p>
        </p:txBody>
      </p:sp>
      <p:sp>
        <p:nvSpPr>
          <p:cNvPr id="8" name="TextBox 7">
            <a:extLst>
              <a:ext uri="{FF2B5EF4-FFF2-40B4-BE49-F238E27FC236}">
                <a16:creationId xmlns:a16="http://schemas.microsoft.com/office/drawing/2014/main" id="{67C6E44F-6523-A603-F7D8-83198C334D6E}"/>
              </a:ext>
            </a:extLst>
          </p:cNvPr>
          <p:cNvSpPr txBox="1"/>
          <p:nvPr/>
        </p:nvSpPr>
        <p:spPr>
          <a:xfrm>
            <a:off x="599071" y="4945479"/>
            <a:ext cx="1061536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panose="020F0502020204030204"/>
              </a:rPr>
              <a:t>The children that went to foster care 'showed more improvements in language, IQ and social-emotional functioning'.</a:t>
            </a:r>
          </a:p>
        </p:txBody>
      </p:sp>
      <p:sp>
        <p:nvSpPr>
          <p:cNvPr id="9" name="TextBox 8">
            <a:extLst>
              <a:ext uri="{FF2B5EF4-FFF2-40B4-BE49-F238E27FC236}">
                <a16:creationId xmlns:a16="http://schemas.microsoft.com/office/drawing/2014/main" id="{3E58C507-7BD5-8374-788C-05662E71D0A1}"/>
              </a:ext>
            </a:extLst>
          </p:cNvPr>
          <p:cNvSpPr txBox="1"/>
          <p:nvPr/>
        </p:nvSpPr>
        <p:spPr>
          <a:xfrm>
            <a:off x="599072" y="6063414"/>
            <a:ext cx="1022684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'Able to form secure attachment relationships with caregivers'.</a:t>
            </a:r>
          </a:p>
        </p:txBody>
      </p:sp>
      <p:sp>
        <p:nvSpPr>
          <p:cNvPr id="10" name="TextBox 9">
            <a:extLst>
              <a:ext uri="{FF2B5EF4-FFF2-40B4-BE49-F238E27FC236}">
                <a16:creationId xmlns:a16="http://schemas.microsoft.com/office/drawing/2014/main" id="{EA6F1325-262C-6154-6F79-91FD55202849}"/>
              </a:ext>
            </a:extLst>
          </p:cNvPr>
          <p:cNvSpPr txBox="1"/>
          <p:nvPr/>
        </p:nvSpPr>
        <p:spPr>
          <a:xfrm>
            <a:off x="10637921" y="6451934"/>
            <a:ext cx="17746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Weir, ( 2014).</a:t>
            </a:r>
            <a:endParaRPr lang="en-US"/>
          </a:p>
        </p:txBody>
      </p:sp>
    </p:spTree>
    <p:extLst>
      <p:ext uri="{BB962C8B-B14F-4D97-AF65-F5344CB8AC3E}">
        <p14:creationId xmlns:p14="http://schemas.microsoft.com/office/powerpoint/2010/main" val="3680131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9690D9-19AD-72B9-E6EF-1A7AEEF4337D}"/>
              </a:ext>
            </a:extLst>
          </p:cNvPr>
          <p:cNvSpPr txBox="1"/>
          <p:nvPr/>
        </p:nvSpPr>
        <p:spPr>
          <a:xfrm>
            <a:off x="546435" y="463717"/>
            <a:ext cx="11312188"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cs typeface="Calibri"/>
              </a:rPr>
              <a:t>'A history of institutionalization significantly affected brain growth'. (Fox, 2014 )</a:t>
            </a:r>
          </a:p>
        </p:txBody>
      </p:sp>
      <p:sp>
        <p:nvSpPr>
          <p:cNvPr id="5" name="TextBox 4">
            <a:extLst>
              <a:ext uri="{FF2B5EF4-FFF2-40B4-BE49-F238E27FC236}">
                <a16:creationId xmlns:a16="http://schemas.microsoft.com/office/drawing/2014/main" id="{6055015B-2010-B333-FBC0-D6ECE802F4AA}"/>
              </a:ext>
            </a:extLst>
          </p:cNvPr>
          <p:cNvSpPr txBox="1"/>
          <p:nvPr/>
        </p:nvSpPr>
        <p:spPr>
          <a:xfrm>
            <a:off x="543928" y="2353676"/>
            <a:ext cx="1049003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Structural MRI's showed that the children from the institutions had smaller brains and lower volume of both grey and white matter. </a:t>
            </a:r>
          </a:p>
        </p:txBody>
      </p:sp>
      <p:sp>
        <p:nvSpPr>
          <p:cNvPr id="6" name="TextBox 5">
            <a:extLst>
              <a:ext uri="{FF2B5EF4-FFF2-40B4-BE49-F238E27FC236}">
                <a16:creationId xmlns:a16="http://schemas.microsoft.com/office/drawing/2014/main" id="{F6D34981-88F1-A02D-F27B-727B6CA467EC}"/>
              </a:ext>
            </a:extLst>
          </p:cNvPr>
          <p:cNvSpPr txBox="1"/>
          <p:nvPr/>
        </p:nvSpPr>
        <p:spPr>
          <a:xfrm>
            <a:off x="548940" y="3268578"/>
            <a:ext cx="1077828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Some white matter was recovered in children that went in to foster homes, however the grey matter stayed low regardless.</a:t>
            </a:r>
          </a:p>
        </p:txBody>
      </p:sp>
      <p:sp>
        <p:nvSpPr>
          <p:cNvPr id="7" name="TextBox 6">
            <a:extLst>
              <a:ext uri="{FF2B5EF4-FFF2-40B4-BE49-F238E27FC236}">
                <a16:creationId xmlns:a16="http://schemas.microsoft.com/office/drawing/2014/main" id="{83AE067B-5D21-13C4-EFCC-80646D203FD3}"/>
              </a:ext>
            </a:extLst>
          </p:cNvPr>
          <p:cNvSpPr txBox="1"/>
          <p:nvPr/>
        </p:nvSpPr>
        <p:spPr>
          <a:xfrm>
            <a:off x="541421" y="4356434"/>
            <a:ext cx="853490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Changes were also 'associated with an increased risk of ADHD symptoms'.</a:t>
            </a:r>
          </a:p>
        </p:txBody>
      </p:sp>
      <p:sp>
        <p:nvSpPr>
          <p:cNvPr id="8" name="TextBox 7">
            <a:extLst>
              <a:ext uri="{FF2B5EF4-FFF2-40B4-BE49-F238E27FC236}">
                <a16:creationId xmlns:a16="http://schemas.microsoft.com/office/drawing/2014/main" id="{44386A81-CB7C-2E3B-EFF3-A610F8177E4C}"/>
              </a:ext>
            </a:extLst>
          </p:cNvPr>
          <p:cNvSpPr txBox="1"/>
          <p:nvPr/>
        </p:nvSpPr>
        <p:spPr>
          <a:xfrm>
            <a:off x="772026" y="6171197"/>
            <a:ext cx="17746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Weir, ( 2014).</a:t>
            </a:r>
            <a:endParaRPr lang="en-US"/>
          </a:p>
        </p:txBody>
      </p:sp>
    </p:spTree>
    <p:extLst>
      <p:ext uri="{BB962C8B-B14F-4D97-AF65-F5344CB8AC3E}">
        <p14:creationId xmlns:p14="http://schemas.microsoft.com/office/powerpoint/2010/main" val="3171525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E96C3-8B67-A8E6-B784-67050A201977}"/>
              </a:ext>
            </a:extLst>
          </p:cNvPr>
          <p:cNvSpPr>
            <a:spLocks noGrp="1"/>
          </p:cNvSpPr>
          <p:nvPr>
            <p:ph type="title"/>
          </p:nvPr>
        </p:nvSpPr>
        <p:spPr/>
        <p:txBody>
          <a:bodyPr/>
          <a:lstStyle/>
          <a:p>
            <a:r>
              <a:rPr lang="en-US">
                <a:cs typeface="Calibri Light"/>
              </a:rPr>
              <a:t>Conclusion</a:t>
            </a:r>
            <a:endParaRPr lang="en-US"/>
          </a:p>
        </p:txBody>
      </p:sp>
      <p:sp>
        <p:nvSpPr>
          <p:cNvPr id="4" name="TextBox 3">
            <a:extLst>
              <a:ext uri="{FF2B5EF4-FFF2-40B4-BE49-F238E27FC236}">
                <a16:creationId xmlns:a16="http://schemas.microsoft.com/office/drawing/2014/main" id="{8A55D6A2-EB98-A1D3-5C95-44186452DE08}"/>
              </a:ext>
            </a:extLst>
          </p:cNvPr>
          <p:cNvSpPr txBox="1"/>
          <p:nvPr/>
        </p:nvSpPr>
        <p:spPr>
          <a:xfrm>
            <a:off x="1307756" y="2430162"/>
            <a:ext cx="9710351"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To conclude each side of the argument, compile compelling evidence, like the twin studies showing one twin passing away at 7 with the other still alive showing how the same genes can be expressed differently. Then on the side of environment it is shown in a study by Rutter (2007) showing kids being adopted at different time periods in their very early life resulting in completely different results in regard to IQ, socializing and much more. This highlights the importance of the environment and critical periods in human development. </a:t>
            </a:r>
            <a:endParaRPr lang="en-US" sz="1100">
              <a:ea typeface="+mn-lt"/>
              <a:cs typeface="+mn-lt"/>
            </a:endParaRPr>
          </a:p>
          <a:p>
            <a:endParaRPr lang="en-US">
              <a:ea typeface="+mn-lt"/>
              <a:cs typeface="+mn-lt"/>
            </a:endParaRPr>
          </a:p>
          <a:p>
            <a:r>
              <a:rPr lang="en-US">
                <a:ea typeface="+mn-lt"/>
                <a:cs typeface="+mn-lt"/>
              </a:rPr>
              <a:t>It is clear that certain aspects of who we are may be determined by genetics, such as our hair and skin color.  But the environment we develop in is also crucial.</a:t>
            </a:r>
            <a:endParaRPr lang="en-US">
              <a:cs typeface="Calibri"/>
            </a:endParaRPr>
          </a:p>
          <a:p>
            <a:r>
              <a:rPr lang="en-US">
                <a:ea typeface="+mn-lt"/>
                <a:cs typeface="+mn-lt"/>
              </a:rPr>
              <a:t>The interaction between our genes, our environment and the timing of events or interventions all play an important role in who we ultimately become.</a:t>
            </a:r>
            <a:endParaRPr lang="en-US"/>
          </a:p>
          <a:p>
            <a:pPr algn="l"/>
            <a:endParaRPr lang="en-US">
              <a:cs typeface="Calibri"/>
            </a:endParaRPr>
          </a:p>
        </p:txBody>
      </p:sp>
    </p:spTree>
    <p:extLst>
      <p:ext uri="{BB962C8B-B14F-4D97-AF65-F5344CB8AC3E}">
        <p14:creationId xmlns:p14="http://schemas.microsoft.com/office/powerpoint/2010/main" val="13355032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27D78-E6EA-4912-68AD-9FE97201FAED}"/>
              </a:ext>
            </a:extLst>
          </p:cNvPr>
          <p:cNvSpPr>
            <a:spLocks noGrp="1"/>
          </p:cNvSpPr>
          <p:nvPr>
            <p:ph type="title"/>
          </p:nvPr>
        </p:nvSpPr>
        <p:spPr>
          <a:xfrm>
            <a:off x="635669" y="198521"/>
            <a:ext cx="2611689" cy="754425"/>
          </a:xfrm>
        </p:spPr>
        <p:txBody>
          <a:bodyPr/>
          <a:lstStyle/>
          <a:p>
            <a:r>
              <a:rPr lang="en-US">
                <a:cs typeface="Calibri Light"/>
              </a:rPr>
              <a:t>References</a:t>
            </a:r>
            <a:endParaRPr lang="en-US"/>
          </a:p>
        </p:txBody>
      </p:sp>
      <p:sp>
        <p:nvSpPr>
          <p:cNvPr id="3" name="Content Placeholder 2">
            <a:extLst>
              <a:ext uri="{FF2B5EF4-FFF2-40B4-BE49-F238E27FC236}">
                <a16:creationId xmlns:a16="http://schemas.microsoft.com/office/drawing/2014/main" id="{6EF39C44-7DD4-7109-2FF4-74EB58251AA8}"/>
              </a:ext>
            </a:extLst>
          </p:cNvPr>
          <p:cNvSpPr>
            <a:spLocks noGrp="1"/>
          </p:cNvSpPr>
          <p:nvPr>
            <p:ph idx="1"/>
          </p:nvPr>
        </p:nvSpPr>
        <p:spPr>
          <a:xfrm>
            <a:off x="426548" y="1627861"/>
            <a:ext cx="11214267" cy="5283422"/>
          </a:xfrm>
        </p:spPr>
        <p:txBody>
          <a:bodyPr/>
          <a:lstStyle/>
          <a:p>
            <a:pPr>
              <a:buNone/>
            </a:pPr>
            <a:r>
              <a:rPr lang="en-US" sz="1100">
                <a:latin typeface="Arial"/>
                <a:ea typeface="+mn-lt"/>
                <a:cs typeface="Arial"/>
              </a:rPr>
              <a:t>•</a:t>
            </a:r>
            <a:r>
              <a:rPr lang="en-US" sz="1100">
                <a:ea typeface="+mn-lt"/>
                <a:cs typeface="+mn-lt"/>
              </a:rPr>
              <a:t>Claro, S., </a:t>
            </a:r>
            <a:r>
              <a:rPr lang="en-US" sz="1100" err="1">
                <a:ea typeface="+mn-lt"/>
                <a:cs typeface="+mn-lt"/>
              </a:rPr>
              <a:t>Paunesku</a:t>
            </a:r>
            <a:r>
              <a:rPr lang="en-US" sz="1100">
                <a:ea typeface="+mn-lt"/>
                <a:cs typeface="+mn-lt"/>
              </a:rPr>
              <a:t>, D., &amp; Dweck, C. S. (2016). Growth mindset tempers the effects of poverty on academic achievement. </a:t>
            </a:r>
            <a:r>
              <a:rPr lang="en-US" sz="1100" i="1">
                <a:ea typeface="+mn-lt"/>
                <a:cs typeface="+mn-lt"/>
              </a:rPr>
              <a:t>Proceedings of the National Academy of Sciences</a:t>
            </a:r>
            <a:r>
              <a:rPr lang="en-US" sz="1100">
                <a:ea typeface="+mn-lt"/>
                <a:cs typeface="+mn-lt"/>
              </a:rPr>
              <a:t>, </a:t>
            </a:r>
            <a:r>
              <a:rPr lang="en-US" sz="1100" i="1">
                <a:ea typeface="+mn-lt"/>
                <a:cs typeface="+mn-lt"/>
              </a:rPr>
              <a:t>113</a:t>
            </a:r>
            <a:r>
              <a:rPr lang="en-US" sz="1100">
                <a:ea typeface="+mn-lt"/>
                <a:cs typeface="+mn-lt"/>
              </a:rPr>
              <a:t>(31), 8664-8668.</a:t>
            </a:r>
            <a:endParaRPr lang="en-US" sz="1100"/>
          </a:p>
          <a:p>
            <a:pPr algn="just">
              <a:buNone/>
            </a:pPr>
            <a:r>
              <a:rPr lang="en-US" sz="1200">
                <a:ea typeface="+mn-lt"/>
                <a:cs typeface="+mn-lt"/>
              </a:rPr>
              <a:t> Clemons, A. (2009). The effects of social deprivation within orphanages on parent-child attachment: How adoption can ameliorate attachment problems. </a:t>
            </a:r>
            <a:r>
              <a:rPr lang="en-US" sz="1200" i="1">
                <a:ea typeface="+mn-lt"/>
                <a:cs typeface="+mn-lt"/>
              </a:rPr>
              <a:t>Humanities and Social Sciences, 5 (1), </a:t>
            </a:r>
            <a:r>
              <a:rPr lang="en-US" sz="1200">
                <a:ea typeface="+mn-lt"/>
                <a:cs typeface="+mn-lt"/>
              </a:rPr>
              <a:t>1-4.</a:t>
            </a:r>
            <a:endParaRPr lang="en-US">
              <a:cs typeface="Calibri" panose="020F0502020204030204"/>
            </a:endParaRPr>
          </a:p>
          <a:p>
            <a:pPr>
              <a:buNone/>
            </a:pPr>
            <a:r>
              <a:rPr lang="en-US" sz="1100">
                <a:latin typeface="Arial"/>
                <a:ea typeface="+mn-lt"/>
                <a:cs typeface="Arial"/>
              </a:rPr>
              <a:t>•</a:t>
            </a:r>
            <a:r>
              <a:rPr lang="en-US" sz="1100">
                <a:ea typeface="+mn-lt"/>
                <a:cs typeface="+mn-lt"/>
              </a:rPr>
              <a:t>De Brito, S. A., Forth, A. E., Baskin-Sommers, A. R., Brazil, I. A., </a:t>
            </a:r>
            <a:r>
              <a:rPr lang="en-US" sz="1100" err="1">
                <a:ea typeface="+mn-lt"/>
                <a:cs typeface="+mn-lt"/>
              </a:rPr>
              <a:t>Kimonis</a:t>
            </a:r>
            <a:r>
              <a:rPr lang="en-US" sz="1100">
                <a:ea typeface="+mn-lt"/>
                <a:cs typeface="+mn-lt"/>
              </a:rPr>
              <a:t>, E. R., Pardini, D., ... &amp; Viding, E. (2021). Psychopathy. </a:t>
            </a:r>
            <a:r>
              <a:rPr lang="en-US" sz="1100" i="1">
                <a:ea typeface="+mn-lt"/>
                <a:cs typeface="+mn-lt"/>
              </a:rPr>
              <a:t>Nature Reviews Disease Primers</a:t>
            </a:r>
            <a:r>
              <a:rPr lang="en-US" sz="1100">
                <a:ea typeface="+mn-lt"/>
                <a:cs typeface="+mn-lt"/>
              </a:rPr>
              <a:t>, </a:t>
            </a:r>
            <a:r>
              <a:rPr lang="en-US" sz="1100" i="1">
                <a:ea typeface="+mn-lt"/>
                <a:cs typeface="+mn-lt"/>
              </a:rPr>
              <a:t>7</a:t>
            </a:r>
            <a:r>
              <a:rPr lang="en-US" sz="1100">
                <a:ea typeface="+mn-lt"/>
                <a:cs typeface="+mn-lt"/>
              </a:rPr>
              <a:t>(1), 49.</a:t>
            </a:r>
            <a:endParaRPr lang="en-US" sz="1100">
              <a:cs typeface="Calibri"/>
            </a:endParaRPr>
          </a:p>
          <a:p>
            <a:pPr algn="just">
              <a:buNone/>
            </a:pPr>
            <a:r>
              <a:rPr lang="en-US" sz="1200">
                <a:ea typeface="+mn-lt"/>
                <a:cs typeface="+mn-lt"/>
              </a:rPr>
              <a:t>Nelson, C. A., Fox, N. A., Zeanah, C. H. (2014) </a:t>
            </a:r>
            <a:r>
              <a:rPr lang="en-US" sz="1200" i="1">
                <a:ea typeface="+mn-lt"/>
                <a:cs typeface="+mn-lt"/>
              </a:rPr>
              <a:t>Romania’s abandoned children: Deprivation, brain development, and the struggle for recovery. </a:t>
            </a:r>
            <a:r>
              <a:rPr lang="en-US" sz="1200">
                <a:ea typeface="+mn-lt"/>
                <a:cs typeface="+mn-lt"/>
              </a:rPr>
              <a:t>Harvard University Press.</a:t>
            </a:r>
            <a:endParaRPr lang="en-US">
              <a:cs typeface="Calibri" panose="020F0502020204030204"/>
            </a:endParaRPr>
          </a:p>
          <a:p>
            <a:pPr algn="just">
              <a:buNone/>
            </a:pPr>
            <a:r>
              <a:rPr lang="en-US" sz="1200">
                <a:ea typeface="+mn-lt"/>
                <a:cs typeface="+mn-lt"/>
              </a:rPr>
              <a:t>Nelson III, C. A., Zeanah, C. H., &amp; Fox, N. A. (2019). How early experience shapes human development: The case of psychosocial deprivation. </a:t>
            </a:r>
            <a:r>
              <a:rPr lang="en-US" sz="1200" i="1">
                <a:ea typeface="+mn-lt"/>
                <a:cs typeface="+mn-lt"/>
              </a:rPr>
              <a:t>Neural Plasticity, 2019, </a:t>
            </a:r>
            <a:r>
              <a:rPr lang="en-US" sz="1200">
                <a:ea typeface="+mn-lt"/>
                <a:cs typeface="+mn-lt"/>
              </a:rPr>
              <a:t>1-12. </a:t>
            </a:r>
            <a:r>
              <a:rPr lang="en-US" sz="1200">
                <a:ea typeface="+mn-lt"/>
                <a:cs typeface="+mn-lt"/>
                <a:hlinkClick r:id="rId2">
                  <a:extLst>
                    <a:ext uri="{A12FA001-AC4F-418D-AE19-62706E023703}">
                      <ahyp:hlinkClr xmlns:ahyp="http://schemas.microsoft.com/office/drawing/2018/hyperlinkcolor" val="tx"/>
                    </a:ext>
                  </a:extLst>
                </a:hlinkClick>
              </a:rPr>
              <a:t>https://doi.org/10.1155/2019/1676285</a:t>
            </a:r>
            <a:endParaRPr lang="en-US">
              <a:cs typeface="Calibri" panose="020F0502020204030204"/>
              <a:hlinkClick r:id="rId2">
                <a:extLst>
                  <a:ext uri="{A12FA001-AC4F-418D-AE19-62706E023703}">
                    <ahyp:hlinkClr xmlns:ahyp="http://schemas.microsoft.com/office/drawing/2018/hyperlinkcolor" val="tx"/>
                  </a:ext>
                </a:extLst>
              </a:hlinkClick>
            </a:endParaRPr>
          </a:p>
          <a:p>
            <a:pPr>
              <a:buNone/>
            </a:pPr>
            <a:r>
              <a:rPr lang="en-US" sz="1100">
                <a:latin typeface="Arial"/>
                <a:ea typeface="+mn-lt"/>
                <a:cs typeface="Arial"/>
              </a:rPr>
              <a:t>•</a:t>
            </a:r>
            <a:r>
              <a:rPr lang="en-US" sz="1100">
                <a:ea typeface="+mn-lt"/>
                <a:cs typeface="+mn-lt"/>
              </a:rPr>
              <a:t>Rees, J. L. (2003). Genetics of hair and skin color. </a:t>
            </a:r>
            <a:r>
              <a:rPr lang="en-US" sz="1100" i="1">
                <a:ea typeface="+mn-lt"/>
                <a:cs typeface="+mn-lt"/>
              </a:rPr>
              <a:t>Annual review of genetics</a:t>
            </a:r>
            <a:r>
              <a:rPr lang="en-US" sz="1100">
                <a:ea typeface="+mn-lt"/>
                <a:cs typeface="+mn-lt"/>
              </a:rPr>
              <a:t>, </a:t>
            </a:r>
            <a:r>
              <a:rPr lang="en-US" sz="1100" i="1">
                <a:ea typeface="+mn-lt"/>
                <a:cs typeface="+mn-lt"/>
              </a:rPr>
              <a:t>37</a:t>
            </a:r>
            <a:r>
              <a:rPr lang="en-US" sz="1100">
                <a:ea typeface="+mn-lt"/>
                <a:cs typeface="+mn-lt"/>
              </a:rPr>
              <a:t>(1), 67-90.</a:t>
            </a:r>
            <a:endParaRPr lang="en-US" sz="1100"/>
          </a:p>
          <a:p>
            <a:pPr algn="just">
              <a:buNone/>
            </a:pPr>
            <a:r>
              <a:rPr lang="en-US" sz="1200">
                <a:ea typeface="+mn-lt"/>
                <a:cs typeface="+mn-lt"/>
              </a:rPr>
              <a:t>Rutter, M., Beckett, C., Castle, J., Colvert, E., </a:t>
            </a:r>
            <a:r>
              <a:rPr lang="en-US" sz="1200" err="1">
                <a:ea typeface="+mn-lt"/>
                <a:cs typeface="+mn-lt"/>
              </a:rPr>
              <a:t>Kreppner</a:t>
            </a:r>
            <a:r>
              <a:rPr lang="en-US" sz="1200">
                <a:ea typeface="+mn-lt"/>
                <a:cs typeface="+mn-lt"/>
              </a:rPr>
              <a:t>, J., Mehta, M., Stevens, S., &amp; </a:t>
            </a:r>
            <a:r>
              <a:rPr lang="en-US" sz="1200" err="1">
                <a:ea typeface="+mn-lt"/>
                <a:cs typeface="+mn-lt"/>
              </a:rPr>
              <a:t>Sonuga</a:t>
            </a:r>
            <a:r>
              <a:rPr lang="en-US" sz="1200">
                <a:ea typeface="+mn-lt"/>
                <a:cs typeface="+mn-lt"/>
              </a:rPr>
              <a:t>-Barke, E. (2007). Effects of profound early institutional deprivation: An overview of findings from a UK longitudinal study of Romanian adoptees. </a:t>
            </a:r>
            <a:r>
              <a:rPr lang="en-US" sz="1200" i="1">
                <a:ea typeface="+mn-lt"/>
                <a:cs typeface="+mn-lt"/>
              </a:rPr>
              <a:t>European Journal of Developmental Psychology, 4(3), </a:t>
            </a:r>
            <a:r>
              <a:rPr lang="en-US" sz="1200">
                <a:ea typeface="+mn-lt"/>
                <a:cs typeface="+mn-lt"/>
              </a:rPr>
              <a:t>332-350. </a:t>
            </a:r>
            <a:r>
              <a:rPr lang="en-US" sz="1000">
                <a:ea typeface="+mn-lt"/>
                <a:cs typeface="+mn-lt"/>
                <a:hlinkClick r:id="rId3">
                  <a:extLst>
                    <a:ext uri="{A12FA001-AC4F-418D-AE19-62706E023703}">
                      <ahyp:hlinkClr xmlns:ahyp="http://schemas.microsoft.com/office/drawing/2018/hyperlinkcolor" val="tx"/>
                    </a:ext>
                  </a:extLst>
                </a:hlinkClick>
              </a:rPr>
              <a:t>https://doi.org/10.1080/17405620701401846</a:t>
            </a:r>
            <a:endParaRPr lang="en-US">
              <a:cs typeface="Calibri" panose="020F0502020204030204"/>
              <a:hlinkClick r:id="" action="ppaction://noaction">
                <a:extLst>
                  <a:ext uri="{A12FA001-AC4F-418D-AE19-62706E023703}">
                    <ahyp:hlinkClr xmlns:ahyp="http://schemas.microsoft.com/office/drawing/2018/hyperlinkcolor" val="tx"/>
                  </a:ext>
                </a:extLst>
              </a:hlinkClick>
            </a:endParaRPr>
          </a:p>
          <a:p>
            <a:pPr algn="just">
              <a:buNone/>
            </a:pPr>
            <a:r>
              <a:rPr lang="en-US" sz="1100" err="1">
                <a:ea typeface="+mn-lt"/>
                <a:cs typeface="+mn-lt"/>
              </a:rPr>
              <a:t>Uzgalis</a:t>
            </a:r>
            <a:r>
              <a:rPr lang="en-US" sz="1100">
                <a:ea typeface="+mn-lt"/>
                <a:cs typeface="+mn-lt"/>
              </a:rPr>
              <a:t>, W. (2001). John Locke</a:t>
            </a:r>
            <a:endParaRPr lang="en-US" sz="1100"/>
          </a:p>
          <a:p>
            <a:pPr algn="just">
              <a:buNone/>
            </a:pPr>
            <a:r>
              <a:rPr lang="en-US" sz="1100">
                <a:ea typeface="+mn-lt"/>
                <a:cs typeface="+mn-lt"/>
              </a:rPr>
              <a:t>Watson, J. B. (2017). </a:t>
            </a:r>
            <a:r>
              <a:rPr lang="en-US" sz="1100" i="1">
                <a:ea typeface="+mn-lt"/>
                <a:cs typeface="+mn-lt"/>
              </a:rPr>
              <a:t>Behaviorism</a:t>
            </a:r>
            <a:r>
              <a:rPr lang="en-US" sz="1100">
                <a:ea typeface="+mn-lt"/>
                <a:cs typeface="+mn-lt"/>
              </a:rPr>
              <a:t>. Routledge</a:t>
            </a:r>
            <a:endParaRPr lang="en-US" sz="1100"/>
          </a:p>
          <a:p>
            <a:pPr algn="just">
              <a:buNone/>
            </a:pPr>
            <a:r>
              <a:rPr lang="en-US" sz="1200">
                <a:ea typeface="+mn-lt"/>
                <a:cs typeface="+mn-lt"/>
              </a:rPr>
              <a:t>Weir, K. (2014). </a:t>
            </a:r>
            <a:r>
              <a:rPr lang="en-US" sz="1200" i="1">
                <a:ea typeface="+mn-lt"/>
                <a:cs typeface="+mn-lt"/>
              </a:rPr>
              <a:t>The lasting impact of neglect. </a:t>
            </a:r>
            <a:r>
              <a:rPr lang="en-US" sz="1200">
                <a:ea typeface="+mn-lt"/>
                <a:cs typeface="+mn-lt"/>
                <a:hlinkClick r:id="rId4">
                  <a:extLst>
                    <a:ext uri="{A12FA001-AC4F-418D-AE19-62706E023703}">
                      <ahyp:hlinkClr xmlns:ahyp="http://schemas.microsoft.com/office/drawing/2018/hyperlinkcolor" val="tx"/>
                    </a:ext>
                  </a:extLst>
                </a:hlinkClick>
              </a:rPr>
              <a:t>https://www.apa.org/monitor/2014/06/neglect</a:t>
            </a:r>
            <a:r>
              <a:rPr lang="en-US" sz="1200">
                <a:ea typeface="+mn-lt"/>
                <a:cs typeface="+mn-lt"/>
              </a:rPr>
              <a:t> a</a:t>
            </a:r>
            <a:endParaRPr lang="en-US">
              <a:cs typeface="Calibri"/>
            </a:endParaRPr>
          </a:p>
          <a:p>
            <a:pPr>
              <a:buNone/>
            </a:pPr>
            <a:endParaRPr lang="en-US">
              <a:cs typeface="Calibri"/>
            </a:endParaRPr>
          </a:p>
          <a:p>
            <a:pPr>
              <a:buNone/>
            </a:pPr>
            <a:endParaRPr lang="en-US">
              <a:cs typeface="Calibri"/>
            </a:endParaRPr>
          </a:p>
          <a:p>
            <a:pPr>
              <a:buNone/>
            </a:pPr>
            <a:endParaRPr lang="en-US">
              <a:cs typeface="Calibri"/>
            </a:endParaRPr>
          </a:p>
          <a:p>
            <a:pPr>
              <a:buNone/>
            </a:pPr>
            <a:endParaRPr lang="en-US">
              <a:cs typeface="Calibri"/>
            </a:endParaRPr>
          </a:p>
          <a:p>
            <a:pPr>
              <a:buNone/>
            </a:pPr>
            <a:endParaRPr lang="en-US">
              <a:cs typeface="Calibri"/>
            </a:endParaRPr>
          </a:p>
          <a:p>
            <a:pPr>
              <a:buNone/>
            </a:pPr>
            <a:endParaRPr lang="en-US" sz="1000">
              <a:cs typeface="Calibri"/>
            </a:endParaRPr>
          </a:p>
        </p:txBody>
      </p:sp>
    </p:spTree>
    <p:extLst>
      <p:ext uri="{BB962C8B-B14F-4D97-AF65-F5344CB8AC3E}">
        <p14:creationId xmlns:p14="http://schemas.microsoft.com/office/powerpoint/2010/main" val="21850342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Application>Microsoft Office PowerPoint</Application>
  <PresentationFormat>Widescreen</PresentationFormat>
  <Slides>18</Slides>
  <Notes>1</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Celestial</vt:lpstr>
      <vt:lpstr>Genes vs the environment, a psychological explanation of behaviour.</vt:lpstr>
      <vt:lpstr>Genes</vt:lpstr>
      <vt:lpstr>ENVIRONMENT/NURTURE AND BEHAVIOURISM</vt:lpstr>
      <vt:lpstr>Genes</vt:lpstr>
      <vt:lpstr>Genes  - environment – time                    epigenetics</vt:lpstr>
      <vt:lpstr>Epigenetics </vt:lpstr>
      <vt:lpstr>Genetics- nature  </vt:lpstr>
      <vt:lpstr>Gene Environmntal interaction </vt:lpstr>
      <vt:lpstr>Mental health </vt:lpstr>
      <vt:lpstr>Twin studies </vt:lpstr>
      <vt:lpstr>Twin studies </vt:lpstr>
      <vt:lpstr>PowerPoint Presentation</vt:lpstr>
      <vt:lpstr>Studies of Romanian Orphans</vt:lpstr>
      <vt:lpstr>Results</vt:lpstr>
      <vt:lpstr>The bucharest project</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2023-12-29T14:42:52Z</dcterms:created>
  <dcterms:modified xsi:type="dcterms:W3CDTF">2024-01-08T21:37:32Z</dcterms:modified>
</cp:coreProperties>
</file>