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3004800" cy="9753600"/>
  <p:notesSz cx="6858000" cy="9144000"/>
  <p:defaultTextStyle>
    <a:lvl1pPr algn="ctr" defTabSz="584200">
      <a:defRPr sz="3600">
        <a:latin typeface="+mn-lt"/>
        <a:ea typeface="+mn-ea"/>
        <a:cs typeface="+mn-cs"/>
        <a:sym typeface="Helvetica Light"/>
      </a:defRPr>
    </a:lvl1pPr>
    <a:lvl2pPr indent="228600" algn="ctr" defTabSz="584200">
      <a:defRPr sz="3600">
        <a:latin typeface="+mn-lt"/>
        <a:ea typeface="+mn-ea"/>
        <a:cs typeface="+mn-cs"/>
        <a:sym typeface="Helvetica Light"/>
      </a:defRPr>
    </a:lvl2pPr>
    <a:lvl3pPr indent="457200" algn="ctr" defTabSz="584200">
      <a:defRPr sz="3600">
        <a:latin typeface="+mn-lt"/>
        <a:ea typeface="+mn-ea"/>
        <a:cs typeface="+mn-cs"/>
        <a:sym typeface="Helvetica Light"/>
      </a:defRPr>
    </a:lvl3pPr>
    <a:lvl4pPr indent="685800" algn="ctr" defTabSz="584200">
      <a:defRPr sz="3600">
        <a:latin typeface="+mn-lt"/>
        <a:ea typeface="+mn-ea"/>
        <a:cs typeface="+mn-cs"/>
        <a:sym typeface="Helvetica Light"/>
      </a:defRPr>
    </a:lvl4pPr>
    <a:lvl5pPr indent="914400" algn="ctr" defTabSz="584200">
      <a:defRPr sz="3600">
        <a:latin typeface="+mn-lt"/>
        <a:ea typeface="+mn-ea"/>
        <a:cs typeface="+mn-cs"/>
        <a:sym typeface="Helvetica Light"/>
      </a:defRPr>
    </a:lvl5pPr>
    <a:lvl6pPr indent="1143000" algn="ctr" defTabSz="584200">
      <a:defRPr sz="3600">
        <a:latin typeface="+mn-lt"/>
        <a:ea typeface="+mn-ea"/>
        <a:cs typeface="+mn-cs"/>
        <a:sym typeface="Helvetica Light"/>
      </a:defRPr>
    </a:lvl6pPr>
    <a:lvl7pPr indent="1371600" algn="ctr" defTabSz="584200">
      <a:defRPr sz="3600">
        <a:latin typeface="+mn-lt"/>
        <a:ea typeface="+mn-ea"/>
        <a:cs typeface="+mn-cs"/>
        <a:sym typeface="Helvetica Light"/>
      </a:defRPr>
    </a:lvl7pPr>
    <a:lvl8pPr indent="1600200" algn="ctr" defTabSz="584200">
      <a:defRPr sz="3600">
        <a:latin typeface="+mn-lt"/>
        <a:ea typeface="+mn-ea"/>
        <a:cs typeface="+mn-cs"/>
        <a:sym typeface="Helvetica Light"/>
      </a:defRPr>
    </a:lvl8pPr>
    <a:lvl9pPr indent="1828800" algn="ctr" defTabSz="584200">
      <a:defRPr sz="3600"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00882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930" y="66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" name="Shape 3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1454268069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lvl="0">
              <a:defRPr sz="1800"/>
            </a:pPr>
            <a:r>
              <a:rPr sz="6000"/>
              <a:t>Title Text</a:t>
            </a:r>
          </a:p>
        </p:txBody>
      </p:sp>
      <p:sp>
        <p:nvSpPr>
          <p:cNvPr id="14" name="Shape 14"/>
          <p:cNvSpPr>
            <a:spLocks noGrp="1"/>
          </p:cNvSpPr>
          <p:nvPr>
            <p:ph type="body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19" name="Shape 1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 lvl="0">
              <a:defRPr sz="1800"/>
            </a:pPr>
            <a:r>
              <a:rPr sz="2800"/>
              <a:t>Body Level One</a:t>
            </a:r>
          </a:p>
          <a:p>
            <a:pPr lvl="1">
              <a:defRPr sz="1800"/>
            </a:pPr>
            <a:r>
              <a:rPr sz="2800"/>
              <a:t>Body Level Two</a:t>
            </a:r>
          </a:p>
          <a:p>
            <a:pPr lvl="2">
              <a:defRPr sz="1800"/>
            </a:pPr>
            <a:r>
              <a:rPr sz="2800"/>
              <a:t>Body Level Three</a:t>
            </a:r>
          </a:p>
          <a:p>
            <a:pPr lvl="3">
              <a:defRPr sz="1800"/>
            </a:pPr>
            <a:r>
              <a:rPr sz="2800"/>
              <a:t>Body Level Four</a:t>
            </a:r>
          </a:p>
          <a:p>
            <a:pPr lvl="4">
              <a:defRPr sz="1800"/>
            </a:pPr>
            <a:r>
              <a:rPr sz="28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algn="ctr" defTabSz="584200">
        <a:defRPr sz="8000">
          <a:latin typeface="+mn-lt"/>
          <a:ea typeface="+mn-ea"/>
          <a:cs typeface="+mn-cs"/>
          <a:sym typeface="Helvetica Light"/>
        </a:defRPr>
      </a:lvl1pPr>
      <a:lvl2pPr indent="228600" algn="ctr" defTabSz="584200">
        <a:defRPr sz="8000">
          <a:latin typeface="+mn-lt"/>
          <a:ea typeface="+mn-ea"/>
          <a:cs typeface="+mn-cs"/>
          <a:sym typeface="Helvetica Light"/>
        </a:defRPr>
      </a:lvl2pPr>
      <a:lvl3pPr indent="457200" algn="ctr" defTabSz="584200">
        <a:defRPr sz="8000">
          <a:latin typeface="+mn-lt"/>
          <a:ea typeface="+mn-ea"/>
          <a:cs typeface="+mn-cs"/>
          <a:sym typeface="Helvetica Light"/>
        </a:defRPr>
      </a:lvl3pPr>
      <a:lvl4pPr indent="685800" algn="ctr" defTabSz="584200">
        <a:defRPr sz="8000">
          <a:latin typeface="+mn-lt"/>
          <a:ea typeface="+mn-ea"/>
          <a:cs typeface="+mn-cs"/>
          <a:sym typeface="Helvetica Light"/>
        </a:defRPr>
      </a:lvl4pPr>
      <a:lvl5pPr indent="914400" algn="ctr" defTabSz="584200">
        <a:defRPr sz="8000">
          <a:latin typeface="+mn-lt"/>
          <a:ea typeface="+mn-ea"/>
          <a:cs typeface="+mn-cs"/>
          <a:sym typeface="Helvetica Light"/>
        </a:defRPr>
      </a:lvl5pPr>
      <a:lvl6pPr indent="1143000" algn="ctr" defTabSz="584200">
        <a:defRPr sz="8000">
          <a:latin typeface="+mn-lt"/>
          <a:ea typeface="+mn-ea"/>
          <a:cs typeface="+mn-cs"/>
          <a:sym typeface="Helvetica Light"/>
        </a:defRPr>
      </a:lvl6pPr>
      <a:lvl7pPr indent="1371600" algn="ctr" defTabSz="584200">
        <a:defRPr sz="8000">
          <a:latin typeface="+mn-lt"/>
          <a:ea typeface="+mn-ea"/>
          <a:cs typeface="+mn-cs"/>
          <a:sym typeface="Helvetica Light"/>
        </a:defRPr>
      </a:lvl7pPr>
      <a:lvl8pPr indent="1600200" algn="ctr" defTabSz="584200">
        <a:defRPr sz="8000">
          <a:latin typeface="+mn-lt"/>
          <a:ea typeface="+mn-ea"/>
          <a:cs typeface="+mn-cs"/>
          <a:sym typeface="Helvetica Light"/>
        </a:defRPr>
      </a:lvl8pPr>
      <a:lvl9pPr indent="1828800" algn="ctr" defTabSz="584200">
        <a:defRPr sz="8000">
          <a:latin typeface="+mn-lt"/>
          <a:ea typeface="+mn-ea"/>
          <a:cs typeface="+mn-cs"/>
          <a:sym typeface="Helvetica Light"/>
        </a:defRPr>
      </a:lvl9pPr>
    </p:titleStyle>
    <p:bodyStyle>
      <a:lvl1pPr marL="444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1pPr>
      <a:lvl2pPr marL="889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2pPr>
      <a:lvl3pPr marL="1333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3pPr>
      <a:lvl4pPr marL="1778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4pPr>
      <a:lvl5pPr marL="2222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5pPr>
      <a:lvl6pPr marL="2667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6pPr>
      <a:lvl7pPr marL="3111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7pPr>
      <a:lvl8pPr marL="3556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8pPr>
      <a:lvl9pPr marL="4000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9pPr>
    </p:bodyStyle>
    <p:otherStyle>
      <a:lvl1pPr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1pPr>
      <a:lvl2pPr indent="228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2pPr>
      <a:lvl3pPr indent="457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3pPr>
      <a:lvl4pPr indent="685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4pPr>
      <a:lvl5pPr indent="9144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5pPr>
      <a:lvl6pPr indent="11430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6pPr>
      <a:lvl7pPr indent="1371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7pPr>
      <a:lvl8pPr indent="1600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8pPr>
      <a:lvl9pPr indent="1828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Zooming in…</a:t>
            </a:r>
          </a:p>
        </p:txBody>
      </p:sp>
      <p:sp>
        <p:nvSpPr>
          <p:cNvPr id="33" name="Shape 33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 defTabSz="414781">
              <a:defRPr sz="1800"/>
            </a:pPr>
            <a:r>
              <a:rPr sz="2982" dirty="0"/>
              <a:t>Aims, objectives and </a:t>
            </a:r>
            <a:r>
              <a:rPr sz="2982" dirty="0" smtClean="0"/>
              <a:t>intended </a:t>
            </a:r>
            <a:r>
              <a:rPr sz="2982" dirty="0"/>
              <a:t>outcomes</a:t>
            </a:r>
          </a:p>
          <a:p>
            <a:pPr lvl="0" defTabSz="414781">
              <a:defRPr sz="1800"/>
            </a:pPr>
            <a:endParaRPr sz="2272" dirty="0"/>
          </a:p>
          <a:p>
            <a:pPr lvl="0" defTabSz="414781">
              <a:defRPr sz="1800"/>
            </a:pPr>
            <a:endParaRPr sz="149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What’s the difference?</a:t>
            </a:r>
          </a:p>
        </p:txBody>
      </p:sp>
      <p:sp>
        <p:nvSpPr>
          <p:cNvPr id="36" name="Shape 36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 dirty="0"/>
              <a:t>Aims: What you want to achieve</a:t>
            </a:r>
          </a:p>
          <a:p>
            <a:pPr lvl="0">
              <a:defRPr sz="1800"/>
            </a:pPr>
            <a:r>
              <a:rPr sz="3600" dirty="0"/>
              <a:t>Objectives: How you go about it</a:t>
            </a:r>
          </a:p>
          <a:p>
            <a:pPr lvl="0">
              <a:defRPr sz="1800"/>
            </a:pPr>
            <a:r>
              <a:rPr sz="3600" dirty="0" smtClean="0"/>
              <a:t>Intended </a:t>
            </a:r>
            <a:r>
              <a:rPr sz="3600" dirty="0"/>
              <a:t>Outcomes: What your participants can do, understand, be, by the end of the workshop/programme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title"/>
          </p:nvPr>
        </p:nvSpPr>
        <p:spPr>
          <a:xfrm>
            <a:off x="711200" y="444500"/>
            <a:ext cx="11099800" cy="2159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Project example:</a:t>
            </a:r>
          </a:p>
          <a:p>
            <a:pPr lvl="0">
              <a:defRPr sz="1800"/>
            </a:pPr>
            <a:r>
              <a:rPr sz="4900" i="1" dirty="0"/>
              <a:t>#</a:t>
            </a:r>
            <a:r>
              <a:rPr sz="4900" i="1" dirty="0" err="1"/>
              <a:t>noblurredlines</a:t>
            </a:r>
            <a:endParaRPr sz="4900" i="1" dirty="0"/>
          </a:p>
        </p:txBody>
      </p:sp>
      <p:sp>
        <p:nvSpPr>
          <p:cNvPr id="39" name="Shape 3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 dirty="0">
                <a:latin typeface="Helvetica"/>
                <a:ea typeface="Helvetica"/>
                <a:cs typeface="Helvetica"/>
                <a:sym typeface="Helvetica"/>
              </a:rPr>
              <a:t>Aim: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To promote an understanding of key issues surrounding sexual consent and compliance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 dirty="0">
                <a:latin typeface="Helvetica"/>
                <a:ea typeface="Helvetica"/>
                <a:cs typeface="Helvetica"/>
                <a:sym typeface="Helvetica"/>
              </a:rPr>
              <a:t>Objectives: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To create a quality resource that engages young people which includes: a theatre performance, drama workshops and a mobile application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 dirty="0">
                <a:latin typeface="Helvetica"/>
                <a:ea typeface="Helvetica"/>
                <a:cs typeface="Helvetica"/>
                <a:sym typeface="Helvetica"/>
              </a:rPr>
              <a:t>Intended Outcomes: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The ability to </a:t>
            </a:r>
            <a:r>
              <a:rPr sz="2376" dirty="0" err="1"/>
              <a:t>analyse</a:t>
            </a:r>
            <a:r>
              <a:rPr sz="2376" dirty="0"/>
              <a:t> and challenge cultural values surrounding consent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Empowered to make safe choices in their relationships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A knowledge of the law regarding rape and sexual consent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Workshop example</a:t>
            </a:r>
          </a:p>
          <a:p>
            <a:pPr lvl="0">
              <a:defRPr sz="1800"/>
            </a:pPr>
            <a:r>
              <a:rPr sz="4700" i="1"/>
              <a:t>Building 2 Progress</a:t>
            </a:r>
          </a:p>
        </p:txBody>
      </p:sp>
      <p:sp>
        <p:nvSpPr>
          <p:cNvPr id="42" name="Shape 42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>
                <a:latin typeface="Helvetica"/>
                <a:ea typeface="Helvetica"/>
                <a:cs typeface="Helvetica"/>
                <a:sym typeface="Helvetica"/>
              </a:rPr>
              <a:t>Aim: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To develop an understanding of different levels of peer conflict and how might respond to them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>
                <a:latin typeface="Helvetica"/>
                <a:ea typeface="Helvetica"/>
                <a:cs typeface="Helvetica"/>
                <a:sym typeface="Helvetica"/>
              </a:rPr>
              <a:t>Objectives: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To use role-play and improvisation scenes to explore different conflict situations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To plot these situations on a “conflict continuum”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>
                <a:latin typeface="Helvetica"/>
                <a:ea typeface="Helvetica"/>
                <a:cs typeface="Helvetica"/>
                <a:sym typeface="Helvetica"/>
              </a:rPr>
              <a:t>Intended Outcomes: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Participants to understand that not all conflict is bullying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Participants to respond appropriately to future conflict situations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lang="en-GB" sz="8000" dirty="0" smtClean="0"/>
              <a:t>T</a:t>
            </a:r>
            <a:r>
              <a:rPr sz="8000" dirty="0" smtClean="0"/>
              <a:t>ask</a:t>
            </a:r>
            <a:r>
              <a:rPr lang="en-GB" sz="8000" dirty="0" smtClean="0"/>
              <a:t> – Set out your aims, objectives and intended outcomes</a:t>
            </a:r>
            <a:r>
              <a:rPr sz="8000" dirty="0" smtClean="0"/>
              <a:t> </a:t>
            </a:r>
            <a:r>
              <a:rPr sz="8000" dirty="0"/>
              <a:t>and present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200</Words>
  <Application>Microsoft Office PowerPoint</Application>
  <PresentationFormat>Custom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Helvetica</vt:lpstr>
      <vt:lpstr>Helvetica Light</vt:lpstr>
      <vt:lpstr>Helvetica Neue</vt:lpstr>
      <vt:lpstr>White</vt:lpstr>
      <vt:lpstr>Zooming in…</vt:lpstr>
      <vt:lpstr>What’s the difference?</vt:lpstr>
      <vt:lpstr>Project example: #noblurredlines</vt:lpstr>
      <vt:lpstr>Workshop example Building 2 Progress</vt:lpstr>
      <vt:lpstr>Task – Set out your aims, objectives and intended outcomes and present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Zooming in…</dc:title>
  <cp:lastModifiedBy>Alison Franks</cp:lastModifiedBy>
  <cp:revision>6</cp:revision>
  <dcterms:modified xsi:type="dcterms:W3CDTF">2018-01-22T14:52:37Z</dcterms:modified>
</cp:coreProperties>
</file>