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9" r:id="rId6"/>
    <p:sldId id="261" r:id="rId7"/>
    <p:sldId id="260" r:id="rId8"/>
    <p:sldId id="262" r:id="rId9"/>
    <p:sldId id="264" r:id="rId10"/>
    <p:sldId id="263" r:id="rId11"/>
    <p:sldId id="268" r:id="rId12"/>
    <p:sldId id="269" r:id="rId13"/>
    <p:sldId id="271"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FFFF"/>
    <a:srgbClr val="66CCFF"/>
    <a:srgbClr val="00CCFF"/>
    <a:srgbClr val="CCECFF"/>
    <a:srgbClr val="CC99FF"/>
    <a:srgbClr val="DDDDD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85" d="100"/>
          <a:sy n="85" d="100"/>
        </p:scale>
        <p:origin x="48" y="2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79A3B7-8A67-4C98-BF3A-1DF6C0F30A03}" type="doc">
      <dgm:prSet loTypeId="urn:microsoft.com/office/officeart/2016/7/layout/BasicProcessNew" loCatId="process" qsTypeId="urn:microsoft.com/office/officeart/2005/8/quickstyle/simple1" qsCatId="simple" csTypeId="urn:microsoft.com/office/officeart/2005/8/colors/accent1_2" csCatId="accent1" phldr="1"/>
      <dgm:spPr/>
      <dgm:t>
        <a:bodyPr/>
        <a:lstStyle/>
        <a:p>
          <a:endParaRPr lang="en-US"/>
        </a:p>
      </dgm:t>
    </dgm:pt>
    <dgm:pt modelId="{C33F0756-8FCF-417A-B1D9-3D5D24C34A83}">
      <dgm:prSet/>
      <dgm:spPr/>
      <dgm:t>
        <a:bodyPr/>
        <a:lstStyle/>
        <a:p>
          <a:r>
            <a:rPr lang="en-US" dirty="0"/>
            <a:t>University of Kent (2023) all the athletic and fitness facilities on the University of Kent Canterbury campus are run by Kent Sport. </a:t>
          </a:r>
          <a:r>
            <a:rPr lang="en-US" b="0" i="0" dirty="0"/>
            <a:t>The wide range of services and facilities available are:</a:t>
          </a:r>
          <a:endParaRPr lang="en-US" dirty="0"/>
        </a:p>
      </dgm:t>
    </dgm:pt>
    <dgm:pt modelId="{27D89BD7-095F-4D05-BEC9-84A15571F24F}" type="parTrans" cxnId="{7BC09F34-3658-4838-8618-219C832E3F92}">
      <dgm:prSet/>
      <dgm:spPr/>
      <dgm:t>
        <a:bodyPr/>
        <a:lstStyle/>
        <a:p>
          <a:endParaRPr lang="en-US"/>
        </a:p>
      </dgm:t>
    </dgm:pt>
    <dgm:pt modelId="{B7DC99E0-3AD8-4121-9E91-3FBB31C56D2B}" type="sibTrans" cxnId="{7BC09F34-3658-4838-8618-219C832E3F92}">
      <dgm:prSet/>
      <dgm:spPr/>
      <dgm:t>
        <a:bodyPr/>
        <a:lstStyle/>
        <a:p>
          <a:endParaRPr lang="en-US"/>
        </a:p>
      </dgm:t>
    </dgm:pt>
    <dgm:pt modelId="{B77D7009-7A5D-46E1-AAE6-58A235EF53AF}">
      <dgm:prSet/>
      <dgm:spPr/>
      <dgm:t>
        <a:bodyPr/>
        <a:lstStyle/>
        <a:p>
          <a:r>
            <a:rPr lang="en-US"/>
            <a:t>L</a:t>
          </a:r>
          <a:r>
            <a:rPr lang="en-US" b="0" i="0"/>
            <a:t>arge gym with contemporary exercise equipment. 3 multipurpose sports facilities for indoor activities. </a:t>
          </a:r>
          <a:r>
            <a:rPr lang="en-US"/>
            <a:t>3 massive artificial fields with floodlights for sports outside. Located inside the Kent Indoor Tennis and Events Arena are 4  inside tennis courts made from acrylic.</a:t>
          </a:r>
        </a:p>
      </dgm:t>
    </dgm:pt>
    <dgm:pt modelId="{B4480B71-2D46-437F-BA00-AF5606BD76C3}" type="parTrans" cxnId="{750FD88C-CEE3-4100-A8C0-D08F38F326F2}">
      <dgm:prSet/>
      <dgm:spPr/>
      <dgm:t>
        <a:bodyPr/>
        <a:lstStyle/>
        <a:p>
          <a:endParaRPr lang="en-US"/>
        </a:p>
      </dgm:t>
    </dgm:pt>
    <dgm:pt modelId="{51E597D8-29A7-4B88-935C-24B2046B3345}" type="sibTrans" cxnId="{750FD88C-CEE3-4100-A8C0-D08F38F326F2}">
      <dgm:prSet/>
      <dgm:spPr/>
      <dgm:t>
        <a:bodyPr/>
        <a:lstStyle/>
        <a:p>
          <a:endParaRPr lang="en-US"/>
        </a:p>
      </dgm:t>
    </dgm:pt>
    <dgm:pt modelId="{F6BDCE67-D820-4D4E-93F7-1BFDEC9ACA98}">
      <dgm:prSet/>
      <dgm:spPr/>
      <dgm:t>
        <a:bodyPr/>
        <a:lstStyle/>
        <a:p>
          <a:r>
            <a:rPr lang="en-US"/>
            <a:t>Clinic for physical therapy and rehabilitation.</a:t>
          </a:r>
        </a:p>
      </dgm:t>
    </dgm:pt>
    <dgm:pt modelId="{DD51F83D-6388-4B84-8AE7-5B64B94DF94E}" type="parTrans" cxnId="{8CD46600-DF31-4C53-B296-81FE2A1149C2}">
      <dgm:prSet/>
      <dgm:spPr/>
      <dgm:t>
        <a:bodyPr/>
        <a:lstStyle/>
        <a:p>
          <a:endParaRPr lang="en-US"/>
        </a:p>
      </dgm:t>
    </dgm:pt>
    <dgm:pt modelId="{E7C3063A-C3A8-4E50-A84B-0CA1A14FDF98}" type="sibTrans" cxnId="{8CD46600-DF31-4C53-B296-81FE2A1149C2}">
      <dgm:prSet/>
      <dgm:spPr/>
      <dgm:t>
        <a:bodyPr/>
        <a:lstStyle/>
        <a:p>
          <a:endParaRPr lang="en-US"/>
        </a:p>
      </dgm:t>
    </dgm:pt>
    <dgm:pt modelId="{46F0C4F7-75A5-4DE3-84D2-798E5D494A76}">
      <dgm:prSet/>
      <dgm:spPr/>
      <dgm:t>
        <a:bodyPr/>
        <a:lstStyle/>
        <a:p>
          <a:r>
            <a:rPr lang="en-US" dirty="0"/>
            <a:t>Locations specifically designated for boxing and martial arts plus a lot more.</a:t>
          </a:r>
        </a:p>
        <a:p>
          <a:r>
            <a:rPr lang="en-US" b="1" i="0" dirty="0">
              <a:effectLst/>
              <a:latin typeface="Arial" panose="020B0604020202020204" pitchFamily="34" charset="0"/>
              <a:cs typeface="Arial" panose="020B0604020202020204" pitchFamily="34" charset="0"/>
            </a:rPr>
            <a:t>Women and Non-binary only gym hours </a:t>
          </a:r>
        </a:p>
        <a:p>
          <a:pPr>
            <a:buNone/>
          </a:pPr>
          <a:r>
            <a:rPr lang="en-US" i="0" dirty="0">
              <a:effectLst/>
              <a:latin typeface="Arial" panose="020B0604020202020204" pitchFamily="34" charset="0"/>
              <a:cs typeface="Arial" panose="020B0604020202020204" pitchFamily="34" charset="0"/>
            </a:rPr>
            <a:t>10 a.m. to 12 p.m. on Tuesdays and 17:00–19:00 on Thursdays</a:t>
          </a:r>
        </a:p>
        <a:p>
          <a:pPr>
            <a:buNone/>
          </a:pPr>
          <a:r>
            <a:rPr lang="en-US" i="0" dirty="0">
              <a:effectLst/>
              <a:latin typeface="Arial" panose="020B0604020202020204" pitchFamily="34" charset="0"/>
              <a:cs typeface="Arial" panose="020B0604020202020204" pitchFamily="34" charset="0"/>
            </a:rPr>
            <a:t>All persons who identify as women, which includes those with complex identities of gender that include "woman," as well as those who suffer from gender-based oppression, are welcome to attend these sessions (UNI of Kent, 2023). </a:t>
          </a:r>
          <a:endParaRPr lang="en-US" dirty="0"/>
        </a:p>
      </dgm:t>
    </dgm:pt>
    <dgm:pt modelId="{E678C5EC-DCA8-4033-B8BE-C9C50374E0BF}" type="parTrans" cxnId="{14D12F68-FD73-4034-B826-29C15BE0A5EC}">
      <dgm:prSet/>
      <dgm:spPr/>
      <dgm:t>
        <a:bodyPr/>
        <a:lstStyle/>
        <a:p>
          <a:endParaRPr lang="en-US"/>
        </a:p>
      </dgm:t>
    </dgm:pt>
    <dgm:pt modelId="{F744516F-FBD2-4A91-BC68-11F562E8D3BF}" type="sibTrans" cxnId="{14D12F68-FD73-4034-B826-29C15BE0A5EC}">
      <dgm:prSet/>
      <dgm:spPr/>
      <dgm:t>
        <a:bodyPr/>
        <a:lstStyle/>
        <a:p>
          <a:endParaRPr lang="en-US"/>
        </a:p>
      </dgm:t>
    </dgm:pt>
    <dgm:pt modelId="{FC6775B4-37BC-44BF-839A-FB3596D1BF90}">
      <dgm:prSet/>
      <dgm:spPr/>
      <dgm:t>
        <a:bodyPr/>
        <a:lstStyle/>
        <a:p>
          <a:r>
            <a:rPr lang="en-US" b="0" i="0" dirty="0"/>
            <a:t>Pay £4.50 per booking, or with annual membership and can book courts for free.</a:t>
          </a:r>
        </a:p>
        <a:p>
          <a:r>
            <a:rPr lang="en-US" dirty="0"/>
            <a:t>As of September, Kent Sport will start accepting membership fees on a monthly basis (</a:t>
          </a:r>
          <a:r>
            <a:rPr lang="en-GB" i="0" dirty="0" err="1"/>
            <a:t>Eldik</a:t>
          </a:r>
          <a:r>
            <a:rPr lang="en-GB" i="0" dirty="0"/>
            <a:t>, 2023).</a:t>
          </a:r>
          <a:endParaRPr lang="en-US" dirty="0"/>
        </a:p>
      </dgm:t>
    </dgm:pt>
    <dgm:pt modelId="{7A70A37A-53BA-49E5-AAC7-3575C63C7CE1}" type="parTrans" cxnId="{A4833F28-136F-4DEF-868B-152C46F3B4A0}">
      <dgm:prSet/>
      <dgm:spPr/>
      <dgm:t>
        <a:bodyPr/>
        <a:lstStyle/>
        <a:p>
          <a:endParaRPr lang="en-US"/>
        </a:p>
      </dgm:t>
    </dgm:pt>
    <dgm:pt modelId="{467C03E3-EB77-455C-857B-5A4AD6DFEF0C}" type="sibTrans" cxnId="{A4833F28-136F-4DEF-868B-152C46F3B4A0}">
      <dgm:prSet/>
      <dgm:spPr/>
      <dgm:t>
        <a:bodyPr/>
        <a:lstStyle/>
        <a:p>
          <a:endParaRPr lang="en-US"/>
        </a:p>
      </dgm:t>
    </dgm:pt>
    <dgm:pt modelId="{0BA52DF3-332F-4426-9B41-D95BAA190EB3}">
      <dgm:prSet/>
      <dgm:spPr/>
      <dgm:t>
        <a:bodyPr/>
        <a:lstStyle/>
        <a:p>
          <a:r>
            <a:rPr lang="en-US" dirty="0">
              <a:solidFill>
                <a:schemeClr val="tx1"/>
              </a:solidFill>
              <a:latin typeface="Arial" panose="020B0604020202020204" pitchFamily="34" charset="0"/>
              <a:cs typeface="Arial" panose="020B0604020202020204" pitchFamily="34" charset="0"/>
            </a:rPr>
            <a:t>F</a:t>
          </a:r>
          <a:r>
            <a:rPr lang="en-US" b="0" i="0" dirty="0">
              <a:solidFill>
                <a:schemeClr val="tx1"/>
              </a:solidFill>
              <a:effectLst/>
              <a:latin typeface="Arial" panose="020B0604020202020204" pitchFamily="34" charset="0"/>
              <a:cs typeface="Arial" panose="020B0604020202020204" pitchFamily="34" charset="0"/>
            </a:rPr>
            <a:t>irst-year student or students living in Canterbury campus accommodation, will receive a free Premium Plus membership with Kent Sport. Which is automatically added to </a:t>
          </a:r>
          <a:r>
            <a:rPr lang="en-US" dirty="0">
              <a:solidFill>
                <a:schemeClr val="tx1"/>
              </a:solidFill>
              <a:latin typeface="Arial" panose="020B0604020202020204" pitchFamily="34" charset="0"/>
              <a:cs typeface="Arial" panose="020B0604020202020204" pitchFamily="34" charset="0"/>
            </a:rPr>
            <a:t>the</a:t>
          </a:r>
          <a:r>
            <a:rPr lang="en-US" b="0" i="0" dirty="0">
              <a:solidFill>
                <a:schemeClr val="tx1"/>
              </a:solidFill>
              <a:effectLst/>
              <a:latin typeface="Arial" panose="020B0604020202020204" pitchFamily="34" charset="0"/>
              <a:cs typeface="Arial" panose="020B0604020202020204" pitchFamily="34" charset="0"/>
            </a:rPr>
            <a:t> Kent One card when students arrive on campus</a:t>
          </a:r>
          <a:r>
            <a:rPr lang="en-US" i="0" dirty="0">
              <a:solidFill>
                <a:schemeClr val="tx1"/>
              </a:solidFill>
              <a:effectLst/>
              <a:latin typeface="Arial" panose="020B0604020202020204" pitchFamily="34" charset="0"/>
              <a:cs typeface="Arial" panose="020B0604020202020204" pitchFamily="34" charset="0"/>
            </a:rPr>
            <a:t> (UNI of </a:t>
          </a:r>
          <a:r>
            <a:rPr lang="en-US" i="0" dirty="0">
              <a:effectLst/>
              <a:latin typeface="Arial" panose="020B0604020202020204" pitchFamily="34" charset="0"/>
              <a:cs typeface="Arial" panose="020B0604020202020204" pitchFamily="34" charset="0"/>
            </a:rPr>
            <a:t>Kent, 2023).</a:t>
          </a:r>
          <a:endParaRPr lang="en-US" dirty="0"/>
        </a:p>
      </dgm:t>
    </dgm:pt>
    <dgm:pt modelId="{32DAD49A-8CC4-4BFC-A6C8-0BF13F929E1B}" type="parTrans" cxnId="{DAA5BBBE-76B2-4B21-A21E-1B4E079CE560}">
      <dgm:prSet/>
      <dgm:spPr/>
      <dgm:t>
        <a:bodyPr/>
        <a:lstStyle/>
        <a:p>
          <a:endParaRPr lang="en-US"/>
        </a:p>
      </dgm:t>
    </dgm:pt>
    <dgm:pt modelId="{D2D20893-40C5-400C-8853-AE90F64F828E}" type="sibTrans" cxnId="{DAA5BBBE-76B2-4B21-A21E-1B4E079CE560}">
      <dgm:prSet/>
      <dgm:spPr/>
      <dgm:t>
        <a:bodyPr/>
        <a:lstStyle/>
        <a:p>
          <a:endParaRPr lang="en-US"/>
        </a:p>
      </dgm:t>
    </dgm:pt>
    <dgm:pt modelId="{DBEA048B-1EF3-4E84-B07A-4458E99D7386}" type="pres">
      <dgm:prSet presAssocID="{0979A3B7-8A67-4C98-BF3A-1DF6C0F30A03}" presName="Name0" presStyleCnt="0">
        <dgm:presLayoutVars>
          <dgm:dir/>
          <dgm:resizeHandles val="exact"/>
        </dgm:presLayoutVars>
      </dgm:prSet>
      <dgm:spPr/>
    </dgm:pt>
    <dgm:pt modelId="{8D0E0D6C-6F58-4672-AB0A-04947E7056FD}" type="pres">
      <dgm:prSet presAssocID="{C33F0756-8FCF-417A-B1D9-3D5D24C34A83}" presName="node" presStyleLbl="node1" presStyleIdx="0" presStyleCnt="11">
        <dgm:presLayoutVars>
          <dgm:bulletEnabled val="1"/>
        </dgm:presLayoutVars>
      </dgm:prSet>
      <dgm:spPr/>
    </dgm:pt>
    <dgm:pt modelId="{DD34B69F-EAE6-4B95-A9EA-E0D4E3C7782E}" type="pres">
      <dgm:prSet presAssocID="{B7DC99E0-3AD8-4121-9E91-3FBB31C56D2B}" presName="sibTransSpacerBeforeConnector" presStyleCnt="0"/>
      <dgm:spPr/>
    </dgm:pt>
    <dgm:pt modelId="{D0EEFBB2-EED9-42DE-B007-CFB63CB6F79C}" type="pres">
      <dgm:prSet presAssocID="{B7DC99E0-3AD8-4121-9E91-3FBB31C56D2B}" presName="sibTrans" presStyleLbl="node1" presStyleIdx="1" presStyleCnt="11"/>
      <dgm:spPr/>
    </dgm:pt>
    <dgm:pt modelId="{C1EC4420-244D-4704-B7C2-AE7306CD5FBE}" type="pres">
      <dgm:prSet presAssocID="{B7DC99E0-3AD8-4121-9E91-3FBB31C56D2B}" presName="sibTransSpacerAfterConnector" presStyleCnt="0"/>
      <dgm:spPr/>
    </dgm:pt>
    <dgm:pt modelId="{CEEC35B6-991B-4EE0-ABEB-54BD2ED6286E}" type="pres">
      <dgm:prSet presAssocID="{B77D7009-7A5D-46E1-AAE6-58A235EF53AF}" presName="node" presStyleLbl="node1" presStyleIdx="2" presStyleCnt="11">
        <dgm:presLayoutVars>
          <dgm:bulletEnabled val="1"/>
        </dgm:presLayoutVars>
      </dgm:prSet>
      <dgm:spPr/>
    </dgm:pt>
    <dgm:pt modelId="{711EF05B-CC71-49D8-86B3-4AB9C72ACC45}" type="pres">
      <dgm:prSet presAssocID="{51E597D8-29A7-4B88-935C-24B2046B3345}" presName="sibTransSpacerBeforeConnector" presStyleCnt="0"/>
      <dgm:spPr/>
    </dgm:pt>
    <dgm:pt modelId="{3FB88CDD-7C8C-4F18-864D-63CA1536565F}" type="pres">
      <dgm:prSet presAssocID="{51E597D8-29A7-4B88-935C-24B2046B3345}" presName="sibTrans" presStyleLbl="node1" presStyleIdx="3" presStyleCnt="11"/>
      <dgm:spPr/>
    </dgm:pt>
    <dgm:pt modelId="{8F84955B-421E-4137-915C-31615774ECCA}" type="pres">
      <dgm:prSet presAssocID="{51E597D8-29A7-4B88-935C-24B2046B3345}" presName="sibTransSpacerAfterConnector" presStyleCnt="0"/>
      <dgm:spPr/>
    </dgm:pt>
    <dgm:pt modelId="{5AFBF656-AE4E-4508-8A05-75A77AEF9CC9}" type="pres">
      <dgm:prSet presAssocID="{F6BDCE67-D820-4D4E-93F7-1BFDEC9ACA98}" presName="node" presStyleLbl="node1" presStyleIdx="4" presStyleCnt="11">
        <dgm:presLayoutVars>
          <dgm:bulletEnabled val="1"/>
        </dgm:presLayoutVars>
      </dgm:prSet>
      <dgm:spPr/>
    </dgm:pt>
    <dgm:pt modelId="{F015688B-340C-4C4A-9BC0-AEC3C05A0030}" type="pres">
      <dgm:prSet presAssocID="{E7C3063A-C3A8-4E50-A84B-0CA1A14FDF98}" presName="sibTransSpacerBeforeConnector" presStyleCnt="0"/>
      <dgm:spPr/>
    </dgm:pt>
    <dgm:pt modelId="{56695AF5-A973-41AF-BB68-AE72ED2FC494}" type="pres">
      <dgm:prSet presAssocID="{E7C3063A-C3A8-4E50-A84B-0CA1A14FDF98}" presName="sibTrans" presStyleLbl="node1" presStyleIdx="5" presStyleCnt="11"/>
      <dgm:spPr/>
    </dgm:pt>
    <dgm:pt modelId="{43217255-1AA4-4ADD-BF7C-68DAACE7358D}" type="pres">
      <dgm:prSet presAssocID="{E7C3063A-C3A8-4E50-A84B-0CA1A14FDF98}" presName="sibTransSpacerAfterConnector" presStyleCnt="0"/>
      <dgm:spPr/>
    </dgm:pt>
    <dgm:pt modelId="{762E50AA-FEC5-43C2-B9C5-44427498FB05}" type="pres">
      <dgm:prSet presAssocID="{46F0C4F7-75A5-4DE3-84D2-798E5D494A76}" presName="node" presStyleLbl="node1" presStyleIdx="6" presStyleCnt="11">
        <dgm:presLayoutVars>
          <dgm:bulletEnabled val="1"/>
        </dgm:presLayoutVars>
      </dgm:prSet>
      <dgm:spPr/>
    </dgm:pt>
    <dgm:pt modelId="{3E2E5A54-9A08-4D63-974B-56C1EFF246AF}" type="pres">
      <dgm:prSet presAssocID="{F744516F-FBD2-4A91-BC68-11F562E8D3BF}" presName="sibTransSpacerBeforeConnector" presStyleCnt="0"/>
      <dgm:spPr/>
    </dgm:pt>
    <dgm:pt modelId="{722E426E-FEDA-4BA7-8DFA-F36312223DD1}" type="pres">
      <dgm:prSet presAssocID="{F744516F-FBD2-4A91-BC68-11F562E8D3BF}" presName="sibTrans" presStyleLbl="node1" presStyleIdx="7" presStyleCnt="11"/>
      <dgm:spPr/>
    </dgm:pt>
    <dgm:pt modelId="{BD59A618-79A9-45B7-B2D4-CA8BFC4C4551}" type="pres">
      <dgm:prSet presAssocID="{F744516F-FBD2-4A91-BC68-11F562E8D3BF}" presName="sibTransSpacerAfterConnector" presStyleCnt="0"/>
      <dgm:spPr/>
    </dgm:pt>
    <dgm:pt modelId="{2673920D-39E8-47F6-9B16-9E52B524CEC1}" type="pres">
      <dgm:prSet presAssocID="{FC6775B4-37BC-44BF-839A-FB3596D1BF90}" presName="node" presStyleLbl="node1" presStyleIdx="8" presStyleCnt="11">
        <dgm:presLayoutVars>
          <dgm:bulletEnabled val="1"/>
        </dgm:presLayoutVars>
      </dgm:prSet>
      <dgm:spPr/>
    </dgm:pt>
    <dgm:pt modelId="{70983DA0-AB52-4CBE-86E7-7F0EC3913890}" type="pres">
      <dgm:prSet presAssocID="{467C03E3-EB77-455C-857B-5A4AD6DFEF0C}" presName="sibTransSpacerBeforeConnector" presStyleCnt="0"/>
      <dgm:spPr/>
    </dgm:pt>
    <dgm:pt modelId="{2CA7A995-10C8-4971-BA60-C4E37FB4CB53}" type="pres">
      <dgm:prSet presAssocID="{467C03E3-EB77-455C-857B-5A4AD6DFEF0C}" presName="sibTrans" presStyleLbl="node1" presStyleIdx="9" presStyleCnt="11"/>
      <dgm:spPr/>
    </dgm:pt>
    <dgm:pt modelId="{9A757672-3BF9-4368-B39D-6D6BE8F65598}" type="pres">
      <dgm:prSet presAssocID="{467C03E3-EB77-455C-857B-5A4AD6DFEF0C}" presName="sibTransSpacerAfterConnector" presStyleCnt="0"/>
      <dgm:spPr/>
    </dgm:pt>
    <dgm:pt modelId="{D42273AE-B746-41B2-8619-0D1918A76B37}" type="pres">
      <dgm:prSet presAssocID="{0BA52DF3-332F-4426-9B41-D95BAA190EB3}" presName="node" presStyleLbl="node1" presStyleIdx="10" presStyleCnt="11">
        <dgm:presLayoutVars>
          <dgm:bulletEnabled val="1"/>
        </dgm:presLayoutVars>
      </dgm:prSet>
      <dgm:spPr/>
    </dgm:pt>
  </dgm:ptLst>
  <dgm:cxnLst>
    <dgm:cxn modelId="{8CD46600-DF31-4C53-B296-81FE2A1149C2}" srcId="{0979A3B7-8A67-4C98-BF3A-1DF6C0F30A03}" destId="{F6BDCE67-D820-4D4E-93F7-1BFDEC9ACA98}" srcOrd="2" destOrd="0" parTransId="{DD51F83D-6388-4B84-8AE7-5B64B94DF94E}" sibTransId="{E7C3063A-C3A8-4E50-A84B-0CA1A14FDF98}"/>
    <dgm:cxn modelId="{DEFA0C07-EC87-4C34-8F7C-D5FE6451E3E8}" type="presOf" srcId="{0BA52DF3-332F-4426-9B41-D95BAA190EB3}" destId="{D42273AE-B746-41B2-8619-0D1918A76B37}" srcOrd="0" destOrd="0" presId="urn:microsoft.com/office/officeart/2016/7/layout/BasicProcessNew"/>
    <dgm:cxn modelId="{E16B6721-1DEF-461A-B729-0D4FA1B44017}" type="presOf" srcId="{46F0C4F7-75A5-4DE3-84D2-798E5D494A76}" destId="{762E50AA-FEC5-43C2-B9C5-44427498FB05}" srcOrd="0" destOrd="0" presId="urn:microsoft.com/office/officeart/2016/7/layout/BasicProcessNew"/>
    <dgm:cxn modelId="{F18C9E27-B1AC-48E2-A97F-F5B411CAF3FF}" type="presOf" srcId="{F744516F-FBD2-4A91-BC68-11F562E8D3BF}" destId="{722E426E-FEDA-4BA7-8DFA-F36312223DD1}" srcOrd="0" destOrd="0" presId="urn:microsoft.com/office/officeart/2016/7/layout/BasicProcessNew"/>
    <dgm:cxn modelId="{A4833F28-136F-4DEF-868B-152C46F3B4A0}" srcId="{0979A3B7-8A67-4C98-BF3A-1DF6C0F30A03}" destId="{FC6775B4-37BC-44BF-839A-FB3596D1BF90}" srcOrd="4" destOrd="0" parTransId="{7A70A37A-53BA-49E5-AAC7-3575C63C7CE1}" sibTransId="{467C03E3-EB77-455C-857B-5A4AD6DFEF0C}"/>
    <dgm:cxn modelId="{7BC09F34-3658-4838-8618-219C832E3F92}" srcId="{0979A3B7-8A67-4C98-BF3A-1DF6C0F30A03}" destId="{C33F0756-8FCF-417A-B1D9-3D5D24C34A83}" srcOrd="0" destOrd="0" parTransId="{27D89BD7-095F-4D05-BEC9-84A15571F24F}" sibTransId="{B7DC99E0-3AD8-4121-9E91-3FBB31C56D2B}"/>
    <dgm:cxn modelId="{63A5D15D-7E74-458A-B422-894917453548}" type="presOf" srcId="{51E597D8-29A7-4B88-935C-24B2046B3345}" destId="{3FB88CDD-7C8C-4F18-864D-63CA1536565F}" srcOrd="0" destOrd="0" presId="urn:microsoft.com/office/officeart/2016/7/layout/BasicProcessNew"/>
    <dgm:cxn modelId="{14D12F68-FD73-4034-B826-29C15BE0A5EC}" srcId="{0979A3B7-8A67-4C98-BF3A-1DF6C0F30A03}" destId="{46F0C4F7-75A5-4DE3-84D2-798E5D494A76}" srcOrd="3" destOrd="0" parTransId="{E678C5EC-DCA8-4033-B8BE-C9C50374E0BF}" sibTransId="{F744516F-FBD2-4A91-BC68-11F562E8D3BF}"/>
    <dgm:cxn modelId="{A9309172-28E5-4638-A931-54B8765EAD2B}" type="presOf" srcId="{E7C3063A-C3A8-4E50-A84B-0CA1A14FDF98}" destId="{56695AF5-A973-41AF-BB68-AE72ED2FC494}" srcOrd="0" destOrd="0" presId="urn:microsoft.com/office/officeart/2016/7/layout/BasicProcessNew"/>
    <dgm:cxn modelId="{8BC13255-73FD-475C-8EFC-A39150E72C2F}" type="presOf" srcId="{467C03E3-EB77-455C-857B-5A4AD6DFEF0C}" destId="{2CA7A995-10C8-4971-BA60-C4E37FB4CB53}" srcOrd="0" destOrd="0" presId="urn:microsoft.com/office/officeart/2016/7/layout/BasicProcessNew"/>
    <dgm:cxn modelId="{E795DA86-2289-4269-9C9F-852645E55060}" type="presOf" srcId="{0979A3B7-8A67-4C98-BF3A-1DF6C0F30A03}" destId="{DBEA048B-1EF3-4E84-B07A-4458E99D7386}" srcOrd="0" destOrd="0" presId="urn:microsoft.com/office/officeart/2016/7/layout/BasicProcessNew"/>
    <dgm:cxn modelId="{750FD88C-CEE3-4100-A8C0-D08F38F326F2}" srcId="{0979A3B7-8A67-4C98-BF3A-1DF6C0F30A03}" destId="{B77D7009-7A5D-46E1-AAE6-58A235EF53AF}" srcOrd="1" destOrd="0" parTransId="{B4480B71-2D46-437F-BA00-AF5606BD76C3}" sibTransId="{51E597D8-29A7-4B88-935C-24B2046B3345}"/>
    <dgm:cxn modelId="{967BBF9A-36FA-4000-A390-63CAABB61DB7}" type="presOf" srcId="{FC6775B4-37BC-44BF-839A-FB3596D1BF90}" destId="{2673920D-39E8-47F6-9B16-9E52B524CEC1}" srcOrd="0" destOrd="0" presId="urn:microsoft.com/office/officeart/2016/7/layout/BasicProcessNew"/>
    <dgm:cxn modelId="{DAA5BBBE-76B2-4B21-A21E-1B4E079CE560}" srcId="{0979A3B7-8A67-4C98-BF3A-1DF6C0F30A03}" destId="{0BA52DF3-332F-4426-9B41-D95BAA190EB3}" srcOrd="5" destOrd="0" parTransId="{32DAD49A-8CC4-4BFC-A6C8-0BF13F929E1B}" sibTransId="{D2D20893-40C5-400C-8853-AE90F64F828E}"/>
    <dgm:cxn modelId="{FDD0AAE3-82EC-4569-BB6A-0B5F90394F2F}" type="presOf" srcId="{F6BDCE67-D820-4D4E-93F7-1BFDEC9ACA98}" destId="{5AFBF656-AE4E-4508-8A05-75A77AEF9CC9}" srcOrd="0" destOrd="0" presId="urn:microsoft.com/office/officeart/2016/7/layout/BasicProcessNew"/>
    <dgm:cxn modelId="{1FE1B7EB-802E-4B1E-9F66-98C06BCE23A9}" type="presOf" srcId="{B7DC99E0-3AD8-4121-9E91-3FBB31C56D2B}" destId="{D0EEFBB2-EED9-42DE-B007-CFB63CB6F79C}" srcOrd="0" destOrd="0" presId="urn:microsoft.com/office/officeart/2016/7/layout/BasicProcessNew"/>
    <dgm:cxn modelId="{47A488F8-3938-4D0D-84F8-BD0288B362BB}" type="presOf" srcId="{C33F0756-8FCF-417A-B1D9-3D5D24C34A83}" destId="{8D0E0D6C-6F58-4672-AB0A-04947E7056FD}" srcOrd="0" destOrd="0" presId="urn:microsoft.com/office/officeart/2016/7/layout/BasicProcessNew"/>
    <dgm:cxn modelId="{65B452FE-424D-45D1-BC6A-BB2DADFEC414}" type="presOf" srcId="{B77D7009-7A5D-46E1-AAE6-58A235EF53AF}" destId="{CEEC35B6-991B-4EE0-ABEB-54BD2ED6286E}" srcOrd="0" destOrd="0" presId="urn:microsoft.com/office/officeart/2016/7/layout/BasicProcessNew"/>
    <dgm:cxn modelId="{D9E58513-AD93-43FE-9C4B-B78CEB44D8C8}" type="presParOf" srcId="{DBEA048B-1EF3-4E84-B07A-4458E99D7386}" destId="{8D0E0D6C-6F58-4672-AB0A-04947E7056FD}" srcOrd="0" destOrd="0" presId="urn:microsoft.com/office/officeart/2016/7/layout/BasicProcessNew"/>
    <dgm:cxn modelId="{010C4A13-0DC5-46DC-87FF-B9304FF8C480}" type="presParOf" srcId="{DBEA048B-1EF3-4E84-B07A-4458E99D7386}" destId="{DD34B69F-EAE6-4B95-A9EA-E0D4E3C7782E}" srcOrd="1" destOrd="0" presId="urn:microsoft.com/office/officeart/2016/7/layout/BasicProcessNew"/>
    <dgm:cxn modelId="{8EC12EB8-0A61-4F12-971B-86A72229C95E}" type="presParOf" srcId="{DBEA048B-1EF3-4E84-B07A-4458E99D7386}" destId="{D0EEFBB2-EED9-42DE-B007-CFB63CB6F79C}" srcOrd="2" destOrd="0" presId="urn:microsoft.com/office/officeart/2016/7/layout/BasicProcessNew"/>
    <dgm:cxn modelId="{C2292039-7445-466F-A1F6-C0C1F4BE3DE7}" type="presParOf" srcId="{DBEA048B-1EF3-4E84-B07A-4458E99D7386}" destId="{C1EC4420-244D-4704-B7C2-AE7306CD5FBE}" srcOrd="3" destOrd="0" presId="urn:microsoft.com/office/officeart/2016/7/layout/BasicProcessNew"/>
    <dgm:cxn modelId="{BE759BF8-C664-4AAB-BAB3-6137AD3A4E07}" type="presParOf" srcId="{DBEA048B-1EF3-4E84-B07A-4458E99D7386}" destId="{CEEC35B6-991B-4EE0-ABEB-54BD2ED6286E}" srcOrd="4" destOrd="0" presId="urn:microsoft.com/office/officeart/2016/7/layout/BasicProcessNew"/>
    <dgm:cxn modelId="{F60956C5-D5BD-4EF9-BA2D-7F9F43D9BE62}" type="presParOf" srcId="{DBEA048B-1EF3-4E84-B07A-4458E99D7386}" destId="{711EF05B-CC71-49D8-86B3-4AB9C72ACC45}" srcOrd="5" destOrd="0" presId="urn:microsoft.com/office/officeart/2016/7/layout/BasicProcessNew"/>
    <dgm:cxn modelId="{6478D54E-E6BB-4D1B-B077-8DC654CF9E23}" type="presParOf" srcId="{DBEA048B-1EF3-4E84-B07A-4458E99D7386}" destId="{3FB88CDD-7C8C-4F18-864D-63CA1536565F}" srcOrd="6" destOrd="0" presId="urn:microsoft.com/office/officeart/2016/7/layout/BasicProcessNew"/>
    <dgm:cxn modelId="{22C83A85-2FDA-4667-8E75-2D44C1BF2ADE}" type="presParOf" srcId="{DBEA048B-1EF3-4E84-B07A-4458E99D7386}" destId="{8F84955B-421E-4137-915C-31615774ECCA}" srcOrd="7" destOrd="0" presId="urn:microsoft.com/office/officeart/2016/7/layout/BasicProcessNew"/>
    <dgm:cxn modelId="{2E883A4A-718B-45B7-852D-23F3BD190B46}" type="presParOf" srcId="{DBEA048B-1EF3-4E84-B07A-4458E99D7386}" destId="{5AFBF656-AE4E-4508-8A05-75A77AEF9CC9}" srcOrd="8" destOrd="0" presId="urn:microsoft.com/office/officeart/2016/7/layout/BasicProcessNew"/>
    <dgm:cxn modelId="{08E942E1-75F1-477A-B3BB-3FC2B3C6E1EC}" type="presParOf" srcId="{DBEA048B-1EF3-4E84-B07A-4458E99D7386}" destId="{F015688B-340C-4C4A-9BC0-AEC3C05A0030}" srcOrd="9" destOrd="0" presId="urn:microsoft.com/office/officeart/2016/7/layout/BasicProcessNew"/>
    <dgm:cxn modelId="{A45EAD95-8854-420F-8B49-467B3F65FB4A}" type="presParOf" srcId="{DBEA048B-1EF3-4E84-B07A-4458E99D7386}" destId="{56695AF5-A973-41AF-BB68-AE72ED2FC494}" srcOrd="10" destOrd="0" presId="urn:microsoft.com/office/officeart/2016/7/layout/BasicProcessNew"/>
    <dgm:cxn modelId="{32A881B7-C584-4BC2-8C39-129FB2D568F6}" type="presParOf" srcId="{DBEA048B-1EF3-4E84-B07A-4458E99D7386}" destId="{43217255-1AA4-4ADD-BF7C-68DAACE7358D}" srcOrd="11" destOrd="0" presId="urn:microsoft.com/office/officeart/2016/7/layout/BasicProcessNew"/>
    <dgm:cxn modelId="{85A9A534-9AC7-4EB5-8639-793F8FAAD3D1}" type="presParOf" srcId="{DBEA048B-1EF3-4E84-B07A-4458E99D7386}" destId="{762E50AA-FEC5-43C2-B9C5-44427498FB05}" srcOrd="12" destOrd="0" presId="urn:microsoft.com/office/officeart/2016/7/layout/BasicProcessNew"/>
    <dgm:cxn modelId="{38CFACB8-5781-4723-86A3-52BEC6D790DD}" type="presParOf" srcId="{DBEA048B-1EF3-4E84-B07A-4458E99D7386}" destId="{3E2E5A54-9A08-4D63-974B-56C1EFF246AF}" srcOrd="13" destOrd="0" presId="urn:microsoft.com/office/officeart/2016/7/layout/BasicProcessNew"/>
    <dgm:cxn modelId="{4A3C5732-1BFF-40E6-8088-65E7A4610CA2}" type="presParOf" srcId="{DBEA048B-1EF3-4E84-B07A-4458E99D7386}" destId="{722E426E-FEDA-4BA7-8DFA-F36312223DD1}" srcOrd="14" destOrd="0" presId="urn:microsoft.com/office/officeart/2016/7/layout/BasicProcessNew"/>
    <dgm:cxn modelId="{37AF03CC-CF74-4975-9A11-CA7B74278FDC}" type="presParOf" srcId="{DBEA048B-1EF3-4E84-B07A-4458E99D7386}" destId="{BD59A618-79A9-45B7-B2D4-CA8BFC4C4551}" srcOrd="15" destOrd="0" presId="urn:microsoft.com/office/officeart/2016/7/layout/BasicProcessNew"/>
    <dgm:cxn modelId="{602C2794-9AC3-44D9-8DE2-520411FBE704}" type="presParOf" srcId="{DBEA048B-1EF3-4E84-B07A-4458E99D7386}" destId="{2673920D-39E8-47F6-9B16-9E52B524CEC1}" srcOrd="16" destOrd="0" presId="urn:microsoft.com/office/officeart/2016/7/layout/BasicProcessNew"/>
    <dgm:cxn modelId="{AC1A9F10-B581-4EE2-86D9-15024E086702}" type="presParOf" srcId="{DBEA048B-1EF3-4E84-B07A-4458E99D7386}" destId="{70983DA0-AB52-4CBE-86E7-7F0EC3913890}" srcOrd="17" destOrd="0" presId="urn:microsoft.com/office/officeart/2016/7/layout/BasicProcessNew"/>
    <dgm:cxn modelId="{C4146973-BFB8-46A1-9E2F-95D8E9DAD50C}" type="presParOf" srcId="{DBEA048B-1EF3-4E84-B07A-4458E99D7386}" destId="{2CA7A995-10C8-4971-BA60-C4E37FB4CB53}" srcOrd="18" destOrd="0" presId="urn:microsoft.com/office/officeart/2016/7/layout/BasicProcessNew"/>
    <dgm:cxn modelId="{1CA1E456-A1F6-4968-A6E1-3800340A4C2D}" type="presParOf" srcId="{DBEA048B-1EF3-4E84-B07A-4458E99D7386}" destId="{9A757672-3BF9-4368-B39D-6D6BE8F65598}" srcOrd="19" destOrd="0" presId="urn:microsoft.com/office/officeart/2016/7/layout/BasicProcessNew"/>
    <dgm:cxn modelId="{D8D4EC55-0EDE-45A5-A1BE-239F1A36499B}" type="presParOf" srcId="{DBEA048B-1EF3-4E84-B07A-4458E99D7386}" destId="{D42273AE-B746-41B2-8619-0D1918A76B37}" srcOrd="20"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E0D6C-6F58-4672-AB0A-04947E7056FD}">
      <dsp:nvSpPr>
        <dsp:cNvPr id="0" name=""/>
        <dsp:cNvSpPr/>
      </dsp:nvSpPr>
      <dsp:spPr>
        <a:xfrm>
          <a:off x="2431" y="96925"/>
          <a:ext cx="1522400" cy="41574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dirty="0"/>
            <a:t>University of Kent (2023) all the athletic and fitness facilities on the University of Kent Canterbury campus are run by Kent Sport. </a:t>
          </a:r>
          <a:r>
            <a:rPr lang="en-US" sz="1100" b="0" i="0" kern="1200" dirty="0"/>
            <a:t>The wide range of services and facilities available are:</a:t>
          </a:r>
          <a:endParaRPr lang="en-US" sz="1100" kern="1200" dirty="0"/>
        </a:p>
      </dsp:txBody>
      <dsp:txXfrm>
        <a:off x="2431" y="96925"/>
        <a:ext cx="1522400" cy="4157487"/>
      </dsp:txXfrm>
    </dsp:sp>
    <dsp:sp modelId="{D0EEFBB2-EED9-42DE-B007-CFB63CB6F79C}">
      <dsp:nvSpPr>
        <dsp:cNvPr id="0" name=""/>
        <dsp:cNvSpPr/>
      </dsp:nvSpPr>
      <dsp:spPr>
        <a:xfrm>
          <a:off x="1548285" y="2054169"/>
          <a:ext cx="228360"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EC35B6-991B-4EE0-ABEB-54BD2ED6286E}">
      <dsp:nvSpPr>
        <dsp:cNvPr id="0" name=""/>
        <dsp:cNvSpPr/>
      </dsp:nvSpPr>
      <dsp:spPr>
        <a:xfrm>
          <a:off x="1800098" y="96925"/>
          <a:ext cx="1522400" cy="41574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a:t>L</a:t>
          </a:r>
          <a:r>
            <a:rPr lang="en-US" sz="1100" b="0" i="0" kern="1200"/>
            <a:t>arge gym with contemporary exercise equipment. 3 multipurpose sports facilities for indoor activities. </a:t>
          </a:r>
          <a:r>
            <a:rPr lang="en-US" sz="1100" kern="1200"/>
            <a:t>3 massive artificial fields with floodlights for sports outside. Located inside the Kent Indoor Tennis and Events Arena are 4  inside tennis courts made from acrylic.</a:t>
          </a:r>
        </a:p>
      </dsp:txBody>
      <dsp:txXfrm>
        <a:off x="1800098" y="96925"/>
        <a:ext cx="1522400" cy="4157487"/>
      </dsp:txXfrm>
    </dsp:sp>
    <dsp:sp modelId="{3FB88CDD-7C8C-4F18-864D-63CA1536565F}">
      <dsp:nvSpPr>
        <dsp:cNvPr id="0" name=""/>
        <dsp:cNvSpPr/>
      </dsp:nvSpPr>
      <dsp:spPr>
        <a:xfrm>
          <a:off x="3345952" y="2054169"/>
          <a:ext cx="228360"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FBF656-AE4E-4508-8A05-75A77AEF9CC9}">
      <dsp:nvSpPr>
        <dsp:cNvPr id="0" name=""/>
        <dsp:cNvSpPr/>
      </dsp:nvSpPr>
      <dsp:spPr>
        <a:xfrm>
          <a:off x="3597766" y="96925"/>
          <a:ext cx="1522400" cy="41574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a:t>Clinic for physical therapy and rehabilitation.</a:t>
          </a:r>
        </a:p>
      </dsp:txBody>
      <dsp:txXfrm>
        <a:off x="3597766" y="96925"/>
        <a:ext cx="1522400" cy="4157487"/>
      </dsp:txXfrm>
    </dsp:sp>
    <dsp:sp modelId="{56695AF5-A973-41AF-BB68-AE72ED2FC494}">
      <dsp:nvSpPr>
        <dsp:cNvPr id="0" name=""/>
        <dsp:cNvSpPr/>
      </dsp:nvSpPr>
      <dsp:spPr>
        <a:xfrm>
          <a:off x="5143619" y="2054169"/>
          <a:ext cx="228360"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2E50AA-FEC5-43C2-B9C5-44427498FB05}">
      <dsp:nvSpPr>
        <dsp:cNvPr id="0" name=""/>
        <dsp:cNvSpPr/>
      </dsp:nvSpPr>
      <dsp:spPr>
        <a:xfrm>
          <a:off x="5395433" y="96925"/>
          <a:ext cx="1522400" cy="41574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dirty="0"/>
            <a:t>Locations specifically designated for boxing and martial arts plus a lot more.</a:t>
          </a:r>
        </a:p>
        <a:p>
          <a:pPr marL="0" lvl="0" indent="0" algn="ctr" defTabSz="488950">
            <a:lnSpc>
              <a:spcPct val="90000"/>
            </a:lnSpc>
            <a:spcBef>
              <a:spcPct val="0"/>
            </a:spcBef>
            <a:spcAft>
              <a:spcPct val="35000"/>
            </a:spcAft>
            <a:buNone/>
          </a:pPr>
          <a:r>
            <a:rPr lang="en-US" sz="1100" b="1" i="0" kern="1200" dirty="0">
              <a:effectLst/>
              <a:latin typeface="Arial" panose="020B0604020202020204" pitchFamily="34" charset="0"/>
              <a:cs typeface="Arial" panose="020B0604020202020204" pitchFamily="34" charset="0"/>
            </a:rPr>
            <a:t>Women and Non-binary only gym hours </a:t>
          </a:r>
        </a:p>
        <a:p>
          <a:pPr marL="0" lvl="0" indent="0" algn="ctr" defTabSz="488950">
            <a:lnSpc>
              <a:spcPct val="90000"/>
            </a:lnSpc>
            <a:spcBef>
              <a:spcPct val="0"/>
            </a:spcBef>
            <a:spcAft>
              <a:spcPct val="35000"/>
            </a:spcAft>
            <a:buNone/>
          </a:pPr>
          <a:r>
            <a:rPr lang="en-US" sz="1100" i="0" kern="1200" dirty="0">
              <a:effectLst/>
              <a:latin typeface="Arial" panose="020B0604020202020204" pitchFamily="34" charset="0"/>
              <a:cs typeface="Arial" panose="020B0604020202020204" pitchFamily="34" charset="0"/>
            </a:rPr>
            <a:t>10 a.m. to 12 p.m. on Tuesdays and 17:00–19:00 on Thursdays</a:t>
          </a:r>
        </a:p>
        <a:p>
          <a:pPr marL="0" lvl="0" indent="0" algn="ctr" defTabSz="488950">
            <a:lnSpc>
              <a:spcPct val="90000"/>
            </a:lnSpc>
            <a:spcBef>
              <a:spcPct val="0"/>
            </a:spcBef>
            <a:spcAft>
              <a:spcPct val="35000"/>
            </a:spcAft>
            <a:buNone/>
          </a:pPr>
          <a:r>
            <a:rPr lang="en-US" sz="1100" i="0" kern="1200" dirty="0">
              <a:effectLst/>
              <a:latin typeface="Arial" panose="020B0604020202020204" pitchFamily="34" charset="0"/>
              <a:cs typeface="Arial" panose="020B0604020202020204" pitchFamily="34" charset="0"/>
            </a:rPr>
            <a:t>All persons who identify as women, which includes those with complex identities of gender that include "woman," as well as those who suffer from gender-based oppression, are welcome to attend these sessions (UNI of Kent, 2023). </a:t>
          </a:r>
          <a:endParaRPr lang="en-US" sz="1100" kern="1200" dirty="0"/>
        </a:p>
      </dsp:txBody>
      <dsp:txXfrm>
        <a:off x="5395433" y="96925"/>
        <a:ext cx="1522400" cy="4157487"/>
      </dsp:txXfrm>
    </dsp:sp>
    <dsp:sp modelId="{722E426E-FEDA-4BA7-8DFA-F36312223DD1}">
      <dsp:nvSpPr>
        <dsp:cNvPr id="0" name=""/>
        <dsp:cNvSpPr/>
      </dsp:nvSpPr>
      <dsp:spPr>
        <a:xfrm>
          <a:off x="6941287" y="2054169"/>
          <a:ext cx="228360"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73920D-39E8-47F6-9B16-9E52B524CEC1}">
      <dsp:nvSpPr>
        <dsp:cNvPr id="0" name=""/>
        <dsp:cNvSpPr/>
      </dsp:nvSpPr>
      <dsp:spPr>
        <a:xfrm>
          <a:off x="7193100" y="96925"/>
          <a:ext cx="1522400" cy="41574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b="0" i="0" kern="1200" dirty="0"/>
            <a:t>Pay £4.50 per booking, or with annual membership and can book courts for free.</a:t>
          </a:r>
        </a:p>
        <a:p>
          <a:pPr marL="0" lvl="0" indent="0" algn="ctr" defTabSz="488950">
            <a:lnSpc>
              <a:spcPct val="90000"/>
            </a:lnSpc>
            <a:spcBef>
              <a:spcPct val="0"/>
            </a:spcBef>
            <a:spcAft>
              <a:spcPct val="35000"/>
            </a:spcAft>
            <a:buNone/>
          </a:pPr>
          <a:r>
            <a:rPr lang="en-US" sz="1100" kern="1200" dirty="0"/>
            <a:t>As of September, Kent Sport will start accepting membership fees on a monthly basis (</a:t>
          </a:r>
          <a:r>
            <a:rPr lang="en-GB" sz="1100" i="0" kern="1200" dirty="0" err="1"/>
            <a:t>Eldik</a:t>
          </a:r>
          <a:r>
            <a:rPr lang="en-GB" sz="1100" i="0" kern="1200" dirty="0"/>
            <a:t>, 2023).</a:t>
          </a:r>
          <a:endParaRPr lang="en-US" sz="1100" kern="1200" dirty="0"/>
        </a:p>
      </dsp:txBody>
      <dsp:txXfrm>
        <a:off x="7193100" y="96925"/>
        <a:ext cx="1522400" cy="4157487"/>
      </dsp:txXfrm>
    </dsp:sp>
    <dsp:sp modelId="{2CA7A995-10C8-4971-BA60-C4E37FB4CB53}">
      <dsp:nvSpPr>
        <dsp:cNvPr id="0" name=""/>
        <dsp:cNvSpPr/>
      </dsp:nvSpPr>
      <dsp:spPr>
        <a:xfrm>
          <a:off x="8738954" y="2054169"/>
          <a:ext cx="228360"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2273AE-B746-41B2-8619-0D1918A76B37}">
      <dsp:nvSpPr>
        <dsp:cNvPr id="0" name=""/>
        <dsp:cNvSpPr/>
      </dsp:nvSpPr>
      <dsp:spPr>
        <a:xfrm>
          <a:off x="8990768" y="96925"/>
          <a:ext cx="1522400" cy="41574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dirty="0">
              <a:solidFill>
                <a:schemeClr val="tx1"/>
              </a:solidFill>
              <a:latin typeface="Arial" panose="020B0604020202020204" pitchFamily="34" charset="0"/>
              <a:cs typeface="Arial" panose="020B0604020202020204" pitchFamily="34" charset="0"/>
            </a:rPr>
            <a:t>F</a:t>
          </a:r>
          <a:r>
            <a:rPr lang="en-US" sz="1100" b="0" i="0" kern="1200" dirty="0">
              <a:solidFill>
                <a:schemeClr val="tx1"/>
              </a:solidFill>
              <a:effectLst/>
              <a:latin typeface="Arial" panose="020B0604020202020204" pitchFamily="34" charset="0"/>
              <a:cs typeface="Arial" panose="020B0604020202020204" pitchFamily="34" charset="0"/>
            </a:rPr>
            <a:t>irst-year student or students living in Canterbury campus accommodation, will receive a free Premium Plus membership with Kent Sport. Which is automatically added to </a:t>
          </a:r>
          <a:r>
            <a:rPr lang="en-US" sz="1100" kern="1200" dirty="0">
              <a:solidFill>
                <a:schemeClr val="tx1"/>
              </a:solidFill>
              <a:latin typeface="Arial" panose="020B0604020202020204" pitchFamily="34" charset="0"/>
              <a:cs typeface="Arial" panose="020B0604020202020204" pitchFamily="34" charset="0"/>
            </a:rPr>
            <a:t>the</a:t>
          </a:r>
          <a:r>
            <a:rPr lang="en-US" sz="1100" b="0" i="0" kern="1200" dirty="0">
              <a:solidFill>
                <a:schemeClr val="tx1"/>
              </a:solidFill>
              <a:effectLst/>
              <a:latin typeface="Arial" panose="020B0604020202020204" pitchFamily="34" charset="0"/>
              <a:cs typeface="Arial" panose="020B0604020202020204" pitchFamily="34" charset="0"/>
            </a:rPr>
            <a:t> Kent One card when students arrive on campus</a:t>
          </a:r>
          <a:r>
            <a:rPr lang="en-US" sz="1100" i="0" kern="1200" dirty="0">
              <a:solidFill>
                <a:schemeClr val="tx1"/>
              </a:solidFill>
              <a:effectLst/>
              <a:latin typeface="Arial" panose="020B0604020202020204" pitchFamily="34" charset="0"/>
              <a:cs typeface="Arial" panose="020B0604020202020204" pitchFamily="34" charset="0"/>
            </a:rPr>
            <a:t> (UNI of </a:t>
          </a:r>
          <a:r>
            <a:rPr lang="en-US" sz="1100" i="0" kern="1200" dirty="0">
              <a:effectLst/>
              <a:latin typeface="Arial" panose="020B0604020202020204" pitchFamily="34" charset="0"/>
              <a:cs typeface="Arial" panose="020B0604020202020204" pitchFamily="34" charset="0"/>
            </a:rPr>
            <a:t>Kent, 2023).</a:t>
          </a:r>
          <a:endParaRPr lang="en-US" sz="1100" kern="1200" dirty="0"/>
        </a:p>
      </dsp:txBody>
      <dsp:txXfrm>
        <a:off x="8990768" y="96925"/>
        <a:ext cx="1522400" cy="4157487"/>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2E0F3-8ABD-6AAA-86EC-F622052842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37F7D3E-CDD5-ABD5-1C70-FE1BFC9FC9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E24FA0D-6554-5EF0-2089-BD3992D0A9DE}"/>
              </a:ext>
            </a:extLst>
          </p:cNvPr>
          <p:cNvSpPr>
            <a:spLocks noGrp="1"/>
          </p:cNvSpPr>
          <p:nvPr>
            <p:ph type="dt" sz="half" idx="10"/>
          </p:nvPr>
        </p:nvSpPr>
        <p:spPr/>
        <p:txBody>
          <a:bodyPr/>
          <a:lstStyle/>
          <a:p>
            <a:fld id="{F4744209-8BB2-470F-B7B6-2C5131C55B08}" type="datetimeFigureOut">
              <a:rPr lang="en-GB" smtClean="0"/>
              <a:t>18/07/2023</a:t>
            </a:fld>
            <a:endParaRPr lang="en-GB"/>
          </a:p>
        </p:txBody>
      </p:sp>
      <p:sp>
        <p:nvSpPr>
          <p:cNvPr id="5" name="Footer Placeholder 4">
            <a:extLst>
              <a:ext uri="{FF2B5EF4-FFF2-40B4-BE49-F238E27FC236}">
                <a16:creationId xmlns:a16="http://schemas.microsoft.com/office/drawing/2014/main" id="{B99AAB6F-EFE7-EA2D-4C93-1DDB0F3701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D0F6B8-82BE-76AC-41CF-AE4588AC597B}"/>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2170583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CEE89-CAF2-BDEA-B28B-0DA88580E8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CBB22F-1C96-9447-2C67-D8CA4946DD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127AD9-3EEF-8390-F7CE-B70D3904AE4A}"/>
              </a:ext>
            </a:extLst>
          </p:cNvPr>
          <p:cNvSpPr>
            <a:spLocks noGrp="1"/>
          </p:cNvSpPr>
          <p:nvPr>
            <p:ph type="dt" sz="half" idx="10"/>
          </p:nvPr>
        </p:nvSpPr>
        <p:spPr/>
        <p:txBody>
          <a:bodyPr/>
          <a:lstStyle/>
          <a:p>
            <a:fld id="{F4744209-8BB2-470F-B7B6-2C5131C55B08}" type="datetimeFigureOut">
              <a:rPr lang="en-GB" smtClean="0"/>
              <a:t>18/07/2023</a:t>
            </a:fld>
            <a:endParaRPr lang="en-GB"/>
          </a:p>
        </p:txBody>
      </p:sp>
      <p:sp>
        <p:nvSpPr>
          <p:cNvPr id="5" name="Footer Placeholder 4">
            <a:extLst>
              <a:ext uri="{FF2B5EF4-FFF2-40B4-BE49-F238E27FC236}">
                <a16:creationId xmlns:a16="http://schemas.microsoft.com/office/drawing/2014/main" id="{E0A1C1E2-C982-4870-D45A-683A221591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D49A17-8941-D143-FBDB-3C78B30A6E3F}"/>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2152401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BA650-1C32-7308-BBDD-2F4E4E5147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EDD209-7C3F-54F9-F2A5-C8D84C45EB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98C98A-7F57-2DC2-97A6-3C7C9D52212E}"/>
              </a:ext>
            </a:extLst>
          </p:cNvPr>
          <p:cNvSpPr>
            <a:spLocks noGrp="1"/>
          </p:cNvSpPr>
          <p:nvPr>
            <p:ph type="dt" sz="half" idx="10"/>
          </p:nvPr>
        </p:nvSpPr>
        <p:spPr/>
        <p:txBody>
          <a:bodyPr/>
          <a:lstStyle/>
          <a:p>
            <a:fld id="{F4744209-8BB2-470F-B7B6-2C5131C55B08}" type="datetimeFigureOut">
              <a:rPr lang="en-GB" smtClean="0"/>
              <a:t>18/07/2023</a:t>
            </a:fld>
            <a:endParaRPr lang="en-GB"/>
          </a:p>
        </p:txBody>
      </p:sp>
      <p:sp>
        <p:nvSpPr>
          <p:cNvPr id="5" name="Footer Placeholder 4">
            <a:extLst>
              <a:ext uri="{FF2B5EF4-FFF2-40B4-BE49-F238E27FC236}">
                <a16:creationId xmlns:a16="http://schemas.microsoft.com/office/drawing/2014/main" id="{49324AE1-A7F6-D7A0-E1FA-E7F2FA76A8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22A528-39B3-0AFB-31D1-1B1C36880967}"/>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747920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D2602-D013-B5DC-BFE4-DC2C291C24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CEB310-907B-C35D-8129-7BB9BA0CB71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A9C0564-B712-4AFF-2FEE-868CAF0A01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A28ED72-254C-2582-E9FA-770B2EB48A42}"/>
              </a:ext>
            </a:extLst>
          </p:cNvPr>
          <p:cNvSpPr>
            <a:spLocks noGrp="1"/>
          </p:cNvSpPr>
          <p:nvPr>
            <p:ph type="dt" sz="half" idx="10"/>
          </p:nvPr>
        </p:nvSpPr>
        <p:spPr/>
        <p:txBody>
          <a:bodyPr/>
          <a:lstStyle/>
          <a:p>
            <a:fld id="{F4744209-8BB2-470F-B7B6-2C5131C55B08}" type="datetimeFigureOut">
              <a:rPr lang="en-GB" smtClean="0"/>
              <a:t>18/07/2023</a:t>
            </a:fld>
            <a:endParaRPr lang="en-GB"/>
          </a:p>
        </p:txBody>
      </p:sp>
      <p:sp>
        <p:nvSpPr>
          <p:cNvPr id="6" name="Footer Placeholder 5">
            <a:extLst>
              <a:ext uri="{FF2B5EF4-FFF2-40B4-BE49-F238E27FC236}">
                <a16:creationId xmlns:a16="http://schemas.microsoft.com/office/drawing/2014/main" id="{D090225D-B04F-A02E-8614-1C47DE8752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DDC03F-94A7-5F68-925F-5CBB43779896}"/>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1321141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0C863-4690-3D3A-A76A-680CFC9FE33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E56A4D-CE22-934A-A6E2-212F836D28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A338CE-EDAF-D302-25F0-B997F2F7989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FBB5FC-A176-5170-8291-925D9083E9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1249787-2DB6-A071-EEFE-46A5E6C053F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2464CD8-2340-1F51-557E-B9C3A9BCD82D}"/>
              </a:ext>
            </a:extLst>
          </p:cNvPr>
          <p:cNvSpPr>
            <a:spLocks noGrp="1"/>
          </p:cNvSpPr>
          <p:nvPr>
            <p:ph type="dt" sz="half" idx="10"/>
          </p:nvPr>
        </p:nvSpPr>
        <p:spPr/>
        <p:txBody>
          <a:bodyPr/>
          <a:lstStyle/>
          <a:p>
            <a:fld id="{F4744209-8BB2-470F-B7B6-2C5131C55B08}" type="datetimeFigureOut">
              <a:rPr lang="en-GB" smtClean="0"/>
              <a:t>18/07/2023</a:t>
            </a:fld>
            <a:endParaRPr lang="en-GB"/>
          </a:p>
        </p:txBody>
      </p:sp>
      <p:sp>
        <p:nvSpPr>
          <p:cNvPr id="8" name="Footer Placeholder 7">
            <a:extLst>
              <a:ext uri="{FF2B5EF4-FFF2-40B4-BE49-F238E27FC236}">
                <a16:creationId xmlns:a16="http://schemas.microsoft.com/office/drawing/2014/main" id="{3794BF07-9C59-E535-5AAF-B3ECEF5248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F78BA49-C253-6E29-299A-F5B14DE14CAA}"/>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548678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FF98C-E933-CCB7-528B-30D5D68B8DA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FB8E38E-A983-AF14-59F2-08D0292E1DDC}"/>
              </a:ext>
            </a:extLst>
          </p:cNvPr>
          <p:cNvSpPr>
            <a:spLocks noGrp="1"/>
          </p:cNvSpPr>
          <p:nvPr>
            <p:ph type="dt" sz="half" idx="10"/>
          </p:nvPr>
        </p:nvSpPr>
        <p:spPr/>
        <p:txBody>
          <a:bodyPr/>
          <a:lstStyle/>
          <a:p>
            <a:fld id="{F4744209-8BB2-470F-B7B6-2C5131C55B08}" type="datetimeFigureOut">
              <a:rPr lang="en-GB" smtClean="0"/>
              <a:t>18/07/2023</a:t>
            </a:fld>
            <a:endParaRPr lang="en-GB"/>
          </a:p>
        </p:txBody>
      </p:sp>
      <p:sp>
        <p:nvSpPr>
          <p:cNvPr id="4" name="Footer Placeholder 3">
            <a:extLst>
              <a:ext uri="{FF2B5EF4-FFF2-40B4-BE49-F238E27FC236}">
                <a16:creationId xmlns:a16="http://schemas.microsoft.com/office/drawing/2014/main" id="{449A7610-6642-893B-1BEC-2EE4F8DB855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A466E8A-C98F-2268-158A-2ED286537813}"/>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183651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E7B211-06FF-381D-5F26-22A6ACB3119C}"/>
              </a:ext>
            </a:extLst>
          </p:cNvPr>
          <p:cNvSpPr>
            <a:spLocks noGrp="1"/>
          </p:cNvSpPr>
          <p:nvPr>
            <p:ph type="dt" sz="half" idx="10"/>
          </p:nvPr>
        </p:nvSpPr>
        <p:spPr/>
        <p:txBody>
          <a:bodyPr/>
          <a:lstStyle/>
          <a:p>
            <a:fld id="{F4744209-8BB2-470F-B7B6-2C5131C55B08}" type="datetimeFigureOut">
              <a:rPr lang="en-GB" smtClean="0"/>
              <a:t>18/07/2023</a:t>
            </a:fld>
            <a:endParaRPr lang="en-GB"/>
          </a:p>
        </p:txBody>
      </p:sp>
      <p:sp>
        <p:nvSpPr>
          <p:cNvPr id="3" name="Footer Placeholder 2">
            <a:extLst>
              <a:ext uri="{FF2B5EF4-FFF2-40B4-BE49-F238E27FC236}">
                <a16:creationId xmlns:a16="http://schemas.microsoft.com/office/drawing/2014/main" id="{4827D344-EA61-CD73-9EDB-61FFE2A9AE4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25DF598-3DE8-6D52-7C01-6CE051EE5707}"/>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1062246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8F24-A279-E837-59F9-0AAD3AFEC7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AE9CEA-5B5F-D5A9-D16E-B8D7E55474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202C2B-6539-ED7F-B551-46FDA8D847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80C125-1EE8-624A-22C1-126C92AED9A0}"/>
              </a:ext>
            </a:extLst>
          </p:cNvPr>
          <p:cNvSpPr>
            <a:spLocks noGrp="1"/>
          </p:cNvSpPr>
          <p:nvPr>
            <p:ph type="dt" sz="half" idx="10"/>
          </p:nvPr>
        </p:nvSpPr>
        <p:spPr/>
        <p:txBody>
          <a:bodyPr/>
          <a:lstStyle/>
          <a:p>
            <a:fld id="{F4744209-8BB2-470F-B7B6-2C5131C55B08}" type="datetimeFigureOut">
              <a:rPr lang="en-GB" smtClean="0"/>
              <a:t>18/07/2023</a:t>
            </a:fld>
            <a:endParaRPr lang="en-GB"/>
          </a:p>
        </p:txBody>
      </p:sp>
      <p:sp>
        <p:nvSpPr>
          <p:cNvPr id="6" name="Footer Placeholder 5">
            <a:extLst>
              <a:ext uri="{FF2B5EF4-FFF2-40B4-BE49-F238E27FC236}">
                <a16:creationId xmlns:a16="http://schemas.microsoft.com/office/drawing/2014/main" id="{A51B3EAF-F8B2-6EA9-614E-A9C54FEF42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908CE8-5D1B-4ADF-DF5B-14770D0D8A4D}"/>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788275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C87E3-F897-D48B-7553-5F6E5DEB34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F869AF6-5305-EE1F-0643-B653A475BF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87DB4B8-A60F-6AAC-A985-E1EFF58D0E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F1F975-2102-A5AC-E599-09FB4865F959}"/>
              </a:ext>
            </a:extLst>
          </p:cNvPr>
          <p:cNvSpPr>
            <a:spLocks noGrp="1"/>
          </p:cNvSpPr>
          <p:nvPr>
            <p:ph type="dt" sz="half" idx="10"/>
          </p:nvPr>
        </p:nvSpPr>
        <p:spPr/>
        <p:txBody>
          <a:bodyPr/>
          <a:lstStyle/>
          <a:p>
            <a:fld id="{F4744209-8BB2-470F-B7B6-2C5131C55B08}" type="datetimeFigureOut">
              <a:rPr lang="en-GB" smtClean="0"/>
              <a:t>18/07/2023</a:t>
            </a:fld>
            <a:endParaRPr lang="en-GB"/>
          </a:p>
        </p:txBody>
      </p:sp>
      <p:sp>
        <p:nvSpPr>
          <p:cNvPr id="6" name="Footer Placeholder 5">
            <a:extLst>
              <a:ext uri="{FF2B5EF4-FFF2-40B4-BE49-F238E27FC236}">
                <a16:creationId xmlns:a16="http://schemas.microsoft.com/office/drawing/2014/main" id="{88AC7742-67B2-8EB8-D42D-1943E63CEB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596C8C-8334-B751-8E17-DD8605857E15}"/>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3539603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47EF5-B10B-84D8-0B9F-18C30E2E94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54825A-3864-CB65-BACE-6CFC9281FB5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72B064-152A-B0DF-603A-31A43E3DE25C}"/>
              </a:ext>
            </a:extLst>
          </p:cNvPr>
          <p:cNvSpPr>
            <a:spLocks noGrp="1"/>
          </p:cNvSpPr>
          <p:nvPr>
            <p:ph type="dt" sz="half" idx="10"/>
          </p:nvPr>
        </p:nvSpPr>
        <p:spPr/>
        <p:txBody>
          <a:bodyPr/>
          <a:lstStyle/>
          <a:p>
            <a:fld id="{F4744209-8BB2-470F-B7B6-2C5131C55B08}" type="datetimeFigureOut">
              <a:rPr lang="en-GB" smtClean="0"/>
              <a:t>18/07/2023</a:t>
            </a:fld>
            <a:endParaRPr lang="en-GB"/>
          </a:p>
        </p:txBody>
      </p:sp>
      <p:sp>
        <p:nvSpPr>
          <p:cNvPr id="5" name="Footer Placeholder 4">
            <a:extLst>
              <a:ext uri="{FF2B5EF4-FFF2-40B4-BE49-F238E27FC236}">
                <a16:creationId xmlns:a16="http://schemas.microsoft.com/office/drawing/2014/main" id="{CA93B4E8-E6C6-5361-7838-1623D94B6D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1CACE3-49A4-DA93-791F-423577C348E4}"/>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1358078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CD149C-06B7-497A-0CCB-2EB23DECD3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30F08D-A23C-C962-B668-693B5B7656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43FFB8-E80C-D2D7-1D05-764602122D38}"/>
              </a:ext>
            </a:extLst>
          </p:cNvPr>
          <p:cNvSpPr>
            <a:spLocks noGrp="1"/>
          </p:cNvSpPr>
          <p:nvPr>
            <p:ph type="dt" sz="half" idx="10"/>
          </p:nvPr>
        </p:nvSpPr>
        <p:spPr/>
        <p:txBody>
          <a:bodyPr/>
          <a:lstStyle/>
          <a:p>
            <a:fld id="{F4744209-8BB2-470F-B7B6-2C5131C55B08}" type="datetimeFigureOut">
              <a:rPr lang="en-GB" smtClean="0"/>
              <a:t>18/07/2023</a:t>
            </a:fld>
            <a:endParaRPr lang="en-GB"/>
          </a:p>
        </p:txBody>
      </p:sp>
      <p:sp>
        <p:nvSpPr>
          <p:cNvPr id="5" name="Footer Placeholder 4">
            <a:extLst>
              <a:ext uri="{FF2B5EF4-FFF2-40B4-BE49-F238E27FC236}">
                <a16:creationId xmlns:a16="http://schemas.microsoft.com/office/drawing/2014/main" id="{2C26B5C0-622F-8A61-8ADD-317ED1C6F6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B83FCB-FB1D-F350-B091-386A5EA6369A}"/>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2473906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66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F2E51A-0026-A57D-2C63-D0982C8AB4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E18757-E323-1722-3370-9933B82685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8CEA5E-8449-243C-3687-C10A6099C15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744209-8BB2-470F-B7B6-2C5131C55B08}" type="datetimeFigureOut">
              <a:rPr lang="en-GB" smtClean="0"/>
              <a:t>18/07/2023</a:t>
            </a:fld>
            <a:endParaRPr lang="en-GB"/>
          </a:p>
        </p:txBody>
      </p:sp>
      <p:sp>
        <p:nvSpPr>
          <p:cNvPr id="5" name="Footer Placeholder 4">
            <a:extLst>
              <a:ext uri="{FF2B5EF4-FFF2-40B4-BE49-F238E27FC236}">
                <a16:creationId xmlns:a16="http://schemas.microsoft.com/office/drawing/2014/main" id="{678652C0-F407-A318-B1CF-FD9E77FD64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2C08A59-E280-589D-2CBD-99FB6ADA21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DEBE82-9BC4-41A8-AA38-2FB3C081C8A2}" type="slidenum">
              <a:rPr lang="en-GB" smtClean="0"/>
              <a:t>‹#›</a:t>
            </a:fld>
            <a:endParaRPr lang="en-GB"/>
          </a:p>
        </p:txBody>
      </p:sp>
    </p:spTree>
    <p:extLst>
      <p:ext uri="{BB962C8B-B14F-4D97-AF65-F5344CB8AC3E}">
        <p14:creationId xmlns:p14="http://schemas.microsoft.com/office/powerpoint/2010/main" val="18021564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dayofdubai.com/news/physical-activities-crucial-improvement-children-disabilities" TargetMode="External"/><Relationship Id="rId13" Type="http://schemas.openxmlformats.org/officeDocument/2006/relationships/hyperlink" Target="https://www.gov.uk/government/organisations/centre-for-data-ethics-and-innovation" TargetMode="External"/><Relationship Id="rId3" Type="http://schemas.openxmlformats.org/officeDocument/2006/relationships/hyperlink" Target="https://www.bbc.co.uk/ethics/lying/(Accessed" TargetMode="External"/><Relationship Id="rId7" Type="http://schemas.openxmlformats.org/officeDocument/2006/relationships/hyperlink" Target="https://physicalactivityproslez.blogspot.com/2015/08/physiology-of-physical-activity.html" TargetMode="External"/><Relationship Id="rId12" Type="http://schemas.openxmlformats.org/officeDocument/2006/relationships/hyperlink" Target="https://www.hra.nhs.uk/about-us/committees-and-services/res-and-recs/research-ethics-service/" TargetMode="External"/><Relationship Id="rId17" Type="http://schemas.openxmlformats.org/officeDocument/2006/relationships/hyperlink" Target="https://www.tandfonline.com/doi/abs/10.1080/24711616.2020.1866468" TargetMode="External"/><Relationship Id="rId2" Type="http://schemas.openxmlformats.org/officeDocument/2006/relationships/hyperlink" Target="https://apps.who.int/iris/bitstream/handle/10665/272722/9789241514187-eng.pdf?sequence=1&amp;isAllowed=y" TargetMode="External"/><Relationship Id="rId16" Type="http://schemas.openxmlformats.org/officeDocument/2006/relationships/hyperlink" Target="https://www.bing.com/images/search?view=detailV2&amp;ccid=vs0vTiqg&amp;id=36C9B16E34863A234D678410" TargetMode="External"/><Relationship Id="rId1" Type="http://schemas.openxmlformats.org/officeDocument/2006/relationships/slideLayout" Target="../slideLayouts/slideLayout4.xml"/><Relationship Id="rId6" Type="http://schemas.openxmlformats.org/officeDocument/2006/relationships/hyperlink" Target="https://www.upmcmyhealthmatters.com/physical-activity-and-exercise-whats-the-difference/" TargetMode="External"/><Relationship Id="rId11" Type="http://schemas.openxmlformats.org/officeDocument/2006/relationships/hyperlink" Target="https://www.sra.org.uk/sra/research-publications/in-house-solicitors-the" TargetMode="External"/><Relationship Id="rId5" Type="http://schemas.openxmlformats.org/officeDocument/2006/relationships/hyperlink" Target="https://fingertips.phe.org.uk/profile/physical-activity" TargetMode="External"/><Relationship Id="rId15" Type="http://schemas.openxmlformats.org/officeDocument/2006/relationships/hyperlink" Target="https://blogs.kent.ac.uk/kentsport-news/monthly-payments-for-students/" TargetMode="External"/><Relationship Id="rId10" Type="http://schemas.openxmlformats.org/officeDocument/2006/relationships/hyperlink" Target="https://ojstrial.blogspot.com/p/ethical-considerations_22.html" TargetMode="External"/><Relationship Id="rId4" Type="http://schemas.openxmlformats.org/officeDocument/2006/relationships/hyperlink" Target="https://www.gov.uk/government/publications/physical-activity-applying" TargetMode="External"/><Relationship Id="rId9" Type="http://schemas.openxmlformats.org/officeDocument/2006/relationships/hyperlink" Target="https://cehsp.d.umn.edu/departments-centers/departments/applied-human-sciences/programs/physical-education" TargetMode="External"/><Relationship Id="rId14" Type="http://schemas.openxmlformats.org/officeDocument/2006/relationships/hyperlink" Target="https://www.kent.ac.uk/spor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physical activity">
            <a:extLst>
              <a:ext uri="{FF2B5EF4-FFF2-40B4-BE49-F238E27FC236}">
                <a16:creationId xmlns:a16="http://schemas.microsoft.com/office/drawing/2014/main" id="{815FB747-6499-92AE-DAB9-CB7AF40C4897}"/>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r="-2" b="12623"/>
          <a:stretch/>
        </p:blipFill>
        <p:spPr bwMode="auto">
          <a:xfrm>
            <a:off x="180975" y="182880"/>
            <a:ext cx="11823637" cy="649978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B4190A3-B418-E177-D465-7EC443F373F1}"/>
              </a:ext>
            </a:extLst>
          </p:cNvPr>
          <p:cNvSpPr>
            <a:spLocks noGrp="1"/>
          </p:cNvSpPr>
          <p:nvPr>
            <p:ph type="title"/>
          </p:nvPr>
        </p:nvSpPr>
        <p:spPr>
          <a:xfrm>
            <a:off x="838200" y="525194"/>
            <a:ext cx="10165218" cy="1814099"/>
          </a:xfrm>
        </p:spPr>
        <p:txBody>
          <a:bodyPr anchor="b">
            <a:normAutofit fontScale="90000"/>
          </a:bodyPr>
          <a:lstStyle/>
          <a:p>
            <a:br>
              <a:rPr lang="en-GB" sz="40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br>
            <a:r>
              <a:rPr lang="en-GB" sz="40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Module: Practice-Base Research</a:t>
            </a:r>
            <a:r>
              <a:rPr lang="en-GB" sz="40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br>
              <a:rPr lang="en-GB" sz="40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br>
            <a:r>
              <a:rPr lang="en-GB" sz="40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Module Code: LCHS700 </a:t>
            </a:r>
            <a:br>
              <a:rPr lang="en-GB" sz="40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br>
            <a:r>
              <a:rPr lang="en-GB" sz="4000" b="1"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Mini Research Project Proposal</a:t>
            </a:r>
            <a:r>
              <a:rPr lang="en-GB" sz="4000"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 </a:t>
            </a:r>
            <a:endParaRPr lang="en-GB" sz="4000" dirty="0">
              <a:solidFill>
                <a:srgbClr val="FFFFFF"/>
              </a:solidFill>
            </a:endParaRPr>
          </a:p>
        </p:txBody>
      </p:sp>
      <p:sp>
        <p:nvSpPr>
          <p:cNvPr id="3" name="Content Placeholder 2">
            <a:extLst>
              <a:ext uri="{FF2B5EF4-FFF2-40B4-BE49-F238E27FC236}">
                <a16:creationId xmlns:a16="http://schemas.microsoft.com/office/drawing/2014/main" id="{E56D9C99-03AA-2863-28F1-60227368D161}"/>
              </a:ext>
            </a:extLst>
          </p:cNvPr>
          <p:cNvSpPr>
            <a:spLocks noGrp="1"/>
          </p:cNvSpPr>
          <p:nvPr>
            <p:ph idx="1"/>
          </p:nvPr>
        </p:nvSpPr>
        <p:spPr>
          <a:xfrm>
            <a:off x="838200" y="3001251"/>
            <a:ext cx="10165218" cy="3506135"/>
          </a:xfrm>
        </p:spPr>
        <p:txBody>
          <a:bodyPr>
            <a:normAutofit fontScale="85000" lnSpcReduction="20000"/>
          </a:bodyPr>
          <a:lstStyle/>
          <a:p>
            <a:pPr marL="0" indent="0">
              <a:buNone/>
            </a:pPr>
            <a:endParaRPr lang="en-GB" sz="2000" dirty="0">
              <a:solidFill>
                <a:srgbClr val="FFFFFF"/>
              </a:solidFill>
              <a:latin typeface="Arial" panose="020B0604020202020204" pitchFamily="34" charset="0"/>
              <a:ea typeface="Times New Roman" panose="02020603050405020304" pitchFamily="18" charset="0"/>
            </a:endParaRPr>
          </a:p>
          <a:p>
            <a:pPr marL="0" indent="0">
              <a:buNone/>
            </a:pPr>
            <a:r>
              <a:rPr lang="en-GB" sz="2900" b="1"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Title: Prevalence of physical activity among students in the  University of Kent</a:t>
            </a:r>
          </a:p>
          <a:p>
            <a:pPr marL="0" indent="0">
              <a:buNone/>
            </a:pPr>
            <a:endParaRPr lang="en-GB" sz="2900" dirty="0">
              <a:solidFill>
                <a:srgbClr val="FFFFFF"/>
              </a:solidFill>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2900" dirty="0">
              <a:solidFill>
                <a:srgbClr val="FFFFFF"/>
              </a:solidFill>
              <a:effectLst/>
              <a:latin typeface="Arial" panose="020B0604020202020204" pitchFamily="34" charset="0"/>
              <a:ea typeface="Times New Roman" panose="02020603050405020304" pitchFamily="18" charset="0"/>
              <a:cs typeface="Arial" panose="020B0604020202020204" pitchFamily="34" charset="0"/>
            </a:endParaRPr>
          </a:p>
          <a:p>
            <a:pPr algn="l" fontAlgn="base"/>
            <a:r>
              <a:rPr lang="en-GB" sz="26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Student Name: Carlene Campbell</a:t>
            </a:r>
            <a:r>
              <a:rPr lang="en-GB" sz="26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p>
          <a:p>
            <a:pPr algn="l" fontAlgn="base"/>
            <a:r>
              <a:rPr lang="en-GB" sz="26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Student ID:1908537</a:t>
            </a:r>
            <a:r>
              <a:rPr lang="en-GB" sz="26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p>
          <a:p>
            <a:pPr algn="l" fontAlgn="base"/>
            <a:r>
              <a:rPr lang="en-GB" sz="26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Date:19 July 2023</a:t>
            </a:r>
            <a:r>
              <a:rPr lang="en-GB" sz="26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p>
          <a:p>
            <a:pPr algn="l" fontAlgn="base"/>
            <a:r>
              <a:rPr lang="en-GB" sz="26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Lecturer name: Dr Muhammed Afolabi </a:t>
            </a:r>
            <a:br>
              <a:rPr lang="en-GB" sz="3200" dirty="0">
                <a:solidFill>
                  <a:srgbClr val="FFFFFF"/>
                </a:solidFill>
                <a:effectLst/>
                <a:latin typeface="Times New Roman" panose="02020603050405020304" pitchFamily="18" charset="0"/>
                <a:ea typeface="Times New Roman" panose="02020603050405020304" pitchFamily="18" charset="0"/>
              </a:rPr>
            </a:br>
            <a:endParaRPr lang="en-GB" sz="3200" dirty="0">
              <a:solidFill>
                <a:srgbClr val="FFFFFF"/>
              </a:solidFill>
            </a:endParaRPr>
          </a:p>
        </p:txBody>
      </p:sp>
      <p:sp>
        <p:nvSpPr>
          <p:cNvPr id="4" name="TextBox 3">
            <a:extLst>
              <a:ext uri="{FF2B5EF4-FFF2-40B4-BE49-F238E27FC236}">
                <a16:creationId xmlns:a16="http://schemas.microsoft.com/office/drawing/2014/main" id="{6846883A-170A-6AB6-EEA4-43DA8F1519A0}"/>
              </a:ext>
            </a:extLst>
          </p:cNvPr>
          <p:cNvSpPr txBox="1"/>
          <p:nvPr/>
        </p:nvSpPr>
        <p:spPr>
          <a:xfrm>
            <a:off x="8341796" y="6114757"/>
            <a:ext cx="2440270" cy="253916"/>
          </a:xfrm>
          <a:prstGeom prst="rect">
            <a:avLst/>
          </a:prstGeom>
          <a:noFill/>
        </p:spPr>
        <p:txBody>
          <a:bodyPr wrap="square" rtlCol="0">
            <a:spAutoFit/>
          </a:bodyPr>
          <a:lstStyle/>
          <a:p>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Source: upmcmyhealthmatters.com</a:t>
            </a:r>
            <a:endParaRPr lang="en-GB" sz="105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1752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52" name="Rectangle 2056">
            <a:extLst>
              <a:ext uri="{FF2B5EF4-FFF2-40B4-BE49-F238E27FC236}">
                <a16:creationId xmlns:a16="http://schemas.microsoft.com/office/drawing/2014/main" id="{C3D6EC93-F369-413E-AA67-5D4104161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84F481-E432-04C6-9615-D0A26F6C905C}"/>
              </a:ext>
            </a:extLst>
          </p:cNvPr>
          <p:cNvSpPr>
            <a:spLocks noGrp="1"/>
          </p:cNvSpPr>
          <p:nvPr>
            <p:ph type="title"/>
          </p:nvPr>
        </p:nvSpPr>
        <p:spPr>
          <a:xfrm>
            <a:off x="838201" y="207564"/>
            <a:ext cx="4394200" cy="437565"/>
          </a:xfrm>
        </p:spPr>
        <p:txBody>
          <a:bodyPr anchor="t">
            <a:normAutofit fontScale="90000"/>
          </a:bodyPr>
          <a:lstStyle/>
          <a:p>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What is Physical activity?</a:t>
            </a:r>
            <a:br>
              <a:rPr lang="en-GB" sz="1800" dirty="0">
                <a:effectLst/>
                <a:latin typeface="Times New Roman" panose="02020603050405020304" pitchFamily="18" charset="0"/>
                <a:ea typeface="Times New Roman" panose="02020603050405020304" pitchFamily="18" charset="0"/>
              </a:rPr>
            </a:br>
            <a:endParaRPr lang="en-GB" sz="4000" dirty="0">
              <a:solidFill>
                <a:schemeClr val="bg1"/>
              </a:solidFill>
            </a:endParaRPr>
          </a:p>
        </p:txBody>
      </p:sp>
      <p:sp>
        <p:nvSpPr>
          <p:cNvPr id="2053" name="Content Placeholder 2053">
            <a:extLst>
              <a:ext uri="{FF2B5EF4-FFF2-40B4-BE49-F238E27FC236}">
                <a16:creationId xmlns:a16="http://schemas.microsoft.com/office/drawing/2014/main" id="{417217D5-3BBC-37E2-5DEF-913951E258B1}"/>
              </a:ext>
            </a:extLst>
          </p:cNvPr>
          <p:cNvSpPr>
            <a:spLocks noGrp="1"/>
          </p:cNvSpPr>
          <p:nvPr>
            <p:ph idx="1"/>
          </p:nvPr>
        </p:nvSpPr>
        <p:spPr>
          <a:xfrm>
            <a:off x="188210" y="729275"/>
            <a:ext cx="5516973" cy="6033969"/>
          </a:xfrm>
        </p:spPr>
        <p:txBody>
          <a:bodyPr>
            <a:normAutofit fontScale="92500" lnSpcReduction="10000"/>
          </a:bodyPr>
          <a:lstStyle/>
          <a:p>
            <a:pPr>
              <a:lnSpc>
                <a:spcPct val="150000"/>
              </a:lnSpc>
            </a:pPr>
            <a:r>
              <a:rPr lang="en-GB" sz="1900" dirty="0">
                <a:solidFill>
                  <a:schemeClr val="bg1"/>
                </a:solidFill>
                <a:effectLst/>
                <a:latin typeface="Arial" panose="020B0604020202020204" pitchFamily="34" charset="0"/>
                <a:ea typeface="Times New Roman" panose="02020603050405020304" pitchFamily="18" charset="0"/>
              </a:rPr>
              <a:t>Public Health England (2014) defines physical activity as any movement of the body that requires energy and increases heart rate. If performed frequently, for a long enough time, and with enough intensity, every type of activity that involves movement can be beneficial to health.</a:t>
            </a:r>
          </a:p>
          <a:p>
            <a:pPr>
              <a:lnSpc>
                <a:spcPct val="150000"/>
              </a:lnSpc>
            </a:pPr>
            <a:endParaRPr lang="en-GB" sz="1900" dirty="0">
              <a:solidFill>
                <a:schemeClr val="bg1"/>
              </a:solidFill>
              <a:latin typeface="Arial" panose="020B0604020202020204" pitchFamily="34" charset="0"/>
              <a:ea typeface="Times New Roman" panose="02020603050405020304" pitchFamily="18" charset="0"/>
            </a:endParaRPr>
          </a:p>
          <a:p>
            <a:pPr>
              <a:lnSpc>
                <a:spcPct val="150000"/>
              </a:lnSpc>
            </a:pPr>
            <a:r>
              <a:rPr lang="en-GB" sz="19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According to the WHO, (2018) physical activity is walking, cycling, participating in sports, and engaging in energetic pastimes like dancing, yoga, and tai chi are all examples of methods to engage in physical activity. The workplace and the home are other places where physical activity can be done. </a:t>
            </a:r>
          </a:p>
          <a:p>
            <a:endParaRPr lang="en-GB" sz="1800" dirty="0">
              <a:solidFill>
                <a:schemeClr val="bg1"/>
              </a:solidFill>
              <a:effectLst/>
              <a:latin typeface="Times New Roman" panose="02020603050405020304" pitchFamily="18" charset="0"/>
              <a:ea typeface="Times New Roman" panose="02020603050405020304" pitchFamily="18" charset="0"/>
            </a:endParaRPr>
          </a:p>
          <a:p>
            <a:endParaRPr lang="en-US" sz="2400" dirty="0">
              <a:solidFill>
                <a:schemeClr val="bg1">
                  <a:alpha val="80000"/>
                </a:schemeClr>
              </a:solidFill>
            </a:endParaRPr>
          </a:p>
        </p:txBody>
      </p:sp>
      <p:pic>
        <p:nvPicPr>
          <p:cNvPr id="2050" name="Picture 2" descr="Image result for physical activity">
            <a:extLst>
              <a:ext uri="{FF2B5EF4-FFF2-40B4-BE49-F238E27FC236}">
                <a16:creationId xmlns:a16="http://schemas.microsoft.com/office/drawing/2014/main" id="{6D386D06-E61D-83D3-54AF-6B0CBFC9808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487" r="-2" b="-2"/>
          <a:stretch/>
        </p:blipFill>
        <p:spPr bwMode="auto">
          <a:xfrm>
            <a:off x="5419082" y="0"/>
            <a:ext cx="6731780" cy="6547256"/>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noFill/>
          <a:effectLst>
            <a:outerShdw blurRad="381000" dist="152400" dir="10800000" algn="tr" rotWithShape="0">
              <a:prstClr val="black">
                <a:alpha val="10000"/>
              </a:prstClr>
            </a:outerShdw>
          </a:effectLst>
          <a:extLst>
            <a:ext uri="{909E8E84-426E-40DD-AFC4-6F175D3DCCD1}">
              <a14:hiddenFill xmlns:a14="http://schemas.microsoft.com/office/drawing/2010/main">
                <a:solidFill>
                  <a:srgbClr val="FFFFFF"/>
                </a:solidFill>
              </a14:hiddenFill>
            </a:ext>
          </a:extLst>
        </p:spPr>
      </p:pic>
      <p:grpSp>
        <p:nvGrpSpPr>
          <p:cNvPr id="2056" name="Group 2058">
            <a:extLst>
              <a:ext uri="{FF2B5EF4-FFF2-40B4-BE49-F238E27FC236}">
                <a16:creationId xmlns:a16="http://schemas.microsoft.com/office/drawing/2014/main" id="{4EA04677-6B2C-40F4-975C-ED91965527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2060" name="Freeform: Shape 2059">
              <a:extLst>
                <a:ext uri="{FF2B5EF4-FFF2-40B4-BE49-F238E27FC236}">
                  <a16:creationId xmlns:a16="http://schemas.microsoft.com/office/drawing/2014/main" id="{3F1ABE2E-F19F-4BD3-B0FA-8A2D8885B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8" name="Freeform: Shape 2060">
              <a:extLst>
                <a:ext uri="{FF2B5EF4-FFF2-40B4-BE49-F238E27FC236}">
                  <a16:creationId xmlns:a16="http://schemas.microsoft.com/office/drawing/2014/main" id="{C86D0F14-D449-4833-830D-A382829E2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Box 3">
            <a:extLst>
              <a:ext uri="{FF2B5EF4-FFF2-40B4-BE49-F238E27FC236}">
                <a16:creationId xmlns:a16="http://schemas.microsoft.com/office/drawing/2014/main" id="{761A6FEF-EE0F-A022-E605-D47D8F99A5B3}"/>
              </a:ext>
            </a:extLst>
          </p:cNvPr>
          <p:cNvSpPr txBox="1"/>
          <p:nvPr/>
        </p:nvSpPr>
        <p:spPr>
          <a:xfrm>
            <a:off x="9867666" y="6547800"/>
            <a:ext cx="2324334" cy="215444"/>
          </a:xfrm>
          <a:prstGeom prst="rect">
            <a:avLst/>
          </a:prstGeom>
          <a:noFill/>
        </p:spPr>
        <p:txBody>
          <a:bodyPr wrap="square" rtlCol="0">
            <a:spAutoFit/>
          </a:bodyPr>
          <a:lstStyle/>
          <a:p>
            <a:r>
              <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Source: physicalactivityproslez.blogspot.com</a:t>
            </a:r>
            <a:endParaRPr lang="en-GB" sz="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8843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8" name="Rectangle 308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Physical activities crucial for improvement in children with ...">
            <a:extLst>
              <a:ext uri="{FF2B5EF4-FFF2-40B4-BE49-F238E27FC236}">
                <a16:creationId xmlns:a16="http://schemas.microsoft.com/office/drawing/2014/main" id="{B4D2A91A-E3C4-396D-4EE0-A95EA672486F}"/>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1573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BB5ACCD-6719-D458-0E7A-0D2A68F9C65D}"/>
              </a:ext>
            </a:extLst>
          </p:cNvPr>
          <p:cNvSpPr>
            <a:spLocks noGrp="1"/>
          </p:cNvSpPr>
          <p:nvPr>
            <p:ph type="title"/>
          </p:nvPr>
        </p:nvSpPr>
        <p:spPr>
          <a:xfrm>
            <a:off x="838200" y="365125"/>
            <a:ext cx="10515600" cy="1325563"/>
          </a:xfrm>
        </p:spPr>
        <p:txBody>
          <a:bodyPr>
            <a:normAutofit/>
          </a:bodyPr>
          <a:lstStyle/>
          <a:p>
            <a:r>
              <a:rPr lang="en-GB" b="1" dirty="0">
                <a:solidFill>
                  <a:srgbClr val="FFFFFF"/>
                </a:solidFill>
                <a:latin typeface="Arial" panose="020B0604020202020204" pitchFamily="34" charset="0"/>
                <a:cs typeface="Arial" panose="020B0604020202020204" pitchFamily="34" charset="0"/>
              </a:rPr>
              <a:t>Background to the Study</a:t>
            </a:r>
          </a:p>
        </p:txBody>
      </p:sp>
      <p:graphicFrame>
        <p:nvGraphicFramePr>
          <p:cNvPr id="3092" name="Content Placeholder 2">
            <a:extLst>
              <a:ext uri="{FF2B5EF4-FFF2-40B4-BE49-F238E27FC236}">
                <a16:creationId xmlns:a16="http://schemas.microsoft.com/office/drawing/2014/main" id="{CEFBC8B8-1154-3595-F8AD-CF94C9B0724C}"/>
              </a:ext>
            </a:extLst>
          </p:cNvPr>
          <p:cNvGraphicFramePr>
            <a:graphicFrameLocks noGrp="1"/>
          </p:cNvGraphicFramePr>
          <p:nvPr>
            <p:ph idx="1"/>
            <p:extLst>
              <p:ext uri="{D42A27DB-BD31-4B8C-83A1-F6EECF244321}">
                <p14:modId xmlns:p14="http://schemas.microsoft.com/office/powerpoint/2010/main" val="406030373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838991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D7F27-9389-DD51-9EE8-6A8BA4E98F55}"/>
              </a:ext>
            </a:extLst>
          </p:cNvPr>
          <p:cNvSpPr>
            <a:spLocks noGrp="1"/>
          </p:cNvSpPr>
          <p:nvPr>
            <p:ph type="title"/>
          </p:nvPr>
        </p:nvSpPr>
        <p:spPr>
          <a:xfrm>
            <a:off x="838200" y="185124"/>
            <a:ext cx="10515600" cy="897570"/>
          </a:xfrm>
        </p:spPr>
        <p:txBody>
          <a:bodyPr>
            <a:normAutofit/>
          </a:bodyPr>
          <a:lstStyle/>
          <a:p>
            <a:r>
              <a:rPr lang="en-GB" sz="3600" b="1" dirty="0">
                <a:latin typeface="Arial" panose="020B0604020202020204" pitchFamily="34" charset="0"/>
                <a:cs typeface="Arial" panose="020B0604020202020204" pitchFamily="34" charset="0"/>
              </a:rPr>
              <a:t>Background to the Study</a:t>
            </a:r>
          </a:p>
        </p:txBody>
      </p:sp>
      <p:sp>
        <p:nvSpPr>
          <p:cNvPr id="3" name="Content Placeholder 2">
            <a:extLst>
              <a:ext uri="{FF2B5EF4-FFF2-40B4-BE49-F238E27FC236}">
                <a16:creationId xmlns:a16="http://schemas.microsoft.com/office/drawing/2014/main" id="{9D0DD881-8C32-A6AA-3944-EE70EB06967F}"/>
              </a:ext>
            </a:extLst>
          </p:cNvPr>
          <p:cNvSpPr>
            <a:spLocks noGrp="1"/>
          </p:cNvSpPr>
          <p:nvPr>
            <p:ph idx="1"/>
          </p:nvPr>
        </p:nvSpPr>
        <p:spPr>
          <a:xfrm>
            <a:off x="258052" y="1121962"/>
            <a:ext cx="11803052" cy="5643475"/>
          </a:xfrm>
        </p:spPr>
        <p:txBody>
          <a:bodyPr>
            <a:normAutofit fontScale="85000" lnSpcReduction="10000"/>
          </a:bodyPr>
          <a:lstStyle/>
          <a:p>
            <a:pPr marL="0" indent="0">
              <a:buNone/>
            </a:pPr>
            <a:endParaRPr lang="en-US" sz="1600" i="0" dirty="0">
              <a:effectLst/>
              <a:latin typeface="Arial" panose="020B0604020202020204" pitchFamily="34" charset="0"/>
              <a:cs typeface="Arial" panose="020B0604020202020204" pitchFamily="34" charset="0"/>
            </a:endParaRPr>
          </a:p>
          <a:p>
            <a:pPr>
              <a:lnSpc>
                <a:spcPct val="160000"/>
              </a:lnSpc>
            </a:pPr>
            <a:r>
              <a:rPr lang="en-US" sz="1900" dirty="0">
                <a:latin typeface="Arial" panose="020B0604020202020204" pitchFamily="34" charset="0"/>
                <a:cs typeface="Arial" panose="020B0604020202020204" pitchFamily="34" charset="0"/>
              </a:rPr>
              <a:t>Kent Union and Kent Sport have been collaborating to make the campus more active and to inspire more students to engage in physical and mental health-promoting activities</a:t>
            </a:r>
            <a:r>
              <a:rPr lang="en-GB" sz="1900" i="0" dirty="0">
                <a:solidFill>
                  <a:srgbClr val="333333"/>
                </a:solidFill>
                <a:effectLst/>
                <a:latin typeface="Arial" panose="020B0604020202020204" pitchFamily="34" charset="0"/>
                <a:cs typeface="Arial" panose="020B0604020202020204" pitchFamily="34" charset="0"/>
              </a:rPr>
              <a:t> (Eldik, 2023).</a:t>
            </a:r>
          </a:p>
          <a:p>
            <a:pPr>
              <a:lnSpc>
                <a:spcPct val="160000"/>
              </a:lnSpc>
            </a:pPr>
            <a:r>
              <a:rPr lang="en-US" sz="1900" b="0" i="0" dirty="0">
                <a:solidFill>
                  <a:srgbClr val="333333"/>
                </a:solidFill>
                <a:effectLst/>
                <a:latin typeface="Arial" panose="020B0604020202020204" pitchFamily="34" charset="0"/>
                <a:cs typeface="Arial" panose="020B0604020202020204" pitchFamily="34" charset="0"/>
              </a:rPr>
              <a:t>In the UK, it is advised that adults between the aged 19 to 64 exercise for 30 minutes 5 days per week at a moderate level. Evidence, however, points to the fact that the majority of adults fall short of this goal. Young adults starting university are included in this demographic group because they frequently have sufficient time and chance to engage in regular physical activity (Wilson et al., 2022). </a:t>
            </a:r>
          </a:p>
          <a:p>
            <a:pPr>
              <a:lnSpc>
                <a:spcPct val="160000"/>
              </a:lnSpc>
            </a:pPr>
            <a:r>
              <a:rPr lang="en-US" sz="1900" b="0" i="0" dirty="0">
                <a:solidFill>
                  <a:srgbClr val="333333"/>
                </a:solidFill>
                <a:effectLst/>
                <a:latin typeface="Arial" panose="020B0604020202020204" pitchFamily="34" charset="0"/>
                <a:cs typeface="Arial" panose="020B0604020202020204" pitchFamily="34" charset="0"/>
              </a:rPr>
              <a:t>The findings of current research show that there are gender and age disparities in the desire of UK university students to engage in physical exercising. Numerous individual motivating variables have been found by other gender-related results. These include perceptual-affective responses a person exhibits towards physical activity, perceived competence or self-efficacy, and the impact of societal physique anxiousness. Cognitive and emotional factors include perceptions of physical activity, goal perspectives, and exercise rewards (Wilson et al., 2022).</a:t>
            </a:r>
          </a:p>
          <a:p>
            <a:pPr>
              <a:lnSpc>
                <a:spcPct val="160000"/>
              </a:lnSpc>
            </a:pPr>
            <a:r>
              <a:rPr lang="en-GB" sz="1900" dirty="0">
                <a:solidFill>
                  <a:schemeClr val="tx1">
                    <a:alpha val="80000"/>
                  </a:schemeClr>
                </a:solidFill>
                <a:latin typeface="Arial" panose="020B0604020202020204" pitchFamily="34" charset="0"/>
                <a:ea typeface="Times New Roman" panose="02020603050405020304" pitchFamily="18" charset="0"/>
                <a:cs typeface="Arial" panose="020B0604020202020204" pitchFamily="34" charset="0"/>
              </a:rPr>
              <a:t>Gov.</a:t>
            </a:r>
            <a:r>
              <a:rPr lang="en-GB" sz="1900" dirty="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rPr>
              <a:t>UK (2022) estimates that 1 in 6 deaths are related to physical inactivity, which costs the country £7.4 billion yearly. Sadly, the UK population is 20% less active today than it was in the 1960s.</a:t>
            </a:r>
          </a:p>
          <a:p>
            <a:pPr>
              <a:lnSpc>
                <a:spcPct val="160000"/>
              </a:lnSpc>
            </a:pPr>
            <a:endParaRPr lang="en-US" sz="1900" b="0" i="0" dirty="0">
              <a:solidFill>
                <a:srgbClr val="333333"/>
              </a:solidFill>
              <a:effectLst/>
              <a:latin typeface="Arial" panose="020B0604020202020204" pitchFamily="34" charset="0"/>
              <a:cs typeface="Arial" panose="020B0604020202020204" pitchFamily="34" charset="0"/>
            </a:endParaRPr>
          </a:p>
          <a:p>
            <a:endParaRPr lang="en-GB" sz="1800" dirty="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endParaRPr>
          </a:p>
          <a:p>
            <a:endParaRPr lang="en-GB" sz="1800" i="0" dirty="0">
              <a:solidFill>
                <a:srgbClr val="333333"/>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96509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Freeform: Shape 8">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Freeform: Shape 10">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E550AE-0F34-F970-AC21-69B2AC85AED8}"/>
              </a:ext>
            </a:extLst>
          </p:cNvPr>
          <p:cNvSpPr>
            <a:spLocks noGrp="1"/>
          </p:cNvSpPr>
          <p:nvPr>
            <p:ph type="title"/>
          </p:nvPr>
        </p:nvSpPr>
        <p:spPr>
          <a:xfrm>
            <a:off x="804672" y="1412489"/>
            <a:ext cx="2871095" cy="2127124"/>
          </a:xfrm>
        </p:spPr>
        <p:txBody>
          <a:bodyPr anchor="t">
            <a:normAutofit/>
          </a:bodyPr>
          <a:lstStyle/>
          <a:p>
            <a:r>
              <a:rPr lang="en-GB" sz="36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Rationale &amp; Research Question</a:t>
            </a:r>
            <a:br>
              <a:rPr lang="en-GB" sz="3600" b="1" kern="0" dirty="0">
                <a:solidFill>
                  <a:schemeClr val="bg1"/>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GB" sz="3600" dirty="0">
              <a:solidFill>
                <a:schemeClr val="bg1"/>
              </a:solidFill>
            </a:endParaRPr>
          </a:p>
        </p:txBody>
      </p:sp>
      <p:sp>
        <p:nvSpPr>
          <p:cNvPr id="21" name="Content Placeholder 2">
            <a:extLst>
              <a:ext uri="{FF2B5EF4-FFF2-40B4-BE49-F238E27FC236}">
                <a16:creationId xmlns:a16="http://schemas.microsoft.com/office/drawing/2014/main" id="{4AB86DE9-E586-174B-A93B-63FCCA451E05}"/>
              </a:ext>
            </a:extLst>
          </p:cNvPr>
          <p:cNvSpPr>
            <a:spLocks noGrp="1"/>
          </p:cNvSpPr>
          <p:nvPr>
            <p:ph sz="half" idx="1"/>
          </p:nvPr>
        </p:nvSpPr>
        <p:spPr>
          <a:xfrm>
            <a:off x="4421332" y="403394"/>
            <a:ext cx="3125316" cy="6317166"/>
          </a:xfrm>
        </p:spPr>
        <p:txBody>
          <a:bodyPr>
            <a:normAutofit lnSpcReduction="10000"/>
          </a:bodyPr>
          <a:lstStyle/>
          <a:p>
            <a:pPr marL="0" indent="0">
              <a:lnSpc>
                <a:spcPct val="150000"/>
              </a:lnSpc>
              <a:buNone/>
            </a:pPr>
            <a:r>
              <a:rPr lang="en-GB" sz="1800" b="1" dirty="0">
                <a:solidFill>
                  <a:schemeClr val="bg1"/>
                </a:solidFill>
                <a:latin typeface="Arial" panose="020B0604020202020204" pitchFamily="34" charset="0"/>
                <a:cs typeface="Arial" panose="020B0604020202020204" pitchFamily="34" charset="0"/>
              </a:rPr>
              <a:t>Research question: </a:t>
            </a:r>
          </a:p>
          <a:p>
            <a:pPr marL="0" indent="0">
              <a:lnSpc>
                <a:spcPct val="150000"/>
              </a:lnSpc>
              <a:buNone/>
            </a:pP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What is the prevalence of physical activity among student in University of Kent? </a:t>
            </a:r>
          </a:p>
          <a:p>
            <a:pPr marL="0" indent="0">
              <a:lnSpc>
                <a:spcPct val="150000"/>
              </a:lnSpc>
              <a:buNone/>
            </a:pPr>
            <a:r>
              <a:rPr lang="en-GB" sz="1800" b="1" dirty="0">
                <a:solidFill>
                  <a:schemeClr val="bg1"/>
                </a:solidFill>
                <a:latin typeface="Arial" panose="020B0604020202020204" pitchFamily="34" charset="0"/>
                <a:cs typeface="Arial" panose="020B0604020202020204" pitchFamily="34" charset="0"/>
              </a:rPr>
              <a:t>Rationale: </a:t>
            </a:r>
          </a:p>
          <a:p>
            <a:pPr marL="0" indent="0">
              <a:lnSpc>
                <a:spcPct val="150000"/>
              </a:lnSpc>
              <a:buNone/>
            </a:pP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The purpose of this research is to </a:t>
            </a:r>
            <a:r>
              <a:rPr lang="en-GB" sz="1800" dirty="0">
                <a:solidFill>
                  <a:schemeClr val="bg1"/>
                </a:solidFill>
                <a:latin typeface="Arial" panose="020B0604020202020204" pitchFamily="34" charset="0"/>
                <a:ea typeface="Calibri" panose="020F0502020204030204" pitchFamily="34" charset="0"/>
                <a:cs typeface="Arial" panose="020B0604020202020204" pitchFamily="34" charset="0"/>
              </a:rPr>
              <a:t>explore</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 the research question and find the gaps</a:t>
            </a:r>
            <a:r>
              <a:rPr lang="en-GB" sz="1800" dirty="0">
                <a:solidFill>
                  <a:schemeClr val="bg1"/>
                </a:solidFill>
                <a:latin typeface="Arial" panose="020B0604020202020204" pitchFamily="34" charset="0"/>
                <a:ea typeface="Calibri" panose="020F0502020204030204" pitchFamily="34" charset="0"/>
                <a:cs typeface="Arial" panose="020B0604020202020204" pitchFamily="34" charset="0"/>
              </a:rPr>
              <a:t> between university students participating in physical exercise activities.</a:t>
            </a:r>
            <a:endPar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endParaRPr lang="en-GB" sz="1800" dirty="0">
              <a:solidFill>
                <a:schemeClr val="bg1"/>
              </a:solidFill>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69803A81-7536-A685-3079-A7CC001E91E0}"/>
              </a:ext>
            </a:extLst>
          </p:cNvPr>
          <p:cNvSpPr>
            <a:spLocks noGrp="1"/>
          </p:cNvSpPr>
          <p:nvPr>
            <p:ph sz="half" idx="2"/>
          </p:nvPr>
        </p:nvSpPr>
        <p:spPr>
          <a:xfrm>
            <a:off x="7686779" y="167781"/>
            <a:ext cx="4421332" cy="6618914"/>
          </a:xfrm>
        </p:spPr>
        <p:txBody>
          <a:bodyPr>
            <a:normAutofit lnSpcReduction="10000"/>
          </a:bodyPr>
          <a:lstStyle/>
          <a:p>
            <a:pPr marL="0" indent="0">
              <a:buNone/>
            </a:pPr>
            <a:r>
              <a:rPr lang="en-GB" sz="1800" b="1" dirty="0">
                <a:solidFill>
                  <a:schemeClr val="bg1"/>
                </a:solidFill>
                <a:latin typeface="Arial" panose="020B0604020202020204" pitchFamily="34" charset="0"/>
                <a:cs typeface="Arial" panose="020B0604020202020204" pitchFamily="34" charset="0"/>
              </a:rPr>
              <a:t>Aim: </a:t>
            </a:r>
          </a:p>
          <a:p>
            <a:pPr marL="0" indent="0">
              <a:lnSpc>
                <a:spcPct val="150000"/>
              </a:lnSpc>
              <a:buNone/>
            </a:pPr>
            <a:r>
              <a:rPr lang="en-US" sz="1800" b="0" i="0" dirty="0">
                <a:solidFill>
                  <a:schemeClr val="bg1"/>
                </a:solidFill>
                <a:effectLst/>
                <a:latin typeface="Arial" panose="020B0604020202020204" pitchFamily="34" charset="0"/>
                <a:cs typeface="Arial" panose="020B0604020202020204" pitchFamily="34" charset="0"/>
              </a:rPr>
              <a:t>To determine the prevalence of physical activity among students in University of Kent. And your objectives as follow: </a:t>
            </a:r>
            <a:endParaRPr lang="en-GB" sz="1800" b="1" dirty="0">
              <a:solidFill>
                <a:schemeClr val="bg1"/>
              </a:solidFill>
              <a:latin typeface="Arial" panose="020B0604020202020204" pitchFamily="34" charset="0"/>
              <a:cs typeface="Arial" panose="020B0604020202020204" pitchFamily="34" charset="0"/>
            </a:endParaRPr>
          </a:p>
          <a:p>
            <a:pPr marL="0" indent="0">
              <a:lnSpc>
                <a:spcPct val="150000"/>
              </a:lnSpc>
              <a:buNone/>
            </a:pPr>
            <a:r>
              <a:rPr lang="en-GB" sz="1800" b="1" dirty="0">
                <a:solidFill>
                  <a:schemeClr val="bg1"/>
                </a:solidFill>
                <a:latin typeface="Arial" panose="020B0604020202020204" pitchFamily="34" charset="0"/>
                <a:cs typeface="Arial" panose="020B0604020202020204" pitchFamily="34" charset="0"/>
              </a:rPr>
              <a:t>Objective:</a:t>
            </a:r>
          </a:p>
          <a:p>
            <a:pPr algn="l" fontAlgn="base">
              <a:lnSpc>
                <a:spcPct val="150000"/>
              </a:lnSpc>
            </a:pPr>
            <a:r>
              <a:rPr lang="en-US" sz="1800" b="0" i="0" dirty="0">
                <a:solidFill>
                  <a:schemeClr val="bg1"/>
                </a:solidFill>
                <a:effectLst/>
                <a:latin typeface="Arial" panose="020B0604020202020204" pitchFamily="34" charset="0"/>
                <a:cs typeface="Arial" panose="020B0604020202020204" pitchFamily="34" charset="0"/>
              </a:rPr>
              <a:t>1. To determine the proportion and socio-demographic profile of students in University of Kent who engage in physical activity</a:t>
            </a:r>
          </a:p>
          <a:p>
            <a:pPr algn="l" fontAlgn="base">
              <a:lnSpc>
                <a:spcPct val="150000"/>
              </a:lnSpc>
            </a:pPr>
            <a:r>
              <a:rPr lang="en-US" sz="1800" b="0" i="0" dirty="0">
                <a:solidFill>
                  <a:schemeClr val="bg1"/>
                </a:solidFill>
                <a:effectLst/>
                <a:latin typeface="Arial" panose="020B0604020202020204" pitchFamily="34" charset="0"/>
                <a:cs typeface="Arial" panose="020B0604020202020204" pitchFamily="34" charset="0"/>
              </a:rPr>
              <a:t>2. To investigate the types of physical activity undertaken by the university students</a:t>
            </a:r>
            <a:endParaRPr lang="en-US" sz="1800" dirty="0">
              <a:solidFill>
                <a:schemeClr val="bg1"/>
              </a:solidFill>
              <a:latin typeface="Arial" panose="020B0604020202020204" pitchFamily="34" charset="0"/>
              <a:cs typeface="Arial" panose="020B0604020202020204" pitchFamily="34" charset="0"/>
            </a:endParaRPr>
          </a:p>
          <a:p>
            <a:pPr algn="l" fontAlgn="base">
              <a:lnSpc>
                <a:spcPct val="150000"/>
              </a:lnSpc>
            </a:pPr>
            <a:r>
              <a:rPr lang="en-US" sz="1800" b="0" i="0" dirty="0">
                <a:solidFill>
                  <a:schemeClr val="bg1"/>
                </a:solidFill>
                <a:effectLst/>
                <a:latin typeface="Arial" panose="020B0604020202020204" pitchFamily="34" charset="0"/>
                <a:cs typeface="Arial" panose="020B0604020202020204" pitchFamily="34" charset="0"/>
              </a:rPr>
              <a:t>3. To identify factors influencing engagement in physical activity among the university students.</a:t>
            </a:r>
          </a:p>
          <a:p>
            <a:pPr marL="0" indent="0">
              <a:buNone/>
            </a:pPr>
            <a:endParaRPr lang="en-GB" sz="1400" dirty="0"/>
          </a:p>
        </p:txBody>
      </p:sp>
    </p:spTree>
    <p:extLst>
      <p:ext uri="{BB962C8B-B14F-4D97-AF65-F5344CB8AC3E}">
        <p14:creationId xmlns:p14="http://schemas.microsoft.com/office/powerpoint/2010/main" val="361099437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58"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physical activity in university students">
            <a:extLst>
              <a:ext uri="{FF2B5EF4-FFF2-40B4-BE49-F238E27FC236}">
                <a16:creationId xmlns:a16="http://schemas.microsoft.com/office/drawing/2014/main" id="{F66138F9-7940-E78F-D8FD-26161044E681}"/>
              </a:ext>
            </a:extLst>
          </p:cNvPr>
          <p:cNvPicPr>
            <a:picLocks noGrp="1" noChangeAspect="1" noChangeArrowheads="1"/>
          </p:cNvPicPr>
          <p:nvPr>
            <p:ph sz="quarter" idx="4"/>
          </p:nvPr>
        </p:nvPicPr>
        <p:blipFill rotWithShape="1">
          <a:blip r:embed="rId2">
            <a:extLst>
              <a:ext uri="{28A0092B-C50C-407E-A947-70E740481C1C}">
                <a14:useLocalDpi xmlns:a14="http://schemas.microsoft.com/office/drawing/2010/main" val="0"/>
              </a:ext>
            </a:extLst>
          </a:blip>
          <a:srcRect t="13963" r="-1" b="22561"/>
          <a:stretch/>
        </p:blipFill>
        <p:spPr bwMode="auto">
          <a:xfrm>
            <a:off x="2622369"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59"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F9BE9C4-EB86-20BD-C0BF-97C7252A69F1}"/>
              </a:ext>
            </a:extLst>
          </p:cNvPr>
          <p:cNvSpPr>
            <a:spLocks noGrp="1"/>
          </p:cNvSpPr>
          <p:nvPr>
            <p:ph type="title"/>
          </p:nvPr>
        </p:nvSpPr>
        <p:spPr>
          <a:xfrm>
            <a:off x="838200" y="365125"/>
            <a:ext cx="3822189" cy="981231"/>
          </a:xfrm>
        </p:spPr>
        <p:txBody>
          <a:bodyPr vert="horz" lIns="91440" tIns="45720" rIns="91440" bIns="45720" rtlCol="0" anchor="ctr">
            <a:normAutofit/>
          </a:bodyPr>
          <a:lstStyle/>
          <a:p>
            <a:r>
              <a:rPr lang="en-US" sz="3200" b="1" dirty="0">
                <a:effectLst/>
                <a:latin typeface="Arial" panose="020B0604020202020204" pitchFamily="34" charset="0"/>
                <a:cs typeface="Arial" panose="020B0604020202020204" pitchFamily="34" charset="0"/>
              </a:rPr>
              <a:t>Methodology</a:t>
            </a:r>
            <a:endParaRPr lang="en-US" sz="3200" b="1"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618C47A3-01D3-3F50-8EB5-ACA78B79CCD9}"/>
              </a:ext>
            </a:extLst>
          </p:cNvPr>
          <p:cNvSpPr>
            <a:spLocks noGrp="1"/>
          </p:cNvSpPr>
          <p:nvPr>
            <p:ph sz="half" idx="2"/>
          </p:nvPr>
        </p:nvSpPr>
        <p:spPr>
          <a:xfrm>
            <a:off x="838199" y="1346356"/>
            <a:ext cx="7845795" cy="5441521"/>
          </a:xfrm>
        </p:spPr>
        <p:txBody>
          <a:bodyPr vert="horz" lIns="91440" tIns="45720" rIns="91440" bIns="45720" rtlCol="0">
            <a:normAutofit lnSpcReduction="10000"/>
          </a:bodyPr>
          <a:lstStyle/>
          <a:p>
            <a:pPr>
              <a:lnSpc>
                <a:spcPct val="150000"/>
              </a:lnSpc>
            </a:pPr>
            <a:r>
              <a:rPr lang="en-US" sz="1800" b="1" dirty="0">
                <a:latin typeface="Arial" panose="020B0604020202020204" pitchFamily="34" charset="0"/>
                <a:cs typeface="Arial" panose="020B0604020202020204" pitchFamily="34" charset="0"/>
              </a:rPr>
              <a:t>Research</a:t>
            </a:r>
            <a:r>
              <a:rPr lang="en-US" sz="1800" b="1" i="0" dirty="0">
                <a:effectLst/>
                <a:latin typeface="Arial" panose="020B0604020202020204" pitchFamily="34" charset="0"/>
                <a:cs typeface="Arial" panose="020B0604020202020204" pitchFamily="34" charset="0"/>
              </a:rPr>
              <a:t> design: </a:t>
            </a:r>
            <a:r>
              <a:rPr lang="en-US" sz="1800" b="0" i="0" dirty="0">
                <a:effectLst/>
                <a:latin typeface="Arial" panose="020B0604020202020204" pitchFamily="34" charset="0"/>
                <a:cs typeface="Arial" panose="020B0604020202020204" pitchFamily="34" charset="0"/>
              </a:rPr>
              <a:t>Cross-sectional, descriptive study.</a:t>
            </a:r>
            <a:endParaRPr lang="en-US" sz="1800" b="1" i="0" dirty="0">
              <a:latin typeface="Arial" panose="020B0604020202020204" pitchFamily="34" charset="0"/>
              <a:cs typeface="Arial" panose="020B0604020202020204" pitchFamily="34" charset="0"/>
            </a:endParaRPr>
          </a:p>
          <a:p>
            <a:pPr>
              <a:lnSpc>
                <a:spcPct val="150000"/>
              </a:lnSpc>
            </a:pPr>
            <a:endParaRPr lang="en-US" sz="1800" b="1" dirty="0">
              <a:effectLst/>
              <a:latin typeface="Arial" panose="020B0604020202020204" pitchFamily="34" charset="0"/>
              <a:cs typeface="Arial" panose="020B0604020202020204" pitchFamily="34" charset="0"/>
            </a:endParaRPr>
          </a:p>
          <a:p>
            <a:pPr>
              <a:lnSpc>
                <a:spcPct val="150000"/>
              </a:lnSpc>
            </a:pPr>
            <a:r>
              <a:rPr lang="en-US" sz="1800" b="1" dirty="0">
                <a:effectLst/>
                <a:latin typeface="Arial" panose="020B0604020202020204" pitchFamily="34" charset="0"/>
                <a:cs typeface="Arial" panose="020B0604020202020204" pitchFamily="34" charset="0"/>
              </a:rPr>
              <a:t>Recruitment: </a:t>
            </a:r>
            <a:r>
              <a:rPr lang="en-US" sz="1800" b="0" i="0" dirty="0">
                <a:solidFill>
                  <a:srgbClr val="242424"/>
                </a:solidFill>
                <a:effectLst/>
                <a:latin typeface="Arial" panose="020B0604020202020204" pitchFamily="34" charset="0"/>
                <a:cs typeface="Arial" panose="020B0604020202020204" pitchFamily="34" charset="0"/>
              </a:rPr>
              <a:t>Full-time and part time students including undergraduate and postgraduate of the University of Kent will be approached for recruitment.</a:t>
            </a:r>
            <a:endParaRPr lang="en-US" sz="1800" i="0" dirty="0">
              <a:solidFill>
                <a:srgbClr val="242424"/>
              </a:solidFill>
              <a:latin typeface="Arial" panose="020B0604020202020204" pitchFamily="34" charset="0"/>
              <a:cs typeface="Arial" panose="020B0604020202020204" pitchFamily="34" charset="0"/>
            </a:endParaRPr>
          </a:p>
          <a:p>
            <a:pPr>
              <a:lnSpc>
                <a:spcPct val="150000"/>
              </a:lnSpc>
            </a:pPr>
            <a:endParaRPr lang="en-US" sz="1800" b="1" dirty="0">
              <a:effectLst/>
              <a:latin typeface="Arial" panose="020B0604020202020204" pitchFamily="34" charset="0"/>
              <a:cs typeface="Arial" panose="020B0604020202020204" pitchFamily="34" charset="0"/>
            </a:endParaRPr>
          </a:p>
          <a:p>
            <a:pPr>
              <a:lnSpc>
                <a:spcPct val="150000"/>
              </a:lnSpc>
            </a:pPr>
            <a:r>
              <a:rPr lang="en-US" sz="1800" b="1" dirty="0">
                <a:effectLst/>
                <a:latin typeface="Arial" panose="020B0604020202020204" pitchFamily="34" charset="0"/>
                <a:cs typeface="Arial" panose="020B0604020202020204" pitchFamily="34" charset="0"/>
              </a:rPr>
              <a:t>Sampling and Study Participants:</a:t>
            </a:r>
          </a:p>
          <a:p>
            <a:pPr marL="0" indent="0">
              <a:lnSpc>
                <a:spcPct val="150000"/>
              </a:lnSpc>
              <a:buNone/>
            </a:pPr>
            <a:r>
              <a:rPr lang="en-US" sz="1800" dirty="0">
                <a:effectLst/>
                <a:latin typeface="Arial" panose="020B0604020202020204" pitchFamily="34" charset="0"/>
                <a:cs typeface="Arial" panose="020B0604020202020204" pitchFamily="34" charset="0"/>
              </a:rPr>
              <a:t>Simple Random Sampling</a:t>
            </a:r>
          </a:p>
          <a:p>
            <a:pPr marL="0" indent="0">
              <a:lnSpc>
                <a:spcPct val="150000"/>
              </a:lnSpc>
              <a:buNone/>
            </a:pPr>
            <a:r>
              <a:rPr lang="en-US" sz="1800" dirty="0">
                <a:effectLst/>
                <a:latin typeface="Arial" panose="020B0604020202020204" pitchFamily="34" charset="0"/>
                <a:cs typeface="Arial" panose="020B0604020202020204" pitchFamily="34" charset="0"/>
              </a:rPr>
              <a:t>Students with disabilities</a:t>
            </a:r>
          </a:p>
          <a:p>
            <a:pPr marL="0" indent="0">
              <a:lnSpc>
                <a:spcPct val="150000"/>
              </a:lnSpc>
              <a:buNone/>
            </a:pPr>
            <a:r>
              <a:rPr lang="en-US" sz="1800" dirty="0">
                <a:latin typeface="Arial" panose="020B0604020202020204" pitchFamily="34" charset="0"/>
                <a:cs typeface="Arial" panose="020B0604020202020204" pitchFamily="34" charset="0"/>
              </a:rPr>
              <a:t>Students from LGBTQ+ community</a:t>
            </a:r>
          </a:p>
          <a:p>
            <a:pPr marL="0" indent="0">
              <a:lnSpc>
                <a:spcPct val="150000"/>
              </a:lnSpc>
              <a:buNone/>
            </a:pPr>
            <a:r>
              <a:rPr lang="en-US" sz="1800" dirty="0">
                <a:latin typeface="Arial" panose="020B0604020202020204" pitchFamily="34" charset="0"/>
                <a:cs typeface="Arial" panose="020B0604020202020204" pitchFamily="34" charset="0"/>
              </a:rPr>
              <a:t>International students</a:t>
            </a:r>
          </a:p>
        </p:txBody>
      </p:sp>
      <p:sp>
        <p:nvSpPr>
          <p:cNvPr id="8" name="TextBox 7">
            <a:extLst>
              <a:ext uri="{FF2B5EF4-FFF2-40B4-BE49-F238E27FC236}">
                <a16:creationId xmlns:a16="http://schemas.microsoft.com/office/drawing/2014/main" id="{87FD0106-D916-F04C-1AC8-6C21D6B6B872}"/>
              </a:ext>
            </a:extLst>
          </p:cNvPr>
          <p:cNvSpPr txBox="1"/>
          <p:nvPr/>
        </p:nvSpPr>
        <p:spPr>
          <a:xfrm>
            <a:off x="10294144" y="6115050"/>
            <a:ext cx="1894807"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evergreen.edu</a:t>
            </a:r>
          </a:p>
        </p:txBody>
      </p:sp>
    </p:spTree>
    <p:extLst>
      <p:ext uri="{BB962C8B-B14F-4D97-AF65-F5344CB8AC3E}">
        <p14:creationId xmlns:p14="http://schemas.microsoft.com/office/powerpoint/2010/main" val="1422591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69AC8-3001-EEE4-5EEC-AE257431A573}"/>
              </a:ext>
            </a:extLst>
          </p:cNvPr>
          <p:cNvSpPr>
            <a:spLocks noGrp="1"/>
          </p:cNvSpPr>
          <p:nvPr>
            <p:ph type="title"/>
          </p:nvPr>
        </p:nvSpPr>
        <p:spPr>
          <a:xfrm>
            <a:off x="838200" y="0"/>
            <a:ext cx="10515600" cy="681038"/>
          </a:xfrm>
        </p:spPr>
        <p:txBody>
          <a:bodyPr>
            <a:normAutofit fontScale="90000"/>
          </a:bodyPr>
          <a:lstStyle/>
          <a:p>
            <a:br>
              <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GB" sz="3600" b="1" kern="0" dirty="0">
                <a:effectLst/>
                <a:latin typeface="Arial" panose="020B0604020202020204" pitchFamily="34" charset="0"/>
                <a:ea typeface="Times New Roman" panose="02020603050405020304" pitchFamily="18" charset="0"/>
                <a:cs typeface="Times New Roman" panose="02020603050405020304" pitchFamily="18" charset="0"/>
              </a:rPr>
              <a:t>Methodology</a:t>
            </a:r>
            <a:endParaRPr lang="en-GB" sz="3600" dirty="0"/>
          </a:p>
        </p:txBody>
      </p:sp>
      <p:sp>
        <p:nvSpPr>
          <p:cNvPr id="3" name="Content Placeholder 2">
            <a:extLst>
              <a:ext uri="{FF2B5EF4-FFF2-40B4-BE49-F238E27FC236}">
                <a16:creationId xmlns:a16="http://schemas.microsoft.com/office/drawing/2014/main" id="{A0B136AA-FFB5-E4B2-2E01-4D35B073F9BD}"/>
              </a:ext>
            </a:extLst>
          </p:cNvPr>
          <p:cNvSpPr>
            <a:spLocks noGrp="1"/>
          </p:cNvSpPr>
          <p:nvPr>
            <p:ph sz="half" idx="1"/>
          </p:nvPr>
        </p:nvSpPr>
        <p:spPr>
          <a:xfrm>
            <a:off x="482444" y="785374"/>
            <a:ext cx="6524216" cy="6072626"/>
          </a:xfrm>
        </p:spPr>
        <p:txBody>
          <a:bodyPr>
            <a:normAutofit lnSpcReduction="10000"/>
          </a:bodyPr>
          <a:lstStyle/>
          <a:p>
            <a:pPr>
              <a:lnSpc>
                <a:spcPct val="160000"/>
              </a:lnSpc>
            </a:pPr>
            <a:r>
              <a:rPr lang="en-GB" sz="1800" b="1" dirty="0">
                <a:effectLst/>
                <a:latin typeface="Arial" panose="020B0604020202020204" pitchFamily="34" charset="0"/>
                <a:ea typeface="Arial Unicode MS"/>
                <a:cs typeface="Times New Roman" panose="02020603050405020304" pitchFamily="18" charset="0"/>
              </a:rPr>
              <a:t>Methods</a:t>
            </a:r>
            <a:r>
              <a:rPr lang="en-GB" sz="1800" b="1" dirty="0">
                <a:effectLst/>
                <a:latin typeface="Arial" panose="020B0604020202020204" pitchFamily="34" charset="0"/>
                <a:ea typeface="Arial Unicode MS"/>
                <a:cs typeface="Arial" panose="020B0604020202020204" pitchFamily="34" charset="0"/>
              </a:rPr>
              <a:t>: </a:t>
            </a:r>
            <a:r>
              <a:rPr lang="en-US" sz="1800" dirty="0">
                <a:effectLst/>
                <a:latin typeface="Arial" panose="020B0604020202020204" pitchFamily="34" charset="0"/>
                <a:ea typeface="Arial Unicode MS"/>
                <a:cs typeface="Arial" panose="020B0604020202020204" pitchFamily="34" charset="0"/>
              </a:rPr>
              <a:t>A quantitative </a:t>
            </a:r>
            <a:r>
              <a:rPr lang="en-GB" sz="1800" b="0" i="0" dirty="0">
                <a:effectLst/>
                <a:latin typeface="Arial" panose="020B0604020202020204" pitchFamily="34" charset="0"/>
                <a:cs typeface="Arial" panose="020B0604020202020204" pitchFamily="34" charset="0"/>
              </a:rPr>
              <a:t>research method.</a:t>
            </a:r>
          </a:p>
          <a:p>
            <a:pPr>
              <a:lnSpc>
                <a:spcPct val="160000"/>
              </a:lnSpc>
            </a:pPr>
            <a:r>
              <a:rPr lang="en-US" sz="1800" b="1" dirty="0">
                <a:effectLst/>
                <a:latin typeface="Arial" panose="020B0604020202020204" pitchFamily="34" charset="0"/>
                <a:ea typeface="Arial Unicode MS"/>
                <a:cs typeface="Arial" panose="020B0604020202020204" pitchFamily="34" charset="0"/>
              </a:rPr>
              <a:t>Data collection method</a:t>
            </a:r>
            <a:r>
              <a:rPr lang="en-US" sz="1800" b="1" dirty="0">
                <a:latin typeface="Arial" panose="020B0604020202020204" pitchFamily="34" charset="0"/>
                <a:ea typeface="Arial Unicode MS"/>
                <a:cs typeface="Arial" panose="020B0604020202020204" pitchFamily="34" charset="0"/>
              </a:rPr>
              <a:t>: </a:t>
            </a:r>
            <a:r>
              <a:rPr lang="en-US" sz="1800" dirty="0">
                <a:latin typeface="Arial" panose="020B0604020202020204" pitchFamily="34" charset="0"/>
                <a:ea typeface="Arial Unicode MS"/>
                <a:cs typeface="Arial" panose="020B0604020202020204" pitchFamily="34" charset="0"/>
              </a:rPr>
              <a:t>A</a:t>
            </a:r>
            <a:r>
              <a:rPr lang="en-US" sz="1800" b="0" i="0" dirty="0">
                <a:effectLst/>
                <a:latin typeface="Arial" panose="020B0604020202020204" pitchFamily="34" charset="0"/>
                <a:cs typeface="Arial" panose="020B0604020202020204" pitchFamily="34" charset="0"/>
              </a:rPr>
              <a:t> purpose-designed questionnaire that covers all the items on the objectives </a:t>
            </a:r>
          </a:p>
          <a:p>
            <a:pPr>
              <a:lnSpc>
                <a:spcPct val="160000"/>
              </a:lnSpc>
            </a:pPr>
            <a:r>
              <a:rPr lang="en-US" sz="1800" b="0" i="0" dirty="0">
                <a:solidFill>
                  <a:srgbClr val="242424"/>
                </a:solidFill>
                <a:effectLst/>
                <a:latin typeface="Arial" panose="020B0604020202020204" pitchFamily="34" charset="0"/>
                <a:cs typeface="Arial" panose="020B0604020202020204" pitchFamily="34" charset="0"/>
              </a:rPr>
              <a:t>1. </a:t>
            </a:r>
            <a:r>
              <a:rPr lang="en-US" sz="1800" dirty="0">
                <a:solidFill>
                  <a:srgbClr val="242424"/>
                </a:solidFill>
                <a:latin typeface="Arial" panose="020B0604020202020204" pitchFamily="34" charset="0"/>
                <a:cs typeface="Arial" panose="020B0604020202020204" pitchFamily="34" charset="0"/>
              </a:rPr>
              <a:t>How many</a:t>
            </a:r>
            <a:r>
              <a:rPr lang="en-US" sz="1800" b="0" i="0" dirty="0">
                <a:solidFill>
                  <a:srgbClr val="242424"/>
                </a:solidFill>
                <a:effectLst/>
                <a:latin typeface="Arial" panose="020B0604020202020204" pitchFamily="34" charset="0"/>
                <a:cs typeface="Arial" panose="020B0604020202020204" pitchFamily="34" charset="0"/>
              </a:rPr>
              <a:t> types of physical activity </a:t>
            </a:r>
            <a:r>
              <a:rPr lang="en-US" sz="1800" dirty="0">
                <a:solidFill>
                  <a:srgbClr val="242424"/>
                </a:solidFill>
                <a:latin typeface="Arial" panose="020B0604020202020204" pitchFamily="34" charset="0"/>
                <a:cs typeface="Arial" panose="020B0604020202020204" pitchFamily="34" charset="0"/>
              </a:rPr>
              <a:t>are you involved in?</a:t>
            </a:r>
            <a:endParaRPr lang="en-US" sz="1800" b="0" i="0" dirty="0">
              <a:solidFill>
                <a:srgbClr val="242424"/>
              </a:solidFill>
              <a:effectLst/>
              <a:latin typeface="Arial" panose="020B0604020202020204" pitchFamily="34" charset="0"/>
              <a:cs typeface="Arial" panose="020B0604020202020204" pitchFamily="34" charset="0"/>
            </a:endParaRPr>
          </a:p>
          <a:p>
            <a:pPr>
              <a:lnSpc>
                <a:spcPct val="160000"/>
              </a:lnSpc>
            </a:pPr>
            <a:r>
              <a:rPr lang="en-US" sz="1800" b="0" i="0" dirty="0">
                <a:solidFill>
                  <a:srgbClr val="242424"/>
                </a:solidFill>
                <a:effectLst/>
                <a:latin typeface="Arial" panose="020B0604020202020204" pitchFamily="34" charset="0"/>
                <a:cs typeface="Arial" panose="020B0604020202020204" pitchFamily="34" charset="0"/>
              </a:rPr>
              <a:t>2. Which is your age group?</a:t>
            </a:r>
          </a:p>
          <a:p>
            <a:pPr marL="0" indent="0">
              <a:lnSpc>
                <a:spcPct val="160000"/>
              </a:lnSpc>
              <a:buNone/>
            </a:pPr>
            <a:r>
              <a:rPr lang="en-US" sz="1800" b="0" i="0" dirty="0">
                <a:solidFill>
                  <a:srgbClr val="242424"/>
                </a:solidFill>
                <a:effectLst/>
                <a:latin typeface="Arial" panose="020B0604020202020204" pitchFamily="34" charset="0"/>
                <a:cs typeface="Arial" panose="020B0604020202020204" pitchFamily="34" charset="0"/>
              </a:rPr>
              <a:t>    a. 18-25  b. 26-35  c. 36-49  d. 50 and over </a:t>
            </a:r>
          </a:p>
          <a:p>
            <a:pPr>
              <a:lnSpc>
                <a:spcPct val="160000"/>
              </a:lnSpc>
            </a:pPr>
            <a:r>
              <a:rPr lang="en-US" sz="1800" dirty="0">
                <a:solidFill>
                  <a:srgbClr val="242424"/>
                </a:solidFill>
                <a:latin typeface="Arial" panose="020B0604020202020204" pitchFamily="34" charset="0"/>
                <a:cs typeface="Arial" panose="020B0604020202020204" pitchFamily="34" charset="0"/>
              </a:rPr>
              <a:t>3. How many time per week do you use the gym? </a:t>
            </a:r>
          </a:p>
          <a:p>
            <a:pPr>
              <a:lnSpc>
                <a:spcPct val="160000"/>
              </a:lnSpc>
            </a:pPr>
            <a:r>
              <a:rPr lang="en-US" sz="1800" b="1" i="0" dirty="0">
                <a:solidFill>
                  <a:srgbClr val="242424"/>
                </a:solidFill>
                <a:effectLst/>
                <a:latin typeface="Arial" panose="020B0604020202020204" pitchFamily="34" charset="0"/>
                <a:cs typeface="Arial" panose="020B0604020202020204" pitchFamily="34" charset="0"/>
              </a:rPr>
              <a:t>Data analysis: </a:t>
            </a:r>
            <a:r>
              <a:rPr lang="en-US" sz="1800" i="0" dirty="0">
                <a:solidFill>
                  <a:srgbClr val="242424"/>
                </a:solidFill>
                <a:effectLst/>
                <a:latin typeface="Arial" panose="020B0604020202020204" pitchFamily="34" charset="0"/>
                <a:cs typeface="Arial" panose="020B0604020202020204" pitchFamily="34" charset="0"/>
              </a:rPr>
              <a:t>Secondary study will be conducted on quantitative data. </a:t>
            </a:r>
            <a:r>
              <a:rPr lang="en-US" sz="1800" dirty="0">
                <a:solidFill>
                  <a:srgbClr val="242424"/>
                </a:solidFill>
                <a:latin typeface="Arial" panose="020B0604020202020204" pitchFamily="34" charset="0"/>
                <a:cs typeface="Arial" panose="020B0604020202020204" pitchFamily="34" charset="0"/>
              </a:rPr>
              <a:t>U</a:t>
            </a:r>
            <a:r>
              <a:rPr lang="en-US" sz="1800" i="0" dirty="0">
                <a:solidFill>
                  <a:srgbClr val="242424"/>
                </a:solidFill>
                <a:effectLst/>
                <a:latin typeface="Arial" panose="020B0604020202020204" pitchFamily="34" charset="0"/>
                <a:cs typeface="Arial" panose="020B0604020202020204" pitchFamily="34" charset="0"/>
              </a:rPr>
              <a:t>sing statistical analysis software SPSS, to analysed the connections between the variables.</a:t>
            </a:r>
          </a:p>
          <a:p>
            <a:pPr marL="0" indent="0">
              <a:lnSpc>
                <a:spcPct val="160000"/>
              </a:lnSpc>
              <a:buNone/>
            </a:pPr>
            <a:endParaRPr lang="en-US" sz="1800" b="1" dirty="0">
              <a:latin typeface="Arial" panose="020B0604020202020204" pitchFamily="34" charset="0"/>
              <a:ea typeface="Arial Unicode MS"/>
              <a:cs typeface="Arial" panose="020B0604020202020204" pitchFamily="34" charset="0"/>
            </a:endParaRPr>
          </a:p>
          <a:p>
            <a:pPr marL="0" indent="0">
              <a:buNone/>
            </a:pPr>
            <a:endParaRPr lang="en-GB" dirty="0"/>
          </a:p>
        </p:txBody>
      </p:sp>
      <p:sp>
        <p:nvSpPr>
          <p:cNvPr id="5" name="Content Placeholder 4">
            <a:extLst>
              <a:ext uri="{FF2B5EF4-FFF2-40B4-BE49-F238E27FC236}">
                <a16:creationId xmlns:a16="http://schemas.microsoft.com/office/drawing/2014/main" id="{48267DCC-DC67-9BEE-00D8-45946DE2CD5A}"/>
              </a:ext>
            </a:extLst>
          </p:cNvPr>
          <p:cNvSpPr>
            <a:spLocks noGrp="1"/>
          </p:cNvSpPr>
          <p:nvPr>
            <p:ph sz="half" idx="2"/>
          </p:nvPr>
        </p:nvSpPr>
        <p:spPr>
          <a:xfrm>
            <a:off x="7292760" y="1222940"/>
            <a:ext cx="4605660" cy="4954023"/>
          </a:xfrm>
        </p:spPr>
        <p:txBody>
          <a:bodyPr>
            <a:normAutofit lnSpcReduction="10000"/>
          </a:bodyPr>
          <a:lstStyle/>
          <a:p>
            <a:pPr>
              <a:lnSpc>
                <a:spcPct val="160000"/>
              </a:lnSpc>
            </a:pPr>
            <a:r>
              <a:rPr lang="en-GB" sz="1800" b="1" dirty="0">
                <a:effectLst/>
                <a:latin typeface="Arial" panose="020B0604020202020204" pitchFamily="34" charset="0"/>
                <a:ea typeface="Calibri" panose="020F0502020204030204" pitchFamily="34" charset="0"/>
                <a:cs typeface="Arial" panose="020B0604020202020204" pitchFamily="34" charset="0"/>
              </a:rPr>
              <a:t>Inclusion: </a:t>
            </a:r>
            <a:r>
              <a:rPr lang="en-US" sz="1800" dirty="0">
                <a:effectLst/>
                <a:latin typeface="Arial" panose="020B0604020202020204" pitchFamily="34" charset="0"/>
                <a:ea typeface="Calibri" panose="020F0502020204030204" pitchFamily="34" charset="0"/>
                <a:cs typeface="Arial" panose="020B0604020202020204" pitchFamily="34" charset="0"/>
              </a:rPr>
              <a:t>Physical activity, university students, students exercising, and students leading healthier lives. English will be the publishing language. The UK will be the setting. </a:t>
            </a:r>
          </a:p>
          <a:p>
            <a:pPr>
              <a:lnSpc>
                <a:spcPct val="160000"/>
              </a:lnSpc>
            </a:pPr>
            <a:endParaRPr lang="en-GB" sz="1800" b="1" dirty="0">
              <a:effectLst/>
              <a:latin typeface="Arial" panose="020B0604020202020204" pitchFamily="34" charset="0"/>
              <a:ea typeface="Calibri" panose="020F0502020204030204" pitchFamily="34" charset="0"/>
            </a:endParaRPr>
          </a:p>
          <a:p>
            <a:pPr>
              <a:lnSpc>
                <a:spcPct val="160000"/>
              </a:lnSpc>
            </a:pPr>
            <a:r>
              <a:rPr lang="en-GB" sz="1800" b="1" dirty="0">
                <a:effectLst/>
                <a:latin typeface="Arial" panose="020B0604020202020204" pitchFamily="34" charset="0"/>
                <a:ea typeface="Calibri" panose="020F0502020204030204" pitchFamily="34" charset="0"/>
              </a:rPr>
              <a:t>Exclusion criteria: </a:t>
            </a:r>
            <a:r>
              <a:rPr lang="en-US" sz="1800" dirty="0">
                <a:effectLst/>
                <a:latin typeface="Arial" panose="020B0604020202020204" pitchFamily="34" charset="0"/>
                <a:ea typeface="Calibri" panose="020F0502020204030204" pitchFamily="34" charset="0"/>
              </a:rPr>
              <a:t>Everyone not affiliated with a university. </a:t>
            </a:r>
            <a:r>
              <a:rPr lang="en-US" sz="1800" dirty="0">
                <a:latin typeface="Arial" panose="020B0604020202020204" pitchFamily="34" charset="0"/>
                <a:ea typeface="Calibri" panose="020F0502020204030204" pitchFamily="34" charset="0"/>
              </a:rPr>
              <a:t>Inactive students. L</a:t>
            </a:r>
            <a:r>
              <a:rPr lang="en-US" sz="1800" dirty="0">
                <a:effectLst/>
                <a:latin typeface="Arial" panose="020B0604020202020204" pitchFamily="34" charset="0"/>
                <a:ea typeface="Calibri" panose="020F0502020204030204" pitchFamily="34" charset="0"/>
              </a:rPr>
              <a:t>iteratures that are not academic journal articles. </a:t>
            </a:r>
            <a:r>
              <a:rPr lang="en-US" sz="1800" dirty="0">
                <a:latin typeface="Arial" panose="020B0604020202020204" pitchFamily="34" charset="0"/>
                <a:ea typeface="Calibri" panose="020F0502020204030204" pitchFamily="34" charset="0"/>
              </a:rPr>
              <a:t>All</a:t>
            </a:r>
            <a:r>
              <a:rPr lang="en-US" sz="1800" dirty="0">
                <a:effectLst/>
                <a:latin typeface="Arial" panose="020B0604020202020204" pitchFamily="34" charset="0"/>
                <a:ea typeface="Calibri" panose="020F0502020204030204" pitchFamily="34" charset="0"/>
              </a:rPr>
              <a:t> non-English articles. Anyplace outside of the UK.</a:t>
            </a:r>
            <a:endParaRPr lang="en-GB" sz="1800" dirty="0">
              <a:effectLst/>
              <a:latin typeface="Arial" panose="020B0604020202020204" pitchFamily="34" charset="0"/>
              <a:ea typeface="Arial Unicode MS"/>
              <a:cs typeface="Arial" panose="020B0604020202020204" pitchFamily="34" charset="0"/>
            </a:endParaRPr>
          </a:p>
        </p:txBody>
      </p:sp>
    </p:spTree>
    <p:extLst>
      <p:ext uri="{BB962C8B-B14F-4D97-AF65-F5344CB8AC3E}">
        <p14:creationId xmlns:p14="http://schemas.microsoft.com/office/powerpoint/2010/main" val="3748878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125" name="Rectangle 4124">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Image result for Ethical Consideration">
            <a:extLst>
              <a:ext uri="{FF2B5EF4-FFF2-40B4-BE49-F238E27FC236}">
                <a16:creationId xmlns:a16="http://schemas.microsoft.com/office/drawing/2014/main" id="{6ABE3924-FE2E-1B44-10C8-C388951D2DB5}"/>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r="907" b="1"/>
          <a:stretch/>
        </p:blipFill>
        <p:spPr bwMode="auto">
          <a:xfrm>
            <a:off x="16" y="429"/>
            <a:ext cx="8115280" cy="640831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C7B7908-23EC-302C-94CC-DE99186BB137}"/>
              </a:ext>
            </a:extLst>
          </p:cNvPr>
          <p:cNvSpPr>
            <a:spLocks noGrp="1"/>
          </p:cNvSpPr>
          <p:nvPr>
            <p:ph sz="half" idx="1"/>
          </p:nvPr>
        </p:nvSpPr>
        <p:spPr>
          <a:xfrm>
            <a:off x="6754218" y="566592"/>
            <a:ext cx="5228349" cy="5392082"/>
          </a:xfrm>
        </p:spPr>
        <p:txBody>
          <a:bodyPr vert="horz" lIns="91440" tIns="45720" rIns="91440" bIns="45720" rtlCol="0">
            <a:normAutofit/>
          </a:bodyPr>
          <a:lstStyle/>
          <a:p>
            <a:pPr>
              <a:lnSpc>
                <a:spcPct val="150000"/>
              </a:lnSpc>
            </a:pPr>
            <a:r>
              <a:rPr lang="en-US" sz="1800" dirty="0">
                <a:latin typeface="Arial" panose="020B0604020202020204" pitchFamily="34" charset="0"/>
                <a:cs typeface="Arial" panose="020B0604020202020204" pitchFamily="34" charset="0"/>
              </a:rPr>
              <a:t>Acknowledged Consent (The-SRA, 2023).</a:t>
            </a:r>
          </a:p>
          <a:p>
            <a:pPr>
              <a:lnSpc>
                <a:spcPct val="150000"/>
              </a:lnSpc>
            </a:pPr>
            <a:r>
              <a:rPr lang="en-US" sz="1800" dirty="0">
                <a:latin typeface="Arial" panose="020B0604020202020204" pitchFamily="34" charset="0"/>
                <a:cs typeface="Arial" panose="020B0604020202020204" pitchFamily="34" charset="0"/>
              </a:rPr>
              <a:t>Sensitivity to privacy (The-SRA, 2023).</a:t>
            </a:r>
          </a:p>
          <a:p>
            <a:pPr>
              <a:lnSpc>
                <a:spcPct val="150000"/>
              </a:lnSpc>
            </a:pPr>
            <a:r>
              <a:rPr lang="en-US" sz="1800" dirty="0">
                <a:latin typeface="Arial" panose="020B0604020202020204" pitchFamily="34" charset="0"/>
                <a:cs typeface="Arial" panose="020B0604020202020204" pitchFamily="34" charset="0"/>
              </a:rPr>
              <a:t>Data anonymity and confidentiality (</a:t>
            </a:r>
            <a:r>
              <a:rPr lang="en-US" sz="1800" i="0" dirty="0">
                <a:effectLst/>
                <a:latin typeface="Arial" panose="020B0604020202020204" pitchFamily="34" charset="0"/>
                <a:cs typeface="Arial" panose="020B0604020202020204" pitchFamily="34" charset="0"/>
              </a:rPr>
              <a:t>GOV.UK, (2023) </a:t>
            </a:r>
            <a:endParaRPr lang="en-US" sz="1800" dirty="0">
              <a:latin typeface="Arial" panose="020B0604020202020204" pitchFamily="34" charset="0"/>
              <a:cs typeface="Arial" panose="020B0604020202020204" pitchFamily="34" charset="0"/>
            </a:endParaRPr>
          </a:p>
          <a:p>
            <a:pPr>
              <a:lnSpc>
                <a:spcPct val="150000"/>
              </a:lnSpc>
            </a:pPr>
            <a:r>
              <a:rPr lang="en-US" sz="1800" dirty="0">
                <a:latin typeface="Arial" panose="020B0604020202020204" pitchFamily="34" charset="0"/>
                <a:cs typeface="Arial" panose="020B0604020202020204" pitchFamily="34" charset="0"/>
              </a:rPr>
              <a:t>What questions are acceptable? (BBC, 2014).</a:t>
            </a:r>
          </a:p>
          <a:p>
            <a:pPr>
              <a:lnSpc>
                <a:spcPct val="150000"/>
              </a:lnSpc>
            </a:pPr>
            <a:r>
              <a:rPr lang="en-US" sz="1800" dirty="0">
                <a:latin typeface="Arial" panose="020B0604020202020204" pitchFamily="34" charset="0"/>
                <a:cs typeface="Arial" panose="020B0604020202020204" pitchFamily="34" charset="0"/>
              </a:rPr>
              <a:t>The researcher and the subjects are safe (RES, 2022).</a:t>
            </a:r>
          </a:p>
          <a:p>
            <a:pPr>
              <a:lnSpc>
                <a:spcPct val="150000"/>
              </a:lnSpc>
            </a:pPr>
            <a:r>
              <a:rPr lang="en-US" sz="1800" dirty="0">
                <a:latin typeface="Arial" panose="020B0604020202020204" pitchFamily="34" charset="0"/>
                <a:cs typeface="Arial" panose="020B0604020202020204" pitchFamily="34" charset="0"/>
              </a:rPr>
              <a:t>No fabrications or lies during the study process (BBC, 2014).</a:t>
            </a:r>
          </a:p>
          <a:p>
            <a:pPr>
              <a:lnSpc>
                <a:spcPct val="150000"/>
              </a:lnSpc>
            </a:pPr>
            <a:r>
              <a:rPr lang="en-US" sz="1800" dirty="0">
                <a:latin typeface="Arial" panose="020B0604020202020204" pitchFamily="34" charset="0"/>
                <a:cs typeface="Arial" panose="020B0604020202020204" pitchFamily="34" charset="0"/>
              </a:rPr>
              <a:t>Implications of publishing (RES, 2022).</a:t>
            </a:r>
          </a:p>
        </p:txBody>
      </p:sp>
      <p:sp>
        <p:nvSpPr>
          <p:cNvPr id="4127" name="Rectangle 4126">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9" name="Rectangle 4128">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60F9B0D-2FD0-E723-6A12-8E0935498DBC}"/>
              </a:ext>
            </a:extLst>
          </p:cNvPr>
          <p:cNvSpPr txBox="1"/>
          <p:nvPr/>
        </p:nvSpPr>
        <p:spPr>
          <a:xfrm>
            <a:off x="3674429" y="6075985"/>
            <a:ext cx="1598798"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blogspot.com</a:t>
            </a:r>
          </a:p>
        </p:txBody>
      </p:sp>
    </p:spTree>
    <p:extLst>
      <p:ext uri="{BB962C8B-B14F-4D97-AF65-F5344CB8AC3E}">
        <p14:creationId xmlns:p14="http://schemas.microsoft.com/office/powerpoint/2010/main" val="10312876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59F23-292E-A950-B74A-81C895BEAA7E}"/>
              </a:ext>
            </a:extLst>
          </p:cNvPr>
          <p:cNvSpPr>
            <a:spLocks noGrp="1"/>
          </p:cNvSpPr>
          <p:nvPr>
            <p:ph type="title"/>
          </p:nvPr>
        </p:nvSpPr>
        <p:spPr/>
        <p:txBody>
          <a:bodyPr/>
          <a:lstStyle/>
          <a:p>
            <a:r>
              <a:rPr lang="en-GB" sz="4400" b="1" dirty="0">
                <a:latin typeface="Arial" panose="020B0604020202020204" pitchFamily="34" charset="0"/>
                <a:cs typeface="Arial" panose="020B0604020202020204" pitchFamily="34" charset="0"/>
              </a:rPr>
              <a:t>Implication of research</a:t>
            </a:r>
            <a:endParaRPr lang="en-GB" dirty="0"/>
          </a:p>
        </p:txBody>
      </p:sp>
      <p:sp>
        <p:nvSpPr>
          <p:cNvPr id="3" name="Content Placeholder 2">
            <a:extLst>
              <a:ext uri="{FF2B5EF4-FFF2-40B4-BE49-F238E27FC236}">
                <a16:creationId xmlns:a16="http://schemas.microsoft.com/office/drawing/2014/main" id="{ECCCE490-F7EE-AC02-DF2F-3CE7D9E3BC19}"/>
              </a:ext>
            </a:extLst>
          </p:cNvPr>
          <p:cNvSpPr>
            <a:spLocks noGrp="1"/>
          </p:cNvSpPr>
          <p:nvPr>
            <p:ph idx="1"/>
          </p:nvPr>
        </p:nvSpPr>
        <p:spPr/>
        <p:txBody>
          <a:bodyPr/>
          <a:lstStyle/>
          <a:p>
            <a:pPr>
              <a:lnSpc>
                <a:spcPct val="150000"/>
              </a:lnSpc>
            </a:pPr>
            <a:r>
              <a:rPr lang="en-US" sz="1800" dirty="0">
                <a:latin typeface="Arial" panose="020B0604020202020204" pitchFamily="34" charset="0"/>
                <a:cs typeface="Arial" panose="020B0604020202020204" pitchFamily="34" charset="0"/>
              </a:rPr>
              <a:t>The study conclusions will affect how the institution develop its physical education programmes.</a:t>
            </a:r>
          </a:p>
          <a:p>
            <a:pPr>
              <a:lnSpc>
                <a:spcPct val="150000"/>
              </a:lnSpc>
            </a:pPr>
            <a:r>
              <a:rPr lang="en-US" sz="1800" dirty="0">
                <a:latin typeface="Arial" panose="020B0604020202020204" pitchFamily="34" charset="0"/>
                <a:cs typeface="Arial" panose="020B0604020202020204" pitchFamily="34" charset="0"/>
              </a:rPr>
              <a:t>The study will detail the amenities and resources that are available to Kent University students that are related to physical activity as a factor in their welfare.</a:t>
            </a:r>
          </a:p>
          <a:p>
            <a:pPr>
              <a:lnSpc>
                <a:spcPct val="150000"/>
              </a:lnSpc>
            </a:pPr>
            <a:r>
              <a:rPr lang="en-US" sz="1800" dirty="0">
                <a:latin typeface="Arial" panose="020B0604020202020204" pitchFamily="34" charset="0"/>
                <a:cs typeface="Arial" panose="020B0604020202020204" pitchFamily="34" charset="0"/>
              </a:rPr>
              <a:t>The research will identify the prevalence of physical exercise of Kent University students.</a:t>
            </a:r>
          </a:p>
          <a:p>
            <a:endParaRPr lang="en-US" dirty="0"/>
          </a:p>
          <a:p>
            <a:endParaRPr lang="en-GB" dirty="0"/>
          </a:p>
        </p:txBody>
      </p:sp>
    </p:spTree>
    <p:extLst>
      <p:ext uri="{BB962C8B-B14F-4D97-AF65-F5344CB8AC3E}">
        <p14:creationId xmlns:p14="http://schemas.microsoft.com/office/powerpoint/2010/main" val="1756915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thank you">
            <a:extLst>
              <a:ext uri="{FF2B5EF4-FFF2-40B4-BE49-F238E27FC236}">
                <a16:creationId xmlns:a16="http://schemas.microsoft.com/office/drawing/2014/main" id="{1F110BBE-CCF3-1B4B-2171-B386A96340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0" y="0"/>
            <a:ext cx="6858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058F73A-B84C-4F2A-AF31-F0C8706CA89D}"/>
              </a:ext>
            </a:extLst>
          </p:cNvPr>
          <p:cNvSpPr txBox="1"/>
          <p:nvPr/>
        </p:nvSpPr>
        <p:spPr>
          <a:xfrm>
            <a:off x="7427396" y="6462508"/>
            <a:ext cx="1581575"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Giphy.com</a:t>
            </a:r>
          </a:p>
        </p:txBody>
      </p:sp>
    </p:spTree>
    <p:extLst>
      <p:ext uri="{BB962C8B-B14F-4D97-AF65-F5344CB8AC3E}">
        <p14:creationId xmlns:p14="http://schemas.microsoft.com/office/powerpoint/2010/main" val="2887232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4E4EF-D099-EBE5-364E-4D4D4728DF12}"/>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2A4D8CE4-5D66-76A8-156F-B0871249871E}"/>
              </a:ext>
            </a:extLst>
          </p:cNvPr>
          <p:cNvSpPr>
            <a:spLocks noGrp="1"/>
          </p:cNvSpPr>
          <p:nvPr>
            <p:ph sz="half" idx="1"/>
          </p:nvPr>
        </p:nvSpPr>
        <p:spPr>
          <a:xfrm>
            <a:off x="838200" y="1825625"/>
            <a:ext cx="5181600" cy="4956642"/>
          </a:xfrm>
        </p:spPr>
        <p:txBody>
          <a:bodyPr>
            <a:normAutofit fontScale="25000" lnSpcReduction="20000"/>
          </a:bodyPr>
          <a:lstStyle/>
          <a:p>
            <a:pPr fontAlgn="base"/>
            <a:r>
              <a:rPr lang="en-GB" sz="4000" dirty="0">
                <a:effectLst/>
                <a:latin typeface="Arial" panose="020B0604020202020204" pitchFamily="34" charset="0"/>
                <a:ea typeface="Times New Roman" panose="02020603050405020304" pitchFamily="18" charset="0"/>
                <a:cs typeface="Arial" panose="020B0604020202020204" pitchFamily="34" charset="0"/>
              </a:rPr>
              <a:t>World Health Organization (2018) Global action plan on physical activity 2018–2030: more active people for a healthier world ISBN 978-92-4-151418-7 © </a:t>
            </a:r>
            <a:r>
              <a:rPr lang="en-GB" sz="40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a:rPr>
              <a:t>9789241514187-eng.pdf (who.int)</a:t>
            </a:r>
            <a:r>
              <a:rPr lang="en-GB" sz="4000" dirty="0">
                <a:latin typeface="Arial" panose="020B0604020202020204" pitchFamily="34" charset="0"/>
                <a:cs typeface="Arial" panose="020B0604020202020204" pitchFamily="34" charset="0"/>
                <a:hlinkClick r:id="rId3"/>
              </a:rPr>
              <a:t> /(Accessed</a:t>
            </a:r>
            <a:r>
              <a:rPr lang="en-GB" sz="4000" dirty="0">
                <a:latin typeface="Arial" panose="020B0604020202020204" pitchFamily="34" charset="0"/>
                <a:cs typeface="Arial" panose="020B0604020202020204" pitchFamily="34" charset="0"/>
              </a:rPr>
              <a:t>: 1</a:t>
            </a:r>
            <a:r>
              <a:rPr lang="en-GB" sz="4000" baseline="30000" dirty="0">
                <a:latin typeface="Arial" panose="020B0604020202020204" pitchFamily="34" charset="0"/>
                <a:cs typeface="Arial" panose="020B0604020202020204" pitchFamily="34" charset="0"/>
              </a:rPr>
              <a:t>st</a:t>
            </a:r>
            <a:r>
              <a:rPr lang="en-GB" sz="4000" dirty="0">
                <a:latin typeface="Arial" panose="020B0604020202020204" pitchFamily="34" charset="0"/>
                <a:cs typeface="Arial" panose="020B0604020202020204" pitchFamily="34" charset="0"/>
              </a:rPr>
              <a:t> July 2023).</a:t>
            </a:r>
            <a:endParaRPr lang="en-GB" sz="4000" dirty="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4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Janampa-Apaza</a:t>
            </a:r>
            <a:r>
              <a:rPr lang="en-GB" sz="4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et al, (2021). Physical activity and sedentary </a:t>
            </a:r>
            <a:r>
              <a:rPr lang="en-GB" sz="40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behavior</a:t>
            </a:r>
            <a:r>
              <a:rPr lang="en-GB" sz="4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in medical students at a Peruvian public university. </a:t>
            </a:r>
            <a:r>
              <a:rPr lang="en-GB" sz="4000" i="1"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Medwave</a:t>
            </a:r>
            <a:r>
              <a:rPr lang="en-GB" sz="4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GB" sz="40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21</a:t>
            </a:r>
            <a:r>
              <a:rPr lang="en-GB" sz="4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(05).</a:t>
            </a:r>
            <a:r>
              <a:rPr lang="en-GB" sz="4000" dirty="0">
                <a:latin typeface="Arial" panose="020B0604020202020204" pitchFamily="34" charset="0"/>
                <a:cs typeface="Arial" panose="020B0604020202020204" pitchFamily="34" charset="0"/>
                <a:hlinkClick r:id="rId3"/>
              </a:rPr>
              <a:t> /(Accessed</a:t>
            </a:r>
            <a:r>
              <a:rPr lang="en-GB" sz="4000" dirty="0">
                <a:latin typeface="Arial" panose="020B0604020202020204" pitchFamily="34" charset="0"/>
                <a:cs typeface="Arial" panose="020B0604020202020204" pitchFamily="34" charset="0"/>
              </a:rPr>
              <a:t>: 1</a:t>
            </a:r>
            <a:r>
              <a:rPr lang="en-GB" sz="4000" baseline="30000" dirty="0">
                <a:latin typeface="Arial" panose="020B0604020202020204" pitchFamily="34" charset="0"/>
                <a:cs typeface="Arial" panose="020B0604020202020204" pitchFamily="34" charset="0"/>
              </a:rPr>
              <a:t>st</a:t>
            </a:r>
            <a:r>
              <a:rPr lang="en-GB" sz="4000" dirty="0">
                <a:latin typeface="Arial" panose="020B0604020202020204" pitchFamily="34" charset="0"/>
                <a:cs typeface="Arial" panose="020B0604020202020204" pitchFamily="34" charset="0"/>
              </a:rPr>
              <a:t> July 2023).</a:t>
            </a:r>
            <a:endParaRPr lang="en-GB" sz="4000" dirty="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4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Marques, A. et al., (2020). Prevalence of physical activity among adolescents from 105 low, middle, and high-income countries. </a:t>
            </a:r>
            <a:r>
              <a:rPr lang="en-GB" sz="40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International journal of environmental research and public health</a:t>
            </a:r>
            <a:r>
              <a:rPr lang="en-GB" sz="4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GB" sz="40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17</a:t>
            </a:r>
            <a:r>
              <a:rPr lang="en-GB" sz="4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(9), p.3145.</a:t>
            </a:r>
            <a:r>
              <a:rPr lang="en-GB" sz="4000" dirty="0">
                <a:latin typeface="Arial" panose="020B0604020202020204" pitchFamily="34" charset="0"/>
                <a:cs typeface="Arial" panose="020B0604020202020204" pitchFamily="34" charset="0"/>
                <a:hlinkClick r:id="rId3"/>
              </a:rPr>
              <a:t> /(Accessed</a:t>
            </a:r>
            <a:r>
              <a:rPr lang="en-GB" sz="4000" dirty="0">
                <a:latin typeface="Arial" panose="020B0604020202020204" pitchFamily="34" charset="0"/>
                <a:cs typeface="Arial" panose="020B0604020202020204" pitchFamily="34" charset="0"/>
              </a:rPr>
              <a:t>: 1</a:t>
            </a:r>
            <a:r>
              <a:rPr lang="en-GB" sz="4000" baseline="30000" dirty="0">
                <a:latin typeface="Arial" panose="020B0604020202020204" pitchFamily="34" charset="0"/>
                <a:cs typeface="Arial" panose="020B0604020202020204" pitchFamily="34" charset="0"/>
              </a:rPr>
              <a:t>st</a:t>
            </a:r>
            <a:r>
              <a:rPr lang="en-GB" sz="4000" dirty="0">
                <a:latin typeface="Arial" panose="020B0604020202020204" pitchFamily="34" charset="0"/>
                <a:cs typeface="Arial" panose="020B0604020202020204" pitchFamily="34" charset="0"/>
              </a:rPr>
              <a:t> July 2023).</a:t>
            </a:r>
            <a:endParaRPr lang="en-GB" sz="4000" dirty="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4000" dirty="0">
                <a:effectLst/>
                <a:latin typeface="Arial" panose="020B0604020202020204" pitchFamily="34" charset="0"/>
                <a:ea typeface="Times New Roman" panose="02020603050405020304" pitchFamily="18" charset="0"/>
                <a:cs typeface="Arial" panose="020B0604020202020204" pitchFamily="34" charset="0"/>
              </a:rPr>
              <a:t>Gov.UK, (2022) Physical activity: applying All Our Health</a:t>
            </a:r>
          </a:p>
          <a:p>
            <a:r>
              <a:rPr lang="en-GB" sz="4000" dirty="0">
                <a:effectLst/>
                <a:latin typeface="Arial" panose="020B0604020202020204" pitchFamily="34" charset="0"/>
                <a:ea typeface="Times New Roman" panose="02020603050405020304" pitchFamily="18" charset="0"/>
                <a:cs typeface="Arial" panose="020B0604020202020204" pitchFamily="34" charset="0"/>
              </a:rPr>
              <a:t>Updated 10 March 2022</a:t>
            </a: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40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4"/>
              </a:rPr>
              <a:t>https://www.gov.uk/government/publications/physical-activity-applying</a:t>
            </a: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4000" dirty="0">
                <a:latin typeface="Arial" panose="020B0604020202020204" pitchFamily="34" charset="0"/>
                <a:cs typeface="Arial" panose="020B0604020202020204" pitchFamily="34" charset="0"/>
                <a:hlinkClick r:id="rId3"/>
              </a:rPr>
              <a:t> /(Accessed</a:t>
            </a:r>
            <a:r>
              <a:rPr lang="en-GB" sz="4000" dirty="0">
                <a:latin typeface="Arial" panose="020B0604020202020204" pitchFamily="34" charset="0"/>
                <a:cs typeface="Arial" panose="020B0604020202020204" pitchFamily="34" charset="0"/>
              </a:rPr>
              <a:t>: 3</a:t>
            </a:r>
            <a:r>
              <a:rPr lang="en-GB" sz="4000" baseline="30000" dirty="0">
                <a:latin typeface="Arial" panose="020B0604020202020204" pitchFamily="34" charset="0"/>
                <a:cs typeface="Arial" panose="020B0604020202020204" pitchFamily="34" charset="0"/>
              </a:rPr>
              <a:t>rd</a:t>
            </a:r>
            <a:r>
              <a:rPr lang="en-GB" sz="4000" dirty="0">
                <a:latin typeface="Arial" panose="020B0604020202020204" pitchFamily="34" charset="0"/>
                <a:cs typeface="Arial" panose="020B0604020202020204" pitchFamily="34" charset="0"/>
              </a:rPr>
              <a:t>  July 2023).</a:t>
            </a: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GB" sz="4000" dirty="0">
              <a:effectLst/>
              <a:latin typeface="Arial" panose="020B0604020202020204" pitchFamily="34" charset="0"/>
              <a:ea typeface="Times New Roman" panose="02020603050405020304" pitchFamily="18" charset="0"/>
              <a:cs typeface="Arial" panose="020B0604020202020204" pitchFamily="34" charset="0"/>
            </a:endParaRPr>
          </a:p>
          <a:p>
            <a:r>
              <a:rPr lang="en-GB" sz="4000" dirty="0">
                <a:effectLst/>
                <a:latin typeface="Arial" panose="020B0604020202020204" pitchFamily="34" charset="0"/>
                <a:ea typeface="Times New Roman" panose="02020603050405020304" pitchFamily="18" charset="0"/>
                <a:cs typeface="Arial" panose="020B0604020202020204" pitchFamily="34" charset="0"/>
              </a:rPr>
              <a:t>Public Health England, (2023) </a:t>
            </a:r>
            <a:r>
              <a:rPr lang="en-GB" sz="40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5"/>
              </a:rPr>
              <a:t>Physical Activity - OHID (phe.org.uk)</a:t>
            </a:r>
            <a:r>
              <a:rPr lang="en-GB" sz="4000" dirty="0">
                <a:latin typeface="Arial" panose="020B0604020202020204" pitchFamily="34" charset="0"/>
                <a:cs typeface="Arial" panose="020B0604020202020204" pitchFamily="34" charset="0"/>
                <a:hlinkClick r:id="rId3"/>
              </a:rPr>
              <a:t> /(Accessed</a:t>
            </a:r>
            <a:r>
              <a:rPr lang="en-GB" sz="4000" dirty="0">
                <a:latin typeface="Arial" panose="020B0604020202020204" pitchFamily="34" charset="0"/>
                <a:cs typeface="Arial" panose="020B0604020202020204" pitchFamily="34" charset="0"/>
              </a:rPr>
              <a:t>: 3</a:t>
            </a:r>
            <a:r>
              <a:rPr lang="en-GB" sz="4000" baseline="30000" dirty="0">
                <a:latin typeface="Arial" panose="020B0604020202020204" pitchFamily="34" charset="0"/>
                <a:cs typeface="Arial" panose="020B0604020202020204" pitchFamily="34" charset="0"/>
              </a:rPr>
              <a:t>rd</a:t>
            </a:r>
            <a:r>
              <a:rPr lang="en-GB" sz="4000" dirty="0">
                <a:latin typeface="Arial" panose="020B0604020202020204" pitchFamily="34" charset="0"/>
                <a:cs typeface="Arial" panose="020B0604020202020204" pitchFamily="34" charset="0"/>
              </a:rPr>
              <a:t>  July 2023).</a:t>
            </a:r>
            <a:r>
              <a:rPr lang="en-GB" sz="4000" u="none" strike="noStrike" dirty="0">
                <a:solidFill>
                  <a:srgbClr val="0000FF"/>
                </a:solidFill>
                <a:effectLst/>
                <a:latin typeface="Arial" panose="020B0604020202020204" pitchFamily="34" charset="0"/>
                <a:ea typeface="Times New Roman" panose="02020603050405020304" pitchFamily="18" charset="0"/>
                <a:cs typeface="Arial" panose="020B0604020202020204" pitchFamily="34" charset="0"/>
              </a:rPr>
              <a:t> </a:t>
            </a:r>
            <a:endParaRPr lang="en-GB" sz="4000" dirty="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4000" dirty="0">
                <a:effectLst/>
                <a:latin typeface="Arial" panose="020B0604020202020204" pitchFamily="34" charset="0"/>
                <a:ea typeface="Times New Roman" panose="02020603050405020304" pitchFamily="18" charset="0"/>
                <a:cs typeface="Arial" panose="020B0604020202020204" pitchFamily="34" charset="0"/>
              </a:rPr>
              <a:t>Public Health England, (2014)</a:t>
            </a:r>
            <a:r>
              <a:rPr lang="en-GB" sz="4000" dirty="0">
                <a:latin typeface="Arial" panose="020B0604020202020204" pitchFamily="34" charset="0"/>
                <a:cs typeface="Arial" panose="020B0604020202020204" pitchFamily="34" charset="0"/>
                <a:hlinkClick r:id="rId3"/>
              </a:rPr>
              <a:t> /(Accessed</a:t>
            </a:r>
            <a:r>
              <a:rPr lang="en-GB" sz="4000" dirty="0">
                <a:latin typeface="Arial" panose="020B0604020202020204" pitchFamily="34" charset="0"/>
                <a:cs typeface="Arial" panose="020B0604020202020204" pitchFamily="34" charset="0"/>
              </a:rPr>
              <a:t>: 3</a:t>
            </a:r>
            <a:r>
              <a:rPr lang="en-GB" sz="4000" baseline="30000" dirty="0">
                <a:latin typeface="Arial" panose="020B0604020202020204" pitchFamily="34" charset="0"/>
                <a:cs typeface="Arial" panose="020B0604020202020204" pitchFamily="34" charset="0"/>
              </a:rPr>
              <a:t>rd</a:t>
            </a:r>
            <a:r>
              <a:rPr lang="en-GB" sz="4000" dirty="0">
                <a:latin typeface="Arial" panose="020B0604020202020204" pitchFamily="34" charset="0"/>
                <a:cs typeface="Arial" panose="020B0604020202020204" pitchFamily="34" charset="0"/>
              </a:rPr>
              <a:t>  July 2023).</a:t>
            </a:r>
            <a:endParaRPr lang="en-GB" sz="40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GB" sz="40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6"/>
              </a:rPr>
              <a:t>Physical Activity and Exercise: What's the Difference? (upmcmyhealthmatters.com)</a:t>
            </a:r>
            <a:r>
              <a:rPr lang="en-GB" sz="4000" dirty="0">
                <a:latin typeface="Arial" panose="020B0604020202020204" pitchFamily="34" charset="0"/>
                <a:cs typeface="Arial" panose="020B0604020202020204" pitchFamily="34" charset="0"/>
                <a:hlinkClick r:id="rId3"/>
              </a:rPr>
              <a:t> /(Accessed</a:t>
            </a:r>
            <a:r>
              <a:rPr lang="en-GB" sz="4000" dirty="0">
                <a:latin typeface="Arial" panose="020B0604020202020204" pitchFamily="34" charset="0"/>
                <a:cs typeface="Arial" panose="020B0604020202020204" pitchFamily="34" charset="0"/>
              </a:rPr>
              <a:t>: 3</a:t>
            </a:r>
            <a:r>
              <a:rPr lang="en-GB" sz="4000" baseline="30000" dirty="0">
                <a:latin typeface="Arial" panose="020B0604020202020204" pitchFamily="34" charset="0"/>
                <a:cs typeface="Arial" panose="020B0604020202020204" pitchFamily="34" charset="0"/>
              </a:rPr>
              <a:t>rd</a:t>
            </a:r>
            <a:r>
              <a:rPr lang="en-GB" sz="4000" dirty="0">
                <a:latin typeface="Arial" panose="020B0604020202020204" pitchFamily="34" charset="0"/>
                <a:cs typeface="Arial" panose="020B0604020202020204" pitchFamily="34" charset="0"/>
              </a:rPr>
              <a:t>  July 2023).</a:t>
            </a:r>
            <a:endParaRPr lang="en-GB" sz="4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40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7"/>
              </a:rPr>
              <a:t>Physical Activity: Physiology Of Physical Activity (physicalactivityproslez.blogspot.com)</a:t>
            </a:r>
            <a:r>
              <a:rPr lang="en-GB" sz="4000" dirty="0">
                <a:latin typeface="Arial" panose="020B0604020202020204" pitchFamily="34" charset="0"/>
                <a:cs typeface="Arial" panose="020B0604020202020204" pitchFamily="34" charset="0"/>
                <a:hlinkClick r:id="rId3"/>
              </a:rPr>
              <a:t> /(Accessed</a:t>
            </a:r>
            <a:r>
              <a:rPr lang="en-GB" sz="4000" dirty="0">
                <a:latin typeface="Arial" panose="020B0604020202020204" pitchFamily="34" charset="0"/>
                <a:cs typeface="Arial" panose="020B0604020202020204" pitchFamily="34" charset="0"/>
              </a:rPr>
              <a:t>: 3</a:t>
            </a:r>
            <a:r>
              <a:rPr lang="en-GB" sz="4000" baseline="30000" dirty="0">
                <a:latin typeface="Arial" panose="020B0604020202020204" pitchFamily="34" charset="0"/>
                <a:cs typeface="Arial" panose="020B0604020202020204" pitchFamily="34" charset="0"/>
              </a:rPr>
              <a:t>rd</a:t>
            </a:r>
            <a:r>
              <a:rPr lang="en-GB" sz="4000" dirty="0">
                <a:latin typeface="Arial" panose="020B0604020202020204" pitchFamily="34" charset="0"/>
                <a:cs typeface="Arial" panose="020B0604020202020204" pitchFamily="34" charset="0"/>
              </a:rPr>
              <a:t>  July 2023).</a:t>
            </a:r>
            <a:endParaRPr lang="en-GB" sz="4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40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8"/>
              </a:rPr>
              <a:t>Physical activities crucial for improvement in children with disabilities | Day of Dubai - Dubai's Leading Information Portal | News | Jobs | Events</a:t>
            </a:r>
            <a:r>
              <a:rPr lang="en-GB" sz="4000" dirty="0">
                <a:latin typeface="Arial" panose="020B0604020202020204" pitchFamily="34" charset="0"/>
                <a:cs typeface="Arial" panose="020B0604020202020204" pitchFamily="34" charset="0"/>
                <a:hlinkClick r:id="rId3"/>
              </a:rPr>
              <a:t> /(Accessed</a:t>
            </a:r>
            <a:r>
              <a:rPr lang="en-GB" sz="4000" dirty="0">
                <a:latin typeface="Arial" panose="020B0604020202020204" pitchFamily="34" charset="0"/>
                <a:cs typeface="Arial" panose="020B0604020202020204" pitchFamily="34" charset="0"/>
              </a:rPr>
              <a:t>: 3</a:t>
            </a:r>
            <a:r>
              <a:rPr lang="en-GB" sz="4000" baseline="30000" dirty="0">
                <a:latin typeface="Arial" panose="020B0604020202020204" pitchFamily="34" charset="0"/>
                <a:cs typeface="Arial" panose="020B0604020202020204" pitchFamily="34" charset="0"/>
              </a:rPr>
              <a:t>rd</a:t>
            </a:r>
            <a:r>
              <a:rPr lang="en-GB" sz="4000" dirty="0">
                <a:latin typeface="Arial" panose="020B0604020202020204" pitchFamily="34" charset="0"/>
                <a:cs typeface="Arial" panose="020B0604020202020204" pitchFamily="34" charset="0"/>
              </a:rPr>
              <a:t>  July 2023).</a:t>
            </a:r>
            <a:endParaRPr lang="en-GB" sz="4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40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9"/>
              </a:rPr>
              <a:t>https://cehsp.d.umn.edu/departments-centers/departments/applied-human-sciences/programs/physical-education</a:t>
            </a:r>
            <a:r>
              <a:rPr lang="en-GB" sz="4000" dirty="0">
                <a:latin typeface="Arial" panose="020B0604020202020204" pitchFamily="34" charset="0"/>
                <a:cs typeface="Arial" panose="020B0604020202020204" pitchFamily="34" charset="0"/>
                <a:hlinkClick r:id="rId3"/>
              </a:rPr>
              <a:t> /(Accessed</a:t>
            </a:r>
            <a:r>
              <a:rPr lang="en-GB" sz="4000" dirty="0">
                <a:latin typeface="Arial" panose="020B0604020202020204" pitchFamily="34" charset="0"/>
                <a:cs typeface="Arial" panose="020B0604020202020204" pitchFamily="34" charset="0"/>
              </a:rPr>
              <a:t>: 10</a:t>
            </a:r>
            <a:r>
              <a:rPr lang="en-GB" sz="4000" baseline="30000" dirty="0">
                <a:latin typeface="Arial" panose="020B0604020202020204" pitchFamily="34" charset="0"/>
                <a:cs typeface="Arial" panose="020B0604020202020204" pitchFamily="34" charset="0"/>
              </a:rPr>
              <a:t>th</a:t>
            </a:r>
            <a:r>
              <a:rPr lang="en-GB" sz="4000" dirty="0">
                <a:latin typeface="Arial" panose="020B0604020202020204" pitchFamily="34" charset="0"/>
                <a:cs typeface="Arial" panose="020B0604020202020204" pitchFamily="34" charset="0"/>
              </a:rPr>
              <a:t> July 2023).</a:t>
            </a:r>
            <a:endParaRPr lang="en-GB" sz="4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4000" dirty="0">
                <a:effectLst/>
                <a:latin typeface="Arial" panose="020B0604020202020204" pitchFamily="34" charset="0"/>
                <a:ea typeface="Calibri" panose="020F0502020204030204" pitchFamily="34" charset="0"/>
                <a:cs typeface="Arial" panose="020B0604020202020204" pitchFamily="34" charset="0"/>
              </a:rPr>
              <a:t>https://evergreen.edu/activities</a:t>
            </a:r>
            <a:r>
              <a:rPr lang="en-GB" sz="4000" dirty="0">
                <a:latin typeface="Arial" panose="020B0604020202020204" pitchFamily="34" charset="0"/>
                <a:cs typeface="Arial" panose="020B0604020202020204" pitchFamily="34" charset="0"/>
                <a:hlinkClick r:id="rId3"/>
              </a:rPr>
              <a:t> /(Accessed</a:t>
            </a:r>
            <a:r>
              <a:rPr lang="en-GB" sz="4000" dirty="0">
                <a:latin typeface="Arial" panose="020B0604020202020204" pitchFamily="34" charset="0"/>
                <a:cs typeface="Arial" panose="020B0604020202020204" pitchFamily="34" charset="0"/>
              </a:rPr>
              <a:t>: 10</a:t>
            </a:r>
            <a:r>
              <a:rPr lang="en-GB" sz="4000" baseline="30000" dirty="0">
                <a:latin typeface="Arial" panose="020B0604020202020204" pitchFamily="34" charset="0"/>
                <a:cs typeface="Arial" panose="020B0604020202020204" pitchFamily="34" charset="0"/>
              </a:rPr>
              <a:t>th</a:t>
            </a:r>
            <a:r>
              <a:rPr lang="en-GB" sz="4000" dirty="0">
                <a:latin typeface="Arial" panose="020B0604020202020204" pitchFamily="34" charset="0"/>
                <a:cs typeface="Arial" panose="020B0604020202020204" pitchFamily="34" charset="0"/>
              </a:rPr>
              <a:t> July 2023).</a:t>
            </a:r>
            <a:endParaRPr lang="en-GB" sz="40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D90097D5-66E5-D201-ED03-55A9B24831CB}"/>
              </a:ext>
            </a:extLst>
          </p:cNvPr>
          <p:cNvSpPr>
            <a:spLocks noGrp="1"/>
          </p:cNvSpPr>
          <p:nvPr>
            <p:ph sz="half" idx="2"/>
          </p:nvPr>
        </p:nvSpPr>
        <p:spPr>
          <a:xfrm>
            <a:off x="6172200" y="1825624"/>
            <a:ext cx="5181600" cy="5130547"/>
          </a:xfrm>
        </p:spPr>
        <p:txBody>
          <a:bodyPr>
            <a:noAutofit/>
          </a:bodyPr>
          <a:lstStyle/>
          <a:p>
            <a:r>
              <a:rPr lang="en-GB" sz="1000" dirty="0">
                <a:latin typeface="Arial" panose="020B0604020202020204" pitchFamily="34" charset="0"/>
                <a:cs typeface="Arial" panose="020B0604020202020204" pitchFamily="34" charset="0"/>
                <a:hlinkClick r:id="rId10"/>
              </a:rPr>
              <a:t>https://ojstrial.blogspot.com/p/ethical-considerations_22.html</a:t>
            </a:r>
            <a:r>
              <a:rPr lang="en-GB" sz="1000" dirty="0">
                <a:latin typeface="Arial" panose="020B0604020202020204" pitchFamily="34" charset="0"/>
                <a:cs typeface="Arial" panose="020B0604020202020204" pitchFamily="34" charset="0"/>
                <a:hlinkClick r:id="rId3"/>
              </a:rPr>
              <a:t> /(Accessed</a:t>
            </a:r>
            <a:r>
              <a:rPr lang="en-GB" sz="1000" dirty="0">
                <a:latin typeface="Arial" panose="020B0604020202020204" pitchFamily="34" charset="0"/>
                <a:cs typeface="Arial" panose="020B0604020202020204" pitchFamily="34" charset="0"/>
              </a:rPr>
              <a:t>: 10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July 2023).</a:t>
            </a:r>
          </a:p>
          <a:p>
            <a:r>
              <a:rPr lang="en-GB" sz="1000" dirty="0">
                <a:latin typeface="Arial" panose="020B0604020202020204" pitchFamily="34" charset="0"/>
                <a:cs typeface="Arial" panose="020B0604020202020204" pitchFamily="34" charset="0"/>
              </a:rPr>
              <a:t>BBC, (2014)  Ethics Guide. Lying. Available at: </a:t>
            </a:r>
            <a:r>
              <a:rPr lang="en-GB" sz="1000" dirty="0">
                <a:latin typeface="Arial" panose="020B0604020202020204" pitchFamily="34" charset="0"/>
                <a:cs typeface="Arial" panose="020B0604020202020204" pitchFamily="34" charset="0"/>
                <a:hlinkClick r:id="rId3"/>
              </a:rPr>
              <a:t>https://www.bbc.co.uk/ethics/lying/(Accessed</a:t>
            </a:r>
            <a:r>
              <a:rPr lang="en-GB" sz="1000" dirty="0">
                <a:latin typeface="Arial" panose="020B0604020202020204" pitchFamily="34" charset="0"/>
                <a:cs typeface="Arial" panose="020B0604020202020204" pitchFamily="34" charset="0"/>
              </a:rPr>
              <a:t>: 10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July 2023).</a:t>
            </a:r>
          </a:p>
          <a:p>
            <a:r>
              <a:rPr lang="en-US" sz="1000" dirty="0">
                <a:latin typeface="Arial" panose="020B0604020202020204" pitchFamily="34" charset="0"/>
                <a:cs typeface="Arial" panose="020B0604020202020204" pitchFamily="34" charset="0"/>
              </a:rPr>
              <a:t>The-SRA, (2023) </a:t>
            </a:r>
            <a:r>
              <a:rPr lang="en-GB" sz="1000" b="1" dirty="0">
                <a:solidFill>
                  <a:srgbClr val="212529"/>
                </a:solidFill>
                <a:effectLst/>
                <a:latin typeface="Arial" panose="020B0604020202020204" pitchFamily="34" charset="0"/>
                <a:cs typeface="Arial" panose="020B0604020202020204" pitchFamily="34" charset="0"/>
              </a:rPr>
              <a:t>In-house solicitors thematic review. Available at: </a:t>
            </a:r>
            <a:r>
              <a:rPr lang="en-GB" sz="1000" dirty="0">
                <a:latin typeface="Arial" panose="020B0604020202020204" pitchFamily="34" charset="0"/>
                <a:cs typeface="Arial" panose="020B0604020202020204" pitchFamily="34" charset="0"/>
                <a:hlinkClick r:id="rId11"/>
              </a:rPr>
              <a:t>https://www.sra.org.uk/sra/research-publications/in-house-solicitors-the</a:t>
            </a:r>
            <a:endParaRPr lang="en-GB" sz="1000" dirty="0">
              <a:latin typeface="Arial" panose="020B0604020202020204" pitchFamily="34" charset="0"/>
              <a:cs typeface="Arial" panose="020B0604020202020204" pitchFamily="34" charset="0"/>
            </a:endParaRPr>
          </a:p>
          <a:p>
            <a:r>
              <a:rPr lang="en-GB" sz="1000" b="1" i="0" dirty="0">
                <a:effectLst/>
                <a:latin typeface="Arial" panose="020B0604020202020204" pitchFamily="34" charset="0"/>
                <a:cs typeface="Arial" panose="020B0604020202020204" pitchFamily="34" charset="0"/>
              </a:rPr>
              <a:t>Research Ethics Service (2022)</a:t>
            </a:r>
            <a:r>
              <a:rPr lang="en-US" sz="1000" b="0" i="0" dirty="0">
                <a:solidFill>
                  <a:srgbClr val="71777D"/>
                </a:solidFill>
                <a:effectLst/>
                <a:latin typeface="Arial" panose="020B0604020202020204" pitchFamily="34" charset="0"/>
                <a:cs typeface="Arial" panose="020B0604020202020204" pitchFamily="34" charset="0"/>
              </a:rPr>
              <a:t> The UK wide Research </a:t>
            </a:r>
            <a:r>
              <a:rPr lang="en-US" sz="1000" b="1" i="0" dirty="0">
                <a:solidFill>
                  <a:srgbClr val="767676"/>
                </a:solidFill>
                <a:effectLst/>
                <a:latin typeface="Arial" panose="020B0604020202020204" pitchFamily="34" charset="0"/>
                <a:cs typeface="Arial" panose="020B0604020202020204" pitchFamily="34" charset="0"/>
              </a:rPr>
              <a:t>Ethics</a:t>
            </a:r>
            <a:r>
              <a:rPr lang="en-US" sz="1000" b="0" i="0" dirty="0">
                <a:solidFill>
                  <a:srgbClr val="71777D"/>
                </a:solidFill>
                <a:effectLst/>
                <a:latin typeface="Arial" panose="020B0604020202020204" pitchFamily="34" charset="0"/>
                <a:cs typeface="Arial" panose="020B0604020202020204" pitchFamily="34" charset="0"/>
              </a:rPr>
              <a:t> Service </a:t>
            </a:r>
            <a:r>
              <a:rPr lang="en-GB" sz="1000" b="1" i="0" dirty="0">
                <a:effectLst/>
                <a:latin typeface="Arial" panose="020B0604020202020204" pitchFamily="34" charset="0"/>
                <a:cs typeface="Arial" panose="020B0604020202020204" pitchFamily="34" charset="0"/>
              </a:rPr>
              <a:t> </a:t>
            </a:r>
            <a:r>
              <a:rPr lang="en-US" sz="1000" dirty="0">
                <a:latin typeface="Arial" panose="020B0604020202020204" pitchFamily="34" charset="0"/>
                <a:cs typeface="Arial" panose="020B0604020202020204" pitchFamily="34" charset="0"/>
                <a:hlinkClick r:id="rId12"/>
              </a:rPr>
              <a:t>Research Ethics Service - Health Research Authority (hra.nhs.uk)</a:t>
            </a:r>
            <a:endParaRPr lang="en-GB" sz="1000" b="1" i="0" dirty="0">
              <a:effectLst/>
              <a:latin typeface="Arial" panose="020B0604020202020204" pitchFamily="34" charset="0"/>
              <a:cs typeface="Arial" panose="020B0604020202020204" pitchFamily="34" charset="0"/>
            </a:endParaRPr>
          </a:p>
          <a:p>
            <a:pPr algn="l"/>
            <a:r>
              <a:rPr lang="en-US" sz="1000" b="1" i="0" dirty="0">
                <a:effectLst/>
                <a:latin typeface="Arial" panose="020B0604020202020204" pitchFamily="34" charset="0"/>
                <a:cs typeface="Arial" panose="020B0604020202020204" pitchFamily="34" charset="0"/>
              </a:rPr>
              <a:t>GOV.UK, (2023) Report: Enabling responsible access to demographic data to make AI systems fairer Available at: </a:t>
            </a:r>
            <a:r>
              <a:rPr lang="en-GB" sz="1000" dirty="0">
                <a:latin typeface="Arial" panose="020B0604020202020204" pitchFamily="34" charset="0"/>
                <a:cs typeface="Arial" panose="020B0604020202020204" pitchFamily="34" charset="0"/>
                <a:hlinkClick r:id="rId13"/>
              </a:rPr>
              <a:t>https://www.gov.uk/government/organisations/centre-for-data-ethics-and-innovation</a:t>
            </a:r>
            <a:endParaRPr lang="en-GB" sz="1000" dirty="0">
              <a:latin typeface="Arial" panose="020B0604020202020204" pitchFamily="34" charset="0"/>
              <a:cs typeface="Arial" panose="020B0604020202020204" pitchFamily="34" charset="0"/>
            </a:endParaRPr>
          </a:p>
          <a:p>
            <a:r>
              <a:rPr lang="en-US" sz="1000" b="1" i="0" dirty="0">
                <a:effectLst/>
                <a:latin typeface="Arial" panose="020B0604020202020204" pitchFamily="34" charset="0"/>
                <a:cs typeface="Arial" panose="020B0604020202020204" pitchFamily="34" charset="0"/>
              </a:rPr>
              <a:t>. (UNI Kent, 2023) The heart of activity at Kent. Available at: </a:t>
            </a:r>
            <a:r>
              <a:rPr lang="nl-NL" sz="1000" dirty="0">
                <a:latin typeface="Arial" panose="020B0604020202020204" pitchFamily="34" charset="0"/>
                <a:cs typeface="Arial" panose="020B0604020202020204" pitchFamily="34" charset="0"/>
                <a:hlinkClick r:id="rId14"/>
              </a:rPr>
              <a:t>Kent Sport - University of Kent</a:t>
            </a:r>
            <a:endParaRPr lang="en-GB" sz="1000" dirty="0">
              <a:latin typeface="Arial" panose="020B0604020202020204" pitchFamily="34" charset="0"/>
              <a:cs typeface="Arial" panose="020B0604020202020204" pitchFamily="34" charset="0"/>
            </a:endParaRPr>
          </a:p>
          <a:p>
            <a:r>
              <a:rPr lang="en-GB" sz="1000" b="1" i="0" dirty="0">
                <a:solidFill>
                  <a:srgbClr val="333333"/>
                </a:solidFill>
                <a:effectLst/>
                <a:latin typeface="Arial" panose="020B0604020202020204" pitchFamily="34" charset="0"/>
                <a:cs typeface="Arial" panose="020B0604020202020204" pitchFamily="34" charset="0"/>
              </a:rPr>
              <a:t> Caroline Van Eldik, Kent Union Sabbatical Officer</a:t>
            </a:r>
            <a:r>
              <a:rPr lang="en-US" sz="1000" dirty="0">
                <a:latin typeface="Arial" panose="020B0604020202020204" pitchFamily="34" charset="0"/>
                <a:cs typeface="Arial" panose="020B0604020202020204" pitchFamily="34" charset="0"/>
                <a:hlinkClick r:id="rId15"/>
              </a:rPr>
              <a:t> Monthly payments for students – Kent Sport News</a:t>
            </a:r>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hlinkClick r:id="rId16"/>
              </a:rPr>
              <a:t>https://www.bing.com/images/search?view=detailV2&amp;ccid=vs0vTiqg&amp;id=36C9B16E34863A234D678410</a:t>
            </a:r>
            <a:endParaRPr lang="en-US" sz="1000" dirty="0">
              <a:latin typeface="Arial" panose="020B0604020202020204" pitchFamily="34" charset="0"/>
              <a:cs typeface="Arial" panose="020B0604020202020204" pitchFamily="34" charset="0"/>
            </a:endParaRPr>
          </a:p>
          <a:p>
            <a:r>
              <a:rPr lang="en-US" sz="1000" b="0" i="0" dirty="0">
                <a:solidFill>
                  <a:srgbClr val="333333"/>
                </a:solidFill>
                <a:effectLst/>
                <a:latin typeface="Open Sans" panose="020B0606030504020204" pitchFamily="34" charset="0"/>
              </a:rPr>
              <a:t>Oliver W. A. Wilson, Simon R. Walters, Michael E. Naylor, Jenny C. Clarke. (2022) </a:t>
            </a:r>
            <a:r>
              <a:rPr lang="en-US" sz="1000" b="0" i="0" u="none" strike="noStrike" dirty="0">
                <a:solidFill>
                  <a:srgbClr val="006DB4"/>
                </a:solidFill>
                <a:effectLst/>
                <a:latin typeface="Open Sans" panose="020B0606030504020204" pitchFamily="34" charset="0"/>
                <a:hlinkClick r:id="rId17"/>
              </a:rPr>
              <a:t>Changes in Physical Activity and Motives following the Transition from High School to University</a:t>
            </a:r>
            <a:r>
              <a:rPr lang="en-US" sz="1000" b="0" i="0" dirty="0">
                <a:solidFill>
                  <a:srgbClr val="333333"/>
                </a:solidFill>
                <a:effectLst/>
                <a:latin typeface="Open Sans" panose="020B0606030504020204" pitchFamily="34" charset="0"/>
              </a:rPr>
              <a:t>. </a:t>
            </a:r>
            <a:r>
              <a:rPr lang="en-US" sz="1000" b="0" i="1" dirty="0">
                <a:solidFill>
                  <a:srgbClr val="333333"/>
                </a:solidFill>
                <a:effectLst/>
                <a:latin typeface="Open Sans" panose="020B0606030504020204" pitchFamily="34" charset="0"/>
              </a:rPr>
              <a:t>International Journal of Kinesiology in Higher Education</a:t>
            </a:r>
            <a:r>
              <a:rPr lang="en-US" sz="1000" b="0" i="0" dirty="0">
                <a:solidFill>
                  <a:srgbClr val="333333"/>
                </a:solidFill>
                <a:effectLst/>
                <a:latin typeface="Open Sans" panose="020B0606030504020204" pitchFamily="34" charset="0"/>
              </a:rPr>
              <a:t> 6:1, pages 56-67.</a:t>
            </a:r>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03061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dc8c000-3fb6-4aae-80f6-b33e90f8692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A7832FEA9A0CE44993765A974BB2A9B" ma:contentTypeVersion="14" ma:contentTypeDescription="Create a new document." ma:contentTypeScope="" ma:versionID="5394ec587b9f4f52ec96a39a8aeda048">
  <xsd:schema xmlns:xsd="http://www.w3.org/2001/XMLSchema" xmlns:xs="http://www.w3.org/2001/XMLSchema" xmlns:p="http://schemas.microsoft.com/office/2006/metadata/properties" xmlns:ns3="2dc8c000-3fb6-4aae-80f6-b33e90f8692e" xmlns:ns4="a8d74de7-2952-40f5-912e-dc0441479ce8" targetNamespace="http://schemas.microsoft.com/office/2006/metadata/properties" ma:root="true" ma:fieldsID="45d864bd6d2e62b8e09a2951f3223657" ns3:_="" ns4:_="">
    <xsd:import namespace="2dc8c000-3fb6-4aae-80f6-b33e90f8692e"/>
    <xsd:import namespace="a8d74de7-2952-40f5-912e-dc0441479ce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GenerationTime" minOccurs="0"/>
                <xsd:element ref="ns3:MediaServiceEventHashCode"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c8c000-3fb6-4aae-80f6-b33e90f869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8d74de7-2952-40f5-912e-dc0441479ce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60D5C15-CFC2-48CC-8634-32FD76676317}">
  <ds:schemaRefs>
    <ds:schemaRef ds:uri="http://schemas.openxmlformats.org/package/2006/metadata/core-properties"/>
    <ds:schemaRef ds:uri="a8d74de7-2952-40f5-912e-dc0441479ce8"/>
    <ds:schemaRef ds:uri="http://schemas.microsoft.com/office/infopath/2007/PartnerControls"/>
    <ds:schemaRef ds:uri="http://schemas.microsoft.com/office/2006/documentManagement/types"/>
    <ds:schemaRef ds:uri="http://purl.org/dc/terms/"/>
    <ds:schemaRef ds:uri="http://schemas.microsoft.com/office/2006/metadata/properties"/>
    <ds:schemaRef ds:uri="http://purl.org/dc/dcmitype/"/>
    <ds:schemaRef ds:uri="2dc8c000-3fb6-4aae-80f6-b33e90f8692e"/>
    <ds:schemaRef ds:uri="http://www.w3.org/XML/1998/namespace"/>
    <ds:schemaRef ds:uri="http://purl.org/dc/elements/1.1/"/>
  </ds:schemaRefs>
</ds:datastoreItem>
</file>

<file path=customXml/itemProps2.xml><?xml version="1.0" encoding="utf-8"?>
<ds:datastoreItem xmlns:ds="http://schemas.openxmlformats.org/officeDocument/2006/customXml" ds:itemID="{962301D6-04AA-47F1-99B7-C3A912E137B7}">
  <ds:schemaRefs>
    <ds:schemaRef ds:uri="http://schemas.microsoft.com/sharepoint/v3/contenttype/forms"/>
  </ds:schemaRefs>
</ds:datastoreItem>
</file>

<file path=customXml/itemProps3.xml><?xml version="1.0" encoding="utf-8"?>
<ds:datastoreItem xmlns:ds="http://schemas.openxmlformats.org/officeDocument/2006/customXml" ds:itemID="{E492AD46-DD57-470A-A8FB-0803A18682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c8c000-3fb6-4aae-80f6-b33e90f8692e"/>
    <ds:schemaRef ds:uri="a8d74de7-2952-40f5-912e-dc0441479c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TM03457464[[fn=Dividend]]</Template>
  <TotalTime>2799</TotalTime>
  <Words>1714</Words>
  <Application>Microsoft Office PowerPoint</Application>
  <PresentationFormat>Widescreen</PresentationFormat>
  <Paragraphs>102</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Open Sans</vt:lpstr>
      <vt:lpstr>Times New Roman</vt:lpstr>
      <vt:lpstr>Office Theme</vt:lpstr>
      <vt:lpstr> Module: Practice-Base Research  Module Code: LCHS700  Mini Research Project Proposal </vt:lpstr>
      <vt:lpstr>What is Physical activity? </vt:lpstr>
      <vt:lpstr>Background to the Study</vt:lpstr>
      <vt:lpstr>Background to the Study</vt:lpstr>
      <vt:lpstr>Rationale &amp; Research Question </vt:lpstr>
      <vt:lpstr>Methodology</vt:lpstr>
      <vt:lpstr> Methodology</vt:lpstr>
      <vt:lpstr>PowerPoint Presentation</vt:lpstr>
      <vt:lpstr>Implication of research</vt:lpstr>
      <vt:lpstr>PowerPoint Presentation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Carlene</dc:creator>
  <cp:lastModifiedBy>Carlene</cp:lastModifiedBy>
  <cp:revision>7</cp:revision>
  <dcterms:created xsi:type="dcterms:W3CDTF">2023-07-05T20:43:25Z</dcterms:created>
  <dcterms:modified xsi:type="dcterms:W3CDTF">2023-07-18T12:47:33Z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0x010100AA7832FEA9A0CE44993765A974BB2A9B</vt:lpwstr>
  </property>
</Properties>
</file>