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3640F-9BE0-4E3D-A7B0-DB4D3C40F075}" v="8" dt="2026-10-18T18:19:26.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9" autoAdjust="0"/>
    <p:restoredTop sz="94660"/>
  </p:normalViewPr>
  <p:slideViewPr>
    <p:cSldViewPr snapToGrid="0" snapToObjects="1">
      <p:cViewPr>
        <p:scale>
          <a:sx n="75" d="100"/>
          <a:sy n="75" d="100"/>
        </p:scale>
        <p:origin x="974" y="2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bia Zafar" userId="e03095659bfb3dbd" providerId="LiveId" clId="{CC074C59-6266-4D83-A7BB-D0188515CEA7}"/>
    <pc:docChg chg="custSel modSld">
      <pc:chgData name="Sobia Zafar" userId="e03095659bfb3dbd" providerId="LiveId" clId="{CC074C59-6266-4D83-A7BB-D0188515CEA7}" dt="2026-10-18T18:59:26.134" v="420" actId="478"/>
      <pc:docMkLst>
        <pc:docMk/>
      </pc:docMkLst>
      <pc:sldChg chg="modSp mod">
        <pc:chgData name="Sobia Zafar" userId="e03095659bfb3dbd" providerId="LiveId" clId="{CC074C59-6266-4D83-A7BB-D0188515CEA7}" dt="2026-10-18T18:54:39.266" v="395" actId="2711"/>
        <pc:sldMkLst>
          <pc:docMk/>
          <pc:sldMk cId="0" sldId="256"/>
        </pc:sldMkLst>
        <pc:spChg chg="mod">
          <ac:chgData name="Sobia Zafar" userId="e03095659bfb3dbd" providerId="LiveId" clId="{CC074C59-6266-4D83-A7BB-D0188515CEA7}" dt="2026-10-18T18:54:30.081" v="394" actId="2711"/>
          <ac:spMkLst>
            <pc:docMk/>
            <pc:sldMk cId="0" sldId="256"/>
            <ac:spMk id="3" creationId="{00000000-0000-0000-0000-000000000000}"/>
          </ac:spMkLst>
        </pc:spChg>
        <pc:spChg chg="mod">
          <ac:chgData name="Sobia Zafar" userId="e03095659bfb3dbd" providerId="LiveId" clId="{CC074C59-6266-4D83-A7BB-D0188515CEA7}" dt="2026-10-18T18:54:39.266" v="395" actId="2711"/>
          <ac:spMkLst>
            <pc:docMk/>
            <pc:sldMk cId="0" sldId="256"/>
            <ac:spMk id="4" creationId="{00000000-0000-0000-0000-000000000000}"/>
          </ac:spMkLst>
        </pc:spChg>
      </pc:sldChg>
      <pc:sldChg chg="delSp modSp mod">
        <pc:chgData name="Sobia Zafar" userId="e03095659bfb3dbd" providerId="LiveId" clId="{CC074C59-6266-4D83-A7BB-D0188515CEA7}" dt="2026-10-18T18:55:38.444" v="400" actId="478"/>
        <pc:sldMkLst>
          <pc:docMk/>
          <pc:sldMk cId="0" sldId="257"/>
        </pc:sldMkLst>
        <pc:spChg chg="mod">
          <ac:chgData name="Sobia Zafar" userId="e03095659bfb3dbd" providerId="LiveId" clId="{CC074C59-6266-4D83-A7BB-D0188515CEA7}" dt="2026-09-27T13:33:15.313" v="0" actId="1076"/>
          <ac:spMkLst>
            <pc:docMk/>
            <pc:sldMk cId="0" sldId="257"/>
            <ac:spMk id="4" creationId="{00000000-0000-0000-0000-000000000000}"/>
          </ac:spMkLst>
        </pc:spChg>
        <pc:spChg chg="del mod">
          <ac:chgData name="Sobia Zafar" userId="e03095659bfb3dbd" providerId="LiveId" clId="{CC074C59-6266-4D83-A7BB-D0188515CEA7}" dt="2026-10-18T18:55:38.444" v="400" actId="478"/>
          <ac:spMkLst>
            <pc:docMk/>
            <pc:sldMk cId="0" sldId="257"/>
            <ac:spMk id="5" creationId="{00000000-0000-0000-0000-000000000000}"/>
          </ac:spMkLst>
        </pc:spChg>
        <pc:spChg chg="mod">
          <ac:chgData name="Sobia Zafar" userId="e03095659bfb3dbd" providerId="LiveId" clId="{CC074C59-6266-4D83-A7BB-D0188515CEA7}" dt="2026-10-18T18:53:23.657" v="387" actId="2711"/>
          <ac:spMkLst>
            <pc:docMk/>
            <pc:sldMk cId="0" sldId="257"/>
            <ac:spMk id="8" creationId="{00000000-0000-0000-0000-000000000000}"/>
          </ac:spMkLst>
        </pc:spChg>
        <pc:spChg chg="mod">
          <ac:chgData name="Sobia Zafar" userId="e03095659bfb3dbd" providerId="LiveId" clId="{CC074C59-6266-4D83-A7BB-D0188515CEA7}" dt="2026-10-18T18:54:12.152" v="393" actId="255"/>
          <ac:spMkLst>
            <pc:docMk/>
            <pc:sldMk cId="0" sldId="257"/>
            <ac:spMk id="9" creationId="{00000000-0000-0000-0000-000000000000}"/>
          </ac:spMkLst>
        </pc:spChg>
        <pc:spChg chg="mod">
          <ac:chgData name="Sobia Zafar" userId="e03095659bfb3dbd" providerId="LiveId" clId="{CC074C59-6266-4D83-A7BB-D0188515CEA7}" dt="2026-09-27T13:33:37.805" v="4" actId="1076"/>
          <ac:spMkLst>
            <pc:docMk/>
            <pc:sldMk cId="0" sldId="257"/>
            <ac:spMk id="10" creationId="{00000000-0000-0000-0000-000000000000}"/>
          </ac:spMkLst>
        </pc:spChg>
        <pc:spChg chg="mod">
          <ac:chgData name="Sobia Zafar" userId="e03095659bfb3dbd" providerId="LiveId" clId="{CC074C59-6266-4D83-A7BB-D0188515CEA7}" dt="2026-10-18T18:53:35.820" v="389" actId="2711"/>
          <ac:spMkLst>
            <pc:docMk/>
            <pc:sldMk cId="0" sldId="257"/>
            <ac:spMk id="12" creationId="{00000000-0000-0000-0000-000000000000}"/>
          </ac:spMkLst>
        </pc:spChg>
        <pc:spChg chg="mod">
          <ac:chgData name="Sobia Zafar" userId="e03095659bfb3dbd" providerId="LiveId" clId="{CC074C59-6266-4D83-A7BB-D0188515CEA7}" dt="2026-10-18T18:53:57.710" v="391" actId="255"/>
          <ac:spMkLst>
            <pc:docMk/>
            <pc:sldMk cId="0" sldId="257"/>
            <ac:spMk id="13" creationId="{00000000-0000-0000-0000-000000000000}"/>
          </ac:spMkLst>
        </pc:spChg>
        <pc:spChg chg="del mod">
          <ac:chgData name="Sobia Zafar" userId="e03095659bfb3dbd" providerId="LiveId" clId="{CC074C59-6266-4D83-A7BB-D0188515CEA7}" dt="2026-10-18T18:55:24.335" v="397" actId="478"/>
          <ac:spMkLst>
            <pc:docMk/>
            <pc:sldMk cId="0" sldId="257"/>
            <ac:spMk id="14" creationId="{00000000-0000-0000-0000-000000000000}"/>
          </ac:spMkLst>
        </pc:spChg>
      </pc:sldChg>
      <pc:sldChg chg="delSp modSp mod">
        <pc:chgData name="Sobia Zafar" userId="e03095659bfb3dbd" providerId="LiveId" clId="{CC074C59-6266-4D83-A7BB-D0188515CEA7}" dt="2026-10-18T18:56:16.952" v="404" actId="478"/>
        <pc:sldMkLst>
          <pc:docMk/>
          <pc:sldMk cId="0" sldId="258"/>
        </pc:sldMkLst>
        <pc:spChg chg="del">
          <ac:chgData name="Sobia Zafar" userId="e03095659bfb3dbd" providerId="LiveId" clId="{CC074C59-6266-4D83-A7BB-D0188515CEA7}" dt="2026-10-18T18:56:10.069" v="403" actId="478"/>
          <ac:spMkLst>
            <pc:docMk/>
            <pc:sldMk cId="0" sldId="258"/>
            <ac:spMk id="5" creationId="{00000000-0000-0000-0000-000000000000}"/>
          </ac:spMkLst>
        </pc:spChg>
        <pc:spChg chg="mod">
          <ac:chgData name="Sobia Zafar" userId="e03095659bfb3dbd" providerId="LiveId" clId="{CC074C59-6266-4D83-A7BB-D0188515CEA7}" dt="2026-10-18T18:52:45.582" v="384" actId="255"/>
          <ac:spMkLst>
            <pc:docMk/>
            <pc:sldMk cId="0" sldId="258"/>
            <ac:spMk id="8" creationId="{00000000-0000-0000-0000-000000000000}"/>
          </ac:spMkLst>
        </pc:spChg>
        <pc:spChg chg="mod">
          <ac:chgData name="Sobia Zafar" userId="e03095659bfb3dbd" providerId="LiveId" clId="{CC074C59-6266-4D83-A7BB-D0188515CEA7}" dt="2026-10-18T18:52:33.859" v="382" actId="255"/>
          <ac:spMkLst>
            <pc:docMk/>
            <pc:sldMk cId="0" sldId="258"/>
            <ac:spMk id="9" creationId="{00000000-0000-0000-0000-000000000000}"/>
          </ac:spMkLst>
        </pc:spChg>
        <pc:spChg chg="mod">
          <ac:chgData name="Sobia Zafar" userId="e03095659bfb3dbd" providerId="LiveId" clId="{CC074C59-6266-4D83-A7BB-D0188515CEA7}" dt="2026-10-18T18:53:02.658" v="386" actId="255"/>
          <ac:spMkLst>
            <pc:docMk/>
            <pc:sldMk cId="0" sldId="258"/>
            <ac:spMk id="13" creationId="{00000000-0000-0000-0000-000000000000}"/>
          </ac:spMkLst>
        </pc:spChg>
        <pc:spChg chg="del">
          <ac:chgData name="Sobia Zafar" userId="e03095659bfb3dbd" providerId="LiveId" clId="{CC074C59-6266-4D83-A7BB-D0188515CEA7}" dt="2026-10-18T18:56:16.952" v="404" actId="478"/>
          <ac:spMkLst>
            <pc:docMk/>
            <pc:sldMk cId="0" sldId="258"/>
            <ac:spMk id="14" creationId="{00000000-0000-0000-0000-000000000000}"/>
          </ac:spMkLst>
        </pc:spChg>
        <pc:spChg chg="del mod">
          <ac:chgData name="Sobia Zafar" userId="e03095659bfb3dbd" providerId="LiveId" clId="{CC074C59-6266-4D83-A7BB-D0188515CEA7}" dt="2026-10-18T18:56:00.764" v="402" actId="478"/>
          <ac:spMkLst>
            <pc:docMk/>
            <pc:sldMk cId="0" sldId="258"/>
            <ac:spMk id="15" creationId="{00000000-0000-0000-0000-000000000000}"/>
          </ac:spMkLst>
        </pc:spChg>
      </pc:sldChg>
      <pc:sldChg chg="delSp modSp mod">
        <pc:chgData name="Sobia Zafar" userId="e03095659bfb3dbd" providerId="LiveId" clId="{CC074C59-6266-4D83-A7BB-D0188515CEA7}" dt="2026-10-18T18:57:10.813" v="409" actId="478"/>
        <pc:sldMkLst>
          <pc:docMk/>
          <pc:sldMk cId="0" sldId="259"/>
        </pc:sldMkLst>
        <pc:spChg chg="mod">
          <ac:chgData name="Sobia Zafar" userId="e03095659bfb3dbd" providerId="LiveId" clId="{CC074C59-6266-4D83-A7BB-D0188515CEA7}" dt="2026-10-18T18:57:05.109" v="408" actId="1036"/>
          <ac:spMkLst>
            <pc:docMk/>
            <pc:sldMk cId="0" sldId="259"/>
            <ac:spMk id="2" creationId="{00000000-0000-0000-0000-000000000000}"/>
          </ac:spMkLst>
        </pc:spChg>
        <pc:spChg chg="mod">
          <ac:chgData name="Sobia Zafar" userId="e03095659bfb3dbd" providerId="LiveId" clId="{CC074C59-6266-4D83-A7BB-D0188515CEA7}" dt="2026-10-18T18:56:59.708" v="407" actId="255"/>
          <ac:spMkLst>
            <pc:docMk/>
            <pc:sldMk cId="0" sldId="259"/>
            <ac:spMk id="4" creationId="{00000000-0000-0000-0000-000000000000}"/>
          </ac:spMkLst>
        </pc:spChg>
        <pc:spChg chg="del">
          <ac:chgData name="Sobia Zafar" userId="e03095659bfb3dbd" providerId="LiveId" clId="{CC074C59-6266-4D83-A7BB-D0188515CEA7}" dt="2026-10-18T18:57:10.813" v="409" actId="478"/>
          <ac:spMkLst>
            <pc:docMk/>
            <pc:sldMk cId="0" sldId="259"/>
            <ac:spMk id="5" creationId="{00000000-0000-0000-0000-000000000000}"/>
          </ac:spMkLst>
        </pc:spChg>
        <pc:spChg chg="mod">
          <ac:chgData name="Sobia Zafar" userId="e03095659bfb3dbd" providerId="LiveId" clId="{CC074C59-6266-4D83-A7BB-D0188515CEA7}" dt="2026-10-18T18:50:17.917" v="367" actId="2711"/>
          <ac:spMkLst>
            <pc:docMk/>
            <pc:sldMk cId="0" sldId="259"/>
            <ac:spMk id="8" creationId="{00000000-0000-0000-0000-000000000000}"/>
          </ac:spMkLst>
        </pc:spChg>
        <pc:spChg chg="mod">
          <ac:chgData name="Sobia Zafar" userId="e03095659bfb3dbd" providerId="LiveId" clId="{CC074C59-6266-4D83-A7BB-D0188515CEA7}" dt="2026-10-18T18:52:15.988" v="380" actId="255"/>
          <ac:spMkLst>
            <pc:docMk/>
            <pc:sldMk cId="0" sldId="259"/>
            <ac:spMk id="9" creationId="{00000000-0000-0000-0000-000000000000}"/>
          </ac:spMkLst>
        </pc:spChg>
        <pc:spChg chg="mod">
          <ac:chgData name="Sobia Zafar" userId="e03095659bfb3dbd" providerId="LiveId" clId="{CC074C59-6266-4D83-A7BB-D0188515CEA7}" dt="2026-10-18T18:50:24.673" v="368" actId="2711"/>
          <ac:spMkLst>
            <pc:docMk/>
            <pc:sldMk cId="0" sldId="259"/>
            <ac:spMk id="12" creationId="{00000000-0000-0000-0000-000000000000}"/>
          </ac:spMkLst>
        </pc:spChg>
        <pc:spChg chg="mod">
          <ac:chgData name="Sobia Zafar" userId="e03095659bfb3dbd" providerId="LiveId" clId="{CC074C59-6266-4D83-A7BB-D0188515CEA7}" dt="2026-10-18T18:51:52.834" v="377" actId="255"/>
          <ac:spMkLst>
            <pc:docMk/>
            <pc:sldMk cId="0" sldId="259"/>
            <ac:spMk id="13" creationId="{00000000-0000-0000-0000-000000000000}"/>
          </ac:spMkLst>
        </pc:spChg>
        <pc:spChg chg="mod">
          <ac:chgData name="Sobia Zafar" userId="e03095659bfb3dbd" providerId="LiveId" clId="{CC074C59-6266-4D83-A7BB-D0188515CEA7}" dt="2026-10-18T18:50:38.297" v="370" actId="2711"/>
          <ac:spMkLst>
            <pc:docMk/>
            <pc:sldMk cId="0" sldId="259"/>
            <ac:spMk id="16" creationId="{00000000-0000-0000-0000-000000000000}"/>
          </ac:spMkLst>
        </pc:spChg>
        <pc:spChg chg="mod">
          <ac:chgData name="Sobia Zafar" userId="e03095659bfb3dbd" providerId="LiveId" clId="{CC074C59-6266-4D83-A7BB-D0188515CEA7}" dt="2026-10-18T18:51:32.430" v="375" actId="2711"/>
          <ac:spMkLst>
            <pc:docMk/>
            <pc:sldMk cId="0" sldId="259"/>
            <ac:spMk id="17" creationId="{00000000-0000-0000-0000-000000000000}"/>
          </ac:spMkLst>
        </pc:spChg>
        <pc:spChg chg="mod">
          <ac:chgData name="Sobia Zafar" userId="e03095659bfb3dbd" providerId="LiveId" clId="{CC074C59-6266-4D83-A7BB-D0188515CEA7}" dt="2026-10-18T18:25:40.764" v="269" actId="14100"/>
          <ac:spMkLst>
            <pc:docMk/>
            <pc:sldMk cId="0" sldId="259"/>
            <ac:spMk id="18" creationId="{00000000-0000-0000-0000-000000000000}"/>
          </ac:spMkLst>
        </pc:spChg>
        <pc:spChg chg="mod">
          <ac:chgData name="Sobia Zafar" userId="e03095659bfb3dbd" providerId="LiveId" clId="{CC074C59-6266-4D83-A7BB-D0188515CEA7}" dt="2026-10-18T18:50:48.424" v="371" actId="2711"/>
          <ac:spMkLst>
            <pc:docMk/>
            <pc:sldMk cId="0" sldId="259"/>
            <ac:spMk id="20" creationId="{00000000-0000-0000-0000-000000000000}"/>
          </ac:spMkLst>
        </pc:spChg>
        <pc:spChg chg="mod">
          <ac:chgData name="Sobia Zafar" userId="e03095659bfb3dbd" providerId="LiveId" clId="{CC074C59-6266-4D83-A7BB-D0188515CEA7}" dt="2026-10-18T18:51:08.806" v="373" actId="255"/>
          <ac:spMkLst>
            <pc:docMk/>
            <pc:sldMk cId="0" sldId="259"/>
            <ac:spMk id="21" creationId="{00000000-0000-0000-0000-000000000000}"/>
          </ac:spMkLst>
        </pc:spChg>
        <pc:spChg chg="del">
          <ac:chgData name="Sobia Zafar" userId="e03095659bfb3dbd" providerId="LiveId" clId="{CC074C59-6266-4D83-A7BB-D0188515CEA7}" dt="2026-10-18T18:56:29.998" v="405" actId="478"/>
          <ac:spMkLst>
            <pc:docMk/>
            <pc:sldMk cId="0" sldId="259"/>
            <ac:spMk id="22" creationId="{00000000-0000-0000-0000-000000000000}"/>
          </ac:spMkLst>
        </pc:spChg>
      </pc:sldChg>
      <pc:sldChg chg="delSp modSp mod">
        <pc:chgData name="Sobia Zafar" userId="e03095659bfb3dbd" providerId="LiveId" clId="{CC074C59-6266-4D83-A7BB-D0188515CEA7}" dt="2026-10-18T18:57:49.456" v="413" actId="255"/>
        <pc:sldMkLst>
          <pc:docMk/>
          <pc:sldMk cId="0" sldId="260"/>
        </pc:sldMkLst>
        <pc:spChg chg="mod">
          <ac:chgData name="Sobia Zafar" userId="e03095659bfb3dbd" providerId="LiveId" clId="{CC074C59-6266-4D83-A7BB-D0188515CEA7}" dt="2026-10-18T18:57:49.456" v="413" actId="255"/>
          <ac:spMkLst>
            <pc:docMk/>
            <pc:sldMk cId="0" sldId="260"/>
            <ac:spMk id="4" creationId="{00000000-0000-0000-0000-000000000000}"/>
          </ac:spMkLst>
        </pc:spChg>
        <pc:spChg chg="mod">
          <ac:chgData name="Sobia Zafar" userId="e03095659bfb3dbd" providerId="LiveId" clId="{CC074C59-6266-4D83-A7BB-D0188515CEA7}" dt="2026-10-18T18:22:17.480" v="259" actId="14100"/>
          <ac:spMkLst>
            <pc:docMk/>
            <pc:sldMk cId="0" sldId="260"/>
            <ac:spMk id="6" creationId="{00000000-0000-0000-0000-000000000000}"/>
          </ac:spMkLst>
        </pc:spChg>
        <pc:spChg chg="mod">
          <ac:chgData name="Sobia Zafar" userId="e03095659bfb3dbd" providerId="LiveId" clId="{CC074C59-6266-4D83-A7BB-D0188515CEA7}" dt="2026-10-18T18:22:49.210" v="263" actId="14100"/>
          <ac:spMkLst>
            <pc:docMk/>
            <pc:sldMk cId="0" sldId="260"/>
            <ac:spMk id="7" creationId="{00000000-0000-0000-0000-000000000000}"/>
          </ac:spMkLst>
        </pc:spChg>
        <pc:spChg chg="mod">
          <ac:chgData name="Sobia Zafar" userId="e03095659bfb3dbd" providerId="LiveId" clId="{CC074C59-6266-4D83-A7BB-D0188515CEA7}" dt="2026-10-18T18:48:24.783" v="358" actId="2711"/>
          <ac:spMkLst>
            <pc:docMk/>
            <pc:sldMk cId="0" sldId="260"/>
            <ac:spMk id="8" creationId="{00000000-0000-0000-0000-000000000000}"/>
          </ac:spMkLst>
        </pc:spChg>
        <pc:spChg chg="mod">
          <ac:chgData name="Sobia Zafar" userId="e03095659bfb3dbd" providerId="LiveId" clId="{CC074C59-6266-4D83-A7BB-D0188515CEA7}" dt="2026-10-18T18:48:07.121" v="356" actId="255"/>
          <ac:spMkLst>
            <pc:docMk/>
            <pc:sldMk cId="0" sldId="260"/>
            <ac:spMk id="9" creationId="{00000000-0000-0000-0000-000000000000}"/>
          </ac:spMkLst>
        </pc:spChg>
        <pc:spChg chg="mod">
          <ac:chgData name="Sobia Zafar" userId="e03095659bfb3dbd" providerId="LiveId" clId="{CC074C59-6266-4D83-A7BB-D0188515CEA7}" dt="2026-10-18T18:22:27.300" v="260" actId="14100"/>
          <ac:spMkLst>
            <pc:docMk/>
            <pc:sldMk cId="0" sldId="260"/>
            <ac:spMk id="10" creationId="{00000000-0000-0000-0000-000000000000}"/>
          </ac:spMkLst>
        </pc:spChg>
        <pc:spChg chg="mod">
          <ac:chgData name="Sobia Zafar" userId="e03095659bfb3dbd" providerId="LiveId" clId="{CC074C59-6266-4D83-A7BB-D0188515CEA7}" dt="2026-10-18T18:22:34.925" v="261" actId="14100"/>
          <ac:spMkLst>
            <pc:docMk/>
            <pc:sldMk cId="0" sldId="260"/>
            <ac:spMk id="11" creationId="{00000000-0000-0000-0000-000000000000}"/>
          </ac:spMkLst>
        </pc:spChg>
        <pc:spChg chg="mod">
          <ac:chgData name="Sobia Zafar" userId="e03095659bfb3dbd" providerId="LiveId" clId="{CC074C59-6266-4D83-A7BB-D0188515CEA7}" dt="2026-10-18T18:48:47.558" v="360" actId="2711"/>
          <ac:spMkLst>
            <pc:docMk/>
            <pc:sldMk cId="0" sldId="260"/>
            <ac:spMk id="12" creationId="{00000000-0000-0000-0000-000000000000}"/>
          </ac:spMkLst>
        </pc:spChg>
        <pc:spChg chg="mod">
          <ac:chgData name="Sobia Zafar" userId="e03095659bfb3dbd" providerId="LiveId" clId="{CC074C59-6266-4D83-A7BB-D0188515CEA7}" dt="2026-10-18T18:49:28.540" v="363" actId="255"/>
          <ac:spMkLst>
            <pc:docMk/>
            <pc:sldMk cId="0" sldId="260"/>
            <ac:spMk id="13" creationId="{00000000-0000-0000-0000-000000000000}"/>
          </ac:spMkLst>
        </pc:spChg>
        <pc:spChg chg="mod">
          <ac:chgData name="Sobia Zafar" userId="e03095659bfb3dbd" providerId="LiveId" clId="{CC074C59-6266-4D83-A7BB-D0188515CEA7}" dt="2026-10-18T18:22:58.483" v="265" actId="1076"/>
          <ac:spMkLst>
            <pc:docMk/>
            <pc:sldMk cId="0" sldId="260"/>
            <ac:spMk id="14" creationId="{00000000-0000-0000-0000-000000000000}"/>
          </ac:spMkLst>
        </pc:spChg>
        <pc:spChg chg="mod">
          <ac:chgData name="Sobia Zafar" userId="e03095659bfb3dbd" providerId="LiveId" clId="{CC074C59-6266-4D83-A7BB-D0188515CEA7}" dt="2026-10-18T18:22:41.474" v="262" actId="14100"/>
          <ac:spMkLst>
            <pc:docMk/>
            <pc:sldMk cId="0" sldId="260"/>
            <ac:spMk id="15" creationId="{00000000-0000-0000-0000-000000000000}"/>
          </ac:spMkLst>
        </pc:spChg>
        <pc:spChg chg="mod">
          <ac:chgData name="Sobia Zafar" userId="e03095659bfb3dbd" providerId="LiveId" clId="{CC074C59-6266-4D83-A7BB-D0188515CEA7}" dt="2026-10-18T18:49:42.048" v="364" actId="2711"/>
          <ac:spMkLst>
            <pc:docMk/>
            <pc:sldMk cId="0" sldId="260"/>
            <ac:spMk id="16" creationId="{00000000-0000-0000-0000-000000000000}"/>
          </ac:spMkLst>
        </pc:spChg>
        <pc:spChg chg="mod">
          <ac:chgData name="Sobia Zafar" userId="e03095659bfb3dbd" providerId="LiveId" clId="{CC074C59-6266-4D83-A7BB-D0188515CEA7}" dt="2026-10-18T18:49:59.289" v="366" actId="255"/>
          <ac:spMkLst>
            <pc:docMk/>
            <pc:sldMk cId="0" sldId="260"/>
            <ac:spMk id="17" creationId="{00000000-0000-0000-0000-000000000000}"/>
          </ac:spMkLst>
        </pc:spChg>
        <pc:spChg chg="del">
          <ac:chgData name="Sobia Zafar" userId="e03095659bfb3dbd" providerId="LiveId" clId="{CC074C59-6266-4D83-A7BB-D0188515CEA7}" dt="2026-10-18T18:57:20.778" v="410" actId="478"/>
          <ac:spMkLst>
            <pc:docMk/>
            <pc:sldMk cId="0" sldId="260"/>
            <ac:spMk id="18" creationId="{00000000-0000-0000-0000-000000000000}"/>
          </ac:spMkLst>
        </pc:spChg>
      </pc:sldChg>
      <pc:sldChg chg="delSp modSp mod">
        <pc:chgData name="Sobia Zafar" userId="e03095659bfb3dbd" providerId="LiveId" clId="{CC074C59-6266-4D83-A7BB-D0188515CEA7}" dt="2026-10-18T18:47:40.310" v="354" actId="255"/>
        <pc:sldMkLst>
          <pc:docMk/>
          <pc:sldMk cId="0" sldId="261"/>
        </pc:sldMkLst>
        <pc:spChg chg="mod">
          <ac:chgData name="Sobia Zafar" userId="e03095659bfb3dbd" providerId="LiveId" clId="{CC074C59-6266-4D83-A7BB-D0188515CEA7}" dt="2026-10-18T18:47:40.310" v="354" actId="255"/>
          <ac:spMkLst>
            <pc:docMk/>
            <pc:sldMk cId="0" sldId="261"/>
            <ac:spMk id="4" creationId="{00000000-0000-0000-0000-000000000000}"/>
          </ac:spMkLst>
        </pc:spChg>
        <pc:spChg chg="mod">
          <ac:chgData name="Sobia Zafar" userId="e03095659bfb3dbd" providerId="LiveId" clId="{CC074C59-6266-4D83-A7BB-D0188515CEA7}" dt="2026-10-18T18:46:48.636" v="346" actId="255"/>
          <ac:spMkLst>
            <pc:docMk/>
            <pc:sldMk cId="0" sldId="261"/>
            <ac:spMk id="8" creationId="{00000000-0000-0000-0000-000000000000}"/>
          </ac:spMkLst>
        </pc:spChg>
        <pc:spChg chg="mod">
          <ac:chgData name="Sobia Zafar" userId="e03095659bfb3dbd" providerId="LiveId" clId="{CC074C59-6266-4D83-A7BB-D0188515CEA7}" dt="2026-10-18T18:45:17.656" v="338" actId="255"/>
          <ac:spMkLst>
            <pc:docMk/>
            <pc:sldMk cId="0" sldId="261"/>
            <ac:spMk id="9" creationId="{00000000-0000-0000-0000-000000000000}"/>
          </ac:spMkLst>
        </pc:spChg>
        <pc:spChg chg="mod">
          <ac:chgData name="Sobia Zafar" userId="e03095659bfb3dbd" providerId="LiveId" clId="{CC074C59-6266-4D83-A7BB-D0188515CEA7}" dt="2026-10-18T18:44:32.969" v="334" actId="255"/>
          <ac:spMkLst>
            <pc:docMk/>
            <pc:sldMk cId="0" sldId="261"/>
            <ac:spMk id="12" creationId="{00000000-0000-0000-0000-000000000000}"/>
          </ac:spMkLst>
        </pc:spChg>
        <pc:spChg chg="mod">
          <ac:chgData name="Sobia Zafar" userId="e03095659bfb3dbd" providerId="LiveId" clId="{CC074C59-6266-4D83-A7BB-D0188515CEA7}" dt="2026-10-18T18:45:05.979" v="337" actId="255"/>
          <ac:spMkLst>
            <pc:docMk/>
            <pc:sldMk cId="0" sldId="261"/>
            <ac:spMk id="13" creationId="{00000000-0000-0000-0000-000000000000}"/>
          </ac:spMkLst>
        </pc:spChg>
        <pc:spChg chg="mod">
          <ac:chgData name="Sobia Zafar" userId="e03095659bfb3dbd" providerId="LiveId" clId="{CC074C59-6266-4D83-A7BB-D0188515CEA7}" dt="2026-10-18T18:46:14.125" v="343" actId="1076"/>
          <ac:spMkLst>
            <pc:docMk/>
            <pc:sldMk cId="0" sldId="261"/>
            <ac:spMk id="16" creationId="{00000000-0000-0000-0000-000000000000}"/>
          </ac:spMkLst>
        </pc:spChg>
        <pc:spChg chg="mod">
          <ac:chgData name="Sobia Zafar" userId="e03095659bfb3dbd" providerId="LiveId" clId="{CC074C59-6266-4D83-A7BB-D0188515CEA7}" dt="2026-10-18T18:46:31.245" v="345" actId="255"/>
          <ac:spMkLst>
            <pc:docMk/>
            <pc:sldMk cId="0" sldId="261"/>
            <ac:spMk id="17" creationId="{00000000-0000-0000-0000-000000000000}"/>
          </ac:spMkLst>
        </pc:spChg>
        <pc:spChg chg="del mod">
          <ac:chgData name="Sobia Zafar" userId="e03095659bfb3dbd" providerId="LiveId" clId="{CC074C59-6266-4D83-A7BB-D0188515CEA7}" dt="2026-10-18T18:47:14.663" v="352" actId="478"/>
          <ac:spMkLst>
            <pc:docMk/>
            <pc:sldMk cId="0" sldId="261"/>
            <ac:spMk id="18" creationId="{00000000-0000-0000-0000-000000000000}"/>
          </ac:spMkLst>
        </pc:spChg>
      </pc:sldChg>
      <pc:sldChg chg="delSp modSp mod">
        <pc:chgData name="Sobia Zafar" userId="e03095659bfb3dbd" providerId="LiveId" clId="{CC074C59-6266-4D83-A7BB-D0188515CEA7}" dt="2026-10-18T18:58:16.214" v="414" actId="478"/>
        <pc:sldMkLst>
          <pc:docMk/>
          <pc:sldMk cId="0" sldId="262"/>
        </pc:sldMkLst>
        <pc:spChg chg="del">
          <ac:chgData name="Sobia Zafar" userId="e03095659bfb3dbd" providerId="LiveId" clId="{CC074C59-6266-4D83-A7BB-D0188515CEA7}" dt="2026-10-18T18:38:25.088" v="302" actId="478"/>
          <ac:spMkLst>
            <pc:docMk/>
            <pc:sldMk cId="0" sldId="262"/>
            <ac:spMk id="5" creationId="{00000000-0000-0000-0000-000000000000}"/>
          </ac:spMkLst>
        </pc:spChg>
        <pc:spChg chg="mod">
          <ac:chgData name="Sobia Zafar" userId="e03095659bfb3dbd" providerId="LiveId" clId="{CC074C59-6266-4D83-A7BB-D0188515CEA7}" dt="2026-10-18T18:38:54.661" v="306" actId="1076"/>
          <ac:spMkLst>
            <pc:docMk/>
            <pc:sldMk cId="0" sldId="262"/>
            <ac:spMk id="6" creationId="{00000000-0000-0000-0000-000000000000}"/>
          </ac:spMkLst>
        </pc:spChg>
        <pc:spChg chg="mod">
          <ac:chgData name="Sobia Zafar" userId="e03095659bfb3dbd" providerId="LiveId" clId="{CC074C59-6266-4D83-A7BB-D0188515CEA7}" dt="2026-10-18T18:39:10.868" v="308" actId="255"/>
          <ac:spMkLst>
            <pc:docMk/>
            <pc:sldMk cId="0" sldId="262"/>
            <ac:spMk id="8" creationId="{00000000-0000-0000-0000-000000000000}"/>
          </ac:spMkLst>
        </pc:spChg>
        <pc:spChg chg="mod">
          <ac:chgData name="Sobia Zafar" userId="e03095659bfb3dbd" providerId="LiveId" clId="{CC074C59-6266-4D83-A7BB-D0188515CEA7}" dt="2026-10-18T18:38:51.464" v="305" actId="255"/>
          <ac:spMkLst>
            <pc:docMk/>
            <pc:sldMk cId="0" sldId="262"/>
            <ac:spMk id="9" creationId="{00000000-0000-0000-0000-000000000000}"/>
          </ac:spMkLst>
        </pc:spChg>
        <pc:spChg chg="mod">
          <ac:chgData name="Sobia Zafar" userId="e03095659bfb3dbd" providerId="LiveId" clId="{CC074C59-6266-4D83-A7BB-D0188515CEA7}" dt="2026-10-18T18:40:40.972" v="317" actId="14100"/>
          <ac:spMkLst>
            <pc:docMk/>
            <pc:sldMk cId="0" sldId="262"/>
            <ac:spMk id="10" creationId="{00000000-0000-0000-0000-000000000000}"/>
          </ac:spMkLst>
        </pc:spChg>
        <pc:spChg chg="mod">
          <ac:chgData name="Sobia Zafar" userId="e03095659bfb3dbd" providerId="LiveId" clId="{CC074C59-6266-4D83-A7BB-D0188515CEA7}" dt="2026-10-18T18:39:27.526" v="310" actId="255"/>
          <ac:spMkLst>
            <pc:docMk/>
            <pc:sldMk cId="0" sldId="262"/>
            <ac:spMk id="12" creationId="{00000000-0000-0000-0000-000000000000}"/>
          </ac:spMkLst>
        </pc:spChg>
        <pc:spChg chg="mod">
          <ac:chgData name="Sobia Zafar" userId="e03095659bfb3dbd" providerId="LiveId" clId="{CC074C59-6266-4D83-A7BB-D0188515CEA7}" dt="2026-10-18T18:40:29.446" v="316" actId="255"/>
          <ac:spMkLst>
            <pc:docMk/>
            <pc:sldMk cId="0" sldId="262"/>
            <ac:spMk id="13" creationId="{00000000-0000-0000-0000-000000000000}"/>
          </ac:spMkLst>
        </pc:spChg>
        <pc:spChg chg="mod">
          <ac:chgData name="Sobia Zafar" userId="e03095659bfb3dbd" providerId="LiveId" clId="{CC074C59-6266-4D83-A7BB-D0188515CEA7}" dt="2026-10-18T18:39:38.558" v="312" actId="255"/>
          <ac:spMkLst>
            <pc:docMk/>
            <pc:sldMk cId="0" sldId="262"/>
            <ac:spMk id="16" creationId="{00000000-0000-0000-0000-000000000000}"/>
          </ac:spMkLst>
        </pc:spChg>
        <pc:spChg chg="mod">
          <ac:chgData name="Sobia Zafar" userId="e03095659bfb3dbd" providerId="LiveId" clId="{CC074C59-6266-4D83-A7BB-D0188515CEA7}" dt="2026-10-18T18:41:22.912" v="319" actId="255"/>
          <ac:spMkLst>
            <pc:docMk/>
            <pc:sldMk cId="0" sldId="262"/>
            <ac:spMk id="17" creationId="{00000000-0000-0000-0000-000000000000}"/>
          </ac:spMkLst>
        </pc:spChg>
        <pc:spChg chg="del mod">
          <ac:chgData name="Sobia Zafar" userId="e03095659bfb3dbd" providerId="LiveId" clId="{CC074C59-6266-4D83-A7BB-D0188515CEA7}" dt="2026-10-18T18:58:16.214" v="414" actId="478"/>
          <ac:spMkLst>
            <pc:docMk/>
            <pc:sldMk cId="0" sldId="262"/>
            <ac:spMk id="18" creationId="{00000000-0000-0000-0000-000000000000}"/>
          </ac:spMkLst>
        </pc:spChg>
      </pc:sldChg>
      <pc:sldChg chg="delSp modSp mod">
        <pc:chgData name="Sobia Zafar" userId="e03095659bfb3dbd" providerId="LiveId" clId="{CC074C59-6266-4D83-A7BB-D0188515CEA7}" dt="2026-10-18T18:38:14.436" v="301" actId="478"/>
        <pc:sldMkLst>
          <pc:docMk/>
          <pc:sldMk cId="0" sldId="263"/>
        </pc:sldMkLst>
        <pc:spChg chg="mod">
          <ac:chgData name="Sobia Zafar" userId="e03095659bfb3dbd" providerId="LiveId" clId="{CC074C59-6266-4D83-A7BB-D0188515CEA7}" dt="2026-10-18T18:37:59.050" v="298" actId="255"/>
          <ac:spMkLst>
            <pc:docMk/>
            <pc:sldMk cId="0" sldId="263"/>
            <ac:spMk id="4" creationId="{00000000-0000-0000-0000-000000000000}"/>
          </ac:spMkLst>
        </pc:spChg>
        <pc:spChg chg="del mod">
          <ac:chgData name="Sobia Zafar" userId="e03095659bfb3dbd" providerId="LiveId" clId="{CC074C59-6266-4D83-A7BB-D0188515CEA7}" dt="2026-10-18T18:38:14.436" v="301" actId="478"/>
          <ac:spMkLst>
            <pc:docMk/>
            <pc:sldMk cId="0" sldId="263"/>
            <ac:spMk id="5" creationId="{00000000-0000-0000-0000-000000000000}"/>
          </ac:spMkLst>
        </pc:spChg>
        <pc:spChg chg="mod">
          <ac:chgData name="Sobia Zafar" userId="e03095659bfb3dbd" providerId="LiveId" clId="{CC074C59-6266-4D83-A7BB-D0188515CEA7}" dt="2026-10-18T18:34:58.155" v="279" actId="1076"/>
          <ac:spMkLst>
            <pc:docMk/>
            <pc:sldMk cId="0" sldId="263"/>
            <ac:spMk id="8" creationId="{00000000-0000-0000-0000-000000000000}"/>
          </ac:spMkLst>
        </pc:spChg>
        <pc:spChg chg="mod">
          <ac:chgData name="Sobia Zafar" userId="e03095659bfb3dbd" providerId="LiveId" clId="{CC074C59-6266-4D83-A7BB-D0188515CEA7}" dt="2026-10-18T18:34:32.010" v="277" actId="255"/>
          <ac:spMkLst>
            <pc:docMk/>
            <pc:sldMk cId="0" sldId="263"/>
            <ac:spMk id="9" creationId="{00000000-0000-0000-0000-000000000000}"/>
          </ac:spMkLst>
        </pc:spChg>
        <pc:spChg chg="mod">
          <ac:chgData name="Sobia Zafar" userId="e03095659bfb3dbd" providerId="LiveId" clId="{CC074C59-6266-4D83-A7BB-D0188515CEA7}" dt="2026-10-18T18:35:12.436" v="280" actId="2711"/>
          <ac:spMkLst>
            <pc:docMk/>
            <pc:sldMk cId="0" sldId="263"/>
            <ac:spMk id="12" creationId="{00000000-0000-0000-0000-000000000000}"/>
          </ac:spMkLst>
        </pc:spChg>
        <pc:spChg chg="mod">
          <ac:chgData name="Sobia Zafar" userId="e03095659bfb3dbd" providerId="LiveId" clId="{CC074C59-6266-4D83-A7BB-D0188515CEA7}" dt="2026-10-18T18:36:00.175" v="283" actId="255"/>
          <ac:spMkLst>
            <pc:docMk/>
            <pc:sldMk cId="0" sldId="263"/>
            <ac:spMk id="13" creationId="{00000000-0000-0000-0000-000000000000}"/>
          </ac:spMkLst>
        </pc:spChg>
        <pc:spChg chg="mod">
          <ac:chgData name="Sobia Zafar" userId="e03095659bfb3dbd" providerId="LiveId" clId="{CC074C59-6266-4D83-A7BB-D0188515CEA7}" dt="2026-10-18T18:36:24.381" v="285" actId="14100"/>
          <ac:spMkLst>
            <pc:docMk/>
            <pc:sldMk cId="0" sldId="263"/>
            <ac:spMk id="14" creationId="{00000000-0000-0000-0000-000000000000}"/>
          </ac:spMkLst>
        </pc:spChg>
        <pc:spChg chg="mod">
          <ac:chgData name="Sobia Zafar" userId="e03095659bfb3dbd" providerId="LiveId" clId="{CC074C59-6266-4D83-A7BB-D0188515CEA7}" dt="2026-10-18T18:36:15.546" v="284" actId="1076"/>
          <ac:spMkLst>
            <pc:docMk/>
            <pc:sldMk cId="0" sldId="263"/>
            <ac:spMk id="16" creationId="{00000000-0000-0000-0000-000000000000}"/>
          </ac:spMkLst>
        </pc:spChg>
        <pc:spChg chg="mod">
          <ac:chgData name="Sobia Zafar" userId="e03095659bfb3dbd" providerId="LiveId" clId="{CC074C59-6266-4D83-A7BB-D0188515CEA7}" dt="2026-10-18T18:36:42.799" v="287" actId="255"/>
          <ac:spMkLst>
            <pc:docMk/>
            <pc:sldMk cId="0" sldId="263"/>
            <ac:spMk id="17" creationId="{00000000-0000-0000-0000-000000000000}"/>
          </ac:spMkLst>
        </pc:spChg>
        <pc:spChg chg="del mod">
          <ac:chgData name="Sobia Zafar" userId="e03095659bfb3dbd" providerId="LiveId" clId="{CC074C59-6266-4D83-A7BB-D0188515CEA7}" dt="2026-10-18T18:37:40.698" v="296" actId="478"/>
          <ac:spMkLst>
            <pc:docMk/>
            <pc:sldMk cId="0" sldId="263"/>
            <ac:spMk id="18" creationId="{00000000-0000-0000-0000-000000000000}"/>
          </ac:spMkLst>
        </pc:spChg>
      </pc:sldChg>
      <pc:sldChg chg="delSp modSp mod">
        <pc:chgData name="Sobia Zafar" userId="e03095659bfb3dbd" providerId="LiveId" clId="{CC074C59-6266-4D83-A7BB-D0188515CEA7}" dt="2026-10-18T18:37:28.150" v="293" actId="478"/>
        <pc:sldMkLst>
          <pc:docMk/>
          <pc:sldMk cId="0" sldId="264"/>
        </pc:sldMkLst>
        <pc:spChg chg="mod">
          <ac:chgData name="Sobia Zafar" userId="e03095659bfb3dbd" providerId="LiveId" clId="{CC074C59-6266-4D83-A7BB-D0188515CEA7}" dt="2026-10-03T07:03:04.949" v="27" actId="255"/>
          <ac:spMkLst>
            <pc:docMk/>
            <pc:sldMk cId="0" sldId="264"/>
            <ac:spMk id="4" creationId="{00000000-0000-0000-0000-000000000000}"/>
          </ac:spMkLst>
        </pc:spChg>
        <pc:spChg chg="mod">
          <ac:chgData name="Sobia Zafar" userId="e03095659bfb3dbd" providerId="LiveId" clId="{CC074C59-6266-4D83-A7BB-D0188515CEA7}" dt="2026-10-03T06:59:44.644" v="12" actId="115"/>
          <ac:spMkLst>
            <pc:docMk/>
            <pc:sldMk cId="0" sldId="264"/>
            <ac:spMk id="8" creationId="{00000000-0000-0000-0000-000000000000}"/>
          </ac:spMkLst>
        </pc:spChg>
        <pc:spChg chg="mod">
          <ac:chgData name="Sobia Zafar" userId="e03095659bfb3dbd" providerId="LiveId" clId="{CC074C59-6266-4D83-A7BB-D0188515CEA7}" dt="2026-10-03T07:03:14.121" v="28" actId="1035"/>
          <ac:spMkLst>
            <pc:docMk/>
            <pc:sldMk cId="0" sldId="264"/>
            <ac:spMk id="9" creationId="{00000000-0000-0000-0000-000000000000}"/>
          </ac:spMkLst>
        </pc:spChg>
        <pc:spChg chg="mod">
          <ac:chgData name="Sobia Zafar" userId="e03095659bfb3dbd" providerId="LiveId" clId="{CC074C59-6266-4D83-A7BB-D0188515CEA7}" dt="2026-10-03T07:00:22.645" v="17" actId="2711"/>
          <ac:spMkLst>
            <pc:docMk/>
            <pc:sldMk cId="0" sldId="264"/>
            <ac:spMk id="12" creationId="{00000000-0000-0000-0000-000000000000}"/>
          </ac:spMkLst>
        </pc:spChg>
        <pc:spChg chg="mod">
          <ac:chgData name="Sobia Zafar" userId="e03095659bfb3dbd" providerId="LiveId" clId="{CC074C59-6266-4D83-A7BB-D0188515CEA7}" dt="2026-10-03T07:02:14.754" v="23" actId="255"/>
          <ac:spMkLst>
            <pc:docMk/>
            <pc:sldMk cId="0" sldId="264"/>
            <ac:spMk id="13" creationId="{00000000-0000-0000-0000-000000000000}"/>
          </ac:spMkLst>
        </pc:spChg>
        <pc:spChg chg="mod">
          <ac:chgData name="Sobia Zafar" userId="e03095659bfb3dbd" providerId="LiveId" clId="{CC074C59-6266-4D83-A7BB-D0188515CEA7}" dt="2026-10-03T07:00:55.755" v="19" actId="115"/>
          <ac:spMkLst>
            <pc:docMk/>
            <pc:sldMk cId="0" sldId="264"/>
            <ac:spMk id="16" creationId="{00000000-0000-0000-0000-000000000000}"/>
          </ac:spMkLst>
        </pc:spChg>
        <pc:spChg chg="mod">
          <ac:chgData name="Sobia Zafar" userId="e03095659bfb3dbd" providerId="LiveId" clId="{CC074C59-6266-4D83-A7BB-D0188515CEA7}" dt="2026-10-03T07:01:44.870" v="21" actId="255"/>
          <ac:spMkLst>
            <pc:docMk/>
            <pc:sldMk cId="0" sldId="264"/>
            <ac:spMk id="17" creationId="{00000000-0000-0000-0000-000000000000}"/>
          </ac:spMkLst>
        </pc:spChg>
        <pc:spChg chg="del mod">
          <ac:chgData name="Sobia Zafar" userId="e03095659bfb3dbd" providerId="LiveId" clId="{CC074C59-6266-4D83-A7BB-D0188515CEA7}" dt="2026-10-18T18:37:28.150" v="293" actId="478"/>
          <ac:spMkLst>
            <pc:docMk/>
            <pc:sldMk cId="0" sldId="264"/>
            <ac:spMk id="18" creationId="{00000000-0000-0000-0000-000000000000}"/>
          </ac:spMkLst>
        </pc:spChg>
      </pc:sldChg>
      <pc:sldChg chg="delSp modSp mod">
        <pc:chgData name="Sobia Zafar" userId="e03095659bfb3dbd" providerId="LiveId" clId="{CC074C59-6266-4D83-A7BB-D0188515CEA7}" dt="2026-10-18T18:59:09.470" v="417" actId="478"/>
        <pc:sldMkLst>
          <pc:docMk/>
          <pc:sldMk cId="0" sldId="265"/>
        </pc:sldMkLst>
        <pc:spChg chg="mod">
          <ac:chgData name="Sobia Zafar" userId="e03095659bfb3dbd" providerId="LiveId" clId="{CC074C59-6266-4D83-A7BB-D0188515CEA7}" dt="2026-10-18T18:58:58.070" v="416" actId="255"/>
          <ac:spMkLst>
            <pc:docMk/>
            <pc:sldMk cId="0" sldId="265"/>
            <ac:spMk id="4" creationId="{00000000-0000-0000-0000-000000000000}"/>
          </ac:spMkLst>
        </pc:spChg>
        <pc:spChg chg="mod">
          <ac:chgData name="Sobia Zafar" userId="e03095659bfb3dbd" providerId="LiveId" clId="{CC074C59-6266-4D83-A7BB-D0188515CEA7}" dt="2026-10-03T06:58:44.434" v="8" actId="2711"/>
          <ac:spMkLst>
            <pc:docMk/>
            <pc:sldMk cId="0" sldId="265"/>
            <ac:spMk id="6" creationId="{00000000-0000-0000-0000-000000000000}"/>
          </ac:spMkLst>
        </pc:spChg>
        <pc:spChg chg="del">
          <ac:chgData name="Sobia Zafar" userId="e03095659bfb3dbd" providerId="LiveId" clId="{CC074C59-6266-4D83-A7BB-D0188515CEA7}" dt="2026-10-18T18:59:09.470" v="417" actId="478"/>
          <ac:spMkLst>
            <pc:docMk/>
            <pc:sldMk cId="0" sldId="265"/>
            <ac:spMk id="7" creationId="{00000000-0000-0000-0000-000000000000}"/>
          </ac:spMkLst>
        </pc:spChg>
      </pc:sldChg>
      <pc:sldChg chg="delSp modSp mod">
        <pc:chgData name="Sobia Zafar" userId="e03095659bfb3dbd" providerId="LiveId" clId="{CC074C59-6266-4D83-A7BB-D0188515CEA7}" dt="2026-10-18T18:59:26.134" v="420" actId="478"/>
        <pc:sldMkLst>
          <pc:docMk/>
          <pc:sldMk cId="0" sldId="266"/>
        </pc:sldMkLst>
        <pc:spChg chg="del mod">
          <ac:chgData name="Sobia Zafar" userId="e03095659bfb3dbd" providerId="LiveId" clId="{CC074C59-6266-4D83-A7BB-D0188515CEA7}" dt="2026-10-18T18:59:26.134" v="420" actId="478"/>
          <ac:spMkLst>
            <pc:docMk/>
            <pc:sldMk cId="0" sldId="266"/>
            <ac:spMk id="4" creationId="{00000000-0000-0000-0000-000000000000}"/>
          </ac:spMkLst>
        </pc:spChg>
        <pc:spChg chg="del">
          <ac:chgData name="Sobia Zafar" userId="e03095659bfb3dbd" providerId="LiveId" clId="{CC074C59-6266-4D83-A7BB-D0188515CEA7}" dt="2026-10-18T18:59:18.723" v="418" actId="478"/>
          <ac:spMkLst>
            <pc:docMk/>
            <pc:sldMk cId="0" sldId="266"/>
            <ac:spMk id="5" creationId="{00000000-0000-0000-0000-000000000000}"/>
          </ac:spMkLst>
        </pc:spChg>
        <pc:spChg chg="mod">
          <ac:chgData name="Sobia Zafar" userId="e03095659bfb3dbd" providerId="LiveId" clId="{CC074C59-6266-4D83-A7BB-D0188515CEA7}" dt="2026-10-18T18:34:02.622" v="275" actId="114"/>
          <ac:spMkLst>
            <pc:docMk/>
            <pc:sldMk cId="0" sldId="266"/>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2079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chosen future career is Social Worker. In this presentation I will explain why I am interested in social work, examine a current job advert, and reflect on my strengths, weaknesses, opportunities and threats in relation to the role. I will also explain how I can use my strengths and opportunities to develop professionally.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Social workers support individuals, families and communities and may protect people from harm. Social Work England says social work is a regulated profession and social workers must complete a recognised qualification and register. My current work as a Teaching Assistant has strengthened my interest in supporting children and families, while my Health and Social Care studies are building relevant academic knowledge.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selected a current live vacancy from Coventry City Council. The advert was posted on 20 August 2026 and has a closing date of 20 October 2026. The role involves building relationships, completing assessments, working with partner agencies, managing risk, safeguarding and promoting wellbeing. These requirements will form the basis of my SWOT analysis.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vacancy shows that social work is not only about being caring. It requires communication, assessment, professional judgement, safeguarding, teamwork and ongoing development. Social Work England also identifies professional standards around rights and wellbeing, trust, accountability, CPD, safe practice and ethical practice.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first strength is communication because I communicate with children, colleagues and families in my current role. My second strength is empathy and patience, especially when supporting children with additional needs. My third strength is safeguarding awareness. Through my work and Health and Social Care studies, I have developed an understanding of safeguarding, professional boundaries, recording and reporting concerns.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main weakness is that I am not yet qualified or registered as a social worker. This is a development need rather than a permanent limitation. I also have less experience of adult social care because my current experience is mainly in education. Finally, I need to continue developing confidence in formal assessments and complex professional decisions. I can address these areas through study, placements, supervision and feedback.</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There are several opportunities available to me. I can continue developing academically, explore approved routes into social work, and use my current employment to build evidence of transferable skills. I can also seek volunteering, shadowing or placement opportunities and learn directly from qualified social workers. Social Work England emphasises continuing professional development throughout a social worker's career.</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Potential threats include the emotional demands of social work, workload and balancing professional development with my existing responsibilities. Another challenge is meeting all the professional requirements before I can practise. I can reduce these risks by planning carefully, using supervision, maintaining professional boundaries and understanding the qualification and registration route early.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action plan is to combine what I already do well with the opportunities available to me. I can use my communication skills during placements, my academic study to strengthen my knowledge, and my patience when working with people experiencing difficulties. I can use supervision and feedback to develop professional confidence. Most importantly, I will seek social care experience so that my skills become broader and more directly relevant to social work.</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social work is a career that connects strongly with my existing skills and my interest in supporting people. My SWOT has helped me identify both the strengths I can build on and the areas I need to develop. My next steps are to continue my studies, gain relevant experience, complete the required social work qualification and ultimately register with Social Work England. Thank you for listening. I am happy to answer questions.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main sources used in the presentation. The Coventry City Council vacancy is the live job advert required by the task. Social Work England provides authoritative information about the profession, registration and professional standards.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374B"/>
        </a:solidFill>
        <a:effectLst/>
      </p:bgPr>
    </p:bg>
    <p:spTree>
      <p:nvGrpSpPr>
        <p:cNvPr id="1" name=""/>
        <p:cNvGrpSpPr/>
        <p:nvPr/>
      </p:nvGrpSpPr>
      <p:grpSpPr>
        <a:xfrm>
          <a:off x="0" y="0"/>
          <a:ext cx="0" cy="0"/>
          <a:chOff x="0" y="0"/>
          <a:chExt cx="0" cy="0"/>
        </a:xfrm>
      </p:grpSpPr>
      <p:sp>
        <p:nvSpPr>
          <p:cNvPr id="2" name="Oval 1"/>
          <p:cNvSpPr/>
          <p:nvPr/>
        </p:nvSpPr>
        <p:spPr>
          <a:xfrm>
            <a:off x="8869680" y="-640080"/>
            <a:ext cx="4023360" cy="4023360"/>
          </a:xfrm>
          <a:prstGeom prst="ellipse">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77240" y="1234440"/>
            <a:ext cx="6184835" cy="1308050"/>
          </a:xfrm>
          <a:prstGeom prst="rect">
            <a:avLst/>
          </a:prstGeom>
          <a:noFill/>
        </p:spPr>
        <p:txBody>
          <a:bodyPr wrap="none">
            <a:spAutoFit/>
          </a:bodyPr>
          <a:lstStyle/>
          <a:p>
            <a:pPr>
              <a:defRPr sz="3400" b="1">
                <a:solidFill>
                  <a:srgbClr val="FFFFFF"/>
                </a:solidFill>
                <a:latin typeface="Aptos Display"/>
              </a:defRPr>
            </a:pPr>
            <a:r>
              <a:rPr dirty="0">
                <a:latin typeface="Arial" panose="020B0604020202020204" pitchFamily="34" charset="0"/>
                <a:cs typeface="Arial" panose="020B0604020202020204" pitchFamily="34" charset="0"/>
              </a:rPr>
              <a:t>Self-Awareness Presentation</a:t>
            </a:r>
          </a:p>
          <a:p>
            <a:pPr>
              <a:defRPr sz="2800">
                <a:solidFill>
                  <a:srgbClr val="FFFFFF"/>
                </a:solidFill>
                <a:latin typeface="Aptos Display"/>
              </a:defRPr>
            </a:pPr>
            <a:r>
              <a:rPr dirty="0">
                <a:latin typeface="Arial" panose="020B0604020202020204" pitchFamily="34" charset="0"/>
                <a:cs typeface="Arial" panose="020B0604020202020204" pitchFamily="34" charset="0"/>
              </a:rPr>
              <a:t>My Future Career: Social Worker</a:t>
            </a:r>
          </a:p>
          <a:p>
            <a:pPr>
              <a:defRPr sz="1700">
                <a:solidFill>
                  <a:srgbClr val="DCEBEB"/>
                </a:solidFill>
                <a:latin typeface="Aptos"/>
              </a:defRPr>
            </a:pPr>
            <a:r>
              <a:rPr dirty="0">
                <a:latin typeface="Arial" panose="020B0604020202020204" pitchFamily="34" charset="0"/>
                <a:cs typeface="Arial" panose="020B0604020202020204" pitchFamily="34" charset="0"/>
              </a:rPr>
              <a:t>Personal SWOT Analysis and Career Development</a:t>
            </a:r>
          </a:p>
        </p:txBody>
      </p:sp>
      <p:sp>
        <p:nvSpPr>
          <p:cNvPr id="4" name="TextBox 3"/>
          <p:cNvSpPr txBox="1"/>
          <p:nvPr/>
        </p:nvSpPr>
        <p:spPr>
          <a:xfrm>
            <a:off x="822960" y="5029200"/>
            <a:ext cx="5017720" cy="1015663"/>
          </a:xfrm>
          <a:prstGeom prst="rect">
            <a:avLst/>
          </a:prstGeom>
          <a:noFill/>
        </p:spPr>
        <p:txBody>
          <a:bodyPr wrap="none">
            <a:spAutoFit/>
          </a:bodyPr>
          <a:lstStyle/>
          <a:p>
            <a:pPr>
              <a:defRPr sz="1500">
                <a:solidFill>
                  <a:srgbClr val="FFFFFF"/>
                </a:solidFill>
                <a:latin typeface="Aptos"/>
              </a:defRPr>
            </a:pPr>
            <a:r>
              <a:rPr lang="en-GB" dirty="0">
                <a:latin typeface="Arial" panose="020B0604020202020204" pitchFamily="34" charset="0"/>
                <a:cs typeface="Arial" panose="020B0604020202020204" pitchFamily="34" charset="0"/>
              </a:rPr>
              <a:t>Professional Development within Health and Social Care</a:t>
            </a:r>
          </a:p>
          <a:p>
            <a:pPr>
              <a:defRPr sz="1500">
                <a:solidFill>
                  <a:srgbClr val="FFFFFF"/>
                </a:solidFill>
                <a:latin typeface="Aptos"/>
              </a:defRPr>
            </a:pPr>
            <a:r>
              <a:rPr lang="en-GB" dirty="0">
                <a:latin typeface="Arial" panose="020B0604020202020204" pitchFamily="34" charset="0"/>
                <a:cs typeface="Arial" panose="020B0604020202020204" pitchFamily="34" charset="0"/>
              </a:rPr>
              <a:t>LCHS4009</a:t>
            </a:r>
          </a:p>
          <a:p>
            <a:pPr>
              <a:defRPr sz="1500">
                <a:solidFill>
                  <a:srgbClr val="FFFFFF"/>
                </a:solidFill>
                <a:latin typeface="Aptos"/>
              </a:defRPr>
            </a:pPr>
            <a:r>
              <a:rPr lang="en-GB" dirty="0">
                <a:latin typeface="Arial" panose="020B0604020202020204" pitchFamily="34" charset="0"/>
                <a:cs typeface="Arial" panose="020B0604020202020204" pitchFamily="34" charset="0"/>
              </a:rPr>
              <a:t>Sobia Zafar 2522561</a:t>
            </a:r>
          </a:p>
          <a:p>
            <a:pPr>
              <a:defRPr sz="1500">
                <a:solidFill>
                  <a:srgbClr val="FFFFFF"/>
                </a:solidFill>
                <a:latin typeface="Aptos"/>
              </a:defRPr>
            </a:pPr>
            <a:r>
              <a:rPr lang="en-GB" dirty="0">
                <a:latin typeface="Arial" panose="020B0604020202020204" pitchFamily="34" charset="0"/>
                <a:cs typeface="Arial" panose="020B0604020202020204" pitchFamily="34" charset="0"/>
              </a:rPr>
              <a:t>Kal </a:t>
            </a:r>
            <a:r>
              <a:rPr lang="en-GB" dirty="0" err="1">
                <a:latin typeface="Arial" panose="020B0604020202020204" pitchFamily="34" charset="0"/>
                <a:cs typeface="Arial" panose="020B0604020202020204" pitchFamily="34" charset="0"/>
              </a:rPr>
              <a:t>Alnababta</a:t>
            </a:r>
            <a:endParaRPr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1. My chosen career – Social Worker</a:t>
            </a:r>
          </a:p>
        </p:txBody>
      </p:sp>
      <p:sp>
        <p:nvSpPr>
          <p:cNvPr id="4" name="TextBox 3"/>
          <p:cNvSpPr txBox="1"/>
          <p:nvPr/>
        </p:nvSpPr>
        <p:spPr>
          <a:xfrm>
            <a:off x="1681289" y="1648163"/>
            <a:ext cx="10972800" cy="411480"/>
          </a:xfrm>
          <a:prstGeom prst="rect">
            <a:avLst/>
          </a:prstGeom>
          <a:noFill/>
        </p:spPr>
        <p:txBody>
          <a:bodyPr wrap="none">
            <a:spAutoFit/>
          </a:bodyPr>
          <a:lstStyle/>
          <a:p>
            <a:pPr>
              <a:defRPr sz="1300">
                <a:solidFill>
                  <a:srgbClr val="5F6970"/>
                </a:solidFill>
                <a:latin typeface="Aptos"/>
              </a:defRPr>
            </a:pPr>
            <a:r>
              <a:t>Why this career interests me</a:t>
            </a:r>
          </a:p>
        </p:txBody>
      </p:sp>
      <p:sp>
        <p:nvSpPr>
          <p:cNvPr id="6" name="Rounded Rectangle 5"/>
          <p:cNvSpPr/>
          <p:nvPr/>
        </p:nvSpPr>
        <p:spPr>
          <a:xfrm>
            <a:off x="640080" y="1234440"/>
            <a:ext cx="5394960"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234440"/>
            <a:ext cx="73152" cy="438912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371600"/>
            <a:ext cx="2762295"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What social workers do</a:t>
            </a:r>
          </a:p>
        </p:txBody>
      </p:sp>
      <p:sp>
        <p:nvSpPr>
          <p:cNvPr id="9" name="TextBox 8"/>
          <p:cNvSpPr txBox="1"/>
          <p:nvPr/>
        </p:nvSpPr>
        <p:spPr>
          <a:xfrm>
            <a:off x="868680" y="1801368"/>
            <a:ext cx="4983480" cy="2575064"/>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Listen to and support individuals, families and communities.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Assess needs, manage risk and promote rights and wellbeing.</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Safeguard people from harm when necessary.</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Work with other professionals and services to achieve positive outcomes.</a:t>
            </a:r>
            <a:endParaRPr lang="en-GB" sz="16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600" dirty="0">
                <a:solidFill>
                  <a:srgbClr val="262D32"/>
                </a:solidFill>
                <a:latin typeface="Arial" panose="020B0604020202020204" pitchFamily="34" charset="0"/>
                <a:cs typeface="Arial" panose="020B0604020202020204" pitchFamily="34" charset="0"/>
              </a:rPr>
              <a:t>(Social Work England, 2026)</a:t>
            </a:r>
            <a:endParaRPr sz="1600" dirty="0">
              <a:latin typeface="Arial" panose="020B0604020202020204" pitchFamily="34" charset="0"/>
              <a:cs typeface="Arial" panose="020B0604020202020204" pitchFamily="34" charset="0"/>
            </a:endParaRPr>
          </a:p>
        </p:txBody>
      </p:sp>
      <p:sp>
        <p:nvSpPr>
          <p:cNvPr id="10" name="Rounded Rectangle 9"/>
          <p:cNvSpPr/>
          <p:nvPr/>
        </p:nvSpPr>
        <p:spPr>
          <a:xfrm>
            <a:off x="6190488" y="1024128"/>
            <a:ext cx="5303520"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17920" y="1234440"/>
            <a:ext cx="73152" cy="438912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37961" y="1293071"/>
            <a:ext cx="2903359"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Why it suits my interests</a:t>
            </a:r>
          </a:p>
        </p:txBody>
      </p:sp>
      <p:sp>
        <p:nvSpPr>
          <p:cNvPr id="13" name="TextBox 12"/>
          <p:cNvSpPr txBox="1"/>
          <p:nvPr/>
        </p:nvSpPr>
        <p:spPr>
          <a:xfrm>
            <a:off x="6473952" y="1801368"/>
            <a:ext cx="4892040" cy="2939266"/>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enjoy supporting children and helping people overcome difficulties.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current Teaching Assistant role has given me experience working with children with additional needs.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Health &amp; Social Care studies are developing my knowledge of safeguarding, legislation and person-</a:t>
            </a:r>
            <a:r>
              <a:rPr sz="1600" dirty="0" err="1">
                <a:latin typeface="Arial" panose="020B0604020202020204" pitchFamily="34" charset="0"/>
                <a:cs typeface="Arial" panose="020B0604020202020204" pitchFamily="34" charset="0"/>
              </a:rPr>
              <a:t>centred</a:t>
            </a:r>
            <a:r>
              <a:rPr sz="1600" dirty="0">
                <a:latin typeface="Arial" panose="020B0604020202020204" pitchFamily="34" charset="0"/>
                <a:cs typeface="Arial" panose="020B0604020202020204" pitchFamily="34" charset="0"/>
              </a:rPr>
              <a:t> practice.</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want a career where communication, empathy and advocacy can make a practical difference.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2. Current live job advert</a:t>
            </a:r>
          </a:p>
        </p:txBody>
      </p:sp>
      <p:sp>
        <p:nvSpPr>
          <p:cNvPr id="6" name="Rounded Rectangle 5"/>
          <p:cNvSpPr/>
          <p:nvPr/>
        </p:nvSpPr>
        <p:spPr>
          <a:xfrm>
            <a:off x="594360" y="1188720"/>
            <a:ext cx="4937760" cy="489204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188720"/>
            <a:ext cx="73152" cy="489204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325880"/>
            <a:ext cx="1879041" cy="400110"/>
          </a:xfrm>
          <a:prstGeom prst="rect">
            <a:avLst/>
          </a:prstGeom>
          <a:noFill/>
        </p:spPr>
        <p:txBody>
          <a:bodyPr wrap="none">
            <a:spAutoFit/>
          </a:bodyPr>
          <a:lstStyle/>
          <a:p>
            <a:pPr>
              <a:defRPr sz="1800" b="1">
                <a:solidFill>
                  <a:srgbClr val="1F374B"/>
                </a:solidFill>
                <a:latin typeface="Aptos Display"/>
              </a:defRPr>
            </a:pPr>
            <a:r>
              <a:rPr sz="2000" dirty="0">
                <a:latin typeface="Arial" panose="020B0604020202020204" pitchFamily="34" charset="0"/>
                <a:cs typeface="Arial" panose="020B0604020202020204" pitchFamily="34" charset="0"/>
              </a:rPr>
              <a:t>Advert details</a:t>
            </a:r>
          </a:p>
        </p:txBody>
      </p:sp>
      <p:sp>
        <p:nvSpPr>
          <p:cNvPr id="9" name="TextBox 8"/>
          <p:cNvSpPr txBox="1"/>
          <p:nvPr/>
        </p:nvSpPr>
        <p:spPr>
          <a:xfrm>
            <a:off x="822960" y="1755648"/>
            <a:ext cx="4526280" cy="3580467"/>
          </a:xfrm>
          <a:prstGeom prst="rect">
            <a:avLst/>
          </a:prstGeom>
          <a:noFill/>
        </p:spPr>
        <p:txBody>
          <a:bodyPr wrap="square">
            <a:spAutoFit/>
          </a:bodyPr>
          <a:lstStyle/>
          <a:p>
            <a:pPr>
              <a:spcAft>
                <a:spcPts val="1000"/>
              </a:spcAft>
              <a:defRPr sz="1350" b="0">
                <a:solidFill>
                  <a:srgbClr val="262D32"/>
                </a:solidFill>
                <a:latin typeface="Aptos"/>
              </a:defRPr>
            </a:pPr>
            <a:r>
              <a:rPr lang="en-GB" sz="1600" dirty="0">
                <a:latin typeface="Arial" panose="020B0604020202020204" pitchFamily="34" charset="0"/>
                <a:cs typeface="Arial" panose="020B0604020202020204" pitchFamily="34" charset="0"/>
              </a:rPr>
              <a:t>https://careers.coventry.gov.uk/jobs/job/Social-Worker-Help-Protection-Service</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Employer: Coventry City Council</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Role: Social Worker – Help &amp; Protection Service</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Location: City-wide Coventry</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Hours: 37 hours per week | Permanent, full time</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Salary: £39,152–£46,142 + benefits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Closing date: 20 October 2026</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Reference: </a:t>
            </a:r>
            <a:r>
              <a:rPr sz="1600" dirty="0" err="1">
                <a:latin typeface="Arial" panose="020B0604020202020204" pitchFamily="34" charset="0"/>
                <a:cs typeface="Arial" panose="020B0604020202020204" pitchFamily="34" charset="0"/>
              </a:rPr>
              <a:t>coventrycc</a:t>
            </a:r>
            <a:r>
              <a:rPr sz="1600" dirty="0">
                <a:latin typeface="Arial" panose="020B0604020202020204" pitchFamily="34" charset="0"/>
                <a:cs typeface="Arial" panose="020B0604020202020204" pitchFamily="34" charset="0"/>
              </a:rPr>
              <a:t>/TP/237/13213</a:t>
            </a:r>
            <a:endParaRPr lang="en-GB" sz="16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600" dirty="0">
                <a:solidFill>
                  <a:srgbClr val="262D32"/>
                </a:solidFill>
                <a:latin typeface="Arial" panose="020B0604020202020204" pitchFamily="34" charset="0"/>
                <a:cs typeface="Arial" panose="020B0604020202020204" pitchFamily="34" charset="0"/>
              </a:rPr>
              <a:t>Coventry City Council, 2026</a:t>
            </a:r>
            <a:endParaRPr sz="1600" dirty="0">
              <a:latin typeface="Arial" panose="020B0604020202020204" pitchFamily="34" charset="0"/>
              <a:cs typeface="Arial" panose="020B0604020202020204" pitchFamily="34" charset="0"/>
            </a:endParaRPr>
          </a:p>
        </p:txBody>
      </p:sp>
      <p:sp>
        <p:nvSpPr>
          <p:cNvPr id="10" name="Rounded Rectangle 9"/>
          <p:cNvSpPr/>
          <p:nvPr/>
        </p:nvSpPr>
        <p:spPr>
          <a:xfrm>
            <a:off x="5715000" y="1188720"/>
            <a:ext cx="5852160" cy="489204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5715000" y="1188720"/>
            <a:ext cx="73152" cy="489204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916168" y="1325880"/>
            <a:ext cx="5486400" cy="365760"/>
          </a:xfrm>
          <a:prstGeom prst="rect">
            <a:avLst/>
          </a:prstGeom>
          <a:noFill/>
        </p:spPr>
        <p:txBody>
          <a:bodyPr wrap="none">
            <a:spAutoFit/>
          </a:bodyPr>
          <a:lstStyle/>
          <a:p>
            <a:pPr>
              <a:defRPr sz="1800" b="1">
                <a:solidFill>
                  <a:srgbClr val="1F374B"/>
                </a:solidFill>
                <a:latin typeface="Aptos Display"/>
              </a:defRPr>
            </a:pPr>
            <a:r>
              <a:t>Key requirements / duties</a:t>
            </a:r>
          </a:p>
        </p:txBody>
      </p:sp>
      <p:sp>
        <p:nvSpPr>
          <p:cNvPr id="13" name="TextBox 12"/>
          <p:cNvSpPr txBox="1"/>
          <p:nvPr/>
        </p:nvSpPr>
        <p:spPr>
          <a:xfrm>
            <a:off x="5943600" y="1755648"/>
            <a:ext cx="5440680" cy="3570208"/>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Build respectful relationships with people, families and carers.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Complete high-quality assessments and contribute to planning.</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Work collaboratively with partner agencies.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Use professional judgement to manage risk and promote safety.</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Champion rights, wellbeing and independence.</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Contribute to learning, reflection and continuous improvement.</a:t>
            </a:r>
            <a:endParaRPr lang="en-GB" sz="16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600" dirty="0">
                <a:latin typeface="Arial" panose="020B0604020202020204" pitchFamily="34" charset="0"/>
                <a:cs typeface="Arial" panose="020B0604020202020204" pitchFamily="34" charset="0"/>
              </a:rPr>
              <a:t> </a:t>
            </a:r>
            <a:r>
              <a:rPr lang="en-GB" sz="1600" dirty="0">
                <a:solidFill>
                  <a:srgbClr val="262D32"/>
                </a:solidFill>
                <a:latin typeface="Arial" panose="020B0604020202020204" pitchFamily="34" charset="0"/>
                <a:cs typeface="Arial" panose="020B0604020202020204" pitchFamily="34" charset="0"/>
              </a:rPr>
              <a:t>Coventry City Council, 2026</a:t>
            </a:r>
            <a:endParaRPr sz="16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9331"/>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3. What the role requires</a:t>
            </a:r>
          </a:p>
        </p:txBody>
      </p:sp>
      <p:sp>
        <p:nvSpPr>
          <p:cNvPr id="4" name="TextBox 3"/>
          <p:cNvSpPr txBox="1"/>
          <p:nvPr/>
        </p:nvSpPr>
        <p:spPr>
          <a:xfrm>
            <a:off x="594360" y="722376"/>
            <a:ext cx="4623382" cy="338554"/>
          </a:xfrm>
          <a:prstGeom prst="rect">
            <a:avLst/>
          </a:prstGeom>
          <a:noFill/>
        </p:spPr>
        <p:txBody>
          <a:bodyPr wrap="none">
            <a:spAutoFit/>
          </a:bodyPr>
          <a:lstStyle/>
          <a:p>
            <a:pPr>
              <a:defRPr sz="1300">
                <a:solidFill>
                  <a:srgbClr val="5F6970"/>
                </a:solidFill>
                <a:latin typeface="Aptos"/>
              </a:defRPr>
            </a:pPr>
            <a:r>
              <a:rPr sz="1600" dirty="0">
                <a:latin typeface="Arial" panose="020B0604020202020204" pitchFamily="34" charset="0"/>
                <a:cs typeface="Arial" panose="020B0604020202020204" pitchFamily="34" charset="0"/>
              </a:rPr>
              <a:t>Matching the advert to my personal development</a:t>
            </a:r>
          </a:p>
        </p:txBody>
      </p:sp>
      <p:sp>
        <p:nvSpPr>
          <p:cNvPr id="6" name="Rounded Rectangle 5"/>
          <p:cNvSpPr/>
          <p:nvPr/>
        </p:nvSpPr>
        <p:spPr>
          <a:xfrm>
            <a:off x="594360" y="1234440"/>
            <a:ext cx="2743200"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234440"/>
            <a:ext cx="73152" cy="438912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371600"/>
            <a:ext cx="1582484"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People skills</a:t>
            </a:r>
          </a:p>
        </p:txBody>
      </p:sp>
      <p:sp>
        <p:nvSpPr>
          <p:cNvPr id="9" name="TextBox 8"/>
          <p:cNvSpPr txBox="1"/>
          <p:nvPr/>
        </p:nvSpPr>
        <p:spPr>
          <a:xfrm>
            <a:off x="822960" y="1801368"/>
            <a:ext cx="2331720" cy="1897955"/>
          </a:xfrm>
          <a:prstGeom prst="rect">
            <a:avLst/>
          </a:prstGeom>
          <a:noFill/>
        </p:spPr>
        <p:txBody>
          <a:bodyPr wrap="square">
            <a:spAutoFit/>
          </a:bodyPr>
          <a:lstStyle/>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Empathy and compassion</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Respectful communication</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Relationship building</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Listening and advocacy</a:t>
            </a:r>
            <a:endParaRPr lang="en-GB" sz="14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400" dirty="0">
                <a:solidFill>
                  <a:srgbClr val="262D32"/>
                </a:solidFill>
                <a:latin typeface="Arial" panose="020B0604020202020204" pitchFamily="34" charset="0"/>
                <a:cs typeface="Arial" panose="020B0604020202020204" pitchFamily="34" charset="0"/>
              </a:rPr>
              <a:t>(Social Work England, 2026)</a:t>
            </a:r>
            <a:endParaRPr sz="1400" dirty="0">
              <a:latin typeface="Arial" panose="020B0604020202020204" pitchFamily="34" charset="0"/>
              <a:cs typeface="Arial" panose="020B0604020202020204" pitchFamily="34" charset="0"/>
            </a:endParaRPr>
          </a:p>
        </p:txBody>
      </p:sp>
      <p:sp>
        <p:nvSpPr>
          <p:cNvPr id="10" name="Rounded Rectangle 9"/>
          <p:cNvSpPr/>
          <p:nvPr/>
        </p:nvSpPr>
        <p:spPr>
          <a:xfrm>
            <a:off x="3566160" y="1234440"/>
            <a:ext cx="2743200"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3566160" y="1234440"/>
            <a:ext cx="73152" cy="438912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3767328" y="1371600"/>
            <a:ext cx="2210862"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Professional skills</a:t>
            </a:r>
          </a:p>
        </p:txBody>
      </p:sp>
      <p:sp>
        <p:nvSpPr>
          <p:cNvPr id="13" name="TextBox 12"/>
          <p:cNvSpPr txBox="1"/>
          <p:nvPr/>
        </p:nvSpPr>
        <p:spPr>
          <a:xfrm>
            <a:off x="3794760" y="1801368"/>
            <a:ext cx="2331720" cy="2113399"/>
          </a:xfrm>
          <a:prstGeom prst="rect">
            <a:avLst/>
          </a:prstGeom>
          <a:noFill/>
        </p:spPr>
        <p:txBody>
          <a:bodyPr wrap="square">
            <a:spAutoFit/>
          </a:bodyPr>
          <a:lstStyle/>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Assessment and analysis</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Safeguarding and risk awareness</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Professional judgement</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Accurate recording</a:t>
            </a:r>
            <a:endParaRPr lang="en-GB" sz="14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400" dirty="0">
                <a:solidFill>
                  <a:srgbClr val="262D32"/>
                </a:solidFill>
                <a:latin typeface="Arial" panose="020B0604020202020204" pitchFamily="34" charset="0"/>
                <a:cs typeface="Arial" panose="020B0604020202020204" pitchFamily="34" charset="0"/>
              </a:rPr>
              <a:t>(Social Work England, 2019)</a:t>
            </a:r>
            <a:endParaRPr sz="1400" dirty="0">
              <a:latin typeface="Arial" panose="020B0604020202020204" pitchFamily="34" charset="0"/>
              <a:cs typeface="Arial" panose="020B0604020202020204" pitchFamily="34" charset="0"/>
            </a:endParaRPr>
          </a:p>
        </p:txBody>
      </p:sp>
      <p:sp>
        <p:nvSpPr>
          <p:cNvPr id="14" name="Rounded Rectangle 13"/>
          <p:cNvSpPr/>
          <p:nvPr/>
        </p:nvSpPr>
        <p:spPr>
          <a:xfrm>
            <a:off x="6537960" y="1234440"/>
            <a:ext cx="2743200"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537960" y="1234440"/>
            <a:ext cx="73152" cy="438912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839712" y="1371600"/>
            <a:ext cx="1308884"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Teamwork</a:t>
            </a:r>
          </a:p>
        </p:txBody>
      </p:sp>
      <p:sp>
        <p:nvSpPr>
          <p:cNvPr id="17" name="TextBox 16"/>
          <p:cNvSpPr txBox="1"/>
          <p:nvPr/>
        </p:nvSpPr>
        <p:spPr>
          <a:xfrm>
            <a:off x="6766560" y="1801368"/>
            <a:ext cx="2331720" cy="2328843"/>
          </a:xfrm>
          <a:prstGeom prst="rect">
            <a:avLst/>
          </a:prstGeom>
          <a:noFill/>
        </p:spPr>
        <p:txBody>
          <a:bodyPr wrap="square">
            <a:spAutoFit/>
          </a:bodyPr>
          <a:lstStyle/>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Multi-agency working</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Sharing information appropriately</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Working with families and carers</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Reflective practice</a:t>
            </a:r>
            <a:endParaRPr lang="en-GB" sz="14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400" dirty="0">
                <a:solidFill>
                  <a:srgbClr val="262D32"/>
                </a:solidFill>
                <a:latin typeface="Arial" panose="020B0604020202020204" pitchFamily="34" charset="0"/>
                <a:cs typeface="Arial" panose="020B0604020202020204" pitchFamily="34" charset="0"/>
              </a:rPr>
              <a:t>(Social Work England, 2026)</a:t>
            </a:r>
            <a:endParaRPr sz="1400" dirty="0">
              <a:latin typeface="Arial" panose="020B0604020202020204" pitchFamily="34" charset="0"/>
              <a:cs typeface="Arial" panose="020B0604020202020204" pitchFamily="34" charset="0"/>
            </a:endParaRPr>
          </a:p>
        </p:txBody>
      </p:sp>
      <p:sp>
        <p:nvSpPr>
          <p:cNvPr id="18" name="Rounded Rectangle 17"/>
          <p:cNvSpPr/>
          <p:nvPr/>
        </p:nvSpPr>
        <p:spPr>
          <a:xfrm>
            <a:off x="9509760" y="1234440"/>
            <a:ext cx="2405432" cy="438912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9509760" y="1234440"/>
            <a:ext cx="73152" cy="438912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9697492" y="1263505"/>
            <a:ext cx="2103120" cy="646331"/>
          </a:xfrm>
          <a:prstGeom prst="rect">
            <a:avLst/>
          </a:prstGeom>
          <a:noFill/>
        </p:spPr>
        <p:txBody>
          <a:bodyPr wrap="squar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Professional development</a:t>
            </a:r>
          </a:p>
        </p:txBody>
      </p:sp>
      <p:sp>
        <p:nvSpPr>
          <p:cNvPr id="21" name="TextBox 20"/>
          <p:cNvSpPr txBox="1"/>
          <p:nvPr/>
        </p:nvSpPr>
        <p:spPr>
          <a:xfrm>
            <a:off x="9738360" y="1801368"/>
            <a:ext cx="1691639" cy="2759730"/>
          </a:xfrm>
          <a:prstGeom prst="rect">
            <a:avLst/>
          </a:prstGeom>
          <a:noFill/>
        </p:spPr>
        <p:txBody>
          <a:bodyPr wrap="square">
            <a:spAutoFit/>
          </a:bodyPr>
          <a:lstStyle/>
          <a:p>
            <a:pPr>
              <a:spcAft>
                <a:spcPts val="1000"/>
              </a:spcAft>
              <a:defRPr sz="1350" b="0">
                <a:solidFill>
                  <a:srgbClr val="262D32"/>
                </a:solidFill>
                <a:latin typeface="Aptos"/>
              </a:defRPr>
            </a:pPr>
            <a:r>
              <a:rPr sz="1400" dirty="0" err="1">
                <a:latin typeface="Arial" panose="020B0604020202020204" pitchFamily="34" charset="0"/>
                <a:cs typeface="Arial" panose="020B0604020202020204" pitchFamily="34" charset="0"/>
              </a:rPr>
              <a:t>Recognised</a:t>
            </a:r>
            <a:r>
              <a:rPr sz="1400" dirty="0">
                <a:latin typeface="Arial" panose="020B0604020202020204" pitchFamily="34" charset="0"/>
                <a:cs typeface="Arial" panose="020B0604020202020204" pitchFamily="34" charset="0"/>
              </a:rPr>
              <a:t> social work qualification</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Social Work England registration</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CPD and reflection</a:t>
            </a:r>
          </a:p>
          <a:p>
            <a:pPr>
              <a:spcAft>
                <a:spcPts val="1000"/>
              </a:spcAft>
              <a:defRPr sz="1350" b="0">
                <a:solidFill>
                  <a:srgbClr val="262D32"/>
                </a:solidFill>
                <a:latin typeface="Aptos"/>
              </a:defRPr>
            </a:pPr>
            <a:r>
              <a:rPr sz="1400" dirty="0">
                <a:latin typeface="Arial" panose="020B0604020202020204" pitchFamily="34" charset="0"/>
                <a:cs typeface="Arial" panose="020B0604020202020204" pitchFamily="34" charset="0"/>
              </a:rPr>
              <a:t>Knowledge of legislation</a:t>
            </a:r>
            <a:endParaRPr lang="en-GB" sz="1400" dirty="0">
              <a:latin typeface="Arial" panose="020B0604020202020204" pitchFamily="34" charset="0"/>
              <a:cs typeface="Arial" panose="020B0604020202020204" pitchFamily="34" charset="0"/>
            </a:endParaRPr>
          </a:p>
          <a:p>
            <a:pPr>
              <a:spcAft>
                <a:spcPts val="1000"/>
              </a:spcAft>
              <a:defRPr sz="1350" b="0">
                <a:solidFill>
                  <a:srgbClr val="262D32"/>
                </a:solidFill>
                <a:latin typeface="Aptos"/>
              </a:defRPr>
            </a:pPr>
            <a:r>
              <a:rPr lang="en-GB" sz="1400" dirty="0">
                <a:solidFill>
                  <a:srgbClr val="262D32"/>
                </a:solidFill>
                <a:latin typeface="Arial" panose="020B0604020202020204" pitchFamily="34" charset="0"/>
                <a:cs typeface="Arial" panose="020B0604020202020204" pitchFamily="34" charset="0"/>
              </a:rPr>
              <a:t>(Social Work England, 2026)</a:t>
            </a:r>
            <a:endParaRPr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4. SWOT – Strengths</a:t>
            </a:r>
          </a:p>
        </p:txBody>
      </p:sp>
      <p:sp>
        <p:nvSpPr>
          <p:cNvPr id="4" name="TextBox 3"/>
          <p:cNvSpPr txBox="1"/>
          <p:nvPr/>
        </p:nvSpPr>
        <p:spPr>
          <a:xfrm>
            <a:off x="594360" y="749808"/>
            <a:ext cx="5301451" cy="400110"/>
          </a:xfrm>
          <a:prstGeom prst="rect">
            <a:avLst/>
          </a:prstGeom>
          <a:noFill/>
        </p:spPr>
        <p:txBody>
          <a:bodyPr wrap="none">
            <a:spAutoFit/>
          </a:bodyPr>
          <a:lstStyle/>
          <a:p>
            <a:pPr>
              <a:defRPr sz="1300">
                <a:solidFill>
                  <a:srgbClr val="5F6970"/>
                </a:solidFill>
                <a:latin typeface="Aptos"/>
              </a:defRPr>
            </a:pPr>
            <a:r>
              <a:rPr sz="2000" dirty="0">
                <a:latin typeface="Arial" panose="020B0604020202020204" pitchFamily="34" charset="0"/>
                <a:cs typeface="Arial" panose="020B0604020202020204" pitchFamily="34" charset="0"/>
              </a:rPr>
              <a:t>Personal qualities and experience I can bring</a:t>
            </a:r>
          </a:p>
        </p:txBody>
      </p:sp>
      <p:sp>
        <p:nvSpPr>
          <p:cNvPr id="6" name="Rounded Rectangle 5"/>
          <p:cNvSpPr/>
          <p:nvPr/>
        </p:nvSpPr>
        <p:spPr>
          <a:xfrm>
            <a:off x="594359" y="1188720"/>
            <a:ext cx="5230369" cy="246888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flipH="1">
            <a:off x="548641" y="1188720"/>
            <a:ext cx="45719" cy="2720807"/>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8319" y="1274025"/>
            <a:ext cx="3326552"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Strength 1 – Communication</a:t>
            </a:r>
          </a:p>
        </p:txBody>
      </p:sp>
      <p:sp>
        <p:nvSpPr>
          <p:cNvPr id="9" name="TextBox 8"/>
          <p:cNvSpPr txBox="1"/>
          <p:nvPr/>
        </p:nvSpPr>
        <p:spPr>
          <a:xfrm>
            <a:off x="822960" y="1755648"/>
            <a:ext cx="5001768" cy="1826141"/>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Teaching Assistant role requires me to communicate with children, teachers and families.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adapt communication for children with different needs.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This can support relationship-building with service users.</a:t>
            </a:r>
          </a:p>
        </p:txBody>
      </p:sp>
      <p:sp>
        <p:nvSpPr>
          <p:cNvPr id="10" name="Rounded Rectangle 9"/>
          <p:cNvSpPr/>
          <p:nvPr/>
        </p:nvSpPr>
        <p:spPr>
          <a:xfrm>
            <a:off x="6477870" y="1051560"/>
            <a:ext cx="4688260" cy="2478024"/>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17920" y="1188720"/>
            <a:ext cx="45719" cy="2720807"/>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59881" y="1072527"/>
            <a:ext cx="3788217"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Strength 2 – Empathy &amp; patience</a:t>
            </a:r>
          </a:p>
        </p:txBody>
      </p:sp>
      <p:sp>
        <p:nvSpPr>
          <p:cNvPr id="13" name="TextBox 12"/>
          <p:cNvSpPr txBox="1"/>
          <p:nvPr/>
        </p:nvSpPr>
        <p:spPr>
          <a:xfrm>
            <a:off x="6574536" y="1492917"/>
            <a:ext cx="4591594" cy="1826141"/>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Supporting children with additional needs has developed patience and understanding.</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can remain calm and supportive when someone is distressed.</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This is relevant to person-</a:t>
            </a:r>
            <a:r>
              <a:rPr sz="1600" dirty="0" err="1">
                <a:latin typeface="Arial" panose="020B0604020202020204" pitchFamily="34" charset="0"/>
                <a:cs typeface="Arial" panose="020B0604020202020204" pitchFamily="34" charset="0"/>
              </a:rPr>
              <a:t>centred</a:t>
            </a:r>
            <a:r>
              <a:rPr sz="1600" dirty="0">
                <a:latin typeface="Arial" panose="020B0604020202020204" pitchFamily="34" charset="0"/>
                <a:cs typeface="Arial" panose="020B0604020202020204" pitchFamily="34" charset="0"/>
              </a:rPr>
              <a:t> and strengths-based practice.</a:t>
            </a:r>
          </a:p>
        </p:txBody>
      </p:sp>
      <p:sp>
        <p:nvSpPr>
          <p:cNvPr id="14" name="Rounded Rectangle 13"/>
          <p:cNvSpPr/>
          <p:nvPr/>
        </p:nvSpPr>
        <p:spPr>
          <a:xfrm>
            <a:off x="807721" y="4179275"/>
            <a:ext cx="10927080" cy="5943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flipV="1">
            <a:off x="594360" y="5696712"/>
            <a:ext cx="73152" cy="109728"/>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2960" y="4255506"/>
            <a:ext cx="4301177"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Strength 3 – Safeguarding awareness</a:t>
            </a:r>
          </a:p>
        </p:txBody>
      </p:sp>
      <p:sp>
        <p:nvSpPr>
          <p:cNvPr id="17" name="TextBox 16"/>
          <p:cNvSpPr txBox="1"/>
          <p:nvPr/>
        </p:nvSpPr>
        <p:spPr>
          <a:xfrm>
            <a:off x="960120" y="4972283"/>
            <a:ext cx="10515600" cy="1087477"/>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school role has given me practical awareness of safeguarding and professional boundaries.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Health &amp; Social Care studies have strengthened my knowledge of safeguarding and legislation.</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understand the importance of recording and reporting concerns appropriately.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5. SWOT – Weaknesses</a:t>
            </a:r>
          </a:p>
        </p:txBody>
      </p:sp>
      <p:sp>
        <p:nvSpPr>
          <p:cNvPr id="4" name="TextBox 3"/>
          <p:cNvSpPr txBox="1"/>
          <p:nvPr/>
        </p:nvSpPr>
        <p:spPr>
          <a:xfrm>
            <a:off x="594360" y="725517"/>
            <a:ext cx="4842992" cy="400110"/>
          </a:xfrm>
          <a:prstGeom prst="rect">
            <a:avLst/>
          </a:prstGeom>
          <a:noFill/>
        </p:spPr>
        <p:txBody>
          <a:bodyPr wrap="none">
            <a:spAutoFit/>
          </a:bodyPr>
          <a:lstStyle/>
          <a:p>
            <a:pPr>
              <a:defRPr sz="1300">
                <a:solidFill>
                  <a:srgbClr val="5F6970"/>
                </a:solidFill>
                <a:latin typeface="Aptos"/>
              </a:defRPr>
            </a:pPr>
            <a:r>
              <a:rPr sz="2000" dirty="0">
                <a:latin typeface="Arial" panose="020B0604020202020204" pitchFamily="34" charset="0"/>
                <a:cs typeface="Arial" panose="020B0604020202020204" pitchFamily="34" charset="0"/>
              </a:rPr>
              <a:t>Areas I need to develop before qualifying</a:t>
            </a:r>
          </a:p>
        </p:txBody>
      </p:sp>
      <p:sp>
        <p:nvSpPr>
          <p:cNvPr id="6" name="Rounded Rectangle 5"/>
          <p:cNvSpPr/>
          <p:nvPr/>
        </p:nvSpPr>
        <p:spPr>
          <a:xfrm>
            <a:off x="59436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125825"/>
            <a:ext cx="3311250" cy="646331"/>
          </a:xfrm>
          <a:prstGeom prst="rect">
            <a:avLst/>
          </a:prstGeom>
          <a:noFill/>
        </p:spPr>
        <p:txBody>
          <a:bodyPr wrap="squar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1. I am not yet a qualified social worker</a:t>
            </a:r>
          </a:p>
        </p:txBody>
      </p:sp>
      <p:sp>
        <p:nvSpPr>
          <p:cNvPr id="9" name="TextBox 8"/>
          <p:cNvSpPr txBox="1"/>
          <p:nvPr/>
        </p:nvSpPr>
        <p:spPr>
          <a:xfrm>
            <a:off x="822960" y="1755648"/>
            <a:ext cx="2974599" cy="2564805"/>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currently do not have a </a:t>
            </a:r>
            <a:r>
              <a:rPr sz="1600" dirty="0" err="1">
                <a:latin typeface="Arial" panose="020B0604020202020204" pitchFamily="34" charset="0"/>
                <a:cs typeface="Arial" panose="020B0604020202020204" pitchFamily="34" charset="0"/>
              </a:rPr>
              <a:t>recognised</a:t>
            </a:r>
            <a:r>
              <a:rPr sz="1600" dirty="0">
                <a:latin typeface="Arial" panose="020B0604020202020204" pitchFamily="34" charset="0"/>
                <a:cs typeface="Arial" panose="020B0604020202020204" pitchFamily="34" charset="0"/>
              </a:rPr>
              <a:t> social work qualification or Social Work England registration.</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therefore cannot yet </a:t>
            </a:r>
            <a:r>
              <a:rPr sz="1600" dirty="0" err="1">
                <a:latin typeface="Arial" panose="020B0604020202020204" pitchFamily="34" charset="0"/>
                <a:cs typeface="Arial" panose="020B0604020202020204" pitchFamily="34" charset="0"/>
              </a:rPr>
              <a:t>practise</a:t>
            </a:r>
            <a:r>
              <a:rPr sz="1600" dirty="0">
                <a:latin typeface="Arial" panose="020B0604020202020204" pitchFamily="34" charset="0"/>
                <a:cs typeface="Arial" panose="020B0604020202020204" pitchFamily="34" charset="0"/>
              </a:rPr>
              <a:t> as a registered social worker.</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Action: complete an approved social work qualification and placement.</a:t>
            </a:r>
          </a:p>
        </p:txBody>
      </p:sp>
      <p:sp>
        <p:nvSpPr>
          <p:cNvPr id="10" name="Rounded Rectangle 9"/>
          <p:cNvSpPr/>
          <p:nvPr/>
        </p:nvSpPr>
        <p:spPr>
          <a:xfrm>
            <a:off x="434340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188720"/>
            <a:ext cx="73152" cy="448056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325880"/>
            <a:ext cx="3230882" cy="646331"/>
          </a:xfrm>
          <a:prstGeom prst="rect">
            <a:avLst/>
          </a:prstGeom>
          <a:noFill/>
        </p:spPr>
        <p:txBody>
          <a:bodyPr wrap="squar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2. Limited adult social care experience</a:t>
            </a:r>
          </a:p>
        </p:txBody>
      </p:sp>
      <p:sp>
        <p:nvSpPr>
          <p:cNvPr id="13" name="TextBox 12"/>
          <p:cNvSpPr txBox="1"/>
          <p:nvPr/>
        </p:nvSpPr>
        <p:spPr>
          <a:xfrm>
            <a:off x="4572000" y="1755648"/>
            <a:ext cx="3063239" cy="3147015"/>
          </a:xfrm>
          <a:prstGeom prst="rect">
            <a:avLst/>
          </a:prstGeom>
          <a:noFill/>
        </p:spPr>
        <p:txBody>
          <a:bodyPr wrap="square">
            <a:spAutoFit/>
          </a:bodyPr>
          <a:lstStyle/>
          <a:p>
            <a:pPr>
              <a:spcAft>
                <a:spcPts val="1000"/>
              </a:spcAft>
              <a:defRPr sz="1350" b="0">
                <a:solidFill>
                  <a:srgbClr val="262D32"/>
                </a:solidFill>
                <a:latin typeface="Aptos"/>
              </a:defRPr>
            </a:pPr>
            <a:endParaRPr lang="en-GB" dirty="0"/>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My strongest practical experience is currently in education and supporting children.</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Social work includes adults, families and different service settings.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Action: seek volunteering, placement and observational opportunities.</a:t>
            </a:r>
          </a:p>
        </p:txBody>
      </p:sp>
      <p:sp>
        <p:nvSpPr>
          <p:cNvPr id="14" name="Rounded Rectangle 13"/>
          <p:cNvSpPr/>
          <p:nvPr/>
        </p:nvSpPr>
        <p:spPr>
          <a:xfrm>
            <a:off x="809244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321040" y="1208625"/>
            <a:ext cx="3657010" cy="646331"/>
          </a:xfrm>
          <a:prstGeom prst="rect">
            <a:avLst/>
          </a:prstGeom>
          <a:noFill/>
        </p:spPr>
        <p:txBody>
          <a:bodyPr wrap="squar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3. Developing professional confidence</a:t>
            </a:r>
          </a:p>
        </p:txBody>
      </p:sp>
      <p:sp>
        <p:nvSpPr>
          <p:cNvPr id="17" name="TextBox 16"/>
          <p:cNvSpPr txBox="1"/>
          <p:nvPr/>
        </p:nvSpPr>
        <p:spPr>
          <a:xfrm>
            <a:off x="8321040" y="1755648"/>
            <a:ext cx="3063239" cy="2564805"/>
          </a:xfrm>
          <a:prstGeom prst="rect">
            <a:avLst/>
          </a:prstGeom>
          <a:noFill/>
        </p:spPr>
        <p:txBody>
          <a:bodyPr wrap="square">
            <a:spAutoFit/>
          </a:bodyPr>
          <a:lstStyle/>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Social work can involve difficult conversations and complex decisions.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I need to build confidence in professional decision-making and formal assessments.</a:t>
            </a:r>
          </a:p>
          <a:p>
            <a:pPr>
              <a:spcAft>
                <a:spcPts val="1000"/>
              </a:spcAft>
              <a:defRPr sz="1350" b="0">
                <a:solidFill>
                  <a:srgbClr val="262D32"/>
                </a:solidFill>
                <a:latin typeface="Aptos"/>
              </a:defRPr>
            </a:pPr>
            <a:r>
              <a:rPr sz="1600" dirty="0">
                <a:latin typeface="Arial" panose="020B0604020202020204" pitchFamily="34" charset="0"/>
                <a:cs typeface="Arial" panose="020B0604020202020204" pitchFamily="34" charset="0"/>
              </a:rPr>
              <a:t>Action: use supervision, reflection, training and feedback.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6. SWOT – Opportunities</a:t>
            </a:r>
          </a:p>
        </p:txBody>
      </p:sp>
      <p:sp>
        <p:nvSpPr>
          <p:cNvPr id="6" name="Rounded Rectangle 5"/>
          <p:cNvSpPr/>
          <p:nvPr/>
        </p:nvSpPr>
        <p:spPr>
          <a:xfrm>
            <a:off x="50292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3272" y="1322308"/>
            <a:ext cx="1425390" cy="400110"/>
          </a:xfrm>
          <a:prstGeom prst="rect">
            <a:avLst/>
          </a:prstGeom>
          <a:noFill/>
        </p:spPr>
        <p:txBody>
          <a:bodyPr wrap="none">
            <a:spAutoFit/>
          </a:bodyPr>
          <a:lstStyle/>
          <a:p>
            <a:pPr>
              <a:defRPr sz="1800" b="1">
                <a:solidFill>
                  <a:srgbClr val="1F374B"/>
                </a:solidFill>
                <a:latin typeface="Aptos Display"/>
              </a:defRPr>
            </a:pPr>
            <a:r>
              <a:rPr sz="2000" dirty="0">
                <a:latin typeface="Arial" panose="020B0604020202020204" pitchFamily="34" charset="0"/>
                <a:cs typeface="Arial" panose="020B0604020202020204" pitchFamily="34" charset="0"/>
              </a:rPr>
              <a:t>Education</a:t>
            </a:r>
          </a:p>
        </p:txBody>
      </p:sp>
      <p:sp>
        <p:nvSpPr>
          <p:cNvPr id="9" name="TextBox 8"/>
          <p:cNvSpPr txBox="1"/>
          <p:nvPr/>
        </p:nvSpPr>
        <p:spPr>
          <a:xfrm>
            <a:off x="822960" y="1755648"/>
            <a:ext cx="3063239" cy="2811026"/>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Continue my Health &amp; Social Care studies.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Research approved social work degree / postgraduate routes.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Develop academic writing and referencing skills.</a:t>
            </a:r>
          </a:p>
        </p:txBody>
      </p:sp>
      <p:sp>
        <p:nvSpPr>
          <p:cNvPr id="10" name="Rounded Rectangle 9"/>
          <p:cNvSpPr/>
          <p:nvPr/>
        </p:nvSpPr>
        <p:spPr>
          <a:xfrm>
            <a:off x="4343400" y="1188720"/>
            <a:ext cx="3474720" cy="4726888"/>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188720"/>
            <a:ext cx="73152" cy="448056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325880"/>
            <a:ext cx="2691763" cy="400110"/>
          </a:xfrm>
          <a:prstGeom prst="rect">
            <a:avLst/>
          </a:prstGeom>
          <a:noFill/>
        </p:spPr>
        <p:txBody>
          <a:bodyPr wrap="none">
            <a:spAutoFit/>
          </a:bodyPr>
          <a:lstStyle/>
          <a:p>
            <a:pPr>
              <a:defRPr sz="1800" b="1">
                <a:solidFill>
                  <a:srgbClr val="1F374B"/>
                </a:solidFill>
                <a:latin typeface="Aptos Display"/>
              </a:defRPr>
            </a:pPr>
            <a:r>
              <a:rPr sz="2000" dirty="0">
                <a:latin typeface="Arial" panose="020B0604020202020204" pitchFamily="34" charset="0"/>
                <a:cs typeface="Arial" panose="020B0604020202020204" pitchFamily="34" charset="0"/>
              </a:rPr>
              <a:t>Current employment</a:t>
            </a:r>
          </a:p>
        </p:txBody>
      </p:sp>
      <p:sp>
        <p:nvSpPr>
          <p:cNvPr id="13" name="TextBox 12"/>
          <p:cNvSpPr txBox="1"/>
          <p:nvPr/>
        </p:nvSpPr>
        <p:spPr>
          <a:xfrm>
            <a:off x="4572000" y="1755648"/>
            <a:ext cx="3063239" cy="4042132"/>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my Teaching Assistant role to build evidence of communication, safeguarding and teamwork.</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Ask experienced professionals about social work practice.</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Record examples for future applications and interviews</a:t>
            </a:r>
            <a:r>
              <a:rPr dirty="0"/>
              <a:t>.</a:t>
            </a:r>
          </a:p>
        </p:txBody>
      </p:sp>
      <p:sp>
        <p:nvSpPr>
          <p:cNvPr id="14" name="Rounded Rectangle 13"/>
          <p:cNvSpPr/>
          <p:nvPr/>
        </p:nvSpPr>
        <p:spPr>
          <a:xfrm>
            <a:off x="809244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93608" y="1325880"/>
            <a:ext cx="3248005" cy="400110"/>
          </a:xfrm>
          <a:prstGeom prst="rect">
            <a:avLst/>
          </a:prstGeom>
          <a:noFill/>
        </p:spPr>
        <p:txBody>
          <a:bodyPr wrap="none">
            <a:spAutoFit/>
          </a:bodyPr>
          <a:lstStyle/>
          <a:p>
            <a:pPr>
              <a:defRPr sz="1800" b="1">
                <a:solidFill>
                  <a:srgbClr val="1F374B"/>
                </a:solidFill>
                <a:latin typeface="Aptos Display"/>
              </a:defRPr>
            </a:pPr>
            <a:r>
              <a:rPr sz="2000" dirty="0">
                <a:latin typeface="Arial" panose="020B0604020202020204" pitchFamily="34" charset="0"/>
                <a:cs typeface="Arial" panose="020B0604020202020204" pitchFamily="34" charset="0"/>
              </a:rPr>
              <a:t>Experience &amp; networking</a:t>
            </a:r>
          </a:p>
        </p:txBody>
      </p:sp>
      <p:sp>
        <p:nvSpPr>
          <p:cNvPr id="17" name="TextBox 16"/>
          <p:cNvSpPr txBox="1"/>
          <p:nvPr/>
        </p:nvSpPr>
        <p:spPr>
          <a:xfrm>
            <a:off x="8321040" y="1755648"/>
            <a:ext cx="3063239" cy="3426579"/>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Seek volunteering or work-shadowing opportunities in social care.</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Learn about children's, adult and community services.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Build professional networks and learn from qualified practitioners.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7. SWOT – Threats</a:t>
            </a:r>
          </a:p>
        </p:txBody>
      </p:sp>
      <p:sp>
        <p:nvSpPr>
          <p:cNvPr id="4" name="TextBox 3"/>
          <p:cNvSpPr txBox="1"/>
          <p:nvPr/>
        </p:nvSpPr>
        <p:spPr>
          <a:xfrm>
            <a:off x="594360" y="749808"/>
            <a:ext cx="3461204" cy="400110"/>
          </a:xfrm>
          <a:prstGeom prst="rect">
            <a:avLst/>
          </a:prstGeom>
          <a:noFill/>
        </p:spPr>
        <p:txBody>
          <a:bodyPr wrap="none">
            <a:spAutoFit/>
          </a:bodyPr>
          <a:lstStyle/>
          <a:p>
            <a:pPr>
              <a:defRPr sz="1300">
                <a:solidFill>
                  <a:srgbClr val="5F6970"/>
                </a:solidFill>
                <a:latin typeface="Aptos"/>
              </a:defRPr>
            </a:pPr>
            <a:r>
              <a:rPr sz="2000" dirty="0">
                <a:latin typeface="Arial" panose="020B0604020202020204" pitchFamily="34" charset="0"/>
                <a:cs typeface="Arial" panose="020B0604020202020204" pitchFamily="34" charset="0"/>
              </a:rPr>
              <a:t>Challenges I need to plan for</a:t>
            </a:r>
          </a:p>
        </p:txBody>
      </p:sp>
      <p:sp>
        <p:nvSpPr>
          <p:cNvPr id="6" name="Rounded Rectangle 5"/>
          <p:cNvSpPr/>
          <p:nvPr/>
        </p:nvSpPr>
        <p:spPr>
          <a:xfrm>
            <a:off x="59436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75915" y="1260459"/>
            <a:ext cx="3694281"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Workload &amp; emotional demands</a:t>
            </a:r>
          </a:p>
        </p:txBody>
      </p:sp>
      <p:sp>
        <p:nvSpPr>
          <p:cNvPr id="9" name="TextBox 8"/>
          <p:cNvSpPr txBox="1"/>
          <p:nvPr/>
        </p:nvSpPr>
        <p:spPr>
          <a:xfrm>
            <a:off x="822960" y="1755648"/>
            <a:ext cx="3063239" cy="3118803"/>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Social work can involve complex and emotionally difficult situations.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Large caseloads and competing priorities can create pressure.</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Action: use supervision, boundaries, reflection and support.</a:t>
            </a:r>
          </a:p>
        </p:txBody>
      </p:sp>
      <p:sp>
        <p:nvSpPr>
          <p:cNvPr id="10" name="Rounded Rectangle 9"/>
          <p:cNvSpPr/>
          <p:nvPr/>
        </p:nvSpPr>
        <p:spPr>
          <a:xfrm>
            <a:off x="434340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188720"/>
            <a:ext cx="73152" cy="448056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325880"/>
            <a:ext cx="3578737" cy="369332"/>
          </a:xfrm>
          <a:prstGeom prst="rect">
            <a:avLst/>
          </a:prstGeom>
          <a:noFill/>
        </p:spPr>
        <p:txBody>
          <a:bodyPr wrap="none">
            <a:spAutoFit/>
          </a:bodyPr>
          <a:lstStyle/>
          <a:p>
            <a:pPr>
              <a:defRPr sz="1800" b="1">
                <a:solidFill>
                  <a:srgbClr val="1F374B"/>
                </a:solidFill>
                <a:latin typeface="Aptos Display"/>
              </a:defRPr>
            </a:pPr>
            <a:r>
              <a:rPr dirty="0">
                <a:latin typeface="Arial" panose="020B0604020202020204" pitchFamily="34" charset="0"/>
                <a:cs typeface="Arial" panose="020B0604020202020204" pitchFamily="34" charset="0"/>
              </a:rPr>
              <a:t>Balancing study, work &amp; family</a:t>
            </a:r>
          </a:p>
        </p:txBody>
      </p:sp>
      <p:sp>
        <p:nvSpPr>
          <p:cNvPr id="13" name="TextBox 12"/>
          <p:cNvSpPr txBox="1"/>
          <p:nvPr/>
        </p:nvSpPr>
        <p:spPr>
          <a:xfrm>
            <a:off x="4572000" y="1755648"/>
            <a:ext cx="3063239" cy="2375009"/>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Training requires time, study and placements alongside my existing responsibilities.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Action: plan ahead, use routines and </a:t>
            </a:r>
            <a:r>
              <a:rPr sz="2000" dirty="0" err="1">
                <a:latin typeface="Arial" panose="020B0604020202020204" pitchFamily="34" charset="0"/>
                <a:cs typeface="Arial" panose="020B0604020202020204" pitchFamily="34" charset="0"/>
              </a:rPr>
              <a:t>prioritise</a:t>
            </a:r>
            <a:r>
              <a:rPr sz="2000" dirty="0">
                <a:latin typeface="Arial" panose="020B0604020202020204" pitchFamily="34" charset="0"/>
                <a:cs typeface="Arial" panose="020B0604020202020204" pitchFamily="34" charset="0"/>
              </a:rPr>
              <a:t> essential commitments.</a:t>
            </a:r>
          </a:p>
        </p:txBody>
      </p:sp>
      <p:sp>
        <p:nvSpPr>
          <p:cNvPr id="14" name="Rounded Rectangle 13"/>
          <p:cNvSpPr/>
          <p:nvPr/>
        </p:nvSpPr>
        <p:spPr>
          <a:xfrm>
            <a:off x="8092439" y="1188720"/>
            <a:ext cx="4099255"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123305" y="1325880"/>
            <a:ext cx="3108960" cy="365760"/>
          </a:xfrm>
          <a:prstGeom prst="rect">
            <a:avLst/>
          </a:prstGeom>
          <a:noFill/>
        </p:spPr>
        <p:txBody>
          <a:bodyPr wrap="none">
            <a:spAutoFit/>
          </a:bodyPr>
          <a:lstStyle/>
          <a:p>
            <a:pPr>
              <a:defRPr sz="1800" b="1">
                <a:solidFill>
                  <a:srgbClr val="1F374B"/>
                </a:solidFill>
                <a:latin typeface="Aptos Display"/>
              </a:defRPr>
            </a:pPr>
            <a:r>
              <a:rPr dirty="0"/>
              <a:t>Competitive professional requirements</a:t>
            </a:r>
          </a:p>
        </p:txBody>
      </p:sp>
      <p:sp>
        <p:nvSpPr>
          <p:cNvPr id="17" name="TextBox 16"/>
          <p:cNvSpPr txBox="1"/>
          <p:nvPr/>
        </p:nvSpPr>
        <p:spPr>
          <a:xfrm>
            <a:off x="8321040" y="1755648"/>
            <a:ext cx="3063239" cy="2682786"/>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I must meet the qualification, placement and registration requirements before </a:t>
            </a:r>
            <a:r>
              <a:rPr sz="2000" dirty="0" err="1">
                <a:latin typeface="Arial" panose="020B0604020202020204" pitchFamily="34" charset="0"/>
                <a:cs typeface="Arial" panose="020B0604020202020204" pitchFamily="34" charset="0"/>
              </a:rPr>
              <a:t>practising</a:t>
            </a:r>
            <a:r>
              <a:rPr sz="2000" dirty="0">
                <a:latin typeface="Arial" panose="020B0604020202020204" pitchFamily="34" charset="0"/>
                <a:cs typeface="Arial" panose="020B0604020202020204" pitchFamily="34" charset="0"/>
              </a:rPr>
              <a:t>.</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Action: understand entry requirements early and build relevant evidence</a:t>
            </a:r>
            <a:r>
              <a:rPr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8. Turning my SWOT into an action plan</a:t>
            </a:r>
          </a:p>
        </p:txBody>
      </p:sp>
      <p:sp>
        <p:nvSpPr>
          <p:cNvPr id="4" name="TextBox 3"/>
          <p:cNvSpPr txBox="1"/>
          <p:nvPr/>
        </p:nvSpPr>
        <p:spPr>
          <a:xfrm>
            <a:off x="594360" y="749808"/>
            <a:ext cx="6697667" cy="338554"/>
          </a:xfrm>
          <a:prstGeom prst="rect">
            <a:avLst/>
          </a:prstGeom>
          <a:noFill/>
        </p:spPr>
        <p:txBody>
          <a:bodyPr wrap="none">
            <a:spAutoFit/>
          </a:bodyPr>
          <a:lstStyle/>
          <a:p>
            <a:pPr>
              <a:defRPr sz="1300">
                <a:solidFill>
                  <a:srgbClr val="5F6970"/>
                </a:solidFill>
                <a:latin typeface="Aptos"/>
              </a:defRPr>
            </a:pPr>
            <a:r>
              <a:rPr sz="1600" dirty="0">
                <a:latin typeface="Arial" panose="020B0604020202020204" pitchFamily="34" charset="0"/>
                <a:cs typeface="Arial" panose="020B0604020202020204" pitchFamily="34" charset="0"/>
              </a:rPr>
              <a:t>Using strengths and opportunities to overcome weaknesses and threats</a:t>
            </a:r>
          </a:p>
        </p:txBody>
      </p:sp>
      <p:sp>
        <p:nvSpPr>
          <p:cNvPr id="5" name="TextBox 4"/>
          <p:cNvSpPr txBox="1"/>
          <p:nvPr/>
        </p:nvSpPr>
        <p:spPr>
          <a:xfrm>
            <a:off x="502920" y="6510528"/>
            <a:ext cx="11155680" cy="201168"/>
          </a:xfrm>
          <a:prstGeom prst="rect">
            <a:avLst/>
          </a:prstGeom>
          <a:noFill/>
        </p:spPr>
        <p:txBody>
          <a:bodyPr wrap="none">
            <a:spAutoFit/>
          </a:bodyPr>
          <a:lstStyle/>
          <a:p>
            <a:pPr>
              <a:defRPr sz="850">
                <a:solidFill>
                  <a:srgbClr val="5F6970"/>
                </a:solidFill>
                <a:latin typeface="Aptos"/>
              </a:defRPr>
            </a:pPr>
            <a:r>
              <a:t>Self-Awareness Presentation | Future Career: Social Worker</a:t>
            </a:r>
          </a:p>
        </p:txBody>
      </p:sp>
      <p:sp>
        <p:nvSpPr>
          <p:cNvPr id="6" name="Rounded Rectangle 5"/>
          <p:cNvSpPr/>
          <p:nvPr/>
        </p:nvSpPr>
        <p:spPr>
          <a:xfrm>
            <a:off x="59436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325880"/>
            <a:ext cx="2807179" cy="369332"/>
          </a:xfrm>
          <a:prstGeom prst="rect">
            <a:avLst/>
          </a:prstGeom>
          <a:noFill/>
        </p:spPr>
        <p:txBody>
          <a:bodyPr wrap="none">
            <a:spAutoFit/>
          </a:bodyPr>
          <a:lstStyle/>
          <a:p>
            <a:pPr>
              <a:defRPr sz="1800" b="1">
                <a:solidFill>
                  <a:srgbClr val="1F374B"/>
                </a:solidFill>
                <a:latin typeface="Aptos Display"/>
              </a:defRPr>
            </a:pPr>
            <a:r>
              <a:rPr u="sng" dirty="0">
                <a:latin typeface="Arial" panose="020B0604020202020204" pitchFamily="34" charset="0"/>
                <a:cs typeface="Arial" panose="020B0604020202020204" pitchFamily="34" charset="0"/>
              </a:rPr>
              <a:t>Communication + study</a:t>
            </a:r>
          </a:p>
        </p:txBody>
      </p:sp>
      <p:sp>
        <p:nvSpPr>
          <p:cNvPr id="9" name="TextBox 8"/>
          <p:cNvSpPr txBox="1"/>
          <p:nvPr/>
        </p:nvSpPr>
        <p:spPr>
          <a:xfrm>
            <a:off x="822960" y="1745488"/>
            <a:ext cx="3063239" cy="2682786"/>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my communication skills to build relationships during placements.</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academic study to strengthen assessment, legislation and theory knowledge.</a:t>
            </a:r>
          </a:p>
        </p:txBody>
      </p:sp>
      <p:sp>
        <p:nvSpPr>
          <p:cNvPr id="10" name="Rounded Rectangle 9"/>
          <p:cNvSpPr/>
          <p:nvPr/>
        </p:nvSpPr>
        <p:spPr>
          <a:xfrm>
            <a:off x="434340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188720"/>
            <a:ext cx="73152" cy="4480560"/>
          </a:xfrm>
          <a:prstGeom prst="rect">
            <a:avLst/>
          </a:prstGeom>
          <a:solidFill>
            <a:srgbClr val="CDA0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325880"/>
            <a:ext cx="2691763" cy="369332"/>
          </a:xfrm>
          <a:prstGeom prst="rect">
            <a:avLst/>
          </a:prstGeom>
          <a:noFill/>
        </p:spPr>
        <p:txBody>
          <a:bodyPr wrap="none">
            <a:spAutoFit/>
          </a:bodyPr>
          <a:lstStyle/>
          <a:p>
            <a:pPr>
              <a:defRPr sz="1800" b="1">
                <a:solidFill>
                  <a:srgbClr val="1F374B"/>
                </a:solidFill>
                <a:latin typeface="Aptos Display"/>
              </a:defRPr>
            </a:pPr>
            <a:r>
              <a:rPr u="sng" dirty="0">
                <a:latin typeface="Arial" panose="020B0604020202020204" pitchFamily="34" charset="0"/>
                <a:cs typeface="Arial" panose="020B0604020202020204" pitchFamily="34" charset="0"/>
              </a:rPr>
              <a:t>Patience + supervision</a:t>
            </a:r>
          </a:p>
        </p:txBody>
      </p:sp>
      <p:sp>
        <p:nvSpPr>
          <p:cNvPr id="13" name="TextBox 12"/>
          <p:cNvSpPr txBox="1"/>
          <p:nvPr/>
        </p:nvSpPr>
        <p:spPr>
          <a:xfrm>
            <a:off x="4544568" y="1737360"/>
            <a:ext cx="3063239" cy="2375009"/>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patience and empathy when situations are challenging.</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supervision and feedback rather than trying to manage difficult situations alone.</a:t>
            </a:r>
          </a:p>
        </p:txBody>
      </p:sp>
      <p:sp>
        <p:nvSpPr>
          <p:cNvPr id="14" name="Rounded Rectangle 13"/>
          <p:cNvSpPr/>
          <p:nvPr/>
        </p:nvSpPr>
        <p:spPr>
          <a:xfrm>
            <a:off x="8092440" y="1188720"/>
            <a:ext cx="3474720" cy="4480560"/>
          </a:xfrm>
          <a:prstGeom prst="roundRect">
            <a:avLst/>
          </a:prstGeom>
          <a:solidFill>
            <a:srgbClr val="F2F7F7"/>
          </a:solidFill>
          <a:ln>
            <a:solidFill>
              <a:srgbClr val="DCE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188720"/>
            <a:ext cx="73152" cy="4480560"/>
          </a:xfrm>
          <a:prstGeom prst="rect">
            <a:avLst/>
          </a:prstGeom>
          <a:solidFill>
            <a:srgbClr val="2C7A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93608" y="1325880"/>
            <a:ext cx="3108960" cy="365760"/>
          </a:xfrm>
          <a:prstGeom prst="rect">
            <a:avLst/>
          </a:prstGeom>
          <a:noFill/>
        </p:spPr>
        <p:txBody>
          <a:bodyPr wrap="none">
            <a:spAutoFit/>
          </a:bodyPr>
          <a:lstStyle/>
          <a:p>
            <a:pPr>
              <a:defRPr sz="1800" b="1">
                <a:solidFill>
                  <a:srgbClr val="1F374B"/>
                </a:solidFill>
                <a:latin typeface="Aptos Display"/>
              </a:defRPr>
            </a:pPr>
            <a:r>
              <a:rPr u="sng" dirty="0">
                <a:latin typeface="Arial" panose="020B0604020202020204" pitchFamily="34" charset="0"/>
                <a:cs typeface="Arial" panose="020B0604020202020204" pitchFamily="34" charset="0"/>
              </a:rPr>
              <a:t>Safeguarding + experience</a:t>
            </a:r>
          </a:p>
        </p:txBody>
      </p:sp>
      <p:sp>
        <p:nvSpPr>
          <p:cNvPr id="17" name="TextBox 16"/>
          <p:cNvSpPr txBox="1"/>
          <p:nvPr/>
        </p:nvSpPr>
        <p:spPr>
          <a:xfrm>
            <a:off x="8321040" y="1755648"/>
            <a:ext cx="3063239" cy="2375009"/>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Use my existing safeguarding awareness as a foundation.</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Seek social care experience to widen my knowledge beyond education</a:t>
            </a:r>
            <a:r>
              <a:rPr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9. Conclusion</a:t>
            </a:r>
          </a:p>
        </p:txBody>
      </p:sp>
      <p:sp>
        <p:nvSpPr>
          <p:cNvPr id="4" name="TextBox 3"/>
          <p:cNvSpPr txBox="1"/>
          <p:nvPr/>
        </p:nvSpPr>
        <p:spPr>
          <a:xfrm>
            <a:off x="594360" y="749808"/>
            <a:ext cx="3615092" cy="400110"/>
          </a:xfrm>
          <a:prstGeom prst="rect">
            <a:avLst/>
          </a:prstGeom>
          <a:noFill/>
        </p:spPr>
        <p:txBody>
          <a:bodyPr wrap="none">
            <a:spAutoFit/>
          </a:bodyPr>
          <a:lstStyle/>
          <a:p>
            <a:pPr>
              <a:defRPr sz="1300">
                <a:solidFill>
                  <a:srgbClr val="5F6970"/>
                </a:solidFill>
                <a:latin typeface="Aptos"/>
              </a:defRPr>
            </a:pPr>
            <a:r>
              <a:rPr sz="2000" dirty="0">
                <a:latin typeface="Arial" panose="020B0604020202020204" pitchFamily="34" charset="0"/>
                <a:cs typeface="Arial" panose="020B0604020202020204" pitchFamily="34" charset="0"/>
              </a:rPr>
              <a:t>My career goal and next steps</a:t>
            </a:r>
          </a:p>
        </p:txBody>
      </p:sp>
      <p:sp>
        <p:nvSpPr>
          <p:cNvPr id="5" name="TextBox 4"/>
          <p:cNvSpPr txBox="1"/>
          <p:nvPr/>
        </p:nvSpPr>
        <p:spPr>
          <a:xfrm>
            <a:off x="502920" y="6510528"/>
            <a:ext cx="11155680" cy="201168"/>
          </a:xfrm>
          <a:prstGeom prst="rect">
            <a:avLst/>
          </a:prstGeom>
          <a:noFill/>
        </p:spPr>
        <p:txBody>
          <a:bodyPr wrap="none">
            <a:spAutoFit/>
          </a:bodyPr>
          <a:lstStyle/>
          <a:p>
            <a:pPr>
              <a:defRPr sz="850">
                <a:solidFill>
                  <a:srgbClr val="5F6970"/>
                </a:solidFill>
                <a:latin typeface="Aptos"/>
              </a:defRPr>
            </a:pPr>
            <a:r>
              <a:t>Self-Awareness Presentation | Future Career: Social Worker</a:t>
            </a:r>
          </a:p>
        </p:txBody>
      </p:sp>
      <p:sp>
        <p:nvSpPr>
          <p:cNvPr id="6" name="TextBox 5"/>
          <p:cNvSpPr txBox="1"/>
          <p:nvPr/>
        </p:nvSpPr>
        <p:spPr>
          <a:xfrm>
            <a:off x="822960" y="1234440"/>
            <a:ext cx="10424160" cy="3529171"/>
          </a:xfrm>
          <a:prstGeom prst="rect">
            <a:avLst/>
          </a:prstGeom>
          <a:noFill/>
        </p:spPr>
        <p:txBody>
          <a:bodyPr wrap="square">
            <a:spAutoFit/>
          </a:bodyPr>
          <a:lstStyle/>
          <a:p>
            <a:pPr>
              <a:spcAft>
                <a:spcPts val="1000"/>
              </a:spcAft>
              <a:defRPr sz="1900" b="0">
                <a:solidFill>
                  <a:srgbClr val="262D32"/>
                </a:solidFill>
                <a:latin typeface="Aptos"/>
              </a:defRPr>
            </a:pPr>
            <a:r>
              <a:rPr dirty="0">
                <a:latin typeface="Arial" panose="020B0604020202020204" pitchFamily="34" charset="0"/>
                <a:cs typeface="Arial" panose="020B0604020202020204" pitchFamily="34" charset="0"/>
              </a:rPr>
              <a:t>Social work matches my interest in supporting people, promoting wellbeing and safeguarding vulnerable individuals.</a:t>
            </a:r>
          </a:p>
          <a:p>
            <a:pPr>
              <a:spcAft>
                <a:spcPts val="1000"/>
              </a:spcAft>
              <a:defRPr sz="1900" b="0">
                <a:solidFill>
                  <a:srgbClr val="262D32"/>
                </a:solidFill>
                <a:latin typeface="Aptos"/>
              </a:defRPr>
            </a:pPr>
            <a:r>
              <a:rPr dirty="0">
                <a:latin typeface="Arial" panose="020B0604020202020204" pitchFamily="34" charset="0"/>
                <a:cs typeface="Arial" panose="020B0604020202020204" pitchFamily="34" charset="0"/>
              </a:rPr>
              <a:t>My current strengths in communication, empathy, patience, teamwork and safeguarding provide a strong foundation.</a:t>
            </a:r>
          </a:p>
          <a:p>
            <a:pPr>
              <a:spcAft>
                <a:spcPts val="1000"/>
              </a:spcAft>
              <a:defRPr sz="1900" b="0">
                <a:solidFill>
                  <a:srgbClr val="262D32"/>
                </a:solidFill>
                <a:latin typeface="Aptos"/>
              </a:defRPr>
            </a:pPr>
            <a:r>
              <a:rPr dirty="0">
                <a:latin typeface="Arial" panose="020B0604020202020204" pitchFamily="34" charset="0"/>
                <a:cs typeface="Arial" panose="020B0604020202020204" pitchFamily="34" charset="0"/>
              </a:rPr>
              <a:t>My main development needs are gaining the required qualification, registration and wider social care experience.</a:t>
            </a:r>
          </a:p>
          <a:p>
            <a:pPr>
              <a:spcAft>
                <a:spcPts val="1000"/>
              </a:spcAft>
              <a:defRPr sz="1900" b="0">
                <a:solidFill>
                  <a:srgbClr val="262D32"/>
                </a:solidFill>
                <a:latin typeface="Aptos"/>
              </a:defRPr>
            </a:pPr>
            <a:r>
              <a:rPr dirty="0">
                <a:latin typeface="Arial" panose="020B0604020202020204" pitchFamily="34" charset="0"/>
                <a:cs typeface="Arial" panose="020B0604020202020204" pitchFamily="34" charset="0"/>
              </a:rPr>
              <a:t>I will use education, work experience, placements, supervision and professional development to progress towards the role.</a:t>
            </a:r>
          </a:p>
          <a:p>
            <a:pPr>
              <a:spcAft>
                <a:spcPts val="1000"/>
              </a:spcAft>
              <a:defRPr sz="1900" b="0">
                <a:solidFill>
                  <a:srgbClr val="262D32"/>
                </a:solidFill>
                <a:latin typeface="Aptos"/>
              </a:defRPr>
            </a:pPr>
            <a:r>
              <a:rPr dirty="0">
                <a:latin typeface="Arial" panose="020B0604020202020204" pitchFamily="34" charset="0"/>
                <a:cs typeface="Arial" panose="020B0604020202020204" pitchFamily="34" charset="0"/>
              </a:rPr>
              <a:t>My long-term goal is to become a registered Social Worker who can make a positive difference to children, families and communities.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F37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18872"/>
            <a:ext cx="11155680" cy="411480"/>
          </a:xfrm>
          <a:prstGeom prst="rect">
            <a:avLst/>
          </a:prstGeom>
          <a:noFill/>
        </p:spPr>
        <p:txBody>
          <a:bodyPr wrap="none">
            <a:spAutoFit/>
          </a:bodyPr>
          <a:lstStyle/>
          <a:p>
            <a:pPr>
              <a:defRPr sz="2500" b="1">
                <a:solidFill>
                  <a:srgbClr val="FFFFFF"/>
                </a:solidFill>
                <a:latin typeface="Aptos Display"/>
              </a:defRPr>
            </a:pPr>
            <a:r>
              <a:t>10. References</a:t>
            </a:r>
          </a:p>
        </p:txBody>
      </p:sp>
      <p:sp>
        <p:nvSpPr>
          <p:cNvPr id="6" name="TextBox 5"/>
          <p:cNvSpPr txBox="1"/>
          <p:nvPr/>
        </p:nvSpPr>
        <p:spPr>
          <a:xfrm>
            <a:off x="868680" y="1536192"/>
            <a:ext cx="10789920" cy="3862596"/>
          </a:xfrm>
          <a:prstGeom prst="rect">
            <a:avLst/>
          </a:prstGeom>
          <a:noFill/>
        </p:spPr>
        <p:txBody>
          <a:bodyPr wrap="square">
            <a:spAutoFit/>
          </a:bodyPr>
          <a:lstStyle/>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Coventry City Council (2026) ‘</a:t>
            </a:r>
            <a:r>
              <a:rPr sz="2000" i="1" dirty="0">
                <a:latin typeface="Arial" panose="020B0604020202020204" pitchFamily="34" charset="0"/>
                <a:cs typeface="Arial" panose="020B0604020202020204" pitchFamily="34" charset="0"/>
              </a:rPr>
              <a:t>Social Worker – Help &amp; Protection Service’. Jobs and careers </a:t>
            </a:r>
            <a:r>
              <a:rPr sz="2000" dirty="0">
                <a:latin typeface="Arial" panose="020B0604020202020204" pitchFamily="34" charset="0"/>
                <a:cs typeface="Arial" panose="020B0604020202020204" pitchFamily="34" charset="0"/>
              </a:rPr>
              <a:t>with Coventry City Council. Available at: https://careers.coventry.gov.uk/jobs/job/Social-Worker-Help-Protection-Service/13213 (Accessed: 27 September 2026).</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Social Work England (2026) ‘</a:t>
            </a:r>
            <a:r>
              <a:rPr sz="2000" i="1" dirty="0">
                <a:latin typeface="Arial" panose="020B0604020202020204" pitchFamily="34" charset="0"/>
                <a:cs typeface="Arial" panose="020B0604020202020204" pitchFamily="34" charset="0"/>
              </a:rPr>
              <a:t>About social work</a:t>
            </a:r>
            <a:r>
              <a:rPr sz="2000" dirty="0">
                <a:latin typeface="Arial" panose="020B0604020202020204" pitchFamily="34" charset="0"/>
                <a:cs typeface="Arial" panose="020B0604020202020204" pitchFamily="34" charset="0"/>
              </a:rPr>
              <a:t>’. Available at: https://www.socialworkengland.org.uk/about/about-social-work (Accessed: 27 September 2026).</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Social Work England (2019) ‘</a:t>
            </a:r>
            <a:r>
              <a:rPr sz="2000" i="1" dirty="0">
                <a:latin typeface="Arial" panose="020B0604020202020204" pitchFamily="34" charset="0"/>
                <a:cs typeface="Arial" panose="020B0604020202020204" pitchFamily="34" charset="0"/>
              </a:rPr>
              <a:t>Professional standards</a:t>
            </a:r>
            <a:r>
              <a:rPr sz="2000" dirty="0">
                <a:latin typeface="Arial" panose="020B0604020202020204" pitchFamily="34" charset="0"/>
                <a:cs typeface="Arial" panose="020B0604020202020204" pitchFamily="34" charset="0"/>
              </a:rPr>
              <a:t>’. Available at: https://www.socialworkengland.org.uk/standards/professional-standards/ (Accessed: 27 September 2026).</a:t>
            </a:r>
          </a:p>
          <a:p>
            <a:pPr>
              <a:spcAft>
                <a:spcPts val="1000"/>
              </a:spcAft>
              <a:defRPr sz="1350" b="0">
                <a:solidFill>
                  <a:srgbClr val="262D32"/>
                </a:solidFill>
                <a:latin typeface="Aptos"/>
              </a:defRPr>
            </a:pPr>
            <a:r>
              <a:rPr sz="2000" dirty="0">
                <a:latin typeface="Arial" panose="020B0604020202020204" pitchFamily="34" charset="0"/>
                <a:cs typeface="Arial" panose="020B0604020202020204" pitchFamily="34" charset="0"/>
              </a:rPr>
              <a:t>Social Work England (2026) ‘</a:t>
            </a:r>
            <a:r>
              <a:rPr sz="2000" i="1" dirty="0">
                <a:latin typeface="Arial" panose="020B0604020202020204" pitchFamily="34" charset="0"/>
                <a:cs typeface="Arial" panose="020B0604020202020204" pitchFamily="34" charset="0"/>
              </a:rPr>
              <a:t>Knowledge, skills and </a:t>
            </a:r>
            <a:r>
              <a:rPr sz="2000" i="1" dirty="0" err="1">
                <a:latin typeface="Arial" panose="020B0604020202020204" pitchFamily="34" charset="0"/>
                <a:cs typeface="Arial" panose="020B0604020202020204" pitchFamily="34" charset="0"/>
              </a:rPr>
              <a:t>behaviours</a:t>
            </a:r>
            <a:r>
              <a:rPr sz="2000" dirty="0">
                <a:latin typeface="Arial" panose="020B0604020202020204" pitchFamily="34" charset="0"/>
                <a:cs typeface="Arial" panose="020B0604020202020204" pitchFamily="34" charset="0"/>
              </a:rPr>
              <a:t>’. Available at: https://www.socialworkengland.org.uk/ (Accessed: 27 September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177</TotalTime>
  <Words>1926</Words>
  <Application>Microsoft Office PowerPoint</Application>
  <PresentationFormat>Widescreen</PresentationFormat>
  <Paragraphs>155</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Sobia Zafar</cp:lastModifiedBy>
  <cp:revision>2</cp:revision>
  <dcterms:created xsi:type="dcterms:W3CDTF">2013-01-27T09:14:16Z</dcterms:created>
  <dcterms:modified xsi:type="dcterms:W3CDTF">2026-10-18T18:59:28Z</dcterms:modified>
  <cp:category/>
</cp:coreProperties>
</file>