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83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338BA-0D4A-45EE-9588-1D98F0B673F6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16E8D-9AF1-4662-A519-9D451B3613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12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82566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119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 specific research-based information</a:t>
            </a:r>
          </a:p>
          <a:p>
            <a:r>
              <a:rPr lang="en-GB" dirty="0" smtClean="0"/>
              <a:t>Usually result in a course of action being decided upon</a:t>
            </a:r>
          </a:p>
          <a:p>
            <a:r>
              <a:rPr lang="en-GB" dirty="0" smtClean="0"/>
              <a:t>Are designed to give information concisely and accurately</a:t>
            </a:r>
          </a:p>
          <a:p>
            <a:r>
              <a:rPr lang="en-GB" dirty="0" smtClean="0"/>
              <a:t>Are written in an impersonal and objective ‘tone of voice’</a:t>
            </a:r>
          </a:p>
          <a:p>
            <a:r>
              <a:rPr lang="en-GB" dirty="0" smtClean="0"/>
              <a:t>Present clear findings, using a minimum of words</a:t>
            </a:r>
          </a:p>
          <a:p>
            <a:r>
              <a:rPr lang="en-GB" dirty="0" smtClean="0"/>
              <a:t>Follow a standard structure.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33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1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1" y="1524000"/>
            <a:ext cx="7623175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575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949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83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154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180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109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3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606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3047F8A7-FE05-4837-83E9-F7496172C87B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627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59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371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5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7381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3450" dirty="0"/>
              <a:t>MADE Research Methods and Professional Development </a:t>
            </a:r>
            <a:endParaRPr lang="en-US" altLang="en-US" sz="315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71663" y="3807619"/>
            <a:ext cx="4800600" cy="131445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815955" y="5049441"/>
            <a:ext cx="1893595" cy="32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defTabSz="685800"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GB" altLang="en-US" sz="1500" dirty="0">
                <a:solidFill>
                  <a:srgbClr val="000000"/>
                </a:solidFill>
                <a:latin typeface="Tahoma" pitchFamily="34" charset="0"/>
              </a:rPr>
              <a:t>Professor John Rees</a:t>
            </a:r>
            <a:endParaRPr lang="en-US" altLang="en-US" sz="1500" dirty="0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742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Aspects of Written 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</a:t>
            </a:r>
            <a:r>
              <a:rPr lang="en-GB" dirty="0" smtClean="0"/>
              <a:t>rofessor </a:t>
            </a:r>
            <a:r>
              <a:rPr lang="en-GB" dirty="0" smtClean="0"/>
              <a:t>John </a:t>
            </a:r>
            <a:r>
              <a:rPr lang="en-GB" dirty="0" smtClean="0"/>
              <a:t>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66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Structural Approaches to Written 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Analytic:  examining an issue in depth </a:t>
            </a:r>
          </a:p>
          <a:p>
            <a:pPr lvl="1"/>
            <a:r>
              <a:rPr lang="en-GB" dirty="0" smtClean="0"/>
              <a:t>Situation, problem, solution, evaluation, recommendation is the classic approach</a:t>
            </a:r>
          </a:p>
          <a:p>
            <a:r>
              <a:rPr lang="en-GB" dirty="0" smtClean="0"/>
              <a:t>Classification: ordering a set of objects or ideas to give meaning</a:t>
            </a:r>
          </a:p>
          <a:p>
            <a:r>
              <a:rPr lang="en-GB" dirty="0" smtClean="0"/>
              <a:t>Chronological:  description of a process or a sequence of events</a:t>
            </a:r>
          </a:p>
          <a:p>
            <a:r>
              <a:rPr lang="en-GB" dirty="0" smtClean="0"/>
              <a:t>Common factors:  identification of a common theme, characteristic or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134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Structural Approaches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Compare and contrast:  comparison of and differentiation between aspects of a theme or relationship</a:t>
            </a:r>
          </a:p>
          <a:p>
            <a:r>
              <a:rPr lang="en-GB" dirty="0" smtClean="0"/>
              <a:t>Phased:  Identifying and evaluating short-term, medium- and long-term aspects of a problem</a:t>
            </a:r>
          </a:p>
          <a:p>
            <a:r>
              <a:rPr lang="en-GB" dirty="0" smtClean="0"/>
              <a:t>Thematic:  Selecting and evaluating or commenting on a theme in different aspects of a problem or 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516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develop and organise your own ideas through writing</a:t>
            </a:r>
          </a:p>
          <a:p>
            <a:endParaRPr lang="en-GB" dirty="0" smtClean="0"/>
          </a:p>
          <a:p>
            <a:r>
              <a:rPr lang="en-GB" dirty="0" smtClean="0"/>
              <a:t>To develop your writing skills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To express your own views about a topic</a:t>
            </a:r>
          </a:p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  <p:pic>
        <p:nvPicPr>
          <p:cNvPr id="1026" name="Picture 2" descr="Paper essa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086" y="4941168"/>
            <a:ext cx="1568647" cy="159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4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509" y="1670869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Writing good essays is a learnable, mechanistic skill</a:t>
            </a:r>
          </a:p>
          <a:p>
            <a:pPr lvl="1"/>
            <a:r>
              <a:rPr lang="en-GB" dirty="0" smtClean="0"/>
              <a:t>Writing great ones is an art form</a:t>
            </a:r>
          </a:p>
          <a:p>
            <a:r>
              <a:rPr lang="en-GB" dirty="0" smtClean="0"/>
              <a:t>The usual issues</a:t>
            </a:r>
          </a:p>
          <a:p>
            <a:pPr lvl="1"/>
            <a:r>
              <a:rPr lang="en-GB" dirty="0" smtClean="0"/>
              <a:t>Understand the question</a:t>
            </a:r>
          </a:p>
          <a:p>
            <a:pPr lvl="1"/>
            <a:r>
              <a:rPr lang="en-GB" dirty="0" smtClean="0"/>
              <a:t>Do the reading and research</a:t>
            </a:r>
          </a:p>
          <a:p>
            <a:pPr lvl="1"/>
            <a:r>
              <a:rPr lang="en-GB" dirty="0" smtClean="0"/>
              <a:t>Plan your essay</a:t>
            </a:r>
          </a:p>
          <a:p>
            <a:pPr lvl="1"/>
            <a:r>
              <a:rPr lang="en-GB" dirty="0" smtClean="0"/>
              <a:t>Write it</a:t>
            </a:r>
          </a:p>
          <a:p>
            <a:pPr lvl="1"/>
            <a:r>
              <a:rPr lang="en-GB" dirty="0" smtClean="0"/>
              <a:t>Be professional - go for a “killer” summary</a:t>
            </a:r>
            <a:endParaRPr lang="en-GB" dirty="0"/>
          </a:p>
        </p:txBody>
      </p:sp>
      <p:pic>
        <p:nvPicPr>
          <p:cNvPr id="2050" name="Picture 2" descr="essay extension me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905" y="3573016"/>
            <a:ext cx="18669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962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 the </a:t>
            </a:r>
            <a:r>
              <a:rPr lang="en-GB" dirty="0" smtClean="0"/>
              <a:t>question</a:t>
            </a:r>
          </a:p>
          <a:p>
            <a:pPr lvl="1"/>
            <a:r>
              <a:rPr lang="en-GB" dirty="0" smtClean="0"/>
              <a:t>Read it a couple of times</a:t>
            </a:r>
          </a:p>
          <a:p>
            <a:pPr lvl="1"/>
            <a:r>
              <a:rPr lang="en-GB" dirty="0" smtClean="0"/>
              <a:t>Discuss it with your colleagues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larify any uncertainty with the lecturer</a:t>
            </a:r>
          </a:p>
          <a:p>
            <a:pPr lvl="1"/>
            <a:r>
              <a:rPr lang="en-GB" dirty="0" smtClean="0"/>
              <a:t>You need aligned understanding of what is required</a:t>
            </a:r>
          </a:p>
          <a:p>
            <a:pPr lvl="2"/>
            <a:r>
              <a:rPr lang="en-GB" dirty="0" smtClean="0"/>
              <a:t>Aligned to what the lecturer wants/expects</a:t>
            </a:r>
          </a:p>
          <a:p>
            <a:pPr lvl="2"/>
            <a:r>
              <a:rPr lang="en-GB" dirty="0" smtClean="0"/>
              <a:t>Go along with your proposed outline – can’t discuss “blank sheets”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008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Do the reading and research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The library is your friend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Think about the quality of your </a:t>
            </a:r>
            <a:r>
              <a:rPr lang="en-GB" dirty="0" smtClean="0">
                <a:solidFill>
                  <a:prstClr val="black"/>
                </a:solidFill>
              </a:rPr>
              <a:t>sources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Nothing wrong with </a:t>
            </a:r>
            <a:r>
              <a:rPr lang="en-GB" b="1" i="1" dirty="0" smtClean="0">
                <a:solidFill>
                  <a:prstClr val="black"/>
                </a:solidFill>
              </a:rPr>
              <a:t>GOOD</a:t>
            </a:r>
            <a:r>
              <a:rPr lang="en-GB" dirty="0" smtClean="0">
                <a:solidFill>
                  <a:prstClr val="black"/>
                </a:solidFill>
              </a:rPr>
              <a:t> internet sources, but plenty of bad sources out there!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Rewrite things you intend to use and attribute as you find them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Write the reference for each immediately</a:t>
            </a:r>
          </a:p>
          <a:p>
            <a:pPr lvl="2"/>
            <a:r>
              <a:rPr lang="en-GB" dirty="0" smtClean="0">
                <a:solidFill>
                  <a:prstClr val="black"/>
                </a:solidFill>
              </a:rPr>
              <a:t>Hard to recover sources for things retrospectively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423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 your </a:t>
            </a:r>
            <a:r>
              <a:rPr lang="en-GB" dirty="0" smtClean="0"/>
              <a:t>essay</a:t>
            </a:r>
          </a:p>
          <a:p>
            <a:pPr lvl="1"/>
            <a:r>
              <a:rPr lang="en-GB" dirty="0" smtClean="0"/>
              <a:t>How will it break down?</a:t>
            </a:r>
          </a:p>
          <a:p>
            <a:pPr lvl="1"/>
            <a:r>
              <a:rPr lang="en-GB" dirty="0" smtClean="0"/>
              <a:t>What are the ideas and key concepts?</a:t>
            </a:r>
          </a:p>
          <a:p>
            <a:pPr lvl="1"/>
            <a:r>
              <a:rPr lang="en-GB" dirty="0" smtClean="0"/>
              <a:t>What are the related sections/themes?</a:t>
            </a:r>
          </a:p>
          <a:p>
            <a:pPr lvl="1"/>
            <a:r>
              <a:rPr lang="en-GB" dirty="0" smtClean="0"/>
              <a:t>How will the work flow or connect these ideas?</a:t>
            </a:r>
          </a:p>
          <a:p>
            <a:pPr lvl="1"/>
            <a:r>
              <a:rPr lang="en-GB" dirty="0" smtClean="0"/>
              <a:t>How do I draw things to a conclusion and give a really concise summary of the good bits</a:t>
            </a:r>
            <a:endParaRPr lang="en-GB" dirty="0"/>
          </a:p>
          <a:p>
            <a:r>
              <a:rPr lang="en-GB" dirty="0" smtClean="0"/>
              <a:t>Essay writing is an activity of </a:t>
            </a:r>
            <a:r>
              <a:rPr lang="en-GB" b="1" dirty="0" smtClean="0"/>
              <a:t>design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534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Write </a:t>
            </a:r>
            <a:r>
              <a:rPr lang="en-GB" dirty="0" smtClean="0"/>
              <a:t>it</a:t>
            </a:r>
          </a:p>
          <a:p>
            <a:pPr lvl="1"/>
            <a:r>
              <a:rPr lang="en-GB" dirty="0" smtClean="0"/>
              <a:t>Say what you mean</a:t>
            </a:r>
          </a:p>
          <a:p>
            <a:pPr lvl="2"/>
            <a:r>
              <a:rPr lang="en-GB" dirty="0" smtClean="0"/>
              <a:t>Avoid hifalutin multiple clause sentences running to paragraph size</a:t>
            </a:r>
          </a:p>
          <a:p>
            <a:pPr lvl="2"/>
            <a:r>
              <a:rPr lang="en-GB" dirty="0" smtClean="0"/>
              <a:t>Clean, clear, precise</a:t>
            </a:r>
          </a:p>
          <a:p>
            <a:pPr lvl="1"/>
            <a:r>
              <a:rPr lang="en-GB" dirty="0" smtClean="0"/>
              <a:t>Good grammar, good spelling</a:t>
            </a:r>
          </a:p>
          <a:p>
            <a:pPr lvl="1"/>
            <a:r>
              <a:rPr lang="en-GB" dirty="0" smtClean="0"/>
              <a:t>Each paragraph self-consistent and advancing your points</a:t>
            </a:r>
          </a:p>
          <a:p>
            <a:pPr lvl="1"/>
            <a:r>
              <a:rPr lang="en-GB" dirty="0" smtClean="0"/>
              <a:t>Sensible transitions between paragraphs and sections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18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“killer</a:t>
            </a:r>
            <a:r>
              <a:rPr lang="en-GB" dirty="0"/>
              <a:t>” </a:t>
            </a:r>
            <a:r>
              <a:rPr lang="en-GB" dirty="0" smtClean="0"/>
              <a:t>summary/conclusion is the marque of the consummate </a:t>
            </a:r>
            <a:r>
              <a:rPr lang="en-GB" dirty="0"/>
              <a:t>professional </a:t>
            </a:r>
            <a:endParaRPr lang="en-GB" dirty="0" smtClean="0"/>
          </a:p>
          <a:p>
            <a:pPr lvl="1"/>
            <a:r>
              <a:rPr lang="en-GB" dirty="0" smtClean="0"/>
              <a:t>Marshal your main points</a:t>
            </a:r>
          </a:p>
          <a:p>
            <a:pPr lvl="1"/>
            <a:r>
              <a:rPr lang="en-GB" dirty="0" smtClean="0"/>
              <a:t>Find a good way of making that last paragraph from them (example overleaf)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89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e.g. Explain the Rise of Nazism between 1920 and 1939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 – paragraph</a:t>
            </a:r>
          </a:p>
          <a:p>
            <a:pPr marL="0" indent="0">
              <a:buNone/>
            </a:pPr>
            <a:r>
              <a:rPr lang="en-GB" dirty="0" smtClean="0"/>
              <a:t>In conclusion, the rise of Nazism comes from circumstances and opportunism:  the starvation of the post-war period; the weakness of the Weimar government; the hatred of the Versailles Treaty “Diktat”; industrial class fear of Communism; the failure by the League of Nations powers to move against rearmament; the early successes of the strong state in food production and industrialisation, mirroring that of Mussolini’s Italy; and the impact of limitless personal ambition in  a power vacuum.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996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Rise of Nazism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 – bulleted</a:t>
            </a:r>
          </a:p>
          <a:p>
            <a:pPr marL="0" indent="0">
              <a:buNone/>
            </a:pPr>
            <a:r>
              <a:rPr lang="en-GB" dirty="0" smtClean="0"/>
              <a:t>In conclusion, the principal contributory factors were circumstance and opportunism:</a:t>
            </a:r>
          </a:p>
          <a:p>
            <a:pPr lvl="1"/>
            <a:r>
              <a:rPr lang="en-GB" dirty="0" smtClean="0"/>
              <a:t>the memory of starvation and poverty in </a:t>
            </a:r>
            <a:r>
              <a:rPr lang="en-GB" dirty="0"/>
              <a:t>the post-war period;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weakness of the Weimar government; </a:t>
            </a:r>
            <a:endParaRPr lang="en-GB" dirty="0" smtClean="0"/>
          </a:p>
          <a:p>
            <a:pPr lvl="1"/>
            <a:r>
              <a:rPr lang="en-GB" dirty="0"/>
              <a:t>d</a:t>
            </a:r>
            <a:r>
              <a:rPr lang="en-GB" dirty="0" smtClean="0"/>
              <a:t>emobilised soldiers’ </a:t>
            </a:r>
            <a:r>
              <a:rPr lang="en-GB" dirty="0"/>
              <a:t>hatred of the Versailles Treaty “Diktat”; </a:t>
            </a:r>
            <a:endParaRPr lang="en-GB" dirty="0" smtClean="0"/>
          </a:p>
          <a:p>
            <a:pPr lvl="1"/>
            <a:r>
              <a:rPr lang="en-GB" dirty="0"/>
              <a:t>F</a:t>
            </a:r>
            <a:r>
              <a:rPr lang="en-GB" dirty="0" smtClean="0"/>
              <a:t>ear </a:t>
            </a:r>
            <a:r>
              <a:rPr lang="en-GB" dirty="0"/>
              <a:t>of </a:t>
            </a:r>
            <a:r>
              <a:rPr lang="en-GB" dirty="0" smtClean="0"/>
              <a:t>Communism in the industrial class;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failure </a:t>
            </a:r>
            <a:r>
              <a:rPr lang="en-GB" dirty="0" smtClean="0"/>
              <a:t>of the </a:t>
            </a:r>
            <a:r>
              <a:rPr lang="en-GB" dirty="0"/>
              <a:t>League of </a:t>
            </a:r>
            <a:r>
              <a:rPr lang="en-GB" dirty="0" smtClean="0"/>
              <a:t>Nations to oppose rearmament; </a:t>
            </a:r>
          </a:p>
          <a:p>
            <a:pPr lvl="1"/>
            <a:r>
              <a:rPr lang="en-GB" dirty="0" smtClean="0"/>
              <a:t>the successes </a:t>
            </a:r>
            <a:r>
              <a:rPr lang="en-GB" dirty="0"/>
              <a:t>of the strong state </a:t>
            </a:r>
            <a:r>
              <a:rPr lang="en-GB" dirty="0" smtClean="0"/>
              <a:t>model in </a:t>
            </a:r>
            <a:r>
              <a:rPr lang="en-GB" dirty="0"/>
              <a:t>food production and industrialisation, </a:t>
            </a:r>
            <a:r>
              <a:rPr lang="en-GB" dirty="0" smtClean="0"/>
              <a:t>mirroring Mussolini’s </a:t>
            </a:r>
            <a:r>
              <a:rPr lang="en-GB" dirty="0"/>
              <a:t>Italy; and 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 seductive nature of confidence, drive and limitless </a:t>
            </a:r>
            <a:r>
              <a:rPr lang="en-GB" dirty="0"/>
              <a:t>personal </a:t>
            </a:r>
            <a:r>
              <a:rPr lang="en-GB" dirty="0" smtClean="0"/>
              <a:t>ambition in the desperation of a failed state. </a:t>
            </a:r>
            <a:endParaRPr lang="en-GB" dirty="0"/>
          </a:p>
          <a:p>
            <a:pPr lvl="1"/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580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for the Student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essay plan for the essay “Icarus” by Bertrand Russell (supplied)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643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specific research-based information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unbiased and objective</a:t>
            </a:r>
          </a:p>
          <a:p>
            <a:r>
              <a:rPr lang="en-GB" dirty="0" smtClean="0"/>
              <a:t>Present clear findings using a minimum of words</a:t>
            </a:r>
          </a:p>
          <a:p>
            <a:r>
              <a:rPr lang="en-GB" dirty="0" smtClean="0"/>
              <a:t>Follows a standard structure.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write a Report?</a:t>
            </a:r>
            <a:endParaRPr lang="en-GB" dirty="0"/>
          </a:p>
        </p:txBody>
      </p:sp>
      <p:pic>
        <p:nvPicPr>
          <p:cNvPr id="7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437112"/>
            <a:ext cx="2060848" cy="20608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760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50" dirty="0" smtClean="0"/>
              <a:t>Standard Sections in a Report</a:t>
            </a:r>
            <a:endParaRPr lang="en-GB" sz="405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Title page</a:t>
            </a:r>
          </a:p>
          <a:p>
            <a:r>
              <a:rPr lang="en-GB" sz="2000" dirty="0"/>
              <a:t>Contents page</a:t>
            </a:r>
          </a:p>
          <a:p>
            <a:r>
              <a:rPr lang="en-GB" sz="2000" dirty="0" smtClean="0"/>
              <a:t>Introduction</a:t>
            </a:r>
            <a:r>
              <a:rPr lang="en-GB" sz="2000" dirty="0"/>
              <a:t>/ Background </a:t>
            </a:r>
          </a:p>
          <a:p>
            <a:r>
              <a:rPr lang="en-GB" sz="2000" dirty="0"/>
              <a:t>Literature </a:t>
            </a:r>
            <a:r>
              <a:rPr lang="en-GB" sz="2000" dirty="0" smtClean="0"/>
              <a:t>Review</a:t>
            </a:r>
          </a:p>
          <a:p>
            <a:r>
              <a:rPr lang="en-GB" sz="2000" dirty="0" smtClean="0"/>
              <a:t>Main Contents</a:t>
            </a:r>
          </a:p>
          <a:p>
            <a:pPr lvl="1"/>
            <a:r>
              <a:rPr lang="en-GB" sz="1800" dirty="0" smtClean="0"/>
              <a:t>X.1 </a:t>
            </a:r>
            <a:r>
              <a:rPr lang="en-GB" sz="1800" dirty="0"/>
              <a:t>Subtitle</a:t>
            </a:r>
          </a:p>
          <a:p>
            <a:pPr lvl="1"/>
            <a:r>
              <a:rPr lang="en-GB" sz="1800" dirty="0" smtClean="0"/>
              <a:t>X.2</a:t>
            </a:r>
            <a:r>
              <a:rPr lang="en-GB" sz="1800" dirty="0"/>
              <a:t>. Subtitle</a:t>
            </a:r>
          </a:p>
          <a:p>
            <a:pPr lvl="1"/>
            <a:r>
              <a:rPr lang="en-GB" sz="1800" dirty="0" smtClean="0"/>
              <a:t>X.3 </a:t>
            </a:r>
            <a:r>
              <a:rPr lang="en-GB" sz="1800" dirty="0"/>
              <a:t>Subtitle </a:t>
            </a:r>
          </a:p>
          <a:p>
            <a:r>
              <a:rPr lang="en-GB" sz="2000" dirty="0"/>
              <a:t>Discussion</a:t>
            </a:r>
          </a:p>
          <a:p>
            <a:r>
              <a:rPr lang="en-GB" sz="2000" dirty="0"/>
              <a:t>Conclusion</a:t>
            </a:r>
          </a:p>
          <a:p>
            <a:r>
              <a:rPr lang="en-GB" sz="2000" dirty="0" smtClean="0"/>
              <a:t>References</a:t>
            </a:r>
          </a:p>
          <a:p>
            <a:r>
              <a:rPr lang="en-GB" sz="2000" dirty="0" smtClean="0"/>
              <a:t>Appendices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5796136" y="1844824"/>
            <a:ext cx="2160240" cy="1107996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If the report is research on a topic, the lit review may be the main contents! </a:t>
            </a:r>
            <a:endParaRPr lang="en-GB" sz="1600" dirty="0"/>
          </a:p>
        </p:txBody>
      </p:sp>
      <p:cxnSp>
        <p:nvCxnSpPr>
          <p:cNvPr id="6" name="Straight Arrow Connector 5"/>
          <p:cNvCxnSpPr>
            <a:stCxn id="3" idx="1"/>
          </p:cNvCxnSpPr>
          <p:nvPr/>
        </p:nvCxnSpPr>
        <p:spPr>
          <a:xfrm flipH="1">
            <a:off x="2915816" y="2444989"/>
            <a:ext cx="2880320" cy="47995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868144" y="3796491"/>
            <a:ext cx="2160240" cy="2308324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Appendices are to avoid disrupting the flow of your report,  for peripheral things the reader may want, such as the - development of mathematics, or a data sheet</a:t>
            </a:r>
            <a:endParaRPr lang="en-GB" sz="1600" dirty="0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2339752" y="5085787"/>
            <a:ext cx="3528392" cy="64746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594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School of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School of Engineering’s “How to Write a Report” is on the Moodle site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402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Technical Reports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the prior work pertains:</a:t>
            </a:r>
          </a:p>
          <a:p>
            <a:pPr lvl="1"/>
            <a:r>
              <a:rPr lang="en-GB" dirty="0" smtClean="0"/>
              <a:t>Understand the question</a:t>
            </a:r>
          </a:p>
          <a:p>
            <a:pPr lvl="1"/>
            <a:r>
              <a:rPr lang="en-GB" dirty="0" smtClean="0"/>
              <a:t>Do the research</a:t>
            </a:r>
          </a:p>
          <a:p>
            <a:pPr lvl="1"/>
            <a:r>
              <a:rPr lang="en-GB" dirty="0"/>
              <a:t>Design your </a:t>
            </a:r>
            <a:r>
              <a:rPr lang="en-GB" dirty="0" smtClean="0"/>
              <a:t>report</a:t>
            </a:r>
          </a:p>
          <a:p>
            <a:pPr lvl="1"/>
            <a:r>
              <a:rPr lang="en-GB" dirty="0" smtClean="0"/>
              <a:t>Write well, properly and in an orderly manner</a:t>
            </a:r>
          </a:p>
          <a:p>
            <a:r>
              <a:rPr lang="en-GB" dirty="0" smtClean="0"/>
              <a:t>New aspects?</a:t>
            </a:r>
          </a:p>
          <a:p>
            <a:pPr lvl="1"/>
            <a:r>
              <a:rPr lang="en-GB" dirty="0" smtClean="0"/>
              <a:t>Emphasis:  structuring and section numbers</a:t>
            </a:r>
          </a:p>
          <a:p>
            <a:pPr lvl="1"/>
            <a:r>
              <a:rPr lang="en-GB" dirty="0" smtClean="0"/>
              <a:t>Presentation of data and visual information</a:t>
            </a:r>
          </a:p>
        </p:txBody>
      </p:sp>
    </p:spTree>
    <p:extLst>
      <p:ext uri="{BB962C8B-B14F-4D97-AF65-F5344CB8AC3E}">
        <p14:creationId xmlns:p14="http://schemas.microsoft.com/office/powerpoint/2010/main" val="3701727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Introduce the topic to be covered</a:t>
            </a:r>
          </a:p>
          <a:p>
            <a:r>
              <a:rPr lang="en-GB" dirty="0" smtClean="0"/>
              <a:t>Include the “</a:t>
            </a:r>
            <a:r>
              <a:rPr lang="en-GB" b="1" dirty="0" smtClean="0"/>
              <a:t>Aim</a:t>
            </a:r>
            <a:r>
              <a:rPr lang="en-GB" dirty="0" smtClean="0"/>
              <a:t>” of the report:</a:t>
            </a:r>
          </a:p>
          <a:p>
            <a:pPr lvl="1"/>
            <a:r>
              <a:rPr lang="en-GB" dirty="0" smtClean="0"/>
              <a:t>What you are trying to achieve</a:t>
            </a:r>
          </a:p>
          <a:p>
            <a:pPr lvl="1"/>
            <a:r>
              <a:rPr lang="en-GB" dirty="0" smtClean="0"/>
              <a:t>The question to answer/the problem to solve</a:t>
            </a:r>
          </a:p>
          <a:p>
            <a:r>
              <a:rPr lang="en-GB" dirty="0" smtClean="0"/>
              <a:t>For bigger reports, “</a:t>
            </a:r>
            <a:r>
              <a:rPr lang="en-GB" b="1" dirty="0" smtClean="0"/>
              <a:t>Objectives</a:t>
            </a:r>
            <a:r>
              <a:rPr lang="en-GB" dirty="0" smtClean="0"/>
              <a:t>” define how you intend to answer the problem</a:t>
            </a:r>
          </a:p>
          <a:p>
            <a:r>
              <a:rPr lang="en-GB" dirty="0" smtClean="0"/>
              <a:t>Keep it  RELEVANT, FACTUAL AND BRIEF.</a:t>
            </a:r>
          </a:p>
          <a:p>
            <a:pPr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13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Analyse the information</a:t>
            </a:r>
          </a:p>
          <a:p>
            <a:r>
              <a:rPr lang="en-GB" dirty="0" smtClean="0"/>
              <a:t>Develop your ideas</a:t>
            </a:r>
          </a:p>
          <a:p>
            <a:r>
              <a:rPr lang="en-GB" dirty="0" smtClean="0"/>
              <a:t>Well structured and follow a logical sequence</a:t>
            </a:r>
          </a:p>
          <a:p>
            <a:r>
              <a:rPr lang="en-GB" dirty="0" smtClean="0"/>
              <a:t>Clearly numbered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05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r>
              <a:rPr lang="en-GB" dirty="0" smtClean="0"/>
              <a:t>Move the work from </a:t>
            </a:r>
            <a:r>
              <a:rPr lang="en-GB" b="1" dirty="0" smtClean="0"/>
              <a:t>“descriptive” </a:t>
            </a:r>
            <a:r>
              <a:rPr lang="en-GB" dirty="0" smtClean="0"/>
              <a:t>to </a:t>
            </a:r>
            <a:r>
              <a:rPr lang="en-GB" b="1" dirty="0" smtClean="0"/>
              <a:t>“analytical/evaluative”</a:t>
            </a:r>
            <a:r>
              <a:rPr lang="en-GB" dirty="0" smtClean="0"/>
              <a:t> in tone</a:t>
            </a:r>
          </a:p>
          <a:p>
            <a:r>
              <a:rPr lang="en-GB" dirty="0" smtClean="0"/>
              <a:t>Put the </a:t>
            </a:r>
            <a:r>
              <a:rPr lang="en-GB" b="1" dirty="0" smtClean="0"/>
              <a:t>academic arguments</a:t>
            </a:r>
          </a:p>
          <a:p>
            <a:r>
              <a:rPr lang="en-GB" dirty="0"/>
              <a:t>J</a:t>
            </a:r>
            <a:r>
              <a:rPr lang="en-GB" dirty="0" smtClean="0"/>
              <a:t>ustify the </a:t>
            </a:r>
            <a:r>
              <a:rPr lang="en-GB" b="1" dirty="0" smtClean="0"/>
              <a:t>conclusions</a:t>
            </a:r>
            <a:r>
              <a:rPr lang="en-GB" dirty="0" smtClean="0"/>
              <a:t> made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9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</a:t>
            </a:r>
            <a:r>
              <a:rPr lang="en-GB" b="1" dirty="0" smtClean="0"/>
              <a:t>findings as outcomes </a:t>
            </a:r>
            <a:r>
              <a:rPr lang="en-GB" dirty="0" smtClean="0"/>
              <a:t>from the Analysis</a:t>
            </a:r>
          </a:p>
          <a:p>
            <a:r>
              <a:rPr lang="en-GB" dirty="0" smtClean="0"/>
              <a:t>What have you deduced/found out about the situation from your research and analysis.</a:t>
            </a:r>
          </a:p>
          <a:p>
            <a:r>
              <a:rPr lang="en-GB" dirty="0" smtClean="0"/>
              <a:t>Clear and concise</a:t>
            </a:r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03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topics/ideas for further research and investigation</a:t>
            </a:r>
          </a:p>
          <a:p>
            <a:r>
              <a:rPr lang="en-GB" dirty="0" smtClean="0"/>
              <a:t>Based on your findings</a:t>
            </a:r>
          </a:p>
          <a:p>
            <a:endParaRPr lang="en-GB" dirty="0"/>
          </a:p>
          <a:p>
            <a:r>
              <a:rPr lang="en-GB" dirty="0" smtClean="0"/>
              <a:t>Not always appropriate in academic work …</a:t>
            </a:r>
          </a:p>
          <a:p>
            <a:r>
              <a:rPr lang="en-GB" dirty="0" smtClean="0"/>
              <a:t> … but the critical element in </a:t>
            </a:r>
            <a:r>
              <a:rPr lang="en-GB" b="1" dirty="0" smtClean="0"/>
              <a:t>professional reporting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Recommendations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65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Abstract (usually 100 – 400 words)</a:t>
            </a:r>
          </a:p>
          <a:p>
            <a:pPr lvl="1"/>
            <a:r>
              <a:rPr lang="en-GB" dirty="0"/>
              <a:t>Brief background of the subject</a:t>
            </a:r>
          </a:p>
          <a:p>
            <a:pPr lvl="1"/>
            <a:r>
              <a:rPr lang="en-GB" dirty="0"/>
              <a:t>The purpose of the research</a:t>
            </a:r>
          </a:p>
          <a:p>
            <a:pPr lvl="1"/>
            <a:r>
              <a:rPr lang="en-GB" dirty="0"/>
              <a:t>The main </a:t>
            </a:r>
            <a:r>
              <a:rPr lang="en-GB" dirty="0" smtClean="0"/>
              <a:t>findings/results</a:t>
            </a:r>
            <a:endParaRPr lang="en-GB" dirty="0"/>
          </a:p>
          <a:p>
            <a:pPr lvl="1"/>
            <a:r>
              <a:rPr lang="en-GB" dirty="0"/>
              <a:t>How these findings fit into the </a:t>
            </a:r>
            <a:r>
              <a:rPr lang="en-GB" dirty="0" smtClean="0"/>
              <a:t>field</a:t>
            </a:r>
          </a:p>
          <a:p>
            <a:r>
              <a:rPr lang="en-GB" dirty="0" smtClean="0"/>
              <a:t>Appears after the title, but before the rest of the work</a:t>
            </a:r>
          </a:p>
          <a:p>
            <a:pPr lvl="1"/>
            <a:r>
              <a:rPr lang="en-GB" dirty="0" smtClean="0"/>
              <a:t>Done properly, an abstract lets the reader decide whether there is value for them in reading the full paper, dissertation or thesis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556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 / Bibliography</a:t>
            </a:r>
          </a:p>
          <a:p>
            <a:pPr lvl="1"/>
            <a:r>
              <a:rPr lang="en-GB" dirty="0" smtClean="0"/>
              <a:t>Whence came your ideas and quotes (more on this later in the course)</a:t>
            </a:r>
          </a:p>
          <a:p>
            <a:r>
              <a:rPr lang="en-GB" dirty="0" smtClean="0"/>
              <a:t>Appendices</a:t>
            </a:r>
          </a:p>
          <a:p>
            <a:pPr lvl="1"/>
            <a:r>
              <a:rPr lang="en-GB" dirty="0" smtClean="0"/>
              <a:t>The place to put information the reader might want that would disrupt the flow of your report or argumentation</a:t>
            </a:r>
          </a:p>
          <a:p>
            <a:pPr lvl="2"/>
            <a:r>
              <a:rPr lang="en-GB" dirty="0" smtClean="0"/>
              <a:t>Mathematical derivations</a:t>
            </a:r>
          </a:p>
          <a:p>
            <a:pPr lvl="2"/>
            <a:r>
              <a:rPr lang="en-GB" dirty="0" smtClean="0"/>
              <a:t>Data sheets</a:t>
            </a:r>
          </a:p>
          <a:p>
            <a:pPr lvl="2"/>
            <a:r>
              <a:rPr lang="en-GB" dirty="0" smtClean="0"/>
              <a:t>Lists of results (these may already appear in the main report as graphs or tables)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Additional Sections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67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Emphasis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Structure is a tool to show emphasis</a:t>
            </a:r>
          </a:p>
          <a:p>
            <a:pPr lvl="1"/>
            <a:r>
              <a:rPr lang="en-GB" dirty="0" smtClean="0"/>
              <a:t>Tells us what you thought was important</a:t>
            </a:r>
          </a:p>
          <a:p>
            <a:pPr lvl="1"/>
            <a:r>
              <a:rPr lang="en-GB" dirty="0" smtClean="0"/>
              <a:t>Does it by the priority implied by your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393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for the Student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 </a:t>
            </a:r>
            <a:r>
              <a:rPr lang="en-GB" b="1" dirty="0" smtClean="0"/>
              <a:t>Contents List page </a:t>
            </a:r>
            <a:r>
              <a:rPr lang="en-GB" dirty="0" smtClean="0"/>
              <a:t>for the slides in this presentation</a:t>
            </a:r>
          </a:p>
          <a:p>
            <a:pPr lvl="1"/>
            <a:r>
              <a:rPr lang="en-GB" dirty="0" smtClean="0"/>
              <a:t>Headings (number them in order)</a:t>
            </a:r>
          </a:p>
          <a:p>
            <a:pPr lvl="2"/>
            <a:r>
              <a:rPr lang="en-GB" dirty="0" smtClean="0"/>
              <a:t>Sub-headings for subsidiary sections (number them as X.1, X.2, etc.)</a:t>
            </a:r>
          </a:p>
          <a:p>
            <a:pPr lvl="1"/>
            <a:r>
              <a:rPr lang="en-GB" dirty="0" smtClean="0"/>
              <a:t>All with page numbers (slide numbers)</a:t>
            </a:r>
          </a:p>
          <a:p>
            <a:r>
              <a:rPr lang="en-GB" dirty="0" smtClean="0"/>
              <a:t>If you complete this easily, write a one paragraph (100 words or less) introduction for the lecture </a:t>
            </a:r>
            <a:r>
              <a:rPr lang="en-GB" smtClean="0"/>
              <a:t>as presented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585467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1245</TotalTime>
  <Words>1267</Words>
  <Application>Microsoft Office PowerPoint</Application>
  <PresentationFormat>On-screen Show (4:3)</PresentationFormat>
  <Paragraphs>177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Garamond</vt:lpstr>
      <vt:lpstr>Tahoma</vt:lpstr>
      <vt:lpstr>Wingdings</vt:lpstr>
      <vt:lpstr>Edge</vt:lpstr>
      <vt:lpstr>MADE Research Methods and Professional Development </vt:lpstr>
      <vt:lpstr>Aspects of Written Work</vt:lpstr>
      <vt:lpstr>Common Structural Approaches to Written Assignments</vt:lpstr>
      <vt:lpstr>Common Structural Approaches Cont.</vt:lpstr>
      <vt:lpstr>Why Write an Essay?</vt:lpstr>
      <vt:lpstr>Essays</vt:lpstr>
      <vt:lpstr>Essay Writing</vt:lpstr>
      <vt:lpstr>Essay Writing</vt:lpstr>
      <vt:lpstr>Essay Writing</vt:lpstr>
      <vt:lpstr>Essay Writing</vt:lpstr>
      <vt:lpstr>Essay Writing</vt:lpstr>
      <vt:lpstr>e.g. Explain the Rise of Nazism between 1920 and 1939</vt:lpstr>
      <vt:lpstr>e.g. Rise of Nazism</vt:lpstr>
      <vt:lpstr>Exercise for the Student</vt:lpstr>
      <vt:lpstr>Why write a Report?</vt:lpstr>
      <vt:lpstr>Standard Sections in a Report</vt:lpstr>
      <vt:lpstr>School of Engineering</vt:lpstr>
      <vt:lpstr>Writing Technical Reports</vt:lpstr>
      <vt:lpstr>Introduction</vt:lpstr>
      <vt:lpstr>Main Body</vt:lpstr>
      <vt:lpstr>Main Body</vt:lpstr>
      <vt:lpstr>Conclusions</vt:lpstr>
      <vt:lpstr>Recommendations</vt:lpstr>
      <vt:lpstr>Additional Sections</vt:lpstr>
      <vt:lpstr>Additional Sections</vt:lpstr>
      <vt:lpstr>Emphasis</vt:lpstr>
      <vt:lpstr>Exercise for the Student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Aspects of Written Work</dc:title>
  <dc:creator>Rees, John</dc:creator>
  <cp:lastModifiedBy>John Rees</cp:lastModifiedBy>
  <cp:revision>18</cp:revision>
  <dcterms:created xsi:type="dcterms:W3CDTF">2016-01-12T15:15:52Z</dcterms:created>
  <dcterms:modified xsi:type="dcterms:W3CDTF">2019-10-15T08:32:07Z</dcterms:modified>
</cp:coreProperties>
</file>