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3" r:id="rId7"/>
    <p:sldId id="262" r:id="rId8"/>
    <p:sldId id="264"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90" d="100"/>
          <a:sy n="90" d="100"/>
        </p:scale>
        <p:origin x="-802"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4/7/2018</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4/7/2018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4/7/2018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4/7/2018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4/7/2018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4/7/2018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4/7/2018</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4/7/2018</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en.oxforddictionaries.com/definition/power" TargetMode="External"/><Relationship Id="rId2" Type="http://schemas.openxmlformats.org/officeDocument/2006/relationships/hyperlink" Target="https://www.independent.co.uk/news/uk/crime/police-public-counter-terrorism-citizens-stop-attacks-isis-met-neil-basu-westminster-anniversary-a8264981.html" TargetMode="External"/><Relationship Id="rId1" Type="http://schemas.openxmlformats.org/officeDocument/2006/relationships/slideLayout" Target="../slideLayouts/slideLayout2.xml"/><Relationship Id="rId4" Type="http://schemas.openxmlformats.org/officeDocument/2006/relationships/hyperlink" Target="https://www.theguardian.com/education/2018/mar/20/university-regulator-control-toby-young-office-for-student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independent.co.uk/news/uk/politics/brexit-latest-withdrawal-bill-passes-theresa-may-power-grab-parliament-a7943696.html" TargetMode="External"/><Relationship Id="rId2" Type="http://schemas.openxmlformats.org/officeDocument/2006/relationships/hyperlink" Target="https://www.independent.co.uk/voices/brexit-referendum-alternative-facts-brexit-bill-white-paper-european-union-a7558886.html" TargetMode="External"/><Relationship Id="rId1" Type="http://schemas.openxmlformats.org/officeDocument/2006/relationships/slideLayout" Target="../slideLayouts/slideLayout2.xml"/><Relationship Id="rId4" Type="http://schemas.openxmlformats.org/officeDocument/2006/relationships/hyperlink" Target="https://www.washingtonpost.com/news/the-switch/wp/2018/04/04/facebook-said-the-personal-data-of-most-its-2-billion-users-has-been-collected-and-shared-with-outsiders/?utm_term=.49dd0d90e7b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A2F45-C115-42BB-9012-606A8BE17864}"/>
              </a:ext>
            </a:extLst>
          </p:cNvPr>
          <p:cNvSpPr>
            <a:spLocks noGrp="1"/>
          </p:cNvSpPr>
          <p:nvPr>
            <p:ph type="ctrTitle"/>
          </p:nvPr>
        </p:nvSpPr>
        <p:spPr/>
        <p:txBody>
          <a:bodyPr>
            <a:normAutofit fontScale="90000"/>
          </a:bodyPr>
          <a:lstStyle/>
          <a:p>
            <a:r>
              <a:rPr lang="en-GB" dirty="0"/>
              <a:t>Power and Control in Society</a:t>
            </a:r>
          </a:p>
        </p:txBody>
      </p:sp>
      <p:sp>
        <p:nvSpPr>
          <p:cNvPr id="3" name="Subtitle 2">
            <a:extLst>
              <a:ext uri="{FF2B5EF4-FFF2-40B4-BE49-F238E27FC236}">
                <a16:creationId xmlns:a16="http://schemas.microsoft.com/office/drawing/2014/main" id="{DA2CA886-BA05-42AF-B65F-18A9C4249120}"/>
              </a:ext>
            </a:extLst>
          </p:cNvPr>
          <p:cNvSpPr>
            <a:spLocks noGrp="1"/>
          </p:cNvSpPr>
          <p:nvPr>
            <p:ph type="subTitle" idx="1"/>
          </p:nvPr>
        </p:nvSpPr>
        <p:spPr/>
        <p:txBody>
          <a:bodyPr/>
          <a:lstStyle/>
          <a:p>
            <a:r>
              <a:rPr lang="en-GB" dirty="0"/>
              <a:t>SJEQ 7003  assignment 2 		Student: 1001571</a:t>
            </a:r>
          </a:p>
        </p:txBody>
      </p:sp>
    </p:spTree>
    <p:extLst>
      <p:ext uri="{BB962C8B-B14F-4D97-AF65-F5344CB8AC3E}">
        <p14:creationId xmlns:p14="http://schemas.microsoft.com/office/powerpoint/2010/main" val="28157920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26D280-0CF6-45D2-9160-2F3BB8B7F0BC}"/>
              </a:ext>
            </a:extLst>
          </p:cNvPr>
          <p:cNvSpPr>
            <a:spLocks noGrp="1"/>
          </p:cNvSpPr>
          <p:nvPr>
            <p:ph type="title"/>
          </p:nvPr>
        </p:nvSpPr>
        <p:spPr/>
        <p:txBody>
          <a:bodyPr/>
          <a:lstStyle/>
          <a:p>
            <a:r>
              <a:rPr lang="en-GB" dirty="0"/>
              <a:t>What constitutes Power and Control in Society?</a:t>
            </a:r>
          </a:p>
        </p:txBody>
      </p:sp>
      <p:sp>
        <p:nvSpPr>
          <p:cNvPr id="5" name="Content Placeholder 4">
            <a:extLst>
              <a:ext uri="{FF2B5EF4-FFF2-40B4-BE49-F238E27FC236}">
                <a16:creationId xmlns:a16="http://schemas.microsoft.com/office/drawing/2014/main" id="{0A21E0ED-C4CF-4E8F-9923-A814809C6F34}"/>
              </a:ext>
            </a:extLst>
          </p:cNvPr>
          <p:cNvSpPr>
            <a:spLocks noGrp="1"/>
          </p:cNvSpPr>
          <p:nvPr>
            <p:ph idx="1"/>
          </p:nvPr>
        </p:nvSpPr>
        <p:spPr/>
        <p:txBody>
          <a:bodyPr>
            <a:normAutofit fontScale="85000" lnSpcReduction="10000"/>
          </a:bodyPr>
          <a:lstStyle/>
          <a:p>
            <a:r>
              <a:rPr lang="en-GB" dirty="0"/>
              <a:t>Power:  ‘A political process that offers people power over their own lives?’ – does this offer a true meaning as power constitutes many forms in society today. (English Oxford Dictionary, 2018).</a:t>
            </a:r>
          </a:p>
          <a:p>
            <a:r>
              <a:rPr lang="en-GB" dirty="0"/>
              <a:t>Power can be coercive – an individual complies to avoid punishment.</a:t>
            </a:r>
          </a:p>
          <a:p>
            <a:r>
              <a:rPr lang="en-GB" dirty="0"/>
              <a:t>Rewarding – an individual seeks reward for compliance.</a:t>
            </a:r>
          </a:p>
          <a:p>
            <a:r>
              <a:rPr lang="en-GB" dirty="0"/>
              <a:t>Legitimate – Individual is obligated to compliance due to a legitimate authoritarian requesting or ordering them.</a:t>
            </a:r>
          </a:p>
          <a:p>
            <a:r>
              <a:rPr lang="en-GB" dirty="0"/>
              <a:t>Expert – the authoritarian has special knowledge or has been trained so compliance is expected from the individual. </a:t>
            </a:r>
          </a:p>
          <a:p>
            <a:r>
              <a:rPr lang="en-GB" dirty="0"/>
              <a:t>Referent – the individual admires or looks up or identifies with the authoritarian and desires approval.</a:t>
            </a:r>
          </a:p>
          <a:p>
            <a:endParaRPr lang="en-GB" dirty="0"/>
          </a:p>
          <a:p>
            <a:pPr marL="0" indent="0">
              <a:buNone/>
            </a:pPr>
            <a:endParaRPr lang="en-GB" dirty="0"/>
          </a:p>
        </p:txBody>
      </p:sp>
    </p:spTree>
    <p:extLst>
      <p:ext uri="{BB962C8B-B14F-4D97-AF65-F5344CB8AC3E}">
        <p14:creationId xmlns:p14="http://schemas.microsoft.com/office/powerpoint/2010/main" val="3355818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B0CBC-030A-4128-A3EA-C6EE55482456}"/>
              </a:ext>
            </a:extLst>
          </p:cNvPr>
          <p:cNvSpPr>
            <a:spLocks noGrp="1"/>
          </p:cNvSpPr>
          <p:nvPr>
            <p:ph type="title"/>
          </p:nvPr>
        </p:nvSpPr>
        <p:spPr/>
        <p:txBody>
          <a:bodyPr/>
          <a:lstStyle/>
          <a:p>
            <a:r>
              <a:rPr lang="en-GB" dirty="0"/>
              <a:t>Control</a:t>
            </a:r>
          </a:p>
        </p:txBody>
      </p:sp>
      <p:sp>
        <p:nvSpPr>
          <p:cNvPr id="3" name="Content Placeholder 2">
            <a:extLst>
              <a:ext uri="{FF2B5EF4-FFF2-40B4-BE49-F238E27FC236}">
                <a16:creationId xmlns:a16="http://schemas.microsoft.com/office/drawing/2014/main" id="{797BC286-A7CC-489B-876C-6A0AB99E6352}"/>
              </a:ext>
            </a:extLst>
          </p:cNvPr>
          <p:cNvSpPr>
            <a:spLocks noGrp="1"/>
          </p:cNvSpPr>
          <p:nvPr>
            <p:ph idx="1"/>
          </p:nvPr>
        </p:nvSpPr>
        <p:spPr>
          <a:xfrm>
            <a:off x="1451578" y="2063858"/>
            <a:ext cx="9603275" cy="3450613"/>
          </a:xfrm>
        </p:spPr>
        <p:txBody>
          <a:bodyPr/>
          <a:lstStyle/>
          <a:p>
            <a:pPr marL="0" indent="0">
              <a:buNone/>
            </a:pPr>
            <a:r>
              <a:rPr lang="en-GB" dirty="0"/>
              <a:t> Control can be:</a:t>
            </a:r>
          </a:p>
          <a:p>
            <a:r>
              <a:rPr lang="en-GB" dirty="0"/>
              <a:t>Informal Social Control: </a:t>
            </a:r>
          </a:p>
          <a:p>
            <a:r>
              <a:rPr lang="en-GB" dirty="0"/>
              <a:t>Medical Social Control:</a:t>
            </a:r>
          </a:p>
          <a:p>
            <a:r>
              <a:rPr lang="en-GB" dirty="0"/>
              <a:t>Legal: </a:t>
            </a:r>
          </a:p>
          <a:p>
            <a:endParaRPr lang="en-GB" dirty="0"/>
          </a:p>
        </p:txBody>
      </p:sp>
    </p:spTree>
    <p:extLst>
      <p:ext uri="{BB962C8B-B14F-4D97-AF65-F5344CB8AC3E}">
        <p14:creationId xmlns:p14="http://schemas.microsoft.com/office/powerpoint/2010/main" val="3427759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0AF3C-607D-4439-A766-50F2F0AF42CC}"/>
              </a:ext>
            </a:extLst>
          </p:cNvPr>
          <p:cNvSpPr>
            <a:spLocks noGrp="1"/>
          </p:cNvSpPr>
          <p:nvPr>
            <p:ph type="title"/>
          </p:nvPr>
        </p:nvSpPr>
        <p:spPr/>
        <p:txBody>
          <a:bodyPr/>
          <a:lstStyle/>
          <a:p>
            <a:r>
              <a:rPr lang="en-GB" dirty="0"/>
              <a:t>Theoretical ideologies</a:t>
            </a:r>
          </a:p>
        </p:txBody>
      </p:sp>
      <p:sp>
        <p:nvSpPr>
          <p:cNvPr id="3" name="Content Placeholder 2">
            <a:extLst>
              <a:ext uri="{FF2B5EF4-FFF2-40B4-BE49-F238E27FC236}">
                <a16:creationId xmlns:a16="http://schemas.microsoft.com/office/drawing/2014/main" id="{D12D914C-61F0-411C-9582-E44F544E6091}"/>
              </a:ext>
            </a:extLst>
          </p:cNvPr>
          <p:cNvSpPr>
            <a:spLocks noGrp="1"/>
          </p:cNvSpPr>
          <p:nvPr>
            <p:ph idx="1"/>
          </p:nvPr>
        </p:nvSpPr>
        <p:spPr/>
        <p:txBody>
          <a:bodyPr>
            <a:normAutofit fontScale="77500" lnSpcReduction="20000"/>
          </a:bodyPr>
          <a:lstStyle/>
          <a:p>
            <a:r>
              <a:rPr lang="en-GB" dirty="0"/>
              <a:t>According to Foucault (1976) sees power as diffused throughout society and found within all relationships, additionally he states professionals such as doctors, exercise  power over their patients through their knowledge and education. </a:t>
            </a:r>
          </a:p>
          <a:p>
            <a:r>
              <a:rPr lang="en-GB" dirty="0"/>
              <a:t>In contrast Donzelot (1977) sees this as policing families and was interested in how these professionals carry out observation and monitoring.  </a:t>
            </a:r>
          </a:p>
          <a:p>
            <a:r>
              <a:rPr lang="en-GB" dirty="0"/>
              <a:t>Professionals target lower social classes for ‘improvement’ and may seek to control and regulate family life     imposing orders through the courts (</a:t>
            </a:r>
            <a:r>
              <a:rPr lang="en-GB" dirty="0" err="1"/>
              <a:t>Condry</a:t>
            </a:r>
            <a:r>
              <a:rPr lang="en-GB" dirty="0"/>
              <a:t>, 2007).</a:t>
            </a:r>
          </a:p>
          <a:p>
            <a:r>
              <a:rPr lang="en-GB" dirty="0"/>
              <a:t>Furthermore, Marxists argue that social policies operate in the interest of the capital class whilst feminists argue that men are the usual beneficiaries.  </a:t>
            </a:r>
          </a:p>
          <a:p>
            <a:pPr marL="0" indent="0">
              <a:buNone/>
            </a:pPr>
            <a:r>
              <a:rPr lang="en-GB" dirty="0"/>
              <a:t>      cited,  Webb, </a:t>
            </a:r>
            <a:r>
              <a:rPr lang="en-GB" dirty="0" err="1"/>
              <a:t>Westergaard</a:t>
            </a:r>
            <a:r>
              <a:rPr lang="en-GB" dirty="0"/>
              <a:t>, Trobe and Steel (2008. p. 86).</a:t>
            </a:r>
          </a:p>
          <a:p>
            <a:pPr marL="0" indent="0">
              <a:buNone/>
            </a:pPr>
            <a:r>
              <a:rPr lang="en-GB" dirty="0"/>
              <a:t> </a:t>
            </a:r>
          </a:p>
          <a:p>
            <a:endParaRPr lang="en-GB" dirty="0"/>
          </a:p>
        </p:txBody>
      </p:sp>
    </p:spTree>
    <p:extLst>
      <p:ext uri="{BB962C8B-B14F-4D97-AF65-F5344CB8AC3E}">
        <p14:creationId xmlns:p14="http://schemas.microsoft.com/office/powerpoint/2010/main" val="2846584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C5CCB-B911-454C-8FFC-4975C2CB0529}"/>
              </a:ext>
            </a:extLst>
          </p:cNvPr>
          <p:cNvSpPr>
            <a:spLocks noGrp="1"/>
          </p:cNvSpPr>
          <p:nvPr>
            <p:ph type="title"/>
          </p:nvPr>
        </p:nvSpPr>
        <p:spPr/>
        <p:txBody>
          <a:bodyPr/>
          <a:lstStyle/>
          <a:p>
            <a:r>
              <a:rPr lang="en-GB" dirty="0"/>
              <a:t>Power, Control and the state.</a:t>
            </a:r>
          </a:p>
        </p:txBody>
      </p:sp>
      <p:sp>
        <p:nvSpPr>
          <p:cNvPr id="3" name="Content Placeholder 2">
            <a:extLst>
              <a:ext uri="{FF2B5EF4-FFF2-40B4-BE49-F238E27FC236}">
                <a16:creationId xmlns:a16="http://schemas.microsoft.com/office/drawing/2014/main" id="{38CC2E8D-F992-4360-A77A-269D12F02ADF}"/>
              </a:ext>
            </a:extLst>
          </p:cNvPr>
          <p:cNvSpPr>
            <a:spLocks noGrp="1"/>
          </p:cNvSpPr>
          <p:nvPr>
            <p:ph idx="1"/>
          </p:nvPr>
        </p:nvSpPr>
        <p:spPr/>
        <p:txBody>
          <a:bodyPr/>
          <a:lstStyle/>
          <a:p>
            <a:r>
              <a:rPr lang="en-GB" dirty="0"/>
              <a:t>Centralised and interdependent social institutions.</a:t>
            </a:r>
          </a:p>
          <a:p>
            <a:r>
              <a:rPr lang="en-GB" dirty="0"/>
              <a:t>Legitimised force upholding compliance within the laws of the united Kingdom.</a:t>
            </a:r>
          </a:p>
          <a:p>
            <a:r>
              <a:rPr lang="en-GB" dirty="0"/>
              <a:t>Hierarchy of power – three levels – National, regional and local.</a:t>
            </a:r>
          </a:p>
          <a:p>
            <a:r>
              <a:rPr lang="en-GB" dirty="0"/>
              <a:t>State power – to create and enforce laws – raise taxes - employ people – control land – regulate the economy.  Abercrombie and </a:t>
            </a:r>
            <a:r>
              <a:rPr lang="en-GB" dirty="0" err="1"/>
              <a:t>Warde</a:t>
            </a:r>
            <a:r>
              <a:rPr lang="en-GB" dirty="0"/>
              <a:t> et al. (2002, p.401- 404). </a:t>
            </a:r>
          </a:p>
          <a:p>
            <a:endParaRPr lang="en-GB" dirty="0"/>
          </a:p>
          <a:p>
            <a:endParaRPr lang="en-GB" dirty="0"/>
          </a:p>
          <a:p>
            <a:pPr marL="0" indent="0">
              <a:buNone/>
            </a:pPr>
            <a:endParaRPr lang="en-GB" dirty="0"/>
          </a:p>
          <a:p>
            <a:pPr marL="0" indent="0">
              <a:buNone/>
            </a:pPr>
            <a:endParaRPr lang="en-GB" dirty="0"/>
          </a:p>
          <a:p>
            <a:endParaRPr lang="en-GB" dirty="0"/>
          </a:p>
        </p:txBody>
      </p:sp>
    </p:spTree>
    <p:extLst>
      <p:ext uri="{BB962C8B-B14F-4D97-AF65-F5344CB8AC3E}">
        <p14:creationId xmlns:p14="http://schemas.microsoft.com/office/powerpoint/2010/main" val="20136178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D9FEB-BAD3-47C5-B546-20FF65E43451}"/>
              </a:ext>
            </a:extLst>
          </p:cNvPr>
          <p:cNvSpPr>
            <a:spLocks noGrp="1"/>
          </p:cNvSpPr>
          <p:nvPr>
            <p:ph type="title"/>
          </p:nvPr>
        </p:nvSpPr>
        <p:spPr/>
        <p:txBody>
          <a:bodyPr/>
          <a:lstStyle/>
          <a:p>
            <a:r>
              <a:rPr lang="en-GB" dirty="0"/>
              <a:t>Brexit</a:t>
            </a:r>
          </a:p>
        </p:txBody>
      </p:sp>
      <p:sp>
        <p:nvSpPr>
          <p:cNvPr id="3" name="Content Placeholder 2">
            <a:extLst>
              <a:ext uri="{FF2B5EF4-FFF2-40B4-BE49-F238E27FC236}">
                <a16:creationId xmlns:a16="http://schemas.microsoft.com/office/drawing/2014/main" id="{8107BAED-3E14-445F-89A1-5EEFE93C7D3B}"/>
              </a:ext>
            </a:extLst>
          </p:cNvPr>
          <p:cNvSpPr>
            <a:spLocks noGrp="1"/>
          </p:cNvSpPr>
          <p:nvPr>
            <p:ph idx="1"/>
          </p:nvPr>
        </p:nvSpPr>
        <p:spPr/>
        <p:txBody>
          <a:bodyPr>
            <a:normAutofit/>
          </a:bodyPr>
          <a:lstStyle/>
          <a:p>
            <a:pPr marL="0" indent="0">
              <a:buNone/>
            </a:pPr>
            <a:r>
              <a:rPr lang="en-GB" dirty="0"/>
              <a:t>The people voted to depart from the EU and will exit in March 2019.</a:t>
            </a:r>
          </a:p>
          <a:p>
            <a:pPr marL="0" indent="0">
              <a:buNone/>
            </a:pPr>
            <a:r>
              <a:rPr lang="en-GB" dirty="0"/>
              <a:t>The ‘out’ campaign tabled many untruths such as the Brexit bus which stated that the NHS could get a windfall of 350 million pounds a week if we voted out of the EU.</a:t>
            </a:r>
          </a:p>
          <a:p>
            <a:pPr marL="0" indent="0">
              <a:buNone/>
            </a:pPr>
            <a:r>
              <a:rPr lang="en-GB" dirty="0"/>
              <a:t>The vote leave campaign only won by a very small majority.</a:t>
            </a:r>
          </a:p>
          <a:p>
            <a:pPr marL="0" indent="0">
              <a:buNone/>
            </a:pPr>
            <a:r>
              <a:rPr lang="en-GB" dirty="0"/>
              <a:t>Was it a legitimate fraud as stated in the media? Finch- Lees (2017).</a:t>
            </a:r>
          </a:p>
          <a:p>
            <a:pPr marL="0" indent="0">
              <a:buNone/>
            </a:pPr>
            <a:r>
              <a:rPr lang="en-GB" dirty="0"/>
              <a:t>Government passes motion in Parliament, allowing it to pass laws without scrutiny. </a:t>
            </a:r>
          </a:p>
          <a:p>
            <a:pPr marL="0" indent="0">
              <a:buNone/>
            </a:pPr>
            <a:r>
              <a:rPr lang="en-GB" dirty="0"/>
              <a:t>Peck ( 2017).</a:t>
            </a:r>
          </a:p>
        </p:txBody>
      </p:sp>
    </p:spTree>
    <p:extLst>
      <p:ext uri="{BB962C8B-B14F-4D97-AF65-F5344CB8AC3E}">
        <p14:creationId xmlns:p14="http://schemas.microsoft.com/office/powerpoint/2010/main" val="2852686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5E613-5372-4D1F-BE59-8276A4164DE6}"/>
              </a:ext>
            </a:extLst>
          </p:cNvPr>
          <p:cNvSpPr>
            <a:spLocks noGrp="1"/>
          </p:cNvSpPr>
          <p:nvPr>
            <p:ph type="title"/>
          </p:nvPr>
        </p:nvSpPr>
        <p:spPr/>
        <p:txBody>
          <a:bodyPr/>
          <a:lstStyle/>
          <a:p>
            <a:r>
              <a:rPr lang="en-GB" dirty="0"/>
              <a:t>State control: big brother watching.</a:t>
            </a:r>
          </a:p>
        </p:txBody>
      </p:sp>
      <p:sp>
        <p:nvSpPr>
          <p:cNvPr id="3" name="Content Placeholder 2">
            <a:extLst>
              <a:ext uri="{FF2B5EF4-FFF2-40B4-BE49-F238E27FC236}">
                <a16:creationId xmlns:a16="http://schemas.microsoft.com/office/drawing/2014/main" id="{0D9DF2D2-A675-4427-AFF2-5A27EBFDE359}"/>
              </a:ext>
            </a:extLst>
          </p:cNvPr>
          <p:cNvSpPr>
            <a:spLocks noGrp="1"/>
          </p:cNvSpPr>
          <p:nvPr>
            <p:ph idx="1"/>
          </p:nvPr>
        </p:nvSpPr>
        <p:spPr/>
        <p:txBody>
          <a:bodyPr>
            <a:normAutofit fontScale="85000" lnSpcReduction="10000"/>
          </a:bodyPr>
          <a:lstStyle/>
          <a:p>
            <a:r>
              <a:rPr lang="en-GB" dirty="0"/>
              <a:t>Cameras, phones, internet, and media. – Panopticon? Generated… ‘the few watch the many.’ (Foucault,</a:t>
            </a:r>
          </a:p>
          <a:p>
            <a:r>
              <a:rPr lang="en-GB" dirty="0"/>
              <a:t>Police ask citizens to report counter terrorist crime and make an active campaign video for the media.  Dearden, (2018).</a:t>
            </a:r>
          </a:p>
          <a:p>
            <a:r>
              <a:rPr lang="en-GB" dirty="0"/>
              <a:t>Recently in the news:</a:t>
            </a:r>
          </a:p>
          <a:p>
            <a:r>
              <a:rPr lang="en-GB" dirty="0"/>
              <a:t>Facebook, had to be called in by Government to answer questions about it’s controversy with Cambridge Analytica which had gathered information from the dark web of 87 million people, suggestions have been made that it assisted with the US election and Donald Trump becoming President.  Timberg, et al. (2018).</a:t>
            </a:r>
          </a:p>
          <a:p>
            <a:r>
              <a:rPr lang="en-GB" dirty="0"/>
              <a:t>A new regulator for Universities: Is this state control of our future generations,  Universities are supposed to have , free speech? </a:t>
            </a:r>
            <a:r>
              <a:rPr lang="en-GB" dirty="0" err="1"/>
              <a:t>Fazackerley</a:t>
            </a:r>
            <a:r>
              <a:rPr lang="en-GB" dirty="0"/>
              <a:t> (2018).</a:t>
            </a:r>
          </a:p>
          <a:p>
            <a:pPr marL="0" indent="0">
              <a:buNone/>
            </a:pPr>
            <a:endParaRPr lang="en-GB" dirty="0"/>
          </a:p>
        </p:txBody>
      </p:sp>
    </p:spTree>
    <p:extLst>
      <p:ext uri="{BB962C8B-B14F-4D97-AF65-F5344CB8AC3E}">
        <p14:creationId xmlns:p14="http://schemas.microsoft.com/office/powerpoint/2010/main" val="1994073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9516D-8568-4B92-9AA8-8C08B0AB8F2D}"/>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BDD1085F-F9A6-4F09-82AC-950447D31C4D}"/>
              </a:ext>
            </a:extLst>
          </p:cNvPr>
          <p:cNvSpPr>
            <a:spLocks noGrp="1"/>
          </p:cNvSpPr>
          <p:nvPr>
            <p:ph idx="1"/>
          </p:nvPr>
        </p:nvSpPr>
        <p:spPr/>
        <p:txBody>
          <a:bodyPr>
            <a:normAutofit fontScale="70000" lnSpcReduction="20000"/>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Abercrombie, N. and </a:t>
            </a:r>
            <a:r>
              <a:rPr lang="en-GB" dirty="0" err="1">
                <a:latin typeface="Calibri" panose="020F0502020204030204" pitchFamily="34" charset="0"/>
                <a:ea typeface="Calibri" panose="020F0502020204030204" pitchFamily="34" charset="0"/>
                <a:cs typeface="Times New Roman" panose="02020603050405020304" pitchFamily="18" charset="0"/>
              </a:rPr>
              <a:t>Warde</a:t>
            </a:r>
            <a:r>
              <a:rPr lang="en-GB" dirty="0">
                <a:latin typeface="Calibri" panose="020F0502020204030204" pitchFamily="34" charset="0"/>
                <a:ea typeface="Calibri" panose="020F0502020204030204" pitchFamily="34" charset="0"/>
                <a:cs typeface="Times New Roman" panose="02020603050405020304" pitchFamily="18" charset="0"/>
              </a:rPr>
              <a:t>, A. et al. (2002). </a:t>
            </a:r>
            <a:r>
              <a:rPr lang="en-GB" i="1" dirty="0">
                <a:latin typeface="Calibri" panose="020F0502020204030204" pitchFamily="34" charset="0"/>
                <a:ea typeface="Calibri" panose="020F0502020204030204" pitchFamily="34" charset="0"/>
                <a:cs typeface="Times New Roman" panose="02020603050405020304" pitchFamily="18" charset="0"/>
              </a:rPr>
              <a:t>Contemporary British Society</a:t>
            </a:r>
            <a:r>
              <a:rPr lang="en-GB" dirty="0">
                <a:latin typeface="Calibri" panose="020F0502020204030204" pitchFamily="34" charset="0"/>
                <a:ea typeface="Calibri" panose="020F0502020204030204" pitchFamily="34" charset="0"/>
                <a:cs typeface="Times New Roman" panose="02020603050405020304" pitchFamily="18" charset="0"/>
              </a:rPr>
              <a:t>. 3</a:t>
            </a:r>
            <a:r>
              <a:rPr lang="en-GB" baseline="30000" dirty="0">
                <a:latin typeface="Calibri" panose="020F0502020204030204" pitchFamily="34" charset="0"/>
                <a:ea typeface="Calibri" panose="020F0502020204030204" pitchFamily="34" charset="0"/>
                <a:cs typeface="Times New Roman" panose="02020603050405020304" pitchFamily="18" charset="0"/>
              </a:rPr>
              <a:t>rd</a:t>
            </a:r>
            <a:r>
              <a:rPr lang="en-GB" dirty="0">
                <a:latin typeface="Calibri" panose="020F0502020204030204" pitchFamily="34" charset="0"/>
                <a:ea typeface="Calibri" panose="020F0502020204030204" pitchFamily="34" charset="0"/>
                <a:cs typeface="Times New Roman" panose="02020603050405020304" pitchFamily="18" charset="0"/>
              </a:rPr>
              <a:t> </a:t>
            </a:r>
            <a:r>
              <a:rPr lang="en-GB" dirty="0" err="1">
                <a:latin typeface="Calibri" panose="020F0502020204030204" pitchFamily="34" charset="0"/>
                <a:ea typeface="Calibri" panose="020F0502020204030204" pitchFamily="34" charset="0"/>
                <a:cs typeface="Times New Roman" panose="02020603050405020304" pitchFamily="18" charset="0"/>
              </a:rPr>
              <a:t>edn</a:t>
            </a:r>
            <a:r>
              <a:rPr lang="en-GB" dirty="0">
                <a:latin typeface="Calibri" panose="020F0502020204030204" pitchFamily="34" charset="0"/>
                <a:ea typeface="Calibri" panose="020F0502020204030204" pitchFamily="34" charset="0"/>
                <a:cs typeface="Times New Roman" panose="02020603050405020304" pitchFamily="18" charset="0"/>
              </a:rPr>
              <a:t>. Oxford: Polity Press.</a:t>
            </a:r>
          </a:p>
          <a:p>
            <a:pPr>
              <a:lnSpc>
                <a:spcPct val="107000"/>
              </a:lnSpc>
              <a:spcAft>
                <a:spcPts val="800"/>
              </a:spcAft>
            </a:pPr>
            <a:r>
              <a:rPr lang="en-GB" dirty="0" err="1">
                <a:latin typeface="Calibri" panose="020F0502020204030204" pitchFamily="34" charset="0"/>
                <a:ea typeface="Calibri" panose="020F0502020204030204" pitchFamily="34" charset="0"/>
                <a:cs typeface="Times New Roman" panose="02020603050405020304" pitchFamily="18" charset="0"/>
              </a:rPr>
              <a:t>Condry</a:t>
            </a:r>
            <a:r>
              <a:rPr lang="en-GB" dirty="0">
                <a:latin typeface="Calibri" panose="020F0502020204030204" pitchFamily="34" charset="0"/>
                <a:ea typeface="Calibri" panose="020F0502020204030204" pitchFamily="34" charset="0"/>
                <a:cs typeface="Times New Roman" panose="02020603050405020304" pitchFamily="18" charset="0"/>
              </a:rPr>
              <a:t>, R. (2007). </a:t>
            </a:r>
            <a:r>
              <a:rPr lang="en-GB" i="1" dirty="0">
                <a:latin typeface="Calibri" panose="020F0502020204030204" pitchFamily="34" charset="0"/>
                <a:ea typeface="Calibri" panose="020F0502020204030204" pitchFamily="34" charset="0"/>
                <a:cs typeface="Times New Roman" panose="02020603050405020304" pitchFamily="18" charset="0"/>
              </a:rPr>
              <a:t>Families Shamed. </a:t>
            </a:r>
            <a:r>
              <a:rPr lang="en-GB" dirty="0">
                <a:latin typeface="Calibri" panose="020F0502020204030204" pitchFamily="34" charset="0"/>
                <a:ea typeface="Calibri" panose="020F0502020204030204" pitchFamily="34" charset="0"/>
                <a:cs typeface="Times New Roman" panose="02020603050405020304" pitchFamily="18" charset="0"/>
              </a:rPr>
              <a:t>LSE Magazine, Winter ed.</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Dearden, L. (2018). </a:t>
            </a:r>
            <a:r>
              <a:rPr lang="en-GB" i="1" dirty="0">
                <a:latin typeface="Calibri" panose="020F0502020204030204" pitchFamily="34" charset="0"/>
                <a:ea typeface="Calibri" panose="020F0502020204030204" pitchFamily="34" charset="0"/>
                <a:cs typeface="Times New Roman" panose="02020603050405020304" pitchFamily="18" charset="0"/>
              </a:rPr>
              <a:t>Police Ask Public to Become ‘Counter- Terrorism Citizens’ to Help Stop Attacks</a:t>
            </a:r>
            <a:r>
              <a:rPr lang="en-GB" dirty="0">
                <a:latin typeface="Calibri" panose="020F0502020204030204" pitchFamily="34" charset="0"/>
                <a:ea typeface="Calibri" panose="020F0502020204030204" pitchFamily="34"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Times New Roman" panose="02020603050405020304" pitchFamily="18" charset="0"/>
                <a:hlinkClick r:id="rId2"/>
              </a:rPr>
              <a:t>https://www.independent.co.uk/news/uk/crime/police-public-counter-terrorism-citizens-stop-attacks-isis-met-neil-basu-westminster-anniversary-a8264981.html</a:t>
            </a:r>
            <a:r>
              <a:rPr lang="en-GB" dirty="0">
                <a:latin typeface="Calibri" panose="020F0502020204030204" pitchFamily="34" charset="0"/>
                <a:ea typeface="Calibri" panose="020F0502020204030204" pitchFamily="34" charset="0"/>
                <a:cs typeface="Times New Roman" panose="02020603050405020304" pitchFamily="18" charset="0"/>
              </a:rPr>
              <a:t>. (Accessed: 05 April 2018).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Donzelot, J. (1977). </a:t>
            </a:r>
            <a:r>
              <a:rPr lang="en-GB" i="1" dirty="0">
                <a:latin typeface="Calibri" panose="020F0502020204030204" pitchFamily="34" charset="0"/>
                <a:ea typeface="Calibri" panose="020F0502020204030204" pitchFamily="34" charset="0"/>
                <a:cs typeface="Times New Roman" panose="02020603050405020304" pitchFamily="18" charset="0"/>
              </a:rPr>
              <a:t>The Policing of Families</a:t>
            </a:r>
            <a:r>
              <a:rPr lang="en-GB" dirty="0">
                <a:latin typeface="Calibri" panose="020F0502020204030204" pitchFamily="34" charset="0"/>
                <a:ea typeface="Calibri" panose="020F0502020204030204" pitchFamily="34" charset="0"/>
                <a:cs typeface="Times New Roman" panose="02020603050405020304" pitchFamily="18" charset="0"/>
              </a:rPr>
              <a:t>. London: Hutchinson.</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English Oxford Living Dictionaries (2018). </a:t>
            </a: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https://en.oxforddictionaries.com/definition/power</a:t>
            </a:r>
            <a:r>
              <a:rPr lang="en-GB" dirty="0">
                <a:latin typeface="Calibri" panose="020F0502020204030204" pitchFamily="34" charset="0"/>
                <a:ea typeface="Calibri" panose="020F0502020204030204" pitchFamily="34" charset="0"/>
                <a:cs typeface="Times New Roman" panose="02020603050405020304" pitchFamily="18" charset="0"/>
              </a:rPr>
              <a:t>. (Accessed: 06 April 2018).</a:t>
            </a:r>
          </a:p>
          <a:p>
            <a:pPr>
              <a:lnSpc>
                <a:spcPct val="107000"/>
              </a:lnSpc>
              <a:spcAft>
                <a:spcPts val="800"/>
              </a:spcAft>
            </a:pPr>
            <a:r>
              <a:rPr lang="en-GB" dirty="0" err="1">
                <a:latin typeface="Calibri" panose="020F0502020204030204" pitchFamily="34" charset="0"/>
                <a:ea typeface="Calibri" panose="020F0502020204030204" pitchFamily="34" charset="0"/>
                <a:cs typeface="Times New Roman" panose="02020603050405020304" pitchFamily="18" charset="0"/>
              </a:rPr>
              <a:t>Fazackerley</a:t>
            </a:r>
            <a:r>
              <a:rPr lang="en-GB" dirty="0">
                <a:latin typeface="Calibri" panose="020F0502020204030204" pitchFamily="34" charset="0"/>
                <a:ea typeface="Calibri" panose="020F0502020204030204" pitchFamily="34" charset="0"/>
                <a:cs typeface="Times New Roman" panose="02020603050405020304" pitchFamily="18" charset="0"/>
              </a:rPr>
              <a:t>, A. (2018). </a:t>
            </a:r>
            <a:r>
              <a:rPr lang="en-GB" i="1" dirty="0">
                <a:latin typeface="Calibri" panose="020F0502020204030204" pitchFamily="34" charset="0"/>
                <a:ea typeface="Calibri" panose="020F0502020204030204" pitchFamily="34" charset="0"/>
                <a:cs typeface="Times New Roman" panose="02020603050405020304" pitchFamily="18" charset="0"/>
              </a:rPr>
              <a:t>University Regulator is Office for State Control’, say Critics. </a:t>
            </a: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4"/>
              </a:rPr>
              <a:t>https://www.theguardian.com/education/2018/mar/20/university-regulator-control-toby-young-office-for-students</a:t>
            </a:r>
            <a:r>
              <a:rPr lang="en-GB" dirty="0">
                <a:latin typeface="Calibri" panose="020F0502020204030204" pitchFamily="34" charset="0"/>
                <a:ea typeface="Calibri" panose="020F0502020204030204" pitchFamily="34" charset="0"/>
                <a:cs typeface="Times New Roman" panose="02020603050405020304" pitchFamily="18" charset="0"/>
              </a:rPr>
              <a:t>. (Accessed: 06 April 2018).</a:t>
            </a:r>
          </a:p>
          <a:p>
            <a:endParaRPr lang="en-GB" dirty="0"/>
          </a:p>
        </p:txBody>
      </p:sp>
    </p:spTree>
    <p:extLst>
      <p:ext uri="{BB962C8B-B14F-4D97-AF65-F5344CB8AC3E}">
        <p14:creationId xmlns:p14="http://schemas.microsoft.com/office/powerpoint/2010/main" val="1231461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DE039-CFD5-4826-98BA-38E9B5882A63}"/>
              </a:ext>
            </a:extLst>
          </p:cNvPr>
          <p:cNvSpPr>
            <a:spLocks noGrp="1"/>
          </p:cNvSpPr>
          <p:nvPr>
            <p:ph type="title"/>
          </p:nvPr>
        </p:nvSpPr>
        <p:spPr/>
        <p:txBody>
          <a:bodyPr/>
          <a:lstStyle/>
          <a:p>
            <a:r>
              <a:rPr lang="en-GB" dirty="0"/>
              <a:t>References continued</a:t>
            </a:r>
          </a:p>
        </p:txBody>
      </p:sp>
      <p:sp>
        <p:nvSpPr>
          <p:cNvPr id="3" name="Content Placeholder 2">
            <a:extLst>
              <a:ext uri="{FF2B5EF4-FFF2-40B4-BE49-F238E27FC236}">
                <a16:creationId xmlns:a16="http://schemas.microsoft.com/office/drawing/2014/main" id="{92195A6C-2046-4A16-8868-ECE8F2B2C23F}"/>
              </a:ext>
            </a:extLst>
          </p:cNvPr>
          <p:cNvSpPr>
            <a:spLocks noGrp="1"/>
          </p:cNvSpPr>
          <p:nvPr>
            <p:ph idx="1"/>
          </p:nvPr>
        </p:nvSpPr>
        <p:spPr/>
        <p:txBody>
          <a:bodyPr>
            <a:normAutofit fontScale="62500" lnSpcReduction="20000"/>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Finch-Lees, T. (2017). </a:t>
            </a:r>
            <a:r>
              <a:rPr lang="en-GB" i="1" dirty="0">
                <a:latin typeface="Calibri" panose="020F0502020204030204" pitchFamily="34" charset="0"/>
                <a:ea typeface="Calibri" panose="020F0502020204030204" pitchFamily="34" charset="0"/>
                <a:cs typeface="Times New Roman" panose="02020603050405020304" pitchFamily="18" charset="0"/>
              </a:rPr>
              <a:t>Brexit is not the High Point of Democracy – it’s the Greatest Fraud Ever</a:t>
            </a:r>
            <a:r>
              <a:rPr lang="en-GB" dirty="0">
                <a:latin typeface="Calibri" panose="020F0502020204030204" pitchFamily="34" charset="0"/>
                <a:ea typeface="Calibri" panose="020F0502020204030204" pitchFamily="34" charset="0"/>
                <a:cs typeface="Times New Roman" panose="02020603050405020304" pitchFamily="18" charset="0"/>
              </a:rPr>
              <a:t> </a:t>
            </a:r>
            <a:r>
              <a:rPr lang="en-GB" i="1" dirty="0">
                <a:latin typeface="Calibri" panose="020F0502020204030204" pitchFamily="34" charset="0"/>
                <a:ea typeface="Calibri" panose="020F0502020204030204" pitchFamily="34" charset="0"/>
                <a:cs typeface="Times New Roman" panose="02020603050405020304" pitchFamily="18" charset="0"/>
              </a:rPr>
              <a:t>Perpetrated in British </a:t>
            </a:r>
            <a:r>
              <a:rPr lang="en-GB" i="1" dirty="0" err="1">
                <a:latin typeface="Calibri" panose="020F0502020204030204" pitchFamily="34" charset="0"/>
                <a:ea typeface="Calibri" panose="020F0502020204030204" pitchFamily="34" charset="0"/>
                <a:cs typeface="Times New Roman" panose="02020603050405020304" pitchFamily="18" charset="0"/>
              </a:rPr>
              <a:t>Politics</a:t>
            </a:r>
            <a:r>
              <a:rPr lang="en-GB" dirty="0" err="1">
                <a:latin typeface="Calibri" panose="020F0502020204030204" pitchFamily="34" charset="0"/>
                <a:ea typeface="Calibri" panose="020F0502020204030204" pitchFamily="34" charset="0"/>
                <a:cs typeface="Times New Roman" panose="02020603050405020304" pitchFamily="18" charset="0"/>
              </a:rPr>
              <a:t>.</a:t>
            </a:r>
            <a:r>
              <a:rPr lang="en-GB" u="sng" dirty="0" err="1">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https</a:t>
            </a: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://www.independent.co.uk/voices/brexit-referendum-alternative-facts-brexit-bill-white-paper-european-union-a7558886.html</a:t>
            </a:r>
            <a:r>
              <a:rPr lang="en-GB" dirty="0">
                <a:latin typeface="Calibri" panose="020F0502020204030204" pitchFamily="34" charset="0"/>
                <a:ea typeface="Calibri" panose="020F0502020204030204" pitchFamily="34" charset="0"/>
                <a:cs typeface="Times New Roman" panose="02020603050405020304" pitchFamily="18" charset="0"/>
              </a:rPr>
              <a:t>. (Accessed: 05 April 2018).</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Foucault, M. (1977) </a:t>
            </a:r>
            <a:r>
              <a:rPr lang="en-GB" i="1" dirty="0">
                <a:latin typeface="Calibri" panose="020F0502020204030204" pitchFamily="34" charset="0"/>
                <a:ea typeface="Calibri" panose="020F0502020204030204" pitchFamily="34" charset="0"/>
                <a:cs typeface="Times New Roman" panose="02020603050405020304" pitchFamily="18" charset="0"/>
              </a:rPr>
              <a:t>Discipline and Punish: The Birth of the Prison. </a:t>
            </a:r>
            <a:r>
              <a:rPr lang="en-GB" dirty="0">
                <a:latin typeface="Calibri" panose="020F0502020204030204" pitchFamily="34" charset="0"/>
                <a:ea typeface="Calibri" panose="020F0502020204030204" pitchFamily="34" charset="0"/>
                <a:cs typeface="Times New Roman" panose="02020603050405020304" pitchFamily="18" charset="0"/>
              </a:rPr>
              <a:t>Trans. New York: Vintage Books.</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Peck, T. (2017</a:t>
            </a:r>
            <a:r>
              <a:rPr lang="en-GB" i="1" dirty="0">
                <a:latin typeface="Calibri" panose="020F0502020204030204" pitchFamily="34" charset="0"/>
                <a:ea typeface="Calibri" panose="020F0502020204030204" pitchFamily="34" charset="0"/>
                <a:cs typeface="Times New Roman" panose="02020603050405020304" pitchFamily="18" charset="0"/>
              </a:rPr>
              <a:t>) Brexit: Government Passes Controversial Power Grab Motion Allowing it to Pass Laws</a:t>
            </a:r>
            <a:r>
              <a:rPr lang="en-GB" dirty="0">
                <a:latin typeface="Calibri" panose="020F0502020204030204" pitchFamily="34" charset="0"/>
                <a:ea typeface="Calibri" panose="020F0502020204030204" pitchFamily="34" charset="0"/>
                <a:cs typeface="Times New Roman" panose="02020603050405020304" pitchFamily="18" charset="0"/>
              </a:rPr>
              <a:t> </a:t>
            </a:r>
            <a:r>
              <a:rPr lang="en-GB" i="1" dirty="0">
                <a:latin typeface="Calibri" panose="020F0502020204030204" pitchFamily="34" charset="0"/>
                <a:ea typeface="Calibri" panose="020F0502020204030204" pitchFamily="34" charset="0"/>
                <a:cs typeface="Times New Roman" panose="02020603050405020304" pitchFamily="18" charset="0"/>
              </a:rPr>
              <a:t>without Parliament</a:t>
            </a:r>
            <a:r>
              <a:rPr lang="en-GB" dirty="0">
                <a:latin typeface="Calibri" panose="020F0502020204030204" pitchFamily="34" charset="0"/>
                <a:ea typeface="Calibri" panose="020F0502020204030204" pitchFamily="34" charset="0"/>
                <a:cs typeface="Times New Roman" panose="02020603050405020304" pitchFamily="18" charset="0"/>
              </a:rPr>
              <a:t>. </a:t>
            </a: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https://www.independent.co.uk/news/uk/politics/brexit-latest-withdrawal-bill-passes-theresa-may-power-grab-parliament-a7943696.html</a:t>
            </a:r>
            <a:r>
              <a:rPr lang="en-GB" dirty="0">
                <a:latin typeface="Calibri" panose="020F0502020204030204" pitchFamily="34" charset="0"/>
                <a:ea typeface="Calibri" panose="020F0502020204030204" pitchFamily="34" charset="0"/>
                <a:cs typeface="Times New Roman" panose="02020603050405020304" pitchFamily="18" charset="0"/>
              </a:rPr>
              <a:t>. (Accessed: 05 April 2018).</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Timberg, C., </a:t>
            </a:r>
            <a:r>
              <a:rPr lang="en-GB" dirty="0" err="1">
                <a:latin typeface="Calibri" panose="020F0502020204030204" pitchFamily="34" charset="0"/>
                <a:ea typeface="Calibri" panose="020F0502020204030204" pitchFamily="34" charset="0"/>
                <a:cs typeface="Times New Roman" panose="02020603050405020304" pitchFamily="18" charset="0"/>
              </a:rPr>
              <a:t>Romm</a:t>
            </a:r>
            <a:r>
              <a:rPr lang="en-GB" dirty="0">
                <a:latin typeface="Calibri" panose="020F0502020204030204" pitchFamily="34" charset="0"/>
                <a:ea typeface="Calibri" panose="020F0502020204030204" pitchFamily="34" charset="0"/>
                <a:cs typeface="Times New Roman" panose="02020603050405020304" pitchFamily="18" charset="0"/>
              </a:rPr>
              <a:t>, T. and </a:t>
            </a:r>
            <a:r>
              <a:rPr lang="en-GB" dirty="0" err="1">
                <a:latin typeface="Calibri" panose="020F0502020204030204" pitchFamily="34" charset="0"/>
                <a:ea typeface="Calibri" panose="020F0502020204030204" pitchFamily="34" charset="0"/>
                <a:cs typeface="Times New Roman" panose="02020603050405020304" pitchFamily="18" charset="0"/>
              </a:rPr>
              <a:t>Dwoskin</a:t>
            </a:r>
            <a:r>
              <a:rPr lang="en-GB" dirty="0">
                <a:latin typeface="Calibri" panose="020F0502020204030204" pitchFamily="34" charset="0"/>
                <a:ea typeface="Calibri" panose="020F0502020204030204" pitchFamily="34" charset="0"/>
                <a:cs typeface="Times New Roman" panose="02020603050405020304" pitchFamily="18" charset="0"/>
              </a:rPr>
              <a:t>, E. (2018) </a:t>
            </a:r>
            <a:r>
              <a:rPr lang="en-GB" i="1" dirty="0">
                <a:latin typeface="Calibri" panose="020F0502020204030204" pitchFamily="34" charset="0"/>
                <a:ea typeface="Calibri" panose="020F0502020204030204" pitchFamily="34" charset="0"/>
                <a:cs typeface="Times New Roman" panose="02020603050405020304" pitchFamily="18" charset="0"/>
              </a:rPr>
              <a:t>Facebook: Malicious Actors used its Tools to Discover Identities and collect</a:t>
            </a:r>
            <a:r>
              <a:rPr lang="en-GB" dirty="0">
                <a:latin typeface="Calibri" panose="020F0502020204030204" pitchFamily="34" charset="0"/>
                <a:ea typeface="Calibri" panose="020F0502020204030204" pitchFamily="34" charset="0"/>
                <a:cs typeface="Times New Roman" panose="02020603050405020304" pitchFamily="18" charset="0"/>
              </a:rPr>
              <a:t> </a:t>
            </a:r>
            <a:r>
              <a:rPr lang="en-GB" i="1" dirty="0">
                <a:latin typeface="Calibri" panose="020F0502020204030204" pitchFamily="34" charset="0"/>
                <a:ea typeface="Calibri" panose="020F0502020204030204" pitchFamily="34" charset="0"/>
                <a:cs typeface="Times New Roman" panose="02020603050405020304" pitchFamily="18" charset="0"/>
              </a:rPr>
              <a:t>Data on a Malicious Global Scale</a:t>
            </a:r>
            <a:r>
              <a:rPr lang="en-GB" dirty="0">
                <a:latin typeface="Calibri" panose="020F0502020204030204" pitchFamily="34" charset="0"/>
                <a:ea typeface="Calibri" panose="020F0502020204030204" pitchFamily="34" charset="0"/>
                <a:cs typeface="Times New Roman" panose="02020603050405020304" pitchFamily="18" charset="0"/>
              </a:rPr>
              <a:t>. </a:t>
            </a: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4"/>
              </a:rPr>
              <a:t>https://www.washingtonpost.com/news/the-switch/wp/2018/04/04/facebook-said-the-personal-data-of-most-its-2-billion-users-has-been-collected-and-shared-with-outsiders/?utm_term=.49dd0d90e7b8</a:t>
            </a:r>
            <a:r>
              <a:rPr lang="en-GB" dirty="0">
                <a:latin typeface="Calibri" panose="020F0502020204030204" pitchFamily="34" charset="0"/>
                <a:ea typeface="Calibri" panose="020F0502020204030204" pitchFamily="34" charset="0"/>
                <a:cs typeface="Times New Roman" panose="02020603050405020304" pitchFamily="18" charset="0"/>
              </a:rPr>
              <a:t>. (Accessed: 5 April 2018).</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Webb, R., </a:t>
            </a:r>
            <a:r>
              <a:rPr lang="en-GB" dirty="0" err="1">
                <a:latin typeface="Calibri" panose="020F0502020204030204" pitchFamily="34" charset="0"/>
                <a:ea typeface="Calibri" panose="020F0502020204030204" pitchFamily="34" charset="0"/>
                <a:cs typeface="Times New Roman" panose="02020603050405020304" pitchFamily="18" charset="0"/>
              </a:rPr>
              <a:t>Westergaard</a:t>
            </a:r>
            <a:r>
              <a:rPr lang="en-GB" dirty="0">
                <a:latin typeface="Calibri" panose="020F0502020204030204" pitchFamily="34" charset="0"/>
                <a:ea typeface="Calibri" panose="020F0502020204030204" pitchFamily="34" charset="0"/>
                <a:cs typeface="Times New Roman" panose="02020603050405020304" pitchFamily="18" charset="0"/>
              </a:rPr>
              <a:t>, H., Trobe, K. and Steel, L.  (2008)  </a:t>
            </a:r>
            <a:r>
              <a:rPr lang="en-GB" i="1" dirty="0">
                <a:latin typeface="Calibri" panose="020F0502020204030204" pitchFamily="34" charset="0"/>
                <a:ea typeface="Calibri" panose="020F0502020204030204" pitchFamily="34" charset="0"/>
                <a:cs typeface="Times New Roman" panose="02020603050405020304" pitchFamily="18" charset="0"/>
              </a:rPr>
              <a:t>AS Level Sociology: The Complete Course for the AQA Specification</a:t>
            </a:r>
            <a:r>
              <a:rPr lang="en-GB" dirty="0">
                <a:latin typeface="Calibri" panose="020F0502020204030204" pitchFamily="34" charset="0"/>
                <a:ea typeface="Calibri" panose="020F0502020204030204" pitchFamily="34" charset="0"/>
                <a:cs typeface="Times New Roman" panose="02020603050405020304" pitchFamily="18" charset="0"/>
              </a:rPr>
              <a:t>. 2</a:t>
            </a:r>
            <a:r>
              <a:rPr lang="en-GB" baseline="30000" dirty="0">
                <a:latin typeface="Calibri" panose="020F0502020204030204" pitchFamily="34" charset="0"/>
                <a:ea typeface="Calibri" panose="020F0502020204030204" pitchFamily="34" charset="0"/>
                <a:cs typeface="Times New Roman" panose="02020603050405020304" pitchFamily="18" charset="0"/>
              </a:rPr>
              <a:t>nd</a:t>
            </a:r>
            <a:r>
              <a:rPr lang="en-GB" dirty="0">
                <a:latin typeface="Calibri" panose="020F0502020204030204" pitchFamily="34" charset="0"/>
                <a:ea typeface="Calibri" panose="020F0502020204030204" pitchFamily="34" charset="0"/>
                <a:cs typeface="Times New Roman" panose="02020603050405020304" pitchFamily="18" charset="0"/>
              </a:rPr>
              <a:t> </a:t>
            </a:r>
            <a:r>
              <a:rPr lang="en-GB" dirty="0" err="1">
                <a:latin typeface="Calibri" panose="020F0502020204030204" pitchFamily="34" charset="0"/>
                <a:ea typeface="Calibri" panose="020F0502020204030204" pitchFamily="34" charset="0"/>
                <a:cs typeface="Times New Roman" panose="02020603050405020304" pitchFamily="18" charset="0"/>
              </a:rPr>
              <a:t>edn</a:t>
            </a:r>
            <a:r>
              <a:rPr lang="en-GB" dirty="0">
                <a:latin typeface="Calibri" panose="020F0502020204030204" pitchFamily="34" charset="0"/>
                <a:ea typeface="Calibri" panose="020F0502020204030204" pitchFamily="34" charset="0"/>
                <a:cs typeface="Times New Roman" panose="02020603050405020304" pitchFamily="18" charset="0"/>
              </a:rPr>
              <a:t>. Brentwood: Napier Press.</a:t>
            </a:r>
          </a:p>
          <a:p>
            <a:pPr marL="0" indent="0">
              <a:lnSpc>
                <a:spcPct val="107000"/>
              </a:lnSpc>
              <a:spcAft>
                <a:spcPts val="800"/>
              </a:spcAft>
              <a:buNone/>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29404635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922</TotalTime>
  <Words>1004</Words>
  <Application>Microsoft Office PowerPoint</Application>
  <PresentationFormat>Widescreen</PresentationFormat>
  <Paragraphs>60</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Gill Sans MT</vt:lpstr>
      <vt:lpstr>Times New Roman</vt:lpstr>
      <vt:lpstr>Gallery</vt:lpstr>
      <vt:lpstr>Power and Control in Society</vt:lpstr>
      <vt:lpstr>What constitutes Power and Control in Society?</vt:lpstr>
      <vt:lpstr>Control</vt:lpstr>
      <vt:lpstr>Theoretical ideologies</vt:lpstr>
      <vt:lpstr>Power, Control and the state.</vt:lpstr>
      <vt:lpstr>Brexit</vt:lpstr>
      <vt:lpstr>State control: big brother watching.</vt:lpstr>
      <vt:lpstr>References</vt:lpstr>
      <vt:lpstr>References continued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 and Control in Society</dc:title>
  <dc:creator>archun1@outlook.com</dc:creator>
  <cp:lastModifiedBy>archun1@outlook.com</cp:lastModifiedBy>
  <cp:revision>72</cp:revision>
  <dcterms:created xsi:type="dcterms:W3CDTF">2018-04-06T11:05:47Z</dcterms:created>
  <dcterms:modified xsi:type="dcterms:W3CDTF">2018-04-07T11:03:17Z</dcterms:modified>
</cp:coreProperties>
</file>