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11F1CB7-B5D7-4D8F-A04E-58825BEE4DCC}">
          <p14:sldIdLst>
            <p14:sldId id="256"/>
            <p14:sldId id="257"/>
            <p14:sldId id="258"/>
            <p14:sldId id="259"/>
            <p14:sldId id="260"/>
          </p14:sldIdLst>
        </p14:section>
        <p14:section name="Untitled Section" id="{7BAED5EA-5CC7-4C1F-92E9-ED18C4FE01EC}">
          <p14:sldIdLst/>
        </p14:section>
        <p14:section name="Untitled Section" id="{9F015E84-A82C-4840-89DC-CBB9723244C2}">
          <p14:sldIdLst>
            <p14:sldId id="261"/>
            <p14:sldId id="262"/>
            <p14:sldId id="263"/>
            <p14:sldId id="264"/>
            <p14:sldId id="26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47" d="100"/>
          <a:sy n="47" d="100"/>
        </p:scale>
        <p:origin x="67" y="221"/>
      </p:cViewPr>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43B1D1-F298-4719-B21B-CEE487BB1716}" type="datetimeFigureOut">
              <a:rPr lang="en-GB" smtClean="0"/>
              <a:t>10/12/2021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9B56C1-5121-48ED-8C1F-0E064DB3B7C4}" type="slidenum">
              <a:rPr lang="en-GB" smtClean="0"/>
              <a:t>‹#›</a:t>
            </a:fld>
            <a:endParaRPr lang="en-GB"/>
          </a:p>
        </p:txBody>
      </p:sp>
    </p:spTree>
    <p:extLst>
      <p:ext uri="{BB962C8B-B14F-4D97-AF65-F5344CB8AC3E}">
        <p14:creationId xmlns:p14="http://schemas.microsoft.com/office/powerpoint/2010/main" val="37318384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Job dissatisfaction is when employees` expectation for their job are not meet. There are many factors which may affect in job dissatisfaction. Some example of them are overwork, low level of pay, poor working condition ,limited career growth , lack of recognition ,bad management and more.</a:t>
            </a:r>
          </a:p>
        </p:txBody>
      </p:sp>
      <p:sp>
        <p:nvSpPr>
          <p:cNvPr id="4" name="Slide Number Placeholder 3"/>
          <p:cNvSpPr>
            <a:spLocks noGrp="1"/>
          </p:cNvSpPr>
          <p:nvPr>
            <p:ph type="sldNum" sz="quarter" idx="5"/>
          </p:nvPr>
        </p:nvSpPr>
        <p:spPr/>
        <p:txBody>
          <a:bodyPr/>
          <a:lstStyle/>
          <a:p>
            <a:fld id="{B59B56C1-5121-48ED-8C1F-0E064DB3B7C4}" type="slidenum">
              <a:rPr lang="en-GB" smtClean="0"/>
              <a:t>5</a:t>
            </a:fld>
            <a:endParaRPr lang="en-GB"/>
          </a:p>
        </p:txBody>
      </p:sp>
    </p:spTree>
    <p:extLst>
      <p:ext uri="{BB962C8B-B14F-4D97-AF65-F5344CB8AC3E}">
        <p14:creationId xmlns:p14="http://schemas.microsoft.com/office/powerpoint/2010/main" val="36128257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PESTEL analysis we can understand the various external factors impact on a business.</a:t>
            </a:r>
          </a:p>
          <a:p>
            <a:r>
              <a:rPr lang="en-GB" dirty="0"/>
              <a:t>Every business is affected by macro factors, - political ,legal environmental ,technological  ,socio-cultural, economic. Analysing the micro and macro environment is an important part of strategic and successful management.</a:t>
            </a:r>
          </a:p>
        </p:txBody>
      </p:sp>
      <p:sp>
        <p:nvSpPr>
          <p:cNvPr id="4" name="Slide Number Placeholder 3"/>
          <p:cNvSpPr>
            <a:spLocks noGrp="1"/>
          </p:cNvSpPr>
          <p:nvPr>
            <p:ph type="sldNum" sz="quarter" idx="5"/>
          </p:nvPr>
        </p:nvSpPr>
        <p:spPr/>
        <p:txBody>
          <a:bodyPr/>
          <a:lstStyle/>
          <a:p>
            <a:fld id="{B59B56C1-5121-48ED-8C1F-0E064DB3B7C4}" type="slidenum">
              <a:rPr lang="en-GB" smtClean="0"/>
              <a:t>6</a:t>
            </a:fld>
            <a:endParaRPr lang="en-GB"/>
          </a:p>
        </p:txBody>
      </p:sp>
    </p:spTree>
    <p:extLst>
      <p:ext uri="{BB962C8B-B14F-4D97-AF65-F5344CB8AC3E}">
        <p14:creationId xmlns:p14="http://schemas.microsoft.com/office/powerpoint/2010/main" val="5635430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“Those  employed at relatively larger establishments have lower levels of job satisfactions”.</a:t>
            </a:r>
          </a:p>
        </p:txBody>
      </p:sp>
      <p:sp>
        <p:nvSpPr>
          <p:cNvPr id="4" name="Slide Number Placeholder 3"/>
          <p:cNvSpPr>
            <a:spLocks noGrp="1"/>
          </p:cNvSpPr>
          <p:nvPr>
            <p:ph type="sldNum" sz="quarter" idx="5"/>
          </p:nvPr>
        </p:nvSpPr>
        <p:spPr/>
        <p:txBody>
          <a:bodyPr/>
          <a:lstStyle/>
          <a:p>
            <a:fld id="{B59B56C1-5121-48ED-8C1F-0E064DB3B7C4}" type="slidenum">
              <a:rPr lang="en-GB" smtClean="0"/>
              <a:t>7</a:t>
            </a:fld>
            <a:endParaRPr lang="en-GB"/>
          </a:p>
        </p:txBody>
      </p:sp>
    </p:spTree>
    <p:extLst>
      <p:ext uri="{BB962C8B-B14F-4D97-AF65-F5344CB8AC3E}">
        <p14:creationId xmlns:p14="http://schemas.microsoft.com/office/powerpoint/2010/main" val="16367394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Peter Cheese –”our survey also provides evidence of six other dimensions of good work :pay and benefits; contract and the terms of employment ; job design and nature of work ; relationship at work...health and well-being”(2019)</a:t>
            </a:r>
          </a:p>
        </p:txBody>
      </p:sp>
      <p:sp>
        <p:nvSpPr>
          <p:cNvPr id="4" name="Slide Number Placeholder 3"/>
          <p:cNvSpPr>
            <a:spLocks noGrp="1"/>
          </p:cNvSpPr>
          <p:nvPr>
            <p:ph type="sldNum" sz="quarter" idx="5"/>
          </p:nvPr>
        </p:nvSpPr>
        <p:spPr/>
        <p:txBody>
          <a:bodyPr/>
          <a:lstStyle/>
          <a:p>
            <a:fld id="{B59B56C1-5121-48ED-8C1F-0E064DB3B7C4}" type="slidenum">
              <a:rPr lang="en-GB" smtClean="0"/>
              <a:t>8</a:t>
            </a:fld>
            <a:endParaRPr lang="en-GB"/>
          </a:p>
        </p:txBody>
      </p:sp>
    </p:spTree>
    <p:extLst>
      <p:ext uri="{BB962C8B-B14F-4D97-AF65-F5344CB8AC3E}">
        <p14:creationId xmlns:p14="http://schemas.microsoft.com/office/powerpoint/2010/main" val="5765559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12/10/2021</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12/10/2021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12/10/2021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12/10/2021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12/10/2021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12/10/2021</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6.xml"/><Relationship Id="rId5" Type="http://schemas.openxmlformats.org/officeDocument/2006/relationships/image" Target="../media/image5.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9.xml"/><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6.xml"/><Relationship Id="rId5" Type="http://schemas.openxmlformats.org/officeDocument/2006/relationships/image" Target="../media/image8.jpe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10.jpe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12.jpg"/><Relationship Id="rId5" Type="http://schemas.openxmlformats.org/officeDocument/2006/relationships/image" Target="../media/image11.jpe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1.xml"/><Relationship Id="rId5" Type="http://schemas.openxmlformats.org/officeDocument/2006/relationships/image" Target="../media/image14.jpeg"/><Relationship Id="rId4" Type="http://schemas.openxmlformats.org/officeDocument/2006/relationships/image" Target="../media/image13.jp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0CD755E-ED2B-4D24-B9F6-8BA76546085A}"/>
              </a:ext>
            </a:extLst>
          </p:cNvPr>
          <p:cNvSpPr>
            <a:spLocks noGrp="1"/>
          </p:cNvSpPr>
          <p:nvPr>
            <p:ph type="subTitle" idx="4294967295"/>
          </p:nvPr>
        </p:nvSpPr>
        <p:spPr>
          <a:xfrm>
            <a:off x="5038725" y="4664075"/>
            <a:ext cx="7153275" cy="1695450"/>
          </a:xfrm>
        </p:spPr>
        <p:txBody>
          <a:bodyPr>
            <a:normAutofit lnSpcReduction="10000"/>
          </a:bodyPr>
          <a:lstStyle/>
          <a:p>
            <a:r>
              <a:rPr lang="en-GB" dirty="0"/>
              <a:t>Student name :Sevdalina Velinova</a:t>
            </a:r>
          </a:p>
          <a:p>
            <a:r>
              <a:rPr lang="en-GB" dirty="0"/>
              <a:t>Student id:2017540</a:t>
            </a:r>
          </a:p>
          <a:p>
            <a:r>
              <a:rPr lang="en-GB" dirty="0"/>
              <a:t>Module code:  Problem solving and decision making BMSW 4004</a:t>
            </a:r>
          </a:p>
          <a:p>
            <a:r>
              <a:rPr lang="en-GB" dirty="0"/>
              <a:t>Lecture`s name: Ernest  ovia</a:t>
            </a:r>
          </a:p>
          <a:p>
            <a:endParaRPr lang="en-GB" dirty="0"/>
          </a:p>
          <a:p>
            <a:endParaRPr lang="en-GB" dirty="0"/>
          </a:p>
        </p:txBody>
      </p:sp>
    </p:spTree>
    <p:extLst>
      <p:ext uri="{BB962C8B-B14F-4D97-AF65-F5344CB8AC3E}">
        <p14:creationId xmlns:p14="http://schemas.microsoft.com/office/powerpoint/2010/main" val="5551689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4" name="Picture 3">
            <a:extLst>
              <a:ext uri="{FF2B5EF4-FFF2-40B4-BE49-F238E27FC236}">
                <a16:creationId xmlns:a16="http://schemas.microsoft.com/office/drawing/2014/main" id="{2B8B7480-E525-49D7-B4D3-D557DCF02D73}"/>
              </a:ext>
            </a:extLst>
          </p:cNvPr>
          <p:cNvPicPr>
            <a:picLocks noChangeAspect="1"/>
          </p:cNvPicPr>
          <p:nvPr/>
        </p:nvPicPr>
        <p:blipFill rotWithShape="1">
          <a:blip r:embed="rId4"/>
          <a:srcRect l="26061" t="8048" b="1043"/>
          <a:stretch/>
        </p:blipFill>
        <p:spPr>
          <a:xfrm>
            <a:off x="20" y="10"/>
            <a:ext cx="12191980" cy="6857990"/>
          </a:xfrm>
          <a:prstGeom prst="rect">
            <a:avLst/>
          </a:prstGeom>
        </p:spPr>
      </p:pic>
      <p:pic>
        <p:nvPicPr>
          <p:cNvPr id="19" name="Picture 18">
            <a:extLst>
              <a:ext uri="{FF2B5EF4-FFF2-40B4-BE49-F238E27FC236}">
                <a16:creationId xmlns:a16="http://schemas.microsoft.com/office/drawing/2014/main" id="{8EC1A43B-D167-4E96-B7AD-61D3D9225C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21" name="Picture 20">
            <a:extLst>
              <a:ext uri="{FF2B5EF4-FFF2-40B4-BE49-F238E27FC236}">
                <a16:creationId xmlns:a16="http://schemas.microsoft.com/office/drawing/2014/main" id="{86623E07-B4B3-43D5-AB6E-5FD9A1C11D3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41427"/>
          <a:stretch/>
        </p:blipFill>
        <p:spPr>
          <a:xfrm>
            <a:off x="5147732" y="93132"/>
            <a:ext cx="7044267" cy="6764867"/>
          </a:xfrm>
          <a:prstGeom prst="rect">
            <a:avLst/>
          </a:prstGeom>
        </p:spPr>
      </p:pic>
      <p:sp>
        <p:nvSpPr>
          <p:cNvPr id="23" name="Freeform 5">
            <a:extLst>
              <a:ext uri="{FF2B5EF4-FFF2-40B4-BE49-F238E27FC236}">
                <a16:creationId xmlns:a16="http://schemas.microsoft.com/office/drawing/2014/main" id="{C727912B-C157-4CDB-8486-00E702D36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tx2">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solidFill>
                <a:schemeClr val="bg2">
                  <a:lumMod val="75000"/>
                </a:schemeClr>
              </a:solidFill>
            </a:endParaRPr>
          </a:p>
        </p:txBody>
      </p:sp>
      <p:sp>
        <p:nvSpPr>
          <p:cNvPr id="2" name="Title 1">
            <a:extLst>
              <a:ext uri="{FF2B5EF4-FFF2-40B4-BE49-F238E27FC236}">
                <a16:creationId xmlns:a16="http://schemas.microsoft.com/office/drawing/2014/main" id="{06B81195-7D01-487D-A610-CE11479B0201}"/>
              </a:ext>
            </a:extLst>
          </p:cNvPr>
          <p:cNvSpPr>
            <a:spLocks noGrp="1"/>
          </p:cNvSpPr>
          <p:nvPr>
            <p:ph type="title"/>
          </p:nvPr>
        </p:nvSpPr>
        <p:spPr>
          <a:xfrm>
            <a:off x="6646333" y="2032000"/>
            <a:ext cx="4513792" cy="2819398"/>
          </a:xfrm>
        </p:spPr>
        <p:txBody>
          <a:bodyPr vert="horz" lIns="91440" tIns="45720" rIns="91440" bIns="45720" rtlCol="0" anchor="b">
            <a:normAutofit/>
          </a:bodyPr>
          <a:lstStyle/>
          <a:p>
            <a:pPr algn="r"/>
            <a:r>
              <a:rPr lang="en-US" sz="4800">
                <a:solidFill>
                  <a:schemeClr val="bg2">
                    <a:lumMod val="75000"/>
                  </a:schemeClr>
                </a:solidFill>
              </a:rPr>
              <a:t>Job dissatisfaction</a:t>
            </a:r>
          </a:p>
        </p:txBody>
      </p:sp>
    </p:spTree>
    <p:extLst>
      <p:ext uri="{BB962C8B-B14F-4D97-AF65-F5344CB8AC3E}">
        <p14:creationId xmlns:p14="http://schemas.microsoft.com/office/powerpoint/2010/main" val="1874224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F94DC1C-47D1-41D7-8B1B-9A036D6140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811383CE-CE86-4E1C-B289-798EB9E6E0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51622"/>
          <a:stretch/>
        </p:blipFill>
        <p:spPr>
          <a:xfrm>
            <a:off x="1" y="0"/>
            <a:ext cx="5896768" cy="6856214"/>
          </a:xfrm>
          <a:prstGeom prst="rect">
            <a:avLst/>
          </a:prstGeom>
        </p:spPr>
      </p:pic>
      <p:sp>
        <p:nvSpPr>
          <p:cNvPr id="2" name="Title 1">
            <a:extLst>
              <a:ext uri="{FF2B5EF4-FFF2-40B4-BE49-F238E27FC236}">
                <a16:creationId xmlns:a16="http://schemas.microsoft.com/office/drawing/2014/main" id="{5A27C2CF-0057-4F89-985D-943DD772406C}"/>
              </a:ext>
            </a:extLst>
          </p:cNvPr>
          <p:cNvSpPr>
            <a:spLocks noGrp="1"/>
          </p:cNvSpPr>
          <p:nvPr>
            <p:ph type="ctrTitle"/>
          </p:nvPr>
        </p:nvSpPr>
        <p:spPr>
          <a:xfrm>
            <a:off x="486876" y="547740"/>
            <a:ext cx="4513792" cy="589404"/>
          </a:xfrm>
        </p:spPr>
        <p:txBody>
          <a:bodyPr vert="horz" lIns="91440" tIns="45720" rIns="91440" bIns="45720" rtlCol="0">
            <a:normAutofit fontScale="90000"/>
          </a:bodyPr>
          <a:lstStyle/>
          <a:p>
            <a:r>
              <a:rPr lang="en-US" dirty="0">
                <a:solidFill>
                  <a:srgbClr val="FFFFFF"/>
                </a:solidFill>
              </a:rPr>
              <a:t>content</a:t>
            </a:r>
          </a:p>
        </p:txBody>
      </p:sp>
      <p:sp>
        <p:nvSpPr>
          <p:cNvPr id="9" name="Subtitle 8">
            <a:extLst>
              <a:ext uri="{FF2B5EF4-FFF2-40B4-BE49-F238E27FC236}">
                <a16:creationId xmlns:a16="http://schemas.microsoft.com/office/drawing/2014/main" id="{EA4E2885-7F4B-4C34-A9EA-49737C2131BD}"/>
              </a:ext>
            </a:extLst>
          </p:cNvPr>
          <p:cNvSpPr>
            <a:spLocks noGrp="1"/>
          </p:cNvSpPr>
          <p:nvPr>
            <p:ph type="subTitle" idx="1"/>
          </p:nvPr>
        </p:nvSpPr>
        <p:spPr>
          <a:xfrm>
            <a:off x="486876" y="1657607"/>
            <a:ext cx="4513792" cy="4108194"/>
          </a:xfrm>
        </p:spPr>
        <p:txBody>
          <a:bodyPr>
            <a:normAutofit/>
          </a:bodyPr>
          <a:lstStyle/>
          <a:p>
            <a:endParaRPr lang="en-GB" dirty="0">
              <a:solidFill>
                <a:srgbClr val="FFFFFF"/>
              </a:solidFill>
            </a:endParaRPr>
          </a:p>
          <a:p>
            <a:endParaRPr lang="en-GB" dirty="0">
              <a:solidFill>
                <a:srgbClr val="FFFFFF"/>
              </a:solidFill>
            </a:endParaRPr>
          </a:p>
          <a:p>
            <a:endParaRPr lang="en-GB" dirty="0">
              <a:solidFill>
                <a:srgbClr val="FFFFFF"/>
              </a:solidFill>
            </a:endParaRPr>
          </a:p>
          <a:p>
            <a:r>
              <a:rPr lang="en-GB" dirty="0">
                <a:solidFill>
                  <a:srgbClr val="FFFFFF"/>
                </a:solidFill>
              </a:rPr>
              <a:t>Nature and impact of the problem</a:t>
            </a:r>
          </a:p>
          <a:p>
            <a:r>
              <a:rPr lang="en-GB" dirty="0">
                <a:solidFill>
                  <a:srgbClr val="FFFFFF"/>
                </a:solidFill>
              </a:rPr>
              <a:t>Cause and effect analysis</a:t>
            </a:r>
          </a:p>
          <a:p>
            <a:r>
              <a:rPr lang="en-GB" dirty="0">
                <a:solidFill>
                  <a:srgbClr val="FFFFFF"/>
                </a:solidFill>
              </a:rPr>
              <a:t>Pestel analysis</a:t>
            </a:r>
          </a:p>
          <a:p>
            <a:r>
              <a:rPr lang="en-GB" dirty="0">
                <a:solidFill>
                  <a:srgbClr val="FFFFFF"/>
                </a:solidFill>
              </a:rPr>
              <a:t>Evaluation</a:t>
            </a:r>
          </a:p>
          <a:p>
            <a:r>
              <a:rPr lang="en-GB" dirty="0">
                <a:solidFill>
                  <a:srgbClr val="FFFFFF"/>
                </a:solidFill>
              </a:rPr>
              <a:t>POSSIBLE SOLUTIONS</a:t>
            </a:r>
          </a:p>
          <a:p>
            <a:r>
              <a:rPr lang="en-GB" dirty="0">
                <a:solidFill>
                  <a:srgbClr val="FFFFFF"/>
                </a:solidFill>
              </a:rPr>
              <a:t>Conclusion</a:t>
            </a:r>
          </a:p>
          <a:p>
            <a:r>
              <a:rPr lang="en-GB" dirty="0">
                <a:solidFill>
                  <a:srgbClr val="FFFFFF"/>
                </a:solidFill>
              </a:rPr>
              <a:t>references</a:t>
            </a:r>
          </a:p>
          <a:p>
            <a:endParaRPr lang="en-GB" dirty="0">
              <a:solidFill>
                <a:srgbClr val="FFFFFF"/>
              </a:solidFill>
            </a:endParaRPr>
          </a:p>
        </p:txBody>
      </p:sp>
      <p:sp useBgFill="1">
        <p:nvSpPr>
          <p:cNvPr id="18" name="Freeform 5">
            <a:extLst>
              <a:ext uri="{FF2B5EF4-FFF2-40B4-BE49-F238E27FC236}">
                <a16:creationId xmlns:a16="http://schemas.microsoft.com/office/drawing/2014/main" id="{AC12A592-C02D-46EF-8E1F-9335DB8D7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0" name="Freeform 14">
            <a:extLst>
              <a:ext uri="{FF2B5EF4-FFF2-40B4-BE49-F238E27FC236}">
                <a16:creationId xmlns:a16="http://schemas.microsoft.com/office/drawing/2014/main" id="{24005816-5BCA-4665-8A58-5580F8E9C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BF07F359-8CA3-4854-91E7-EE60040205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1" name="Straight Connector 22">
              <a:extLst>
                <a:ext uri="{FF2B5EF4-FFF2-40B4-BE49-F238E27FC236}">
                  <a16:creationId xmlns:a16="http://schemas.microsoft.com/office/drawing/2014/main" id="{8A7FCE86-4904-4337-8D0A-3ABA73F609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BA32C234-504D-411A-A62B-C1CFD8CE74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 name="Straight Connector 24">
              <a:extLst>
                <a:ext uri="{FF2B5EF4-FFF2-40B4-BE49-F238E27FC236}">
                  <a16:creationId xmlns:a16="http://schemas.microsoft.com/office/drawing/2014/main" id="{881593A9-FD94-454C-9225-478E907061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A3524A1-6DED-4D15-ADE5-F797DBCEC7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26">
              <a:extLst>
                <a:ext uri="{FF2B5EF4-FFF2-40B4-BE49-F238E27FC236}">
                  <a16:creationId xmlns:a16="http://schemas.microsoft.com/office/drawing/2014/main" id="{AA8491CF-856E-4A54-84A5-45C558D41A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AD63A388-BF18-4ABD-96E0-5946B1ABB1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9CF6D779-BD20-4058-AC29-AF4E2510C2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189C0F2-FCB0-4636-9B05-F9FCBB2020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74CB59A-0AC3-4235-A93D-73EE124669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B6E97A3-E95A-4D79-A8F8-1945EA2634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9F4ABF86-0905-4DE8-8F0B-D10D3D6F9C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FAAFEF7-DFA1-48C7-9E4E-FF7B1453C7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D828735-DFD9-4894-8461-77A2FB0C92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A6C2585-E93E-489D-8819-FCEE3CFF11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57C1F25-FC5C-4082-B4F6-888F8E467E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5DF4BDB-CA1D-4DA1-8D26-6BAEE0A21A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315D2A0-DDA4-4A25-9CC7-7F90CCF0C4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75312B72-7E7D-4B0B-960E-7D7C9540EB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C48B42BB-3C0E-4546-957B-AB593E308C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37809D5-5F69-4BC6-A661-44B2A8A682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B269CB4C-8BB5-4F63-8961-7EB8FE56D4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D5E7B60C-3F52-49EA-99F5-BE42AF88DD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1C5E885C-0F0D-4E11-8B78-4CE951E269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4BFA6E20-F564-4CA4-9150-FDD50B02CD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C3C02C6B-B913-486F-ACAE-432DE1F770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B6B5EE64-D401-45A4-82D4-85D4BF5C8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5F622D05-678C-405E-A74F-8D92A9C644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D8E01EF1-6517-49CC-9891-1BD6D0F49D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EC93E79A-63A6-4782-9D2C-BC50CD3B94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46C4B4DB-9B57-4C69-96EB-3E1910CEF4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9BBDCDA7-4ECB-42B1-8524-3D30023D6B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C7483057-DCDA-4BC6-8E99-7EAD94E878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E5C35A56-0BFD-443F-8C2B-CA73A3BFE9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214A0AE5-3A88-4D5D-845C-5E906888C8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44D7BF13-EDB8-4740-A3C5-87E2E7C6766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16DAB64F-4B49-434F-BFB6-0BEB41AFB6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93B5AD9A-BDA6-42CE-A1C0-C072103072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5FD67DCC-475F-4BED-A634-FCDD63176B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ED276E23-C86D-408D-821A-1E9A44CAEA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A879A029-D911-41C4-B218-E41871762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E9C7C9F5-65FB-4EF9-9AAD-F7E1FC14B8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6115B885-5742-431C-BA48-96FC1F6D22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6ACE37A6-0062-4B86-B4E6-18088040CD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0A8679B4-56BA-43AB-A0A2-E2DA3E2053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80DE24D2-627B-4C47-A858-A572BCDBAC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B612A33E-5DE0-4E4D-9469-0BD0B3E0E7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91673515-5E42-490F-85A0-45658D81C6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6B048C17-3768-4DAF-A7AE-B2E7174970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BAA4E6AA-9D65-4EED-91CB-87A5762ED0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DB48B9EB-BBF2-48D7-A1D7-720D94506B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21492B79-7338-4309-8667-BB29A7BC7B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0352FD87-EC9C-4EB5-9ACC-A152F78FC8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FF2CEA1F-EFA8-4353-B5F8-CCE27955A1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63E2723F-2530-4636-9A19-8F11B15662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4A9EE901-51C9-4292-BB45-5EDB8568A0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555407C2-7321-48CD-811F-92C71F701C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E5298A8A-2787-4153-BDA2-E939BFD514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C45057B3-3FAB-42ED-AF52-F00BB07FA5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DA3F09E9-F476-4352-90E3-6A15C74268B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128F7C5C-CECC-45A8-8A1F-D679534D4C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FFFDFE9C-2017-4831-9F1B-6A03B58B10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01BC942F-09CF-4A51-85A5-E23E2D71C8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1456B520-137F-484D-A1B1-7DA5C3F823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9ECA29F0-381E-4770-97BF-54C4E52201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D43CCF9F-8F11-4676-82F3-DEE8A48C8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6FA620FD-6A45-4754-BF42-A9FA44966D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DC4D38F3-F3A2-42F4-8B57-DE978EC4AD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3C26D30E-A91E-4A5B-A419-0B9D79D57C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ADAB3EBC-722A-462E-AAAE-506E50038E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CBAABC17-832F-48CF-B0D7-0F7DE54607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E1FCA513-75D7-414B-BE8F-D780746A1A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F2EDEC73-B6F5-473F-934A-CEF57604A8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5B987884-C452-4492-A9F8-2770D3373B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9D978AF2-B7BB-4E05-81F1-1A5DBD1CB4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D7AD4D45-C3AB-458E-B826-0FACBD0DF3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A6E15555-6738-463C-B7DF-86429F2F96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AE487172-B4C3-4D13-A562-EF0BA3DD96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08E66297-1295-432A-AA84-7BB2341C19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sp>
        <p:nvSpPr>
          <p:cNvPr id="106" name="Arrow: Right 105">
            <a:extLst>
              <a:ext uri="{FF2B5EF4-FFF2-40B4-BE49-F238E27FC236}">
                <a16:creationId xmlns:a16="http://schemas.microsoft.com/office/drawing/2014/main" id="{DAEA0472-220F-41F0-BA44-CCB13796C989}"/>
              </a:ext>
            </a:extLst>
          </p:cNvPr>
          <p:cNvSpPr/>
          <p:nvPr/>
        </p:nvSpPr>
        <p:spPr>
          <a:xfrm>
            <a:off x="758757" y="2428765"/>
            <a:ext cx="45719" cy="4571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0" name="Picture 109" descr="Red ad gree bar graphs and numbers above the city skyline">
            <a:extLst>
              <a:ext uri="{FF2B5EF4-FFF2-40B4-BE49-F238E27FC236}">
                <a16:creationId xmlns:a16="http://schemas.microsoft.com/office/drawing/2014/main" id="{157E009D-4E40-4443-981D-A528E0E6E1F0}"/>
              </a:ext>
            </a:extLst>
          </p:cNvPr>
          <p:cNvPicPr>
            <a:picLocks noChangeAspect="1"/>
          </p:cNvPicPr>
          <p:nvPr/>
        </p:nvPicPr>
        <p:blipFill>
          <a:blip r:embed="rId3"/>
          <a:stretch>
            <a:fillRect/>
          </a:stretch>
        </p:blipFill>
        <p:spPr>
          <a:xfrm>
            <a:off x="5281604" y="31249"/>
            <a:ext cx="6914692" cy="6857999"/>
          </a:xfrm>
          <a:prstGeom prst="rect">
            <a:avLst/>
          </a:prstGeom>
        </p:spPr>
      </p:pic>
    </p:spTree>
    <p:extLst>
      <p:ext uri="{BB962C8B-B14F-4D97-AF65-F5344CB8AC3E}">
        <p14:creationId xmlns:p14="http://schemas.microsoft.com/office/powerpoint/2010/main" val="8202115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A17F7527-5AC0-479A-B79F-9CF4634104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11" name="Rectangle 10">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7B0B48-BD46-4265-B4EA-D4BA5E014581}"/>
              </a:ext>
            </a:extLst>
          </p:cNvPr>
          <p:cNvSpPr>
            <a:spLocks noGrp="1"/>
          </p:cNvSpPr>
          <p:nvPr>
            <p:ph type="title"/>
          </p:nvPr>
        </p:nvSpPr>
        <p:spPr>
          <a:xfrm>
            <a:off x="685801" y="533400"/>
            <a:ext cx="10820400" cy="1177092"/>
          </a:xfrm>
        </p:spPr>
        <p:txBody>
          <a:bodyPr vert="horz" lIns="91440" tIns="45720" rIns="91440" bIns="45720" rtlCol="0" anchor="b">
            <a:normAutofit/>
          </a:bodyPr>
          <a:lstStyle/>
          <a:p>
            <a:pPr algn="ctr"/>
            <a:r>
              <a:rPr lang="en-US" sz="4400"/>
              <a:t>Nature of the impact problem</a:t>
            </a:r>
          </a:p>
        </p:txBody>
      </p:sp>
      <p:cxnSp>
        <p:nvCxnSpPr>
          <p:cNvPr id="13" name="Straight Connector 12">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A85897E5-B478-4FCA-A1AB-1988D0B5ADBD}"/>
              </a:ext>
            </a:extLst>
          </p:cNvPr>
          <p:cNvSpPr>
            <a:spLocks noGrp="1"/>
          </p:cNvSpPr>
          <p:nvPr>
            <p:ph type="body" sz="half" idx="2"/>
          </p:nvPr>
        </p:nvSpPr>
        <p:spPr>
          <a:xfrm>
            <a:off x="685801" y="2243892"/>
            <a:ext cx="3886199" cy="3547308"/>
          </a:xfrm>
        </p:spPr>
        <p:txBody>
          <a:bodyPr vert="horz" lIns="91440" tIns="45720" rIns="91440" bIns="45720" rtlCol="0" anchor="t">
            <a:normAutofit/>
          </a:bodyPr>
          <a:lstStyle/>
          <a:p>
            <a:pPr>
              <a:buFont typeface="Arial"/>
              <a:buChar char="•"/>
            </a:pPr>
            <a:r>
              <a:rPr lang="en-US" sz="2400" i="1" dirty="0"/>
              <a:t>Negatively affect company</a:t>
            </a:r>
          </a:p>
          <a:p>
            <a:pPr>
              <a:buFont typeface="Arial"/>
              <a:buChar char="•"/>
            </a:pPr>
            <a:r>
              <a:rPr lang="en-US" sz="2400" i="1" dirty="0"/>
              <a:t>Law productivity</a:t>
            </a:r>
          </a:p>
          <a:p>
            <a:pPr>
              <a:buFont typeface="Arial"/>
              <a:buChar char="•"/>
            </a:pPr>
            <a:r>
              <a:rPr lang="en-US" sz="2400" i="1" dirty="0"/>
              <a:t>Absenteeism</a:t>
            </a:r>
          </a:p>
          <a:p>
            <a:pPr>
              <a:buFont typeface="Arial"/>
              <a:buChar char="•"/>
            </a:pPr>
            <a:r>
              <a:rPr lang="en-US" sz="2400" i="1" dirty="0"/>
              <a:t>Stress</a:t>
            </a:r>
          </a:p>
          <a:p>
            <a:pPr>
              <a:buFont typeface="Arial"/>
              <a:buChar char="•"/>
            </a:pPr>
            <a:r>
              <a:rPr lang="en-US" sz="2400" i="1" dirty="0"/>
              <a:t>Increased turnover</a:t>
            </a:r>
          </a:p>
          <a:p>
            <a:pPr>
              <a:buFont typeface="Arial"/>
              <a:buChar char="•"/>
            </a:pPr>
            <a:r>
              <a:rPr lang="en-US" sz="2400" i="1" dirty="0"/>
              <a:t>Impact on business reputation</a:t>
            </a:r>
          </a:p>
        </p:txBody>
      </p:sp>
      <p:pic>
        <p:nvPicPr>
          <p:cNvPr id="12" name="Picture 11" descr="Stack of colorful files">
            <a:extLst>
              <a:ext uri="{FF2B5EF4-FFF2-40B4-BE49-F238E27FC236}">
                <a16:creationId xmlns:a16="http://schemas.microsoft.com/office/drawing/2014/main" id="{3A67D0DF-E300-42B7-A989-400E2F217442}"/>
              </a:ext>
            </a:extLst>
          </p:cNvPr>
          <p:cNvPicPr>
            <a:picLocks noChangeAspect="1"/>
          </p:cNvPicPr>
          <p:nvPr/>
        </p:nvPicPr>
        <p:blipFill>
          <a:blip r:embed="rId4"/>
          <a:stretch>
            <a:fillRect/>
          </a:stretch>
        </p:blipFill>
        <p:spPr>
          <a:xfrm>
            <a:off x="4640094" y="1850079"/>
            <a:ext cx="7352117" cy="4200526"/>
          </a:xfrm>
          <a:prstGeom prst="rect">
            <a:avLst/>
          </a:prstGeom>
        </p:spPr>
      </p:pic>
    </p:spTree>
    <p:extLst>
      <p:ext uri="{BB962C8B-B14F-4D97-AF65-F5344CB8AC3E}">
        <p14:creationId xmlns:p14="http://schemas.microsoft.com/office/powerpoint/2010/main" val="24958090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113" name="Picture 112">
            <a:extLst>
              <a:ext uri="{FF2B5EF4-FFF2-40B4-BE49-F238E27FC236}">
                <a16:creationId xmlns:a16="http://schemas.microsoft.com/office/drawing/2014/main" id="{6AF6706C-CF07-43A1-BCC4-CBA5D33820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 name="Title 9">
            <a:extLst>
              <a:ext uri="{FF2B5EF4-FFF2-40B4-BE49-F238E27FC236}">
                <a16:creationId xmlns:a16="http://schemas.microsoft.com/office/drawing/2014/main" id="{76976976-1095-4D97-BBD7-07B9E77708CF}"/>
              </a:ext>
            </a:extLst>
          </p:cNvPr>
          <p:cNvSpPr>
            <a:spLocks noGrp="1"/>
          </p:cNvSpPr>
          <p:nvPr>
            <p:ph type="title"/>
          </p:nvPr>
        </p:nvSpPr>
        <p:spPr>
          <a:xfrm>
            <a:off x="8180983" y="639097"/>
            <a:ext cx="3352256" cy="3746634"/>
          </a:xfrm>
        </p:spPr>
        <p:txBody>
          <a:bodyPr vert="horz" lIns="91440" tIns="45720" rIns="91440" bIns="45720" rtlCol="0" anchor="b">
            <a:normAutofit/>
          </a:bodyPr>
          <a:lstStyle/>
          <a:p>
            <a:pPr algn="r"/>
            <a:r>
              <a:rPr lang="en-US" sz="4800" dirty="0"/>
              <a:t>               CAUSE AND EFFECT ANALYSIS</a:t>
            </a:r>
          </a:p>
        </p:txBody>
      </p:sp>
      <p:pic>
        <p:nvPicPr>
          <p:cNvPr id="9" name="Picture 8" descr="Diagram&#10;&#10;Description automatically generated">
            <a:extLst>
              <a:ext uri="{FF2B5EF4-FFF2-40B4-BE49-F238E27FC236}">
                <a16:creationId xmlns:a16="http://schemas.microsoft.com/office/drawing/2014/main" id="{344A8319-1680-405C-831C-1C1DC6439736}"/>
              </a:ext>
            </a:extLst>
          </p:cNvPr>
          <p:cNvPicPr>
            <a:picLocks noChangeAspect="1"/>
          </p:cNvPicPr>
          <p:nvPr/>
        </p:nvPicPr>
        <p:blipFill rotWithShape="1">
          <a:blip r:embed="rId5"/>
          <a:srcRect l="7286" r="7287"/>
          <a:stretch/>
        </p:blipFill>
        <p:spPr>
          <a:xfrm>
            <a:off x="756269" y="1196503"/>
            <a:ext cx="7091907" cy="4358400"/>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0867622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businesscard&#10;&#10;Description automatically generated">
            <a:extLst>
              <a:ext uri="{FF2B5EF4-FFF2-40B4-BE49-F238E27FC236}">
                <a16:creationId xmlns:a16="http://schemas.microsoft.com/office/drawing/2014/main" id="{1A181581-7A1C-4611-9205-90718E919318}"/>
              </a:ext>
            </a:extLst>
          </p:cNvPr>
          <p:cNvPicPr>
            <a:picLocks noChangeAspect="1"/>
          </p:cNvPicPr>
          <p:nvPr/>
        </p:nvPicPr>
        <p:blipFill rotWithShape="1">
          <a:blip r:embed="rId3"/>
          <a:srcRect t="31795" r="3535" b="23516"/>
          <a:stretch/>
        </p:blipFill>
        <p:spPr>
          <a:xfrm>
            <a:off x="135391" y="1896626"/>
            <a:ext cx="12056609" cy="3064748"/>
          </a:xfrm>
          <a:prstGeom prst="rect">
            <a:avLst/>
          </a:prstGeom>
        </p:spPr>
      </p:pic>
      <p:graphicFrame>
        <p:nvGraphicFramePr>
          <p:cNvPr id="6" name="Table 5">
            <a:extLst>
              <a:ext uri="{FF2B5EF4-FFF2-40B4-BE49-F238E27FC236}">
                <a16:creationId xmlns:a16="http://schemas.microsoft.com/office/drawing/2014/main" id="{5A2532CE-D64E-4029-B263-69998F1BE841}"/>
              </a:ext>
            </a:extLst>
          </p:cNvPr>
          <p:cNvGraphicFramePr>
            <a:graphicFrameLocks noGrp="1"/>
          </p:cNvGraphicFramePr>
          <p:nvPr>
            <p:extLst>
              <p:ext uri="{D42A27DB-BD31-4B8C-83A1-F6EECF244321}">
                <p14:modId xmlns:p14="http://schemas.microsoft.com/office/powerpoint/2010/main" val="2396538048"/>
              </p:ext>
            </p:extLst>
          </p:nvPr>
        </p:nvGraphicFramePr>
        <p:xfrm>
          <a:off x="762001" y="4961374"/>
          <a:ext cx="2333624" cy="1839476"/>
        </p:xfrm>
        <a:graphic>
          <a:graphicData uri="http://schemas.openxmlformats.org/drawingml/2006/table">
            <a:tbl>
              <a:tblPr/>
              <a:tblGrid>
                <a:gridCol w="2333624">
                  <a:extLst>
                    <a:ext uri="{9D8B030D-6E8A-4147-A177-3AD203B41FA5}">
                      <a16:colId xmlns:a16="http://schemas.microsoft.com/office/drawing/2014/main" val="2450002224"/>
                    </a:ext>
                  </a:extLst>
                </a:gridCol>
              </a:tblGrid>
              <a:tr h="1839476">
                <a:tc>
                  <a:txBody>
                    <a:bodyPr/>
                    <a:lstStyle/>
                    <a:p>
                      <a:r>
                        <a:rPr lang="en-GB" sz="2000" i="1" dirty="0"/>
                        <a:t>Government policies</a:t>
                      </a:r>
                    </a:p>
                    <a:p>
                      <a:r>
                        <a:rPr lang="en-GB" sz="2000" i="1" dirty="0"/>
                        <a:t>BREXIT(visa)</a:t>
                      </a:r>
                    </a:p>
                    <a:p>
                      <a:r>
                        <a:rPr lang="en-GB" sz="2000" i="1" dirty="0"/>
                        <a:t>Tax policy</a:t>
                      </a:r>
                    </a:p>
                    <a:p>
                      <a:r>
                        <a:rPr lang="en-GB" sz="2000" i="1" dirty="0"/>
                        <a:t>Funding/ Grants</a:t>
                      </a:r>
                    </a:p>
                    <a:p>
                      <a:endParaRPr lang="en-GB" sz="2000" i="1"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605152514"/>
                  </a:ext>
                </a:extLst>
              </a:tr>
            </a:tbl>
          </a:graphicData>
        </a:graphic>
      </p:graphicFrame>
      <p:graphicFrame>
        <p:nvGraphicFramePr>
          <p:cNvPr id="7" name="Table 6">
            <a:extLst>
              <a:ext uri="{FF2B5EF4-FFF2-40B4-BE49-F238E27FC236}">
                <a16:creationId xmlns:a16="http://schemas.microsoft.com/office/drawing/2014/main" id="{9C098AC3-8F6D-4695-8F0E-659D7A0E1F23}"/>
              </a:ext>
            </a:extLst>
          </p:cNvPr>
          <p:cNvGraphicFramePr>
            <a:graphicFrameLocks noGrp="1"/>
          </p:cNvGraphicFramePr>
          <p:nvPr>
            <p:extLst>
              <p:ext uri="{D42A27DB-BD31-4B8C-83A1-F6EECF244321}">
                <p14:modId xmlns:p14="http://schemas.microsoft.com/office/powerpoint/2010/main" val="3352394619"/>
              </p:ext>
            </p:extLst>
          </p:nvPr>
        </p:nvGraphicFramePr>
        <p:xfrm>
          <a:off x="2676525" y="0"/>
          <a:ext cx="2171700" cy="1924050"/>
        </p:xfrm>
        <a:graphic>
          <a:graphicData uri="http://schemas.openxmlformats.org/drawingml/2006/table">
            <a:tbl>
              <a:tblPr/>
              <a:tblGrid>
                <a:gridCol w="2171700">
                  <a:extLst>
                    <a:ext uri="{9D8B030D-6E8A-4147-A177-3AD203B41FA5}">
                      <a16:colId xmlns:a16="http://schemas.microsoft.com/office/drawing/2014/main" val="880370112"/>
                    </a:ext>
                  </a:extLst>
                </a:gridCol>
              </a:tblGrid>
              <a:tr h="1924050">
                <a:tc>
                  <a:txBody>
                    <a:bodyPr/>
                    <a:lstStyle/>
                    <a:p>
                      <a:r>
                        <a:rPr lang="en-GB" sz="2000" i="1" dirty="0"/>
                        <a:t>Inflation</a:t>
                      </a:r>
                    </a:p>
                    <a:p>
                      <a:r>
                        <a:rPr lang="en-GB" sz="2000" i="1" dirty="0"/>
                        <a:t>UK economic situation</a:t>
                      </a:r>
                    </a:p>
                    <a:p>
                      <a:r>
                        <a:rPr lang="en-GB" sz="2000" i="1" dirty="0"/>
                        <a:t>Home economy</a:t>
                      </a:r>
                    </a:p>
                    <a:p>
                      <a:r>
                        <a:rPr lang="en-GB" sz="2000" i="1" dirty="0"/>
                        <a:t>Interest rates</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800208520"/>
                  </a:ext>
                </a:extLst>
              </a:tr>
            </a:tbl>
          </a:graphicData>
        </a:graphic>
      </p:graphicFrame>
      <p:graphicFrame>
        <p:nvGraphicFramePr>
          <p:cNvPr id="8" name="Table 7">
            <a:extLst>
              <a:ext uri="{FF2B5EF4-FFF2-40B4-BE49-F238E27FC236}">
                <a16:creationId xmlns:a16="http://schemas.microsoft.com/office/drawing/2014/main" id="{AB0ACF25-B251-4F19-B45D-FA0FD5F29172}"/>
              </a:ext>
            </a:extLst>
          </p:cNvPr>
          <p:cNvGraphicFramePr>
            <a:graphicFrameLocks noGrp="1"/>
          </p:cNvGraphicFramePr>
          <p:nvPr>
            <p:extLst>
              <p:ext uri="{D42A27DB-BD31-4B8C-83A1-F6EECF244321}">
                <p14:modId xmlns:p14="http://schemas.microsoft.com/office/powerpoint/2010/main" val="2758545951"/>
              </p:ext>
            </p:extLst>
          </p:nvPr>
        </p:nvGraphicFramePr>
        <p:xfrm>
          <a:off x="4171950" y="4981575"/>
          <a:ext cx="2333624" cy="1819275"/>
        </p:xfrm>
        <a:graphic>
          <a:graphicData uri="http://schemas.openxmlformats.org/drawingml/2006/table">
            <a:tbl>
              <a:tblPr/>
              <a:tblGrid>
                <a:gridCol w="2333624">
                  <a:extLst>
                    <a:ext uri="{9D8B030D-6E8A-4147-A177-3AD203B41FA5}">
                      <a16:colId xmlns:a16="http://schemas.microsoft.com/office/drawing/2014/main" val="684426511"/>
                    </a:ext>
                  </a:extLst>
                </a:gridCol>
              </a:tblGrid>
              <a:tr h="1819275">
                <a:tc>
                  <a:txBody>
                    <a:bodyPr/>
                    <a:lstStyle/>
                    <a:p>
                      <a:r>
                        <a:rPr lang="en-GB" sz="2000" i="1" dirty="0"/>
                        <a:t>Lifestyle</a:t>
                      </a:r>
                    </a:p>
                    <a:p>
                      <a:r>
                        <a:rPr lang="en-GB" sz="2000" i="1" dirty="0"/>
                        <a:t>Cultural differences</a:t>
                      </a:r>
                    </a:p>
                    <a:p>
                      <a:r>
                        <a:rPr lang="en-GB" sz="2000" i="1" dirty="0"/>
                        <a:t>Education</a:t>
                      </a:r>
                    </a:p>
                    <a:p>
                      <a:endParaRPr lang="en-GB" sz="2000" i="1" dirty="0"/>
                    </a:p>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657259087"/>
                  </a:ext>
                </a:extLst>
              </a:tr>
            </a:tbl>
          </a:graphicData>
        </a:graphic>
      </p:graphicFrame>
      <p:graphicFrame>
        <p:nvGraphicFramePr>
          <p:cNvPr id="9" name="Table 8">
            <a:extLst>
              <a:ext uri="{FF2B5EF4-FFF2-40B4-BE49-F238E27FC236}">
                <a16:creationId xmlns:a16="http://schemas.microsoft.com/office/drawing/2014/main" id="{2CE37395-913B-4CA7-BA5C-0864F0D55A38}"/>
              </a:ext>
            </a:extLst>
          </p:cNvPr>
          <p:cNvGraphicFramePr>
            <a:graphicFrameLocks noGrp="1"/>
          </p:cNvGraphicFramePr>
          <p:nvPr>
            <p:extLst>
              <p:ext uri="{D42A27DB-BD31-4B8C-83A1-F6EECF244321}">
                <p14:modId xmlns:p14="http://schemas.microsoft.com/office/powerpoint/2010/main" val="1223444341"/>
              </p:ext>
            </p:extLst>
          </p:nvPr>
        </p:nvGraphicFramePr>
        <p:xfrm>
          <a:off x="5991226" y="47625"/>
          <a:ext cx="2790824" cy="1920240"/>
        </p:xfrm>
        <a:graphic>
          <a:graphicData uri="http://schemas.openxmlformats.org/drawingml/2006/table">
            <a:tbl>
              <a:tblPr/>
              <a:tblGrid>
                <a:gridCol w="2790824">
                  <a:extLst>
                    <a:ext uri="{9D8B030D-6E8A-4147-A177-3AD203B41FA5}">
                      <a16:colId xmlns:a16="http://schemas.microsoft.com/office/drawing/2014/main" val="1073939016"/>
                    </a:ext>
                  </a:extLst>
                </a:gridCol>
              </a:tblGrid>
              <a:tr h="1857375">
                <a:tc>
                  <a:txBody>
                    <a:bodyPr/>
                    <a:lstStyle/>
                    <a:p>
                      <a:r>
                        <a:rPr lang="en-GB" sz="2000" dirty="0"/>
                        <a:t>Technology</a:t>
                      </a:r>
                      <a:r>
                        <a:rPr lang="en-GB" dirty="0"/>
                        <a:t> </a:t>
                      </a:r>
                      <a:r>
                        <a:rPr lang="en-GB" sz="2000" i="1" dirty="0"/>
                        <a:t>development</a:t>
                      </a:r>
                    </a:p>
                    <a:p>
                      <a:r>
                        <a:rPr lang="en-GB" sz="2000" i="1" dirty="0"/>
                        <a:t>Automation</a:t>
                      </a:r>
                    </a:p>
                    <a:p>
                      <a:r>
                        <a:rPr lang="en-GB" sz="2000" i="1" dirty="0"/>
                        <a:t>Cybercrime</a:t>
                      </a:r>
                    </a:p>
                    <a:p>
                      <a:r>
                        <a:rPr lang="en-GB" sz="2000" i="1" dirty="0"/>
                        <a:t>Emergency of innovative technologies</a:t>
                      </a:r>
                    </a:p>
                    <a:p>
                      <a:endParaRPr lang="en-GB" sz="2000" i="1"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4022500805"/>
                  </a:ext>
                </a:extLst>
              </a:tr>
            </a:tbl>
          </a:graphicData>
        </a:graphic>
      </p:graphicFrame>
      <p:graphicFrame>
        <p:nvGraphicFramePr>
          <p:cNvPr id="10" name="Table 9">
            <a:extLst>
              <a:ext uri="{FF2B5EF4-FFF2-40B4-BE49-F238E27FC236}">
                <a16:creationId xmlns:a16="http://schemas.microsoft.com/office/drawing/2014/main" id="{851FE556-D4AB-48A4-B0E8-B05CBF209C7D}"/>
              </a:ext>
            </a:extLst>
          </p:cNvPr>
          <p:cNvGraphicFramePr>
            <a:graphicFrameLocks noGrp="1"/>
          </p:cNvGraphicFramePr>
          <p:nvPr>
            <p:extLst>
              <p:ext uri="{D42A27DB-BD31-4B8C-83A1-F6EECF244321}">
                <p14:modId xmlns:p14="http://schemas.microsoft.com/office/powerpoint/2010/main" val="3372024295"/>
              </p:ext>
            </p:extLst>
          </p:nvPr>
        </p:nvGraphicFramePr>
        <p:xfrm>
          <a:off x="7639049" y="4991100"/>
          <a:ext cx="2038351" cy="1819275"/>
        </p:xfrm>
        <a:graphic>
          <a:graphicData uri="http://schemas.openxmlformats.org/drawingml/2006/table">
            <a:tbl>
              <a:tblPr/>
              <a:tblGrid>
                <a:gridCol w="2038351">
                  <a:extLst>
                    <a:ext uri="{9D8B030D-6E8A-4147-A177-3AD203B41FA5}">
                      <a16:colId xmlns:a16="http://schemas.microsoft.com/office/drawing/2014/main" val="401824810"/>
                    </a:ext>
                  </a:extLst>
                </a:gridCol>
              </a:tblGrid>
              <a:tr h="1819275">
                <a:tc>
                  <a:txBody>
                    <a:bodyPr/>
                    <a:lstStyle/>
                    <a:p>
                      <a:r>
                        <a:rPr lang="en-GB" sz="2000" i="1" dirty="0"/>
                        <a:t>Whether climate</a:t>
                      </a:r>
                    </a:p>
                    <a:p>
                      <a:r>
                        <a:rPr lang="en-GB" sz="2000" i="1" dirty="0"/>
                        <a:t>Health in the workplace</a:t>
                      </a:r>
                    </a:p>
                    <a:p>
                      <a:endParaRPr lang="en-GB" sz="2000" i="1"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724077857"/>
                  </a:ext>
                </a:extLst>
              </a:tr>
            </a:tbl>
          </a:graphicData>
        </a:graphic>
      </p:graphicFrame>
      <p:graphicFrame>
        <p:nvGraphicFramePr>
          <p:cNvPr id="11" name="Table 10">
            <a:extLst>
              <a:ext uri="{FF2B5EF4-FFF2-40B4-BE49-F238E27FC236}">
                <a16:creationId xmlns:a16="http://schemas.microsoft.com/office/drawing/2014/main" id="{B62EDAA0-B1C0-402F-AFB1-8F3F700C432E}"/>
              </a:ext>
            </a:extLst>
          </p:cNvPr>
          <p:cNvGraphicFramePr>
            <a:graphicFrameLocks noGrp="1"/>
          </p:cNvGraphicFramePr>
          <p:nvPr>
            <p:extLst>
              <p:ext uri="{D42A27DB-BD31-4B8C-83A1-F6EECF244321}">
                <p14:modId xmlns:p14="http://schemas.microsoft.com/office/powerpoint/2010/main" val="1544432378"/>
              </p:ext>
            </p:extLst>
          </p:nvPr>
        </p:nvGraphicFramePr>
        <p:xfrm>
          <a:off x="9677401" y="0"/>
          <a:ext cx="2009774" cy="1876425"/>
        </p:xfrm>
        <a:graphic>
          <a:graphicData uri="http://schemas.openxmlformats.org/drawingml/2006/table">
            <a:tbl>
              <a:tblPr/>
              <a:tblGrid>
                <a:gridCol w="2009774">
                  <a:extLst>
                    <a:ext uri="{9D8B030D-6E8A-4147-A177-3AD203B41FA5}">
                      <a16:colId xmlns:a16="http://schemas.microsoft.com/office/drawing/2014/main" val="2167474910"/>
                    </a:ext>
                  </a:extLst>
                </a:gridCol>
              </a:tblGrid>
              <a:tr h="1876425">
                <a:tc>
                  <a:txBody>
                    <a:bodyPr/>
                    <a:lstStyle/>
                    <a:p>
                      <a:r>
                        <a:rPr lang="en-GB" sz="1800" i="1" dirty="0">
                          <a:latin typeface="Arial" panose="020B0604020202020204" pitchFamily="34" charset="0"/>
                          <a:cs typeface="Arial" panose="020B0604020202020204" pitchFamily="34" charset="0"/>
                        </a:rPr>
                        <a:t>Discrimination</a:t>
                      </a:r>
                    </a:p>
                    <a:p>
                      <a:r>
                        <a:rPr lang="en-GB" sz="1800" i="1" dirty="0">
                          <a:latin typeface="Arial" panose="020B0604020202020204" pitchFamily="34" charset="0"/>
                          <a:cs typeface="Arial" panose="020B0604020202020204" pitchFamily="34" charset="0"/>
                        </a:rPr>
                        <a:t>Antitrust laws</a:t>
                      </a:r>
                    </a:p>
                    <a:p>
                      <a:r>
                        <a:rPr lang="en-GB" sz="1800" i="1" dirty="0">
                          <a:latin typeface="Arial" panose="020B0604020202020204" pitchFamily="34" charset="0"/>
                          <a:cs typeface="Arial" panose="020B0604020202020204" pitchFamily="34" charset="0"/>
                        </a:rPr>
                        <a:t>Employee safety</a:t>
                      </a:r>
                    </a:p>
                    <a:p>
                      <a:endParaRPr lang="en-GB" sz="1800" i="1" dirty="0">
                        <a:latin typeface="Arial" panose="020B0604020202020204" pitchFamily="34" charset="0"/>
                        <a:cs typeface="Arial" panose="020B0604020202020204" pitchFamily="34" charset="0"/>
                      </a:endParaRPr>
                    </a:p>
                    <a:p>
                      <a:endParaRPr lang="en-GB" sz="1800" i="1" dirty="0">
                        <a:latin typeface="Arial" panose="020B0604020202020204" pitchFamily="34" charset="0"/>
                        <a:cs typeface="Arial" panose="020B0604020202020204" pitchFamily="34" charset="0"/>
                      </a:endParaRP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6919333"/>
                  </a:ext>
                </a:extLst>
              </a:tr>
            </a:tbl>
          </a:graphicData>
        </a:graphic>
      </p:graphicFrame>
    </p:spTree>
    <p:extLst>
      <p:ext uri="{BB962C8B-B14F-4D97-AF65-F5344CB8AC3E}">
        <p14:creationId xmlns:p14="http://schemas.microsoft.com/office/powerpoint/2010/main" val="13385235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DF6A9299-1D12-47E2-9DD4-03342553C4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60F34A9A-FA3B-42CA-B8F6-3D1C02B443BF}"/>
              </a:ext>
            </a:extLst>
          </p:cNvPr>
          <p:cNvSpPr>
            <a:spLocks noGrp="1"/>
          </p:cNvSpPr>
          <p:nvPr>
            <p:ph type="ctrTitle"/>
          </p:nvPr>
        </p:nvSpPr>
        <p:spPr>
          <a:xfrm>
            <a:off x="4955458" y="639097"/>
            <a:ext cx="6593075" cy="1612490"/>
          </a:xfrm>
        </p:spPr>
        <p:txBody>
          <a:bodyPr vert="horz" lIns="91440" tIns="45720" rIns="91440" bIns="45720" rtlCol="0" anchor="ctr">
            <a:normAutofit/>
          </a:bodyPr>
          <a:lstStyle/>
          <a:p>
            <a:pPr algn="l"/>
            <a:r>
              <a:rPr lang="en-US" sz="3600" i="1" dirty="0"/>
              <a:t>evaluation</a:t>
            </a:r>
          </a:p>
        </p:txBody>
      </p:sp>
      <p:pic>
        <p:nvPicPr>
          <p:cNvPr id="5" name="Picture 4" descr="Hand holding a pen shading number on a sheet">
            <a:extLst>
              <a:ext uri="{FF2B5EF4-FFF2-40B4-BE49-F238E27FC236}">
                <a16:creationId xmlns:a16="http://schemas.microsoft.com/office/drawing/2014/main" id="{515A53B4-408C-413B-B83E-B3FAD7DCE837}"/>
              </a:ext>
            </a:extLst>
          </p:cNvPr>
          <p:cNvPicPr>
            <a:picLocks noChangeAspect="1"/>
          </p:cNvPicPr>
          <p:nvPr/>
        </p:nvPicPr>
        <p:blipFill rotWithShape="1">
          <a:blip r:embed="rId5"/>
          <a:srcRect l="50378" r="4499" b="-2"/>
          <a:stretch/>
        </p:blipFill>
        <p:spPr>
          <a:xfrm>
            <a:off x="20" y="975"/>
            <a:ext cx="4635988" cy="6858000"/>
          </a:xfrm>
          <a:prstGeom prst="rect">
            <a:avLst/>
          </a:prstGeom>
        </p:spPr>
      </p:pic>
      <p:sp>
        <p:nvSpPr>
          <p:cNvPr id="3" name="Subtitle 2">
            <a:extLst>
              <a:ext uri="{FF2B5EF4-FFF2-40B4-BE49-F238E27FC236}">
                <a16:creationId xmlns:a16="http://schemas.microsoft.com/office/drawing/2014/main" id="{1D8851FA-D4FC-478B-824A-04F01C2A924B}"/>
              </a:ext>
            </a:extLst>
          </p:cNvPr>
          <p:cNvSpPr>
            <a:spLocks noGrp="1"/>
          </p:cNvSpPr>
          <p:nvPr>
            <p:ph type="subTitle" idx="1"/>
          </p:nvPr>
        </p:nvSpPr>
        <p:spPr>
          <a:xfrm>
            <a:off x="4955458" y="2251587"/>
            <a:ext cx="6593075" cy="3972232"/>
          </a:xfrm>
        </p:spPr>
        <p:txBody>
          <a:bodyPr vert="horz" lIns="91440" tIns="45720" rIns="91440" bIns="45720" rtlCol="0" anchor="ctr">
            <a:normAutofit/>
          </a:bodyPr>
          <a:lstStyle/>
          <a:p>
            <a:pPr marL="342900" indent="-342900" algn="l">
              <a:buFont typeface="Arial"/>
              <a:buChar char="•"/>
            </a:pPr>
            <a:r>
              <a:rPr lang="en-US" sz="2400" i="1" cap="none" dirty="0"/>
              <a:t>Analysis</a:t>
            </a:r>
          </a:p>
          <a:p>
            <a:pPr marL="342900" indent="-342900" algn="l">
              <a:buFont typeface="Arial"/>
              <a:buChar char="•"/>
            </a:pPr>
            <a:endParaRPr lang="en-US" sz="2400" i="1" cap="none" dirty="0"/>
          </a:p>
          <a:p>
            <a:pPr marL="342900" indent="-342900" algn="l">
              <a:buFont typeface="Arial"/>
              <a:buChar char="•"/>
            </a:pPr>
            <a:r>
              <a:rPr lang="en-US" sz="2400" i="1" cap="none" dirty="0"/>
              <a:t>Assessments</a:t>
            </a:r>
          </a:p>
          <a:p>
            <a:pPr marL="342900" indent="-342900" algn="l">
              <a:buFont typeface="Arial"/>
              <a:buChar char="•"/>
            </a:pPr>
            <a:endParaRPr lang="en-US" sz="2400" i="1" cap="none" dirty="0"/>
          </a:p>
          <a:p>
            <a:pPr marL="342900" indent="-342900" algn="l">
              <a:buFont typeface="Arial"/>
              <a:buChar char="•"/>
            </a:pPr>
            <a:r>
              <a:rPr lang="en-US" sz="2400" i="1" cap="none" dirty="0"/>
              <a:t>Feedback</a:t>
            </a:r>
          </a:p>
        </p:txBody>
      </p:sp>
    </p:spTree>
    <p:extLst>
      <p:ext uri="{BB962C8B-B14F-4D97-AF65-F5344CB8AC3E}">
        <p14:creationId xmlns:p14="http://schemas.microsoft.com/office/powerpoint/2010/main" val="724480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10" name="Rectangle 9">
            <a:extLst>
              <a:ext uri="{FF2B5EF4-FFF2-40B4-BE49-F238E27FC236}">
                <a16:creationId xmlns:a16="http://schemas.microsoft.com/office/drawing/2014/main" id="{0DC895F7-4E59-40FB-87DD-ACE47F94C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eometric shapes on a wooden background">
            <a:extLst>
              <a:ext uri="{FF2B5EF4-FFF2-40B4-BE49-F238E27FC236}">
                <a16:creationId xmlns:a16="http://schemas.microsoft.com/office/drawing/2014/main" id="{C52576CE-1C96-4F85-AFC6-0A9A8526751B}"/>
              </a:ext>
            </a:extLst>
          </p:cNvPr>
          <p:cNvPicPr>
            <a:picLocks noChangeAspect="1"/>
          </p:cNvPicPr>
          <p:nvPr/>
        </p:nvPicPr>
        <p:blipFill rotWithShape="1">
          <a:blip r:embed="rId5">
            <a:alphaModFix amt="20000"/>
          </a:blip>
          <a:srcRect t="2519" b="13212"/>
          <a:stretch/>
        </p:blipFill>
        <p:spPr>
          <a:xfrm>
            <a:off x="20" y="-77812"/>
            <a:ext cx="12191980" cy="6857990"/>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12" name="Picture 11">
            <a:extLst>
              <a:ext uri="{FF2B5EF4-FFF2-40B4-BE49-F238E27FC236}">
                <a16:creationId xmlns:a16="http://schemas.microsoft.com/office/drawing/2014/main" id="{1A4C720E-710D-44F8-A8D7-2BAA61E181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5100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5557F249-938F-49E1-981C-A974864947BB}"/>
              </a:ext>
            </a:extLst>
          </p:cNvPr>
          <p:cNvSpPr>
            <a:spLocks noGrp="1"/>
          </p:cNvSpPr>
          <p:nvPr>
            <p:ph type="title"/>
          </p:nvPr>
        </p:nvSpPr>
        <p:spPr>
          <a:xfrm>
            <a:off x="3190673" y="77821"/>
            <a:ext cx="3485335" cy="1741251"/>
          </a:xfrm>
        </p:spPr>
        <p:txBody>
          <a:bodyPr vert="horz" lIns="91440" tIns="45720" rIns="91440" bIns="45720" rtlCol="0" anchor="b">
            <a:normAutofit/>
          </a:bodyPr>
          <a:lstStyle/>
          <a:p>
            <a:pPr algn="r"/>
            <a:r>
              <a:rPr lang="en-US" sz="4800" dirty="0"/>
              <a:t>SOLUTIONS</a:t>
            </a:r>
            <a:br>
              <a:rPr lang="en-US" sz="4800" dirty="0"/>
            </a:br>
            <a:endParaRPr lang="en-US" sz="4800" dirty="0"/>
          </a:p>
        </p:txBody>
      </p:sp>
      <p:graphicFrame>
        <p:nvGraphicFramePr>
          <p:cNvPr id="5" name="Table 4">
            <a:extLst>
              <a:ext uri="{FF2B5EF4-FFF2-40B4-BE49-F238E27FC236}">
                <a16:creationId xmlns:a16="http://schemas.microsoft.com/office/drawing/2014/main" id="{5E69345C-90D1-4334-8128-5A74DEBD43D5}"/>
              </a:ext>
            </a:extLst>
          </p:cNvPr>
          <p:cNvGraphicFramePr>
            <a:graphicFrameLocks noGrp="1"/>
          </p:cNvGraphicFramePr>
          <p:nvPr>
            <p:extLst>
              <p:ext uri="{D42A27DB-BD31-4B8C-83A1-F6EECF244321}">
                <p14:modId xmlns:p14="http://schemas.microsoft.com/office/powerpoint/2010/main" val="110691383"/>
              </p:ext>
            </p:extLst>
          </p:nvPr>
        </p:nvGraphicFramePr>
        <p:xfrm>
          <a:off x="4640094" y="1770434"/>
          <a:ext cx="6819089" cy="4494179"/>
        </p:xfrm>
        <a:graphic>
          <a:graphicData uri="http://schemas.openxmlformats.org/drawingml/2006/table">
            <a:tbl>
              <a:tblPr/>
              <a:tblGrid>
                <a:gridCol w="6819089">
                  <a:extLst>
                    <a:ext uri="{9D8B030D-6E8A-4147-A177-3AD203B41FA5}">
                      <a16:colId xmlns:a16="http://schemas.microsoft.com/office/drawing/2014/main" val="395810408"/>
                    </a:ext>
                  </a:extLst>
                </a:gridCol>
              </a:tblGrid>
              <a:tr h="4494179">
                <a:tc>
                  <a:txBody>
                    <a:bodyPr/>
                    <a:lstStyle/>
                    <a:p>
                      <a:pPr marL="285750" indent="-285750">
                        <a:buFont typeface="Arial" panose="020B0604020202020204" pitchFamily="34" charset="0"/>
                        <a:buChar char="•"/>
                      </a:pPr>
                      <a:r>
                        <a:rPr lang="en-GB" dirty="0"/>
                        <a:t>GOOD MANAGEMENT RELATINSHIP</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SUPERVISION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PAY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PERSONAL GROWTH</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SUPPORT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CLEAR DIRECTION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REDUCE STREES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SAFE WORKPLACE</a:t>
                      </a:r>
                    </a:p>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8911934"/>
                  </a:ext>
                </a:extLst>
              </a:tr>
            </a:tbl>
          </a:graphicData>
        </a:graphic>
      </p:graphicFrame>
      <p:pic>
        <p:nvPicPr>
          <p:cNvPr id="7" name="Picture 6" descr="Sea of hands in the middle">
            <a:extLst>
              <a:ext uri="{FF2B5EF4-FFF2-40B4-BE49-F238E27FC236}">
                <a16:creationId xmlns:a16="http://schemas.microsoft.com/office/drawing/2014/main" id="{0F9C4B11-EB8E-49FB-9DE0-7BAB4F0C59F4}"/>
              </a:ext>
            </a:extLst>
          </p:cNvPr>
          <p:cNvPicPr>
            <a:picLocks noChangeAspect="1"/>
          </p:cNvPicPr>
          <p:nvPr/>
        </p:nvPicPr>
        <p:blipFill>
          <a:blip r:embed="rId6"/>
          <a:stretch>
            <a:fillRect/>
          </a:stretch>
        </p:blipFill>
        <p:spPr>
          <a:xfrm>
            <a:off x="338685" y="1770435"/>
            <a:ext cx="3407692" cy="4494178"/>
          </a:xfrm>
          <a:prstGeom prst="rect">
            <a:avLst/>
          </a:prstGeom>
        </p:spPr>
      </p:pic>
    </p:spTree>
    <p:extLst>
      <p:ext uri="{BB962C8B-B14F-4D97-AF65-F5344CB8AC3E}">
        <p14:creationId xmlns:p14="http://schemas.microsoft.com/office/powerpoint/2010/main" val="2705481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id="{FA4A8332-6151-481A-9DEC-D3D2FA1A2A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5" name="Picture 4" descr="Bright purple 3D art">
            <a:extLst>
              <a:ext uri="{FF2B5EF4-FFF2-40B4-BE49-F238E27FC236}">
                <a16:creationId xmlns:a16="http://schemas.microsoft.com/office/drawing/2014/main" id="{01D7E8BB-6A74-41F5-A3BC-2DCF4520BC67}"/>
              </a:ext>
            </a:extLst>
          </p:cNvPr>
          <p:cNvPicPr>
            <a:picLocks noChangeAspect="1"/>
          </p:cNvPicPr>
          <p:nvPr/>
        </p:nvPicPr>
        <p:blipFill rotWithShape="1">
          <a:blip r:embed="rId4"/>
          <a:srcRect l="5576" r="16150" b="-2"/>
          <a:stretch/>
        </p:blipFill>
        <p:spPr>
          <a:xfrm>
            <a:off x="2059997" y="975"/>
            <a:ext cx="8041842" cy="6858000"/>
          </a:xfrm>
          <a:prstGeom prst="rect">
            <a:avLst/>
          </a:prstGeom>
        </p:spPr>
      </p:pic>
      <p:pic>
        <p:nvPicPr>
          <p:cNvPr id="1026" name="Picture 2">
            <a:extLst>
              <a:ext uri="{FF2B5EF4-FFF2-40B4-BE49-F238E27FC236}">
                <a16:creationId xmlns:a16="http://schemas.microsoft.com/office/drawing/2014/main" id="{C39E5722-4EEB-409E-929C-459430038BB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7883"/>
          <a:stretch/>
        </p:blipFill>
        <p:spPr bwMode="auto">
          <a:xfrm>
            <a:off x="20" y="10"/>
            <a:ext cx="12191980" cy="6857990"/>
          </a:xfrm>
          <a:custGeom>
            <a:avLst/>
            <a:gdLst/>
            <a:ahLst/>
            <a:cxnLst/>
            <a:rect l="l" t="t" r="r" b="b"/>
            <a:pathLst>
              <a:path w="12192000" h="6858000">
                <a:moveTo>
                  <a:pt x="6090347" y="706999"/>
                </a:moveTo>
                <a:cubicBezTo>
                  <a:pt x="4588386" y="706999"/>
                  <a:pt x="3370806" y="1924579"/>
                  <a:pt x="3370806" y="3426541"/>
                </a:cubicBezTo>
                <a:cubicBezTo>
                  <a:pt x="3370806" y="4928503"/>
                  <a:pt x="4588386" y="6146083"/>
                  <a:pt x="6090347" y="6146083"/>
                </a:cubicBezTo>
                <a:cubicBezTo>
                  <a:pt x="7592308" y="6146083"/>
                  <a:pt x="8809888" y="4928503"/>
                  <a:pt x="8809888" y="3426541"/>
                </a:cubicBezTo>
                <a:cubicBezTo>
                  <a:pt x="8809888" y="1924579"/>
                  <a:pt x="7592308" y="706999"/>
                  <a:pt x="6090347" y="706999"/>
                </a:cubicBezTo>
                <a:close/>
                <a:moveTo>
                  <a:pt x="6082303" y="247854"/>
                </a:moveTo>
                <a:cubicBezTo>
                  <a:pt x="7836802" y="247854"/>
                  <a:pt x="9259104" y="1671227"/>
                  <a:pt x="9259104" y="3427045"/>
                </a:cubicBezTo>
                <a:cubicBezTo>
                  <a:pt x="9259104" y="5182864"/>
                  <a:pt x="7836802" y="6606237"/>
                  <a:pt x="6082303" y="6606237"/>
                </a:cubicBezTo>
                <a:cubicBezTo>
                  <a:pt x="4327804" y="6606237"/>
                  <a:pt x="2905501" y="5182864"/>
                  <a:pt x="2905501" y="3427045"/>
                </a:cubicBezTo>
                <a:cubicBezTo>
                  <a:pt x="2905501" y="1671227"/>
                  <a:pt x="4327804" y="247854"/>
                  <a:pt x="6082303" y="247854"/>
                </a:cubicBezTo>
                <a:close/>
                <a:moveTo>
                  <a:pt x="7947654" y="0"/>
                </a:moveTo>
                <a:lnTo>
                  <a:pt x="12192000" y="0"/>
                </a:lnTo>
                <a:lnTo>
                  <a:pt x="12192000" y="6858000"/>
                </a:lnTo>
                <a:lnTo>
                  <a:pt x="7923439" y="6858000"/>
                </a:lnTo>
                <a:lnTo>
                  <a:pt x="7938929" y="6850061"/>
                </a:lnTo>
                <a:cubicBezTo>
                  <a:pt x="9153123" y="6189975"/>
                  <a:pt x="9977382" y="4902578"/>
                  <a:pt x="9977382" y="3422520"/>
                </a:cubicBezTo>
                <a:cubicBezTo>
                  <a:pt x="9977382" y="2009738"/>
                  <a:pt x="9226353" y="772500"/>
                  <a:pt x="8102044" y="88839"/>
                </a:cubicBezTo>
                <a:close/>
                <a:moveTo>
                  <a:pt x="0" y="0"/>
                </a:moveTo>
                <a:lnTo>
                  <a:pt x="4216953" y="0"/>
                </a:lnTo>
                <a:lnTo>
                  <a:pt x="4062563" y="88839"/>
                </a:lnTo>
                <a:cubicBezTo>
                  <a:pt x="2938253" y="772500"/>
                  <a:pt x="2187224" y="2009738"/>
                  <a:pt x="2187224" y="3422520"/>
                </a:cubicBezTo>
                <a:cubicBezTo>
                  <a:pt x="2187224" y="4902578"/>
                  <a:pt x="3011483" y="6189975"/>
                  <a:pt x="4225677" y="6850061"/>
                </a:cubicBezTo>
                <a:lnTo>
                  <a:pt x="4241167" y="6858000"/>
                </a:lnTo>
                <a:lnTo>
                  <a:pt x="0" y="6858000"/>
                </a:lnTo>
                <a:close/>
              </a:path>
            </a:pathLst>
          </a:custGeom>
          <a:noFill/>
          <a:ln w="60325" cmpd="dbl">
            <a:solidFill>
              <a:schemeClr val="tx1"/>
            </a:solidFill>
          </a:ln>
          <a:extLst>
            <a:ext uri="{909E8E84-426E-40DD-AFC4-6F175D3DCCD1}">
              <a14:hiddenFill xmlns:a14="http://schemas.microsoft.com/office/drawing/2010/main">
                <a:solidFill>
                  <a:srgbClr val="FFFFFF"/>
                </a:solidFill>
              </a14:hiddenFill>
            </a:ext>
          </a:extLst>
        </p:spPr>
      </p:pic>
      <p:pic>
        <p:nvPicPr>
          <p:cNvPr id="73" name="Picture 72">
            <a:extLst>
              <a:ext uri="{FF2B5EF4-FFF2-40B4-BE49-F238E27FC236}">
                <a16:creationId xmlns:a16="http://schemas.microsoft.com/office/drawing/2014/main" id="{19C7F06A-1310-42E3-8232-1082DC7922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3495" y="0"/>
            <a:ext cx="12188825" cy="6856214"/>
          </a:xfrm>
          <a:prstGeom prst="rect">
            <a:avLst/>
          </a:prstGeom>
        </p:spPr>
      </p:pic>
      <p:sp>
        <p:nvSpPr>
          <p:cNvPr id="75" name="Rounded Rectangle 6">
            <a:extLst>
              <a:ext uri="{FF2B5EF4-FFF2-40B4-BE49-F238E27FC236}">
                <a16:creationId xmlns:a16="http://schemas.microsoft.com/office/drawing/2014/main" id="{185F813D-FC7D-4AAE-A980-A379292C4F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712912" y="2125133"/>
            <a:ext cx="8736013" cy="2607734"/>
          </a:xfrm>
          <a:prstGeom prst="roundRect">
            <a:avLst>
              <a:gd name="adj" fmla="val 8234"/>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p:nvSpPr>
          <p:cNvPr id="2" name="Title 1">
            <a:extLst>
              <a:ext uri="{FF2B5EF4-FFF2-40B4-BE49-F238E27FC236}">
                <a16:creationId xmlns:a16="http://schemas.microsoft.com/office/drawing/2014/main" id="{B1A66986-DB91-473C-B9CB-D81AB0D39FCF}"/>
              </a:ext>
            </a:extLst>
          </p:cNvPr>
          <p:cNvSpPr>
            <a:spLocks noGrp="1"/>
          </p:cNvSpPr>
          <p:nvPr>
            <p:ph type="title"/>
          </p:nvPr>
        </p:nvSpPr>
        <p:spPr>
          <a:xfrm>
            <a:off x="1918758" y="2278493"/>
            <a:ext cx="8354484" cy="1473025"/>
          </a:xfrm>
        </p:spPr>
        <p:txBody>
          <a:bodyPr vert="horz" lIns="91440" tIns="45720" rIns="91440" bIns="45720" rtlCol="0" anchor="b">
            <a:normAutofit/>
          </a:bodyPr>
          <a:lstStyle/>
          <a:p>
            <a:pPr algn="ctr"/>
            <a:r>
              <a:rPr lang="en-US" sz="4800" cap="all"/>
              <a:t>CONCLUSION</a:t>
            </a:r>
          </a:p>
        </p:txBody>
      </p:sp>
      <p:sp>
        <p:nvSpPr>
          <p:cNvPr id="18" name="Text Placeholder 17">
            <a:extLst>
              <a:ext uri="{FF2B5EF4-FFF2-40B4-BE49-F238E27FC236}">
                <a16:creationId xmlns:a16="http://schemas.microsoft.com/office/drawing/2014/main" id="{59BBDBF1-4540-43EE-B61A-911DE7220BD3}"/>
              </a:ext>
            </a:extLst>
          </p:cNvPr>
          <p:cNvSpPr>
            <a:spLocks noGrp="1"/>
          </p:cNvSpPr>
          <p:nvPr>
            <p:ph type="body" idx="1"/>
          </p:nvPr>
        </p:nvSpPr>
        <p:spPr>
          <a:xfrm>
            <a:off x="1918758" y="3751520"/>
            <a:ext cx="8354484" cy="803547"/>
          </a:xfrm>
        </p:spPr>
        <p:txBody>
          <a:bodyPr vert="horz" lIns="91440" tIns="45720" rIns="91440" bIns="45720" rtlCol="0" anchor="t">
            <a:normAutofit/>
          </a:bodyPr>
          <a:lstStyle/>
          <a:p>
            <a:pPr algn="ctr"/>
            <a:r>
              <a:rPr lang="en-US" sz="1800" i="1" cap="all"/>
              <a:t>ORGANISATIONS WITH MORE SATISFIED EMPLOYEES TEND TO BE MORE EFFECTIVE , PRODUCTIVE AND SUCCESSFUL.</a:t>
            </a:r>
          </a:p>
        </p:txBody>
      </p:sp>
    </p:spTree>
    <p:extLst>
      <p:ext uri="{BB962C8B-B14F-4D97-AF65-F5344CB8AC3E}">
        <p14:creationId xmlns:p14="http://schemas.microsoft.com/office/powerpoint/2010/main" val="939773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A17F7527-5AC0-479A-B79F-9CF4634104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11" name="Rectangle 10">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C63C48-EE95-4852-A897-2A7A96E68435}"/>
              </a:ext>
            </a:extLst>
          </p:cNvPr>
          <p:cNvSpPr>
            <a:spLocks noGrp="1"/>
          </p:cNvSpPr>
          <p:nvPr>
            <p:ph type="title"/>
          </p:nvPr>
        </p:nvSpPr>
        <p:spPr>
          <a:xfrm>
            <a:off x="685801" y="478254"/>
            <a:ext cx="10820400" cy="1177092"/>
          </a:xfrm>
        </p:spPr>
        <p:txBody>
          <a:bodyPr vert="horz" lIns="91440" tIns="45720" rIns="91440" bIns="45720" rtlCol="0" anchor="b">
            <a:normAutofit/>
          </a:bodyPr>
          <a:lstStyle/>
          <a:p>
            <a:pPr algn="ctr"/>
            <a:r>
              <a:rPr lang="en-US" sz="4400" dirty="0"/>
              <a:t>REFERENCES</a:t>
            </a:r>
          </a:p>
        </p:txBody>
      </p:sp>
      <p:cxnSp>
        <p:nvCxnSpPr>
          <p:cNvPr id="13" name="Straight Connector 12">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605C0F85-F9CE-481E-9AE9-521B051BBD86}"/>
              </a:ext>
            </a:extLst>
          </p:cNvPr>
          <p:cNvSpPr>
            <a:spLocks noGrp="1"/>
          </p:cNvSpPr>
          <p:nvPr>
            <p:ph type="body" sz="half" idx="2"/>
          </p:nvPr>
        </p:nvSpPr>
        <p:spPr>
          <a:xfrm>
            <a:off x="685801" y="2243892"/>
            <a:ext cx="10820400" cy="3547308"/>
          </a:xfrm>
        </p:spPr>
        <p:txBody>
          <a:bodyPr vert="horz" lIns="91440" tIns="45720" rIns="91440" bIns="45720" rtlCol="0" anchor="t">
            <a:normAutofit/>
          </a:bodyPr>
          <a:lstStyle/>
          <a:p>
            <a:pPr>
              <a:buFont typeface="Arial"/>
              <a:buChar char="•"/>
            </a:pPr>
            <a:r>
              <a:rPr lang="en-US" sz="2000" dirty="0"/>
              <a:t>Uk working lives, Survey report 2019</a:t>
            </a:r>
          </a:p>
          <a:p>
            <a:pPr>
              <a:buFont typeface="Arial"/>
              <a:buChar char="•"/>
            </a:pPr>
            <a:r>
              <a:rPr lang="en-US" sz="2000" dirty="0"/>
              <a:t>Job control, job demands and job satisfaction in Britain: Trends and inter-relationships</a:t>
            </a:r>
          </a:p>
          <a:p>
            <a:pPr>
              <a:buFont typeface="Arial"/>
              <a:buChar char="•"/>
            </a:pPr>
            <a:endParaRPr lang="en-GB" sz="2000" b="0" i="0" dirty="0">
              <a:solidFill>
                <a:srgbClr val="68696B"/>
              </a:solidFill>
              <a:effectLst/>
              <a:latin typeface="RH Futura Book"/>
            </a:endParaRPr>
          </a:p>
          <a:p>
            <a:pPr>
              <a:buFont typeface="Arial"/>
              <a:buChar char="•"/>
            </a:pPr>
            <a:endParaRPr lang="en-US" sz="2000" dirty="0"/>
          </a:p>
        </p:txBody>
      </p:sp>
    </p:spTree>
    <p:extLst>
      <p:ext uri="{BB962C8B-B14F-4D97-AF65-F5344CB8AC3E}">
        <p14:creationId xmlns:p14="http://schemas.microsoft.com/office/powerpoint/2010/main" val="316056443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{DE801C88-6FE0-45A8-9D31-F781F9A6E3CE}tf03457452</Template>
  <TotalTime>374</TotalTime>
  <Words>336</Words>
  <Application>Microsoft Office PowerPoint</Application>
  <PresentationFormat>Широк екран</PresentationFormat>
  <Paragraphs>80</Paragraphs>
  <Slides>10</Slides>
  <Notes>4</Notes>
  <HiddenSlides>0</HiddenSlides>
  <MMClips>0</MMClips>
  <ScaleCrop>false</ScaleCrop>
  <HeadingPairs>
    <vt:vector size="6" baseType="variant">
      <vt:variant>
        <vt:lpstr>Използвани шрифтове</vt:lpstr>
      </vt:variant>
      <vt:variant>
        <vt:i4>4</vt:i4>
      </vt:variant>
      <vt:variant>
        <vt:lpstr>Тема</vt:lpstr>
      </vt:variant>
      <vt:variant>
        <vt:i4>1</vt:i4>
      </vt:variant>
      <vt:variant>
        <vt:lpstr>Заглавия на слайдовете</vt:lpstr>
      </vt:variant>
      <vt:variant>
        <vt:i4>10</vt:i4>
      </vt:variant>
    </vt:vector>
  </HeadingPairs>
  <TitlesOfParts>
    <vt:vector size="15" baseType="lpstr">
      <vt:lpstr>Arial</vt:lpstr>
      <vt:lpstr>Calibri</vt:lpstr>
      <vt:lpstr>Calibri Light</vt:lpstr>
      <vt:lpstr>RH Futura Book</vt:lpstr>
      <vt:lpstr>Celestial</vt:lpstr>
      <vt:lpstr>Презентация на PowerPoint</vt:lpstr>
      <vt:lpstr>Job dissatisfaction</vt:lpstr>
      <vt:lpstr>content</vt:lpstr>
      <vt:lpstr>Nature of the impact problem</vt:lpstr>
      <vt:lpstr>               CAUSE AND EFFECT ANALYSIS</vt:lpstr>
      <vt:lpstr>Презентация на PowerPoint</vt:lpstr>
      <vt:lpstr>evaluation</vt:lpstr>
      <vt:lpstr>SOLUTIONS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sevdalina</dc:creator>
  <cp:lastModifiedBy>sevdalina</cp:lastModifiedBy>
  <cp:revision>2</cp:revision>
  <dcterms:created xsi:type="dcterms:W3CDTF">2021-12-08T09:38:00Z</dcterms:created>
  <dcterms:modified xsi:type="dcterms:W3CDTF">2021-12-10T10:52:40Z</dcterms:modified>
</cp:coreProperties>
</file>